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0.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0.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8.xml" ContentType="application/vnd.openxmlformats-officedocument.presentationml.notesSlide+xml"/>
  <Override PartName="/ppt/charts/chart2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 id="2147483694" r:id="rId3"/>
    <p:sldMasterId id="2147483697" r:id="rId4"/>
    <p:sldMasterId id="2147483700" r:id="rId5"/>
    <p:sldMasterId id="2147483729" r:id="rId6"/>
    <p:sldMasterId id="2147483734" r:id="rId7"/>
    <p:sldMasterId id="2147483741" r:id="rId8"/>
    <p:sldMasterId id="2147483743" r:id="rId9"/>
    <p:sldMasterId id="2147483758" r:id="rId10"/>
    <p:sldMasterId id="2147483770" r:id="rId11"/>
    <p:sldMasterId id="2147483776" r:id="rId12"/>
    <p:sldMasterId id="2147483783" r:id="rId13"/>
    <p:sldMasterId id="2147483843" r:id="rId14"/>
    <p:sldMasterId id="2147483855" r:id="rId15"/>
  </p:sldMasterIdLst>
  <p:notesMasterIdLst>
    <p:notesMasterId r:id="rId56"/>
  </p:notesMasterIdLst>
  <p:handoutMasterIdLst>
    <p:handoutMasterId r:id="rId57"/>
  </p:handoutMasterIdLst>
  <p:sldIdLst>
    <p:sldId id="527" r:id="rId16"/>
    <p:sldId id="584" r:id="rId17"/>
    <p:sldId id="644" r:id="rId18"/>
    <p:sldId id="2838" r:id="rId19"/>
    <p:sldId id="2840" r:id="rId20"/>
    <p:sldId id="2841" r:id="rId21"/>
    <p:sldId id="2846" r:id="rId22"/>
    <p:sldId id="625" r:id="rId23"/>
    <p:sldId id="631" r:id="rId24"/>
    <p:sldId id="2710" r:id="rId25"/>
    <p:sldId id="2885" r:id="rId26"/>
    <p:sldId id="361" r:id="rId27"/>
    <p:sldId id="587" r:id="rId28"/>
    <p:sldId id="375" r:id="rId29"/>
    <p:sldId id="369" r:id="rId30"/>
    <p:sldId id="379" r:id="rId31"/>
    <p:sldId id="437" r:id="rId32"/>
    <p:sldId id="578" r:id="rId33"/>
    <p:sldId id="424" r:id="rId34"/>
    <p:sldId id="638" r:id="rId35"/>
    <p:sldId id="590" r:id="rId36"/>
    <p:sldId id="602" r:id="rId37"/>
    <p:sldId id="388" r:id="rId38"/>
    <p:sldId id="319" r:id="rId39"/>
    <p:sldId id="2733" r:id="rId40"/>
    <p:sldId id="2734" r:id="rId41"/>
    <p:sldId id="643" r:id="rId42"/>
    <p:sldId id="594" r:id="rId43"/>
    <p:sldId id="629" r:id="rId44"/>
    <p:sldId id="598" r:id="rId45"/>
    <p:sldId id="637" r:id="rId46"/>
    <p:sldId id="636" r:id="rId47"/>
    <p:sldId id="2749" r:id="rId48"/>
    <p:sldId id="323" r:id="rId49"/>
    <p:sldId id="593" r:id="rId50"/>
    <p:sldId id="603" r:id="rId51"/>
    <p:sldId id="591" r:id="rId52"/>
    <p:sldId id="592" r:id="rId53"/>
    <p:sldId id="2883" r:id="rId54"/>
    <p:sldId id="426" r:id="rId55"/>
  </p:sldIdLst>
  <p:sldSz cx="24384000" cy="13716000"/>
  <p:notesSz cx="9296400" cy="7010400"/>
  <p:defaultTex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1" clrIdx="0">
    <p:extLst>
      <p:ext uri="{19B8F6BF-5375-455C-9EA6-DF929625EA0E}">
        <p15:presenceInfo xmlns:p15="http://schemas.microsoft.com/office/powerpoint/2012/main" userId="S-1-5-21-196352387-3830531953-789369879-2120" providerId="AD"/>
      </p:ext>
    </p:extLst>
  </p:cmAuthor>
  <p:cmAuthor id="2" name="Karolina Guillen" initials="KG [2]" lastIdx="5" clrIdx="1">
    <p:extLst>
      <p:ext uri="{19B8F6BF-5375-455C-9EA6-DF929625EA0E}">
        <p15:presenceInfo xmlns:p15="http://schemas.microsoft.com/office/powerpoint/2012/main" userId="S::karolinaG@thevab.com::c1c08796-a0be-47c6-af52-5d31fd96ec50" providerId="AD"/>
      </p:ext>
    </p:extLst>
  </p:cmAuthor>
  <p:cmAuthor id="3" name="Kathy Grey" initials="KG" lastIdx="5" clrIdx="2">
    <p:extLst>
      <p:ext uri="{19B8F6BF-5375-455C-9EA6-DF929625EA0E}">
        <p15:presenceInfo xmlns:p15="http://schemas.microsoft.com/office/powerpoint/2012/main" userId="S::kathyg@thevab.com::22e59b4b-9f3d-435f-a82c-af8fffbcfc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FF2"/>
    <a:srgbClr val="4EBEA4"/>
    <a:srgbClr val="7ED2F6"/>
    <a:srgbClr val="ED3C8D"/>
    <a:srgbClr val="FFFF00"/>
    <a:srgbClr val="002060"/>
    <a:srgbClr val="FAB982"/>
    <a:srgbClr val="000000"/>
    <a:srgbClr val="0099FF"/>
    <a:srgbClr val="50C8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33" autoAdjust="0"/>
    <p:restoredTop sz="96433" autoAdjust="0"/>
  </p:normalViewPr>
  <p:slideViewPr>
    <p:cSldViewPr snapToGrid="0" snapToObjects="1">
      <p:cViewPr varScale="1">
        <p:scale>
          <a:sx n="58" d="100"/>
          <a:sy n="58" d="100"/>
        </p:scale>
        <p:origin x="648" y="78"/>
      </p:cViewPr>
      <p:guideLst>
        <p:guide orient="horz" pos="4320"/>
        <p:guide pos="7680"/>
      </p:guideLst>
    </p:cSldViewPr>
  </p:slideViewPr>
  <p:notesTextViewPr>
    <p:cViewPr>
      <p:scale>
        <a:sx n="100" d="100"/>
        <a:sy n="100" d="100"/>
      </p:scale>
      <p:origin x="0" y="0"/>
    </p:cViewPr>
  </p:notesTextViewPr>
  <p:sorterViewPr>
    <p:cViewPr>
      <p:scale>
        <a:sx n="30" d="100"/>
        <a:sy n="30" d="100"/>
      </p:scale>
      <p:origin x="0" y="-1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1.xml"/><Relationship Id="rId1" Type="http://schemas.microsoft.com/office/2011/relationships/chartStyle" Target="style11.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45241274047825E-3"/>
          <c:y val="0.1647358208018222"/>
          <c:w val="0.98053095174519045"/>
          <c:h val="0.73018362268680792"/>
        </c:manualLayout>
      </c:layout>
      <c:barChart>
        <c:barDir val="col"/>
        <c:grouping val="stacked"/>
        <c:varyColors val="0"/>
        <c:ser>
          <c:idx val="0"/>
          <c:order val="0"/>
          <c:tx>
            <c:strRef>
              <c:f>Sheet1!$B$1</c:f>
              <c:strCache>
                <c:ptCount val="1"/>
                <c:pt idx="0">
                  <c:v>$$$</c:v>
                </c:pt>
              </c:strCache>
            </c:strRef>
          </c:tx>
          <c:spPr>
            <a:solidFill>
              <a:srgbClr val="50C8A0"/>
            </a:solidFill>
          </c:spPr>
          <c:invertIfNegative val="0"/>
          <c:dPt>
            <c:idx val="0"/>
            <c:invertIfNegative val="0"/>
            <c:bubble3D val="0"/>
            <c:spPr>
              <a:solidFill>
                <a:srgbClr val="002060"/>
              </a:solidFill>
            </c:spPr>
            <c:extLst>
              <c:ext xmlns:c16="http://schemas.microsoft.com/office/drawing/2014/chart" uri="{C3380CC4-5D6E-409C-BE32-E72D297353CC}">
                <c16:uniqueId val="{00000000-D78C-4B81-A9D9-98B3BE63FFE8}"/>
              </c:ext>
            </c:extLst>
          </c:dPt>
          <c:dPt>
            <c:idx val="1"/>
            <c:invertIfNegative val="0"/>
            <c:bubble3D val="0"/>
            <c:spPr>
              <a:solidFill>
                <a:srgbClr val="ED3C8D"/>
              </a:solidFill>
            </c:spPr>
            <c:extLst>
              <c:ext xmlns:c16="http://schemas.microsoft.com/office/drawing/2014/chart" uri="{C3380CC4-5D6E-409C-BE32-E72D297353CC}">
                <c16:uniqueId val="{00000001-D78C-4B81-A9D9-98B3BE63FFE8}"/>
              </c:ext>
            </c:extLst>
          </c:dPt>
          <c:dPt>
            <c:idx val="2"/>
            <c:invertIfNegative val="0"/>
            <c:bubble3D val="0"/>
            <c:spPr>
              <a:solidFill>
                <a:srgbClr val="7ED2F6"/>
              </a:solidFill>
            </c:spPr>
            <c:extLst>
              <c:ext xmlns:c16="http://schemas.microsoft.com/office/drawing/2014/chart" uri="{C3380CC4-5D6E-409C-BE32-E72D297353CC}">
                <c16:uniqueId val="{00000002-D78C-4B81-A9D9-98B3BE63FFE8}"/>
              </c:ext>
            </c:extLst>
          </c:dPt>
          <c:dPt>
            <c:idx val="3"/>
            <c:invertIfNegative val="0"/>
            <c:bubble3D val="0"/>
            <c:spPr>
              <a:solidFill>
                <a:srgbClr val="4EBEA4"/>
              </a:solidFill>
            </c:spPr>
            <c:extLst>
              <c:ext xmlns:c16="http://schemas.microsoft.com/office/drawing/2014/chart" uri="{C3380CC4-5D6E-409C-BE32-E72D297353CC}">
                <c16:uniqueId val="{00000002-B9CB-472F-A774-5D8F6C802960}"/>
              </c:ext>
            </c:extLst>
          </c:dPt>
          <c:dPt>
            <c:idx val="4"/>
            <c:invertIfNegative val="0"/>
            <c:bubble3D val="0"/>
            <c:spPr>
              <a:solidFill>
                <a:srgbClr val="00BFF2"/>
              </a:solidFill>
            </c:spPr>
            <c:extLst>
              <c:ext xmlns:c16="http://schemas.microsoft.com/office/drawing/2014/chart" uri="{C3380CC4-5D6E-409C-BE32-E72D297353CC}">
                <c16:uniqueId val="{00000003-B9CB-472F-A774-5D8F6C802960}"/>
              </c:ext>
            </c:extLst>
          </c:dPt>
          <c:dLbls>
            <c:dLbl>
              <c:idx val="0"/>
              <c:layout>
                <c:manualLayout>
                  <c:x val="2.6548702165649246E-3"/>
                  <c:y val="-4.2955450323267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C-4B81-A9D9-98B3BE63FFE8}"/>
                </c:ext>
              </c:extLst>
            </c:dLbl>
            <c:dLbl>
              <c:idx val="1"/>
              <c:layout>
                <c:manualLayout>
                  <c:x val="8.8495673885498024E-4"/>
                  <c:y val="-0.131965459903610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C-4B81-A9D9-98B3BE63FFE8}"/>
                </c:ext>
              </c:extLst>
            </c:dLbl>
            <c:dLbl>
              <c:idx val="2"/>
              <c:layout>
                <c:manualLayout>
                  <c:x val="3.539826955419921E-3"/>
                  <c:y val="-0.2140302595366082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C-4B81-A9D9-98B3BE63FFE8}"/>
                </c:ext>
              </c:extLst>
            </c:dLbl>
            <c:dLbl>
              <c:idx val="3"/>
              <c:layout>
                <c:manualLayout>
                  <c:x val="-1.2979215566200597E-16"/>
                  <c:y val="-0.242216155213601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9CB-472F-A774-5D8F6C802960}"/>
                </c:ext>
              </c:extLst>
            </c:dLbl>
            <c:dLbl>
              <c:idx val="4"/>
              <c:layout>
                <c:manualLayout>
                  <c:x val="0"/>
                  <c:y val="-0.338814264733311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9CB-472F-A774-5D8F6C802960}"/>
                </c:ext>
              </c:extLst>
            </c:dLbl>
            <c:spPr>
              <a:noFill/>
              <a:ln>
                <a:noFill/>
              </a:ln>
              <a:effectLst/>
            </c:spPr>
            <c:txPr>
              <a:bodyPr wrap="square" lIns="38100" tIns="19050" rIns="38100" bIns="19050" anchor="ctr">
                <a:spAutoFit/>
              </a:bodyPr>
              <a:lstStyle/>
              <a:p>
                <a:pPr>
                  <a:defRPr sz="3200" b="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Sports TV Per Subscriber</c:v>
                </c:pt>
                <c:pt idx="1">
                  <c:v>MLB</c:v>
                </c:pt>
                <c:pt idx="2">
                  <c:v>NBA</c:v>
                </c:pt>
                <c:pt idx="3">
                  <c:v>NHL</c:v>
                </c:pt>
                <c:pt idx="4">
                  <c:v>NFL</c:v>
                </c:pt>
              </c:strCache>
            </c:strRef>
          </c:cat>
          <c:val>
            <c:numRef>
              <c:f>Sheet1!$B$2:$B$6</c:f>
              <c:numCache>
                <c:formatCode>"$"#,##0.00</c:formatCode>
                <c:ptCount val="5"/>
                <c:pt idx="0">
                  <c:v>13.3</c:v>
                </c:pt>
                <c:pt idx="1">
                  <c:v>129.76</c:v>
                </c:pt>
                <c:pt idx="2">
                  <c:v>232.52</c:v>
                </c:pt>
                <c:pt idx="3">
                  <c:v>267.45</c:v>
                </c:pt>
                <c:pt idx="4">
                  <c:v>401.04</c:v>
                </c:pt>
              </c:numCache>
            </c:numRef>
          </c:val>
          <c:extLs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150"/>
        <c:overlap val="100"/>
        <c:axId val="722407672"/>
        <c:axId val="722408064"/>
      </c:barChart>
      <c:catAx>
        <c:axId val="722407672"/>
        <c:scaling>
          <c:orientation val="minMax"/>
        </c:scaling>
        <c:delete val="0"/>
        <c:axPos val="b"/>
        <c:numFmt formatCode="General" sourceLinked="0"/>
        <c:majorTickMark val="out"/>
        <c:minorTickMark val="none"/>
        <c:tickLblPos val="nextTo"/>
        <c:txPr>
          <a:bodyPr/>
          <a:lstStyle/>
          <a:p>
            <a:pPr>
              <a:defRPr sz="32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22408064"/>
        <c:crosses val="autoZero"/>
        <c:auto val="1"/>
        <c:lblAlgn val="ctr"/>
        <c:lblOffset val="100"/>
        <c:noMultiLvlLbl val="0"/>
      </c:catAx>
      <c:valAx>
        <c:axId val="722408064"/>
        <c:scaling>
          <c:orientation val="minMax"/>
        </c:scaling>
        <c:delete val="1"/>
        <c:axPos val="l"/>
        <c:numFmt formatCode="&quot;$&quot;#,##0.00" sourceLinked="1"/>
        <c:majorTickMark val="out"/>
        <c:minorTickMark val="none"/>
        <c:tickLblPos val="nextTo"/>
        <c:crossAx val="722407672"/>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0BFF2"/>
              </a:solidFill>
            </c:spPr>
            <c:extLst>
              <c:ext xmlns:c16="http://schemas.microsoft.com/office/drawing/2014/chart" uri="{C3380CC4-5D6E-409C-BE32-E72D297353CC}">
                <c16:uniqueId val="{00000001-73FC-48F8-B11B-B24994A68DE5}"/>
              </c:ext>
            </c:extLst>
          </c:dPt>
          <c:dPt>
            <c:idx val="1"/>
            <c:bubble3D val="0"/>
            <c:spPr>
              <a:solidFill>
                <a:srgbClr val="4EBEA4"/>
              </a:solidFill>
            </c:spPr>
            <c:extLst>
              <c:ext xmlns:c16="http://schemas.microsoft.com/office/drawing/2014/chart" uri="{C3380CC4-5D6E-409C-BE32-E72D297353CC}">
                <c16:uniqueId val="{00000003-73FC-48F8-B11B-B24994A68DE5}"/>
              </c:ext>
            </c:extLst>
          </c:dPt>
          <c:dPt>
            <c:idx val="2"/>
            <c:bubble3D val="0"/>
            <c:spPr>
              <a:solidFill>
                <a:srgbClr val="FAB982"/>
              </a:solidFill>
            </c:spPr>
            <c:extLst>
              <c:ext xmlns:c16="http://schemas.microsoft.com/office/drawing/2014/chart" uri="{C3380CC4-5D6E-409C-BE32-E72D297353CC}">
                <c16:uniqueId val="{00000005-73FC-48F8-B11B-B24994A68DE5}"/>
              </c:ext>
            </c:extLst>
          </c:dPt>
          <c:dPt>
            <c:idx val="3"/>
            <c:bubble3D val="0"/>
            <c:spPr>
              <a:solidFill>
                <a:schemeClr val="accent4"/>
              </a:solidFill>
            </c:spPr>
            <c:extLst>
              <c:ext xmlns:c16="http://schemas.microsoft.com/office/drawing/2014/chart" uri="{C3380CC4-5D6E-409C-BE32-E72D297353CC}">
                <c16:uniqueId val="{00000007-73FC-48F8-B11B-B24994A68DE5}"/>
              </c:ext>
            </c:extLst>
          </c:dPt>
          <c:dPt>
            <c:idx val="4"/>
            <c:bubble3D val="0"/>
            <c:spPr>
              <a:solidFill>
                <a:srgbClr val="EFEF96"/>
              </a:solidFill>
            </c:spPr>
            <c:extLst>
              <c:ext xmlns:c16="http://schemas.microsoft.com/office/drawing/2014/chart" uri="{C3380CC4-5D6E-409C-BE32-E72D297353CC}">
                <c16:uniqueId val="{00000009-73FC-48F8-B11B-B24994A68DE5}"/>
              </c:ext>
            </c:extLst>
          </c:dPt>
          <c:dPt>
            <c:idx val="5"/>
            <c:bubble3D val="0"/>
            <c:spPr>
              <a:solidFill>
                <a:schemeClr val="accent2"/>
              </a:solidFill>
            </c:spPr>
            <c:extLst>
              <c:ext xmlns:c16="http://schemas.microsoft.com/office/drawing/2014/chart" uri="{C3380CC4-5D6E-409C-BE32-E72D297353CC}">
                <c16:uniqueId val="{0000000B-73FC-48F8-B11B-B24994A68DE5}"/>
              </c:ext>
            </c:extLst>
          </c:dPt>
          <c:dPt>
            <c:idx val="6"/>
            <c:bubble3D val="0"/>
            <c:spPr>
              <a:solidFill>
                <a:schemeClr val="accent3"/>
              </a:solidFill>
            </c:spPr>
            <c:extLst>
              <c:ext xmlns:c16="http://schemas.microsoft.com/office/drawing/2014/chart" uri="{C3380CC4-5D6E-409C-BE32-E72D297353CC}">
                <c16:uniqueId val="{0000000D-73FC-48F8-B11B-B24994A68DE5}"/>
              </c:ext>
            </c:extLst>
          </c:dPt>
          <c:dPt>
            <c:idx val="7"/>
            <c:bubble3D val="0"/>
            <c:spPr>
              <a:solidFill>
                <a:schemeClr val="accent6"/>
              </a:solidFill>
            </c:spPr>
            <c:extLst>
              <c:ext xmlns:c16="http://schemas.microsoft.com/office/drawing/2014/chart" uri="{C3380CC4-5D6E-409C-BE32-E72D297353CC}">
                <c16:uniqueId val="{0000000F-73FC-48F8-B11B-B24994A68DE5}"/>
              </c:ext>
            </c:extLst>
          </c:dPt>
          <c:dLbls>
            <c:dLbl>
              <c:idx val="0"/>
              <c:layout>
                <c:manualLayout>
                  <c:x val="-0.19689033137101011"/>
                  <c:y val="-2.9256301050702885E-2"/>
                </c:manualLayout>
              </c:layout>
              <c:tx>
                <c:rich>
                  <a:bodyPr/>
                  <a:lstStyle/>
                  <a:p>
                    <a:r>
                      <a:rPr lang="en-US"/>
                      <a:t>TV-Branded Websites</a:t>
                    </a:r>
                  </a:p>
                  <a:p>
                    <a:fld id="{F543CCA9-DC73-4E5B-93E6-538A743F03CA}"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32678887238624127"/>
                      <c:h val="0.20143224336638188"/>
                    </c:manualLayout>
                  </c15:layout>
                  <c15:dlblFieldTable/>
                  <c15:showDataLabelsRange val="0"/>
                </c:ext>
                <c:ext xmlns:c16="http://schemas.microsoft.com/office/drawing/2014/chart" uri="{C3380CC4-5D6E-409C-BE32-E72D297353CC}">
                  <c16:uniqueId val="{00000001-73FC-48F8-B11B-B24994A68DE5}"/>
                </c:ext>
              </c:extLst>
            </c:dLbl>
            <c:dLbl>
              <c:idx val="1"/>
              <c:layout>
                <c:manualLayout>
                  <c:x val="0.12228854041080058"/>
                  <c:y val="2.7439802963658656E-2"/>
                </c:manualLayout>
              </c:layout>
              <c:tx>
                <c:rich>
                  <a:bodyPr/>
                  <a:lstStyle/>
                  <a:p>
                    <a:r>
                      <a:rPr lang="en-US"/>
                      <a:t>All The Rest</a:t>
                    </a:r>
                  </a:p>
                  <a:p>
                    <a:fld id="{DFD479B1-8C95-451B-A7EB-16BA079DE11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layout>
                    <c:manualLayout>
                      <c:w val="0.36667367990738831"/>
                      <c:h val="0.23492071645439652"/>
                    </c:manualLayout>
                  </c15:layout>
                  <c15:dlblFieldTable/>
                  <c15:showDataLabelsRange val="0"/>
                </c:ext>
                <c:ext xmlns:c16="http://schemas.microsoft.com/office/drawing/2014/chart" uri="{C3380CC4-5D6E-409C-BE32-E72D297353CC}">
                  <c16:uniqueId val="{00000003-73FC-48F8-B11B-B24994A68DE5}"/>
                </c:ext>
              </c:extLst>
            </c:dLbl>
            <c:dLbl>
              <c:idx val="3"/>
              <c:spPr/>
              <c:txPr>
                <a:bodyPr/>
                <a:lstStyle/>
                <a:p>
                  <a:pPr>
                    <a:defRPr>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3FC-48F8-B11B-B24994A68DE5}"/>
                </c:ext>
              </c:extLst>
            </c:dLbl>
            <c:dLbl>
              <c:idx val="4"/>
              <c:spPr/>
              <c:txPr>
                <a:bodyPr/>
                <a:lstStyle/>
                <a:p>
                  <a:pPr>
                    <a:defRPr>
                      <a:solidFill>
                        <a:schemeClr val="bg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3FC-48F8-B11B-B24994A68DE5}"/>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TV-Branded Websites</c:v>
                </c:pt>
                <c:pt idx="1">
                  <c:v>All The Rest</c:v>
                </c:pt>
              </c:strCache>
            </c:strRef>
          </c:cat>
          <c:val>
            <c:numRef>
              <c:f>Sheet1!$B$2:$B$3</c:f>
              <c:numCache>
                <c:formatCode>0%</c:formatCode>
                <c:ptCount val="2"/>
                <c:pt idx="0">
                  <c:v>0.7</c:v>
                </c:pt>
                <c:pt idx="1">
                  <c:v>0.3</c:v>
                </c:pt>
              </c:numCache>
            </c:numRef>
          </c:val>
          <c:extLst>
            <c:ext xmlns:c16="http://schemas.microsoft.com/office/drawing/2014/chart" uri="{C3380CC4-5D6E-409C-BE32-E72D297353CC}">
              <c16:uniqueId val="{00000010-73FC-48F8-B11B-B24994A68DE5}"/>
            </c:ext>
          </c:extLst>
        </c:ser>
        <c:dLbls>
          <c:showLegendKey val="0"/>
          <c:showVal val="0"/>
          <c:showCatName val="0"/>
          <c:showSerName val="0"/>
          <c:showPercent val="0"/>
          <c:showBubbleSize val="0"/>
          <c:showLeaderLines val="1"/>
        </c:dLbls>
        <c:firstSliceAng val="327"/>
      </c:pieChart>
      <c:spPr>
        <a:ln>
          <a:noFill/>
        </a:ln>
      </c:spPr>
    </c:plotArea>
    <c:plotVisOnly val="1"/>
    <c:dispBlanksAs val="gap"/>
    <c:showDLblsOverMax val="0"/>
  </c:chart>
  <c:txPr>
    <a:bodyPr/>
    <a:lstStyle/>
    <a:p>
      <a:pPr>
        <a:defRPr sz="2400"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00BFF2"/>
              </a:solidFill>
            </c:spPr>
            <c:extLst>
              <c:ext xmlns:c16="http://schemas.microsoft.com/office/drawing/2014/chart" uri="{C3380CC4-5D6E-409C-BE32-E72D297353CC}">
                <c16:uniqueId val="{00000001-E78B-49DE-B4CE-8E58D63DE28A}"/>
              </c:ext>
            </c:extLst>
          </c:dPt>
          <c:dPt>
            <c:idx val="1"/>
            <c:bubble3D val="0"/>
            <c:spPr>
              <a:solidFill>
                <a:srgbClr val="4EBEA4"/>
              </a:solidFill>
            </c:spPr>
            <c:extLst>
              <c:ext xmlns:c16="http://schemas.microsoft.com/office/drawing/2014/chart" uri="{C3380CC4-5D6E-409C-BE32-E72D297353CC}">
                <c16:uniqueId val="{00000003-E78B-49DE-B4CE-8E58D63DE28A}"/>
              </c:ext>
            </c:extLst>
          </c:dPt>
          <c:dPt>
            <c:idx val="2"/>
            <c:bubble3D val="0"/>
            <c:spPr>
              <a:solidFill>
                <a:srgbClr val="FAB982"/>
              </a:solidFill>
            </c:spPr>
            <c:extLst>
              <c:ext xmlns:c16="http://schemas.microsoft.com/office/drawing/2014/chart" uri="{C3380CC4-5D6E-409C-BE32-E72D297353CC}">
                <c16:uniqueId val="{00000005-E78B-49DE-B4CE-8E58D63DE28A}"/>
              </c:ext>
            </c:extLst>
          </c:dPt>
          <c:dPt>
            <c:idx val="3"/>
            <c:bubble3D val="0"/>
            <c:spPr>
              <a:solidFill>
                <a:schemeClr val="accent4"/>
              </a:solidFill>
            </c:spPr>
            <c:extLst>
              <c:ext xmlns:c16="http://schemas.microsoft.com/office/drawing/2014/chart" uri="{C3380CC4-5D6E-409C-BE32-E72D297353CC}">
                <c16:uniqueId val="{00000007-E78B-49DE-B4CE-8E58D63DE28A}"/>
              </c:ext>
            </c:extLst>
          </c:dPt>
          <c:dPt>
            <c:idx val="4"/>
            <c:bubble3D val="0"/>
            <c:spPr>
              <a:solidFill>
                <a:srgbClr val="EFEF96"/>
              </a:solidFill>
            </c:spPr>
            <c:extLst>
              <c:ext xmlns:c16="http://schemas.microsoft.com/office/drawing/2014/chart" uri="{C3380CC4-5D6E-409C-BE32-E72D297353CC}">
                <c16:uniqueId val="{00000009-E78B-49DE-B4CE-8E58D63DE28A}"/>
              </c:ext>
            </c:extLst>
          </c:dPt>
          <c:dPt>
            <c:idx val="5"/>
            <c:bubble3D val="0"/>
            <c:spPr>
              <a:solidFill>
                <a:schemeClr val="accent2"/>
              </a:solidFill>
            </c:spPr>
            <c:extLst>
              <c:ext xmlns:c16="http://schemas.microsoft.com/office/drawing/2014/chart" uri="{C3380CC4-5D6E-409C-BE32-E72D297353CC}">
                <c16:uniqueId val="{0000000B-E78B-49DE-B4CE-8E58D63DE28A}"/>
              </c:ext>
            </c:extLst>
          </c:dPt>
          <c:dPt>
            <c:idx val="6"/>
            <c:bubble3D val="0"/>
            <c:spPr>
              <a:solidFill>
                <a:schemeClr val="accent3"/>
              </a:solidFill>
            </c:spPr>
            <c:extLst>
              <c:ext xmlns:c16="http://schemas.microsoft.com/office/drawing/2014/chart" uri="{C3380CC4-5D6E-409C-BE32-E72D297353CC}">
                <c16:uniqueId val="{0000000D-E78B-49DE-B4CE-8E58D63DE28A}"/>
              </c:ext>
            </c:extLst>
          </c:dPt>
          <c:dPt>
            <c:idx val="7"/>
            <c:bubble3D val="0"/>
            <c:spPr>
              <a:solidFill>
                <a:schemeClr val="accent6"/>
              </a:solidFill>
            </c:spPr>
            <c:extLst>
              <c:ext xmlns:c16="http://schemas.microsoft.com/office/drawing/2014/chart" uri="{C3380CC4-5D6E-409C-BE32-E72D297353CC}">
                <c16:uniqueId val="{0000000F-E78B-49DE-B4CE-8E58D63DE28A}"/>
              </c:ext>
            </c:extLst>
          </c:dPt>
          <c:dLbls>
            <c:dLbl>
              <c:idx val="0"/>
              <c:layout>
                <c:manualLayout>
                  <c:x val="-0.17345128496873352"/>
                  <c:y val="-2.9256301050702885E-2"/>
                </c:manualLayout>
              </c:layout>
              <c:tx>
                <c:rich>
                  <a:bodyPr/>
                  <a:lstStyle/>
                  <a:p>
                    <a:pPr>
                      <a:defRPr sz="2400"/>
                    </a:pPr>
                    <a:r>
                      <a:rPr lang="en-US" sz="2400" dirty="0"/>
                      <a:t>TV-Branded Websites</a:t>
                    </a:r>
                  </a:p>
                  <a:p>
                    <a:pPr>
                      <a:defRPr sz="2400"/>
                    </a:pPr>
                    <a:r>
                      <a:rPr lang="en-US" dirty="0"/>
                      <a:t>74%</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32971874597719131"/>
                      <c:h val="0.26073693669661768"/>
                    </c:manualLayout>
                  </c15:layout>
                </c:ext>
                <c:ext xmlns:c16="http://schemas.microsoft.com/office/drawing/2014/chart" uri="{C3380CC4-5D6E-409C-BE32-E72D297353CC}">
                  <c16:uniqueId val="{00000001-E78B-49DE-B4CE-8E58D63DE28A}"/>
                </c:ext>
              </c:extLst>
            </c:dLbl>
            <c:dLbl>
              <c:idx val="1"/>
              <c:layout>
                <c:manualLayout>
                  <c:x val="0.13107816118365045"/>
                  <c:y val="2.9293074630228455E-2"/>
                </c:manualLayout>
              </c:layout>
              <c:tx>
                <c:rich>
                  <a:bodyPr/>
                  <a:lstStyle/>
                  <a:p>
                    <a:r>
                      <a:rPr lang="en-US" dirty="0"/>
                      <a:t>All The Rest</a:t>
                    </a:r>
                  </a:p>
                  <a:p>
                    <a:r>
                      <a:rPr lang="en-US" dirty="0"/>
                      <a:t>26%</a:t>
                    </a:r>
                  </a:p>
                </c:rich>
              </c:tx>
              <c:showLegendKey val="0"/>
              <c:showVal val="1"/>
              <c:showCatName val="0"/>
              <c:showSerName val="0"/>
              <c:showPercent val="0"/>
              <c:showBubbleSize val="0"/>
              <c:extLst>
                <c:ext xmlns:c15="http://schemas.microsoft.com/office/drawing/2012/chart" uri="{CE6537A1-D6FC-4f65-9D91-7224C49458BB}">
                  <c15:layout>
                    <c:manualLayout>
                      <c:w val="0.36667367990738831"/>
                      <c:h val="0.23492071645439652"/>
                    </c:manualLayout>
                  </c15:layout>
                </c:ext>
                <c:ext xmlns:c16="http://schemas.microsoft.com/office/drawing/2014/chart" uri="{C3380CC4-5D6E-409C-BE32-E72D297353CC}">
                  <c16:uniqueId val="{00000003-E78B-49DE-B4CE-8E58D63DE28A}"/>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TV-Branded Websites</c:v>
                </c:pt>
                <c:pt idx="1">
                  <c:v>All The Rest</c:v>
                </c:pt>
              </c:strCache>
            </c:strRef>
          </c:cat>
          <c:val>
            <c:numRef>
              <c:f>Sheet1!$B$2:$B$3</c:f>
              <c:numCache>
                <c:formatCode>0%</c:formatCode>
                <c:ptCount val="2"/>
                <c:pt idx="0">
                  <c:v>0.74</c:v>
                </c:pt>
                <c:pt idx="1">
                  <c:v>0.26</c:v>
                </c:pt>
              </c:numCache>
            </c:numRef>
          </c:val>
          <c:extLst>
            <c:ext xmlns:c16="http://schemas.microsoft.com/office/drawing/2014/chart" uri="{C3380CC4-5D6E-409C-BE32-E72D297353CC}">
              <c16:uniqueId val="{00000010-E78B-49DE-B4CE-8E58D63DE28A}"/>
            </c:ext>
          </c:extLst>
        </c:ser>
        <c:dLbls>
          <c:showLegendKey val="0"/>
          <c:showVal val="0"/>
          <c:showCatName val="0"/>
          <c:showSerName val="0"/>
          <c:showPercent val="0"/>
          <c:showBubbleSize val="0"/>
          <c:showLeaderLines val="1"/>
        </c:dLbls>
        <c:firstSliceAng val="320"/>
      </c:pieChart>
      <c:spPr>
        <a:ln>
          <a:noFill/>
        </a:ln>
      </c:spPr>
    </c:plotArea>
    <c:plotVisOnly val="1"/>
    <c:dispBlanksAs val="gap"/>
    <c:showDLblsOverMax val="0"/>
  </c:chart>
  <c:txPr>
    <a:bodyPr/>
    <a:lstStyle/>
    <a:p>
      <a:pPr>
        <a:defRPr sz="2400" b="1">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4.0920584758203253E-2"/>
          <c:w val="0.98281249999999998"/>
          <c:h val="0.77578630832001572"/>
        </c:manualLayout>
      </c:layout>
      <c:barChart>
        <c:barDir val="col"/>
        <c:grouping val="clustered"/>
        <c:varyColors val="0"/>
        <c:ser>
          <c:idx val="0"/>
          <c:order val="0"/>
          <c:tx>
            <c:strRef>
              <c:f>Sheet1!$B$1</c:f>
              <c:strCache>
                <c:ptCount val="1"/>
                <c:pt idx="0">
                  <c:v>A18+</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32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Two People</c:v>
                </c:pt>
                <c:pt idx="1">
                  <c:v>Three People</c:v>
                </c:pt>
                <c:pt idx="2">
                  <c:v>More Than Four People</c:v>
                </c:pt>
              </c:strCache>
            </c:strRef>
          </c:cat>
          <c:val>
            <c:numRef>
              <c:f>Sheet1!$B$2:$B$4</c:f>
              <c:numCache>
                <c:formatCode>0%</c:formatCode>
                <c:ptCount val="3"/>
                <c:pt idx="0">
                  <c:v>0.31</c:v>
                </c:pt>
                <c:pt idx="1">
                  <c:v>0.23</c:v>
                </c:pt>
                <c:pt idx="2">
                  <c:v>0.54</c:v>
                </c:pt>
              </c:numCache>
            </c:numRef>
          </c:val>
          <c:extLst>
            <c:ext xmlns:c16="http://schemas.microsoft.com/office/drawing/2014/chart" uri="{C3380CC4-5D6E-409C-BE32-E72D297353CC}">
              <c16:uniqueId val="{00000000-9767-4772-BFF1-DC7B4D8EE444}"/>
            </c:ext>
          </c:extLst>
        </c:ser>
        <c:dLbls>
          <c:dLblPos val="outEnd"/>
          <c:showLegendKey val="0"/>
          <c:showVal val="1"/>
          <c:showCatName val="0"/>
          <c:showSerName val="0"/>
          <c:showPercent val="0"/>
          <c:showBubbleSize val="0"/>
        </c:dLbls>
        <c:gapWidth val="204"/>
        <c:overlap val="-14"/>
        <c:axId val="736430952"/>
        <c:axId val="736431344"/>
      </c:barChart>
      <c:catAx>
        <c:axId val="736430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431344"/>
        <c:crosses val="autoZero"/>
        <c:auto val="1"/>
        <c:lblAlgn val="ctr"/>
        <c:lblOffset val="100"/>
        <c:noMultiLvlLbl val="0"/>
      </c:catAx>
      <c:valAx>
        <c:axId val="736431344"/>
        <c:scaling>
          <c:orientation val="minMax"/>
        </c:scaling>
        <c:delete val="1"/>
        <c:axPos val="l"/>
        <c:numFmt formatCode="0%" sourceLinked="1"/>
        <c:majorTickMark val="none"/>
        <c:minorTickMark val="none"/>
        <c:tickLblPos val="nextTo"/>
        <c:crossAx val="736430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b="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72598362480673"/>
          <c:y val="6.3039352061705758E-2"/>
          <c:w val="0.70127401637519327"/>
          <c:h val="0.93696064793829403"/>
        </c:manualLayout>
      </c:layout>
      <c:barChart>
        <c:barDir val="bar"/>
        <c:grouping val="clustered"/>
        <c:varyColors val="0"/>
        <c:ser>
          <c:idx val="1"/>
          <c:order val="0"/>
          <c:tx>
            <c:strRef>
              <c:f>Sheet1!$B$1</c:f>
              <c:strCache>
                <c:ptCount val="1"/>
                <c:pt idx="0">
                  <c:v>Adults 18+</c:v>
                </c:pt>
              </c:strCache>
            </c:strRef>
          </c:tx>
          <c:spPr>
            <a:solidFill>
              <a:srgbClr val="00BFF2"/>
            </a:solidFill>
            <a:ln>
              <a:noFill/>
            </a:ln>
            <a:effectLst/>
          </c:spPr>
          <c:invertIfNegative val="0"/>
          <c:dLbls>
            <c:dLbl>
              <c:idx val="0"/>
              <c:layout>
                <c:manualLayout>
                  <c:x val="0"/>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761-4B29-900B-FE3687396C9A}"/>
                </c:ext>
              </c:extLst>
            </c:dLbl>
            <c:dLbl>
              <c:idx val="1"/>
              <c:layout>
                <c:manualLayout>
                  <c:x val="1.9417475728155339E-3"/>
                  <c:y val="-1.17187503604438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761-4B29-900B-FE3687396C9A}"/>
                </c:ext>
              </c:extLst>
            </c:dLbl>
            <c:dLbl>
              <c:idx val="2"/>
              <c:layout>
                <c:manualLayout>
                  <c:x val="3.8834951456310678E-3"/>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761-4B29-900B-FE3687396C9A}"/>
                </c:ext>
              </c:extLst>
            </c:dLbl>
            <c:dLbl>
              <c:idx val="3"/>
              <c:layout>
                <c:manualLayout>
                  <c:x val="6.4724919093851134E-4"/>
                  <c:y val="-8.20312525231077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761-4B29-900B-FE3687396C9A}"/>
                </c:ext>
              </c:extLst>
            </c:dLbl>
            <c:dLbl>
              <c:idx val="4"/>
              <c:layout>
                <c:manualLayout>
                  <c:x val="0"/>
                  <c:y val="-8.203125252310693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61-4B29-900B-FE3687396C9A}"/>
                </c:ext>
              </c:extLst>
            </c:dLbl>
            <c:dLbl>
              <c:idx val="5"/>
              <c:layout>
                <c:manualLayout>
                  <c:x val="-2.5889967637541403E-3"/>
                  <c:y val="-7.03125021626630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761-4B29-900B-FE3687396C9A}"/>
                </c:ext>
              </c:extLst>
            </c:dLbl>
            <c:dLbl>
              <c:idx val="6"/>
              <c:layout>
                <c:manualLayout>
                  <c:x val="0"/>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61-4B29-900B-FE3687396C9A}"/>
                </c:ext>
              </c:extLst>
            </c:dLbl>
            <c:dLbl>
              <c:idx val="7"/>
              <c:layout>
                <c:manualLayout>
                  <c:x val="-9.492878471222674E-17"/>
                  <c:y val="-1.40625004325325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61-4B29-900B-FE3687396C9A}"/>
                </c:ext>
              </c:extLst>
            </c:dLbl>
            <c:dLbl>
              <c:idx val="8"/>
              <c:layout>
                <c:manualLayout>
                  <c:x val="-9.492878471222674E-17"/>
                  <c:y val="-1.054687532439946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61-4B29-900B-FE3687396C9A}"/>
                </c:ext>
              </c:extLst>
            </c:dLbl>
            <c:dLbl>
              <c:idx val="9"/>
              <c:layout>
                <c:manualLayout>
                  <c:x val="-1.8985756942445348E-16"/>
                  <c:y val="-1.52343754685770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61-4B29-900B-FE3687396C9A}"/>
                </c:ext>
              </c:extLst>
            </c:dLbl>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Do not have TV at home</c:v>
                </c:pt>
                <c:pt idx="1">
                  <c:v>No time to view at home</c:v>
                </c:pt>
                <c:pt idx="2">
                  <c:v>Watch while traveling for business or pleasure</c:v>
                </c:pt>
                <c:pt idx="3">
                  <c:v>View channels I do not have at home</c:v>
                </c:pt>
                <c:pt idx="4">
                  <c:v>Helps pass the time while in a location other than my home</c:v>
                </c:pt>
                <c:pt idx="5">
                  <c:v>Like to watch when out at dinner</c:v>
                </c:pt>
                <c:pt idx="6">
                  <c:v>Like to view on large screens</c:v>
                </c:pt>
                <c:pt idx="7">
                  <c:v>View at parties or special events</c:v>
                </c:pt>
                <c:pt idx="8">
                  <c:v>Like to view with others</c:v>
                </c:pt>
              </c:strCache>
            </c:strRef>
          </c:cat>
          <c:val>
            <c:numRef>
              <c:f>Sheet1!$B$2:$B$10</c:f>
              <c:numCache>
                <c:formatCode>0%</c:formatCode>
                <c:ptCount val="9"/>
                <c:pt idx="0">
                  <c:v>0.03</c:v>
                </c:pt>
                <c:pt idx="1">
                  <c:v>0.03</c:v>
                </c:pt>
                <c:pt idx="2">
                  <c:v>0.16</c:v>
                </c:pt>
                <c:pt idx="3">
                  <c:v>0.19</c:v>
                </c:pt>
                <c:pt idx="4">
                  <c:v>0.25</c:v>
                </c:pt>
                <c:pt idx="5">
                  <c:v>0.37</c:v>
                </c:pt>
                <c:pt idx="6">
                  <c:v>0.42</c:v>
                </c:pt>
                <c:pt idx="7">
                  <c:v>0.42</c:v>
                </c:pt>
                <c:pt idx="8">
                  <c:v>0.68</c:v>
                </c:pt>
              </c:numCache>
            </c:numRef>
          </c:val>
          <c:extLst>
            <c:ext xmlns:c16="http://schemas.microsoft.com/office/drawing/2014/chart" uri="{C3380CC4-5D6E-409C-BE32-E72D297353CC}">
              <c16:uniqueId val="{00000001-AB68-40FE-AE3C-E93360FB60E9}"/>
            </c:ext>
          </c:extLst>
        </c:ser>
        <c:dLbls>
          <c:dLblPos val="outEnd"/>
          <c:showLegendKey val="0"/>
          <c:showVal val="1"/>
          <c:showCatName val="0"/>
          <c:showSerName val="0"/>
          <c:showPercent val="0"/>
          <c:showBubbleSize val="0"/>
        </c:dLbls>
        <c:gapWidth val="125"/>
        <c:axId val="736432128"/>
        <c:axId val="736432520"/>
      </c:barChart>
      <c:catAx>
        <c:axId val="736432128"/>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2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432520"/>
        <c:crosses val="autoZero"/>
        <c:auto val="1"/>
        <c:lblAlgn val="ctr"/>
        <c:lblOffset val="100"/>
        <c:noMultiLvlLbl val="0"/>
      </c:catAx>
      <c:valAx>
        <c:axId val="736432520"/>
        <c:scaling>
          <c:orientation val="minMax"/>
        </c:scaling>
        <c:delete val="1"/>
        <c:axPos val="b"/>
        <c:numFmt formatCode="0%" sourceLinked="1"/>
        <c:majorTickMark val="none"/>
        <c:minorTickMark val="none"/>
        <c:tickLblPos val="nextTo"/>
        <c:crossAx val="73643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4.0920584758203253E-2"/>
          <c:w val="0.98281249999999998"/>
          <c:h val="0.77578630832001572"/>
        </c:manualLayout>
      </c:layout>
      <c:barChart>
        <c:barDir val="col"/>
        <c:grouping val="clustered"/>
        <c:varyColors val="0"/>
        <c:ser>
          <c:idx val="0"/>
          <c:order val="0"/>
          <c:tx>
            <c:strRef>
              <c:f>Sheet1!$B$1</c:f>
              <c:strCache>
                <c:ptCount val="1"/>
                <c:pt idx="0">
                  <c:v>A18+</c:v>
                </c:pt>
              </c:strCache>
            </c:strRef>
          </c:tx>
          <c:spPr>
            <a:solidFill>
              <a:srgbClr val="7ED2F6"/>
            </a:solidFill>
            <a:ln>
              <a:noFill/>
            </a:ln>
            <a:effectLst/>
          </c:spPr>
          <c:invertIfNegative val="0"/>
          <c:dLbls>
            <c:dLbl>
              <c:idx val="0"/>
              <c:layout>
                <c:manualLayout>
                  <c:x val="-7.8124999999999965E-3"/>
                  <c:y val="-2.435453227082918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67-4DB7-B39C-18C0C1B2E0EE}"/>
                </c:ext>
              </c:extLst>
            </c:dLbl>
            <c:dLbl>
              <c:idx val="1"/>
              <c:layout>
                <c:manualLayout>
                  <c:x val="-6.2500000000000003E-3"/>
                  <c:y val="1.32844437907986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67-4DB7-B39C-18C0C1B2E0EE}"/>
                </c:ext>
              </c:extLst>
            </c:dLbl>
            <c:dLbl>
              <c:idx val="3"/>
              <c:layout>
                <c:manualLayout>
                  <c:x val="-7.0312500000000574E-3"/>
                  <c:y val="-1.328444379079964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67-4DB7-B39C-18C0C1B2E0EE}"/>
                </c:ext>
              </c:extLst>
            </c:dLbl>
            <c:dLbl>
              <c:idx val="4"/>
              <c:layout>
                <c:manualLayout>
                  <c:x val="-3.1250000000000002E-3"/>
                  <c:y val="-9.74181290833167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67-4DB7-B39C-18C0C1B2E0EE}"/>
                </c:ext>
              </c:extLst>
            </c:dLbl>
            <c:dLbl>
              <c:idx val="5"/>
              <c:layout>
                <c:manualLayout>
                  <c:x val="-8.5937500000000007E-3"/>
                  <c:y val="-9.74181290833167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67-4DB7-B39C-18C0C1B2E0EE}"/>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Sheet1!$B$2:$B$8</c:f>
              <c:numCache>
                <c:formatCode>0%</c:formatCode>
                <c:ptCount val="7"/>
                <c:pt idx="0">
                  <c:v>0.66</c:v>
                </c:pt>
                <c:pt idx="1">
                  <c:v>0.53</c:v>
                </c:pt>
                <c:pt idx="2">
                  <c:v>0.18</c:v>
                </c:pt>
                <c:pt idx="3">
                  <c:v>0.14000000000000001</c:v>
                </c:pt>
                <c:pt idx="4">
                  <c:v>0.1</c:v>
                </c:pt>
                <c:pt idx="5">
                  <c:v>0.1</c:v>
                </c:pt>
                <c:pt idx="6">
                  <c:v>0.04</c:v>
                </c:pt>
              </c:numCache>
            </c:numRef>
          </c:val>
          <c:extLst>
            <c:ext xmlns:c16="http://schemas.microsoft.com/office/drawing/2014/chart" uri="{C3380CC4-5D6E-409C-BE32-E72D297353CC}">
              <c16:uniqueId val="{00000000-AB68-40FE-AE3C-E93360FB60E9}"/>
            </c:ext>
          </c:extLst>
        </c:ser>
        <c:ser>
          <c:idx val="1"/>
          <c:order val="1"/>
          <c:tx>
            <c:strRef>
              <c:f>Sheet1!$C$1</c:f>
              <c:strCache>
                <c:ptCount val="1"/>
                <c:pt idx="0">
                  <c:v>A18-24</c:v>
                </c:pt>
              </c:strCache>
            </c:strRef>
          </c:tx>
          <c:spPr>
            <a:solidFill>
              <a:srgbClr val="4EBEA4"/>
            </a:solidFill>
            <a:ln>
              <a:noFill/>
            </a:ln>
            <a:effectLst/>
          </c:spPr>
          <c:invertIfNegative val="0"/>
          <c:dLbls>
            <c:dLbl>
              <c:idx val="1"/>
              <c:layout>
                <c:manualLayout>
                  <c:x val="2.3437499999999713E-3"/>
                  <c:y val="5.313777516319468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67-4DB7-B39C-18C0C1B2E0EE}"/>
                </c:ext>
              </c:extLst>
            </c:dLbl>
            <c:dLbl>
              <c:idx val="4"/>
              <c:layout>
                <c:manualLayout>
                  <c:x val="-2.34374999999999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A67-4DB7-B39C-18C0C1B2E0EE}"/>
                </c:ext>
              </c:extLst>
            </c:dLbl>
            <c:dLbl>
              <c:idx val="5"/>
              <c:layout>
                <c:manualLayout>
                  <c:x val="-2.3437499999999999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67-4DB7-B39C-18C0C1B2E0EE}"/>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Sheet1!$C$2:$C$8</c:f>
              <c:numCache>
                <c:formatCode>0%</c:formatCode>
                <c:ptCount val="7"/>
                <c:pt idx="0">
                  <c:v>0.7</c:v>
                </c:pt>
                <c:pt idx="1">
                  <c:v>0.51</c:v>
                </c:pt>
                <c:pt idx="2">
                  <c:v>0.31</c:v>
                </c:pt>
                <c:pt idx="3">
                  <c:v>0.2</c:v>
                </c:pt>
                <c:pt idx="4">
                  <c:v>0.13</c:v>
                </c:pt>
                <c:pt idx="5">
                  <c:v>0.11</c:v>
                </c:pt>
                <c:pt idx="6">
                  <c:v>0.02</c:v>
                </c:pt>
              </c:numCache>
            </c:numRef>
          </c:val>
          <c:extLst>
            <c:ext xmlns:c16="http://schemas.microsoft.com/office/drawing/2014/chart" uri="{C3380CC4-5D6E-409C-BE32-E72D297353CC}">
              <c16:uniqueId val="{00000001-AB68-40FE-AE3C-E93360FB60E9}"/>
            </c:ext>
          </c:extLst>
        </c:ser>
        <c:ser>
          <c:idx val="2"/>
          <c:order val="2"/>
          <c:tx>
            <c:strRef>
              <c:f>Sheet1!$D$1</c:f>
              <c:strCache>
                <c:ptCount val="1"/>
                <c:pt idx="0">
                  <c:v>A25-34</c:v>
                </c:pt>
              </c:strCache>
            </c:strRef>
          </c:tx>
          <c:spPr>
            <a:solidFill>
              <a:srgbClr val="ED3C8D"/>
            </a:solidFill>
            <a:ln>
              <a:noFill/>
            </a:ln>
            <a:effectLst/>
          </c:spPr>
          <c:invertIfNegative val="0"/>
          <c:dLbls>
            <c:dLbl>
              <c:idx val="0"/>
              <c:layout>
                <c:manualLayout>
                  <c:x val="7.03124999999998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67-4DB7-B39C-18C0C1B2E0EE}"/>
                </c:ext>
              </c:extLst>
            </c:dLbl>
            <c:dLbl>
              <c:idx val="2"/>
              <c:layout>
                <c:manualLayout>
                  <c:x val="6.2500000000000003E-3"/>
                  <c:y val="-1.32844437907986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67-4DB7-B39C-18C0C1B2E0EE}"/>
                </c:ext>
              </c:extLst>
            </c:dLbl>
            <c:dLbl>
              <c:idx val="3"/>
              <c:layout>
                <c:manualLayout>
                  <c:x val="9.37499999999999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68-40FE-AE3C-E93360FB60E9}"/>
                </c:ext>
              </c:extLst>
            </c:dLbl>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In a restaurant or bar</c:v>
                </c:pt>
                <c:pt idx="1">
                  <c:v>In someone else's home</c:v>
                </c:pt>
                <c:pt idx="2">
                  <c:v>At a gym or a fitness center</c:v>
                </c:pt>
                <c:pt idx="3">
                  <c:v>At work</c:v>
                </c:pt>
                <c:pt idx="4">
                  <c:v>In transit or on the go (i.e. Taxi)</c:v>
                </c:pt>
                <c:pt idx="5">
                  <c:v>In a hotel room</c:v>
                </c:pt>
                <c:pt idx="6">
                  <c:v>In an airport</c:v>
                </c:pt>
              </c:strCache>
            </c:strRef>
          </c:cat>
          <c:val>
            <c:numRef>
              <c:f>Sheet1!$D$2:$D$8</c:f>
              <c:numCache>
                <c:formatCode>0%</c:formatCode>
                <c:ptCount val="7"/>
                <c:pt idx="0">
                  <c:v>0.71</c:v>
                </c:pt>
                <c:pt idx="1">
                  <c:v>0.56999999999999995</c:v>
                </c:pt>
                <c:pt idx="2">
                  <c:v>0.24</c:v>
                </c:pt>
                <c:pt idx="3">
                  <c:v>0.19</c:v>
                </c:pt>
                <c:pt idx="4">
                  <c:v>0.18</c:v>
                </c:pt>
                <c:pt idx="5">
                  <c:v>0.14000000000000001</c:v>
                </c:pt>
                <c:pt idx="6">
                  <c:v>0.06</c:v>
                </c:pt>
              </c:numCache>
            </c:numRef>
          </c:val>
          <c:extLst>
            <c:ext xmlns:c16="http://schemas.microsoft.com/office/drawing/2014/chart" uri="{C3380CC4-5D6E-409C-BE32-E72D297353CC}">
              <c16:uniqueId val="{00000002-AB68-40FE-AE3C-E93360FB60E9}"/>
            </c:ext>
          </c:extLst>
        </c:ser>
        <c:dLbls>
          <c:dLblPos val="outEnd"/>
          <c:showLegendKey val="0"/>
          <c:showVal val="1"/>
          <c:showCatName val="0"/>
          <c:showSerName val="0"/>
          <c:showPercent val="0"/>
          <c:showBubbleSize val="0"/>
        </c:dLbls>
        <c:gapWidth val="204"/>
        <c:overlap val="-14"/>
        <c:axId val="736433304"/>
        <c:axId val="736433696"/>
      </c:barChart>
      <c:catAx>
        <c:axId val="73643330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2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433696"/>
        <c:crosses val="autoZero"/>
        <c:auto val="1"/>
        <c:lblAlgn val="ctr"/>
        <c:lblOffset val="100"/>
        <c:noMultiLvlLbl val="0"/>
      </c:catAx>
      <c:valAx>
        <c:axId val="736433696"/>
        <c:scaling>
          <c:orientation val="minMax"/>
        </c:scaling>
        <c:delete val="1"/>
        <c:axPos val="l"/>
        <c:numFmt formatCode="0%" sourceLinked="1"/>
        <c:majorTickMark val="none"/>
        <c:minorTickMark val="none"/>
        <c:tickLblPos val="nextTo"/>
        <c:crossAx val="736433304"/>
        <c:crosses val="autoZero"/>
        <c:crossBetween val="between"/>
      </c:valAx>
      <c:spPr>
        <a:noFill/>
        <a:ln>
          <a:noFill/>
        </a:ln>
        <a:effectLst/>
      </c:spPr>
    </c:plotArea>
    <c:legend>
      <c:legendPos val="b"/>
      <c:layout>
        <c:manualLayout>
          <c:xMode val="edge"/>
          <c:yMode val="edge"/>
          <c:x val="0.26762813730314966"/>
          <c:y val="1.0981318724768709E-2"/>
          <c:w val="0.45783569143700781"/>
          <c:h val="7.892947462258473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b="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37500000000007E-3"/>
          <c:y val="4.0920584758203253E-2"/>
          <c:w val="0.98281249999999998"/>
          <c:h val="0.77578630832001572"/>
        </c:manualLayout>
      </c:layout>
      <c:barChart>
        <c:barDir val="col"/>
        <c:grouping val="clustered"/>
        <c:varyColors val="0"/>
        <c:ser>
          <c:idx val="0"/>
          <c:order val="0"/>
          <c:tx>
            <c:strRef>
              <c:f>Sheet1!$B$1</c:f>
              <c:strCache>
                <c:ptCount val="1"/>
                <c:pt idx="0">
                  <c:v>A18+</c:v>
                </c:pt>
              </c:strCache>
            </c:strRef>
          </c:tx>
          <c:spPr>
            <a:solidFill>
              <a:srgbClr val="7ED2F6"/>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Sheet1!$B$2:$B$4</c:f>
              <c:numCache>
                <c:formatCode>0%</c:formatCode>
                <c:ptCount val="3"/>
                <c:pt idx="0">
                  <c:v>0.55000000000000004</c:v>
                </c:pt>
                <c:pt idx="1">
                  <c:v>0.36</c:v>
                </c:pt>
                <c:pt idx="2">
                  <c:v>0.28999999999999998</c:v>
                </c:pt>
              </c:numCache>
            </c:numRef>
          </c:val>
          <c:extLst>
            <c:ext xmlns:c16="http://schemas.microsoft.com/office/drawing/2014/chart" uri="{C3380CC4-5D6E-409C-BE32-E72D297353CC}">
              <c16:uniqueId val="{00000000-AB68-40FE-AE3C-E93360FB60E9}"/>
            </c:ext>
          </c:extLst>
        </c:ser>
        <c:ser>
          <c:idx val="1"/>
          <c:order val="1"/>
          <c:tx>
            <c:strRef>
              <c:f>Sheet1!$C$1</c:f>
              <c:strCache>
                <c:ptCount val="1"/>
                <c:pt idx="0">
                  <c:v>A18-24</c:v>
                </c:pt>
              </c:strCache>
            </c:strRef>
          </c:tx>
          <c:spPr>
            <a:solidFill>
              <a:srgbClr val="4EBEA4"/>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Sheet1!$C$2:$C$4</c:f>
              <c:numCache>
                <c:formatCode>0%</c:formatCode>
                <c:ptCount val="3"/>
                <c:pt idx="0">
                  <c:v>0.6</c:v>
                </c:pt>
                <c:pt idx="1">
                  <c:v>0.41</c:v>
                </c:pt>
                <c:pt idx="2">
                  <c:v>0.33</c:v>
                </c:pt>
              </c:numCache>
            </c:numRef>
          </c:val>
          <c:extLst>
            <c:ext xmlns:c16="http://schemas.microsoft.com/office/drawing/2014/chart" uri="{C3380CC4-5D6E-409C-BE32-E72D297353CC}">
              <c16:uniqueId val="{00000001-AB68-40FE-AE3C-E93360FB60E9}"/>
            </c:ext>
          </c:extLst>
        </c:ser>
        <c:ser>
          <c:idx val="2"/>
          <c:order val="2"/>
          <c:tx>
            <c:strRef>
              <c:f>Sheet1!$D$1</c:f>
              <c:strCache>
                <c:ptCount val="1"/>
                <c:pt idx="0">
                  <c:v>A25-34</c:v>
                </c:pt>
              </c:strCache>
            </c:strRef>
          </c:tx>
          <c:spPr>
            <a:solidFill>
              <a:srgbClr val="ED3C8D"/>
            </a:solidFill>
            <a:ln>
              <a:noFill/>
            </a:ln>
            <a:effectLst/>
          </c:spPr>
          <c:invertIfNegative val="0"/>
          <c:dLbls>
            <c:dLbl>
              <c:idx val="3"/>
              <c:layout>
                <c:manualLayout>
                  <c:x val="9.374999999999999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68-40FE-AE3C-E93360FB60E9}"/>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Talked about the brand or product with family or friends</c:v>
                </c:pt>
                <c:pt idx="1">
                  <c:v>Researched online for more information about the brand or product</c:v>
                </c:pt>
                <c:pt idx="2">
                  <c:v>Purchased the brand or product in a store or online</c:v>
                </c:pt>
              </c:strCache>
            </c:strRef>
          </c:cat>
          <c:val>
            <c:numRef>
              <c:f>Sheet1!$D$2:$D$4</c:f>
              <c:numCache>
                <c:formatCode>0%</c:formatCode>
                <c:ptCount val="3"/>
                <c:pt idx="0">
                  <c:v>0.61</c:v>
                </c:pt>
                <c:pt idx="1">
                  <c:v>0.48</c:v>
                </c:pt>
                <c:pt idx="2">
                  <c:v>0.28000000000000003</c:v>
                </c:pt>
              </c:numCache>
            </c:numRef>
          </c:val>
          <c:extLst>
            <c:ext xmlns:c16="http://schemas.microsoft.com/office/drawing/2014/chart" uri="{C3380CC4-5D6E-409C-BE32-E72D297353CC}">
              <c16:uniqueId val="{00000002-AB68-40FE-AE3C-E93360FB60E9}"/>
            </c:ext>
          </c:extLst>
        </c:ser>
        <c:dLbls>
          <c:dLblPos val="outEnd"/>
          <c:showLegendKey val="0"/>
          <c:showVal val="1"/>
          <c:showCatName val="0"/>
          <c:showSerName val="0"/>
          <c:showPercent val="0"/>
          <c:showBubbleSize val="0"/>
        </c:dLbls>
        <c:gapWidth val="204"/>
        <c:overlap val="-14"/>
        <c:axId val="736238832"/>
        <c:axId val="736239224"/>
      </c:barChart>
      <c:catAx>
        <c:axId val="7362388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239224"/>
        <c:crosses val="autoZero"/>
        <c:auto val="1"/>
        <c:lblAlgn val="ctr"/>
        <c:lblOffset val="100"/>
        <c:noMultiLvlLbl val="0"/>
      </c:catAx>
      <c:valAx>
        <c:axId val="736239224"/>
        <c:scaling>
          <c:orientation val="minMax"/>
        </c:scaling>
        <c:delete val="1"/>
        <c:axPos val="l"/>
        <c:numFmt formatCode="0%" sourceLinked="1"/>
        <c:majorTickMark val="none"/>
        <c:minorTickMark val="none"/>
        <c:tickLblPos val="nextTo"/>
        <c:crossAx val="736238832"/>
        <c:crosses val="autoZero"/>
        <c:crossBetween val="between"/>
      </c:valAx>
      <c:spPr>
        <a:noFill/>
        <a:ln>
          <a:noFill/>
        </a:ln>
        <a:effectLst/>
      </c:spPr>
    </c:plotArea>
    <c:legend>
      <c:legendPos val="b"/>
      <c:layout>
        <c:manualLayout>
          <c:xMode val="edge"/>
          <c:yMode val="edge"/>
          <c:x val="0.26762813730314966"/>
          <c:y val="1.0981318724768709E-2"/>
          <c:w val="0.45783569143700781"/>
          <c:h val="7.892947462258473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3200" b="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2800">
                <a:latin typeface="Open Sans" panose="020B0606030504020204" pitchFamily="34" charset="0"/>
                <a:ea typeface="Open Sans" panose="020B0606030504020204" pitchFamily="34" charset="0"/>
                <a:cs typeface="Open Sans" panose="020B0606030504020204" pitchFamily="34" charset="0"/>
              </a:defRPr>
            </a:pPr>
            <a:r>
              <a:rPr lang="en-US" sz="3200" u="sng" dirty="0">
                <a:latin typeface="Open Sans" panose="020B0606030504020204" pitchFamily="34" charset="0"/>
                <a:ea typeface="Open Sans" panose="020B0606030504020204" pitchFamily="34" charset="0"/>
                <a:cs typeface="Open Sans" panose="020B0606030504020204" pitchFamily="34" charset="0"/>
              </a:rPr>
              <a:t># of National Live Sporting Events</a:t>
            </a:r>
          </a:p>
          <a:p>
            <a:pPr>
              <a:defRPr sz="2800">
                <a:latin typeface="Open Sans" panose="020B0606030504020204" pitchFamily="34" charset="0"/>
                <a:ea typeface="Open Sans" panose="020B0606030504020204" pitchFamily="34" charset="0"/>
                <a:cs typeface="Open Sans" panose="020B0606030504020204" pitchFamily="34" charset="0"/>
              </a:defRPr>
            </a:pPr>
            <a:r>
              <a:rPr lang="en-US" sz="2800" b="0" dirty="0">
                <a:latin typeface="Open Sans" panose="020B0606030504020204" pitchFamily="34" charset="0"/>
                <a:ea typeface="Open Sans" panose="020B0606030504020204" pitchFamily="34" charset="0"/>
                <a:cs typeface="Open Sans" panose="020B0606030504020204" pitchFamily="34" charset="0"/>
              </a:rPr>
              <a:t>CY 2019</a:t>
            </a:r>
          </a:p>
        </c:rich>
      </c:tx>
      <c:overlay val="0"/>
    </c:title>
    <c:autoTitleDeleted val="0"/>
    <c:plotArea>
      <c:layout/>
      <c:pieChart>
        <c:varyColors val="1"/>
        <c:ser>
          <c:idx val="0"/>
          <c:order val="0"/>
          <c:tx>
            <c:strRef>
              <c:f>Sheet1!$B$1</c:f>
              <c:strCache>
                <c:ptCount val="1"/>
                <c:pt idx="0">
                  <c:v>Total Respondents</c:v>
                </c:pt>
              </c:strCache>
            </c:strRef>
          </c:tx>
          <c:spPr>
            <a:gradFill flip="none" rotWithShape="1">
              <a:gsLst>
                <a:gs pos="0">
                  <a:srgbClr val="3682B4"/>
                </a:gs>
                <a:gs pos="100000">
                  <a:srgbClr val="0765A3"/>
                </a:gs>
              </a:gsLst>
              <a:lin ang="0" scaled="0"/>
              <a:tileRect/>
            </a:gradFill>
          </c:spPr>
          <c:dPt>
            <c:idx val="0"/>
            <c:bubble3D val="0"/>
            <c:spPr>
              <a:solidFill>
                <a:srgbClr val="4EBEA4"/>
              </a:solidFill>
            </c:spPr>
            <c:extLst>
              <c:ext xmlns:c16="http://schemas.microsoft.com/office/drawing/2014/chart" uri="{C3380CC4-5D6E-409C-BE32-E72D297353CC}">
                <c16:uniqueId val="{00000001-4A3D-4263-AA8A-41FBF504E09F}"/>
              </c:ext>
            </c:extLst>
          </c:dPt>
          <c:dPt>
            <c:idx val="1"/>
            <c:bubble3D val="0"/>
            <c:spPr>
              <a:solidFill>
                <a:srgbClr val="00BFF2"/>
              </a:solidFill>
            </c:spPr>
            <c:extLst>
              <c:ext xmlns:c16="http://schemas.microsoft.com/office/drawing/2014/chart" uri="{C3380CC4-5D6E-409C-BE32-E72D297353CC}">
                <c16:uniqueId val="{00000003-4A3D-4263-AA8A-41FBF504E09F}"/>
              </c:ext>
            </c:extLst>
          </c:dPt>
          <c:dPt>
            <c:idx val="2"/>
            <c:bubble3D val="0"/>
            <c:spPr>
              <a:solidFill>
                <a:srgbClr val="FAB982"/>
              </a:solidFill>
            </c:spPr>
            <c:extLst>
              <c:ext xmlns:c16="http://schemas.microsoft.com/office/drawing/2014/chart" uri="{C3380CC4-5D6E-409C-BE32-E72D297353CC}">
                <c16:uniqueId val="{00000005-4A3D-4263-AA8A-41FBF504E09F}"/>
              </c:ext>
            </c:extLst>
          </c:dPt>
          <c:dPt>
            <c:idx val="3"/>
            <c:bubble3D val="0"/>
            <c:spPr>
              <a:solidFill>
                <a:schemeClr val="accent4"/>
              </a:solidFill>
            </c:spPr>
            <c:extLst>
              <c:ext xmlns:c16="http://schemas.microsoft.com/office/drawing/2014/chart" uri="{C3380CC4-5D6E-409C-BE32-E72D297353CC}">
                <c16:uniqueId val="{00000007-4A3D-4263-AA8A-41FBF504E09F}"/>
              </c:ext>
            </c:extLst>
          </c:dPt>
          <c:dPt>
            <c:idx val="4"/>
            <c:bubble3D val="0"/>
            <c:spPr>
              <a:solidFill>
                <a:srgbClr val="EFEF96"/>
              </a:solidFill>
            </c:spPr>
            <c:extLst>
              <c:ext xmlns:c16="http://schemas.microsoft.com/office/drawing/2014/chart" uri="{C3380CC4-5D6E-409C-BE32-E72D297353CC}">
                <c16:uniqueId val="{00000009-4A3D-4263-AA8A-41FBF504E09F}"/>
              </c:ext>
            </c:extLst>
          </c:dPt>
          <c:dPt>
            <c:idx val="5"/>
            <c:bubble3D val="0"/>
            <c:spPr>
              <a:solidFill>
                <a:schemeClr val="accent2"/>
              </a:solidFill>
            </c:spPr>
            <c:extLst>
              <c:ext xmlns:c16="http://schemas.microsoft.com/office/drawing/2014/chart" uri="{C3380CC4-5D6E-409C-BE32-E72D297353CC}">
                <c16:uniqueId val="{0000000B-4A3D-4263-AA8A-41FBF504E09F}"/>
              </c:ext>
            </c:extLst>
          </c:dPt>
          <c:dPt>
            <c:idx val="6"/>
            <c:bubble3D val="0"/>
            <c:spPr>
              <a:solidFill>
                <a:schemeClr val="accent3"/>
              </a:solidFill>
            </c:spPr>
            <c:extLst>
              <c:ext xmlns:c16="http://schemas.microsoft.com/office/drawing/2014/chart" uri="{C3380CC4-5D6E-409C-BE32-E72D297353CC}">
                <c16:uniqueId val="{0000000D-4A3D-4263-AA8A-41FBF504E09F}"/>
              </c:ext>
            </c:extLst>
          </c:dPt>
          <c:dPt>
            <c:idx val="7"/>
            <c:bubble3D val="0"/>
            <c:spPr>
              <a:solidFill>
                <a:schemeClr val="accent6"/>
              </a:solidFill>
            </c:spPr>
            <c:extLst>
              <c:ext xmlns:c16="http://schemas.microsoft.com/office/drawing/2014/chart" uri="{C3380CC4-5D6E-409C-BE32-E72D297353CC}">
                <c16:uniqueId val="{0000000F-4A3D-4263-AA8A-41FBF504E09F}"/>
              </c:ext>
            </c:extLst>
          </c:dPt>
          <c:dLbls>
            <c:dLbl>
              <c:idx val="0"/>
              <c:tx>
                <c:rich>
                  <a:bodyPr/>
                  <a:lstStyle/>
                  <a:p>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3200" b="0" dirty="0"/>
                      <a:t>1,492</a:t>
                    </a:r>
                  </a:p>
                  <a:p>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F543CCA9-DC73-4E5B-93E6-538A743F03CA}" type="VALUE">
                      <a:rPr lang="en-US" sz="3600" b="0" smtClean="0"/>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A3D-4263-AA8A-41FBF504E09F}"/>
                </c:ext>
              </c:extLst>
            </c:dLbl>
            <c:dLbl>
              <c:idx val="1"/>
              <c:layout>
                <c:manualLayout>
                  <c:x val="7.687561307717268E-2"/>
                  <c:y val="-0.25244289657540092"/>
                </c:manualLayout>
              </c:layout>
              <c:tx>
                <c:rich>
                  <a:bodyPr/>
                  <a:lstStyle/>
                  <a:p>
                    <a:pPr>
                      <a:defRPr sz="4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r>
                      <a:rPr lang="en-US" sz="3600" b="0" dirty="0"/>
                      <a:t>12,617</a:t>
                    </a:r>
                  </a:p>
                  <a:p>
                    <a:pPr>
                      <a:defRPr sz="4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fld id="{DFD479B1-8C95-451B-A7EB-16BA079DE115}" type="VALUE">
                      <a:rPr lang="en-US" sz="4800" b="0" smtClean="0"/>
                      <a:pPr>
                        <a:defRPr sz="4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A3D-4263-AA8A-41FBF504E09F}"/>
                </c:ext>
              </c:extLst>
            </c:dLbl>
            <c:dLbl>
              <c:idx val="2"/>
              <c:spPr>
                <a:noFill/>
                <a:ln>
                  <a:noFill/>
                </a:ln>
                <a:effectLst/>
              </c:spPr>
              <c:txPr>
                <a:bodyPr/>
                <a:lstStyle/>
                <a:p>
                  <a:pPr>
                    <a:defRPr sz="28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4A3D-4263-AA8A-41FBF504E09F}"/>
                </c:ext>
              </c:extLst>
            </c:dLbl>
            <c:dLbl>
              <c:idx val="3"/>
              <c:spPr/>
              <c:txPr>
                <a:bodyPr/>
                <a:lstStyle/>
                <a:p>
                  <a:pPr>
                    <a:defRPr sz="2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4A3D-4263-AA8A-41FBF504E09F}"/>
                </c:ext>
              </c:extLst>
            </c:dLbl>
            <c:dLbl>
              <c:idx val="4"/>
              <c:spPr/>
              <c:txPr>
                <a:bodyPr/>
                <a:lstStyle/>
                <a:p>
                  <a:pPr>
                    <a:defRPr sz="2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4A3D-4263-AA8A-41FBF504E09F}"/>
                </c:ext>
              </c:extLst>
            </c:dLbl>
            <c:spPr>
              <a:noFill/>
              <a:ln>
                <a:noFill/>
              </a:ln>
              <a:effectLst/>
            </c:spPr>
            <c:txPr>
              <a:bodyPr/>
              <a:lstStyle/>
              <a:p>
                <a:pPr>
                  <a:defRPr sz="2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Broadcast TV</c:v>
                </c:pt>
                <c:pt idx="1">
                  <c:v>Ad-Supported Cable TV</c:v>
                </c:pt>
              </c:strCache>
            </c:strRef>
          </c:cat>
          <c:val>
            <c:numRef>
              <c:f>Sheet1!$B$2:$B$3</c:f>
              <c:numCache>
                <c:formatCode>0%</c:formatCode>
                <c:ptCount val="2"/>
                <c:pt idx="0">
                  <c:v>0.11</c:v>
                </c:pt>
                <c:pt idx="1">
                  <c:v>0.89</c:v>
                </c:pt>
              </c:numCache>
            </c:numRef>
          </c:val>
          <c:extLst>
            <c:ext xmlns:c16="http://schemas.microsoft.com/office/drawing/2014/chart" uri="{C3380CC4-5D6E-409C-BE32-E72D297353CC}">
              <c16:uniqueId val="{00000010-4A3D-4263-AA8A-41FBF504E09F}"/>
            </c:ext>
          </c:extLst>
        </c:ser>
        <c:dLbls>
          <c:showLegendKey val="0"/>
          <c:showVal val="0"/>
          <c:showCatName val="0"/>
          <c:showSerName val="0"/>
          <c:showPercent val="0"/>
          <c:showBubbleSize val="0"/>
          <c:showLeaderLines val="1"/>
        </c:dLbls>
        <c:firstSliceAng val="0"/>
      </c:pieChart>
      <c:spPr>
        <a:ln>
          <a:noFill/>
        </a:ln>
      </c:spPr>
    </c:plotArea>
    <c:legend>
      <c:legendPos val="b"/>
      <c:overlay val="0"/>
      <c:txPr>
        <a:bodyPr/>
        <a:lstStyle/>
        <a:p>
          <a:pPr>
            <a:defRPr sz="2800" b="0">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538464814448247E-3"/>
          <c:y val="0.12478740842805314"/>
          <c:w val="0.98413461478401787"/>
          <c:h val="0.80470956201668886"/>
        </c:manualLayout>
      </c:layout>
      <c:barChart>
        <c:barDir val="col"/>
        <c:grouping val="stacked"/>
        <c:varyColors val="0"/>
        <c:ser>
          <c:idx val="0"/>
          <c:order val="0"/>
          <c:tx>
            <c:strRef>
              <c:f>Sheet1!$B$1</c:f>
              <c:strCache>
                <c:ptCount val="1"/>
                <c:pt idx="0">
                  <c:v>Broadcast TV</c:v>
                </c:pt>
              </c:strCache>
            </c:strRef>
          </c:tx>
          <c:spPr>
            <a:solidFill>
              <a:srgbClr val="4EBEA4"/>
            </a:solidFill>
          </c:spPr>
          <c:invertIfNegative val="0"/>
          <c:dLbls>
            <c:dLbl>
              <c:idx val="0"/>
              <c:layout>
                <c:manualLayout>
                  <c:x val="-4.7138044013756729E-2"/>
                  <c:y val="-2.1613197908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DE3-4FCA-A04E-013F74A11656}"/>
                </c:ext>
              </c:extLst>
            </c:dLbl>
            <c:dLbl>
              <c:idx val="1"/>
              <c:layout>
                <c:manualLayout>
                  <c:x val="-4.4612791655876935E-2"/>
                  <c:y val="-2.778839731087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DE3-4FCA-A04E-013F74A11656}"/>
                </c:ext>
              </c:extLst>
            </c:dLbl>
            <c:dLbl>
              <c:idx val="2"/>
              <c:layout>
                <c:manualLayout>
                  <c:x val="-4.3771040869916962E-2"/>
                  <c:y val="-2.778839731087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DE3-4FCA-A04E-013F74A11656}"/>
                </c:ext>
              </c:extLst>
            </c:dLbl>
            <c:dLbl>
              <c:idx val="3"/>
              <c:layout>
                <c:manualLayout>
                  <c:x val="-4.5454542441836845E-2"/>
                  <c:y val="-2.778839731087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DE3-4FCA-A04E-013F74A11656}"/>
                </c:ext>
              </c:extLst>
            </c:dLbl>
            <c:dLbl>
              <c:idx val="4"/>
              <c:layout>
                <c:manualLayout>
                  <c:x val="-4.6296293227796784E-2"/>
                  <c:y val="-2.1613197908454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DE3-4FCA-A04E-013F74A11656}"/>
                </c:ext>
              </c:extLst>
            </c:dLbl>
            <c:dLbl>
              <c:idx val="5"/>
              <c:layout>
                <c:manualLayout>
                  <c:x val="0"/>
                  <c:y val="1.5437998506038224E-3"/>
                </c:manualLayout>
              </c:layout>
              <c:spPr>
                <a:noFill/>
                <a:ln>
                  <a:noFill/>
                </a:ln>
                <a:effectLst/>
              </c:spPr>
              <c:txPr>
                <a:bodyPr wrap="square" lIns="38100" tIns="19050" rIns="38100" bIns="19050" anchor="ctr">
                  <a:spAutoFit/>
                </a:bodyPr>
                <a:lstStyle/>
                <a:p>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AF-4586-B86F-1B8277ED27C3}"/>
                </c:ext>
              </c:extLst>
            </c:dLbl>
            <c:dLbl>
              <c:idx val="6"/>
              <c:spPr>
                <a:noFill/>
                <a:ln>
                  <a:noFill/>
                </a:ln>
                <a:effectLst/>
              </c:spPr>
              <c:txPr>
                <a:bodyPr wrap="square" lIns="38100" tIns="19050" rIns="38100" bIns="19050" anchor="ctr">
                  <a:spAutoFit/>
                </a:bodyPr>
                <a:lstStyle/>
                <a:p>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2CB-49FC-A697-B51FD1CB77E9}"/>
                </c:ext>
              </c:extLst>
            </c:dLbl>
            <c:spPr>
              <a:noFill/>
              <a:ln>
                <a:noFill/>
              </a:ln>
              <a:effectLst/>
            </c:spPr>
            <c:txPr>
              <a:bodyPr wrap="square" lIns="38100" tIns="19050" rIns="38100" bIns="19050" anchor="ctr">
                <a:spAutoFit/>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0</c:formatCode>
                <c:ptCount val="7"/>
                <c:pt idx="0">
                  <c:v>2</c:v>
                </c:pt>
                <c:pt idx="1">
                  <c:v>2</c:v>
                </c:pt>
                <c:pt idx="2">
                  <c:v>2</c:v>
                </c:pt>
                <c:pt idx="3">
                  <c:v>2</c:v>
                </c:pt>
                <c:pt idx="4">
                  <c:v>3</c:v>
                </c:pt>
                <c:pt idx="5">
                  <c:v>12</c:v>
                </c:pt>
                <c:pt idx="6">
                  <c:v>11</c:v>
                </c:pt>
              </c:numCache>
            </c:numRef>
          </c:val>
          <c:extLst>
            <c:ext xmlns:c16="http://schemas.microsoft.com/office/drawing/2014/chart" uri="{C3380CC4-5D6E-409C-BE32-E72D297353CC}">
              <c16:uniqueId val="{00000000-7702-4CFD-B751-47D9EB6EDA3A}"/>
            </c:ext>
          </c:extLst>
        </c:ser>
        <c:ser>
          <c:idx val="1"/>
          <c:order val="1"/>
          <c:tx>
            <c:strRef>
              <c:f>Sheet1!$C$1</c:f>
              <c:strCache>
                <c:ptCount val="1"/>
                <c:pt idx="0">
                  <c:v>Ad-Supported Cable TV</c:v>
                </c:pt>
              </c:strCache>
            </c:strRef>
          </c:tx>
          <c:spPr>
            <a:solidFill>
              <a:srgbClr val="00BFF2"/>
            </a:solidFill>
          </c:spPr>
          <c:invertIfNegative val="0"/>
          <c:dLbls>
            <c:dLbl>
              <c:idx val="0"/>
              <c:layout>
                <c:manualLayout>
                  <c:x val="1.2820639491998901E-3"/>
                  <c:y val="-5.72910048360899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702-4CFD-B751-47D9EB6EDA3A}"/>
                </c:ext>
              </c:extLst>
            </c:dLbl>
            <c:dLbl>
              <c:idx val="1"/>
              <c:layout>
                <c:manualLayout>
                  <c:x val="-3.2048759541518758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02-4CFD-B751-47D9EB6EDA3A}"/>
                </c:ext>
              </c:extLst>
            </c:dLbl>
            <c:dLbl>
              <c:idx val="2"/>
              <c:layout>
                <c:manualLayout>
                  <c:x val="1.3613827672139527E-3"/>
                  <c:y val="-9.37499810063994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02-4CFD-B751-47D9EB6EDA3A}"/>
                </c:ext>
              </c:extLst>
            </c:dLbl>
            <c:dLbl>
              <c:idx val="3"/>
              <c:layout>
                <c:manualLayout>
                  <c:x val="1.1218201514921775E-3"/>
                  <c:y val="-3.125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02-4CFD-B751-47D9EB6EDA3A}"/>
                </c:ext>
              </c:extLst>
            </c:dLbl>
            <c:dLbl>
              <c:idx val="4"/>
              <c:layout>
                <c:manualLayout>
                  <c:x val="4.8073139312278137E-4"/>
                  <c:y val="-1.874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02-4CFD-B751-47D9EB6EDA3A}"/>
                </c:ext>
              </c:extLst>
            </c:dLbl>
            <c:dLbl>
              <c:idx val="5"/>
              <c:layout>
                <c:manualLayout>
                  <c:x val="-6.0221634970343281E-4"/>
                  <c:y val="-3.12503988656110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02-4CFD-B751-47D9EB6EDA3A}"/>
                </c:ext>
              </c:extLst>
            </c:dLbl>
            <c:spPr>
              <a:noFill/>
              <a:ln>
                <a:noFill/>
              </a:ln>
              <a:effectLst/>
            </c:spPr>
            <c:txPr>
              <a:bodyPr wrap="square" lIns="38100" tIns="19050" rIns="38100" bIns="19050" anchor="ctr">
                <a:spAutoFit/>
              </a:bodyPr>
              <a:lstStyle/>
              <a:p>
                <a:pPr>
                  <a:defRPr sz="36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Monday</c:v>
                </c:pt>
                <c:pt idx="1">
                  <c:v>Tuesday</c:v>
                </c:pt>
                <c:pt idx="2">
                  <c:v>Wednesday</c:v>
                </c:pt>
                <c:pt idx="3">
                  <c:v>Thursday</c:v>
                </c:pt>
                <c:pt idx="4">
                  <c:v>Friday</c:v>
                </c:pt>
                <c:pt idx="5">
                  <c:v>Saturday</c:v>
                </c:pt>
                <c:pt idx="6">
                  <c:v>Sunday</c:v>
                </c:pt>
              </c:strCache>
            </c:strRef>
          </c:cat>
          <c:val>
            <c:numRef>
              <c:f>Sheet1!$C$2:$C$8</c:f>
              <c:numCache>
                <c:formatCode>0</c:formatCode>
                <c:ptCount val="7"/>
                <c:pt idx="0">
                  <c:v>21</c:v>
                </c:pt>
                <c:pt idx="1">
                  <c:v>25</c:v>
                </c:pt>
                <c:pt idx="2">
                  <c:v>29</c:v>
                </c:pt>
                <c:pt idx="3">
                  <c:v>32</c:v>
                </c:pt>
                <c:pt idx="4">
                  <c:v>36</c:v>
                </c:pt>
                <c:pt idx="5">
                  <c:v>56</c:v>
                </c:pt>
                <c:pt idx="6">
                  <c:v>42</c:v>
                </c:pt>
              </c:numCache>
            </c:numRef>
          </c:val>
          <c:extLst>
            <c:ext xmlns:c16="http://schemas.microsoft.com/office/drawing/2014/chart" uri="{C3380CC4-5D6E-409C-BE32-E72D297353CC}">
              <c16:uniqueId val="{00000007-7702-4CFD-B751-47D9EB6EDA3A}"/>
            </c:ext>
          </c:extLst>
        </c:ser>
        <c:dLbls>
          <c:showLegendKey val="0"/>
          <c:showVal val="0"/>
          <c:showCatName val="0"/>
          <c:showSerName val="0"/>
          <c:showPercent val="0"/>
          <c:showBubbleSize val="0"/>
        </c:dLbls>
        <c:gapWidth val="150"/>
        <c:overlap val="100"/>
        <c:axId val="736240400"/>
        <c:axId val="736240792"/>
      </c:barChart>
      <c:catAx>
        <c:axId val="736240400"/>
        <c:scaling>
          <c:orientation val="minMax"/>
        </c:scaling>
        <c:delete val="0"/>
        <c:axPos val="b"/>
        <c:numFmt formatCode="General" sourceLinked="0"/>
        <c:majorTickMark val="out"/>
        <c:minorTickMark val="none"/>
        <c:tickLblPos val="nextTo"/>
        <c:txPr>
          <a:bodyPr/>
          <a:lstStyle/>
          <a:p>
            <a:pPr>
              <a:defRPr sz="2000" b="1">
                <a:latin typeface="Open Sans" panose="020B0606030504020204" pitchFamily="34" charset="0"/>
                <a:ea typeface="Open Sans" panose="020B0606030504020204" pitchFamily="34" charset="0"/>
                <a:cs typeface="Open Sans" panose="020B0606030504020204" pitchFamily="34" charset="0"/>
              </a:defRPr>
            </a:pPr>
            <a:endParaRPr lang="en-US"/>
          </a:p>
        </c:txPr>
        <c:crossAx val="736240792"/>
        <c:crosses val="autoZero"/>
        <c:auto val="1"/>
        <c:lblAlgn val="ctr"/>
        <c:lblOffset val="100"/>
        <c:noMultiLvlLbl val="0"/>
      </c:catAx>
      <c:valAx>
        <c:axId val="736240792"/>
        <c:scaling>
          <c:orientation val="minMax"/>
        </c:scaling>
        <c:delete val="1"/>
        <c:axPos val="l"/>
        <c:numFmt formatCode="0" sourceLinked="1"/>
        <c:majorTickMark val="out"/>
        <c:minorTickMark val="none"/>
        <c:tickLblPos val="nextTo"/>
        <c:crossAx val="736240400"/>
        <c:crosses val="autoZero"/>
        <c:crossBetween val="between"/>
      </c:valAx>
    </c:plotArea>
    <c:legend>
      <c:legendPos val="t"/>
      <c:layout>
        <c:manualLayout>
          <c:xMode val="edge"/>
          <c:yMode val="edge"/>
          <c:x val="0.20957447111704505"/>
          <c:y val="1.4642029890153171E-2"/>
          <c:w val="0.57836199948372202"/>
          <c:h val="6.90388779527559E-2"/>
        </c:manualLayout>
      </c:layout>
      <c:overlay val="0"/>
      <c:txPr>
        <a:bodyPr/>
        <a:lstStyle/>
        <a:p>
          <a:pPr>
            <a:defRPr sz="2400" b="0">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Broadcast TV</c:v>
                </c:pt>
              </c:strCache>
            </c:strRef>
          </c:tx>
          <c:spPr>
            <a:solidFill>
              <a:srgbClr val="4EBEA4"/>
            </a:solidFill>
          </c:spPr>
          <c:invertIfNegative val="0"/>
          <c:dLbls>
            <c:spPr>
              <a:noFill/>
              <a:ln>
                <a:noFill/>
              </a:ln>
              <a:effectLst/>
            </c:spPr>
            <c:txPr>
              <a:bodyPr wrap="square" lIns="38100" tIns="19050" rIns="38100" bIns="19050" anchor="ctr">
                <a:spAutoFit/>
              </a:bodyPr>
              <a:lstStyle/>
              <a:p>
                <a:pPr>
                  <a:defRPr sz="1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_(* #,##0_);_(* \(#,##0\);_(* "-"??_);_(@_)</c:formatCode>
                <c:ptCount val="12"/>
                <c:pt idx="0">
                  <c:v>82</c:v>
                </c:pt>
                <c:pt idx="1">
                  <c:v>97</c:v>
                </c:pt>
                <c:pt idx="2">
                  <c:v>137</c:v>
                </c:pt>
                <c:pt idx="3">
                  <c:v>89</c:v>
                </c:pt>
                <c:pt idx="4">
                  <c:v>90</c:v>
                </c:pt>
                <c:pt idx="5">
                  <c:v>183</c:v>
                </c:pt>
                <c:pt idx="6">
                  <c:v>94</c:v>
                </c:pt>
                <c:pt idx="7">
                  <c:v>113</c:v>
                </c:pt>
                <c:pt idx="8">
                  <c:v>134</c:v>
                </c:pt>
                <c:pt idx="9">
                  <c:v>164</c:v>
                </c:pt>
                <c:pt idx="10">
                  <c:v>179</c:v>
                </c:pt>
                <c:pt idx="11">
                  <c:v>131</c:v>
                </c:pt>
              </c:numCache>
            </c:numRef>
          </c:val>
          <c:extLst>
            <c:ext xmlns:c16="http://schemas.microsoft.com/office/drawing/2014/chart" uri="{C3380CC4-5D6E-409C-BE32-E72D297353CC}">
              <c16:uniqueId val="{00000000-158A-420D-8E28-47CE64286C00}"/>
            </c:ext>
          </c:extLst>
        </c:ser>
        <c:ser>
          <c:idx val="1"/>
          <c:order val="1"/>
          <c:tx>
            <c:strRef>
              <c:f>Sheet1!$C$1</c:f>
              <c:strCache>
                <c:ptCount val="1"/>
                <c:pt idx="0">
                  <c:v>Ad-Supported Cable TV</c:v>
                </c:pt>
              </c:strCache>
            </c:strRef>
          </c:tx>
          <c:spPr>
            <a:solidFill>
              <a:srgbClr val="00BFF2"/>
            </a:solidFill>
          </c:spPr>
          <c:invertIfNegative val="0"/>
          <c:dLbls>
            <c:dLbl>
              <c:idx val="0"/>
              <c:layout>
                <c:manualLayout>
                  <c:x val="1.2820639491998901E-3"/>
                  <c:y val="-5.72910048360899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8A-420D-8E28-47CE64286C00}"/>
                </c:ext>
              </c:extLst>
            </c:dLbl>
            <c:dLbl>
              <c:idx val="1"/>
              <c:layout>
                <c:manualLayout>
                  <c:x val="-3.2048759541518758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8A-420D-8E28-47CE64286C00}"/>
                </c:ext>
              </c:extLst>
            </c:dLbl>
            <c:dLbl>
              <c:idx val="2"/>
              <c:layout>
                <c:manualLayout>
                  <c:x val="-3.3536716696740466E-3"/>
                  <c:y val="-6.022299297609551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8A-420D-8E28-47CE64286C00}"/>
                </c:ext>
              </c:extLst>
            </c:dLbl>
            <c:dLbl>
              <c:idx val="3"/>
              <c:layout>
                <c:manualLayout>
                  <c:x val="1.1218201514921775E-3"/>
                  <c:y val="-3.125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8A-420D-8E28-47CE64286C00}"/>
                </c:ext>
              </c:extLst>
            </c:dLbl>
            <c:dLbl>
              <c:idx val="4"/>
              <c:layout>
                <c:manualLayout>
                  <c:x val="4.8073139312278137E-4"/>
                  <c:y val="-1.874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8A-420D-8E28-47CE64286C00}"/>
                </c:ext>
              </c:extLst>
            </c:dLbl>
            <c:dLbl>
              <c:idx val="5"/>
              <c:layout>
                <c:manualLayout>
                  <c:x val="1.9230144301339647E-3"/>
                  <c:y val="-1.44868347341893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8A-420D-8E28-47CE64286C00}"/>
                </c:ext>
              </c:extLst>
            </c:dLbl>
            <c:spPr>
              <a:noFill/>
              <a:ln>
                <a:noFill/>
              </a:ln>
              <a:effectLst/>
            </c:spPr>
            <c:txPr>
              <a:bodyPr wrap="square" lIns="38100" tIns="19050" rIns="38100" bIns="19050" anchor="ctr" anchorCtr="0">
                <a:spAutoFit/>
              </a:bodyPr>
              <a:lstStyle/>
              <a:p>
                <a:pPr algn="ctr">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_(* #,##0_);_(* \(#,##0\);_(* "-"??_);_(@_)</c:formatCode>
                <c:ptCount val="12"/>
                <c:pt idx="0">
                  <c:v>1061</c:v>
                </c:pt>
                <c:pt idx="1">
                  <c:v>1151</c:v>
                </c:pt>
                <c:pt idx="2">
                  <c:v>1248</c:v>
                </c:pt>
                <c:pt idx="3">
                  <c:v>1226</c:v>
                </c:pt>
                <c:pt idx="4">
                  <c:v>1158</c:v>
                </c:pt>
                <c:pt idx="5">
                  <c:v>935</c:v>
                </c:pt>
                <c:pt idx="6">
                  <c:v>988</c:v>
                </c:pt>
                <c:pt idx="7">
                  <c:v>1126</c:v>
                </c:pt>
                <c:pt idx="8">
                  <c:v>1020</c:v>
                </c:pt>
                <c:pt idx="9">
                  <c:v>1067</c:v>
                </c:pt>
                <c:pt idx="10">
                  <c:v>963</c:v>
                </c:pt>
                <c:pt idx="11">
                  <c:v>674</c:v>
                </c:pt>
              </c:numCache>
            </c:numRef>
          </c:val>
          <c:extLst>
            <c:ext xmlns:c16="http://schemas.microsoft.com/office/drawing/2014/chart" uri="{C3380CC4-5D6E-409C-BE32-E72D297353CC}">
              <c16:uniqueId val="{00000007-158A-420D-8E28-47CE64286C00}"/>
            </c:ext>
          </c:extLst>
        </c:ser>
        <c:dLbls>
          <c:showLegendKey val="0"/>
          <c:showVal val="0"/>
          <c:showCatName val="0"/>
          <c:showSerName val="0"/>
          <c:showPercent val="0"/>
          <c:showBubbleSize val="0"/>
        </c:dLbls>
        <c:gapWidth val="150"/>
        <c:overlap val="100"/>
        <c:axId val="736241968"/>
        <c:axId val="736242360"/>
      </c:barChart>
      <c:catAx>
        <c:axId val="736241968"/>
        <c:scaling>
          <c:orientation val="minMax"/>
        </c:scaling>
        <c:delete val="0"/>
        <c:axPos val="b"/>
        <c:numFmt formatCode="General" sourceLinked="0"/>
        <c:majorTickMark val="out"/>
        <c:minorTickMark val="none"/>
        <c:tickLblPos val="nextTo"/>
        <c:txPr>
          <a:bodyPr/>
          <a:lstStyle/>
          <a:p>
            <a:pPr>
              <a:defRPr sz="1800" b="0">
                <a:latin typeface="Open Sans" panose="020B0606030504020204" pitchFamily="34" charset="0"/>
                <a:ea typeface="Open Sans" panose="020B0606030504020204" pitchFamily="34" charset="0"/>
                <a:cs typeface="Open Sans" panose="020B0606030504020204" pitchFamily="34" charset="0"/>
              </a:defRPr>
            </a:pPr>
            <a:endParaRPr lang="en-US"/>
          </a:p>
        </c:txPr>
        <c:crossAx val="736242360"/>
        <c:crosses val="autoZero"/>
        <c:auto val="1"/>
        <c:lblAlgn val="ctr"/>
        <c:lblOffset val="100"/>
        <c:noMultiLvlLbl val="0"/>
      </c:catAx>
      <c:valAx>
        <c:axId val="736242360"/>
        <c:scaling>
          <c:orientation val="minMax"/>
        </c:scaling>
        <c:delete val="1"/>
        <c:axPos val="l"/>
        <c:numFmt formatCode="_(* #,##0_);_(* \(#,##0\);_(* &quot;-&quot;??_);_(@_)" sourceLinked="1"/>
        <c:majorTickMark val="out"/>
        <c:minorTickMark val="none"/>
        <c:tickLblPos val="nextTo"/>
        <c:crossAx val="736241968"/>
        <c:crosses val="autoZero"/>
        <c:crossBetween val="between"/>
      </c:valAx>
    </c:plotArea>
    <c:legend>
      <c:legendPos val="t"/>
      <c:layout>
        <c:manualLayout>
          <c:xMode val="edge"/>
          <c:yMode val="edge"/>
          <c:x val="0.20909453396027156"/>
          <c:y val="1.9825117835055736E-2"/>
          <c:w val="0.57836199948372202"/>
          <c:h val="6.90388779527559E-2"/>
        </c:manualLayout>
      </c:layout>
      <c:overlay val="0"/>
      <c:txPr>
        <a:bodyPr/>
        <a:lstStyle/>
        <a:p>
          <a:pPr>
            <a:defRPr sz="2400" b="0">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txPr>
    <a:bodyPr/>
    <a:lstStyle/>
    <a:p>
      <a:pPr>
        <a:defRPr sz="11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42486654776235E-2"/>
          <c:y val="0.18541577104482601"/>
          <c:w val="0.9767150444814322"/>
          <c:h val="0.6383954239557692"/>
        </c:manualLayout>
      </c:layout>
      <c:barChart>
        <c:barDir val="col"/>
        <c:grouping val="stacked"/>
        <c:varyColors val="0"/>
        <c:ser>
          <c:idx val="0"/>
          <c:order val="0"/>
          <c:tx>
            <c:strRef>
              <c:f>Sheet1!$B$1</c:f>
              <c:strCache>
                <c:ptCount val="1"/>
                <c:pt idx="0">
                  <c:v>Ad-Supported Cable TV</c:v>
                </c:pt>
              </c:strCache>
            </c:strRef>
          </c:tx>
          <c:spPr>
            <a:solidFill>
              <a:srgbClr val="00BFF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2-7AD0-44F7-9F35-2EF363901F46}"/>
              </c:ext>
            </c:extLst>
          </c:dPt>
          <c:dPt>
            <c:idx val="1"/>
            <c:invertIfNegative val="0"/>
            <c:bubble3D val="0"/>
            <c:spPr>
              <a:solidFill>
                <a:srgbClr val="00BFF2"/>
              </a:solidFill>
              <a:ln>
                <a:noFill/>
              </a:ln>
              <a:effectLst/>
            </c:spPr>
            <c:extLst>
              <c:ext xmlns:c16="http://schemas.microsoft.com/office/drawing/2014/chart" uri="{C3380CC4-5D6E-409C-BE32-E72D297353CC}">
                <c16:uniqueId val="{00000003-7AD0-44F7-9F35-2EF363901F46}"/>
              </c:ext>
            </c:extLst>
          </c:dPt>
          <c:dPt>
            <c:idx val="2"/>
            <c:invertIfNegative val="0"/>
            <c:bubble3D val="0"/>
            <c:spPr>
              <a:solidFill>
                <a:srgbClr val="00BFF2"/>
              </a:solidFill>
              <a:ln>
                <a:noFill/>
              </a:ln>
              <a:effectLst/>
            </c:spPr>
            <c:extLst>
              <c:ext xmlns:c16="http://schemas.microsoft.com/office/drawing/2014/chart" uri="{C3380CC4-5D6E-409C-BE32-E72D297353CC}">
                <c16:uniqueId val="{00000004-7AD0-44F7-9F35-2EF363901F46}"/>
              </c:ext>
            </c:extLst>
          </c:dPt>
          <c:dLbls>
            <c:dLbl>
              <c:idx val="0"/>
              <c:tx>
                <c:rich>
                  <a:bodyPr/>
                  <a:lstStyle/>
                  <a:p>
                    <a:fld id="{EBD1BE72-712E-4A10-833D-571AE38193CD}" type="VALUE">
                      <a:rPr lang="en-US" smtClean="0"/>
                      <a:pPr/>
                      <a:t>[VALUE]</a:t>
                    </a:fld>
                    <a:endParaRPr lang="en-US"/>
                  </a:p>
                  <a:p>
                    <a:r>
                      <a:rPr lang="en-US" b="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AD0-44F7-9F35-2EF363901F46}"/>
                </c:ext>
              </c:extLst>
            </c:dLbl>
            <c:dLbl>
              <c:idx val="1"/>
              <c:tx>
                <c:rich>
                  <a:bodyPr/>
                  <a:lstStyle/>
                  <a:p>
                    <a:fld id="{5A8B6727-541A-4605-9528-FE64695C9934}"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AD0-44F7-9F35-2EF363901F46}"/>
                </c:ext>
              </c:extLst>
            </c:dLbl>
            <c:dLbl>
              <c:idx val="2"/>
              <c:tx>
                <c:rich>
                  <a:bodyPr/>
                  <a:lstStyle/>
                  <a:p>
                    <a:fld id="{1F4B2EA2-32F3-4E7C-AD21-1AB09A21FDDE}" type="VALUE">
                      <a:rPr lang="en-US" b="1" smtClean="0"/>
                      <a:pPr/>
                      <a:t>[VALUE]</a:t>
                    </a:fld>
                    <a:endParaRPr lang="en-US" b="1"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AD0-44F7-9F35-2EF363901F4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Sheet1!$B$2:$B$4</c:f>
              <c:numCache>
                <c:formatCode>0.0</c:formatCode>
                <c:ptCount val="3"/>
                <c:pt idx="0">
                  <c:v>9.5</c:v>
                </c:pt>
                <c:pt idx="1">
                  <c:v>10.199999999999999</c:v>
                </c:pt>
                <c:pt idx="2">
                  <c:v>10.4</c:v>
                </c:pt>
              </c:numCache>
            </c:numRef>
          </c:val>
          <c:extLst>
            <c:ext xmlns:c16="http://schemas.microsoft.com/office/drawing/2014/chart" uri="{C3380CC4-5D6E-409C-BE32-E72D297353CC}">
              <c16:uniqueId val="{00000000-247A-4824-BAFA-A9ADA19F2B2C}"/>
            </c:ext>
          </c:extLst>
        </c:ser>
        <c:ser>
          <c:idx val="1"/>
          <c:order val="1"/>
          <c:tx>
            <c:strRef>
              <c:f>Sheet1!$C$1</c:f>
              <c:strCache>
                <c:ptCount val="1"/>
                <c:pt idx="0">
                  <c:v>Broadcast TV</c:v>
                </c:pt>
              </c:strCache>
            </c:strRef>
          </c:tx>
          <c:spPr>
            <a:solidFill>
              <a:srgbClr val="4EBEA4"/>
            </a:solidFill>
            <a:ln>
              <a:noFill/>
            </a:ln>
            <a:effectLst/>
          </c:spPr>
          <c:invertIfNegative val="0"/>
          <c:dLbls>
            <c:dLbl>
              <c:idx val="0"/>
              <c:tx>
                <c:rich>
                  <a:bodyPr/>
                  <a:lstStyle/>
                  <a:p>
                    <a:fld id="{B9FF2899-6F82-4EF8-881B-7736143A14C9}" type="VALUE">
                      <a:rPr lang="en-US" smtClean="0"/>
                      <a:pPr/>
                      <a:t>[VALUE]</a:t>
                    </a:fld>
                    <a:endParaRPr lang="en-US"/>
                  </a:p>
                  <a:p>
                    <a:r>
                      <a:rPr lang="en-US" b="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EB9-4F3C-99D4-6A42278DC76D}"/>
                </c:ext>
              </c:extLst>
            </c:dLbl>
            <c:dLbl>
              <c:idx val="1"/>
              <c:tx>
                <c:rich>
                  <a:bodyPr/>
                  <a:lstStyle/>
                  <a:p>
                    <a:fld id="{D910CAFE-CFE7-4674-8FEA-E40FA5E2E70E}"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EB9-4F3C-99D4-6A42278DC76D}"/>
                </c:ext>
              </c:extLst>
            </c:dLbl>
            <c:dLbl>
              <c:idx val="2"/>
              <c:tx>
                <c:rich>
                  <a:bodyPr/>
                  <a:lstStyle/>
                  <a:p>
                    <a:fld id="{A745FD94-A049-47E6-8C65-B4352DE15EC5}"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EB9-4F3C-99D4-6A42278DC76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Sheet1!$C$2:$C$4</c:f>
              <c:numCache>
                <c:formatCode>0.0</c:formatCode>
                <c:ptCount val="3"/>
                <c:pt idx="0">
                  <c:v>10.6</c:v>
                </c:pt>
                <c:pt idx="1">
                  <c:v>11.3</c:v>
                </c:pt>
                <c:pt idx="2">
                  <c:v>11.4</c:v>
                </c:pt>
              </c:numCache>
            </c:numRef>
          </c:val>
          <c:extLst>
            <c:ext xmlns:c16="http://schemas.microsoft.com/office/drawing/2014/chart" uri="{C3380CC4-5D6E-409C-BE32-E72D297353CC}">
              <c16:uniqueId val="{00000009-EEB9-4F3C-99D4-6A42278DC76D}"/>
            </c:ext>
          </c:extLst>
        </c:ser>
        <c:dLbls>
          <c:showLegendKey val="0"/>
          <c:showVal val="1"/>
          <c:showCatName val="0"/>
          <c:showSerName val="0"/>
          <c:showPercent val="0"/>
          <c:showBubbleSize val="0"/>
        </c:dLbls>
        <c:gapWidth val="36"/>
        <c:overlap val="100"/>
        <c:axId val="734528216"/>
        <c:axId val="734528608"/>
      </c:barChart>
      <c:catAx>
        <c:axId val="734528216"/>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4528608"/>
        <c:crosses val="autoZero"/>
        <c:auto val="1"/>
        <c:lblAlgn val="ctr"/>
        <c:lblOffset val="100"/>
        <c:noMultiLvlLbl val="0"/>
      </c:catAx>
      <c:valAx>
        <c:axId val="734528608"/>
        <c:scaling>
          <c:orientation val="minMax"/>
          <c:min val="0"/>
        </c:scaling>
        <c:delete val="1"/>
        <c:axPos val="l"/>
        <c:numFmt formatCode="0.0" sourceLinked="1"/>
        <c:majorTickMark val="out"/>
        <c:minorTickMark val="none"/>
        <c:tickLblPos val="nextTo"/>
        <c:crossAx val="734528216"/>
        <c:crosses val="autoZero"/>
        <c:crossBetween val="between"/>
      </c:valAx>
      <c:spPr>
        <a:noFill/>
        <a:ln>
          <a:noFill/>
        </a:ln>
        <a:effectLst/>
      </c:spPr>
    </c:plotArea>
    <c:legend>
      <c:legendPos val="t"/>
      <c:layout>
        <c:manualLayout>
          <c:xMode val="edge"/>
          <c:yMode val="edge"/>
          <c:x val="0"/>
          <c:y val="1.8799577872995528E-2"/>
          <c:w val="0.99886478940701195"/>
          <c:h val="5.695198891268990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2400"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7940589150911E-3"/>
          <c:y val="4.861504539956208E-2"/>
          <c:w val="0.9824041188216982"/>
          <c:h val="0.87788964503492928"/>
        </c:manualLayout>
      </c:layout>
      <c:barChart>
        <c:barDir val="col"/>
        <c:grouping val="stacked"/>
        <c:varyColors val="0"/>
        <c:ser>
          <c:idx val="0"/>
          <c:order val="0"/>
          <c:tx>
            <c:strRef>
              <c:f>Sheet1!$B$1</c:f>
              <c:strCache>
                <c:ptCount val="1"/>
                <c:pt idx="0">
                  <c:v>Column1</c:v>
                </c:pt>
              </c:strCache>
            </c:strRef>
          </c:tx>
          <c:spPr>
            <a:solidFill>
              <a:srgbClr val="00BFF2"/>
            </a:solidFill>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1143</c:v>
                </c:pt>
                <c:pt idx="1">
                  <c:v>1248</c:v>
                </c:pt>
                <c:pt idx="2">
                  <c:v>1385</c:v>
                </c:pt>
                <c:pt idx="3">
                  <c:v>1315</c:v>
                </c:pt>
                <c:pt idx="4">
                  <c:v>1248</c:v>
                </c:pt>
                <c:pt idx="5">
                  <c:v>1118</c:v>
                </c:pt>
                <c:pt idx="6">
                  <c:v>1082</c:v>
                </c:pt>
                <c:pt idx="7">
                  <c:v>1239</c:v>
                </c:pt>
                <c:pt idx="8">
                  <c:v>1154</c:v>
                </c:pt>
                <c:pt idx="9">
                  <c:v>1231</c:v>
                </c:pt>
                <c:pt idx="10">
                  <c:v>1142</c:v>
                </c:pt>
                <c:pt idx="11">
                  <c:v>805</c:v>
                </c:pt>
              </c:numCache>
            </c:numRef>
          </c:val>
          <c:extLst>
            <c:ext xmlns:c16="http://schemas.microsoft.com/office/drawing/2014/chart" uri="{C3380CC4-5D6E-409C-BE32-E72D297353CC}">
              <c16:uniqueId val="{00000000-158A-420D-8E28-47CE64286C00}"/>
            </c:ext>
          </c:extLst>
        </c:ser>
        <c:ser>
          <c:idx val="1"/>
          <c:order val="1"/>
          <c:tx>
            <c:strRef>
              <c:f>Sheet1!$C$1</c:f>
              <c:strCache>
                <c:ptCount val="1"/>
              </c:strCache>
            </c:strRef>
          </c:tx>
          <c:spPr>
            <a:solidFill>
              <a:srgbClr val="0099FF"/>
            </a:solidFill>
          </c:spPr>
          <c:invertIfNegative val="0"/>
          <c:dLbls>
            <c:dLbl>
              <c:idx val="0"/>
              <c:layout>
                <c:manualLayout>
                  <c:x val="1.2820639491998901E-3"/>
                  <c:y val="-5.72910048360899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8A-420D-8E28-47CE64286C00}"/>
                </c:ext>
              </c:extLst>
            </c:dLbl>
            <c:dLbl>
              <c:idx val="1"/>
              <c:layout>
                <c:manualLayout>
                  <c:x val="-3.2048759541518758E-4"/>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8A-420D-8E28-47CE64286C00}"/>
                </c:ext>
              </c:extLst>
            </c:dLbl>
            <c:dLbl>
              <c:idx val="2"/>
              <c:layout>
                <c:manualLayout>
                  <c:x val="1.4452050153173593E-3"/>
                  <c:y val="-6.0222992976096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8A-420D-8E28-47CE64286C00}"/>
                </c:ext>
              </c:extLst>
            </c:dLbl>
            <c:dLbl>
              <c:idx val="3"/>
              <c:layout>
                <c:manualLayout>
                  <c:x val="1.1218201514921775E-3"/>
                  <c:y val="-3.125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8A-420D-8E28-47CE64286C00}"/>
                </c:ext>
              </c:extLst>
            </c:dLbl>
            <c:dLbl>
              <c:idx val="4"/>
              <c:layout>
                <c:manualLayout>
                  <c:x val="4.8073139312278137E-4"/>
                  <c:y val="-1.8749999999999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8A-420D-8E28-47CE64286C00}"/>
                </c:ext>
              </c:extLst>
            </c:dLbl>
            <c:dLbl>
              <c:idx val="5"/>
              <c:layout>
                <c:manualLayout>
                  <c:x val="1.9230391400301464E-3"/>
                  <c:y val="-3.12499999999994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8A-420D-8E28-47CE64286C00}"/>
                </c:ext>
              </c:extLst>
            </c:dLbl>
            <c:spPr>
              <a:noFill/>
              <a:ln>
                <a:noFill/>
              </a:ln>
              <a:effectLst/>
            </c:spPr>
            <c:txPr>
              <a:bodyPr wrap="square" lIns="38100" tIns="19050" rIns="38100" bIns="19050" anchor="ctr">
                <a:spAutoFit/>
              </a:bodyPr>
              <a:lstStyle/>
              <a:p>
                <a:pPr>
                  <a:defRPr sz="18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numCache>
            </c:numRef>
          </c:val>
          <c:extLst>
            <c:ext xmlns:c16="http://schemas.microsoft.com/office/drawing/2014/chart" uri="{C3380CC4-5D6E-409C-BE32-E72D297353CC}">
              <c16:uniqueId val="{00000007-158A-420D-8E28-47CE64286C00}"/>
            </c:ext>
          </c:extLst>
        </c:ser>
        <c:dLbls>
          <c:showLegendKey val="0"/>
          <c:showVal val="0"/>
          <c:showCatName val="0"/>
          <c:showSerName val="0"/>
          <c:showPercent val="0"/>
          <c:showBubbleSize val="0"/>
        </c:dLbls>
        <c:gapWidth val="150"/>
        <c:overlap val="100"/>
        <c:axId val="722410808"/>
        <c:axId val="722411200"/>
      </c:barChart>
      <c:catAx>
        <c:axId val="722410808"/>
        <c:scaling>
          <c:orientation val="minMax"/>
        </c:scaling>
        <c:delete val="0"/>
        <c:axPos val="b"/>
        <c:numFmt formatCode="General" sourceLinked="0"/>
        <c:majorTickMark val="out"/>
        <c:minorTickMark val="none"/>
        <c:tickLblPos val="nextTo"/>
        <c:txPr>
          <a:bodyPr/>
          <a:lstStyle/>
          <a:p>
            <a:pPr>
              <a:defRPr sz="1800" b="0">
                <a:latin typeface="Open Sans" panose="020B0606030504020204" pitchFamily="34" charset="0"/>
                <a:ea typeface="Open Sans" panose="020B0606030504020204" pitchFamily="34" charset="0"/>
                <a:cs typeface="Open Sans" panose="020B0606030504020204" pitchFamily="34" charset="0"/>
              </a:defRPr>
            </a:pPr>
            <a:endParaRPr lang="en-US"/>
          </a:p>
        </c:txPr>
        <c:crossAx val="722411200"/>
        <c:crosses val="autoZero"/>
        <c:auto val="1"/>
        <c:lblAlgn val="ctr"/>
        <c:lblOffset val="100"/>
        <c:noMultiLvlLbl val="0"/>
      </c:catAx>
      <c:valAx>
        <c:axId val="722411200"/>
        <c:scaling>
          <c:orientation val="minMax"/>
        </c:scaling>
        <c:delete val="1"/>
        <c:axPos val="l"/>
        <c:numFmt formatCode="General" sourceLinked="1"/>
        <c:majorTickMark val="out"/>
        <c:minorTickMark val="none"/>
        <c:tickLblPos val="nextTo"/>
        <c:crossAx val="722410808"/>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42477759283896E-2"/>
          <c:y val="0.19567844086860464"/>
          <c:w val="0.9767150444814322"/>
          <c:h val="0.61652968920868445"/>
        </c:manualLayout>
      </c:layout>
      <c:barChart>
        <c:barDir val="col"/>
        <c:grouping val="stacked"/>
        <c:varyColors val="0"/>
        <c:ser>
          <c:idx val="0"/>
          <c:order val="0"/>
          <c:tx>
            <c:strRef>
              <c:f>Sheet1!$B$1</c:f>
              <c:strCache>
                <c:ptCount val="1"/>
                <c:pt idx="0">
                  <c:v>Ad-Supported Cable TV</c:v>
                </c:pt>
              </c:strCache>
            </c:strRef>
          </c:tx>
          <c:spPr>
            <a:solidFill>
              <a:srgbClr val="00BFF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625B-4B10-B0F5-250F68F00D42}"/>
              </c:ext>
            </c:extLst>
          </c:dPt>
          <c:dPt>
            <c:idx val="1"/>
            <c:invertIfNegative val="0"/>
            <c:bubble3D val="0"/>
            <c:spPr>
              <a:solidFill>
                <a:srgbClr val="00BFF2"/>
              </a:solidFill>
              <a:ln>
                <a:noFill/>
              </a:ln>
              <a:effectLst/>
            </c:spPr>
            <c:extLst>
              <c:ext xmlns:c16="http://schemas.microsoft.com/office/drawing/2014/chart" uri="{C3380CC4-5D6E-409C-BE32-E72D297353CC}">
                <c16:uniqueId val="{00000003-625B-4B10-B0F5-250F68F00D42}"/>
              </c:ext>
            </c:extLst>
          </c:dPt>
          <c:dPt>
            <c:idx val="2"/>
            <c:invertIfNegative val="0"/>
            <c:bubble3D val="0"/>
            <c:spPr>
              <a:solidFill>
                <a:srgbClr val="00BFF2"/>
              </a:solidFill>
              <a:ln>
                <a:noFill/>
              </a:ln>
              <a:effectLst/>
            </c:spPr>
            <c:extLst>
              <c:ext xmlns:c16="http://schemas.microsoft.com/office/drawing/2014/chart" uri="{C3380CC4-5D6E-409C-BE32-E72D297353CC}">
                <c16:uniqueId val="{00000005-625B-4B10-B0F5-250F68F00D42}"/>
              </c:ext>
            </c:extLst>
          </c:dPt>
          <c:dLbls>
            <c:dLbl>
              <c:idx val="0"/>
              <c:tx>
                <c:rich>
                  <a:bodyPr/>
                  <a:lstStyle/>
                  <a:p>
                    <a:fld id="{EBD1BE72-712E-4A10-833D-571AE38193CD}" type="VALUE">
                      <a:rPr lang="en-US" smtClean="0"/>
                      <a:pPr/>
                      <a:t>[VALUE]</a:t>
                    </a:fld>
                    <a:endParaRPr lang="en-US"/>
                  </a:p>
                  <a:p>
                    <a:r>
                      <a:rPr lang="en-US" b="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25B-4B10-B0F5-250F68F00D42}"/>
                </c:ext>
              </c:extLst>
            </c:dLbl>
            <c:dLbl>
              <c:idx val="1"/>
              <c:tx>
                <c:rich>
                  <a:bodyPr/>
                  <a:lstStyle/>
                  <a:p>
                    <a:fld id="{5A8B6727-541A-4605-9528-FE64695C9934}"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25B-4B10-B0F5-250F68F00D42}"/>
                </c:ext>
              </c:extLst>
            </c:dLbl>
            <c:dLbl>
              <c:idx val="2"/>
              <c:tx>
                <c:rich>
                  <a:bodyPr/>
                  <a:lstStyle/>
                  <a:p>
                    <a:fld id="{1F4B2EA2-32F3-4E7C-AD21-1AB09A21FDDE}" type="VALUE">
                      <a:rPr lang="en-US" b="1" smtClean="0"/>
                      <a:pPr/>
                      <a:t>[VALUE]</a:t>
                    </a:fld>
                    <a:endParaRPr lang="en-US" b="1"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25B-4B10-B0F5-250F68F00D4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Sheet1!$B$2:$B$4</c:f>
              <c:numCache>
                <c:formatCode>0.0</c:formatCode>
                <c:ptCount val="3"/>
                <c:pt idx="0">
                  <c:v>9.6</c:v>
                </c:pt>
                <c:pt idx="1">
                  <c:v>10.6</c:v>
                </c:pt>
                <c:pt idx="2">
                  <c:v>10.8</c:v>
                </c:pt>
              </c:numCache>
            </c:numRef>
          </c:val>
          <c:extLst>
            <c:ext xmlns:c16="http://schemas.microsoft.com/office/drawing/2014/chart" uri="{C3380CC4-5D6E-409C-BE32-E72D297353CC}">
              <c16:uniqueId val="{00000006-625B-4B10-B0F5-250F68F00D42}"/>
            </c:ext>
          </c:extLst>
        </c:ser>
        <c:ser>
          <c:idx val="1"/>
          <c:order val="1"/>
          <c:tx>
            <c:strRef>
              <c:f>Sheet1!$C$1</c:f>
              <c:strCache>
                <c:ptCount val="1"/>
                <c:pt idx="0">
                  <c:v>Broadcast TV</c:v>
                </c:pt>
              </c:strCache>
            </c:strRef>
          </c:tx>
          <c:spPr>
            <a:solidFill>
              <a:srgbClr val="50C8A0"/>
            </a:solidFill>
            <a:ln>
              <a:noFill/>
            </a:ln>
            <a:effectLst/>
          </c:spPr>
          <c:invertIfNegative val="0"/>
          <c:dLbls>
            <c:dLbl>
              <c:idx val="0"/>
              <c:tx>
                <c:rich>
                  <a:bodyPr/>
                  <a:lstStyle/>
                  <a:p>
                    <a:fld id="{B9FF2899-6F82-4EF8-881B-7736143A14C9}" type="VALUE">
                      <a:rPr lang="en-US" smtClean="0"/>
                      <a:pPr/>
                      <a:t>[VALUE]</a:t>
                    </a:fld>
                    <a:endParaRPr lang="en-US"/>
                  </a:p>
                  <a:p>
                    <a:r>
                      <a:rPr lang="en-US" b="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25B-4B10-B0F5-250F68F00D42}"/>
                </c:ext>
              </c:extLst>
            </c:dLbl>
            <c:dLbl>
              <c:idx val="1"/>
              <c:tx>
                <c:rich>
                  <a:bodyPr/>
                  <a:lstStyle/>
                  <a:p>
                    <a:fld id="{D910CAFE-CFE7-4674-8FEA-E40FA5E2E70E}"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25B-4B10-B0F5-250F68F00D42}"/>
                </c:ext>
              </c:extLst>
            </c:dLbl>
            <c:dLbl>
              <c:idx val="2"/>
              <c:tx>
                <c:rich>
                  <a:bodyPr/>
                  <a:lstStyle/>
                  <a:p>
                    <a:fld id="{A745FD94-A049-47E6-8C65-B4352DE15EC5}" type="VALUE">
                      <a:rPr lang="en-US" smtClean="0"/>
                      <a:pPr/>
                      <a:t>[VALUE]</a:t>
                    </a:fld>
                    <a:endParaRPr lang="en-US" dirty="0"/>
                  </a:p>
                  <a:p>
                    <a:r>
                      <a:rPr lang="en-US" b="0" dirty="0"/>
                      <a:t>Billion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25B-4B10-B0F5-250F68F00D4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Live</c:v>
                </c:pt>
                <c:pt idx="1">
                  <c:v>Live+Same Day</c:v>
                </c:pt>
                <c:pt idx="2">
                  <c:v>Live+7</c:v>
                </c:pt>
              </c:strCache>
            </c:strRef>
          </c:cat>
          <c:val>
            <c:numRef>
              <c:f>Sheet1!$C$2:$C$4</c:f>
              <c:numCache>
                <c:formatCode>0.0</c:formatCode>
                <c:ptCount val="3"/>
                <c:pt idx="0">
                  <c:v>10.3</c:v>
                </c:pt>
                <c:pt idx="1">
                  <c:v>11</c:v>
                </c:pt>
                <c:pt idx="2">
                  <c:v>11</c:v>
                </c:pt>
              </c:numCache>
            </c:numRef>
          </c:val>
          <c:extLst>
            <c:ext xmlns:c16="http://schemas.microsoft.com/office/drawing/2014/chart" uri="{C3380CC4-5D6E-409C-BE32-E72D297353CC}">
              <c16:uniqueId val="{0000000A-625B-4B10-B0F5-250F68F00D42}"/>
            </c:ext>
          </c:extLst>
        </c:ser>
        <c:dLbls>
          <c:showLegendKey val="0"/>
          <c:showVal val="1"/>
          <c:showCatName val="0"/>
          <c:showSerName val="0"/>
          <c:showPercent val="0"/>
          <c:showBubbleSize val="0"/>
        </c:dLbls>
        <c:gapWidth val="36"/>
        <c:overlap val="100"/>
        <c:axId val="734529392"/>
        <c:axId val="734529784"/>
      </c:barChart>
      <c:catAx>
        <c:axId val="734529392"/>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4529784"/>
        <c:crosses val="autoZero"/>
        <c:auto val="1"/>
        <c:lblAlgn val="ctr"/>
        <c:lblOffset val="100"/>
        <c:noMultiLvlLbl val="0"/>
      </c:catAx>
      <c:valAx>
        <c:axId val="734529784"/>
        <c:scaling>
          <c:orientation val="minMax"/>
          <c:min val="0"/>
        </c:scaling>
        <c:delete val="1"/>
        <c:axPos val="l"/>
        <c:numFmt formatCode="0.0" sourceLinked="1"/>
        <c:majorTickMark val="out"/>
        <c:minorTickMark val="none"/>
        <c:tickLblPos val="nextTo"/>
        <c:crossAx val="734529392"/>
        <c:crosses val="autoZero"/>
        <c:crossBetween val="between"/>
      </c:valAx>
      <c:spPr>
        <a:noFill/>
        <a:ln>
          <a:noFill/>
        </a:ln>
        <a:effectLst/>
      </c:spPr>
    </c:plotArea>
    <c:legend>
      <c:legendPos val="t"/>
      <c:layout>
        <c:manualLayout>
          <c:xMode val="edge"/>
          <c:yMode val="edge"/>
          <c:x val="0"/>
          <c:y val="7.8331574470814711E-3"/>
          <c:w val="1"/>
          <c:h val="7.970737297486667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2400"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latin typeface="Open Sans" panose="020B0606030504020204" pitchFamily="34" charset="0"/>
                <a:ea typeface="Open Sans" panose="020B0606030504020204" pitchFamily="34" charset="0"/>
                <a:cs typeface="Open Sans" panose="020B0606030504020204" pitchFamily="34" charset="0"/>
              </a:defRPr>
            </a:pPr>
            <a:r>
              <a:rPr lang="en-US" sz="3200" u="sng" dirty="0">
                <a:latin typeface="Open Sans" panose="020B0606030504020204" pitchFamily="34" charset="0"/>
                <a:ea typeface="Open Sans" panose="020B0606030504020204" pitchFamily="34" charset="0"/>
                <a:cs typeface="Open Sans" panose="020B0606030504020204" pitchFamily="34" charset="0"/>
              </a:rPr>
              <a:t>Ad-Supported Cable TV Sports Programming Costs Trend</a:t>
            </a:r>
            <a:endParaRPr lang="en-US" sz="3200" u="sng" baseline="0" dirty="0">
              <a:latin typeface="Open Sans" panose="020B0606030504020204" pitchFamily="34" charset="0"/>
              <a:ea typeface="Open Sans" panose="020B0606030504020204" pitchFamily="34" charset="0"/>
              <a:cs typeface="Open Sans" panose="020B0606030504020204" pitchFamily="34" charset="0"/>
            </a:endParaRPr>
          </a:p>
          <a:p>
            <a:pPr>
              <a:defRPr sz="2400">
                <a:latin typeface="Open Sans" panose="020B0606030504020204" pitchFamily="34" charset="0"/>
                <a:ea typeface="Open Sans" panose="020B0606030504020204" pitchFamily="34" charset="0"/>
                <a:cs typeface="Open Sans" panose="020B0606030504020204" pitchFamily="34" charset="0"/>
              </a:defRPr>
            </a:pPr>
            <a:r>
              <a:rPr lang="en-US" sz="2400" b="0" i="0" u="none" baseline="0" dirty="0">
                <a:latin typeface="Open Sans" panose="020B0606030504020204" pitchFamily="34" charset="0"/>
                <a:ea typeface="Open Sans" panose="020B0606030504020204" pitchFamily="34" charset="0"/>
                <a:cs typeface="Open Sans" panose="020B0606030504020204" pitchFamily="34" charset="0"/>
              </a:rPr>
              <a:t>$ in Millions</a:t>
            </a:r>
            <a:endParaRPr lang="en-US" sz="2400" b="0" i="0" u="none" dirty="0">
              <a:latin typeface="Open Sans" panose="020B0606030504020204" pitchFamily="34" charset="0"/>
              <a:ea typeface="Open Sans" panose="020B0606030504020204" pitchFamily="34" charset="0"/>
              <a:cs typeface="Open Sans" panose="020B0606030504020204" pitchFamily="34" charset="0"/>
            </a:endParaRPr>
          </a:p>
        </c:rich>
      </c:tx>
      <c:overlay val="0"/>
    </c:title>
    <c:autoTitleDeleted val="0"/>
    <c:plotArea>
      <c:layout>
        <c:manualLayout>
          <c:layoutTarget val="inner"/>
          <c:xMode val="edge"/>
          <c:yMode val="edge"/>
          <c:x val="9.7345241274047825E-3"/>
          <c:y val="0.1647358208018222"/>
          <c:w val="0.98053095174519045"/>
          <c:h val="0.73018362268680792"/>
        </c:manualLayout>
      </c:layout>
      <c:barChart>
        <c:barDir val="col"/>
        <c:grouping val="stacked"/>
        <c:varyColors val="0"/>
        <c:ser>
          <c:idx val="0"/>
          <c:order val="0"/>
          <c:tx>
            <c:strRef>
              <c:f>Sheet1!$B$1</c:f>
              <c:strCache>
                <c:ptCount val="1"/>
                <c:pt idx="0">
                  <c:v>$$$</c:v>
                </c:pt>
              </c:strCache>
            </c:strRef>
          </c:tx>
          <c:spPr>
            <a:solidFill>
              <a:srgbClr val="00BFF2"/>
            </a:solidFill>
          </c:spPr>
          <c:invertIfNegative val="0"/>
          <c:dLbls>
            <c:dLbl>
              <c:idx val="0"/>
              <c:layout>
                <c:manualLayout>
                  <c:x val="-4.4247836942749091E-3"/>
                  <c:y val="-0.247685771991906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8C-4B81-A9D9-98B3BE63FFE8}"/>
                </c:ext>
              </c:extLst>
            </c:dLbl>
            <c:dLbl>
              <c:idx val="1"/>
              <c:layout>
                <c:manualLayout>
                  <c:x val="1.7699134777099605E-3"/>
                  <c:y val="-0.274699979940197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8C-4B81-A9D9-98B3BE63FFE8}"/>
                </c:ext>
              </c:extLst>
            </c:dLbl>
            <c:dLbl>
              <c:idx val="2"/>
              <c:layout>
                <c:manualLayout>
                  <c:x val="8.849567388549154E-4"/>
                  <c:y val="-0.3091866062276661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8C-4B81-A9D9-98B3BE63FFE8}"/>
                </c:ext>
              </c:extLst>
            </c:dLbl>
            <c:dLbl>
              <c:idx val="3"/>
              <c:layout>
                <c:manualLayout>
                  <c:x val="-1.7699134777099605E-3"/>
                  <c:y val="-0.327280162104092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FE-4110-A9F4-75C69372F136}"/>
                </c:ext>
              </c:extLst>
            </c:dLbl>
            <c:spPr>
              <a:noFill/>
              <a:ln>
                <a:noFill/>
              </a:ln>
              <a:effectLst/>
            </c:spPr>
            <c:txPr>
              <a:bodyPr wrap="square" lIns="38100" tIns="19050" rIns="38100" bIns="19050" anchor="ctr">
                <a:spAutoFit/>
              </a:bodyPr>
              <a:lstStyle/>
              <a:p>
                <a:pPr>
                  <a:defRPr sz="32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Sheet1!$A$2:$A$5</c:f>
              <c:numCache>
                <c:formatCode>General</c:formatCode>
                <c:ptCount val="4"/>
                <c:pt idx="0">
                  <c:v>2016</c:v>
                </c:pt>
                <c:pt idx="1">
                  <c:v>2018</c:v>
                </c:pt>
                <c:pt idx="2">
                  <c:v>2020</c:v>
                </c:pt>
                <c:pt idx="3">
                  <c:v>2022</c:v>
                </c:pt>
              </c:numCache>
            </c:numRef>
          </c:cat>
          <c:val>
            <c:numRef>
              <c:f>Sheet1!$B$2:$B$5</c:f>
              <c:numCache>
                <c:formatCode>"$"#,##0.0</c:formatCode>
                <c:ptCount val="4"/>
                <c:pt idx="0">
                  <c:v>13806</c:v>
                </c:pt>
                <c:pt idx="1">
                  <c:v>15759</c:v>
                </c:pt>
                <c:pt idx="2">
                  <c:v>17626</c:v>
                </c:pt>
                <c:pt idx="3">
                  <c:v>19396</c:v>
                </c:pt>
              </c:numCache>
            </c:numRef>
          </c:val>
          <c:extLst>
            <c:ext xmlns:c16="http://schemas.microsoft.com/office/drawing/2014/chart" uri="{C3380CC4-5D6E-409C-BE32-E72D297353CC}">
              <c16:uniqueId val="{00000003-D78C-4B81-A9D9-98B3BE63FFE8}"/>
            </c:ext>
          </c:extLst>
        </c:ser>
        <c:dLbls>
          <c:showLegendKey val="0"/>
          <c:showVal val="0"/>
          <c:showCatName val="0"/>
          <c:showSerName val="0"/>
          <c:showPercent val="0"/>
          <c:showBubbleSize val="0"/>
        </c:dLbls>
        <c:gapWidth val="150"/>
        <c:overlap val="100"/>
        <c:axId val="734530960"/>
        <c:axId val="705544296"/>
      </c:barChart>
      <c:catAx>
        <c:axId val="734530960"/>
        <c:scaling>
          <c:orientation val="minMax"/>
        </c:scaling>
        <c:delete val="0"/>
        <c:axPos val="b"/>
        <c:numFmt formatCode="General" sourceLinked="0"/>
        <c:majorTickMark val="out"/>
        <c:minorTickMark val="none"/>
        <c:tickLblPos val="nextTo"/>
        <c:txPr>
          <a:bodyPr/>
          <a:lstStyle/>
          <a:p>
            <a:pPr>
              <a:defRPr sz="32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5544296"/>
        <c:crosses val="autoZero"/>
        <c:auto val="1"/>
        <c:lblAlgn val="ctr"/>
        <c:lblOffset val="100"/>
        <c:noMultiLvlLbl val="0"/>
      </c:catAx>
      <c:valAx>
        <c:axId val="705544296"/>
        <c:scaling>
          <c:orientation val="minMax"/>
        </c:scaling>
        <c:delete val="1"/>
        <c:axPos val="l"/>
        <c:numFmt formatCode="&quot;$&quot;#,##0.0" sourceLinked="1"/>
        <c:majorTickMark val="out"/>
        <c:minorTickMark val="none"/>
        <c:tickLblPos val="nextTo"/>
        <c:crossAx val="734530960"/>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latin typeface="Open Sans" panose="020B0606030504020204" pitchFamily="34" charset="0"/>
                <a:ea typeface="Open Sans" panose="020B0606030504020204" pitchFamily="34" charset="0"/>
                <a:cs typeface="Open Sans" panose="020B0606030504020204" pitchFamily="34" charset="0"/>
              </a:defRPr>
            </a:pPr>
            <a:r>
              <a:rPr lang="en-US" sz="3200" u="sng" dirty="0">
                <a:latin typeface="Open Sans" panose="020B0606030504020204" pitchFamily="34" charset="0"/>
                <a:ea typeface="Open Sans" panose="020B0606030504020204" pitchFamily="34" charset="0"/>
                <a:cs typeface="Open Sans" panose="020B0606030504020204" pitchFamily="34" charset="0"/>
              </a:rPr>
              <a:t># of National Live TV Sporting Events Aired Daily</a:t>
            </a:r>
          </a:p>
          <a:p>
            <a:pPr>
              <a:defRPr sz="3200">
                <a:latin typeface="Open Sans" panose="020B0606030504020204" pitchFamily="34" charset="0"/>
                <a:ea typeface="Open Sans" panose="020B0606030504020204" pitchFamily="34" charset="0"/>
                <a:cs typeface="Open Sans" panose="020B0606030504020204" pitchFamily="34" charset="0"/>
              </a:defRPr>
            </a:pPr>
            <a:r>
              <a:rPr lang="en-US" sz="2800" b="0" u="none" dirty="0">
                <a:latin typeface="Open Sans" panose="020B0606030504020204" pitchFamily="34" charset="0"/>
                <a:ea typeface="Open Sans" panose="020B0606030504020204" pitchFamily="34" charset="0"/>
                <a:cs typeface="Open Sans" panose="020B0606030504020204" pitchFamily="34" charset="0"/>
              </a:rPr>
              <a:t>CY 2019</a:t>
            </a:r>
          </a:p>
        </c:rich>
      </c:tx>
      <c:layout>
        <c:manualLayout>
          <c:xMode val="edge"/>
          <c:yMode val="edge"/>
          <c:x val="0.1967523478208919"/>
          <c:y val="0"/>
        </c:manualLayout>
      </c:layout>
      <c:overlay val="0"/>
    </c:title>
    <c:autoTitleDeleted val="0"/>
    <c:plotArea>
      <c:layout/>
      <c:pieChart>
        <c:varyColors val="1"/>
        <c:ser>
          <c:idx val="0"/>
          <c:order val="0"/>
          <c:tx>
            <c:strRef>
              <c:f>Sheet1!$B$1</c:f>
              <c:strCache>
                <c:ptCount val="1"/>
                <c:pt idx="0">
                  <c:v>Total Survey Respondents</c:v>
                </c:pt>
              </c:strCache>
            </c:strRef>
          </c:tx>
          <c:spPr>
            <a:gradFill flip="none" rotWithShape="1">
              <a:gsLst>
                <a:gs pos="0">
                  <a:srgbClr val="3682B4"/>
                </a:gs>
                <a:gs pos="100000">
                  <a:srgbClr val="0765A3"/>
                </a:gs>
              </a:gsLst>
              <a:lin ang="0" scaled="0"/>
              <a:tileRect/>
            </a:gradFill>
          </c:spPr>
          <c:explosion val="3"/>
          <c:dPt>
            <c:idx val="0"/>
            <c:bubble3D val="0"/>
            <c:explosion val="0"/>
            <c:spPr>
              <a:solidFill>
                <a:srgbClr val="ED3C8D"/>
              </a:solidFill>
            </c:spPr>
            <c:extLst>
              <c:ext xmlns:c16="http://schemas.microsoft.com/office/drawing/2014/chart" uri="{C3380CC4-5D6E-409C-BE32-E72D297353CC}">
                <c16:uniqueId val="{00000001-A950-4404-8D83-2049587C6BCB}"/>
              </c:ext>
            </c:extLst>
          </c:dPt>
          <c:dPt>
            <c:idx val="1"/>
            <c:bubble3D val="0"/>
            <c:explosion val="0"/>
            <c:spPr>
              <a:solidFill>
                <a:srgbClr val="002060"/>
              </a:solidFill>
            </c:spPr>
            <c:extLst>
              <c:ext xmlns:c16="http://schemas.microsoft.com/office/drawing/2014/chart" uri="{C3380CC4-5D6E-409C-BE32-E72D297353CC}">
                <c16:uniqueId val="{00000003-A950-4404-8D83-2049587C6BCB}"/>
              </c:ext>
            </c:extLst>
          </c:dPt>
          <c:dPt>
            <c:idx val="2"/>
            <c:bubble3D val="0"/>
            <c:explosion val="0"/>
            <c:spPr>
              <a:solidFill>
                <a:srgbClr val="00BFF2"/>
              </a:solidFill>
            </c:spPr>
            <c:extLst>
              <c:ext xmlns:c16="http://schemas.microsoft.com/office/drawing/2014/chart" uri="{C3380CC4-5D6E-409C-BE32-E72D297353CC}">
                <c16:uniqueId val="{00000005-A950-4404-8D83-2049587C6BCB}"/>
              </c:ext>
            </c:extLst>
          </c:dPt>
          <c:dPt>
            <c:idx val="3"/>
            <c:bubble3D val="0"/>
            <c:explosion val="0"/>
            <c:spPr>
              <a:solidFill>
                <a:srgbClr val="4EBEA4"/>
              </a:solidFill>
            </c:spPr>
            <c:extLst>
              <c:ext xmlns:c16="http://schemas.microsoft.com/office/drawing/2014/chart" uri="{C3380CC4-5D6E-409C-BE32-E72D297353CC}">
                <c16:uniqueId val="{00000007-A950-4404-8D83-2049587C6BCB}"/>
              </c:ext>
            </c:extLst>
          </c:dPt>
          <c:dPt>
            <c:idx val="4"/>
            <c:bubble3D val="0"/>
            <c:spPr>
              <a:solidFill>
                <a:srgbClr val="EFEF96"/>
              </a:solidFill>
            </c:spPr>
            <c:extLst>
              <c:ext xmlns:c16="http://schemas.microsoft.com/office/drawing/2014/chart" uri="{C3380CC4-5D6E-409C-BE32-E72D297353CC}">
                <c16:uniqueId val="{00000009-A950-4404-8D83-2049587C6BCB}"/>
              </c:ext>
            </c:extLst>
          </c:dPt>
          <c:dPt>
            <c:idx val="5"/>
            <c:bubble3D val="0"/>
            <c:spPr>
              <a:solidFill>
                <a:schemeClr val="accent2"/>
              </a:solidFill>
            </c:spPr>
            <c:extLst>
              <c:ext xmlns:c16="http://schemas.microsoft.com/office/drawing/2014/chart" uri="{C3380CC4-5D6E-409C-BE32-E72D297353CC}">
                <c16:uniqueId val="{0000000B-A950-4404-8D83-2049587C6BCB}"/>
              </c:ext>
            </c:extLst>
          </c:dPt>
          <c:dPt>
            <c:idx val="6"/>
            <c:bubble3D val="0"/>
            <c:spPr>
              <a:solidFill>
                <a:schemeClr val="accent3"/>
              </a:solidFill>
            </c:spPr>
            <c:extLst>
              <c:ext xmlns:c16="http://schemas.microsoft.com/office/drawing/2014/chart" uri="{C3380CC4-5D6E-409C-BE32-E72D297353CC}">
                <c16:uniqueId val="{0000000D-A950-4404-8D83-2049587C6BCB}"/>
              </c:ext>
            </c:extLst>
          </c:dPt>
          <c:dPt>
            <c:idx val="7"/>
            <c:bubble3D val="0"/>
            <c:spPr>
              <a:solidFill>
                <a:schemeClr val="accent6"/>
              </a:solidFill>
            </c:spPr>
            <c:extLst>
              <c:ext xmlns:c16="http://schemas.microsoft.com/office/drawing/2014/chart" uri="{C3380CC4-5D6E-409C-BE32-E72D297353CC}">
                <c16:uniqueId val="{0000000F-A950-4404-8D83-2049587C6BCB}"/>
              </c:ext>
            </c:extLst>
          </c:dPt>
          <c:dLbls>
            <c:dLbl>
              <c:idx val="0"/>
              <c:layout>
                <c:manualLayout>
                  <c:x val="0.14518928820950849"/>
                  <c:y val="3.5829793763064506E-2"/>
                </c:manualLayout>
              </c:layout>
              <c:tx>
                <c:rich>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2-9 live</a:t>
                    </a:r>
                    <a:r>
                      <a:rPr lang="en-US" sz="2400" b="1" u="sng"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events </a:t>
                    </a:r>
                  </a:p>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aired on 3 days </a:t>
                    </a:r>
                  </a:p>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of the year (</a:t>
                    </a:r>
                    <a:fld id="{1457EC66-3E9D-431A-8F68-F3A8AAE765AA}" type="VALUE">
                      <a:rPr lang="en-US" sz="24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2942571614488352"/>
                      <c:h val="0.21677436456061747"/>
                    </c:manualLayout>
                  </c15:layout>
                  <c15:dlblFieldTable/>
                  <c15:showDataLabelsRange val="0"/>
                </c:ext>
                <c:ext xmlns:c16="http://schemas.microsoft.com/office/drawing/2014/chart" uri="{C3380CC4-5D6E-409C-BE32-E72D297353CC}">
                  <c16:uniqueId val="{00000001-A950-4404-8D83-2049587C6BCB}"/>
                </c:ext>
              </c:extLst>
            </c:dLbl>
            <c:dLbl>
              <c:idx val="1"/>
              <c:layout>
                <c:manualLayout>
                  <c:x val="0.153646563379532"/>
                  <c:y val="0.14222046509649505"/>
                </c:manualLayout>
              </c:layout>
              <c:tx>
                <c:rich>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1" u="sng" dirty="0">
                        <a:solidFill>
                          <a:schemeClr val="tx1"/>
                        </a:solidFill>
                        <a:latin typeface="Open Sans" panose="020B0606030504020204" pitchFamily="34" charset="0"/>
                        <a:ea typeface="Open Sans" panose="020B0606030504020204" pitchFamily="34" charset="0"/>
                        <a:cs typeface="Open Sans" panose="020B0606030504020204" pitchFamily="34" charset="0"/>
                      </a:rPr>
                      <a:t>10-19 live events</a:t>
                    </a:r>
                    <a:r>
                      <a:rPr lang="en-US" sz="2400" b="1" u="sng"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aired on 32</a:t>
                    </a: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days </a:t>
                    </a:r>
                  </a:p>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of the year</a:t>
                    </a:r>
                    <a:r>
                      <a:rPr lang="en-US" sz="24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fld id="{E5994162-7F8B-4DBC-955F-EE6C2925AB97}" type="VALUE">
                      <a:rPr lang="en-US" sz="2400" b="1"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t>[VALUE]</a:t>
                    </a:fld>
                    <a:r>
                      <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layout>
                    <c:manualLayout>
                      <c:w val="0.21851285039067497"/>
                      <c:h val="0.21583728740876543"/>
                    </c:manualLayout>
                  </c15:layout>
                  <c15:dlblFieldTable/>
                  <c15:showDataLabelsRange val="0"/>
                </c:ext>
                <c:ext xmlns:c16="http://schemas.microsoft.com/office/drawing/2014/chart" uri="{C3380CC4-5D6E-409C-BE32-E72D297353CC}">
                  <c16:uniqueId val="{00000003-A950-4404-8D83-2049587C6BCB}"/>
                </c:ext>
              </c:extLst>
            </c:dLbl>
            <c:dLbl>
              <c:idx val="2"/>
              <c:layout>
                <c:manualLayout>
                  <c:x val="-0.16198598114613458"/>
                  <c:y val="-0.13749532325326222"/>
                </c:manualLayout>
              </c:layout>
              <c:tx>
                <c:rich>
                  <a:bodyPr/>
                  <a:lstStyle/>
                  <a:p>
                    <a:r>
                      <a:rPr lang="en-US" sz="24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20-49 live events </a:t>
                    </a:r>
                  </a:p>
                  <a:p>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aired on</a:t>
                    </a:r>
                    <a:r>
                      <a:rPr lang="en-US" sz="24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 243 days </a:t>
                    </a:r>
                  </a:p>
                  <a:p>
                    <a:r>
                      <a:rPr lang="en-US" sz="2400" baseline="0" dirty="0">
                        <a:solidFill>
                          <a:schemeClr val="bg1"/>
                        </a:solidFill>
                        <a:latin typeface="Open Sans" panose="020B0606030504020204" pitchFamily="34" charset="0"/>
                        <a:ea typeface="Open Sans" panose="020B0606030504020204" pitchFamily="34" charset="0"/>
                        <a:cs typeface="Open Sans" panose="020B0606030504020204" pitchFamily="34" charset="0"/>
                      </a:rPr>
                      <a:t>of the year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fld id="{066818B6-0AEC-485D-B238-C71ABCFBF7F7}" type="VALUE">
                      <a:rPr lang="en-US" sz="24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pPr/>
                      <a:t>[VALUE]</a:t>
                    </a:fld>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c:rich>
              </c:tx>
              <c:showLegendKey val="0"/>
              <c:showVal val="1"/>
              <c:showCatName val="0"/>
              <c:showSerName val="0"/>
              <c:showPercent val="0"/>
              <c:showBubbleSize val="0"/>
              <c:extLst>
                <c:ext xmlns:c15="http://schemas.microsoft.com/office/drawing/2012/chart" uri="{CE6537A1-D6FC-4f65-9D91-7224C49458BB}">
                  <c15:layout>
                    <c:manualLayout>
                      <c:w val="0.18890223948143975"/>
                      <c:h val="0.26472227186171143"/>
                    </c:manualLayout>
                  </c15:layout>
                  <c15:dlblFieldTable/>
                  <c15:showDataLabelsRange val="0"/>
                </c:ext>
                <c:ext xmlns:c16="http://schemas.microsoft.com/office/drawing/2014/chart" uri="{C3380CC4-5D6E-409C-BE32-E72D297353CC}">
                  <c16:uniqueId val="{00000005-A950-4404-8D83-2049587C6BCB}"/>
                </c:ext>
              </c:extLst>
            </c:dLbl>
            <c:dLbl>
              <c:idx val="3"/>
              <c:layout>
                <c:manualLayout>
                  <c:x val="0.16901286388204395"/>
                  <c:y val="0.22972841882122538"/>
                </c:manualLayout>
              </c:layout>
              <c:tx>
                <c:rich>
                  <a:bodyPr/>
                  <a:lstStyle/>
                  <a:p>
                    <a:r>
                      <a:rPr lang="en-US" sz="2400" b="1" u="sng" dirty="0">
                        <a:solidFill>
                          <a:schemeClr val="bg1"/>
                        </a:solidFill>
                      </a:rPr>
                      <a:t>51-89 live events </a:t>
                    </a:r>
                  </a:p>
                  <a:p>
                    <a:r>
                      <a:rPr lang="en-US" sz="2400" dirty="0">
                        <a:solidFill>
                          <a:schemeClr val="bg1"/>
                        </a:solidFill>
                      </a:rPr>
                      <a:t>aired on 87 days </a:t>
                    </a:r>
                  </a:p>
                  <a:p>
                    <a:r>
                      <a:rPr lang="en-US" sz="2400" dirty="0">
                        <a:solidFill>
                          <a:schemeClr val="bg1"/>
                        </a:solidFill>
                      </a:rPr>
                      <a:t>of the year (</a:t>
                    </a:r>
                    <a:fld id="{BDC63849-EEE6-4F1C-B4C5-F6B41B2E94FC}" type="VALUE">
                      <a:rPr lang="en-US" sz="2400" b="1" smtClean="0">
                        <a:solidFill>
                          <a:schemeClr val="bg1"/>
                        </a:solidFill>
                      </a:rPr>
                      <a:pPr/>
                      <a:t>[VALUE]</a:t>
                    </a:fld>
                    <a:r>
                      <a:rPr lang="en-US" sz="2400" dirty="0">
                        <a:solidFill>
                          <a:schemeClr val="bg1"/>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0.21851321917524896"/>
                      <c:h val="0.2020566183670493"/>
                    </c:manualLayout>
                  </c15:layout>
                  <c15:dlblFieldTable/>
                  <c15:showDataLabelsRange val="0"/>
                </c:ext>
                <c:ext xmlns:c16="http://schemas.microsoft.com/office/drawing/2014/chart" uri="{C3380CC4-5D6E-409C-BE32-E72D297353CC}">
                  <c16:uniqueId val="{00000007-A950-4404-8D83-2049587C6BCB}"/>
                </c:ext>
              </c:extLst>
            </c:dLbl>
            <c:dLbl>
              <c:idx val="4"/>
              <c:layout>
                <c:manualLayout>
                  <c:x val="4.3904658684343678E-2"/>
                  <c:y val="7.7832873566806543E-2"/>
                </c:manualLayout>
              </c:layout>
              <c:spPr/>
              <c:txPr>
                <a:bodyPr/>
                <a:lstStyle/>
                <a:p>
                  <a:pPr>
                    <a:defRPr sz="2400" b="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950-4404-8D83-2049587C6BCB}"/>
                </c:ext>
              </c:extLst>
            </c:dLbl>
            <c:dLbl>
              <c:idx val="5"/>
              <c:layout>
                <c:manualLayout>
                  <c:x val="3.8852174862568277E-2"/>
                  <c:y val="0.10082580193571362"/>
                </c:manualLayout>
              </c:layout>
              <c:spPr/>
              <c:txPr>
                <a:bodyPr/>
                <a:lstStyle/>
                <a:p>
                  <a:pPr>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950-4404-8D83-2049587C6BCB}"/>
                </c:ext>
              </c:extLst>
            </c:dLbl>
            <c:dLbl>
              <c:idx val="6"/>
              <c:layout>
                <c:manualLayout>
                  <c:x val="1.5255888180294622E-2"/>
                  <c:y val="0.1060716337759567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950-4404-8D83-2049587C6BCB}"/>
                </c:ext>
              </c:extLst>
            </c:dLbl>
            <c:spPr>
              <a:noFill/>
              <a:ln>
                <a:noFill/>
              </a:ln>
              <a:effectLst/>
            </c:spPr>
            <c:txPr>
              <a:bodyPr/>
              <a:lstStyle/>
              <a:p>
                <a:pPr>
                  <a:defRPr sz="2400" b="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2-9</c:v>
                </c:pt>
                <c:pt idx="1">
                  <c:v>10-19</c:v>
                </c:pt>
                <c:pt idx="2">
                  <c:v>20-49</c:v>
                </c:pt>
                <c:pt idx="3">
                  <c:v>50-89</c:v>
                </c:pt>
              </c:strCache>
            </c:strRef>
          </c:cat>
          <c:val>
            <c:numRef>
              <c:f>Sheet1!$B$2:$B$5</c:f>
              <c:numCache>
                <c:formatCode>0%</c:formatCode>
                <c:ptCount val="4"/>
                <c:pt idx="0">
                  <c:v>0.01</c:v>
                </c:pt>
                <c:pt idx="1">
                  <c:v>0.09</c:v>
                </c:pt>
                <c:pt idx="2">
                  <c:v>0.67</c:v>
                </c:pt>
                <c:pt idx="3">
                  <c:v>0.24</c:v>
                </c:pt>
              </c:numCache>
            </c:numRef>
          </c:val>
          <c:extLst>
            <c:ext xmlns:c16="http://schemas.microsoft.com/office/drawing/2014/chart" uri="{C3380CC4-5D6E-409C-BE32-E72D297353CC}">
              <c16:uniqueId val="{00000010-A950-4404-8D83-2049587C6BCB}"/>
            </c:ext>
          </c:extLst>
        </c:ser>
        <c:dLbls>
          <c:showLegendKey val="0"/>
          <c:showVal val="0"/>
          <c:showCatName val="0"/>
          <c:showSerName val="0"/>
          <c:showPercent val="0"/>
          <c:showBubbleSize val="0"/>
          <c:showLeaderLines val="1"/>
        </c:dLbls>
        <c:firstSliceAng val="0"/>
      </c:pieChart>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538464814448247E-3"/>
          <c:y val="0.12478740842805314"/>
          <c:w val="0.98413461478401787"/>
          <c:h val="0.80470956201668886"/>
        </c:manualLayout>
      </c:layout>
      <c:barChart>
        <c:barDir val="col"/>
        <c:grouping val="stacked"/>
        <c:varyColors val="0"/>
        <c:ser>
          <c:idx val="0"/>
          <c:order val="0"/>
          <c:tx>
            <c:strRef>
              <c:f>Sheet1!$B$1</c:f>
              <c:strCache>
                <c:ptCount val="1"/>
                <c:pt idx="0">
                  <c:v>Column1</c:v>
                </c:pt>
              </c:strCache>
            </c:strRef>
          </c:tx>
          <c:spPr>
            <a:solidFill>
              <a:srgbClr val="00BFF2"/>
            </a:solidFill>
          </c:spPr>
          <c:invertIfNegative val="0"/>
          <c:cat>
            <c:strRef>
              <c:f>Sheet1!$A$2:$A$8</c:f>
              <c:strCache>
                <c:ptCount val="7"/>
                <c:pt idx="0">
                  <c:v>Monday</c:v>
                </c:pt>
                <c:pt idx="1">
                  <c:v>Tuesday</c:v>
                </c:pt>
                <c:pt idx="2">
                  <c:v>Wednesday</c:v>
                </c:pt>
                <c:pt idx="3">
                  <c:v>Thursday</c:v>
                </c:pt>
                <c:pt idx="4">
                  <c:v>Friday</c:v>
                </c:pt>
                <c:pt idx="5">
                  <c:v>Saturday</c:v>
                </c:pt>
                <c:pt idx="6">
                  <c:v>Sunday</c:v>
                </c:pt>
              </c:strCache>
            </c:strRef>
          </c:cat>
          <c:val>
            <c:numRef>
              <c:f>Sheet1!$B$2:$B$8</c:f>
              <c:numCache>
                <c:formatCode>0</c:formatCode>
                <c:ptCount val="7"/>
                <c:pt idx="0">
                  <c:v>23</c:v>
                </c:pt>
                <c:pt idx="1">
                  <c:v>27</c:v>
                </c:pt>
                <c:pt idx="2">
                  <c:v>31</c:v>
                </c:pt>
                <c:pt idx="3">
                  <c:v>35</c:v>
                </c:pt>
                <c:pt idx="4">
                  <c:v>39</c:v>
                </c:pt>
                <c:pt idx="5">
                  <c:v>68</c:v>
                </c:pt>
                <c:pt idx="6">
                  <c:v>53</c:v>
                </c:pt>
              </c:numCache>
            </c:numRef>
          </c:val>
          <c:extLst>
            <c:ext xmlns:c16="http://schemas.microsoft.com/office/drawing/2014/chart" uri="{C3380CC4-5D6E-409C-BE32-E72D297353CC}">
              <c16:uniqueId val="{00000000-7702-4CFD-B751-47D9EB6EDA3A}"/>
            </c:ext>
          </c:extLst>
        </c:ser>
        <c:dLbls>
          <c:showLegendKey val="0"/>
          <c:showVal val="0"/>
          <c:showCatName val="0"/>
          <c:showSerName val="0"/>
          <c:showPercent val="0"/>
          <c:showBubbleSize val="0"/>
        </c:dLbls>
        <c:gapWidth val="150"/>
        <c:overlap val="100"/>
        <c:axId val="722412768"/>
        <c:axId val="722413160"/>
      </c:barChart>
      <c:catAx>
        <c:axId val="722412768"/>
        <c:scaling>
          <c:orientation val="minMax"/>
        </c:scaling>
        <c:delete val="0"/>
        <c:axPos val="b"/>
        <c:numFmt formatCode="General" sourceLinked="0"/>
        <c:majorTickMark val="out"/>
        <c:minorTickMark val="none"/>
        <c:tickLblPos val="nextTo"/>
        <c:txPr>
          <a:bodyPr/>
          <a:lstStyle/>
          <a:p>
            <a:pPr>
              <a:defRPr sz="2000" b="1">
                <a:latin typeface="Open Sans" panose="020B0606030504020204" pitchFamily="34" charset="0"/>
                <a:ea typeface="Open Sans" panose="020B0606030504020204" pitchFamily="34" charset="0"/>
                <a:cs typeface="Open Sans" panose="020B0606030504020204" pitchFamily="34" charset="0"/>
              </a:defRPr>
            </a:pPr>
            <a:endParaRPr lang="en-US"/>
          </a:p>
        </c:txPr>
        <c:crossAx val="722413160"/>
        <c:crosses val="autoZero"/>
        <c:auto val="1"/>
        <c:lblAlgn val="ctr"/>
        <c:lblOffset val="100"/>
        <c:noMultiLvlLbl val="0"/>
      </c:catAx>
      <c:valAx>
        <c:axId val="722413160"/>
        <c:scaling>
          <c:orientation val="minMax"/>
        </c:scaling>
        <c:delete val="1"/>
        <c:axPos val="l"/>
        <c:numFmt formatCode="0" sourceLinked="1"/>
        <c:majorTickMark val="out"/>
        <c:minorTickMark val="none"/>
        <c:tickLblPos val="nextTo"/>
        <c:crossAx val="722412768"/>
        <c:crosses val="autoZero"/>
        <c:crossBetween val="between"/>
      </c:valAx>
    </c:plotArea>
    <c:plotVisOnly val="1"/>
    <c:dispBlanksAs val="gap"/>
    <c:showDLblsOverMax val="0"/>
  </c:chart>
  <c:txPr>
    <a:bodyPr/>
    <a:lstStyle/>
    <a:p>
      <a:pPr>
        <a:defRPr sz="11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42477759283896E-2"/>
          <c:y val="8.3127649912288784E-2"/>
          <c:w val="0.9767150444814322"/>
          <c:h val="0.81034881638980694"/>
        </c:manualLayout>
      </c:layout>
      <c:barChart>
        <c:barDir val="col"/>
        <c:grouping val="clustered"/>
        <c:varyColors val="0"/>
        <c:ser>
          <c:idx val="0"/>
          <c:order val="0"/>
          <c:tx>
            <c:strRef>
              <c:f>Sheet1!$B$1</c:f>
              <c:strCache>
                <c:ptCount val="1"/>
                <c:pt idx="0">
                  <c:v>P2+</c:v>
                </c:pt>
              </c:strCache>
            </c:strRef>
          </c:tx>
          <c:spPr>
            <a:solidFill>
              <a:srgbClr val="00BFF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EB25-42FC-9156-65A5EECEB5B3}"/>
              </c:ext>
            </c:extLst>
          </c:dPt>
          <c:dPt>
            <c:idx val="1"/>
            <c:invertIfNegative val="0"/>
            <c:bubble3D val="0"/>
            <c:spPr>
              <a:solidFill>
                <a:srgbClr val="4EBEA4"/>
              </a:solidFill>
              <a:ln>
                <a:noFill/>
              </a:ln>
              <a:effectLst/>
            </c:spPr>
            <c:extLst>
              <c:ext xmlns:c16="http://schemas.microsoft.com/office/drawing/2014/chart" uri="{C3380CC4-5D6E-409C-BE32-E72D297353CC}">
                <c16:uniqueId val="{00000003-EB25-42FC-9156-65A5EECEB5B3}"/>
              </c:ext>
            </c:extLst>
          </c:dPt>
          <c:dPt>
            <c:idx val="2"/>
            <c:invertIfNegative val="0"/>
            <c:bubble3D val="0"/>
            <c:spPr>
              <a:solidFill>
                <a:srgbClr val="00BFF2"/>
              </a:solidFill>
              <a:ln>
                <a:noFill/>
              </a:ln>
              <a:effectLst/>
            </c:spPr>
            <c:extLst>
              <c:ext xmlns:c16="http://schemas.microsoft.com/office/drawing/2014/chart" uri="{C3380CC4-5D6E-409C-BE32-E72D297353CC}">
                <c16:uniqueId val="{00000005-EB25-42FC-9156-65A5EECEB5B3}"/>
              </c:ext>
            </c:extLst>
          </c:dPt>
          <c:dLbls>
            <c:dLbl>
              <c:idx val="1"/>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EB25-42FC-9156-65A5EECEB5B3}"/>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284969</c:v>
                </c:pt>
                <c:pt idx="1">
                  <c:v>284313</c:v>
                </c:pt>
                <c:pt idx="2">
                  <c:v>281160</c:v>
                </c:pt>
              </c:numCache>
            </c:numRef>
          </c:val>
          <c:extLst>
            <c:ext xmlns:c16="http://schemas.microsoft.com/office/drawing/2014/chart" uri="{C3380CC4-5D6E-409C-BE32-E72D297353CC}">
              <c16:uniqueId val="{00000006-EB25-42FC-9156-65A5EECEB5B3}"/>
            </c:ext>
          </c:extLst>
        </c:ser>
        <c:dLbls>
          <c:showLegendKey val="0"/>
          <c:showVal val="0"/>
          <c:showCatName val="0"/>
          <c:showSerName val="0"/>
          <c:showPercent val="0"/>
          <c:showBubbleSize val="0"/>
        </c:dLbls>
        <c:gapWidth val="219"/>
        <c:overlap val="-27"/>
        <c:axId val="735461456"/>
        <c:axId val="735461848"/>
      </c:barChart>
      <c:catAx>
        <c:axId val="735461456"/>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461848"/>
        <c:crosses val="autoZero"/>
        <c:auto val="1"/>
        <c:lblAlgn val="ctr"/>
        <c:lblOffset val="100"/>
        <c:noMultiLvlLbl val="0"/>
      </c:catAx>
      <c:valAx>
        <c:axId val="735461848"/>
        <c:scaling>
          <c:orientation val="minMax"/>
          <c:max val="285000"/>
          <c:min val="0"/>
        </c:scaling>
        <c:delete val="1"/>
        <c:axPos val="l"/>
        <c:numFmt formatCode="_(* #,##0_);_(* \(#,##0\);_(* &quot;-&quot;??_);_(@_)" sourceLinked="1"/>
        <c:majorTickMark val="out"/>
        <c:minorTickMark val="none"/>
        <c:tickLblPos val="nextTo"/>
        <c:crossAx val="7354614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644234128834886E-4"/>
          <c:y val="0.11262790364132497"/>
          <c:w val="0.99975355765871166"/>
          <c:h val="0.7563400814152863"/>
        </c:manualLayout>
      </c:layout>
      <c:barChart>
        <c:barDir val="col"/>
        <c:grouping val="clustered"/>
        <c:varyColors val="0"/>
        <c:ser>
          <c:idx val="0"/>
          <c:order val="0"/>
          <c:tx>
            <c:strRef>
              <c:f>Sheet1!$B$1</c:f>
              <c:strCache>
                <c:ptCount val="1"/>
                <c:pt idx="0">
                  <c:v>P2+</c:v>
                </c:pt>
              </c:strCache>
            </c:strRef>
          </c:tx>
          <c:spPr>
            <a:solidFill>
              <a:srgbClr val="00BFF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E280-4589-8D7A-95AE8309411F}"/>
              </c:ext>
            </c:extLst>
          </c:dPt>
          <c:dPt>
            <c:idx val="1"/>
            <c:invertIfNegative val="0"/>
            <c:bubble3D val="0"/>
            <c:spPr>
              <a:solidFill>
                <a:srgbClr val="4EBEA4"/>
              </a:solidFill>
              <a:ln>
                <a:noFill/>
              </a:ln>
              <a:effectLst/>
            </c:spPr>
            <c:extLst>
              <c:ext xmlns:c16="http://schemas.microsoft.com/office/drawing/2014/chart" uri="{C3380CC4-5D6E-409C-BE32-E72D297353CC}">
                <c16:uniqueId val="{00000003-E280-4589-8D7A-95AE8309411F}"/>
              </c:ext>
            </c:extLst>
          </c:dPt>
          <c:dPt>
            <c:idx val="2"/>
            <c:invertIfNegative val="0"/>
            <c:bubble3D val="0"/>
            <c:spPr>
              <a:solidFill>
                <a:srgbClr val="00BFF2"/>
              </a:solidFill>
              <a:ln>
                <a:noFill/>
              </a:ln>
              <a:effectLst/>
            </c:spPr>
            <c:extLst>
              <c:ext xmlns:c16="http://schemas.microsoft.com/office/drawing/2014/chart" uri="{C3380CC4-5D6E-409C-BE32-E72D297353CC}">
                <c16:uniqueId val="{00000005-E280-4589-8D7A-95AE8309411F}"/>
              </c:ext>
            </c:extLst>
          </c:dPt>
          <c:dLbls>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280-4589-8D7A-95AE8309411F}"/>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#,##0</c:formatCode>
                <c:ptCount val="3"/>
                <c:pt idx="0">
                  <c:v>4248</c:v>
                </c:pt>
                <c:pt idx="1">
                  <c:v>4251</c:v>
                </c:pt>
                <c:pt idx="2">
                  <c:v>4364</c:v>
                </c:pt>
              </c:numCache>
            </c:numRef>
          </c:val>
          <c:extLst>
            <c:ext xmlns:c16="http://schemas.microsoft.com/office/drawing/2014/chart" uri="{C3380CC4-5D6E-409C-BE32-E72D297353CC}">
              <c16:uniqueId val="{00000006-E280-4589-8D7A-95AE8309411F}"/>
            </c:ext>
          </c:extLst>
        </c:ser>
        <c:dLbls>
          <c:dLblPos val="outEnd"/>
          <c:showLegendKey val="0"/>
          <c:showVal val="1"/>
          <c:showCatName val="0"/>
          <c:showSerName val="0"/>
          <c:showPercent val="0"/>
          <c:showBubbleSize val="0"/>
        </c:dLbls>
        <c:gapWidth val="219"/>
        <c:overlap val="-27"/>
        <c:axId val="735463024"/>
        <c:axId val="735463416"/>
      </c:barChart>
      <c:catAx>
        <c:axId val="735463024"/>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463416"/>
        <c:crosses val="autoZero"/>
        <c:auto val="1"/>
        <c:lblAlgn val="ctr"/>
        <c:lblOffset val="100"/>
        <c:noMultiLvlLbl val="0"/>
      </c:catAx>
      <c:valAx>
        <c:axId val="735463416"/>
        <c:scaling>
          <c:orientation val="minMax"/>
          <c:min val="0"/>
        </c:scaling>
        <c:delete val="1"/>
        <c:axPos val="l"/>
        <c:numFmt formatCode="#,##0" sourceLinked="1"/>
        <c:majorTickMark val="out"/>
        <c:minorTickMark val="none"/>
        <c:tickLblPos val="nextTo"/>
        <c:crossAx val="735463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42443414656802E-2"/>
          <c:y val="0.16358889582353059"/>
          <c:w val="0.87787528733758413"/>
          <c:h val="0.8039020623810581"/>
        </c:manualLayout>
      </c:layout>
      <c:barChart>
        <c:barDir val="bar"/>
        <c:grouping val="percentStacked"/>
        <c:varyColors val="0"/>
        <c:ser>
          <c:idx val="0"/>
          <c:order val="0"/>
          <c:tx>
            <c:strRef>
              <c:f>Sheet1!$B$1</c:f>
              <c:strCache>
                <c:ptCount val="1"/>
                <c:pt idx="0">
                  <c:v>Live</c:v>
                </c:pt>
              </c:strCache>
            </c:strRef>
          </c:tx>
          <c:spPr>
            <a:solidFill>
              <a:srgbClr val="0099FF"/>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BB69-44FB-AFC9-978FCC295617}"/>
              </c:ext>
            </c:extLst>
          </c:dPt>
          <c:dPt>
            <c:idx val="1"/>
            <c:invertIfNegative val="0"/>
            <c:bubble3D val="0"/>
            <c:spPr>
              <a:solidFill>
                <a:srgbClr val="0099FF"/>
              </a:solidFill>
              <a:ln>
                <a:noFill/>
              </a:ln>
              <a:effectLst/>
            </c:spPr>
            <c:extLst>
              <c:ext xmlns:c16="http://schemas.microsoft.com/office/drawing/2014/chart" uri="{C3380CC4-5D6E-409C-BE32-E72D297353CC}">
                <c16:uniqueId val="{00000003-BB69-44FB-AFC9-978FCC295617}"/>
              </c:ext>
            </c:extLst>
          </c:dPt>
          <c:dLbls>
            <c:spPr>
              <a:noFill/>
              <a:ln>
                <a:noFill/>
              </a:ln>
              <a:effectLst/>
            </c:spPr>
            <c:txPr>
              <a:bodyPr rot="0" spcFirstLastPara="1" vertOverflow="ellipsis" vert="horz" wrap="square" anchor="ctr" anchorCtr="1"/>
              <a:lstStyle/>
              <a:p>
                <a:pPr>
                  <a:defRPr sz="2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P2+</c:v>
                </c:pt>
              </c:strCache>
            </c:strRef>
          </c:cat>
          <c:val>
            <c:numRef>
              <c:f>Sheet1!$B$2</c:f>
              <c:numCache>
                <c:formatCode>0%</c:formatCode>
                <c:ptCount val="1"/>
                <c:pt idx="0">
                  <c:v>0.92</c:v>
                </c:pt>
              </c:numCache>
            </c:numRef>
          </c:val>
          <c:extLst>
            <c:ext xmlns:c16="http://schemas.microsoft.com/office/drawing/2014/chart" uri="{C3380CC4-5D6E-409C-BE32-E72D297353CC}">
              <c16:uniqueId val="{00000000-34E1-4D6E-BDE2-CF6DAE51BF68}"/>
            </c:ext>
          </c:extLst>
        </c:ser>
        <c:ser>
          <c:idx val="1"/>
          <c:order val="1"/>
          <c:tx>
            <c:strRef>
              <c:f>Sheet1!$C$1</c:f>
              <c:strCache>
                <c:ptCount val="1"/>
                <c:pt idx="0">
                  <c:v>Live+Same Day</c:v>
                </c:pt>
              </c:strCache>
            </c:strRef>
          </c:tx>
          <c:spPr>
            <a:solidFill>
              <a:srgbClr val="50C8A0"/>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4-BB69-44FB-AFC9-978FCC295617}"/>
              </c:ext>
            </c:extLst>
          </c:dPt>
          <c:dLbls>
            <c:dLbl>
              <c:idx val="0"/>
              <c:layout>
                <c:manualLayout>
                  <c:x val="1.3500935262737708E-3"/>
                  <c:y val="1.1821469743785933E-2"/>
                </c:manualLayout>
              </c:layout>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3.8502298556409055E-2"/>
                      <c:h val="0.10544751011457051"/>
                    </c:manualLayout>
                  </c15:layout>
                </c:ext>
                <c:ext xmlns:c16="http://schemas.microsoft.com/office/drawing/2014/chart" uri="{C3380CC4-5D6E-409C-BE32-E72D297353CC}">
                  <c16:uniqueId val="{00000004-BB69-44FB-AFC9-978FCC295617}"/>
                </c:ext>
              </c:extLst>
            </c:dLbl>
            <c:dLbl>
              <c:idx val="1"/>
              <c:layout>
                <c:manualLayout>
                  <c:x val="3.664302566367877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69-44FB-AFC9-978FCC295617}"/>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P2+</c:v>
                </c:pt>
              </c:strCache>
            </c:strRef>
          </c:cat>
          <c:val>
            <c:numRef>
              <c:f>Sheet1!$C$2</c:f>
              <c:numCache>
                <c:formatCode>0%</c:formatCode>
                <c:ptCount val="1"/>
                <c:pt idx="0">
                  <c:v>7.0000000000000007E-2</c:v>
                </c:pt>
              </c:numCache>
            </c:numRef>
          </c:val>
          <c:extLst>
            <c:ext xmlns:c16="http://schemas.microsoft.com/office/drawing/2014/chart" uri="{C3380CC4-5D6E-409C-BE32-E72D297353CC}">
              <c16:uniqueId val="{00000001-34E1-4D6E-BDE2-CF6DAE51BF68}"/>
            </c:ext>
          </c:extLst>
        </c:ser>
        <c:ser>
          <c:idx val="2"/>
          <c:order val="2"/>
          <c:tx>
            <c:strRef>
              <c:f>Sheet1!$D$1</c:f>
              <c:strCache>
                <c:ptCount val="1"/>
                <c:pt idx="0">
                  <c:v>Live+7</c:v>
                </c:pt>
              </c:strCache>
            </c:strRef>
          </c:tx>
          <c:spPr>
            <a:solidFill>
              <a:srgbClr val="ED3C8D"/>
            </a:solidFill>
            <a:ln>
              <a:noFill/>
            </a:ln>
            <a:effectLst/>
          </c:spPr>
          <c:invertIfNegative val="0"/>
          <c:dLbls>
            <c:dLbl>
              <c:idx val="0"/>
              <c:layout>
                <c:manualLayout>
                  <c:x val="8.5218116888943641E-3"/>
                  <c:y val="-0.2482508646195045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5282845206875845E-2"/>
                      <c:h val="9.9536775242677553E-2"/>
                    </c:manualLayout>
                  </c15:layout>
                </c:ext>
                <c:ext xmlns:c16="http://schemas.microsoft.com/office/drawing/2014/chart" uri="{C3380CC4-5D6E-409C-BE32-E72D297353CC}">
                  <c16:uniqueId val="{00000005-34E1-4D6E-BDE2-CF6DAE51BF68}"/>
                </c:ext>
              </c:extLst>
            </c:dLbl>
            <c:dLbl>
              <c:idx val="1"/>
              <c:layout>
                <c:manualLayout>
                  <c:x val="9.1213723765251314E-3"/>
                  <c:y val="-0.1492460555152974"/>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4.493884798366702E-2"/>
                      <c:h val="0.10840287755051702"/>
                    </c:manualLayout>
                  </c15:layout>
                </c:ext>
                <c:ext xmlns:c16="http://schemas.microsoft.com/office/drawing/2014/chart" uri="{C3380CC4-5D6E-409C-BE32-E72D297353CC}">
                  <c16:uniqueId val="{00000004-34E1-4D6E-BDE2-CF6DAE51BF68}"/>
                </c:ext>
              </c:extLst>
            </c:dLbl>
            <c:spPr>
              <a:noFill/>
              <a:ln>
                <a:noFill/>
              </a:ln>
              <a:effectLst/>
            </c:spPr>
            <c:txPr>
              <a:bodyPr rot="0" spcFirstLastPara="1" vertOverflow="ellipsis" vert="horz" wrap="square" anchor="ctr" anchorCtr="1"/>
              <a:lstStyle/>
              <a:p>
                <a:pPr>
                  <a:defRPr sz="28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P2+</c:v>
                </c:pt>
              </c:strCache>
            </c:strRef>
          </c:cat>
          <c:val>
            <c:numRef>
              <c:f>Sheet1!$D$2</c:f>
              <c:numCache>
                <c:formatCode>0%</c:formatCode>
                <c:ptCount val="1"/>
                <c:pt idx="0">
                  <c:v>0.01</c:v>
                </c:pt>
              </c:numCache>
            </c:numRef>
          </c:val>
          <c:extLst>
            <c:ext xmlns:c16="http://schemas.microsoft.com/office/drawing/2014/chart" uri="{C3380CC4-5D6E-409C-BE32-E72D297353CC}">
              <c16:uniqueId val="{00000002-34E1-4D6E-BDE2-CF6DAE51BF68}"/>
            </c:ext>
          </c:extLst>
        </c:ser>
        <c:dLbls>
          <c:dLblPos val="ctr"/>
          <c:showLegendKey val="0"/>
          <c:showVal val="1"/>
          <c:showCatName val="0"/>
          <c:showSerName val="0"/>
          <c:showPercent val="0"/>
          <c:showBubbleSize val="0"/>
        </c:dLbls>
        <c:gapWidth val="150"/>
        <c:overlap val="100"/>
        <c:axId val="735464200"/>
        <c:axId val="735464592"/>
      </c:barChart>
      <c:catAx>
        <c:axId val="73546420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5464592"/>
        <c:crosses val="autoZero"/>
        <c:auto val="1"/>
        <c:lblAlgn val="ctr"/>
        <c:lblOffset val="100"/>
        <c:noMultiLvlLbl val="0"/>
      </c:catAx>
      <c:valAx>
        <c:axId val="735464592"/>
        <c:scaling>
          <c:orientation val="minMax"/>
          <c:min val="0"/>
        </c:scaling>
        <c:delete val="1"/>
        <c:axPos val="b"/>
        <c:numFmt formatCode="0%" sourceLinked="1"/>
        <c:majorTickMark val="none"/>
        <c:minorTickMark val="none"/>
        <c:tickLblPos val="nextTo"/>
        <c:crossAx val="735464200"/>
        <c:crosses val="autoZero"/>
        <c:crossBetween val="between"/>
      </c:valAx>
      <c:spPr>
        <a:noFill/>
        <a:ln>
          <a:noFill/>
        </a:ln>
        <a:effectLst/>
      </c:spPr>
    </c:plotArea>
    <c:legend>
      <c:legendPos val="t"/>
      <c:layout>
        <c:manualLayout>
          <c:xMode val="edge"/>
          <c:yMode val="edge"/>
          <c:x val="0.28768576499240739"/>
          <c:y val="1.4776837179732416E-2"/>
          <c:w val="0.4099711876177734"/>
          <c:h val="0.1133476494124403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2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781946587163809E-2"/>
          <c:y val="4.197797073020635E-2"/>
          <c:w val="0.87590363288189332"/>
          <c:h val="0.91604405853958726"/>
        </c:manualLayout>
      </c:layout>
      <c:barChart>
        <c:barDir val="bar"/>
        <c:grouping val="percentStacked"/>
        <c:varyColors val="0"/>
        <c:ser>
          <c:idx val="0"/>
          <c:order val="0"/>
          <c:tx>
            <c:strRef>
              <c:f>Sheet1!$B$1</c:f>
              <c:strCache>
                <c:ptCount val="1"/>
                <c:pt idx="0">
                  <c:v>Live</c:v>
                </c:pt>
              </c:strCache>
            </c:strRef>
          </c:tx>
          <c:spPr>
            <a:solidFill>
              <a:srgbClr val="567CB4"/>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1B50-4EBE-B627-B3FFA5FFDA7D}"/>
              </c:ext>
            </c:extLst>
          </c:dPt>
          <c:dPt>
            <c:idx val="1"/>
            <c:invertIfNegative val="0"/>
            <c:bubble3D val="0"/>
            <c:spPr>
              <a:solidFill>
                <a:srgbClr val="0099FF"/>
              </a:solidFill>
              <a:ln>
                <a:noFill/>
              </a:ln>
              <a:effectLst/>
            </c:spPr>
            <c:extLst>
              <c:ext xmlns:c16="http://schemas.microsoft.com/office/drawing/2014/chart" uri="{C3380CC4-5D6E-409C-BE32-E72D297353CC}">
                <c16:uniqueId val="{00000003-1B50-4EBE-B627-B3FFA5FFDA7D}"/>
              </c:ext>
            </c:extLst>
          </c:dPt>
          <c:dLbls>
            <c:spPr>
              <a:noFill/>
              <a:ln>
                <a:noFill/>
              </a:ln>
              <a:effectLst/>
            </c:spPr>
            <c:txPr>
              <a:bodyPr rot="0" spcFirstLastPara="1" vertOverflow="ellipsis" vert="horz" wrap="square" anchor="ctr" anchorCtr="1"/>
              <a:lstStyle/>
              <a:p>
                <a:pPr>
                  <a:defRPr sz="2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P18-34</c:v>
                </c:pt>
              </c:strCache>
            </c:strRef>
          </c:cat>
          <c:val>
            <c:numRef>
              <c:f>Sheet1!$B$2</c:f>
              <c:numCache>
                <c:formatCode>0%</c:formatCode>
                <c:ptCount val="1"/>
                <c:pt idx="0">
                  <c:v>0.94</c:v>
                </c:pt>
              </c:numCache>
            </c:numRef>
          </c:val>
          <c:extLst>
            <c:ext xmlns:c16="http://schemas.microsoft.com/office/drawing/2014/chart" uri="{C3380CC4-5D6E-409C-BE32-E72D297353CC}">
              <c16:uniqueId val="{00000000-8718-4DD4-803D-4E7D8279DDCE}"/>
            </c:ext>
          </c:extLst>
        </c:ser>
        <c:ser>
          <c:idx val="1"/>
          <c:order val="1"/>
          <c:tx>
            <c:strRef>
              <c:f>Sheet1!$C$1</c:f>
              <c:strCache>
                <c:ptCount val="1"/>
                <c:pt idx="0">
                  <c:v>Live+Same Day</c:v>
                </c:pt>
              </c:strCache>
            </c:strRef>
          </c:tx>
          <c:spPr>
            <a:solidFill>
              <a:srgbClr val="50C8A0"/>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4-2E47-432A-ADB4-FD9071A2AF50}"/>
              </c:ext>
            </c:extLst>
          </c:dPt>
          <c:dLbls>
            <c:dLbl>
              <c:idx val="0"/>
              <c:spPr>
                <a:noFill/>
                <a:ln>
                  <a:noFill/>
                </a:ln>
                <a:effectLst/>
              </c:spPr>
              <c:txPr>
                <a:bodyPr rot="0" spcFirstLastPara="1" vertOverflow="ellipsis" vert="horz" wrap="square" anchor="ctr" anchorCtr="1"/>
                <a:lstStyle/>
                <a:p>
                  <a:pPr>
                    <a:defRPr sz="28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4-2E47-432A-ADB4-FD9071A2AF50}"/>
                </c:ext>
              </c:extLst>
            </c:dLbl>
            <c:spPr>
              <a:noFill/>
              <a:ln>
                <a:noFill/>
              </a:ln>
              <a:effectLst/>
            </c:spPr>
            <c:txPr>
              <a:bodyPr rot="0" spcFirstLastPara="1" vertOverflow="ellipsis" vert="horz" wrap="square" anchor="ctr" anchorCtr="1"/>
              <a:lstStyle/>
              <a:p>
                <a:pPr>
                  <a:defRPr sz="28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P18-34</c:v>
                </c:pt>
              </c:strCache>
            </c:strRef>
          </c:cat>
          <c:val>
            <c:numRef>
              <c:f>Sheet1!$C$2</c:f>
              <c:numCache>
                <c:formatCode>0%</c:formatCode>
                <c:ptCount val="1"/>
                <c:pt idx="0">
                  <c:v>0.05</c:v>
                </c:pt>
              </c:numCache>
            </c:numRef>
          </c:val>
          <c:extLst>
            <c:ext xmlns:c16="http://schemas.microsoft.com/office/drawing/2014/chart" uri="{C3380CC4-5D6E-409C-BE32-E72D297353CC}">
              <c16:uniqueId val="{00000002-8718-4DD4-803D-4E7D8279DDCE}"/>
            </c:ext>
          </c:extLst>
        </c:ser>
        <c:ser>
          <c:idx val="2"/>
          <c:order val="2"/>
          <c:tx>
            <c:strRef>
              <c:f>Sheet1!$D$1</c:f>
              <c:strCache>
                <c:ptCount val="1"/>
                <c:pt idx="0">
                  <c:v>Live+7</c:v>
                </c:pt>
              </c:strCache>
            </c:strRef>
          </c:tx>
          <c:spPr>
            <a:solidFill>
              <a:srgbClr val="ED3C8D"/>
            </a:solidFill>
            <a:ln>
              <a:noFill/>
            </a:ln>
            <a:effectLst/>
          </c:spPr>
          <c:invertIfNegative val="0"/>
          <c:dLbls>
            <c:dLbl>
              <c:idx val="0"/>
              <c:layout>
                <c:manualLayout>
                  <c:x val="1.0432370391165607E-2"/>
                  <c:y val="-0.2862134367968614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18-4DD4-803D-4E7D8279DDCE}"/>
                </c:ext>
              </c:extLst>
            </c:dLbl>
            <c:dLbl>
              <c:idx val="1"/>
              <c:layout>
                <c:manualLayout>
                  <c:x val="1.2444202337594081E-2"/>
                  <c:y val="-0.1717280620781168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18-4DD4-803D-4E7D8279DDCE}"/>
                </c:ext>
              </c:extLst>
            </c:dLbl>
            <c:spPr>
              <a:noFill/>
              <a:ln>
                <a:noFill/>
              </a:ln>
              <a:effectLst/>
            </c:spPr>
            <c:txPr>
              <a:bodyPr rot="0" spcFirstLastPara="1" vertOverflow="ellipsis" vert="horz" wrap="square" anchor="ctr" anchorCtr="1"/>
              <a:lstStyle/>
              <a:p>
                <a:pPr>
                  <a:defRPr sz="2800" b="1"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P18-34</c:v>
                </c:pt>
              </c:strCache>
            </c:strRef>
          </c:cat>
          <c:val>
            <c:numRef>
              <c:f>Sheet1!$D$2</c:f>
              <c:numCache>
                <c:formatCode>0%</c:formatCode>
                <c:ptCount val="1"/>
                <c:pt idx="0">
                  <c:v>0.01</c:v>
                </c:pt>
              </c:numCache>
            </c:numRef>
          </c:val>
          <c:extLst>
            <c:ext xmlns:c16="http://schemas.microsoft.com/office/drawing/2014/chart" uri="{C3380CC4-5D6E-409C-BE32-E72D297353CC}">
              <c16:uniqueId val="{00000004-8718-4DD4-803D-4E7D8279DDCE}"/>
            </c:ext>
          </c:extLst>
        </c:ser>
        <c:dLbls>
          <c:dLblPos val="ctr"/>
          <c:showLegendKey val="0"/>
          <c:showVal val="1"/>
          <c:showCatName val="0"/>
          <c:showSerName val="0"/>
          <c:showPercent val="0"/>
          <c:showBubbleSize val="0"/>
        </c:dLbls>
        <c:gapWidth val="150"/>
        <c:overlap val="100"/>
        <c:axId val="736811040"/>
        <c:axId val="736811432"/>
      </c:barChart>
      <c:catAx>
        <c:axId val="736811040"/>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811432"/>
        <c:crosses val="autoZero"/>
        <c:auto val="1"/>
        <c:lblAlgn val="ctr"/>
        <c:lblOffset val="100"/>
        <c:noMultiLvlLbl val="0"/>
      </c:catAx>
      <c:valAx>
        <c:axId val="736811432"/>
        <c:scaling>
          <c:orientation val="minMax"/>
          <c:min val="0"/>
        </c:scaling>
        <c:delete val="1"/>
        <c:axPos val="b"/>
        <c:numFmt formatCode="0%" sourceLinked="1"/>
        <c:majorTickMark val="none"/>
        <c:minorTickMark val="none"/>
        <c:tickLblPos val="nextTo"/>
        <c:crossAx val="736811040"/>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397962862674543E-2"/>
          <c:y val="0.14456886819536072"/>
          <c:w val="0.97920407427465095"/>
          <c:h val="0.74259676236582817"/>
        </c:manualLayout>
      </c:layout>
      <c:barChart>
        <c:barDir val="col"/>
        <c:grouping val="clustered"/>
        <c:varyColors val="0"/>
        <c:ser>
          <c:idx val="0"/>
          <c:order val="0"/>
          <c:tx>
            <c:strRef>
              <c:f>Sheet1!$B$1</c:f>
              <c:strCache>
                <c:ptCount val="1"/>
                <c:pt idx="0">
                  <c:v>Persons</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Audience</c:v>
                </c:pt>
                <c:pt idx="1">
                  <c:v>18-24</c:v>
                </c:pt>
                <c:pt idx="2">
                  <c:v>25-34</c:v>
                </c:pt>
                <c:pt idx="3">
                  <c:v>18-34</c:v>
                </c:pt>
              </c:strCache>
            </c:strRef>
          </c:cat>
          <c:val>
            <c:numRef>
              <c:f>Sheet1!$B$2:$B$5</c:f>
              <c:numCache>
                <c:formatCode>0%</c:formatCode>
                <c:ptCount val="4"/>
                <c:pt idx="0">
                  <c:v>0.84</c:v>
                </c:pt>
                <c:pt idx="1">
                  <c:v>0.79</c:v>
                </c:pt>
                <c:pt idx="2">
                  <c:v>0.81</c:v>
                </c:pt>
                <c:pt idx="3">
                  <c:v>0.8</c:v>
                </c:pt>
              </c:numCache>
            </c:numRef>
          </c:val>
          <c:extLst>
            <c:ext xmlns:c16="http://schemas.microsoft.com/office/drawing/2014/chart" uri="{C3380CC4-5D6E-409C-BE32-E72D297353CC}">
              <c16:uniqueId val="{00000000-1EAF-4195-8BC9-9781BC41A233}"/>
            </c:ext>
          </c:extLst>
        </c:ser>
        <c:ser>
          <c:idx val="1"/>
          <c:order val="1"/>
          <c:tx>
            <c:strRef>
              <c:f>Sheet1!$C$1</c:f>
              <c:strCache>
                <c:ptCount val="1"/>
                <c:pt idx="0">
                  <c:v>Male</c:v>
                </c:pt>
              </c:strCache>
            </c:strRef>
          </c:tx>
          <c:spPr>
            <a:solidFill>
              <a:srgbClr val="00BFF2"/>
            </a:solidFill>
            <a:ln>
              <a:noFill/>
            </a:ln>
            <a:effectLst/>
          </c:spPr>
          <c:invertIfNegative val="0"/>
          <c:dLbls>
            <c:spPr>
              <a:noFill/>
              <a:ln>
                <a:noFill/>
              </a:ln>
              <a:effectLst/>
            </c:spPr>
            <c:txPr>
              <a:bodyPr rot="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Audience</c:v>
                </c:pt>
                <c:pt idx="1">
                  <c:v>18-24</c:v>
                </c:pt>
                <c:pt idx="2">
                  <c:v>25-34</c:v>
                </c:pt>
                <c:pt idx="3">
                  <c:v>18-34</c:v>
                </c:pt>
              </c:strCache>
            </c:strRef>
          </c:cat>
          <c:val>
            <c:numRef>
              <c:f>Sheet1!$C$2:$C$5</c:f>
              <c:numCache>
                <c:formatCode>0%</c:formatCode>
                <c:ptCount val="4"/>
                <c:pt idx="0">
                  <c:v>0.93</c:v>
                </c:pt>
                <c:pt idx="1">
                  <c:v>0.88</c:v>
                </c:pt>
                <c:pt idx="2">
                  <c:v>0.88</c:v>
                </c:pt>
                <c:pt idx="3">
                  <c:v>0.88</c:v>
                </c:pt>
              </c:numCache>
            </c:numRef>
          </c:val>
          <c:extLst>
            <c:ext xmlns:c16="http://schemas.microsoft.com/office/drawing/2014/chart" uri="{C3380CC4-5D6E-409C-BE32-E72D297353CC}">
              <c16:uniqueId val="{00000001-1EAF-4195-8BC9-9781BC41A233}"/>
            </c:ext>
          </c:extLst>
        </c:ser>
        <c:ser>
          <c:idx val="2"/>
          <c:order val="2"/>
          <c:tx>
            <c:strRef>
              <c:f>Sheet1!$D$1</c:f>
              <c:strCache>
                <c:ptCount val="1"/>
                <c:pt idx="0">
                  <c:v>Female</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 Audience</c:v>
                </c:pt>
                <c:pt idx="1">
                  <c:v>18-24</c:v>
                </c:pt>
                <c:pt idx="2">
                  <c:v>25-34</c:v>
                </c:pt>
                <c:pt idx="3">
                  <c:v>18-34</c:v>
                </c:pt>
              </c:strCache>
            </c:strRef>
          </c:cat>
          <c:val>
            <c:numRef>
              <c:f>Sheet1!$D$2:$D$5</c:f>
              <c:numCache>
                <c:formatCode>0%</c:formatCode>
                <c:ptCount val="4"/>
                <c:pt idx="0">
                  <c:v>0.71</c:v>
                </c:pt>
                <c:pt idx="1">
                  <c:v>0.65</c:v>
                </c:pt>
                <c:pt idx="2">
                  <c:v>0.69</c:v>
                </c:pt>
                <c:pt idx="3">
                  <c:v>0.67</c:v>
                </c:pt>
              </c:numCache>
            </c:numRef>
          </c:val>
          <c:extLst>
            <c:ext xmlns:c16="http://schemas.microsoft.com/office/drawing/2014/chart" uri="{C3380CC4-5D6E-409C-BE32-E72D297353CC}">
              <c16:uniqueId val="{00000000-203E-4A8A-88E9-53D66E3F228A}"/>
            </c:ext>
          </c:extLst>
        </c:ser>
        <c:dLbls>
          <c:dLblPos val="outEnd"/>
          <c:showLegendKey val="0"/>
          <c:showVal val="1"/>
          <c:showCatName val="0"/>
          <c:showSerName val="0"/>
          <c:showPercent val="0"/>
          <c:showBubbleSize val="0"/>
        </c:dLbls>
        <c:gapWidth val="219"/>
        <c:overlap val="-27"/>
        <c:axId val="736812216"/>
        <c:axId val="736813000"/>
      </c:barChart>
      <c:catAx>
        <c:axId val="73681221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36813000"/>
        <c:crosses val="autoZero"/>
        <c:auto val="1"/>
        <c:lblAlgn val="ctr"/>
        <c:lblOffset val="100"/>
        <c:noMultiLvlLbl val="0"/>
      </c:catAx>
      <c:valAx>
        <c:axId val="736813000"/>
        <c:scaling>
          <c:orientation val="minMax"/>
          <c:min val="0"/>
        </c:scaling>
        <c:delete val="1"/>
        <c:axPos val="l"/>
        <c:numFmt formatCode="0%" sourceLinked="1"/>
        <c:majorTickMark val="none"/>
        <c:minorTickMark val="none"/>
        <c:tickLblPos val="nextTo"/>
        <c:crossAx val="736812216"/>
        <c:crosses val="autoZero"/>
        <c:crossBetween val="between"/>
      </c:valAx>
      <c:spPr>
        <a:noFill/>
        <a:ln>
          <a:noFill/>
        </a:ln>
        <a:effectLst/>
      </c:spPr>
    </c:plotArea>
    <c:legend>
      <c:legendPos val="t"/>
      <c:layout>
        <c:manualLayout>
          <c:xMode val="edge"/>
          <c:yMode val="edge"/>
          <c:x val="0.29255699378742189"/>
          <c:y val="4.0180524866875358E-2"/>
          <c:w val="0.41512791206226213"/>
          <c:h val="6.9678746283898849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28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1"/>
            <a:ext cx="4029282" cy="351957"/>
          </a:xfrm>
          <a:prstGeom prst="rect">
            <a:avLst/>
          </a:prstGeom>
        </p:spPr>
        <p:txBody>
          <a:bodyPr vert="horz" lIns="91411" tIns="45708" rIns="91411" bIns="45708" rtlCol="0"/>
          <a:lstStyle>
            <a:lvl1pPr algn="l">
              <a:defRPr sz="1200"/>
            </a:lvl1pPr>
          </a:lstStyle>
          <a:p>
            <a:endParaRPr lang="en-US"/>
          </a:p>
        </p:txBody>
      </p:sp>
      <p:sp>
        <p:nvSpPr>
          <p:cNvPr id="3" name="Date Placeholder 2"/>
          <p:cNvSpPr>
            <a:spLocks noGrp="1"/>
          </p:cNvSpPr>
          <p:nvPr>
            <p:ph type="dt" sz="quarter" idx="1"/>
          </p:nvPr>
        </p:nvSpPr>
        <p:spPr>
          <a:xfrm>
            <a:off x="5265018" y="1"/>
            <a:ext cx="4029282" cy="351957"/>
          </a:xfrm>
          <a:prstGeom prst="rect">
            <a:avLst/>
          </a:prstGeom>
        </p:spPr>
        <p:txBody>
          <a:bodyPr vert="horz" lIns="91411" tIns="45708" rIns="91411" bIns="45708" rtlCol="0"/>
          <a:lstStyle>
            <a:lvl1pPr algn="r">
              <a:defRPr sz="1200"/>
            </a:lvl1pPr>
          </a:lstStyle>
          <a:p>
            <a:fld id="{B8EDD1C0-EC47-4790-8001-5EE49C404175}" type="datetimeFigureOut">
              <a:rPr lang="en-US" smtClean="0"/>
              <a:t>3/9/2020</a:t>
            </a:fld>
            <a:endParaRPr lang="en-US"/>
          </a:p>
        </p:txBody>
      </p:sp>
      <p:sp>
        <p:nvSpPr>
          <p:cNvPr id="4" name="Footer Placeholder 3"/>
          <p:cNvSpPr>
            <a:spLocks noGrp="1"/>
          </p:cNvSpPr>
          <p:nvPr>
            <p:ph type="ftr" sz="quarter" idx="2"/>
          </p:nvPr>
        </p:nvSpPr>
        <p:spPr>
          <a:xfrm>
            <a:off x="7" y="6658445"/>
            <a:ext cx="4029282" cy="351957"/>
          </a:xfrm>
          <a:prstGeom prst="rect">
            <a:avLst/>
          </a:prstGeom>
        </p:spPr>
        <p:txBody>
          <a:bodyPr vert="horz" lIns="91411" tIns="45708" rIns="91411" bIns="45708" rtlCol="0" anchor="b"/>
          <a:lstStyle>
            <a:lvl1pPr algn="l">
              <a:defRPr sz="1200"/>
            </a:lvl1pPr>
          </a:lstStyle>
          <a:p>
            <a:endParaRPr lang="en-US"/>
          </a:p>
        </p:txBody>
      </p:sp>
      <p:sp>
        <p:nvSpPr>
          <p:cNvPr id="5" name="Slide Number Placeholder 4"/>
          <p:cNvSpPr>
            <a:spLocks noGrp="1"/>
          </p:cNvSpPr>
          <p:nvPr>
            <p:ph type="sldNum" sz="quarter" idx="3"/>
          </p:nvPr>
        </p:nvSpPr>
        <p:spPr>
          <a:xfrm>
            <a:off x="5265018" y="6658445"/>
            <a:ext cx="4029282" cy="351957"/>
          </a:xfrm>
          <a:prstGeom prst="rect">
            <a:avLst/>
          </a:prstGeom>
        </p:spPr>
        <p:txBody>
          <a:bodyPr vert="horz" lIns="91411" tIns="45708" rIns="91411" bIns="45708" rtlCol="0" anchor="b"/>
          <a:lstStyle>
            <a:lvl1pPr algn="r">
              <a:defRPr sz="1200"/>
            </a:lvl1pPr>
          </a:lstStyle>
          <a:p>
            <a:fld id="{5EBB9B6F-A14B-4313-BDF5-C2BBED1E38E4}" type="slidenum">
              <a:rPr lang="en-US" smtClean="0"/>
              <a:t>‹#›</a:t>
            </a:fld>
            <a:endParaRPr lang="en-US"/>
          </a:p>
        </p:txBody>
      </p:sp>
    </p:spTree>
    <p:extLst>
      <p:ext uri="{BB962C8B-B14F-4D97-AF65-F5344CB8AC3E}">
        <p14:creationId xmlns:p14="http://schemas.microsoft.com/office/powerpoint/2010/main" val="1370919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50520"/>
          </a:xfrm>
          <a:prstGeom prst="rect">
            <a:avLst/>
          </a:prstGeom>
        </p:spPr>
        <p:txBody>
          <a:bodyPr vert="horz" lIns="93150" tIns="46574" rIns="93150" bIns="46574" rtlCol="0"/>
          <a:lstStyle>
            <a:lvl1pPr algn="l">
              <a:defRPr sz="1200"/>
            </a:lvl1pPr>
          </a:lstStyle>
          <a:p>
            <a:endParaRPr lang="en-US"/>
          </a:p>
        </p:txBody>
      </p:sp>
      <p:sp>
        <p:nvSpPr>
          <p:cNvPr id="3" name="Date Placeholder 2"/>
          <p:cNvSpPr>
            <a:spLocks noGrp="1"/>
          </p:cNvSpPr>
          <p:nvPr>
            <p:ph type="dt" idx="1"/>
          </p:nvPr>
        </p:nvSpPr>
        <p:spPr>
          <a:xfrm>
            <a:off x="5265814" y="1"/>
            <a:ext cx="4028440" cy="350520"/>
          </a:xfrm>
          <a:prstGeom prst="rect">
            <a:avLst/>
          </a:prstGeom>
        </p:spPr>
        <p:txBody>
          <a:bodyPr vert="horz" lIns="93150" tIns="46574" rIns="93150" bIns="46574" rtlCol="0"/>
          <a:lstStyle>
            <a:lvl1pPr algn="r">
              <a:defRPr sz="1200"/>
            </a:lvl1pPr>
          </a:lstStyle>
          <a:p>
            <a:fld id="{A7651852-C66B-CF4A-BBB4-7314DD084C77}" type="datetimeFigureOut">
              <a:rPr lang="en-US" smtClean="0"/>
              <a:t>3/9/2020</a:t>
            </a:fld>
            <a:endParaRPr lang="en-US"/>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50" tIns="46574" rIns="93150" bIns="46574" rtlCol="0" anchor="ctr"/>
          <a:lstStyle/>
          <a:p>
            <a:endParaRPr lang="en-US"/>
          </a:p>
        </p:txBody>
      </p:sp>
      <p:sp>
        <p:nvSpPr>
          <p:cNvPr id="5" name="Notes Placeholder 4"/>
          <p:cNvSpPr>
            <a:spLocks noGrp="1"/>
          </p:cNvSpPr>
          <p:nvPr>
            <p:ph type="body" sz="quarter" idx="3"/>
          </p:nvPr>
        </p:nvSpPr>
        <p:spPr>
          <a:xfrm>
            <a:off x="929641" y="3329943"/>
            <a:ext cx="7437120" cy="3154680"/>
          </a:xfrm>
          <a:prstGeom prst="rect">
            <a:avLst/>
          </a:prstGeom>
        </p:spPr>
        <p:txBody>
          <a:bodyPr vert="horz" lIns="93150" tIns="46574" rIns="93150"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7"/>
            <a:ext cx="4028440" cy="350520"/>
          </a:xfrm>
          <a:prstGeom prst="rect">
            <a:avLst/>
          </a:prstGeom>
        </p:spPr>
        <p:txBody>
          <a:bodyPr vert="horz" lIns="93150" tIns="46574" rIns="93150" bIns="46574" rtlCol="0" anchor="b"/>
          <a:lstStyle>
            <a:lvl1pPr algn="l">
              <a:defRPr sz="1200"/>
            </a:lvl1pPr>
          </a:lstStyle>
          <a:p>
            <a:endParaRPr lang="en-US"/>
          </a:p>
        </p:txBody>
      </p:sp>
      <p:sp>
        <p:nvSpPr>
          <p:cNvPr id="7" name="Slide Number Placeholder 6"/>
          <p:cNvSpPr>
            <a:spLocks noGrp="1"/>
          </p:cNvSpPr>
          <p:nvPr>
            <p:ph type="sldNum" sz="quarter" idx="5"/>
          </p:nvPr>
        </p:nvSpPr>
        <p:spPr>
          <a:xfrm>
            <a:off x="5265814" y="6658667"/>
            <a:ext cx="4028440" cy="350520"/>
          </a:xfrm>
          <a:prstGeom prst="rect">
            <a:avLst/>
          </a:prstGeom>
        </p:spPr>
        <p:txBody>
          <a:bodyPr vert="horz" lIns="93150" tIns="46574" rIns="93150" bIns="46574" rtlCol="0" anchor="b"/>
          <a:lstStyle>
            <a:lvl1pPr algn="r">
              <a:defRPr sz="1200"/>
            </a:lvl1pPr>
          </a:lstStyle>
          <a:p>
            <a:fld id="{03E44481-CC7E-F441-937B-548163903822}" type="slidenum">
              <a:rPr lang="en-US" smtClean="0"/>
              <a:t>‹#›</a:t>
            </a:fld>
            <a:endParaRPr lang="en-US"/>
          </a:p>
        </p:txBody>
      </p:sp>
    </p:spTree>
    <p:extLst>
      <p:ext uri="{BB962C8B-B14F-4D97-AF65-F5344CB8AC3E}">
        <p14:creationId xmlns:p14="http://schemas.microsoft.com/office/powerpoint/2010/main" val="414818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038">
              <a:defRPr/>
            </a:pPr>
            <a:fld id="{03E44481-CC7E-F441-937B-548163903822}" type="slidenum">
              <a:rPr lang="en-US">
                <a:solidFill>
                  <a:prstClr val="black"/>
                </a:solidFill>
                <a:latin typeface="Calibri"/>
              </a:rPr>
              <a:pPr defTabSz="1172038">
                <a:defRPr/>
              </a:pPr>
              <a:t>1</a:t>
            </a:fld>
            <a:endParaRPr lang="en-US">
              <a:solidFill>
                <a:prstClr val="black"/>
              </a:solidFill>
              <a:latin typeface="Calibri"/>
            </a:endParaRPr>
          </a:p>
        </p:txBody>
      </p:sp>
    </p:spTree>
    <p:extLst>
      <p:ext uri="{BB962C8B-B14F-4D97-AF65-F5344CB8AC3E}">
        <p14:creationId xmlns:p14="http://schemas.microsoft.com/office/powerpoint/2010/main" val="1817310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060">
              <a:defRPr/>
            </a:pPr>
            <a:fld id="{6966D4F1-25DA-48F8-AD8C-81B5F2753AE7}" type="slidenum">
              <a:rPr lang="en-US">
                <a:solidFill>
                  <a:prstClr val="black"/>
                </a:solidFill>
                <a:latin typeface="Calibri"/>
              </a:rPr>
              <a:pPr defTabSz="457060">
                <a:defRPr/>
              </a:pPr>
              <a:t>17</a:t>
            </a:fld>
            <a:endParaRPr lang="en-US">
              <a:solidFill>
                <a:prstClr val="black"/>
              </a:solidFill>
              <a:latin typeface="Calibri"/>
            </a:endParaRPr>
          </a:p>
        </p:txBody>
      </p:sp>
    </p:spTree>
    <p:extLst>
      <p:ext uri="{BB962C8B-B14F-4D97-AF65-F5344CB8AC3E}">
        <p14:creationId xmlns:p14="http://schemas.microsoft.com/office/powerpoint/2010/main" val="39398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278">
              <a:defRPr/>
            </a:pPr>
            <a:fld id="{03E44481-CC7E-F441-937B-548163903822}" type="slidenum">
              <a:rPr lang="en-US">
                <a:solidFill>
                  <a:prstClr val="black"/>
                </a:solidFill>
                <a:latin typeface="Calibri"/>
              </a:rPr>
              <a:pPr defTabSz="1172278">
                <a:defRPr/>
              </a:pPr>
              <a:t>18</a:t>
            </a:fld>
            <a:endParaRPr lang="en-US">
              <a:solidFill>
                <a:prstClr val="black"/>
              </a:solidFill>
              <a:latin typeface="Calibri"/>
            </a:endParaRPr>
          </a:p>
        </p:txBody>
      </p:sp>
    </p:spTree>
    <p:extLst>
      <p:ext uri="{BB962C8B-B14F-4D97-AF65-F5344CB8AC3E}">
        <p14:creationId xmlns:p14="http://schemas.microsoft.com/office/powerpoint/2010/main" val="1959044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06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06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78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278">
              <a:defRPr/>
            </a:pPr>
            <a:fld id="{03E44481-CC7E-F441-937B-548163903822}" type="slidenum">
              <a:rPr lang="en-US">
                <a:solidFill>
                  <a:prstClr val="black"/>
                </a:solidFill>
                <a:latin typeface="Calibri"/>
              </a:rPr>
              <a:pPr defTabSz="1172278">
                <a:defRPr/>
              </a:pPr>
              <a:t>23</a:t>
            </a:fld>
            <a:endParaRPr lang="en-US">
              <a:solidFill>
                <a:prstClr val="black"/>
              </a:solidFill>
              <a:latin typeface="Calibri"/>
            </a:endParaRPr>
          </a:p>
        </p:txBody>
      </p:sp>
    </p:spTree>
    <p:extLst>
      <p:ext uri="{BB962C8B-B14F-4D97-AF65-F5344CB8AC3E}">
        <p14:creationId xmlns:p14="http://schemas.microsoft.com/office/powerpoint/2010/main" val="52224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7060">
              <a:defRPr/>
            </a:pPr>
            <a:fld id="{23882BC3-AE5F-3043-9FCD-C1F199F164CC}" type="slidenum">
              <a:rPr lang="en-US">
                <a:solidFill>
                  <a:prstClr val="black"/>
                </a:solidFill>
                <a:latin typeface="Calibri"/>
              </a:rPr>
              <a:pPr defTabSz="457060">
                <a:defRPr/>
              </a:pPr>
              <a:t>24</a:t>
            </a:fld>
            <a:endParaRPr lang="en-US">
              <a:solidFill>
                <a:prstClr val="black"/>
              </a:solidFill>
              <a:latin typeface="Calibri"/>
            </a:endParaRPr>
          </a:p>
        </p:txBody>
      </p:sp>
    </p:spTree>
    <p:extLst>
      <p:ext uri="{BB962C8B-B14F-4D97-AF65-F5344CB8AC3E}">
        <p14:creationId xmlns:p14="http://schemas.microsoft.com/office/powerpoint/2010/main" val="2278587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06"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06"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16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E44481-CC7E-F441-937B-54816390382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5267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49757-3F16-46A6-B5E7-B70D553D5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98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278">
              <a:defRPr/>
            </a:pPr>
            <a:fld id="{03E44481-CC7E-F441-937B-548163903822}" type="slidenum">
              <a:rPr lang="en-US">
                <a:solidFill>
                  <a:prstClr val="black"/>
                </a:solidFill>
                <a:latin typeface="Calibri"/>
              </a:rPr>
              <a:pPr defTabSz="1172278">
                <a:defRPr/>
              </a:pPr>
              <a:t>40</a:t>
            </a:fld>
            <a:endParaRPr lang="en-US">
              <a:solidFill>
                <a:prstClr val="black"/>
              </a:solidFill>
              <a:latin typeface="Calibri"/>
            </a:endParaRPr>
          </a:p>
        </p:txBody>
      </p:sp>
    </p:spTree>
    <p:extLst>
      <p:ext uri="{BB962C8B-B14F-4D97-AF65-F5344CB8AC3E}">
        <p14:creationId xmlns:p14="http://schemas.microsoft.com/office/powerpoint/2010/main" val="393006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172038">
              <a:defRPr/>
            </a:pPr>
            <a:fld id="{03E44481-CC7E-F441-937B-548163903822}" type="slidenum">
              <a:rPr lang="en-US">
                <a:solidFill>
                  <a:prstClr val="black"/>
                </a:solidFill>
                <a:latin typeface="Calibri"/>
              </a:rPr>
              <a:pPr defTabSz="1172038">
                <a:defRPr/>
              </a:pPr>
              <a:t>2</a:t>
            </a:fld>
            <a:endParaRPr lang="en-US">
              <a:solidFill>
                <a:prstClr val="black"/>
              </a:solidFill>
              <a:latin typeface="Calibri"/>
            </a:endParaRPr>
          </a:p>
        </p:txBody>
      </p:sp>
    </p:spTree>
    <p:extLst>
      <p:ext uri="{BB962C8B-B14F-4D97-AF65-F5344CB8AC3E}">
        <p14:creationId xmlns:p14="http://schemas.microsoft.com/office/powerpoint/2010/main" val="367642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06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06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0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17239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87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27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27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647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27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27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693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27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27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3909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172278" rtl="0" eaLnBrk="1" fontAlgn="auto" latinLnBrk="0" hangingPunct="1">
              <a:lnSpc>
                <a:spcPct val="100000"/>
              </a:lnSpc>
              <a:spcBef>
                <a:spcPts val="0"/>
              </a:spcBef>
              <a:spcAft>
                <a:spcPts val="0"/>
              </a:spcAft>
              <a:buClrTx/>
              <a:buSzTx/>
              <a:buFontTx/>
              <a:buNone/>
              <a:tabLst/>
              <a:defRPr/>
            </a:pPr>
            <a:fld id="{03E44481-CC7E-F441-937B-54816390382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11722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26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06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06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140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02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54133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66337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62616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99" y="920367"/>
            <a:ext cx="23480890" cy="2567902"/>
          </a:xfrm>
          <a:prstGeom prst="rect">
            <a:avLst/>
          </a:prstGeom>
        </p:spPr>
        <p:txBody>
          <a:bodyPr lIns="90964" tIns="45482" rIns="90964" bIns="45482"/>
          <a:lstStyle>
            <a:lvl1pPr algn="ctr">
              <a:lnSpc>
                <a:spcPts val="5531"/>
              </a:lnSpc>
              <a:defRPr sz="5199"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947" y="3613708"/>
            <a:ext cx="23480890" cy="737372"/>
          </a:xfrm>
          <a:prstGeom prst="rect">
            <a:avLst/>
          </a:prstGeom>
        </p:spPr>
        <p:txBody>
          <a:bodyPr vert="horz" lIns="90964" tIns="45482" rIns="90964" bIns="45482"/>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9" y="13242997"/>
            <a:ext cx="14833600" cy="473074"/>
          </a:xfrm>
          <a:prstGeom prst="rect">
            <a:avLst/>
          </a:prstGeom>
        </p:spPr>
        <p:txBody>
          <a:bodyPr vert="horz" lIns="90964" tIns="45482" rIns="90964" bIns="45482"/>
          <a:lstStyle>
            <a:lvl1pPr marL="0" indent="0">
              <a:buNone/>
              <a:defRPr sz="1800"/>
            </a:lvl1pPr>
            <a:lvl2pPr marL="909685" indent="0">
              <a:buNone/>
              <a:defRPr/>
            </a:lvl2pPr>
            <a:lvl3pPr marL="1819304" indent="0">
              <a:buNone/>
              <a:defRPr/>
            </a:lvl3pPr>
            <a:lvl4pPr marL="2728969" indent="0">
              <a:buNone/>
              <a:defRPr/>
            </a:lvl4pPr>
            <a:lvl5pPr marL="3638624" indent="0">
              <a:buNone/>
              <a:defRPr/>
            </a:lvl5pPr>
          </a:lstStyle>
          <a:p>
            <a:r>
              <a:rPr lang="en-US" sz="1600" dirty="0"/>
              <a:t>Source: Insert Source Line Text  </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lIns="90964" tIns="45482" rIns="90964" bIns="45482"/>
          <a:lstStyle>
            <a:lvl1pPr marL="0" indent="0" algn="ctr" defTabSz="457154" fontAlgn="base">
              <a:lnSpc>
                <a:spcPts val="4600"/>
              </a:lnSpc>
              <a:spcBef>
                <a:spcPct val="0"/>
              </a:spcBef>
              <a:spcAft>
                <a:spcPct val="0"/>
              </a:spcAft>
              <a:buFontTx/>
              <a:buNone/>
              <a:defRPr sz="2200"/>
            </a:lvl1pPr>
            <a:lvl5pPr marL="3638624"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909517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323869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834301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451879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55134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2104488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57751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243989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505678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856750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7541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326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black"/>
              </a:solidFill>
              <a:effectLst/>
              <a:uLnTx/>
              <a:uFillTx/>
              <a:latin typeface="Trebuchet MS"/>
              <a:ea typeface="+mn-ea"/>
              <a:cs typeface="+mn-cs"/>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pPr marL="0" marR="0" lvl="0" indent="0" algn="l"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black"/>
              </a:solidFill>
              <a:effectLst/>
              <a:uLnTx/>
              <a:uFillTx/>
              <a:latin typeface="Trebuchet MS"/>
              <a:ea typeface="+mn-ea"/>
              <a:cs typeface="+mn-cs"/>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B1430F60-B2A5-4C6E-8F21-A235B545F79A}" type="slidenum">
              <a:rPr kumimoji="0" lang="en-US" sz="3200" b="0" i="0" u="none" strike="noStrike" kern="1200" cap="none" spc="0" normalizeH="0" baseline="0" noProof="0" smtClean="0">
                <a:ln>
                  <a:noFill/>
                </a:ln>
                <a:solidFill>
                  <a:prstClr val="black">
                    <a:tint val="75000"/>
                  </a:prstClr>
                </a:solidFill>
                <a:effectLst/>
                <a:uLnTx/>
                <a:uFillTx/>
                <a:latin typeface="Open Sans" panose="020B0606030504020204" pitchFamily="34" charset="0"/>
              </a:rPr>
              <a:pPr marL="0" marR="0" lvl="0" indent="0" algn="r" defTabSz="1172398" rtl="0" eaLnBrk="1" fontAlgn="auto" latinLnBrk="0" hangingPunct="1">
                <a:lnSpc>
                  <a:spcPct val="100000"/>
                </a:lnSpc>
                <a:spcBef>
                  <a:spcPts val="0"/>
                </a:spcBef>
                <a:spcAft>
                  <a:spcPts val="0"/>
                </a:spcAft>
                <a:buClrTx/>
                <a:buSzTx/>
                <a:buFontTx/>
                <a:buNone/>
                <a:tabLst/>
                <a:defRPr/>
              </a:pPr>
              <a:t>‹#›</a:t>
            </a:fld>
            <a:endParaRPr kumimoji="0" lang="en-US" sz="3200" b="0" i="0" u="none" strike="noStrike" kern="1200" cap="none" spc="0" normalizeH="0" baseline="0" noProof="0">
              <a:ln>
                <a:noFill/>
              </a:ln>
              <a:solidFill>
                <a:prstClr val="black">
                  <a:tint val="75000"/>
                </a:prstClr>
              </a:solidFill>
              <a:effectLst/>
              <a:uLnTx/>
              <a:uFillTx/>
              <a:latin typeface="Open Sans" panose="020B0606030504020204" pitchFamily="34" charset="0"/>
            </a:endParaRPr>
          </a:p>
        </p:txBody>
      </p:sp>
    </p:spTree>
    <p:extLst>
      <p:ext uri="{BB962C8B-B14F-4D97-AF65-F5344CB8AC3E}">
        <p14:creationId xmlns:p14="http://schemas.microsoft.com/office/powerpoint/2010/main" val="2419421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2618132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066934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64681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215816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79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51"/>
          </a:xfrm>
        </p:spPr>
        <p:txBody>
          <a:bodyPr anchor="t"/>
          <a:lstStyle>
            <a:lvl1pPr algn="l">
              <a:defRPr sz="102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p:spPr>
        <p:txBody>
          <a:bodyPr anchor="b"/>
          <a:lstStyle>
            <a:lvl1pPr marL="0" indent="0">
              <a:buNone/>
              <a:defRPr sz="5099">
                <a:solidFill>
                  <a:schemeClr val="tx1">
                    <a:tint val="75000"/>
                  </a:schemeClr>
                </a:solidFill>
              </a:defRPr>
            </a:lvl1pPr>
            <a:lvl2pPr marL="1172281" indent="0">
              <a:buNone/>
              <a:defRPr sz="4600">
                <a:solidFill>
                  <a:schemeClr val="tx1">
                    <a:tint val="75000"/>
                  </a:schemeClr>
                </a:solidFill>
              </a:defRPr>
            </a:lvl2pPr>
            <a:lvl3pPr marL="2344562" indent="0">
              <a:buNone/>
              <a:defRPr sz="4100">
                <a:solidFill>
                  <a:schemeClr val="tx1">
                    <a:tint val="75000"/>
                  </a:schemeClr>
                </a:solidFill>
              </a:defRPr>
            </a:lvl3pPr>
            <a:lvl4pPr marL="3516842" indent="0">
              <a:buNone/>
              <a:defRPr sz="3600">
                <a:solidFill>
                  <a:schemeClr val="tx1">
                    <a:tint val="75000"/>
                  </a:schemeClr>
                </a:solidFill>
              </a:defRPr>
            </a:lvl4pPr>
            <a:lvl5pPr marL="4689123" indent="0">
              <a:buNone/>
              <a:defRPr sz="3600">
                <a:solidFill>
                  <a:schemeClr val="tx1">
                    <a:tint val="75000"/>
                  </a:schemeClr>
                </a:solidFill>
              </a:defRPr>
            </a:lvl5pPr>
            <a:lvl6pPr marL="5861404" indent="0">
              <a:buNone/>
              <a:defRPr sz="3600">
                <a:solidFill>
                  <a:schemeClr val="tx1">
                    <a:tint val="75000"/>
                  </a:schemeClr>
                </a:solidFill>
              </a:defRPr>
            </a:lvl6pPr>
            <a:lvl7pPr marL="7033685" indent="0">
              <a:buNone/>
              <a:defRPr sz="3600">
                <a:solidFill>
                  <a:schemeClr val="tx1">
                    <a:tint val="75000"/>
                  </a:schemeClr>
                </a:solidFill>
              </a:defRPr>
            </a:lvl7pPr>
            <a:lvl8pPr marL="8205965" indent="0">
              <a:buNone/>
              <a:defRPr sz="3600">
                <a:solidFill>
                  <a:schemeClr val="tx1">
                    <a:tint val="75000"/>
                  </a:schemeClr>
                </a:solidFill>
              </a:defRPr>
            </a:lvl8pPr>
            <a:lvl9pPr marL="9378246" indent="0">
              <a:buNone/>
              <a:defRPr sz="3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218547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33419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672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2109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4"/>
            <a:ext cx="20726400" cy="2724152"/>
          </a:xfrm>
        </p:spPr>
        <p:txBody>
          <a:bodyPr anchor="t"/>
          <a:lstStyle>
            <a:lvl1pPr algn="l">
              <a:defRPr sz="7724"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824">
                <a:solidFill>
                  <a:schemeClr val="tx1">
                    <a:tint val="75000"/>
                  </a:schemeClr>
                </a:solidFill>
              </a:defRPr>
            </a:lvl1pPr>
            <a:lvl2pPr marL="879210" indent="0">
              <a:buNone/>
              <a:defRPr sz="3450">
                <a:solidFill>
                  <a:schemeClr val="tx1">
                    <a:tint val="75000"/>
                  </a:schemeClr>
                </a:solidFill>
              </a:defRPr>
            </a:lvl2pPr>
            <a:lvl3pPr marL="1758422" indent="0">
              <a:buNone/>
              <a:defRPr sz="3076">
                <a:solidFill>
                  <a:schemeClr val="tx1">
                    <a:tint val="75000"/>
                  </a:schemeClr>
                </a:solidFill>
              </a:defRPr>
            </a:lvl3pPr>
            <a:lvl4pPr marL="2637632" indent="0">
              <a:buNone/>
              <a:defRPr sz="2700">
                <a:solidFill>
                  <a:schemeClr val="tx1">
                    <a:tint val="75000"/>
                  </a:schemeClr>
                </a:solidFill>
              </a:defRPr>
            </a:lvl4pPr>
            <a:lvl5pPr marL="3516842" indent="0">
              <a:buNone/>
              <a:defRPr sz="2700">
                <a:solidFill>
                  <a:schemeClr val="tx1">
                    <a:tint val="75000"/>
                  </a:schemeClr>
                </a:solidFill>
              </a:defRPr>
            </a:lvl5pPr>
            <a:lvl6pPr marL="4396054" indent="0">
              <a:buNone/>
              <a:defRPr sz="2700">
                <a:solidFill>
                  <a:schemeClr val="tx1">
                    <a:tint val="75000"/>
                  </a:schemeClr>
                </a:solidFill>
              </a:defRPr>
            </a:lvl6pPr>
            <a:lvl7pPr marL="5275264" indent="0">
              <a:buNone/>
              <a:defRPr sz="2700">
                <a:solidFill>
                  <a:schemeClr val="tx1">
                    <a:tint val="75000"/>
                  </a:schemeClr>
                </a:solidFill>
              </a:defRPr>
            </a:lvl7pPr>
            <a:lvl8pPr marL="6154474" indent="0">
              <a:buNone/>
              <a:defRPr sz="2700">
                <a:solidFill>
                  <a:schemeClr val="tx1">
                    <a:tint val="75000"/>
                  </a:schemeClr>
                </a:solidFill>
              </a:defRPr>
            </a:lvl8pPr>
            <a:lvl9pPr marL="7033684" indent="0">
              <a:buNone/>
              <a:defRPr sz="2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87809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5400"/>
            </a:lvl1pPr>
            <a:lvl2pPr>
              <a:defRPr sz="4650"/>
            </a:lvl2pPr>
            <a:lvl3pPr>
              <a:defRPr sz="3824"/>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5400"/>
            </a:lvl1pPr>
            <a:lvl2pPr>
              <a:defRPr sz="4650"/>
            </a:lvl2pPr>
            <a:lvl3pPr>
              <a:defRPr sz="3824"/>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757045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8"/>
            <a:ext cx="10773834" cy="1279524"/>
          </a:xfrm>
        </p:spPr>
        <p:txBody>
          <a:bodyPr anchor="b"/>
          <a:lstStyle>
            <a:lvl1pPr marL="0" indent="0">
              <a:buNone/>
              <a:defRPr sz="4650" b="1"/>
            </a:lvl1pPr>
            <a:lvl2pPr marL="879210" indent="0">
              <a:buNone/>
              <a:defRPr sz="3824" b="1"/>
            </a:lvl2pPr>
            <a:lvl3pPr marL="1758422" indent="0">
              <a:buNone/>
              <a:defRPr sz="3450" b="1"/>
            </a:lvl3pPr>
            <a:lvl4pPr marL="2637632" indent="0">
              <a:buNone/>
              <a:defRPr sz="3076" b="1"/>
            </a:lvl4pPr>
            <a:lvl5pPr marL="3516842" indent="0">
              <a:buNone/>
              <a:defRPr sz="3076" b="1"/>
            </a:lvl5pPr>
            <a:lvl6pPr marL="4396054" indent="0">
              <a:buNone/>
              <a:defRPr sz="3076" b="1"/>
            </a:lvl6pPr>
            <a:lvl7pPr marL="5275264" indent="0">
              <a:buNone/>
              <a:defRPr sz="3076" b="1"/>
            </a:lvl7pPr>
            <a:lvl8pPr marL="6154474" indent="0">
              <a:buNone/>
              <a:defRPr sz="3076" b="1"/>
            </a:lvl8pPr>
            <a:lvl9pPr marL="7033684" indent="0">
              <a:buNone/>
              <a:defRPr sz="3076" b="1"/>
            </a:lvl9pPr>
          </a:lstStyle>
          <a:p>
            <a:pPr lvl="0"/>
            <a:r>
              <a:rPr lang="en-US"/>
              <a:t>Click to edit Master text styles</a:t>
            </a:r>
          </a:p>
        </p:txBody>
      </p:sp>
      <p:sp>
        <p:nvSpPr>
          <p:cNvPr id="4" name="Content Placeholder 3"/>
          <p:cNvSpPr>
            <a:spLocks noGrp="1"/>
          </p:cNvSpPr>
          <p:nvPr>
            <p:ph sz="half" idx="2"/>
          </p:nvPr>
        </p:nvSpPr>
        <p:spPr>
          <a:xfrm>
            <a:off x="1219201" y="4349750"/>
            <a:ext cx="10773834" cy="7902576"/>
          </a:xfrm>
        </p:spPr>
        <p:txBody>
          <a:bodyPr/>
          <a:lstStyle>
            <a:lvl1pPr>
              <a:defRPr sz="4650"/>
            </a:lvl1pPr>
            <a:lvl2pPr>
              <a:defRPr sz="3824"/>
            </a:lvl2pPr>
            <a:lvl3pPr>
              <a:defRPr sz="3450"/>
            </a:lvl3pPr>
            <a:lvl4pPr>
              <a:defRPr sz="3076"/>
            </a:lvl4pPr>
            <a:lvl5pPr>
              <a:defRPr sz="3076"/>
            </a:lvl5pPr>
            <a:lvl6pPr>
              <a:defRPr sz="3076"/>
            </a:lvl6pPr>
            <a:lvl7pPr>
              <a:defRPr sz="3076"/>
            </a:lvl7pPr>
            <a:lvl8pPr>
              <a:defRPr sz="3076"/>
            </a:lvl8pPr>
            <a:lvl9pPr>
              <a:defRPr sz="30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1" y="3070228"/>
            <a:ext cx="10778066" cy="1279524"/>
          </a:xfrm>
        </p:spPr>
        <p:txBody>
          <a:bodyPr anchor="b"/>
          <a:lstStyle>
            <a:lvl1pPr marL="0" indent="0">
              <a:buNone/>
              <a:defRPr sz="4650" b="1"/>
            </a:lvl1pPr>
            <a:lvl2pPr marL="879210" indent="0">
              <a:buNone/>
              <a:defRPr sz="3824" b="1"/>
            </a:lvl2pPr>
            <a:lvl3pPr marL="1758422" indent="0">
              <a:buNone/>
              <a:defRPr sz="3450" b="1"/>
            </a:lvl3pPr>
            <a:lvl4pPr marL="2637632" indent="0">
              <a:buNone/>
              <a:defRPr sz="3076" b="1"/>
            </a:lvl4pPr>
            <a:lvl5pPr marL="3516842" indent="0">
              <a:buNone/>
              <a:defRPr sz="3076" b="1"/>
            </a:lvl5pPr>
            <a:lvl6pPr marL="4396054" indent="0">
              <a:buNone/>
              <a:defRPr sz="3076" b="1"/>
            </a:lvl6pPr>
            <a:lvl7pPr marL="5275264" indent="0">
              <a:buNone/>
              <a:defRPr sz="3076" b="1"/>
            </a:lvl7pPr>
            <a:lvl8pPr marL="6154474" indent="0">
              <a:buNone/>
              <a:defRPr sz="3076" b="1"/>
            </a:lvl8pPr>
            <a:lvl9pPr marL="7033684" indent="0">
              <a:buNone/>
              <a:defRPr sz="3076" b="1"/>
            </a:lvl9pPr>
          </a:lstStyle>
          <a:p>
            <a:pPr lvl="0"/>
            <a:r>
              <a:rPr lang="en-US"/>
              <a:t>Click to edit Master text styles</a:t>
            </a:r>
          </a:p>
        </p:txBody>
      </p:sp>
      <p:sp>
        <p:nvSpPr>
          <p:cNvPr id="6" name="Content Placeholder 5"/>
          <p:cNvSpPr>
            <a:spLocks noGrp="1"/>
          </p:cNvSpPr>
          <p:nvPr>
            <p:ph sz="quarter" idx="4"/>
          </p:nvPr>
        </p:nvSpPr>
        <p:spPr>
          <a:xfrm>
            <a:off x="12386741" y="4349750"/>
            <a:ext cx="10778066" cy="7902576"/>
          </a:xfrm>
        </p:spPr>
        <p:txBody>
          <a:bodyPr/>
          <a:lstStyle>
            <a:lvl1pPr>
              <a:defRPr sz="4650"/>
            </a:lvl1pPr>
            <a:lvl2pPr>
              <a:defRPr sz="3824"/>
            </a:lvl2pPr>
            <a:lvl3pPr>
              <a:defRPr sz="3450"/>
            </a:lvl3pPr>
            <a:lvl4pPr>
              <a:defRPr sz="3076"/>
            </a:lvl4pPr>
            <a:lvl5pPr>
              <a:defRPr sz="3076"/>
            </a:lvl5pPr>
            <a:lvl6pPr>
              <a:defRPr sz="3076"/>
            </a:lvl6pPr>
            <a:lvl7pPr>
              <a:defRPr sz="3076"/>
            </a:lvl7pPr>
            <a:lvl8pPr>
              <a:defRPr sz="3076"/>
            </a:lvl8pPr>
            <a:lvl9pPr>
              <a:defRPr sz="30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536600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267608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778675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6" y="546102"/>
            <a:ext cx="8022168" cy="2324100"/>
          </a:xfrm>
        </p:spPr>
        <p:txBody>
          <a:bodyPr anchor="b"/>
          <a:lstStyle>
            <a:lvl1pPr algn="l">
              <a:defRPr sz="3824" b="1"/>
            </a:lvl1pPr>
          </a:lstStyle>
          <a:p>
            <a:r>
              <a:rPr lang="en-US"/>
              <a:t>Click to edit Master title style</a:t>
            </a:r>
          </a:p>
        </p:txBody>
      </p:sp>
      <p:sp>
        <p:nvSpPr>
          <p:cNvPr id="3" name="Content Placeholder 2"/>
          <p:cNvSpPr>
            <a:spLocks noGrp="1"/>
          </p:cNvSpPr>
          <p:nvPr>
            <p:ph idx="1"/>
          </p:nvPr>
        </p:nvSpPr>
        <p:spPr>
          <a:xfrm>
            <a:off x="9533467" y="546105"/>
            <a:ext cx="13631334" cy="11706226"/>
          </a:xfrm>
        </p:spPr>
        <p:txBody>
          <a:bodyPr/>
          <a:lstStyle>
            <a:lvl1pPr>
              <a:defRPr sz="6150"/>
            </a:lvl1pPr>
            <a:lvl2pPr>
              <a:defRPr sz="5400"/>
            </a:lvl2pPr>
            <a:lvl3pPr>
              <a:defRPr sz="4650"/>
            </a:lvl3pPr>
            <a:lvl4pPr>
              <a:defRPr sz="3824"/>
            </a:lvl4pPr>
            <a:lvl5pPr>
              <a:defRPr sz="3824"/>
            </a:lvl5pPr>
            <a:lvl6pPr>
              <a:defRPr sz="3824"/>
            </a:lvl6pPr>
            <a:lvl7pPr>
              <a:defRPr sz="3824"/>
            </a:lvl7pPr>
            <a:lvl8pPr>
              <a:defRPr sz="3824"/>
            </a:lvl8pPr>
            <a:lvl9pPr>
              <a:defRPr sz="38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6" y="2870205"/>
            <a:ext cx="8022168" cy="9382126"/>
          </a:xfrm>
        </p:spPr>
        <p:txBody>
          <a:bodyPr/>
          <a:lstStyle>
            <a:lvl1pPr marL="0" indent="0">
              <a:buNone/>
              <a:defRPr sz="2700"/>
            </a:lvl1pPr>
            <a:lvl2pPr marL="879210" indent="0">
              <a:buNone/>
              <a:defRPr sz="2326"/>
            </a:lvl2pPr>
            <a:lvl3pPr marL="1758422" indent="0">
              <a:buNone/>
              <a:defRPr sz="1950"/>
            </a:lvl3pPr>
            <a:lvl4pPr marL="2637632" indent="0">
              <a:buNone/>
              <a:defRPr sz="1726"/>
            </a:lvl4pPr>
            <a:lvl5pPr marL="3516842" indent="0">
              <a:buNone/>
              <a:defRPr sz="1726"/>
            </a:lvl5pPr>
            <a:lvl6pPr marL="4396054" indent="0">
              <a:buNone/>
              <a:defRPr sz="1726"/>
            </a:lvl6pPr>
            <a:lvl7pPr marL="5275264" indent="0">
              <a:buNone/>
              <a:defRPr sz="1726"/>
            </a:lvl7pPr>
            <a:lvl8pPr marL="6154474" indent="0">
              <a:buNone/>
              <a:defRPr sz="1726"/>
            </a:lvl8pPr>
            <a:lvl9pPr marL="7033684" indent="0">
              <a:buNone/>
              <a:defRPr sz="172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901234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4" y="9601205"/>
            <a:ext cx="14630400" cy="1133478"/>
          </a:xfrm>
        </p:spPr>
        <p:txBody>
          <a:bodyPr anchor="b"/>
          <a:lstStyle>
            <a:lvl1pPr algn="l">
              <a:defRPr sz="3824" b="1"/>
            </a:lvl1pPr>
          </a:lstStyle>
          <a:p>
            <a:r>
              <a:rPr lang="en-US"/>
              <a:t>Click to edit Master title style</a:t>
            </a:r>
          </a:p>
        </p:txBody>
      </p:sp>
      <p:sp>
        <p:nvSpPr>
          <p:cNvPr id="3" name="Picture Placeholder 2"/>
          <p:cNvSpPr>
            <a:spLocks noGrp="1"/>
          </p:cNvSpPr>
          <p:nvPr>
            <p:ph type="pic" idx="1"/>
          </p:nvPr>
        </p:nvSpPr>
        <p:spPr>
          <a:xfrm>
            <a:off x="4779434" y="1225550"/>
            <a:ext cx="14630400" cy="8229600"/>
          </a:xfrm>
        </p:spPr>
        <p:txBody>
          <a:bodyPr/>
          <a:lstStyle>
            <a:lvl1pPr marL="0" indent="0">
              <a:buNone/>
              <a:defRPr sz="6150"/>
            </a:lvl1pPr>
            <a:lvl2pPr marL="879210" indent="0">
              <a:buNone/>
              <a:defRPr sz="5400"/>
            </a:lvl2pPr>
            <a:lvl3pPr marL="1758422" indent="0">
              <a:buNone/>
              <a:defRPr sz="4650"/>
            </a:lvl3pPr>
            <a:lvl4pPr marL="2637632" indent="0">
              <a:buNone/>
              <a:defRPr sz="3824"/>
            </a:lvl4pPr>
            <a:lvl5pPr marL="3516842" indent="0">
              <a:buNone/>
              <a:defRPr sz="3824"/>
            </a:lvl5pPr>
            <a:lvl6pPr marL="4396054" indent="0">
              <a:buNone/>
              <a:defRPr sz="3824"/>
            </a:lvl6pPr>
            <a:lvl7pPr marL="5275264" indent="0">
              <a:buNone/>
              <a:defRPr sz="3824"/>
            </a:lvl7pPr>
            <a:lvl8pPr marL="6154474" indent="0">
              <a:buNone/>
              <a:defRPr sz="3824"/>
            </a:lvl8pPr>
            <a:lvl9pPr marL="7033684" indent="0">
              <a:buNone/>
              <a:defRPr sz="3824"/>
            </a:lvl9pPr>
          </a:lstStyle>
          <a:p>
            <a:endParaRPr lang="en-US"/>
          </a:p>
        </p:txBody>
      </p:sp>
      <p:sp>
        <p:nvSpPr>
          <p:cNvPr id="4" name="Text Placeholder 3"/>
          <p:cNvSpPr>
            <a:spLocks noGrp="1"/>
          </p:cNvSpPr>
          <p:nvPr>
            <p:ph type="body" sz="half" idx="2"/>
          </p:nvPr>
        </p:nvSpPr>
        <p:spPr>
          <a:xfrm>
            <a:off x="4779434" y="10734678"/>
            <a:ext cx="14630400" cy="1609724"/>
          </a:xfrm>
        </p:spPr>
        <p:txBody>
          <a:bodyPr/>
          <a:lstStyle>
            <a:lvl1pPr marL="0" indent="0">
              <a:buNone/>
              <a:defRPr sz="2700"/>
            </a:lvl1pPr>
            <a:lvl2pPr marL="879210" indent="0">
              <a:buNone/>
              <a:defRPr sz="2326"/>
            </a:lvl2pPr>
            <a:lvl3pPr marL="1758422" indent="0">
              <a:buNone/>
              <a:defRPr sz="1950"/>
            </a:lvl3pPr>
            <a:lvl4pPr marL="2637632" indent="0">
              <a:buNone/>
              <a:defRPr sz="1726"/>
            </a:lvl4pPr>
            <a:lvl5pPr marL="3516842" indent="0">
              <a:buNone/>
              <a:defRPr sz="1726"/>
            </a:lvl5pPr>
            <a:lvl6pPr marL="4396054" indent="0">
              <a:buNone/>
              <a:defRPr sz="1726"/>
            </a:lvl6pPr>
            <a:lvl7pPr marL="5275264" indent="0">
              <a:buNone/>
              <a:defRPr sz="1726"/>
            </a:lvl7pPr>
            <a:lvl8pPr marL="6154474" indent="0">
              <a:buNone/>
              <a:defRPr sz="1726"/>
            </a:lvl8pPr>
            <a:lvl9pPr marL="7033684" indent="0">
              <a:buNone/>
              <a:defRPr sz="1726"/>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4675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7199"/>
            </a:lvl1pPr>
            <a:lvl2pPr>
              <a:defRPr sz="6199"/>
            </a:lvl2pPr>
            <a:lvl3pPr>
              <a:defRPr sz="5099"/>
            </a:lvl3pPr>
            <a:lvl4pPr>
              <a:defRPr sz="4600"/>
            </a:lvl4pPr>
            <a:lvl5pPr>
              <a:defRPr sz="4600"/>
            </a:lvl5pPr>
            <a:lvl6pPr>
              <a:defRPr sz="4600"/>
            </a:lvl6pPr>
            <a:lvl7pPr>
              <a:defRPr sz="4600"/>
            </a:lvl7pPr>
            <a:lvl8pPr>
              <a:defRPr sz="4600"/>
            </a:lvl8pPr>
            <a:lvl9pPr>
              <a:defRPr sz="4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1324996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726086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475200" y="12712707"/>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423627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3" y="920371"/>
            <a:ext cx="23480890" cy="2567902"/>
          </a:xfrm>
          <a:prstGeom prst="rect">
            <a:avLst/>
          </a:prstGeom>
        </p:spPr>
        <p:txBody>
          <a:bodyPr/>
          <a:lstStyle>
            <a:lvl1pPr algn="ctr">
              <a:lnSpc>
                <a:spcPts val="4200"/>
              </a:lnSpc>
              <a:defRPr sz="3900" spc="-15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81" y="3613708"/>
            <a:ext cx="23480890" cy="737372"/>
          </a:xfrm>
          <a:prstGeom prst="rect">
            <a:avLst/>
          </a:prstGeom>
        </p:spPr>
        <p:txBody>
          <a:bodyPr vert="horz"/>
          <a:lstStyle>
            <a:lvl1pPr marL="0" indent="0" algn="ctr">
              <a:buFontTx/>
              <a:buNone/>
              <a:defRPr sz="27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60" y="13242933"/>
            <a:ext cx="14833600" cy="473074"/>
          </a:xfrm>
          <a:prstGeom prst="rect">
            <a:avLst/>
          </a:prstGeom>
        </p:spPr>
        <p:txBody>
          <a:bodyPr vert="horz"/>
          <a:lstStyle>
            <a:lvl1pPr marL="0" indent="0">
              <a:buNone/>
              <a:defRPr sz="1350"/>
            </a:lvl1pPr>
            <a:lvl2pPr marL="685732" indent="0">
              <a:buNone/>
              <a:defRPr/>
            </a:lvl2pPr>
            <a:lvl3pPr marL="1371462" indent="0">
              <a:buNone/>
              <a:defRPr/>
            </a:lvl3pPr>
            <a:lvl4pPr marL="2057194" indent="0">
              <a:buNone/>
              <a:defRPr/>
            </a:lvl4pPr>
            <a:lvl5pPr marL="2742926" indent="0">
              <a:buNone/>
              <a:defRPr/>
            </a:lvl5pPr>
          </a:lstStyle>
          <a:p>
            <a:r>
              <a:rPr lang="en-US" sz="1200" dirty="0"/>
              <a:t>Source: Insert Source Line Text  </a:t>
            </a:r>
          </a:p>
        </p:txBody>
      </p:sp>
      <p:sp>
        <p:nvSpPr>
          <p:cNvPr id="6" name="Text Placeholder 6"/>
          <p:cNvSpPr>
            <a:spLocks noGrp="1"/>
          </p:cNvSpPr>
          <p:nvPr>
            <p:ph type="body" sz="quarter" idx="15" hasCustomPrompt="1"/>
          </p:nvPr>
        </p:nvSpPr>
        <p:spPr>
          <a:xfrm>
            <a:off x="877717" y="12379332"/>
            <a:ext cx="4586110" cy="863596"/>
          </a:xfrm>
          <a:prstGeom prst="rect">
            <a:avLst/>
          </a:prstGeom>
        </p:spPr>
        <p:txBody>
          <a:bodyPr vert="horz"/>
          <a:lstStyle>
            <a:lvl1pPr marL="0" indent="0">
              <a:buNone/>
              <a:defRPr sz="1650" cap="all" baseline="0"/>
            </a:lvl1pPr>
            <a:lvl2pPr marL="685732" indent="0">
              <a:buNone/>
              <a:defRPr/>
            </a:lvl2pPr>
            <a:lvl3pPr marL="1371462" indent="0">
              <a:buNone/>
              <a:defRPr/>
            </a:lvl3pPr>
            <a:lvl4pPr marL="2057194" indent="0">
              <a:buNone/>
              <a:defRPr/>
            </a:lvl4pPr>
            <a:lvl5pPr marL="2742926"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3" y="10670128"/>
            <a:ext cx="23456898" cy="1776940"/>
          </a:xfrm>
          <a:prstGeom prst="rect">
            <a:avLst/>
          </a:prstGeom>
        </p:spPr>
        <p:txBody>
          <a:bodyPr vert="horz"/>
          <a:lstStyle>
            <a:lvl1pPr marL="0" indent="0" algn="ctr" defTabSz="914400" fontAlgn="base">
              <a:lnSpc>
                <a:spcPts val="3450"/>
              </a:lnSpc>
              <a:spcBef>
                <a:spcPct val="0"/>
              </a:spcBef>
              <a:spcAft>
                <a:spcPct val="0"/>
              </a:spcAft>
              <a:buFontTx/>
              <a:buNone/>
              <a:defRPr sz="1650"/>
            </a:lvl1pPr>
            <a:lvl5pPr marL="2742926" indent="0">
              <a:buFontTx/>
              <a:buNone/>
              <a:defRPr sz="1800"/>
            </a:lvl5pPr>
          </a:lstStyle>
          <a:p>
            <a:pPr algn="ctr" defTabSz="457200" fontAlgn="base">
              <a:spcBef>
                <a:spcPct val="0"/>
              </a:spcBef>
              <a:spcAft>
                <a:spcPct val="0"/>
              </a:spcAft>
            </a:pPr>
            <a:r>
              <a:rPr lang="en-US" altLang="en-US" sz="225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2250" dirty="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19776559" y="12142389"/>
            <a:ext cx="4078054" cy="118353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900" dirty="0"/>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816909" y="12208109"/>
            <a:ext cx="2058254" cy="1180874"/>
          </a:xfrm>
          <a:prstGeom prst="rect">
            <a:avLst/>
          </a:prstGeom>
        </p:spPr>
      </p:pic>
    </p:spTree>
    <p:extLst>
      <p:ext uri="{BB962C8B-B14F-4D97-AF65-F5344CB8AC3E}">
        <p14:creationId xmlns:p14="http://schemas.microsoft.com/office/powerpoint/2010/main" val="2215361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9"/>
            <a:ext cx="23480890" cy="2567902"/>
          </a:xfrm>
          <a:prstGeom prst="rect">
            <a:avLst/>
          </a:prstGeom>
        </p:spPr>
        <p:txBody>
          <a:bodyPr/>
          <a:lstStyle>
            <a:lvl1pPr algn="ctr">
              <a:lnSpc>
                <a:spcPts val="4200"/>
              </a:lnSpc>
              <a:defRPr sz="3900" spc="-15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27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31"/>
            <a:ext cx="14833600" cy="473074"/>
          </a:xfrm>
          <a:prstGeom prst="rect">
            <a:avLst/>
          </a:prstGeom>
        </p:spPr>
        <p:txBody>
          <a:bodyPr vert="horz"/>
          <a:lstStyle>
            <a:lvl1pPr marL="0" indent="0">
              <a:buNone/>
              <a:defRPr sz="1350"/>
            </a:lvl1pPr>
            <a:lvl2pPr marL="685732" indent="0">
              <a:buNone/>
              <a:defRPr/>
            </a:lvl2pPr>
            <a:lvl3pPr marL="1371462" indent="0">
              <a:buNone/>
              <a:defRPr/>
            </a:lvl3pPr>
            <a:lvl4pPr marL="2057194" indent="0">
              <a:buNone/>
              <a:defRPr/>
            </a:lvl4pPr>
            <a:lvl5pPr marL="2742926" indent="0">
              <a:buNone/>
              <a:defRPr/>
            </a:lvl5pPr>
          </a:lstStyle>
          <a:p>
            <a:r>
              <a:rPr lang="en-US" sz="1200" dirty="0"/>
              <a:t>Source: Insert Source Line Text  </a:t>
            </a:r>
          </a:p>
        </p:txBody>
      </p:sp>
      <p:sp>
        <p:nvSpPr>
          <p:cNvPr id="7" name="Text Placeholder 6"/>
          <p:cNvSpPr>
            <a:spLocks noGrp="1"/>
          </p:cNvSpPr>
          <p:nvPr>
            <p:ph type="body" sz="quarter" idx="15" hasCustomPrompt="1"/>
          </p:nvPr>
        </p:nvSpPr>
        <p:spPr>
          <a:xfrm>
            <a:off x="877717" y="12379332"/>
            <a:ext cx="4586110" cy="863596"/>
          </a:xfrm>
          <a:prstGeom prst="rect">
            <a:avLst/>
          </a:prstGeom>
        </p:spPr>
        <p:txBody>
          <a:bodyPr vert="horz"/>
          <a:lstStyle>
            <a:lvl1pPr marL="0" indent="0">
              <a:buNone/>
              <a:defRPr sz="1650" cap="all" baseline="0"/>
            </a:lvl1pPr>
            <a:lvl2pPr marL="685732" indent="0">
              <a:buNone/>
              <a:defRPr/>
            </a:lvl2pPr>
            <a:lvl3pPr marL="1371462" indent="0">
              <a:buNone/>
              <a:defRPr/>
            </a:lvl3pPr>
            <a:lvl4pPr marL="2057194" indent="0">
              <a:buNone/>
              <a:defRPr/>
            </a:lvl4pPr>
            <a:lvl5pPr marL="2742926" indent="0">
              <a:buNone/>
              <a:defRPr/>
            </a:lvl5pPr>
          </a:lstStyle>
          <a:p>
            <a:pPr lvl="0"/>
            <a:r>
              <a:rPr lang="en-US" dirty="0"/>
              <a:t>Small Report Title Goes Here</a:t>
            </a:r>
          </a:p>
        </p:txBody>
      </p:sp>
    </p:spTree>
    <p:extLst>
      <p:ext uri="{BB962C8B-B14F-4D97-AF65-F5344CB8AC3E}">
        <p14:creationId xmlns:p14="http://schemas.microsoft.com/office/powerpoint/2010/main" val="2905054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927"/>
            <a:ext cx="20726400" cy="2940050"/>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874636" indent="0" algn="ctr">
              <a:buNone/>
              <a:defRPr>
                <a:solidFill>
                  <a:schemeClr val="tx1">
                    <a:tint val="75000"/>
                  </a:schemeClr>
                </a:solidFill>
              </a:defRPr>
            </a:lvl2pPr>
            <a:lvl3pPr marL="1749302" indent="0" algn="ctr">
              <a:buNone/>
              <a:defRPr>
                <a:solidFill>
                  <a:schemeClr val="tx1">
                    <a:tint val="75000"/>
                  </a:schemeClr>
                </a:solidFill>
              </a:defRPr>
            </a:lvl3pPr>
            <a:lvl4pPr marL="2623952" indent="0" algn="ctr">
              <a:buNone/>
              <a:defRPr>
                <a:solidFill>
                  <a:schemeClr val="tx1">
                    <a:tint val="75000"/>
                  </a:schemeClr>
                </a:solidFill>
              </a:defRPr>
            </a:lvl4pPr>
            <a:lvl5pPr marL="3498602" indent="0" algn="ctr">
              <a:buNone/>
              <a:defRPr>
                <a:solidFill>
                  <a:schemeClr val="tx1">
                    <a:tint val="75000"/>
                  </a:schemeClr>
                </a:solidFill>
              </a:defRPr>
            </a:lvl5pPr>
            <a:lvl6pPr marL="4373250" indent="0" algn="ctr">
              <a:buNone/>
              <a:defRPr>
                <a:solidFill>
                  <a:schemeClr val="tx1">
                    <a:tint val="75000"/>
                  </a:schemeClr>
                </a:solidFill>
              </a:defRPr>
            </a:lvl6pPr>
            <a:lvl7pPr marL="5247900" indent="0" algn="ctr">
              <a:buNone/>
              <a:defRPr>
                <a:solidFill>
                  <a:schemeClr val="tx1">
                    <a:tint val="75000"/>
                  </a:schemeClr>
                </a:solidFill>
              </a:defRPr>
            </a:lvl7pPr>
            <a:lvl8pPr marL="6122548" indent="0" algn="ctr">
              <a:buNone/>
              <a:defRPr>
                <a:solidFill>
                  <a:schemeClr val="tx1">
                    <a:tint val="75000"/>
                  </a:schemeClr>
                </a:solidFill>
              </a:defRPr>
            </a:lvl8pPr>
            <a:lvl9pPr marL="6997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234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113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2"/>
            <a:ext cx="20726400" cy="2724152"/>
          </a:xfrm>
        </p:spPr>
        <p:txBody>
          <a:bodyPr anchor="t"/>
          <a:lstStyle>
            <a:lvl1pPr algn="l">
              <a:defRPr sz="7650"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3750">
                <a:solidFill>
                  <a:schemeClr val="tx1">
                    <a:tint val="75000"/>
                  </a:schemeClr>
                </a:solidFill>
              </a:defRPr>
            </a:lvl1pPr>
            <a:lvl2pPr marL="874636" indent="0">
              <a:buNone/>
              <a:defRPr sz="3450">
                <a:solidFill>
                  <a:schemeClr val="tx1">
                    <a:tint val="75000"/>
                  </a:schemeClr>
                </a:solidFill>
              </a:defRPr>
            </a:lvl2pPr>
            <a:lvl3pPr marL="1749302" indent="0">
              <a:buNone/>
              <a:defRPr sz="3000">
                <a:solidFill>
                  <a:schemeClr val="tx1">
                    <a:tint val="75000"/>
                  </a:schemeClr>
                </a:solidFill>
              </a:defRPr>
            </a:lvl3pPr>
            <a:lvl4pPr marL="2623952" indent="0">
              <a:buNone/>
              <a:defRPr sz="2700">
                <a:solidFill>
                  <a:schemeClr val="tx1">
                    <a:tint val="75000"/>
                  </a:schemeClr>
                </a:solidFill>
              </a:defRPr>
            </a:lvl4pPr>
            <a:lvl5pPr marL="3498602" indent="0">
              <a:buNone/>
              <a:defRPr sz="2700">
                <a:solidFill>
                  <a:schemeClr val="tx1">
                    <a:tint val="75000"/>
                  </a:schemeClr>
                </a:solidFill>
              </a:defRPr>
            </a:lvl5pPr>
            <a:lvl6pPr marL="4373250" indent="0">
              <a:buNone/>
              <a:defRPr sz="2700">
                <a:solidFill>
                  <a:schemeClr val="tx1">
                    <a:tint val="75000"/>
                  </a:schemeClr>
                </a:solidFill>
              </a:defRPr>
            </a:lvl6pPr>
            <a:lvl7pPr marL="5247900" indent="0">
              <a:buNone/>
              <a:defRPr sz="2700">
                <a:solidFill>
                  <a:schemeClr val="tx1">
                    <a:tint val="75000"/>
                  </a:schemeClr>
                </a:solidFill>
              </a:defRPr>
            </a:lvl7pPr>
            <a:lvl8pPr marL="6122548" indent="0">
              <a:buNone/>
              <a:defRPr sz="2700">
                <a:solidFill>
                  <a:schemeClr val="tx1">
                    <a:tint val="75000"/>
                  </a:schemeClr>
                </a:solidFill>
              </a:defRPr>
            </a:lvl8pPr>
            <a:lvl9pPr marL="6997200" indent="0">
              <a:buNone/>
              <a:defRPr sz="27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505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2667000"/>
            <a:ext cx="10769600" cy="7543800"/>
          </a:xfrm>
        </p:spPr>
        <p:txBody>
          <a:bodyPr/>
          <a:lstStyle>
            <a:lvl1pPr>
              <a:defRPr sz="5400"/>
            </a:lvl1pPr>
            <a:lvl2pPr>
              <a:defRPr sz="4650"/>
            </a:lvl2pPr>
            <a:lvl3pPr>
              <a:defRPr sz="3750"/>
            </a:lvl3pPr>
            <a:lvl4pPr>
              <a:defRPr sz="3450"/>
            </a:lvl4pPr>
            <a:lvl5pPr>
              <a:defRPr sz="3450"/>
            </a:lvl5pPr>
            <a:lvl6pPr>
              <a:defRPr sz="3450"/>
            </a:lvl6pPr>
            <a:lvl7pPr>
              <a:defRPr sz="3450"/>
            </a:lvl7pPr>
            <a:lvl8pPr>
              <a:defRPr sz="3450"/>
            </a:lvl8pPr>
            <a:lvl9pPr>
              <a:defRPr sz="34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876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3" y="3070228"/>
            <a:ext cx="10773838"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4" name="Content Placeholder 3"/>
          <p:cNvSpPr>
            <a:spLocks noGrp="1"/>
          </p:cNvSpPr>
          <p:nvPr>
            <p:ph sz="half" idx="2"/>
          </p:nvPr>
        </p:nvSpPr>
        <p:spPr>
          <a:xfrm>
            <a:off x="1219203" y="4349750"/>
            <a:ext cx="10773838"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811" y="3070228"/>
            <a:ext cx="10778066" cy="1279524"/>
          </a:xfrm>
        </p:spPr>
        <p:txBody>
          <a:bodyPr anchor="b"/>
          <a:lstStyle>
            <a:lvl1pPr marL="0" indent="0">
              <a:buNone/>
              <a:defRPr sz="4650" b="1"/>
            </a:lvl1pPr>
            <a:lvl2pPr marL="874636" indent="0">
              <a:buNone/>
              <a:defRPr sz="3750" b="1"/>
            </a:lvl2pPr>
            <a:lvl3pPr marL="1749302" indent="0">
              <a:buNone/>
              <a:defRPr sz="3450" b="1"/>
            </a:lvl3pPr>
            <a:lvl4pPr marL="2623952" indent="0">
              <a:buNone/>
              <a:defRPr sz="3000" b="1"/>
            </a:lvl4pPr>
            <a:lvl5pPr marL="3498602" indent="0">
              <a:buNone/>
              <a:defRPr sz="3000" b="1"/>
            </a:lvl5pPr>
            <a:lvl6pPr marL="4373250" indent="0">
              <a:buNone/>
              <a:defRPr sz="3000" b="1"/>
            </a:lvl6pPr>
            <a:lvl7pPr marL="5247900" indent="0">
              <a:buNone/>
              <a:defRPr sz="3000" b="1"/>
            </a:lvl7pPr>
            <a:lvl8pPr marL="6122548" indent="0">
              <a:buNone/>
              <a:defRPr sz="3000" b="1"/>
            </a:lvl8pPr>
            <a:lvl9pPr marL="6997200" indent="0">
              <a:buNone/>
              <a:defRPr sz="3000" b="1"/>
            </a:lvl9pPr>
          </a:lstStyle>
          <a:p>
            <a:pPr lvl="0"/>
            <a:r>
              <a:rPr lang="en-US"/>
              <a:t>Click to edit Master text styles</a:t>
            </a:r>
          </a:p>
        </p:txBody>
      </p:sp>
      <p:sp>
        <p:nvSpPr>
          <p:cNvPr id="6" name="Content Placeholder 5"/>
          <p:cNvSpPr>
            <a:spLocks noGrp="1"/>
          </p:cNvSpPr>
          <p:nvPr>
            <p:ph sz="quarter" idx="4"/>
          </p:nvPr>
        </p:nvSpPr>
        <p:spPr>
          <a:xfrm>
            <a:off x="12386811" y="4349750"/>
            <a:ext cx="10778066" cy="7902576"/>
          </a:xfrm>
        </p:spPr>
        <p:txBody>
          <a:bodyPr/>
          <a:lstStyle>
            <a:lvl1pPr>
              <a:defRPr sz="4650"/>
            </a:lvl1pPr>
            <a:lvl2pPr>
              <a:defRPr sz="3750"/>
            </a:lvl2pPr>
            <a:lvl3pPr>
              <a:defRPr sz="345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927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1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8"/>
            <a:ext cx="10773835"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8"/>
            <a:ext cx="10778067" cy="1279524"/>
          </a:xfrm>
        </p:spPr>
        <p:txBody>
          <a:bodyPr anchor="b"/>
          <a:lstStyle>
            <a:lvl1pPr marL="0" indent="0">
              <a:buNone/>
              <a:defRPr sz="6199" b="1"/>
            </a:lvl1pPr>
            <a:lvl2pPr marL="1172281" indent="0">
              <a:buNone/>
              <a:defRPr sz="5099" b="1"/>
            </a:lvl2pPr>
            <a:lvl3pPr marL="2344562" indent="0">
              <a:buNone/>
              <a:defRPr sz="4600" b="1"/>
            </a:lvl3pPr>
            <a:lvl4pPr marL="3516842" indent="0">
              <a:buNone/>
              <a:defRPr sz="4100" b="1"/>
            </a:lvl4pPr>
            <a:lvl5pPr marL="4689123" indent="0">
              <a:buNone/>
              <a:defRPr sz="4100" b="1"/>
            </a:lvl5pPr>
            <a:lvl6pPr marL="5861404" indent="0">
              <a:buNone/>
              <a:defRPr sz="4100" b="1"/>
            </a:lvl6pPr>
            <a:lvl7pPr marL="7033685" indent="0">
              <a:buNone/>
              <a:defRPr sz="4100" b="1"/>
            </a:lvl7pPr>
            <a:lvl8pPr marL="8205965" indent="0">
              <a:buNone/>
              <a:defRPr sz="4100" b="1"/>
            </a:lvl8pPr>
            <a:lvl9pPr marL="9378246"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2386737" y="4349750"/>
            <a:ext cx="10778067" cy="7902576"/>
          </a:xfrm>
        </p:spPr>
        <p:txBody>
          <a:bodyPr/>
          <a:lstStyle>
            <a:lvl1pPr>
              <a:defRPr sz="6199"/>
            </a:lvl1pPr>
            <a:lvl2pPr>
              <a:defRPr sz="5099"/>
            </a:lvl2pPr>
            <a:lvl3pPr>
              <a:defRPr sz="4600"/>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877786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617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6" y="546102"/>
            <a:ext cx="8022168" cy="2324100"/>
          </a:xfrm>
        </p:spPr>
        <p:txBody>
          <a:bodyPr anchor="b"/>
          <a:lstStyle>
            <a:lvl1pPr algn="l">
              <a:defRPr sz="3750" b="1"/>
            </a:lvl1pPr>
          </a:lstStyle>
          <a:p>
            <a:r>
              <a:rPr lang="en-US"/>
              <a:t>Click to edit Master title style</a:t>
            </a:r>
          </a:p>
        </p:txBody>
      </p:sp>
      <p:sp>
        <p:nvSpPr>
          <p:cNvPr id="3" name="Content Placeholder 2"/>
          <p:cNvSpPr>
            <a:spLocks noGrp="1"/>
          </p:cNvSpPr>
          <p:nvPr>
            <p:ph idx="1"/>
          </p:nvPr>
        </p:nvSpPr>
        <p:spPr>
          <a:xfrm>
            <a:off x="9533537" y="546109"/>
            <a:ext cx="13631334" cy="11706226"/>
          </a:xfrm>
        </p:spPr>
        <p:txBody>
          <a:bodyPr/>
          <a:lstStyle>
            <a:lvl1pPr>
              <a:defRPr sz="6150"/>
            </a:lvl1pPr>
            <a:lvl2pPr>
              <a:defRPr sz="5400"/>
            </a:lvl2pPr>
            <a:lvl3pPr>
              <a:defRPr sz="4650"/>
            </a:lvl3pPr>
            <a:lvl4pPr>
              <a:defRPr sz="3750"/>
            </a:lvl4pPr>
            <a:lvl5pPr>
              <a:defRPr sz="3750"/>
            </a:lvl5pPr>
            <a:lvl6pPr>
              <a:defRPr sz="3750"/>
            </a:lvl6pPr>
            <a:lvl7pPr>
              <a:defRPr sz="3750"/>
            </a:lvl7pPr>
            <a:lvl8pPr>
              <a:defRPr sz="3750"/>
            </a:lvl8pPr>
            <a:lvl9pPr>
              <a:defRPr sz="3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6" y="2870207"/>
            <a:ext cx="8022168" cy="9382126"/>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851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73"/>
            <a:ext cx="14630400" cy="1133478"/>
          </a:xfrm>
        </p:spPr>
        <p:txBody>
          <a:bodyPr anchor="b"/>
          <a:lstStyle>
            <a:lvl1pPr algn="l">
              <a:defRPr sz="3750" b="1"/>
            </a:lvl1pPr>
          </a:lstStyle>
          <a:p>
            <a:r>
              <a:rPr lang="en-US"/>
              <a:t>Click to edit Master title style</a:t>
            </a:r>
          </a:p>
        </p:txBody>
      </p:sp>
      <p:sp>
        <p:nvSpPr>
          <p:cNvPr id="3" name="Picture Placeholder 2"/>
          <p:cNvSpPr>
            <a:spLocks noGrp="1"/>
          </p:cNvSpPr>
          <p:nvPr>
            <p:ph type="pic" idx="1"/>
          </p:nvPr>
        </p:nvSpPr>
        <p:spPr>
          <a:xfrm>
            <a:off x="4779438" y="1225550"/>
            <a:ext cx="14630400" cy="8229600"/>
          </a:xfrm>
        </p:spPr>
        <p:txBody>
          <a:bodyPr/>
          <a:lstStyle>
            <a:lvl1pPr marL="0" indent="0">
              <a:buNone/>
              <a:defRPr sz="6150"/>
            </a:lvl1pPr>
            <a:lvl2pPr marL="874636" indent="0">
              <a:buNone/>
              <a:defRPr sz="5400"/>
            </a:lvl2pPr>
            <a:lvl3pPr marL="1749302" indent="0">
              <a:buNone/>
              <a:defRPr sz="4650"/>
            </a:lvl3pPr>
            <a:lvl4pPr marL="2623952" indent="0">
              <a:buNone/>
              <a:defRPr sz="3750"/>
            </a:lvl4pPr>
            <a:lvl5pPr marL="3498602" indent="0">
              <a:buNone/>
              <a:defRPr sz="3750"/>
            </a:lvl5pPr>
            <a:lvl6pPr marL="4373250" indent="0">
              <a:buNone/>
              <a:defRPr sz="3750"/>
            </a:lvl6pPr>
            <a:lvl7pPr marL="5247900" indent="0">
              <a:buNone/>
              <a:defRPr sz="3750"/>
            </a:lvl7pPr>
            <a:lvl8pPr marL="6122548" indent="0">
              <a:buNone/>
              <a:defRPr sz="3750"/>
            </a:lvl8pPr>
            <a:lvl9pPr marL="6997200" indent="0">
              <a:buNone/>
              <a:defRPr sz="3750"/>
            </a:lvl9pPr>
          </a:lstStyle>
          <a:p>
            <a:endParaRPr lang="en-US"/>
          </a:p>
        </p:txBody>
      </p:sp>
      <p:sp>
        <p:nvSpPr>
          <p:cNvPr id="4" name="Text Placeholder 3"/>
          <p:cNvSpPr>
            <a:spLocks noGrp="1"/>
          </p:cNvSpPr>
          <p:nvPr>
            <p:ph type="body" sz="half" idx="2"/>
          </p:nvPr>
        </p:nvSpPr>
        <p:spPr>
          <a:xfrm>
            <a:off x="4779438" y="10734678"/>
            <a:ext cx="14630400" cy="1609724"/>
          </a:xfrm>
        </p:spPr>
        <p:txBody>
          <a:bodyPr/>
          <a:lstStyle>
            <a:lvl1pPr marL="0" indent="0">
              <a:buNone/>
              <a:defRPr sz="2700"/>
            </a:lvl1pPr>
            <a:lvl2pPr marL="874636" indent="0">
              <a:buNone/>
              <a:defRPr sz="2250"/>
            </a:lvl2pPr>
            <a:lvl3pPr marL="1749302" indent="0">
              <a:buNone/>
              <a:defRPr sz="1950"/>
            </a:lvl3pPr>
            <a:lvl4pPr marL="2623952" indent="0">
              <a:buNone/>
              <a:defRPr sz="1650"/>
            </a:lvl4pPr>
            <a:lvl5pPr marL="3498602" indent="0">
              <a:buNone/>
              <a:defRPr sz="1650"/>
            </a:lvl5pPr>
            <a:lvl6pPr marL="4373250" indent="0">
              <a:buNone/>
              <a:defRPr sz="1650"/>
            </a:lvl6pPr>
            <a:lvl7pPr marL="5247900" indent="0">
              <a:buNone/>
              <a:defRPr sz="1650"/>
            </a:lvl7pPr>
            <a:lvl8pPr marL="6122548" indent="0">
              <a:buNone/>
              <a:defRPr sz="1650"/>
            </a:lvl8pPr>
            <a:lvl9pPr marL="6997200" indent="0">
              <a:buNone/>
              <a:defRPr sz="165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422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132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457200"/>
            <a:ext cx="548640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457200"/>
            <a:ext cx="1605280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7475200" y="12712777"/>
            <a:ext cx="5689600" cy="730250"/>
          </a:xfrm>
          <a:prstGeom prst="rect">
            <a:avLst/>
          </a:prstGeom>
        </p:spPr>
        <p:txBody>
          <a:body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735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497054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842645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29" y="920365"/>
            <a:ext cx="23480891"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7" y="3613708"/>
            <a:ext cx="23480891"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7" y="13242927"/>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4" y="12379332"/>
            <a:ext cx="4586109"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69" y="10670128"/>
            <a:ext cx="23456899"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0790209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0" y="10004414"/>
            <a:ext cx="14494947"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521667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1"/>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1"/>
            <a:ext cx="5689600" cy="730250"/>
          </a:xfrm>
          <a:prstGeom prst="rect">
            <a:avLst/>
          </a:prstGeom>
        </p:spPr>
        <p:txBody>
          <a:bodyPr/>
          <a:lstStyle/>
          <a:p>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150135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2590304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1" y="5576509"/>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8" y="7920696"/>
            <a:ext cx="16564507"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799937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6564099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124567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819425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0144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17067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699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7"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Tree>
    <p:extLst>
      <p:ext uri="{BB962C8B-B14F-4D97-AF65-F5344CB8AC3E}">
        <p14:creationId xmlns:p14="http://schemas.microsoft.com/office/powerpoint/2010/main" val="1302778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431031" y="920367"/>
            <a:ext cx="23480890" cy="2567902"/>
          </a:xfrm>
          <a:prstGeom prst="rect">
            <a:avLst/>
          </a:prstGeom>
        </p:spPr>
        <p:txBody>
          <a:bodyPr/>
          <a:lstStyle>
            <a:lvl1pPr algn="ctr">
              <a:lnSpc>
                <a:spcPts val="5600"/>
              </a:lnSpc>
              <a:defRPr sz="5200" spc="-2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307879" y="3613708"/>
            <a:ext cx="23480890" cy="737372"/>
          </a:xfrm>
          <a:prstGeom prst="rect">
            <a:avLst/>
          </a:prstGeom>
        </p:spPr>
        <p:txBody>
          <a:bodyPr vert="horz"/>
          <a:lstStyle>
            <a:lvl1pPr marL="0" indent="0" algn="ctr">
              <a:buFontTx/>
              <a:buNone/>
              <a:defRPr sz="36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857958" y="13242929"/>
            <a:ext cx="14833600" cy="473074"/>
          </a:xfrm>
          <a:prstGeom prst="rect">
            <a:avLst/>
          </a:prstGeom>
        </p:spPr>
        <p:txBody>
          <a:bodyPr vert="horz"/>
          <a:lstStyle>
            <a:lvl1pPr marL="0" indent="0">
              <a:buNone/>
              <a:defRPr sz="1800"/>
            </a:lvl1pPr>
            <a:lvl2pPr marL="914400" indent="0">
              <a:buNone/>
              <a:defRPr/>
            </a:lvl2pPr>
            <a:lvl3pPr marL="1828800" indent="0">
              <a:buNone/>
              <a:defRPr/>
            </a:lvl3pPr>
            <a:lvl4pPr marL="2743200" indent="0">
              <a:buNone/>
              <a:defRPr/>
            </a:lvl4pPr>
            <a:lvl5pPr marL="3657600" indent="0">
              <a:buNone/>
              <a:defRPr/>
            </a:lvl5pPr>
          </a:lstStyle>
          <a:p>
            <a:r>
              <a:rPr lang="en-US" sz="1600" dirty="0"/>
              <a:t>Source: Insert Source Line Text  </a:t>
            </a:r>
          </a:p>
        </p:txBody>
      </p:sp>
      <p:sp>
        <p:nvSpPr>
          <p:cNvPr id="6" name="Text Placeholder 6"/>
          <p:cNvSpPr>
            <a:spLocks noGrp="1"/>
          </p:cNvSpPr>
          <p:nvPr>
            <p:ph type="body" sz="quarter" idx="15" hasCustomPrompt="1"/>
          </p:nvPr>
        </p:nvSpPr>
        <p:spPr>
          <a:xfrm>
            <a:off x="877715" y="12379332"/>
            <a:ext cx="4586110" cy="863596"/>
          </a:xfrm>
          <a:prstGeom prst="rect">
            <a:avLst/>
          </a:prstGeom>
        </p:spPr>
        <p:txBody>
          <a:bodyPr vert="horz"/>
          <a:lstStyle>
            <a:lvl1pPr marL="0" indent="0">
              <a:buNone/>
              <a:defRPr sz="2200" cap="all" baseline="0"/>
            </a:lvl1pPr>
            <a:lvl2pPr marL="914400" indent="0">
              <a:buNone/>
              <a:defRPr/>
            </a:lvl2pPr>
            <a:lvl3pPr marL="1828800" indent="0">
              <a:buNone/>
              <a:defRPr/>
            </a:lvl3pPr>
            <a:lvl4pPr marL="2743200" indent="0">
              <a:buNone/>
              <a:defRPr/>
            </a:lvl4pPr>
            <a:lvl5pPr marL="36576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452971" y="10670128"/>
            <a:ext cx="23456898" cy="1776940"/>
          </a:xfrm>
          <a:prstGeom prst="rect">
            <a:avLst/>
          </a:prstGeom>
        </p:spPr>
        <p:txBody>
          <a:bodyPr vert="horz"/>
          <a:lstStyle>
            <a:lvl1pPr marL="0" indent="0" algn="ctr" defTabSz="914400" fontAlgn="base">
              <a:lnSpc>
                <a:spcPts val="4600"/>
              </a:lnSpc>
              <a:spcBef>
                <a:spcPct val="0"/>
              </a:spcBef>
              <a:spcAft>
                <a:spcPct val="0"/>
              </a:spcAft>
              <a:buFontTx/>
              <a:buNone/>
              <a:defRPr sz="2200"/>
            </a:lvl1pPr>
            <a:lvl5pPr marL="3657600" indent="0">
              <a:buFontTx/>
              <a:buNone/>
              <a:defRPr sz="2400"/>
            </a:lvl5pPr>
          </a:lstStyle>
          <a:p>
            <a:pPr algn="ctr" defTabSz="457200" fontAlgn="base">
              <a:spcBef>
                <a:spcPct val="0"/>
              </a:spcBef>
              <a:spcAft>
                <a:spcPct val="0"/>
              </a:spcAft>
            </a:pPr>
            <a:r>
              <a:rPr lang="en-US" altLang="en-US" sz="30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30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414136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827901" y="10004414"/>
            <a:ext cx="14494946" cy="3034252"/>
          </a:xfrm>
          <a:prstGeom prst="rect">
            <a:avLst/>
          </a:prstGeom>
        </p:spPr>
        <p:txBody>
          <a:bodyPr anchor="t" anchorCtr="0">
            <a:noAutofit/>
          </a:bodyPr>
          <a:lstStyle>
            <a:lvl1pPr algn="l">
              <a:lnSpc>
                <a:spcPts val="7600"/>
              </a:lnSpc>
              <a:defRPr sz="7200" b="1" cap="none" spc="-2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01981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dirty="0"/>
          </a:p>
        </p:txBody>
      </p:sp>
    </p:spTree>
    <p:extLst>
      <p:ext uri="{BB962C8B-B14F-4D97-AF65-F5344CB8AC3E}">
        <p14:creationId xmlns:p14="http://schemas.microsoft.com/office/powerpoint/2010/main" val="1152704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3"/>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0" y="12712703"/>
            <a:ext cx="5689600" cy="730250"/>
          </a:xfrm>
          <a:prstGeom prst="rect">
            <a:avLst/>
          </a:prstGeom>
        </p:spPr>
        <p:txBody>
          <a:bodyPr/>
          <a:lstStyle/>
          <a:p>
            <a:fld id="{D89B7EE1-B7A3-40E4-A062-16AAAFF3AB57}" type="datetimeFigureOut">
              <a:rPr lang="en-US" smtClean="0"/>
              <a:pPr/>
              <a:t>3/9/2020</a:t>
            </a:fld>
            <a:endParaRPr lang="en-US"/>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3"/>
            <a:ext cx="5689600" cy="730250"/>
          </a:xfrm>
          <a:prstGeom prst="rect">
            <a:avLst/>
          </a:prstGeom>
        </p:spPr>
        <p:txBody>
          <a:bodyPr/>
          <a:lstStyle/>
          <a:p>
            <a:fld id="{B1430F60-B2A5-4C6E-8F21-A235B545F79A}" type="slidenum">
              <a:rPr lang="en-US" smtClean="0"/>
              <a:pPr/>
              <a:t>‹#›</a:t>
            </a:fld>
            <a:endParaRPr lang="en-US"/>
          </a:p>
        </p:txBody>
      </p:sp>
    </p:spTree>
    <p:extLst>
      <p:ext uri="{BB962C8B-B14F-4D97-AF65-F5344CB8AC3E}">
        <p14:creationId xmlns:p14="http://schemas.microsoft.com/office/powerpoint/2010/main" val="39326197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842230" y="5576511"/>
            <a:ext cx="13748712" cy="2573866"/>
          </a:xfrm>
          <a:prstGeom prst="rect">
            <a:avLst/>
          </a:prstGeom>
        </p:spPr>
        <p:txBody>
          <a:bodyPr vert="horz" lIns="0" tIns="0" rIns="0" bIns="0"/>
          <a:lstStyle>
            <a:lvl1pPr marL="0" indent="0">
              <a:lnSpc>
                <a:spcPts val="9000"/>
              </a:lnSpc>
              <a:spcBef>
                <a:spcPts val="0"/>
              </a:spcBef>
              <a:buFontTx/>
              <a:buNone/>
              <a:defRPr sz="11000" b="1" cap="none"/>
            </a:lvl1pPr>
            <a:lvl2pPr marL="914400" indent="0">
              <a:lnSpc>
                <a:spcPts val="9000"/>
              </a:lnSpc>
              <a:spcBef>
                <a:spcPts val="0"/>
              </a:spcBef>
              <a:buFontTx/>
              <a:buNone/>
              <a:defRPr sz="11000" cap="all"/>
            </a:lvl2pPr>
            <a:lvl3pPr marL="1828800" indent="0">
              <a:lnSpc>
                <a:spcPts val="9000"/>
              </a:lnSpc>
              <a:spcBef>
                <a:spcPts val="0"/>
              </a:spcBef>
              <a:buFontTx/>
              <a:buNone/>
              <a:defRPr sz="11000" cap="all"/>
            </a:lvl3pPr>
            <a:lvl4pPr marL="2743200" indent="0">
              <a:lnSpc>
                <a:spcPts val="9000"/>
              </a:lnSpc>
              <a:spcBef>
                <a:spcPts val="0"/>
              </a:spcBef>
              <a:buFontTx/>
              <a:buNone/>
              <a:defRPr sz="11000" cap="all"/>
            </a:lvl4pPr>
            <a:lvl5pPr marL="3657600" indent="0">
              <a:lnSpc>
                <a:spcPts val="9000"/>
              </a:lnSpc>
              <a:spcBef>
                <a:spcPts val="0"/>
              </a:spcBef>
              <a:buFontTx/>
              <a:buNone/>
              <a:defRPr sz="11000" cap="all"/>
            </a:lvl5pPr>
          </a:lstStyle>
          <a:p>
            <a:pPr lvl="0"/>
            <a:r>
              <a:rPr lang="en-US" dirty="0"/>
              <a:t>Insert Report Title Here</a:t>
            </a:r>
          </a:p>
        </p:txBody>
      </p:sp>
      <p:sp>
        <p:nvSpPr>
          <p:cNvPr id="7" name="Text Placeholder 6"/>
          <p:cNvSpPr>
            <a:spLocks noGrp="1"/>
          </p:cNvSpPr>
          <p:nvPr>
            <p:ph type="body" sz="quarter" idx="11" hasCustomPrompt="1"/>
          </p:nvPr>
        </p:nvSpPr>
        <p:spPr>
          <a:xfrm>
            <a:off x="6961539" y="7920696"/>
            <a:ext cx="16564506" cy="3170628"/>
          </a:xfrm>
          <a:prstGeom prst="rect">
            <a:avLst/>
          </a:prstGeom>
        </p:spPr>
        <p:txBody>
          <a:bodyPr vert="horz" lIns="0" tIns="0" rIns="0" bIns="0"/>
          <a:lstStyle>
            <a:lvl1pPr marL="0" indent="0">
              <a:spcBef>
                <a:spcPts val="0"/>
              </a:spcBef>
              <a:buFontTx/>
              <a:buNone/>
              <a:defRPr sz="6400" b="1" cap="none" baseline="0">
                <a:solidFill>
                  <a:srgbClr val="508ABA"/>
                </a:solidFill>
              </a:defRPr>
            </a:lvl1pPr>
            <a:lvl2pPr marL="914400" indent="0">
              <a:buFontTx/>
              <a:buNone/>
              <a:defRPr/>
            </a:lvl2pPr>
            <a:lvl3pPr marL="1828800" indent="0">
              <a:buFontTx/>
              <a:buNone/>
              <a:defRPr/>
            </a:lvl3pPr>
            <a:lvl4pPr marL="2743200" indent="0">
              <a:buFontTx/>
              <a:buNone/>
              <a:defRPr/>
            </a:lvl4pPr>
            <a:lvl5pPr marL="3657600" indent="0">
              <a:buFontTx/>
              <a:buNone/>
              <a:defRPr/>
            </a:lvl5pPr>
          </a:lstStyle>
          <a:p>
            <a:r>
              <a:rPr lang="en-US" sz="5200" dirty="0">
                <a:latin typeface="+mn-lt"/>
                <a:cs typeface="Trebuchet MS"/>
              </a:rPr>
              <a:t>Insert Subhead Text Here</a:t>
            </a:r>
          </a:p>
        </p:txBody>
      </p:sp>
    </p:spTree>
    <p:extLst>
      <p:ext uri="{BB962C8B-B14F-4D97-AF65-F5344CB8AC3E}">
        <p14:creationId xmlns:p14="http://schemas.microsoft.com/office/powerpoint/2010/main" val="12886190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57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196E-1400-479A-B782-C72B9A6DAB28}"/>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C4D8D7ED-9541-434E-A5EF-C4221218B0D9}"/>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A48AF703-AADB-4F02-9688-FCAEBCC1CA73}"/>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5476940F-F700-496B-89AA-FDF2039CE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6BB8D-BC8A-4BB8-98AF-34C02D80E7D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387086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9F7A-3F6E-468E-9F93-CEE2FD265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1FD42-299B-47D2-8FFE-C51CC6F731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12507-1B81-41E5-90E7-206A60B1324A}"/>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45B0F383-93B6-4C65-BC13-6693179DEC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FD8-20CB-4899-8B55-3CC1BD483E11}"/>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796691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23B1-C723-4257-9C8E-A2DA9F712E4F}"/>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CE4205A-C5BA-4EFA-820A-02FA04DCCB10}"/>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12EA3-24CE-4412-8C70-C37557CF48D1}"/>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51851FB1-C1CD-405C-856B-78FCBB969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35689-E14D-4F11-9AC8-3AA1F1902FC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48645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2C97-28DA-48FF-AE94-86C6060A5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D0C00-4710-4F36-A989-69FD4F05DB65}"/>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D19320-F4FE-4A05-A157-763102657B3B}"/>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50FF17-C85A-4496-B6D7-B6A602A38D81}"/>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6" name="Footer Placeholder 5">
            <a:extLst>
              <a:ext uri="{FF2B5EF4-FFF2-40B4-BE49-F238E27FC236}">
                <a16:creationId xmlns:a16="http://schemas.microsoft.com/office/drawing/2014/main" id="{5925905D-4BEE-4A2F-8FD0-B8A015F08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B942A1-B43E-4BC4-A77C-B266CD054844}"/>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7178908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C33E-CAB9-455B-8A37-77438D881305}"/>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9ED3FE-3F9C-4B4B-BA38-27A6C3810A7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B8E587D-C2FC-4A61-AE27-2A251500B54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B783D-B520-41B8-B61E-80F6435C71E7}"/>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3E96-8342-47A5-BF6C-E1CFD08CD673}"/>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07F3BC-5196-41D2-A88B-7060CB1D4588}"/>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8" name="Footer Placeholder 7">
            <a:extLst>
              <a:ext uri="{FF2B5EF4-FFF2-40B4-BE49-F238E27FC236}">
                <a16:creationId xmlns:a16="http://schemas.microsoft.com/office/drawing/2014/main" id="{0CE2CF35-AAFE-4351-A26A-91DB28D22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DC9BD-BB45-41B2-91D4-2D40EC445E88}"/>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4058368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5F8E-1061-44AA-A233-BB700C7640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934688-66F5-426E-A50F-0D40E298B17D}"/>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4" name="Footer Placeholder 3">
            <a:extLst>
              <a:ext uri="{FF2B5EF4-FFF2-40B4-BE49-F238E27FC236}">
                <a16:creationId xmlns:a16="http://schemas.microsoft.com/office/drawing/2014/main" id="{D27130DC-442C-4CE9-93C9-B08CD61285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41C983-5080-40BB-AC49-8141945CA8CB}"/>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2350966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F69E0-1EC5-4EF0-914E-762866C94AE0}"/>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3" name="Footer Placeholder 2">
            <a:extLst>
              <a:ext uri="{FF2B5EF4-FFF2-40B4-BE49-F238E27FC236}">
                <a16:creationId xmlns:a16="http://schemas.microsoft.com/office/drawing/2014/main" id="{17D601FD-F369-4261-AEBA-10AE6C531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327CCE-A730-446B-B5C3-F9D50328C23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336369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5" y="546102"/>
            <a:ext cx="8022168" cy="2324100"/>
          </a:xfrm>
        </p:spPr>
        <p:txBody>
          <a:bodyPr anchor="b"/>
          <a:lstStyle>
            <a:lvl1pPr algn="l">
              <a:defRPr sz="5099" b="1"/>
            </a:lvl1pPr>
          </a:lstStyle>
          <a:p>
            <a:r>
              <a:rPr lang="en-US"/>
              <a:t>Click to edit Master title style</a:t>
            </a:r>
          </a:p>
        </p:txBody>
      </p:sp>
      <p:sp>
        <p:nvSpPr>
          <p:cNvPr id="3" name="Content Placeholder 2"/>
          <p:cNvSpPr>
            <a:spLocks noGrp="1"/>
          </p:cNvSpPr>
          <p:nvPr>
            <p:ph idx="1"/>
          </p:nvPr>
        </p:nvSpPr>
        <p:spPr>
          <a:xfrm>
            <a:off x="9533467" y="546101"/>
            <a:ext cx="13631333" cy="11706226"/>
          </a:xfrm>
        </p:spPr>
        <p:txBody>
          <a:bodyPr/>
          <a:lstStyle>
            <a:lvl1pPr>
              <a:defRPr sz="8199"/>
            </a:lvl1pPr>
            <a:lvl2pPr>
              <a:defRPr sz="7199"/>
            </a:lvl2pPr>
            <a:lvl3pPr>
              <a:defRPr sz="6199"/>
            </a:lvl3pPr>
            <a:lvl4pPr>
              <a:defRPr sz="5099"/>
            </a:lvl4pPr>
            <a:lvl5pPr>
              <a:defRPr sz="5099"/>
            </a:lvl5pPr>
            <a:lvl6pPr>
              <a:defRPr sz="5099"/>
            </a:lvl6pPr>
            <a:lvl7pPr>
              <a:defRPr sz="5099"/>
            </a:lvl7pPr>
            <a:lvl8pPr>
              <a:defRPr sz="5099"/>
            </a:lvl8pPr>
            <a:lvl9pPr>
              <a:defRPr sz="50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5" y="2870202"/>
            <a:ext cx="8022168" cy="9382126"/>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135333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D6EE-621C-4FA9-9880-2C1914743AE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BFA8838A-E1B4-45CE-8F4D-63F5586B2A8F}"/>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0B52F9-32EE-4D2A-9E4E-881E8FFA6D3F}"/>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EBB7765-A684-4293-857B-1927D5069E68}"/>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6" name="Footer Placeholder 5">
            <a:extLst>
              <a:ext uri="{FF2B5EF4-FFF2-40B4-BE49-F238E27FC236}">
                <a16:creationId xmlns:a16="http://schemas.microsoft.com/office/drawing/2014/main" id="{AA505AFE-9E79-49E9-88B0-ED991A355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C5CDF-E6AB-4A34-9554-785DFAC687B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2122787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FCEB-DC9D-4F76-8B73-4D4AF2AA1CB1}"/>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C2C187E-4430-4C0C-9B13-1C2FABFEA543}"/>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EB369456-D52E-44C8-8BD6-7D8BA82DF84E}"/>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057CD68-AC33-497A-833A-00CFEFB0D86D}"/>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6" name="Footer Placeholder 5">
            <a:extLst>
              <a:ext uri="{FF2B5EF4-FFF2-40B4-BE49-F238E27FC236}">
                <a16:creationId xmlns:a16="http://schemas.microsoft.com/office/drawing/2014/main" id="{ADF1A7EF-54E6-42CB-B400-CEE237219B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366BA-E4D2-4491-AAF3-3A4C3772E3FC}"/>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4674423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F8B6-6FE5-4B1D-BCE9-7B32C570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DEEBC-332B-4EF3-8C31-46AAB8B16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DB756-1795-4624-9D8F-0E5FCD463804}"/>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15306A58-DCF3-4215-9F13-00C88F21D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9925B-1E85-404C-9B0B-CF1FDB8EA20A}"/>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19644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D8155-0478-4A92-95FC-05F615BE87E5}"/>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E469C-54E9-4695-86EC-CDC0E2FDC16A}"/>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955DC-37B5-416C-B0A4-D9BB3ADBDF4C}"/>
              </a:ext>
            </a:extLst>
          </p:cNvPr>
          <p:cNvSpPr>
            <a:spLocks noGrp="1"/>
          </p:cNvSpPr>
          <p:nvPr>
            <p:ph type="dt" sz="half" idx="10"/>
          </p:nvPr>
        </p:nvSpPr>
        <p:spPr/>
        <p:txBody>
          <a:body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E9480086-69C5-440E-82C7-85DBFF1FB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AF315-3C72-4305-BC05-277A545215F2}"/>
              </a:ext>
            </a:extLst>
          </p:cNvPr>
          <p:cNvSpPr>
            <a:spLocks noGrp="1"/>
          </p:cNvSpPr>
          <p:nvPr>
            <p:ph type="sldNum" sz="quarter" idx="12"/>
          </p:nvPr>
        </p:nvSpPr>
        <p:spPr/>
        <p:txBody>
          <a:bodyPr/>
          <a:lstStyle/>
          <a:p>
            <a:fld id="{3519940D-6BFC-43C8-A2DF-3E3B3E5A4FA9}" type="slidenum">
              <a:rPr lang="en-US" smtClean="0"/>
              <a:t>‹#›</a:t>
            </a:fld>
            <a:endParaRPr lang="en-US"/>
          </a:p>
        </p:txBody>
      </p:sp>
    </p:spTree>
    <p:extLst>
      <p:ext uri="{BB962C8B-B14F-4D97-AF65-F5344CB8AC3E}">
        <p14:creationId xmlns:p14="http://schemas.microsoft.com/office/powerpoint/2010/main" val="1485351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03025" y="1135883"/>
            <a:ext cx="14694030" cy="1989090"/>
          </a:xfrm>
          <a:prstGeom prst="rect">
            <a:avLst/>
          </a:prstGeom>
        </p:spPr>
        <p:txBody>
          <a:bodyPr/>
          <a:lstStyle>
            <a:lvl1pPr algn="l">
              <a:defRPr spc="-2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1644075" y="737371"/>
            <a:ext cx="15761342" cy="678874"/>
          </a:xfrm>
          <a:prstGeom prst="rect">
            <a:avLst/>
          </a:prstGeom>
        </p:spPr>
        <p:txBody>
          <a:bodyPr/>
          <a:lstStyle>
            <a:lvl1pPr marL="0" indent="0" algn="l">
              <a:buNone/>
              <a:defRPr sz="3600">
                <a:solidFill>
                  <a:srgbClr val="00AF78"/>
                </a:solidFill>
                <a:latin typeface="Trebuchet MS"/>
                <a:cs typeface="Trebuchet MS"/>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1277504" y="12820461"/>
            <a:ext cx="18570416" cy="730250"/>
          </a:xfrm>
          <a:prstGeom prst="rect">
            <a:avLst/>
          </a:prstGeom>
        </p:spPr>
        <p:txBody>
          <a:bodyPr/>
          <a:lstStyle>
            <a:lvl1pPr>
              <a:defRPr sz="1800">
                <a:solidFill>
                  <a:schemeClr val="bg1"/>
                </a:solidFill>
                <a:latin typeface="Trebuchet MS"/>
                <a:cs typeface="Trebuchet MS"/>
              </a:defRPr>
            </a:lvl1pPr>
          </a:lstStyle>
          <a:p>
            <a:pPr defTabSz="1828800"/>
            <a:endParaRPr lang="en-US" dirty="0">
              <a:solidFill>
                <a:prstClr val="white"/>
              </a:solidFill>
            </a:endParaRPr>
          </a:p>
        </p:txBody>
      </p:sp>
      <p:sp>
        <p:nvSpPr>
          <p:cNvPr id="9" name="Text Placeholder 8"/>
          <p:cNvSpPr>
            <a:spLocks noGrp="1"/>
          </p:cNvSpPr>
          <p:nvPr>
            <p:ph type="body" sz="quarter" idx="13" hasCustomPrompt="1"/>
          </p:nvPr>
        </p:nvSpPr>
        <p:spPr>
          <a:xfrm>
            <a:off x="1604436" y="3618347"/>
            <a:ext cx="12578512" cy="5248566"/>
          </a:xfrm>
          <a:prstGeom prst="rect">
            <a:avLst/>
          </a:prstGeom>
        </p:spPr>
        <p:txBody>
          <a:bodyPr vert="horz"/>
          <a:lstStyle>
            <a:lvl1pPr marL="0" indent="0">
              <a:buFontTx/>
              <a:buNone/>
              <a:defRPr sz="44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1644072" y="9280239"/>
            <a:ext cx="12578512" cy="2727038"/>
          </a:xfrm>
          <a:prstGeom prst="rect">
            <a:avLst/>
          </a:prstGeom>
        </p:spPr>
        <p:txBody>
          <a:bodyPr vert="horz"/>
          <a:lstStyle>
            <a:lvl1pPr marL="0" indent="0">
              <a:buFontTx/>
              <a:buNone/>
              <a:defRPr sz="36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3842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8319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3"/>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2" y="12712703"/>
            <a:ext cx="5689600" cy="730250"/>
          </a:xfrm>
          <a:prstGeom prst="rect">
            <a:avLst/>
          </a:prstGeom>
        </p:spPr>
        <p:txBody>
          <a:bodyPr/>
          <a:lstStyle/>
          <a:p>
            <a:pPr defTabSz="1828800"/>
            <a:endParaRPr lang="en-US" sz="3600">
              <a:solidFill>
                <a:prstClr val="black"/>
              </a:solidFill>
            </a:endParaRPr>
          </a:p>
        </p:txBody>
      </p:sp>
      <p:sp>
        <p:nvSpPr>
          <p:cNvPr id="5" name="Footer Placeholder 4"/>
          <p:cNvSpPr>
            <a:spLocks noGrp="1"/>
          </p:cNvSpPr>
          <p:nvPr>
            <p:ph type="ftr" sz="quarter" idx="11"/>
          </p:nvPr>
        </p:nvSpPr>
        <p:spPr>
          <a:xfrm>
            <a:off x="8331200" y="12712703"/>
            <a:ext cx="7721600" cy="730250"/>
          </a:xfrm>
          <a:prstGeom prst="rect">
            <a:avLst/>
          </a:prstGeom>
        </p:spPr>
        <p:txBody>
          <a:bodyPr/>
          <a:lstStyle/>
          <a:p>
            <a:pPr defTabSz="1828800"/>
            <a:endParaRPr lang="en-US" sz="3600">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89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1"/>
            <a:ext cx="14630400" cy="1133477"/>
          </a:xfrm>
        </p:spPr>
        <p:txBody>
          <a:bodyPr anchor="b"/>
          <a:lstStyle>
            <a:lvl1pPr algn="l">
              <a:defRPr sz="5099"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8199"/>
            </a:lvl1pPr>
            <a:lvl2pPr marL="1172281" indent="0">
              <a:buNone/>
              <a:defRPr sz="7199"/>
            </a:lvl2pPr>
            <a:lvl3pPr marL="2344562" indent="0">
              <a:buNone/>
              <a:defRPr sz="6199"/>
            </a:lvl3pPr>
            <a:lvl4pPr marL="3516842" indent="0">
              <a:buNone/>
              <a:defRPr sz="5099"/>
            </a:lvl4pPr>
            <a:lvl5pPr marL="4689123" indent="0">
              <a:buNone/>
              <a:defRPr sz="5099"/>
            </a:lvl5pPr>
            <a:lvl6pPr marL="5861404" indent="0">
              <a:buNone/>
              <a:defRPr sz="5099"/>
            </a:lvl6pPr>
            <a:lvl7pPr marL="7033685" indent="0">
              <a:buNone/>
              <a:defRPr sz="5099"/>
            </a:lvl7pPr>
            <a:lvl8pPr marL="8205965" indent="0">
              <a:buNone/>
              <a:defRPr sz="5099"/>
            </a:lvl8pPr>
            <a:lvl9pPr marL="9378246" indent="0">
              <a:buNone/>
              <a:defRPr sz="5099"/>
            </a:lvl9pPr>
          </a:lstStyle>
          <a:p>
            <a:endParaRPr lang="en-US"/>
          </a:p>
        </p:txBody>
      </p:sp>
      <p:sp>
        <p:nvSpPr>
          <p:cNvPr id="4" name="Text Placeholder 3"/>
          <p:cNvSpPr>
            <a:spLocks noGrp="1"/>
          </p:cNvSpPr>
          <p:nvPr>
            <p:ph type="body" sz="half" idx="2"/>
          </p:nvPr>
        </p:nvSpPr>
        <p:spPr>
          <a:xfrm>
            <a:off x="4779435" y="10734678"/>
            <a:ext cx="14630400" cy="1609723"/>
          </a:xfrm>
        </p:spPr>
        <p:txBody>
          <a:bodyPr/>
          <a:lstStyle>
            <a:lvl1pPr marL="0" indent="0">
              <a:buNone/>
              <a:defRPr sz="3600"/>
            </a:lvl1pPr>
            <a:lvl2pPr marL="1172281" indent="0">
              <a:buNone/>
              <a:defRPr sz="3100"/>
            </a:lvl2pPr>
            <a:lvl3pPr marL="2344562" indent="0">
              <a:buNone/>
              <a:defRPr sz="2600"/>
            </a:lvl3pPr>
            <a:lvl4pPr marL="3516842" indent="0">
              <a:buNone/>
              <a:defRPr sz="2300"/>
            </a:lvl4pPr>
            <a:lvl5pPr marL="4689123" indent="0">
              <a:buNone/>
              <a:defRPr sz="2300"/>
            </a:lvl5pPr>
            <a:lvl6pPr marL="5861404" indent="0">
              <a:buNone/>
              <a:defRPr sz="2300"/>
            </a:lvl6pPr>
            <a:lvl7pPr marL="7033685" indent="0">
              <a:buNone/>
              <a:defRPr sz="2300"/>
            </a:lvl7pPr>
            <a:lvl8pPr marL="8205965" indent="0">
              <a:buNone/>
              <a:defRPr sz="2300"/>
            </a:lvl8pPr>
            <a:lvl9pPr marL="9378246" indent="0">
              <a:buNone/>
              <a:defRPr sz="23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7475200" y="12712703"/>
            <a:ext cx="5689600" cy="730250"/>
          </a:xfrm>
          <a:prstGeom prst="rect">
            <a:avLst/>
          </a:prstGeom>
        </p:spPr>
        <p:txBody>
          <a:bodyPr/>
          <a:lstStyle/>
          <a:p>
            <a:fld id="{FC623D9C-B141-0E44-9A0E-426DA6A043B9}" type="slidenum">
              <a:rPr lang="en-US" smtClean="0"/>
              <a:t>‹#›</a:t>
            </a:fld>
            <a:endParaRPr lang="en-US"/>
          </a:p>
        </p:txBody>
      </p:sp>
    </p:spTree>
    <p:extLst>
      <p:ext uri="{BB962C8B-B14F-4D97-AF65-F5344CB8AC3E}">
        <p14:creationId xmlns:p14="http://schemas.microsoft.com/office/powerpoint/2010/main" val="346800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0.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jp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1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1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7" Type="http://schemas.openxmlformats.org/officeDocument/2006/relationships/theme" Target="../theme/theme1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7.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0"/>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1" y="12712703"/>
            <a:ext cx="5689600" cy="730250"/>
          </a:xfrm>
          <a:prstGeom prst="rect">
            <a:avLst/>
          </a:prstGeom>
        </p:spPr>
        <p:txBody>
          <a:bodyPr vert="horz" lIns="234480" tIns="117240" rIns="234480" bIns="117240" rtlCol="0" anchor="ctr"/>
          <a:lstStyle>
            <a:lvl1pPr algn="l">
              <a:defRPr sz="31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1200" y="12712703"/>
            <a:ext cx="7721600" cy="730250"/>
          </a:xfrm>
          <a:prstGeom prst="rect">
            <a:avLst/>
          </a:prstGeom>
        </p:spPr>
        <p:txBody>
          <a:bodyPr vert="horz" lIns="234480" tIns="117240" rIns="234480" bIns="117240" rtlCol="0" anchor="ctr"/>
          <a:lstStyle>
            <a:lvl1pPr algn="ctr">
              <a:defRPr sz="3100">
                <a:solidFill>
                  <a:schemeClr val="tx1">
                    <a:tint val="75000"/>
                  </a:schemeClr>
                </a:solidFill>
              </a:defRPr>
            </a:lvl1pPr>
          </a:lstStyle>
          <a:p>
            <a:endParaRPr lang="en-US"/>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51336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172281" rtl="0" eaLnBrk="1" latinLnBrk="0" hangingPunct="1">
        <a:spcBef>
          <a:spcPct val="0"/>
        </a:spcBef>
        <a:buNone/>
        <a:defRPr sz="11299" kern="1200">
          <a:solidFill>
            <a:schemeClr val="tx1"/>
          </a:solidFill>
          <a:latin typeface="+mj-lt"/>
          <a:ea typeface="+mj-ea"/>
          <a:cs typeface="+mj-cs"/>
        </a:defRPr>
      </a:lvl1pPr>
    </p:titleStyle>
    <p:bodyStyle>
      <a:lvl1pPr marL="879210" indent="-879210" algn="l" defTabSz="1172281" rtl="0" eaLnBrk="1" latinLnBrk="0" hangingPunct="1">
        <a:spcBef>
          <a:spcPct val="20000"/>
        </a:spcBef>
        <a:buFont typeface="Arial"/>
        <a:buChar char="•"/>
        <a:defRPr sz="8199" kern="1200">
          <a:solidFill>
            <a:schemeClr val="tx1"/>
          </a:solidFill>
          <a:latin typeface="+mn-lt"/>
          <a:ea typeface="+mn-ea"/>
          <a:cs typeface="+mn-cs"/>
        </a:defRPr>
      </a:lvl1pPr>
      <a:lvl2pPr marL="1904956" indent="-732676" algn="l" defTabSz="1172281" rtl="0" eaLnBrk="1" latinLnBrk="0" hangingPunct="1">
        <a:spcBef>
          <a:spcPct val="20000"/>
        </a:spcBef>
        <a:buFont typeface="Arial"/>
        <a:buChar char="–"/>
        <a:defRPr sz="7199" kern="1200">
          <a:solidFill>
            <a:schemeClr val="tx1"/>
          </a:solidFill>
          <a:latin typeface="+mn-lt"/>
          <a:ea typeface="+mn-ea"/>
          <a:cs typeface="+mn-cs"/>
        </a:defRPr>
      </a:lvl2pPr>
      <a:lvl3pPr marL="2930702" indent="-586140" algn="l" defTabSz="1172281" rtl="0" eaLnBrk="1" latinLnBrk="0" hangingPunct="1">
        <a:spcBef>
          <a:spcPct val="20000"/>
        </a:spcBef>
        <a:buFont typeface="Arial"/>
        <a:buChar char="•"/>
        <a:defRPr sz="6199" kern="1200">
          <a:solidFill>
            <a:schemeClr val="tx1"/>
          </a:solidFill>
          <a:latin typeface="+mn-lt"/>
          <a:ea typeface="+mn-ea"/>
          <a:cs typeface="+mn-cs"/>
        </a:defRPr>
      </a:lvl3pPr>
      <a:lvl4pPr marL="4102983" indent="-586140" algn="l" defTabSz="1172281" rtl="0" eaLnBrk="1" latinLnBrk="0" hangingPunct="1">
        <a:spcBef>
          <a:spcPct val="20000"/>
        </a:spcBef>
        <a:buFont typeface="Arial"/>
        <a:buChar char="–"/>
        <a:defRPr sz="5099" kern="1200">
          <a:solidFill>
            <a:schemeClr val="tx1"/>
          </a:solidFill>
          <a:latin typeface="+mn-lt"/>
          <a:ea typeface="+mn-ea"/>
          <a:cs typeface="+mn-cs"/>
        </a:defRPr>
      </a:lvl4pPr>
      <a:lvl5pPr marL="5275263" indent="-586140" algn="l" defTabSz="1172281" rtl="0" eaLnBrk="1" latinLnBrk="0" hangingPunct="1">
        <a:spcBef>
          <a:spcPct val="20000"/>
        </a:spcBef>
        <a:buFont typeface="Arial"/>
        <a:buChar char="»"/>
        <a:defRPr sz="5099" kern="1200">
          <a:solidFill>
            <a:schemeClr val="tx1"/>
          </a:solidFill>
          <a:latin typeface="+mn-lt"/>
          <a:ea typeface="+mn-ea"/>
          <a:cs typeface="+mn-cs"/>
        </a:defRPr>
      </a:lvl5pPr>
      <a:lvl6pPr marL="6447544" indent="-586140" algn="l" defTabSz="1172281" rtl="0" eaLnBrk="1" latinLnBrk="0" hangingPunct="1">
        <a:spcBef>
          <a:spcPct val="20000"/>
        </a:spcBef>
        <a:buFont typeface="Arial"/>
        <a:buChar char="•"/>
        <a:defRPr sz="5099" kern="1200">
          <a:solidFill>
            <a:schemeClr val="tx1"/>
          </a:solidFill>
          <a:latin typeface="+mn-lt"/>
          <a:ea typeface="+mn-ea"/>
          <a:cs typeface="+mn-cs"/>
        </a:defRPr>
      </a:lvl6pPr>
      <a:lvl7pPr marL="7619825" indent="-586140" algn="l" defTabSz="1172281" rtl="0" eaLnBrk="1" latinLnBrk="0" hangingPunct="1">
        <a:spcBef>
          <a:spcPct val="20000"/>
        </a:spcBef>
        <a:buFont typeface="Arial"/>
        <a:buChar char="•"/>
        <a:defRPr sz="5099" kern="1200">
          <a:solidFill>
            <a:schemeClr val="tx1"/>
          </a:solidFill>
          <a:latin typeface="+mn-lt"/>
          <a:ea typeface="+mn-ea"/>
          <a:cs typeface="+mn-cs"/>
        </a:defRPr>
      </a:lvl7pPr>
      <a:lvl8pPr marL="8792106" indent="-586140" algn="l" defTabSz="1172281" rtl="0" eaLnBrk="1" latinLnBrk="0" hangingPunct="1">
        <a:spcBef>
          <a:spcPct val="20000"/>
        </a:spcBef>
        <a:buFont typeface="Arial"/>
        <a:buChar char="•"/>
        <a:defRPr sz="5099" kern="1200">
          <a:solidFill>
            <a:schemeClr val="tx1"/>
          </a:solidFill>
          <a:latin typeface="+mn-lt"/>
          <a:ea typeface="+mn-ea"/>
          <a:cs typeface="+mn-cs"/>
        </a:defRPr>
      </a:lvl8pPr>
      <a:lvl9pPr marL="9964386" indent="-586140" algn="l" defTabSz="1172281" rtl="0" eaLnBrk="1" latinLnBrk="0" hangingPunct="1">
        <a:spcBef>
          <a:spcPct val="20000"/>
        </a:spcBef>
        <a:buFont typeface="Arial"/>
        <a:buChar char="•"/>
        <a:defRPr sz="5099" kern="1200">
          <a:solidFill>
            <a:schemeClr val="tx1"/>
          </a:solidFill>
          <a:latin typeface="+mn-lt"/>
          <a:ea typeface="+mn-ea"/>
          <a:cs typeface="+mn-cs"/>
        </a:defRPr>
      </a:lvl9pPr>
    </p:bodyStyle>
    <p:otherStyle>
      <a:defPPr>
        <a:defRPr lang="en-US"/>
      </a:defPPr>
      <a:lvl1pPr marL="0" algn="l" defTabSz="1172281" rtl="0" eaLnBrk="1" latinLnBrk="0" hangingPunct="1">
        <a:defRPr sz="4600" kern="1200">
          <a:solidFill>
            <a:schemeClr val="tx1"/>
          </a:solidFill>
          <a:latin typeface="+mn-lt"/>
          <a:ea typeface="+mn-ea"/>
          <a:cs typeface="+mn-cs"/>
        </a:defRPr>
      </a:lvl1pPr>
      <a:lvl2pPr marL="1172281" algn="l" defTabSz="1172281" rtl="0" eaLnBrk="1" latinLnBrk="0" hangingPunct="1">
        <a:defRPr sz="4600" kern="1200">
          <a:solidFill>
            <a:schemeClr val="tx1"/>
          </a:solidFill>
          <a:latin typeface="+mn-lt"/>
          <a:ea typeface="+mn-ea"/>
          <a:cs typeface="+mn-cs"/>
        </a:defRPr>
      </a:lvl2pPr>
      <a:lvl3pPr marL="2344562" algn="l" defTabSz="1172281" rtl="0" eaLnBrk="1" latinLnBrk="0" hangingPunct="1">
        <a:defRPr sz="4600" kern="1200">
          <a:solidFill>
            <a:schemeClr val="tx1"/>
          </a:solidFill>
          <a:latin typeface="+mn-lt"/>
          <a:ea typeface="+mn-ea"/>
          <a:cs typeface="+mn-cs"/>
        </a:defRPr>
      </a:lvl3pPr>
      <a:lvl4pPr marL="3516842" algn="l" defTabSz="1172281" rtl="0" eaLnBrk="1" latinLnBrk="0" hangingPunct="1">
        <a:defRPr sz="4600" kern="1200">
          <a:solidFill>
            <a:schemeClr val="tx1"/>
          </a:solidFill>
          <a:latin typeface="+mn-lt"/>
          <a:ea typeface="+mn-ea"/>
          <a:cs typeface="+mn-cs"/>
        </a:defRPr>
      </a:lvl4pPr>
      <a:lvl5pPr marL="4689123" algn="l" defTabSz="1172281" rtl="0" eaLnBrk="1" latinLnBrk="0" hangingPunct="1">
        <a:defRPr sz="4600" kern="1200">
          <a:solidFill>
            <a:schemeClr val="tx1"/>
          </a:solidFill>
          <a:latin typeface="+mn-lt"/>
          <a:ea typeface="+mn-ea"/>
          <a:cs typeface="+mn-cs"/>
        </a:defRPr>
      </a:lvl5pPr>
      <a:lvl6pPr marL="5861404" algn="l" defTabSz="1172281" rtl="0" eaLnBrk="1" latinLnBrk="0" hangingPunct="1">
        <a:defRPr sz="4600" kern="1200">
          <a:solidFill>
            <a:schemeClr val="tx1"/>
          </a:solidFill>
          <a:latin typeface="+mn-lt"/>
          <a:ea typeface="+mn-ea"/>
          <a:cs typeface="+mn-cs"/>
        </a:defRPr>
      </a:lvl6pPr>
      <a:lvl7pPr marL="7033685" algn="l" defTabSz="1172281" rtl="0" eaLnBrk="1" latinLnBrk="0" hangingPunct="1">
        <a:defRPr sz="4600" kern="1200">
          <a:solidFill>
            <a:schemeClr val="tx1"/>
          </a:solidFill>
          <a:latin typeface="+mn-lt"/>
          <a:ea typeface="+mn-ea"/>
          <a:cs typeface="+mn-cs"/>
        </a:defRPr>
      </a:lvl7pPr>
      <a:lvl8pPr marL="8205965" algn="l" defTabSz="1172281" rtl="0" eaLnBrk="1" latinLnBrk="0" hangingPunct="1">
        <a:defRPr sz="4600" kern="1200">
          <a:solidFill>
            <a:schemeClr val="tx1"/>
          </a:solidFill>
          <a:latin typeface="+mn-lt"/>
          <a:ea typeface="+mn-ea"/>
          <a:cs typeface="+mn-cs"/>
        </a:defRPr>
      </a:lvl8pPr>
      <a:lvl9pPr marL="9378246" algn="l" defTabSz="1172281" rtl="0" eaLnBrk="1" latinLnBrk="0" hangingPunct="1">
        <a:defRPr sz="4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3290" tIns="116662" rIns="233290" bIns="116662" rtlCol="0" anchor="ctr">
            <a:normAutofit/>
          </a:bodyPr>
          <a:lstStyle/>
          <a:p>
            <a:r>
              <a:rPr lang="en-US"/>
              <a:t>Click to edit Master title style</a:t>
            </a:r>
          </a:p>
        </p:txBody>
      </p:sp>
      <p:sp>
        <p:nvSpPr>
          <p:cNvPr id="3" name="Text Placeholder 2"/>
          <p:cNvSpPr>
            <a:spLocks noGrp="1"/>
          </p:cNvSpPr>
          <p:nvPr>
            <p:ph type="body" idx="1"/>
          </p:nvPr>
        </p:nvSpPr>
        <p:spPr>
          <a:xfrm>
            <a:off x="1219200" y="3200413"/>
            <a:ext cx="21945600" cy="9051926"/>
          </a:xfrm>
          <a:prstGeom prst="rect">
            <a:avLst/>
          </a:prstGeom>
        </p:spPr>
        <p:txBody>
          <a:bodyPr vert="horz" lIns="233290" tIns="116662" rIns="233290" bIns="11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31200" y="12712777"/>
            <a:ext cx="7721600" cy="730250"/>
          </a:xfrm>
          <a:prstGeom prst="rect">
            <a:avLst/>
          </a:prstGeom>
        </p:spPr>
        <p:txBody>
          <a:bodyPr vert="horz" lIns="233290" tIns="116662" rIns="233290" bIns="116662" rtlCol="0" anchor="ctr"/>
          <a:lstStyle>
            <a:lvl1pPr algn="ctr">
              <a:defRPr sz="2250">
                <a:solidFill>
                  <a:schemeClr val="tx1">
                    <a:tint val="75000"/>
                  </a:schemeClr>
                </a:solidFill>
              </a:defRPr>
            </a:lvl1pPr>
          </a:lstStyle>
          <a:p>
            <a:pPr defTabSz="682332"/>
            <a:endParaRPr lang="en-US">
              <a:solidFill>
                <a:prstClr val="black">
                  <a:tint val="75000"/>
                </a:prstClr>
              </a:solidFill>
            </a:endParaRPr>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2771903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18" r:id="rId12"/>
  </p:sldLayoutIdLst>
  <p:hf hdr="0" ftr="0" dt="0"/>
  <p:txStyles>
    <p:titleStyle>
      <a:lvl1pPr algn="ctr" defTabSz="874636" rtl="0" eaLnBrk="1" latinLnBrk="0" hangingPunct="1">
        <a:spcBef>
          <a:spcPct val="0"/>
        </a:spcBef>
        <a:buNone/>
        <a:defRPr sz="8400" kern="1200">
          <a:solidFill>
            <a:schemeClr val="tx1"/>
          </a:solidFill>
          <a:latin typeface="+mj-lt"/>
          <a:ea typeface="+mj-ea"/>
          <a:cs typeface="+mj-cs"/>
        </a:defRPr>
      </a:lvl1pPr>
    </p:titleStyle>
    <p:bodyStyle>
      <a:lvl1pPr marL="655978" indent="-655978" algn="l" defTabSz="874636" rtl="0" eaLnBrk="1" latinLnBrk="0" hangingPunct="1">
        <a:spcBef>
          <a:spcPct val="20000"/>
        </a:spcBef>
        <a:buFont typeface="Arial"/>
        <a:buChar char="•"/>
        <a:defRPr sz="6150" kern="1200">
          <a:solidFill>
            <a:schemeClr val="tx1"/>
          </a:solidFill>
          <a:latin typeface="+mn-lt"/>
          <a:ea typeface="+mn-ea"/>
          <a:cs typeface="+mn-cs"/>
        </a:defRPr>
      </a:lvl1pPr>
      <a:lvl2pPr marL="1421308" indent="-546646" algn="l" defTabSz="874636" rtl="0" eaLnBrk="1" latinLnBrk="0" hangingPunct="1">
        <a:spcBef>
          <a:spcPct val="20000"/>
        </a:spcBef>
        <a:buFont typeface="Arial"/>
        <a:buChar char="–"/>
        <a:defRPr sz="5400" kern="1200">
          <a:solidFill>
            <a:schemeClr val="tx1"/>
          </a:solidFill>
          <a:latin typeface="+mn-lt"/>
          <a:ea typeface="+mn-ea"/>
          <a:cs typeface="+mn-cs"/>
        </a:defRPr>
      </a:lvl2pPr>
      <a:lvl3pPr marL="2186618" indent="-437318" algn="l" defTabSz="874636" rtl="0" eaLnBrk="1" latinLnBrk="0" hangingPunct="1">
        <a:spcBef>
          <a:spcPct val="20000"/>
        </a:spcBef>
        <a:buFont typeface="Arial"/>
        <a:buChar char="•"/>
        <a:defRPr sz="4650" kern="1200">
          <a:solidFill>
            <a:schemeClr val="tx1"/>
          </a:solidFill>
          <a:latin typeface="+mn-lt"/>
          <a:ea typeface="+mn-ea"/>
          <a:cs typeface="+mn-cs"/>
        </a:defRPr>
      </a:lvl3pPr>
      <a:lvl4pPr marL="3061272" indent="-437318" algn="l" defTabSz="874636" rtl="0" eaLnBrk="1" latinLnBrk="0" hangingPunct="1">
        <a:spcBef>
          <a:spcPct val="20000"/>
        </a:spcBef>
        <a:buFont typeface="Arial"/>
        <a:buChar char="–"/>
        <a:defRPr sz="3750" kern="1200">
          <a:solidFill>
            <a:schemeClr val="tx1"/>
          </a:solidFill>
          <a:latin typeface="+mn-lt"/>
          <a:ea typeface="+mn-ea"/>
          <a:cs typeface="+mn-cs"/>
        </a:defRPr>
      </a:lvl4pPr>
      <a:lvl5pPr marL="3935928" indent="-437318" algn="l" defTabSz="874636" rtl="0" eaLnBrk="1" latinLnBrk="0" hangingPunct="1">
        <a:spcBef>
          <a:spcPct val="20000"/>
        </a:spcBef>
        <a:buFont typeface="Arial"/>
        <a:buChar char="»"/>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p:bodyStyle>
    <p:otherStyle>
      <a:defPPr>
        <a:defRPr lang="en-US"/>
      </a:defPPr>
      <a:lvl1pPr marL="0" algn="l" defTabSz="874636" rtl="0" eaLnBrk="1" latinLnBrk="0" hangingPunct="1">
        <a:defRPr sz="3450" kern="1200">
          <a:solidFill>
            <a:schemeClr val="tx1"/>
          </a:solidFill>
          <a:latin typeface="+mn-lt"/>
          <a:ea typeface="+mn-ea"/>
          <a:cs typeface="+mn-cs"/>
        </a:defRPr>
      </a:lvl1pPr>
      <a:lvl2pPr marL="874636" algn="l" defTabSz="874636" rtl="0" eaLnBrk="1" latinLnBrk="0" hangingPunct="1">
        <a:defRPr sz="3450" kern="1200">
          <a:solidFill>
            <a:schemeClr val="tx1"/>
          </a:solidFill>
          <a:latin typeface="+mn-lt"/>
          <a:ea typeface="+mn-ea"/>
          <a:cs typeface="+mn-cs"/>
        </a:defRPr>
      </a:lvl2pPr>
      <a:lvl3pPr marL="1749302" algn="l" defTabSz="874636" rtl="0" eaLnBrk="1" latinLnBrk="0" hangingPunct="1">
        <a:defRPr sz="3450" kern="1200">
          <a:solidFill>
            <a:schemeClr val="tx1"/>
          </a:solidFill>
          <a:latin typeface="+mn-lt"/>
          <a:ea typeface="+mn-ea"/>
          <a:cs typeface="+mn-cs"/>
        </a:defRPr>
      </a:lvl3pPr>
      <a:lvl4pPr marL="2623952" algn="l" defTabSz="874636" rtl="0" eaLnBrk="1" latinLnBrk="0" hangingPunct="1">
        <a:defRPr sz="3450" kern="1200">
          <a:solidFill>
            <a:schemeClr val="tx1"/>
          </a:solidFill>
          <a:latin typeface="+mn-lt"/>
          <a:ea typeface="+mn-ea"/>
          <a:cs typeface="+mn-cs"/>
        </a:defRPr>
      </a:lvl4pPr>
      <a:lvl5pPr marL="3498602" algn="l" defTabSz="874636" rtl="0" eaLnBrk="1" latinLnBrk="0" hangingPunct="1">
        <a:defRPr sz="3450" kern="1200">
          <a:solidFill>
            <a:schemeClr val="tx1"/>
          </a:solidFill>
          <a:latin typeface="+mn-lt"/>
          <a:ea typeface="+mn-ea"/>
          <a:cs typeface="+mn-cs"/>
        </a:defRPr>
      </a:lvl5pPr>
      <a:lvl6pPr marL="4373250" algn="l" defTabSz="874636" rtl="0" eaLnBrk="1" latinLnBrk="0" hangingPunct="1">
        <a:defRPr sz="3450" kern="1200">
          <a:solidFill>
            <a:schemeClr val="tx1"/>
          </a:solidFill>
          <a:latin typeface="+mn-lt"/>
          <a:ea typeface="+mn-ea"/>
          <a:cs typeface="+mn-cs"/>
        </a:defRPr>
      </a:lvl6pPr>
      <a:lvl7pPr marL="5247900" algn="l" defTabSz="874636" rtl="0" eaLnBrk="1" latinLnBrk="0" hangingPunct="1">
        <a:defRPr sz="3450" kern="1200">
          <a:solidFill>
            <a:schemeClr val="tx1"/>
          </a:solidFill>
          <a:latin typeface="+mn-lt"/>
          <a:ea typeface="+mn-ea"/>
          <a:cs typeface="+mn-cs"/>
        </a:defRPr>
      </a:lvl7pPr>
      <a:lvl8pPr marL="6122548" algn="l" defTabSz="874636" rtl="0" eaLnBrk="1" latinLnBrk="0" hangingPunct="1">
        <a:defRPr sz="3450" kern="1200">
          <a:solidFill>
            <a:schemeClr val="tx1"/>
          </a:solidFill>
          <a:latin typeface="+mn-lt"/>
          <a:ea typeface="+mn-ea"/>
          <a:cs typeface="+mn-cs"/>
        </a:defRPr>
      </a:lvl8pPr>
      <a:lvl9pPr marL="6997200" algn="l" defTabSz="874636" rtl="0" eaLnBrk="1" latinLnBrk="0" hangingPunct="1">
        <a:defRPr sz="34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01703864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51671864"/>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22432048" y="13241866"/>
            <a:ext cx="1479872" cy="4572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2000" smtClean="0">
                <a:solidFill>
                  <a:srgbClr val="508ABA"/>
                </a:solidFill>
                <a:latin typeface="Trebuchet MS"/>
                <a:cs typeface="Trebuchet MS"/>
              </a:rPr>
              <a:pPr algn="r"/>
              <a:t>‹#›</a:t>
            </a:fld>
            <a:endParaRPr lang="en-US" sz="2000" dirty="0">
              <a:solidFill>
                <a:srgbClr val="508ABA"/>
              </a:solidFill>
              <a:latin typeface="Trebuchet MS"/>
              <a:cs typeface="Trebuchet MS"/>
            </a:endParaRPr>
          </a:p>
        </p:txBody>
      </p:sp>
    </p:spTree>
    <p:extLst>
      <p:ext uri="{BB962C8B-B14F-4D97-AF65-F5344CB8AC3E}">
        <p14:creationId xmlns:p14="http://schemas.microsoft.com/office/powerpoint/2010/main" val="3126209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FE0E75-7295-4743-BA67-9FEE51435B58}"/>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6F2E7-C51A-42B8-B563-F261AD0F3FF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94AC1-6B2F-4388-B0BA-CFD9D8ACCDCF}"/>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2ECEE6F-509C-4FD9-ACC9-2F3A2DA5CD59}" type="datetimeFigureOut">
              <a:rPr lang="en-US" smtClean="0"/>
              <a:t>3/9/2020</a:t>
            </a:fld>
            <a:endParaRPr lang="en-US"/>
          </a:p>
        </p:txBody>
      </p:sp>
      <p:sp>
        <p:nvSpPr>
          <p:cNvPr id="5" name="Footer Placeholder 4">
            <a:extLst>
              <a:ext uri="{FF2B5EF4-FFF2-40B4-BE49-F238E27FC236}">
                <a16:creationId xmlns:a16="http://schemas.microsoft.com/office/drawing/2014/main" id="{ECC6BCA8-B205-4675-B63B-3F5B0538B8B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ADA3AD-4EEA-4076-9ED1-6FBAFC78D9FF}"/>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519940D-6BFC-43C8-A2DF-3E3B3E5A4FA9}" type="slidenum">
              <a:rPr lang="en-US" smtClean="0"/>
              <a:t>‹#›</a:t>
            </a:fld>
            <a:endParaRPr lang="en-US"/>
          </a:p>
        </p:txBody>
      </p:sp>
    </p:spTree>
    <p:extLst>
      <p:ext uri="{BB962C8B-B14F-4D97-AF65-F5344CB8AC3E}">
        <p14:creationId xmlns:p14="http://schemas.microsoft.com/office/powerpoint/2010/main" val="52110364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18442152" y="12938897"/>
            <a:ext cx="5689600" cy="730250"/>
          </a:xfrm>
          <a:prstGeom prst="rect">
            <a:avLst/>
          </a:prstGeom>
        </p:spPr>
        <p:txBody>
          <a:bodyPr vert="horz" lIns="234480" tIns="117240" rIns="234480" bIns="117240" rtlCol="0" anchor="ctr"/>
          <a:lstStyle>
            <a:lvl1pPr algn="r">
              <a:defRPr sz="3100">
                <a:solidFill>
                  <a:schemeClr val="tx1">
                    <a:tint val="75000"/>
                  </a:schemeClr>
                </a:solidFill>
              </a:defRPr>
            </a:lvl1pPr>
          </a:lstStyle>
          <a:p>
            <a:pPr defTabSz="1828800"/>
            <a:fld id="{FC623D9C-B141-0E44-9A0E-426DA6A043B9}"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2776219337"/>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59"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4240538500"/>
      </p:ext>
    </p:extLst>
  </p:cSld>
  <p:clrMap bg1="lt1" tx1="dk1" bg2="lt2" tx2="dk2" accent1="accent1" accent2="accent2" accent3="accent3" accent4="accent4" accent5="accent5" accent6="accent6" hlink="hlink" folHlink="folHlink"/>
  <p:sldLayoutIdLst>
    <p:sldLayoutId id="2147483688" r:id="rId1"/>
    <p:sldLayoutId id="2147483689" r:id="rId2"/>
  </p:sldLayoutIdLst>
  <p:hf hdr="0" ftr="0" dt="0"/>
  <p:txStyles>
    <p:titleStyle>
      <a:lvl1pPr algn="ctr" defTabSz="909685" rtl="0" eaLnBrk="1" latinLnBrk="0" hangingPunct="1">
        <a:spcBef>
          <a:spcPct val="0"/>
        </a:spcBef>
        <a:buNone/>
        <a:defRPr sz="8799" kern="1200">
          <a:solidFill>
            <a:schemeClr val="tx1"/>
          </a:solidFill>
          <a:latin typeface="+mj-lt"/>
          <a:ea typeface="+mj-ea"/>
          <a:cs typeface="+mj-cs"/>
        </a:defRPr>
      </a:lvl1pPr>
    </p:titleStyle>
    <p:bodyStyle>
      <a:lvl1pPr marL="682246" indent="-682246" algn="l" defTabSz="909685" rtl="0" eaLnBrk="1" latinLnBrk="0" hangingPunct="1">
        <a:spcBef>
          <a:spcPct val="20000"/>
        </a:spcBef>
        <a:buFont typeface="Arial"/>
        <a:buChar char="•"/>
        <a:defRPr sz="6399" kern="1200">
          <a:solidFill>
            <a:schemeClr val="tx1"/>
          </a:solidFill>
          <a:latin typeface="+mn-lt"/>
          <a:ea typeface="+mn-ea"/>
          <a:cs typeface="+mn-cs"/>
        </a:defRPr>
      </a:lvl1pPr>
      <a:lvl2pPr marL="1478194" indent="-568519" algn="l" defTabSz="909685" rtl="0" eaLnBrk="1" latinLnBrk="0" hangingPunct="1">
        <a:spcBef>
          <a:spcPct val="20000"/>
        </a:spcBef>
        <a:buFont typeface="Arial"/>
        <a:buChar char="–"/>
        <a:defRPr sz="5599" kern="1200">
          <a:solidFill>
            <a:schemeClr val="tx1"/>
          </a:solidFill>
          <a:latin typeface="+mn-lt"/>
          <a:ea typeface="+mn-ea"/>
          <a:cs typeface="+mn-cs"/>
        </a:defRPr>
      </a:lvl2pPr>
      <a:lvl3pPr marL="2274139" indent="-454843" algn="l" defTabSz="909685" rtl="0" eaLnBrk="1" latinLnBrk="0" hangingPunct="1">
        <a:spcBef>
          <a:spcPct val="20000"/>
        </a:spcBef>
        <a:buFont typeface="Arial"/>
        <a:buChar char="•"/>
        <a:defRPr sz="4800" kern="1200">
          <a:solidFill>
            <a:schemeClr val="tx1"/>
          </a:solidFill>
          <a:latin typeface="+mn-lt"/>
          <a:ea typeface="+mn-ea"/>
          <a:cs typeface="+mn-cs"/>
        </a:defRPr>
      </a:lvl3pPr>
      <a:lvl4pPr marL="3183804" indent="-454843" algn="l" defTabSz="909685" rtl="0" eaLnBrk="1" latinLnBrk="0" hangingPunct="1">
        <a:spcBef>
          <a:spcPct val="20000"/>
        </a:spcBef>
        <a:buFont typeface="Arial"/>
        <a:buChar char="–"/>
        <a:defRPr sz="4000" kern="1200">
          <a:solidFill>
            <a:schemeClr val="tx1"/>
          </a:solidFill>
          <a:latin typeface="+mn-lt"/>
          <a:ea typeface="+mn-ea"/>
          <a:cs typeface="+mn-cs"/>
        </a:defRPr>
      </a:lvl4pPr>
      <a:lvl5pPr marL="4093461" indent="-454843" algn="l" defTabSz="909685" rtl="0" eaLnBrk="1" latinLnBrk="0" hangingPunct="1">
        <a:spcBef>
          <a:spcPct val="20000"/>
        </a:spcBef>
        <a:buFont typeface="Arial"/>
        <a:buChar char="»"/>
        <a:defRPr sz="4000" kern="1200">
          <a:solidFill>
            <a:schemeClr val="tx1"/>
          </a:solidFill>
          <a:latin typeface="+mn-lt"/>
          <a:ea typeface="+mn-ea"/>
          <a:cs typeface="+mn-cs"/>
        </a:defRPr>
      </a:lvl5pPr>
      <a:lvl6pPr marL="5003108" indent="-454843" algn="l" defTabSz="909685" rtl="0" eaLnBrk="1" latinLnBrk="0" hangingPunct="1">
        <a:spcBef>
          <a:spcPct val="20000"/>
        </a:spcBef>
        <a:buFont typeface="Arial"/>
        <a:buChar char="•"/>
        <a:defRPr sz="4000" kern="1200">
          <a:solidFill>
            <a:schemeClr val="tx1"/>
          </a:solidFill>
          <a:latin typeface="+mn-lt"/>
          <a:ea typeface="+mn-ea"/>
          <a:cs typeface="+mn-cs"/>
        </a:defRPr>
      </a:lvl6pPr>
      <a:lvl7pPr marL="5912765" indent="-454843" algn="l" defTabSz="909685" rtl="0" eaLnBrk="1" latinLnBrk="0" hangingPunct="1">
        <a:spcBef>
          <a:spcPct val="20000"/>
        </a:spcBef>
        <a:buFont typeface="Arial"/>
        <a:buChar char="•"/>
        <a:defRPr sz="4000" kern="1200">
          <a:solidFill>
            <a:schemeClr val="tx1"/>
          </a:solidFill>
          <a:latin typeface="+mn-lt"/>
          <a:ea typeface="+mn-ea"/>
          <a:cs typeface="+mn-cs"/>
        </a:defRPr>
      </a:lvl7pPr>
      <a:lvl8pPr marL="6822430" indent="-454843" algn="l" defTabSz="909685" rtl="0" eaLnBrk="1" latinLnBrk="0" hangingPunct="1">
        <a:spcBef>
          <a:spcPct val="20000"/>
        </a:spcBef>
        <a:buFont typeface="Arial"/>
        <a:buChar char="•"/>
        <a:defRPr sz="4000" kern="1200">
          <a:solidFill>
            <a:schemeClr val="tx1"/>
          </a:solidFill>
          <a:latin typeface="+mn-lt"/>
          <a:ea typeface="+mn-ea"/>
          <a:cs typeface="+mn-cs"/>
        </a:defRPr>
      </a:lvl8pPr>
      <a:lvl9pPr marL="7732083" indent="-454843" algn="l" defTabSz="909685"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09685" rtl="0" eaLnBrk="1" latinLnBrk="0" hangingPunct="1">
        <a:defRPr sz="3600" kern="1200">
          <a:solidFill>
            <a:schemeClr val="tx1"/>
          </a:solidFill>
          <a:latin typeface="+mn-lt"/>
          <a:ea typeface="+mn-ea"/>
          <a:cs typeface="+mn-cs"/>
        </a:defRPr>
      </a:lvl1pPr>
      <a:lvl2pPr marL="909685" algn="l" defTabSz="909685" rtl="0" eaLnBrk="1" latinLnBrk="0" hangingPunct="1">
        <a:defRPr sz="3600" kern="1200">
          <a:solidFill>
            <a:schemeClr val="tx1"/>
          </a:solidFill>
          <a:latin typeface="+mn-lt"/>
          <a:ea typeface="+mn-ea"/>
          <a:cs typeface="+mn-cs"/>
        </a:defRPr>
      </a:lvl2pPr>
      <a:lvl3pPr marL="1819304" algn="l" defTabSz="909685" rtl="0" eaLnBrk="1" latinLnBrk="0" hangingPunct="1">
        <a:defRPr sz="3600" kern="1200">
          <a:solidFill>
            <a:schemeClr val="tx1"/>
          </a:solidFill>
          <a:latin typeface="+mn-lt"/>
          <a:ea typeface="+mn-ea"/>
          <a:cs typeface="+mn-cs"/>
        </a:defRPr>
      </a:lvl3pPr>
      <a:lvl4pPr marL="2728969" algn="l" defTabSz="909685" rtl="0" eaLnBrk="1" latinLnBrk="0" hangingPunct="1">
        <a:defRPr sz="3600" kern="1200">
          <a:solidFill>
            <a:schemeClr val="tx1"/>
          </a:solidFill>
          <a:latin typeface="+mn-lt"/>
          <a:ea typeface="+mn-ea"/>
          <a:cs typeface="+mn-cs"/>
        </a:defRPr>
      </a:lvl4pPr>
      <a:lvl5pPr marL="3638624" algn="l" defTabSz="909685" rtl="0" eaLnBrk="1" latinLnBrk="0" hangingPunct="1">
        <a:defRPr sz="3600" kern="1200">
          <a:solidFill>
            <a:schemeClr val="tx1"/>
          </a:solidFill>
          <a:latin typeface="+mn-lt"/>
          <a:ea typeface="+mn-ea"/>
          <a:cs typeface="+mn-cs"/>
        </a:defRPr>
      </a:lvl5pPr>
      <a:lvl6pPr marL="4548283" algn="l" defTabSz="909685" rtl="0" eaLnBrk="1" latinLnBrk="0" hangingPunct="1">
        <a:defRPr sz="3600" kern="1200">
          <a:solidFill>
            <a:schemeClr val="tx1"/>
          </a:solidFill>
          <a:latin typeface="+mn-lt"/>
          <a:ea typeface="+mn-ea"/>
          <a:cs typeface="+mn-cs"/>
        </a:defRPr>
      </a:lvl6pPr>
      <a:lvl7pPr marL="5457938" algn="l" defTabSz="909685" rtl="0" eaLnBrk="1" latinLnBrk="0" hangingPunct="1">
        <a:defRPr sz="3600" kern="1200">
          <a:solidFill>
            <a:schemeClr val="tx1"/>
          </a:solidFill>
          <a:latin typeface="+mn-lt"/>
          <a:ea typeface="+mn-ea"/>
          <a:cs typeface="+mn-cs"/>
        </a:defRPr>
      </a:lvl7pPr>
      <a:lvl8pPr marL="6367599" algn="l" defTabSz="909685" rtl="0" eaLnBrk="1" latinLnBrk="0" hangingPunct="1">
        <a:defRPr sz="3600" kern="1200">
          <a:solidFill>
            <a:schemeClr val="tx1"/>
          </a:solidFill>
          <a:latin typeface="+mn-lt"/>
          <a:ea typeface="+mn-ea"/>
          <a:cs typeface="+mn-cs"/>
        </a:defRPr>
      </a:lvl8pPr>
      <a:lvl9pPr marL="7277254" algn="l" defTabSz="90968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06737255"/>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19885572" y="12128939"/>
            <a:ext cx="4026348" cy="1180874"/>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3600" dirty="0">
              <a:solidFill>
                <a:prstClr val="white"/>
              </a:solidFill>
            </a:endParaRPr>
          </a:p>
        </p:txBody>
      </p:sp>
      <p:sp>
        <p:nvSpPr>
          <p:cNvPr id="6"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57755067"/>
      </p:ext>
    </p:extLst>
  </p:cSld>
  <p:clrMap bg1="lt1" tx1="dk1" bg2="lt2" tx2="dk2" accent1="accent1" accent2="accent2" accent3="accent3" accent4="accent4" accent5="accent5" accent6="accent6" hlink="hlink" folHlink="folHlink"/>
  <p:sldLayoutIdLst>
    <p:sldLayoutId id="2147483698" r:id="rId1"/>
    <p:sldLayoutId id="2147483699" r:id="rId2"/>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376556523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4" r:id="rId3"/>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86722983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3" r:id="rId3"/>
    <p:sldLayoutId id="2147483842" r:id="rId4"/>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47724795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9" r:id="rId4"/>
    <p:sldLayoutId id="2147483819" r:id="rId5"/>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031386000"/>
      </p:ext>
    </p:extLst>
  </p:cSld>
  <p:clrMap bg1="lt1" tx1="dk1" bg2="lt2" tx2="dk2" accent1="accent1" accent2="accent2" accent3="accent3" accent4="accent4" accent5="accent5" accent6="accent6" hlink="hlink" folHlink="folHlink"/>
  <p:sldLayoutIdLst>
    <p:sldLayoutId id="2147483742" r:id="rId1"/>
  </p:sldLayoutIdLst>
  <p:hf hdr="0" ftr="0" dt="0"/>
  <p:txStyles>
    <p:titleStyle>
      <a:lvl1pPr algn="ctr" defTabSz="9144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6"/>
            <a:ext cx="21945600" cy="2286000"/>
          </a:xfrm>
          <a:prstGeom prst="rect">
            <a:avLst/>
          </a:prstGeom>
        </p:spPr>
        <p:txBody>
          <a:bodyPr vert="horz" lIns="234480" tIns="117240" rIns="234480" bIns="117240" rtlCol="0" anchor="ctr">
            <a:normAutofit/>
          </a:bodyPr>
          <a:lstStyle/>
          <a:p>
            <a:r>
              <a:rPr lang="en-US"/>
              <a:t>Click to edit Master title style</a:t>
            </a:r>
          </a:p>
        </p:txBody>
      </p:sp>
      <p:sp>
        <p:nvSpPr>
          <p:cNvPr id="3" name="Text Placeholder 2"/>
          <p:cNvSpPr>
            <a:spLocks noGrp="1"/>
          </p:cNvSpPr>
          <p:nvPr>
            <p:ph type="body" idx="1"/>
          </p:nvPr>
        </p:nvSpPr>
        <p:spPr>
          <a:xfrm>
            <a:off x="1219200" y="3200403"/>
            <a:ext cx="21945600" cy="9051926"/>
          </a:xfrm>
          <a:prstGeom prst="rect">
            <a:avLst/>
          </a:prstGeom>
        </p:spPr>
        <p:txBody>
          <a:bodyPr vert="horz" lIns="234480" tIns="117240" rIns="234480" bIns="1172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0" y="12712707"/>
            <a:ext cx="5689600" cy="730250"/>
          </a:xfrm>
          <a:prstGeom prst="rect">
            <a:avLst/>
          </a:prstGeom>
        </p:spPr>
        <p:txBody>
          <a:bodyPr vert="horz" lIns="234480" tIns="117240" rIns="234480" bIns="117240" rtlCol="0" anchor="ctr"/>
          <a:lstStyle>
            <a:lvl1pPr algn="l">
              <a:defRPr sz="2326">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8331200" y="12712707"/>
            <a:ext cx="7721600" cy="730250"/>
          </a:xfrm>
          <a:prstGeom prst="rect">
            <a:avLst/>
          </a:prstGeom>
        </p:spPr>
        <p:txBody>
          <a:bodyPr vert="horz" lIns="234480" tIns="117240" rIns="234480" bIns="117240" rtlCol="0" anchor="ctr"/>
          <a:lstStyle>
            <a:lvl1pPr algn="ctr">
              <a:defRPr sz="2326">
                <a:solidFill>
                  <a:schemeClr val="tx1">
                    <a:tint val="75000"/>
                  </a:schemeClr>
                </a:solidFill>
              </a:defRPr>
            </a:lvl1pPr>
          </a:lstStyle>
          <a:p>
            <a:endParaRPr lang="en-US"/>
          </a:p>
        </p:txBody>
      </p:sp>
      <p:sp>
        <p:nvSpPr>
          <p:cNvPr id="7" name="Slide Number Placeholder 2"/>
          <p:cNvSpPr>
            <a:spLocks noGrp="1"/>
          </p:cNvSpPr>
          <p:nvPr>
            <p:ph type="sldNum" sz="quarter" idx="4"/>
          </p:nvPr>
        </p:nvSpPr>
        <p:spPr>
          <a:xfrm>
            <a:off x="18868103" y="12735657"/>
            <a:ext cx="5486400" cy="730250"/>
          </a:xfrm>
          <a:prstGeom prst="rect">
            <a:avLst/>
          </a:prstGeom>
        </p:spPr>
        <p:txBody>
          <a:bodyPr vert="horz" lIns="91440" tIns="45720" rIns="91440" bIns="45720" rtlCol="0" anchor="ctr"/>
          <a:lstStyle>
            <a:lvl1pPr algn="r">
              <a:defRPr sz="3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pPr/>
              <a:t>‹#›</a:t>
            </a:fld>
            <a:endParaRPr lang="en-US" dirty="0"/>
          </a:p>
        </p:txBody>
      </p:sp>
    </p:spTree>
    <p:extLst>
      <p:ext uri="{BB962C8B-B14F-4D97-AF65-F5344CB8AC3E}">
        <p14:creationId xmlns:p14="http://schemas.microsoft.com/office/powerpoint/2010/main" val="119977880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ftr="0" dt="0"/>
  <p:txStyles>
    <p:titleStyle>
      <a:lvl1pPr algn="ctr" defTabSz="879210" rtl="0" eaLnBrk="1" latinLnBrk="0" hangingPunct="1">
        <a:spcBef>
          <a:spcPct val="0"/>
        </a:spcBef>
        <a:buNone/>
        <a:defRPr sz="8474" kern="1200">
          <a:solidFill>
            <a:schemeClr val="tx1"/>
          </a:solidFill>
          <a:latin typeface="+mj-lt"/>
          <a:ea typeface="+mj-ea"/>
          <a:cs typeface="+mj-cs"/>
        </a:defRPr>
      </a:lvl1pPr>
    </p:titleStyle>
    <p:bodyStyle>
      <a:lvl1pPr marL="659408" indent="-659408" algn="l" defTabSz="879210" rtl="0" eaLnBrk="1" latinLnBrk="0" hangingPunct="1">
        <a:spcBef>
          <a:spcPct val="20000"/>
        </a:spcBef>
        <a:buFont typeface="Arial"/>
        <a:buChar char="•"/>
        <a:defRPr sz="6150" kern="1200">
          <a:solidFill>
            <a:schemeClr val="tx1"/>
          </a:solidFill>
          <a:latin typeface="+mn-lt"/>
          <a:ea typeface="+mn-ea"/>
          <a:cs typeface="+mn-cs"/>
        </a:defRPr>
      </a:lvl1pPr>
      <a:lvl2pPr marL="1428718" indent="-549508" algn="l" defTabSz="879210" rtl="0" eaLnBrk="1" latinLnBrk="0" hangingPunct="1">
        <a:spcBef>
          <a:spcPct val="20000"/>
        </a:spcBef>
        <a:buFont typeface="Arial"/>
        <a:buChar char="–"/>
        <a:defRPr sz="5400" kern="1200">
          <a:solidFill>
            <a:schemeClr val="tx1"/>
          </a:solidFill>
          <a:latin typeface="+mn-lt"/>
          <a:ea typeface="+mn-ea"/>
          <a:cs typeface="+mn-cs"/>
        </a:defRPr>
      </a:lvl2pPr>
      <a:lvl3pPr marL="2198026" indent="-439606" algn="l" defTabSz="879210" rtl="0" eaLnBrk="1" latinLnBrk="0" hangingPunct="1">
        <a:spcBef>
          <a:spcPct val="20000"/>
        </a:spcBef>
        <a:buFont typeface="Arial"/>
        <a:buChar char="•"/>
        <a:defRPr sz="4650" kern="1200">
          <a:solidFill>
            <a:schemeClr val="tx1"/>
          </a:solidFill>
          <a:latin typeface="+mn-lt"/>
          <a:ea typeface="+mn-ea"/>
          <a:cs typeface="+mn-cs"/>
        </a:defRPr>
      </a:lvl3pPr>
      <a:lvl4pPr marL="3077238" indent="-439606" algn="l" defTabSz="879210" rtl="0" eaLnBrk="1" latinLnBrk="0" hangingPunct="1">
        <a:spcBef>
          <a:spcPct val="20000"/>
        </a:spcBef>
        <a:buFont typeface="Arial"/>
        <a:buChar char="–"/>
        <a:defRPr sz="3824" kern="1200">
          <a:solidFill>
            <a:schemeClr val="tx1"/>
          </a:solidFill>
          <a:latin typeface="+mn-lt"/>
          <a:ea typeface="+mn-ea"/>
          <a:cs typeface="+mn-cs"/>
        </a:defRPr>
      </a:lvl4pPr>
      <a:lvl5pPr marL="3956448" indent="-439606" algn="l" defTabSz="879210" rtl="0" eaLnBrk="1" latinLnBrk="0" hangingPunct="1">
        <a:spcBef>
          <a:spcPct val="20000"/>
        </a:spcBef>
        <a:buFont typeface="Arial"/>
        <a:buChar char="»"/>
        <a:defRPr sz="3824" kern="1200">
          <a:solidFill>
            <a:schemeClr val="tx1"/>
          </a:solidFill>
          <a:latin typeface="+mn-lt"/>
          <a:ea typeface="+mn-ea"/>
          <a:cs typeface="+mn-cs"/>
        </a:defRPr>
      </a:lvl5pPr>
      <a:lvl6pPr marL="4835658" indent="-439606" algn="l" defTabSz="879210" rtl="0" eaLnBrk="1" latinLnBrk="0" hangingPunct="1">
        <a:spcBef>
          <a:spcPct val="20000"/>
        </a:spcBef>
        <a:buFont typeface="Arial"/>
        <a:buChar char="•"/>
        <a:defRPr sz="3824" kern="1200">
          <a:solidFill>
            <a:schemeClr val="tx1"/>
          </a:solidFill>
          <a:latin typeface="+mn-lt"/>
          <a:ea typeface="+mn-ea"/>
          <a:cs typeface="+mn-cs"/>
        </a:defRPr>
      </a:lvl6pPr>
      <a:lvl7pPr marL="5714868" indent="-439606" algn="l" defTabSz="879210" rtl="0" eaLnBrk="1" latinLnBrk="0" hangingPunct="1">
        <a:spcBef>
          <a:spcPct val="20000"/>
        </a:spcBef>
        <a:buFont typeface="Arial"/>
        <a:buChar char="•"/>
        <a:defRPr sz="3824" kern="1200">
          <a:solidFill>
            <a:schemeClr val="tx1"/>
          </a:solidFill>
          <a:latin typeface="+mn-lt"/>
          <a:ea typeface="+mn-ea"/>
          <a:cs typeface="+mn-cs"/>
        </a:defRPr>
      </a:lvl7pPr>
      <a:lvl8pPr marL="6594080" indent="-439606" algn="l" defTabSz="879210" rtl="0" eaLnBrk="1" latinLnBrk="0" hangingPunct="1">
        <a:spcBef>
          <a:spcPct val="20000"/>
        </a:spcBef>
        <a:buFont typeface="Arial"/>
        <a:buChar char="•"/>
        <a:defRPr sz="3824" kern="1200">
          <a:solidFill>
            <a:schemeClr val="tx1"/>
          </a:solidFill>
          <a:latin typeface="+mn-lt"/>
          <a:ea typeface="+mn-ea"/>
          <a:cs typeface="+mn-cs"/>
        </a:defRPr>
      </a:lvl8pPr>
      <a:lvl9pPr marL="7473290" indent="-439606" algn="l" defTabSz="879210" rtl="0" eaLnBrk="1" latinLnBrk="0" hangingPunct="1">
        <a:spcBef>
          <a:spcPct val="20000"/>
        </a:spcBef>
        <a:buFont typeface="Arial"/>
        <a:buChar char="•"/>
        <a:defRPr sz="3824" kern="1200">
          <a:solidFill>
            <a:schemeClr val="tx1"/>
          </a:solidFill>
          <a:latin typeface="+mn-lt"/>
          <a:ea typeface="+mn-ea"/>
          <a:cs typeface="+mn-cs"/>
        </a:defRPr>
      </a:lvl9pPr>
    </p:bodyStyle>
    <p:otherStyle>
      <a:defPPr>
        <a:defRPr lang="en-US"/>
      </a:defPPr>
      <a:lvl1pPr marL="0" algn="l" defTabSz="879210" rtl="0" eaLnBrk="1" latinLnBrk="0" hangingPunct="1">
        <a:defRPr sz="3450" kern="1200">
          <a:solidFill>
            <a:schemeClr val="tx1"/>
          </a:solidFill>
          <a:latin typeface="+mn-lt"/>
          <a:ea typeface="+mn-ea"/>
          <a:cs typeface="+mn-cs"/>
        </a:defRPr>
      </a:lvl1pPr>
      <a:lvl2pPr marL="879210" algn="l" defTabSz="879210" rtl="0" eaLnBrk="1" latinLnBrk="0" hangingPunct="1">
        <a:defRPr sz="3450" kern="1200">
          <a:solidFill>
            <a:schemeClr val="tx1"/>
          </a:solidFill>
          <a:latin typeface="+mn-lt"/>
          <a:ea typeface="+mn-ea"/>
          <a:cs typeface="+mn-cs"/>
        </a:defRPr>
      </a:lvl2pPr>
      <a:lvl3pPr marL="1758422" algn="l" defTabSz="879210" rtl="0" eaLnBrk="1" latinLnBrk="0" hangingPunct="1">
        <a:defRPr sz="3450" kern="1200">
          <a:solidFill>
            <a:schemeClr val="tx1"/>
          </a:solidFill>
          <a:latin typeface="+mn-lt"/>
          <a:ea typeface="+mn-ea"/>
          <a:cs typeface="+mn-cs"/>
        </a:defRPr>
      </a:lvl3pPr>
      <a:lvl4pPr marL="2637632" algn="l" defTabSz="879210" rtl="0" eaLnBrk="1" latinLnBrk="0" hangingPunct="1">
        <a:defRPr sz="3450" kern="1200">
          <a:solidFill>
            <a:schemeClr val="tx1"/>
          </a:solidFill>
          <a:latin typeface="+mn-lt"/>
          <a:ea typeface="+mn-ea"/>
          <a:cs typeface="+mn-cs"/>
        </a:defRPr>
      </a:lvl4pPr>
      <a:lvl5pPr marL="3516842" algn="l" defTabSz="879210" rtl="0" eaLnBrk="1" latinLnBrk="0" hangingPunct="1">
        <a:defRPr sz="3450" kern="1200">
          <a:solidFill>
            <a:schemeClr val="tx1"/>
          </a:solidFill>
          <a:latin typeface="+mn-lt"/>
          <a:ea typeface="+mn-ea"/>
          <a:cs typeface="+mn-cs"/>
        </a:defRPr>
      </a:lvl5pPr>
      <a:lvl6pPr marL="4396054" algn="l" defTabSz="879210" rtl="0" eaLnBrk="1" latinLnBrk="0" hangingPunct="1">
        <a:defRPr sz="3450" kern="1200">
          <a:solidFill>
            <a:schemeClr val="tx1"/>
          </a:solidFill>
          <a:latin typeface="+mn-lt"/>
          <a:ea typeface="+mn-ea"/>
          <a:cs typeface="+mn-cs"/>
        </a:defRPr>
      </a:lvl6pPr>
      <a:lvl7pPr marL="5275264" algn="l" defTabSz="879210" rtl="0" eaLnBrk="1" latinLnBrk="0" hangingPunct="1">
        <a:defRPr sz="3450" kern="1200">
          <a:solidFill>
            <a:schemeClr val="tx1"/>
          </a:solidFill>
          <a:latin typeface="+mn-lt"/>
          <a:ea typeface="+mn-ea"/>
          <a:cs typeface="+mn-cs"/>
        </a:defRPr>
      </a:lvl7pPr>
      <a:lvl8pPr marL="6154474" algn="l" defTabSz="879210" rtl="0" eaLnBrk="1" latinLnBrk="0" hangingPunct="1">
        <a:defRPr sz="3450" kern="1200">
          <a:solidFill>
            <a:schemeClr val="tx1"/>
          </a:solidFill>
          <a:latin typeface="+mn-lt"/>
          <a:ea typeface="+mn-ea"/>
          <a:cs typeface="+mn-cs"/>
        </a:defRPr>
      </a:lvl8pPr>
      <a:lvl9pPr marL="7033684" algn="l" defTabSz="879210" rtl="0" eaLnBrk="1" latinLnBrk="0" hangingPunct="1">
        <a:defRPr sz="34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10.png"/><Relationship Id="rId2" Type="http://schemas.openxmlformats.org/officeDocument/2006/relationships/image" Target="../media/image26.jpeg"/><Relationship Id="rId1" Type="http://schemas.openxmlformats.org/officeDocument/2006/relationships/slideLayout" Target="../slideLayouts/slideLayout7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4.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jpeg"/><Relationship Id="rId26" Type="http://schemas.openxmlformats.org/officeDocument/2006/relationships/image" Target="../media/image69.png"/><Relationship Id="rId39" Type="http://schemas.openxmlformats.org/officeDocument/2006/relationships/image" Target="../media/image10.png"/><Relationship Id="rId21" Type="http://schemas.openxmlformats.org/officeDocument/2006/relationships/image" Target="../media/image64.png"/><Relationship Id="rId34" Type="http://schemas.openxmlformats.org/officeDocument/2006/relationships/image" Target="../media/image77.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5" Type="http://schemas.openxmlformats.org/officeDocument/2006/relationships/image" Target="../media/image68.png"/><Relationship Id="rId33" Type="http://schemas.openxmlformats.org/officeDocument/2006/relationships/image" Target="../media/image76.jpeg"/><Relationship Id="rId38" Type="http://schemas.openxmlformats.org/officeDocument/2006/relationships/image" Target="../media/image81.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jpeg"/><Relationship Id="rId29" Type="http://schemas.openxmlformats.org/officeDocument/2006/relationships/image" Target="../media/image72.png"/><Relationship Id="rId1" Type="http://schemas.openxmlformats.org/officeDocument/2006/relationships/slideLayout" Target="../slideLayouts/slideLayout22.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jpeg"/><Relationship Id="rId5" Type="http://schemas.openxmlformats.org/officeDocument/2006/relationships/image" Target="../media/image48.jpeg"/><Relationship Id="rId15" Type="http://schemas.openxmlformats.org/officeDocument/2006/relationships/image" Target="../media/image58.png"/><Relationship Id="rId23" Type="http://schemas.openxmlformats.org/officeDocument/2006/relationships/image" Target="../media/image66.jpeg"/><Relationship Id="rId28" Type="http://schemas.openxmlformats.org/officeDocument/2006/relationships/image" Target="../media/image71.png"/><Relationship Id="rId36" Type="http://schemas.openxmlformats.org/officeDocument/2006/relationships/image" Target="../media/image79.png"/><Relationship Id="rId10" Type="http://schemas.openxmlformats.org/officeDocument/2006/relationships/image" Target="../media/image53.jpeg"/><Relationship Id="rId19" Type="http://schemas.openxmlformats.org/officeDocument/2006/relationships/image" Target="../media/image62.png"/><Relationship Id="rId31" Type="http://schemas.openxmlformats.org/officeDocument/2006/relationships/image" Target="../media/image74.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png"/><Relationship Id="rId22" Type="http://schemas.openxmlformats.org/officeDocument/2006/relationships/image" Target="../media/image65.jpe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8" Type="http://schemas.openxmlformats.org/officeDocument/2006/relationships/image" Target="../media/image51.png"/><Relationship Id="rId3" Type="http://schemas.openxmlformats.org/officeDocument/2006/relationships/image" Target="../media/image46.jpeg"/></Relationships>
</file>

<file path=ppt/slides/_rels/slide17.xml.rels><?xml version="1.0" encoding="UTF-8" standalone="yes"?>
<Relationships xmlns="http://schemas.openxmlformats.org/package/2006/relationships"><Relationship Id="rId13" Type="http://schemas.openxmlformats.org/officeDocument/2006/relationships/image" Target="../media/image92.png"/><Relationship Id="rId18" Type="http://schemas.openxmlformats.org/officeDocument/2006/relationships/image" Target="../media/image97.png"/><Relationship Id="rId26" Type="http://schemas.openxmlformats.org/officeDocument/2006/relationships/image" Target="../media/image105.jpeg"/><Relationship Id="rId39" Type="http://schemas.openxmlformats.org/officeDocument/2006/relationships/image" Target="../media/image118.png"/><Relationship Id="rId21" Type="http://schemas.openxmlformats.org/officeDocument/2006/relationships/image" Target="../media/image100.png"/><Relationship Id="rId34" Type="http://schemas.openxmlformats.org/officeDocument/2006/relationships/image" Target="../media/image113.png"/><Relationship Id="rId42" Type="http://schemas.openxmlformats.org/officeDocument/2006/relationships/image" Target="../media/image121.png"/><Relationship Id="rId47" Type="http://schemas.openxmlformats.org/officeDocument/2006/relationships/image" Target="../media/image126.png"/><Relationship Id="rId50" Type="http://schemas.openxmlformats.org/officeDocument/2006/relationships/image" Target="../media/image129.png"/><Relationship Id="rId55" Type="http://schemas.openxmlformats.org/officeDocument/2006/relationships/image" Target="../media/image134.png"/><Relationship Id="rId7" Type="http://schemas.openxmlformats.org/officeDocument/2006/relationships/image" Target="../media/image86.jpeg"/><Relationship Id="rId2" Type="http://schemas.openxmlformats.org/officeDocument/2006/relationships/notesSlide" Target="../notesSlides/notesSlide10.xml"/><Relationship Id="rId16" Type="http://schemas.openxmlformats.org/officeDocument/2006/relationships/image" Target="../media/image95.png"/><Relationship Id="rId29" Type="http://schemas.openxmlformats.org/officeDocument/2006/relationships/image" Target="../media/image108.png"/><Relationship Id="rId11" Type="http://schemas.openxmlformats.org/officeDocument/2006/relationships/image" Target="../media/image90.png"/><Relationship Id="rId24" Type="http://schemas.openxmlformats.org/officeDocument/2006/relationships/image" Target="../media/image103.jpeg"/><Relationship Id="rId32" Type="http://schemas.openxmlformats.org/officeDocument/2006/relationships/image" Target="../media/image111.png"/><Relationship Id="rId37" Type="http://schemas.openxmlformats.org/officeDocument/2006/relationships/image" Target="../media/image116.png"/><Relationship Id="rId40" Type="http://schemas.openxmlformats.org/officeDocument/2006/relationships/image" Target="../media/image119.png"/><Relationship Id="rId45" Type="http://schemas.openxmlformats.org/officeDocument/2006/relationships/image" Target="../media/image124.png"/><Relationship Id="rId53" Type="http://schemas.openxmlformats.org/officeDocument/2006/relationships/image" Target="../media/image132.png"/><Relationship Id="rId5" Type="http://schemas.openxmlformats.org/officeDocument/2006/relationships/image" Target="../media/image84.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jpeg"/><Relationship Id="rId14" Type="http://schemas.openxmlformats.org/officeDocument/2006/relationships/image" Target="../media/image93.png"/><Relationship Id="rId22" Type="http://schemas.openxmlformats.org/officeDocument/2006/relationships/image" Target="../media/image101.png"/><Relationship Id="rId27" Type="http://schemas.openxmlformats.org/officeDocument/2006/relationships/image" Target="../media/image106.png"/><Relationship Id="rId30" Type="http://schemas.openxmlformats.org/officeDocument/2006/relationships/image" Target="../media/image109.png"/><Relationship Id="rId35" Type="http://schemas.openxmlformats.org/officeDocument/2006/relationships/image" Target="../media/image114.png"/><Relationship Id="rId43" Type="http://schemas.openxmlformats.org/officeDocument/2006/relationships/image" Target="../media/image122.png"/><Relationship Id="rId48" Type="http://schemas.openxmlformats.org/officeDocument/2006/relationships/image" Target="../media/image127.png"/><Relationship Id="rId56" Type="http://schemas.openxmlformats.org/officeDocument/2006/relationships/image" Target="../media/image135.png"/><Relationship Id="rId8" Type="http://schemas.openxmlformats.org/officeDocument/2006/relationships/image" Target="../media/image87.png"/><Relationship Id="rId51" Type="http://schemas.openxmlformats.org/officeDocument/2006/relationships/image" Target="../media/image130.png"/><Relationship Id="rId3" Type="http://schemas.openxmlformats.org/officeDocument/2006/relationships/image" Target="../media/image82.png"/><Relationship Id="rId12" Type="http://schemas.openxmlformats.org/officeDocument/2006/relationships/image" Target="../media/image91.jpeg"/><Relationship Id="rId17" Type="http://schemas.openxmlformats.org/officeDocument/2006/relationships/image" Target="../media/image96.png"/><Relationship Id="rId25" Type="http://schemas.openxmlformats.org/officeDocument/2006/relationships/image" Target="../media/image104.png"/><Relationship Id="rId33" Type="http://schemas.openxmlformats.org/officeDocument/2006/relationships/image" Target="../media/image112.png"/><Relationship Id="rId38" Type="http://schemas.openxmlformats.org/officeDocument/2006/relationships/image" Target="../media/image117.png"/><Relationship Id="rId46" Type="http://schemas.openxmlformats.org/officeDocument/2006/relationships/image" Target="../media/image125.png"/><Relationship Id="rId20" Type="http://schemas.openxmlformats.org/officeDocument/2006/relationships/image" Target="../media/image99.png"/><Relationship Id="rId41" Type="http://schemas.openxmlformats.org/officeDocument/2006/relationships/image" Target="../media/image120.png"/><Relationship Id="rId54" Type="http://schemas.openxmlformats.org/officeDocument/2006/relationships/image" Target="../media/image133.png"/><Relationship Id="rId1" Type="http://schemas.openxmlformats.org/officeDocument/2006/relationships/slideLayout" Target="../slideLayouts/slideLayout24.xml"/><Relationship Id="rId6" Type="http://schemas.openxmlformats.org/officeDocument/2006/relationships/image" Target="../media/image85.png"/><Relationship Id="rId15" Type="http://schemas.openxmlformats.org/officeDocument/2006/relationships/image" Target="../media/image94.png"/><Relationship Id="rId23" Type="http://schemas.openxmlformats.org/officeDocument/2006/relationships/image" Target="../media/image102.jpeg"/><Relationship Id="rId28" Type="http://schemas.openxmlformats.org/officeDocument/2006/relationships/image" Target="../media/image107.png"/><Relationship Id="rId36" Type="http://schemas.openxmlformats.org/officeDocument/2006/relationships/image" Target="../media/image115.png"/><Relationship Id="rId49" Type="http://schemas.openxmlformats.org/officeDocument/2006/relationships/image" Target="../media/image128.png"/><Relationship Id="rId57" Type="http://schemas.openxmlformats.org/officeDocument/2006/relationships/image" Target="../media/image15.png"/><Relationship Id="rId10" Type="http://schemas.openxmlformats.org/officeDocument/2006/relationships/image" Target="../media/image89.png"/><Relationship Id="rId31" Type="http://schemas.openxmlformats.org/officeDocument/2006/relationships/image" Target="../media/image110.png"/><Relationship Id="rId44" Type="http://schemas.openxmlformats.org/officeDocument/2006/relationships/image" Target="../media/image123.png"/><Relationship Id="rId52" Type="http://schemas.openxmlformats.org/officeDocument/2006/relationships/image" Target="../media/image131.png"/></Relationships>
</file>

<file path=ppt/slides/_rels/slide1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5.png"/><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28.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slide" Target="slide18.xml"/><Relationship Id="rId4" Type="http://schemas.openxmlformats.org/officeDocument/2006/relationships/slide" Target="slide35.xml"/><Relationship Id="rId9" Type="http://schemas.openxmlformats.org/officeDocument/2006/relationships/image" Target="../media/image6.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7.png"/><Relationship Id="rId21" Type="http://schemas.openxmlformats.org/officeDocument/2006/relationships/image" Target="../media/image154.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12.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slideLayout" Target="../slideLayouts/slideLayout67.xml"/><Relationship Id="rId6" Type="http://schemas.microsoft.com/office/2007/relationships/hdphoto" Target="../media/hdphoto1.wdp"/><Relationship Id="rId11" Type="http://schemas.openxmlformats.org/officeDocument/2006/relationships/image" Target="../media/image144.png"/><Relationship Id="rId5" Type="http://schemas.openxmlformats.org/officeDocument/2006/relationships/image" Target="../media/image139.png"/><Relationship Id="rId15" Type="http://schemas.openxmlformats.org/officeDocument/2006/relationships/image" Target="../media/image148.png"/><Relationship Id="rId23" Type="http://schemas.openxmlformats.org/officeDocument/2006/relationships/image" Target="../media/image10.png"/><Relationship Id="rId10" Type="http://schemas.openxmlformats.org/officeDocument/2006/relationships/image" Target="../media/image143.png"/><Relationship Id="rId19" Type="http://schemas.openxmlformats.org/officeDocument/2006/relationships/image" Target="../media/image152.png"/><Relationship Id="rId4" Type="http://schemas.openxmlformats.org/officeDocument/2006/relationships/image" Target="../media/image138.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s>
</file>

<file path=ppt/slides/_rels/slide2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8" Type="http://schemas.openxmlformats.org/officeDocument/2006/relationships/image" Target="../media/image162.jpeg"/><Relationship Id="rId13" Type="http://schemas.openxmlformats.org/officeDocument/2006/relationships/image" Target="../media/image167.png"/><Relationship Id="rId18" Type="http://schemas.openxmlformats.org/officeDocument/2006/relationships/image" Target="../media/image172.png"/><Relationship Id="rId3" Type="http://schemas.openxmlformats.org/officeDocument/2006/relationships/image" Target="../media/image157.png"/><Relationship Id="rId21" Type="http://schemas.openxmlformats.org/officeDocument/2006/relationships/image" Target="../media/image175.png"/><Relationship Id="rId7" Type="http://schemas.openxmlformats.org/officeDocument/2006/relationships/image" Target="../media/image161.png"/><Relationship Id="rId12" Type="http://schemas.openxmlformats.org/officeDocument/2006/relationships/image" Target="../media/image166.jpeg"/><Relationship Id="rId17" Type="http://schemas.openxmlformats.org/officeDocument/2006/relationships/image" Target="../media/image171.png"/><Relationship Id="rId25" Type="http://schemas.openxmlformats.org/officeDocument/2006/relationships/image" Target="../media/image10.png"/><Relationship Id="rId2" Type="http://schemas.openxmlformats.org/officeDocument/2006/relationships/notesSlide" Target="../notesSlides/notesSlide14.xml"/><Relationship Id="rId16" Type="http://schemas.openxmlformats.org/officeDocument/2006/relationships/image" Target="../media/image170.jpeg"/><Relationship Id="rId20" Type="http://schemas.openxmlformats.org/officeDocument/2006/relationships/image" Target="../media/image174.png"/><Relationship Id="rId1" Type="http://schemas.openxmlformats.org/officeDocument/2006/relationships/slideLayout" Target="../slideLayouts/slideLayout22.xml"/><Relationship Id="rId6" Type="http://schemas.openxmlformats.org/officeDocument/2006/relationships/image" Target="../media/image160.png"/><Relationship Id="rId11" Type="http://schemas.openxmlformats.org/officeDocument/2006/relationships/image" Target="../media/image165.jpeg"/><Relationship Id="rId24" Type="http://schemas.openxmlformats.org/officeDocument/2006/relationships/image" Target="../media/image178.pn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10" Type="http://schemas.openxmlformats.org/officeDocument/2006/relationships/image" Target="../media/image164.png"/><Relationship Id="rId19" Type="http://schemas.openxmlformats.org/officeDocument/2006/relationships/image" Target="../media/image173.jpe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0.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thevab.com/insight/best-seats-in-the-house"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5.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1.png"/><Relationship Id="rId7" Type="http://schemas.openxmlformats.org/officeDocument/2006/relationships/hyperlink" Target="https://thevab.com/create-account" TargetMode="External"/><Relationship Id="rId2" Type="http://schemas.openxmlformats.org/officeDocument/2006/relationships/hyperlink" Target="https://www.linkedin.com/company/videoadvertisingbureauvab/" TargetMode="External"/><Relationship Id="rId1" Type="http://schemas.openxmlformats.org/officeDocument/2006/relationships/slideLayout" Target="../slideLayouts/slideLayout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hyperlink" Target="https://twitter.com/videoadbureau"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7.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8.xml"/><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hyperlink" Target="https://thevab.com/insight/best-seats-in-the-house" TargetMode="External"/><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hyperlink" Target="https://thevab.com/insight/best-seats-in-the-house" TargetMode="External"/><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2.png"/><Relationship Id="rId7" Type="http://schemas.openxmlformats.org/officeDocument/2006/relationships/hyperlink" Target="https://thevab.com/insight/best-seats-in-the-house"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8F958C-683F-4428-9EF0-7ACE36B20439}"/>
              </a:ext>
            </a:extLst>
          </p:cNvPr>
          <p:cNvSpPr/>
          <p:nvPr/>
        </p:nvSpPr>
        <p:spPr>
          <a:xfrm>
            <a:off x="2230721" y="7304453"/>
            <a:ext cx="19700684" cy="4943905"/>
          </a:xfrm>
          <a:prstGeom prst="rect">
            <a:avLst/>
          </a:prstGeom>
          <a:solidFill>
            <a:srgbClr val="000000">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172281">
              <a:defRPr/>
            </a:pP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0BA9415F-4BB1-4CA1-B5FA-EA9A87BB94A1}"/>
              </a:ext>
            </a:extLst>
          </p:cNvPr>
          <p:cNvSpPr txBox="1"/>
          <p:nvPr/>
        </p:nvSpPr>
        <p:spPr>
          <a:xfrm>
            <a:off x="2230721" y="7630022"/>
            <a:ext cx="19700683" cy="477055"/>
          </a:xfrm>
          <a:prstGeom prst="rect">
            <a:avLst/>
          </a:prstGeom>
          <a:noFill/>
        </p:spPr>
        <p:txBody>
          <a:bodyPr wrap="square" rtlCol="0">
            <a:spAutoFit/>
          </a:bodyPr>
          <a:lstStyle/>
          <a:p>
            <a:pPr algn="ctr" defTabSz="1172281">
              <a:defRPr/>
            </a:pPr>
            <a:r>
              <a:rPr lang="en-US" sz="2500"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VAB – INSIGHTS REPORT </a:t>
            </a:r>
            <a:r>
              <a:rPr lang="en-US" sz="2500" spc="500">
                <a:solidFill>
                  <a:schemeClr val="bg1"/>
                </a:solidFill>
                <a:latin typeface="Open Sans" panose="020B0606030504020204" pitchFamily="34" charset="0"/>
                <a:ea typeface="Open Sans" panose="020B0606030504020204" pitchFamily="34" charset="0"/>
                <a:cs typeface="Open Sans" panose="020B0606030504020204" pitchFamily="34" charset="0"/>
              </a:rPr>
              <a:t>- 2020</a:t>
            </a:r>
            <a:endParaRPr lang="en-US" sz="2500" spc="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3F49F51-821D-42A4-84E3-D8AB54008167}"/>
              </a:ext>
            </a:extLst>
          </p:cNvPr>
          <p:cNvSpPr txBox="1"/>
          <p:nvPr/>
        </p:nvSpPr>
        <p:spPr>
          <a:xfrm>
            <a:off x="2230721" y="8240014"/>
            <a:ext cx="19700684" cy="477054"/>
          </a:xfrm>
          <a:prstGeom prst="rect">
            <a:avLst/>
          </a:prstGeom>
          <a:noFill/>
        </p:spPr>
        <p:txBody>
          <a:bodyPr wrap="square" rtlCol="0">
            <a:spAutoFit/>
          </a:bodyPr>
          <a:lstStyle/>
          <a:p>
            <a:pPr algn="ctr" defTabSz="1172281">
              <a:defRPr/>
            </a:pPr>
            <a:r>
              <a:rPr lang="en-US" sz="2500" dirty="0">
                <a:solidFill>
                  <a:prstClr val="white"/>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AF305549-4CB9-4D92-B533-EC1B01A0218E}"/>
              </a:ext>
            </a:extLst>
          </p:cNvPr>
          <p:cNvSpPr txBox="1"/>
          <p:nvPr/>
        </p:nvSpPr>
        <p:spPr>
          <a:xfrm>
            <a:off x="2230721" y="9040133"/>
            <a:ext cx="19700685" cy="1323439"/>
          </a:xfrm>
          <a:prstGeom prst="rect">
            <a:avLst/>
          </a:prstGeom>
          <a:noFill/>
        </p:spPr>
        <p:txBody>
          <a:bodyPr wrap="square" rtlCol="0">
            <a:spAutoFit/>
          </a:bodyPr>
          <a:lstStyle/>
          <a:p>
            <a:pPr algn="ctr" defTabSz="1172281">
              <a:defRPr/>
            </a:pPr>
            <a:r>
              <a:rPr lang="en-US" sz="78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Best Seats In The House</a:t>
            </a:r>
          </a:p>
        </p:txBody>
      </p:sp>
      <p:sp>
        <p:nvSpPr>
          <p:cNvPr id="15" name="TextBox 14">
            <a:extLst>
              <a:ext uri="{FF2B5EF4-FFF2-40B4-BE49-F238E27FC236}">
                <a16:creationId xmlns:a16="http://schemas.microsoft.com/office/drawing/2014/main" id="{C081D110-6C83-4E45-93DB-578913D258FA}"/>
              </a:ext>
            </a:extLst>
          </p:cNvPr>
          <p:cNvSpPr txBox="1"/>
          <p:nvPr/>
        </p:nvSpPr>
        <p:spPr>
          <a:xfrm>
            <a:off x="2230721" y="10669199"/>
            <a:ext cx="19700682" cy="769441"/>
          </a:xfrm>
          <a:prstGeom prst="rect">
            <a:avLst/>
          </a:prstGeom>
          <a:noFill/>
        </p:spPr>
        <p:txBody>
          <a:bodyPr wrap="square" rtlCol="0">
            <a:spAutoFit/>
          </a:bodyPr>
          <a:lstStyle/>
          <a:p>
            <a:pPr algn="ctr" defTabSz="1172281">
              <a:defRPr/>
            </a:pPr>
            <a:r>
              <a:rPr lang="en-US" sz="4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Exploring Multiscreen TV’s Front Row Seat To Live Sports</a:t>
            </a:r>
          </a:p>
        </p:txBody>
      </p:sp>
      <p:grpSp>
        <p:nvGrpSpPr>
          <p:cNvPr id="19" name="Group 18"/>
          <p:cNvGrpSpPr/>
          <p:nvPr/>
        </p:nvGrpSpPr>
        <p:grpSpPr>
          <a:xfrm>
            <a:off x="22045931" y="7304452"/>
            <a:ext cx="576616" cy="4943905"/>
            <a:chOff x="12041196" y="9258705"/>
            <a:chExt cx="576616" cy="4943905"/>
          </a:xfrm>
          <a:solidFill>
            <a:srgbClr val="0288E1"/>
          </a:solidFill>
        </p:grpSpPr>
        <p:sp>
          <p:nvSpPr>
            <p:cNvPr id="18" name="Isosceles Triangle 17"/>
            <p:cNvSpPr/>
            <p:nvPr/>
          </p:nvSpPr>
          <p:spPr>
            <a:xfrm rot="5400000">
              <a:off x="12227704" y="11536247"/>
              <a:ext cx="411429" cy="368787"/>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p:cNvSpPr/>
            <p:nvPr/>
          </p:nvSpPr>
          <p:spPr>
            <a:xfrm>
              <a:off x="12041196" y="9258705"/>
              <a:ext cx="207829" cy="494390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7D2330FE-DC42-4C54-8567-C25D97709DB3}"/>
              </a:ext>
            </a:extLst>
          </p:cNvPr>
          <p:cNvGrpSpPr/>
          <p:nvPr/>
        </p:nvGrpSpPr>
        <p:grpSpPr>
          <a:xfrm>
            <a:off x="0" y="12615004"/>
            <a:ext cx="24384000" cy="646331"/>
            <a:chOff x="-1073020" y="4890971"/>
            <a:chExt cx="1436914" cy="468445"/>
          </a:xfrm>
        </p:grpSpPr>
        <p:sp>
          <p:nvSpPr>
            <p:cNvPr id="23" name="Rectangle 22">
              <a:extLst>
                <a:ext uri="{FF2B5EF4-FFF2-40B4-BE49-F238E27FC236}">
                  <a16:creationId xmlns:a16="http://schemas.microsoft.com/office/drawing/2014/main" id="{06B1CB5B-E2D5-43D2-B149-C005CBC06708}"/>
                </a:ext>
              </a:extLst>
            </p:cNvPr>
            <p:cNvSpPr/>
            <p:nvPr/>
          </p:nvSpPr>
          <p:spPr>
            <a:xfrm>
              <a:off x="-1073020" y="4954234"/>
              <a:ext cx="1436914" cy="372887"/>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24" name="TextBox 23">
              <a:extLst>
                <a:ext uri="{FF2B5EF4-FFF2-40B4-BE49-F238E27FC236}">
                  <a16:creationId xmlns:a16="http://schemas.microsoft.com/office/drawing/2014/main" id="{51E2339A-3D9D-4CD5-8846-F0BEAC8891F7}"/>
                </a:ext>
              </a:extLst>
            </p:cNvPr>
            <p:cNvSpPr txBox="1"/>
            <p:nvPr/>
          </p:nvSpPr>
          <p:spPr>
            <a:xfrm>
              <a:off x="-1073020" y="4890971"/>
              <a:ext cx="1436914" cy="468445"/>
            </a:xfrm>
            <a:prstGeom prst="rect">
              <a:avLst/>
            </a:prstGeom>
            <a:noFill/>
          </p:spPr>
          <p:txBody>
            <a:bodyPr wrap="square" rtlCol="0" anchor="ctr">
              <a:spAutoFit/>
            </a:bodyPr>
            <a:lstStyle/>
            <a:p>
              <a:pPr algn="ctr"/>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VAB Members Exclusive Supplement</a:t>
              </a:r>
            </a:p>
          </p:txBody>
        </p:sp>
      </p:grpSp>
    </p:spTree>
    <p:extLst>
      <p:ext uri="{BB962C8B-B14F-4D97-AF65-F5344CB8AC3E}">
        <p14:creationId xmlns:p14="http://schemas.microsoft.com/office/powerpoint/2010/main" val="74788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Rectangle 6"/>
          <p:cNvSpPr/>
          <p:nvPr/>
        </p:nvSpPr>
        <p:spPr>
          <a:xfrm>
            <a:off x="-1" y="1"/>
            <a:ext cx="24384000" cy="138037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8631211" y="0"/>
            <a:ext cx="5752789" cy="13716000"/>
            <a:chOff x="18631211" y="0"/>
            <a:chExt cx="5752789" cy="1371600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631211" y="0"/>
              <a:ext cx="5752788" cy="3297964"/>
            </a:xfrm>
            <a:prstGeom prst="rect">
              <a:avLst/>
            </a:prstGeom>
          </p:spPr>
        </p:pic>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631211" y="3297964"/>
              <a:ext cx="5752788" cy="3822144"/>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631212" y="7036414"/>
              <a:ext cx="5752788" cy="3339136"/>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31212" y="10375550"/>
              <a:ext cx="5752787" cy="3340450"/>
            </a:xfrm>
            <a:prstGeom prst="rect">
              <a:avLst/>
            </a:prstGeom>
          </p:spPr>
        </p:pic>
      </p:grpSp>
      <p:sp>
        <p:nvSpPr>
          <p:cNvPr id="4" name="Slide Number Placeholder 5">
            <a:extLst>
              <a:ext uri="{FF2B5EF4-FFF2-40B4-BE49-F238E27FC236}">
                <a16:creationId xmlns:a16="http://schemas.microsoft.com/office/drawing/2014/main" id="{D2D77D71-5B33-4229-95C9-86ACD5C043FD}"/>
              </a:ext>
            </a:extLst>
          </p:cNvPr>
          <p:cNvSpPr txBox="1">
            <a:spLocks/>
          </p:cNvSpPr>
          <p:nvPr/>
        </p:nvSpPr>
        <p:spPr>
          <a:xfrm>
            <a:off x="19022001" y="12687218"/>
            <a:ext cx="5689600" cy="1027538"/>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172164" rtl="0" eaLnBrk="1" fontAlgn="auto" latinLnBrk="0" hangingPunct="1">
              <a:lnSpc>
                <a:spcPct val="100000"/>
              </a:lnSpc>
              <a:spcBef>
                <a:spcPts val="0"/>
              </a:spcBef>
              <a:spcAft>
                <a:spcPts val="0"/>
              </a:spcAft>
              <a:buClrTx/>
              <a:buSzTx/>
              <a:buFontTx/>
              <a:buNone/>
              <a:tabLst/>
              <a:defRPr/>
            </a:pPr>
            <a:fld id="{FC623D9C-B141-0E44-9A0E-426DA6A043B9}" type="slidenum">
              <a:rPr kumimoji="0" lang="en-US" sz="3600" b="0" i="0" u="none" strike="noStrike" kern="1200" cap="none" spc="0" normalizeH="0" baseline="0" noProof="0">
                <a:ln>
                  <a:noFill/>
                </a:ln>
                <a:solidFill>
                  <a:prstClr val="white">
                    <a:lumMod val="85000"/>
                  </a:prstClr>
                </a:solidFill>
                <a:effectLst/>
                <a:uLnTx/>
                <a:uFillTx/>
                <a:latin typeface="Trebuchet MS"/>
                <a:ea typeface="+mn-ea"/>
              </a:rPr>
              <a:pPr marL="0" marR="0" lvl="0" indent="0" algn="r" defTabSz="1172164" rtl="0" eaLnBrk="1" fontAlgn="auto" latinLnBrk="0" hangingPunct="1">
                <a:lnSpc>
                  <a:spcPct val="100000"/>
                </a:lnSpc>
                <a:spcBef>
                  <a:spcPts val="0"/>
                </a:spcBef>
                <a:spcAft>
                  <a:spcPts val="0"/>
                </a:spcAft>
                <a:buClrTx/>
                <a:buSzTx/>
                <a:buFontTx/>
                <a:buNone/>
                <a:tabLst/>
                <a:defRPr/>
              </a:pPr>
              <a:t>10</a:t>
            </a:fld>
            <a:endParaRPr kumimoji="0" lang="en-US" sz="3600" b="0" i="0" u="none" strike="noStrike" kern="1200" cap="none" spc="0" normalizeH="0" baseline="0" noProof="0" dirty="0">
              <a:ln>
                <a:noFill/>
              </a:ln>
              <a:solidFill>
                <a:prstClr val="white">
                  <a:lumMod val="85000"/>
                </a:prstClr>
              </a:solidFill>
              <a:effectLst/>
              <a:uLnTx/>
              <a:uFillTx/>
              <a:latin typeface="Trebuchet MS"/>
              <a:ea typeface="+mn-ea"/>
            </a:endParaRPr>
          </a:p>
        </p:txBody>
      </p:sp>
      <p:sp>
        <p:nvSpPr>
          <p:cNvPr id="6" name="Rectangle 5">
            <a:extLst>
              <a:ext uri="{FF2B5EF4-FFF2-40B4-BE49-F238E27FC236}">
                <a16:creationId xmlns:a16="http://schemas.microsoft.com/office/drawing/2014/main" id="{0F960C91-E998-4488-AEBF-7F52F6D2E561}"/>
              </a:ext>
            </a:extLst>
          </p:cNvPr>
          <p:cNvSpPr/>
          <p:nvPr/>
        </p:nvSpPr>
        <p:spPr>
          <a:xfrm>
            <a:off x="28158" y="361846"/>
            <a:ext cx="18603053" cy="2246769"/>
          </a:xfrm>
          <a:prstGeom prst="rect">
            <a:avLst/>
          </a:prstGeom>
        </p:spPr>
        <p:txBody>
          <a:bodyPr wrap="square">
            <a:spAutoFit/>
          </a:bodyPr>
          <a:lstStyle/>
          <a:p>
            <a:pPr marL="0" marR="0" lvl="0" indent="0" algn="ctr" defTabSz="914400" rtl="0" eaLnBrk="1" fontAlgn="auto" latinLnBrk="0" hangingPunct="1">
              <a:lnSpc>
                <a:spcPts val="5600"/>
              </a:lnSpc>
              <a:spcBef>
                <a:spcPct val="0"/>
              </a:spcBef>
              <a:spcAft>
                <a:spcPts val="0"/>
              </a:spcAft>
              <a:buClrTx/>
              <a:buSzTx/>
              <a:buFontTx/>
              <a:buNone/>
              <a:tabLst/>
              <a:defRPr/>
            </a:pPr>
            <a:r>
              <a:rPr kumimoji="0" lang="en-US" sz="5200" b="0" i="0" u="none" strike="noStrike" kern="1200" cap="none" spc="-20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Multiscreen TV Provides A Guaranteed Front Row Seat To Thousands Of Live Sporting Events Each Year, Available Across Devices Regardless Of Where You Are</a:t>
            </a:r>
          </a:p>
        </p:txBody>
      </p:sp>
      <p:sp>
        <p:nvSpPr>
          <p:cNvPr id="33" name="Rectangle 32">
            <a:extLst>
              <a:ext uri="{FF2B5EF4-FFF2-40B4-BE49-F238E27FC236}">
                <a16:creationId xmlns:a16="http://schemas.microsoft.com/office/drawing/2014/main" id="{0DF64C31-4162-447D-8D6D-E73783F691D6}"/>
              </a:ext>
            </a:extLst>
          </p:cNvPr>
          <p:cNvSpPr/>
          <p:nvPr/>
        </p:nvSpPr>
        <p:spPr>
          <a:xfrm>
            <a:off x="28158" y="13299677"/>
            <a:ext cx="18603053" cy="40011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23" name="Group 22"/>
          <p:cNvGrpSpPr/>
          <p:nvPr/>
        </p:nvGrpSpPr>
        <p:grpSpPr>
          <a:xfrm>
            <a:off x="4940451" y="2836299"/>
            <a:ext cx="8778468" cy="9968907"/>
            <a:chOff x="12815250" y="2718311"/>
            <a:chExt cx="8778468" cy="9968907"/>
          </a:xfrm>
        </p:grpSpPr>
        <p:sp>
          <p:nvSpPr>
            <p:cNvPr id="2" name="Circle: Hollow 1">
              <a:extLst>
                <a:ext uri="{FF2B5EF4-FFF2-40B4-BE49-F238E27FC236}">
                  <a16:creationId xmlns:a16="http://schemas.microsoft.com/office/drawing/2014/main" id="{551A23B6-DD26-4648-877A-9583D7CEFA7B}"/>
                </a:ext>
              </a:extLst>
            </p:cNvPr>
            <p:cNvSpPr/>
            <p:nvPr/>
          </p:nvSpPr>
          <p:spPr>
            <a:xfrm>
              <a:off x="13446795" y="3916583"/>
              <a:ext cx="7524670" cy="7535338"/>
            </a:xfrm>
            <a:prstGeom prst="donut">
              <a:avLst>
                <a:gd name="adj" fmla="val 473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70548-5530-4FCD-85C6-9F8F4659E60C}"/>
                </a:ext>
              </a:extLst>
            </p:cNvPr>
            <p:cNvSpPr/>
            <p:nvPr/>
          </p:nvSpPr>
          <p:spPr>
            <a:xfrm>
              <a:off x="12815250" y="4838089"/>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387BE0-AC51-4296-8286-772EB86B0344}"/>
                </a:ext>
              </a:extLst>
            </p:cNvPr>
            <p:cNvGrpSpPr/>
            <p:nvPr/>
          </p:nvGrpSpPr>
          <p:grpSpPr>
            <a:xfrm>
              <a:off x="16198727" y="3304691"/>
              <a:ext cx="2001562" cy="1997802"/>
              <a:chOff x="5240361" y="238238"/>
              <a:chExt cx="1465244" cy="1462491"/>
            </a:xfrm>
          </p:grpSpPr>
          <p:sp>
            <p:nvSpPr>
              <p:cNvPr id="12" name="Oval 11">
                <a:extLst>
                  <a:ext uri="{FF2B5EF4-FFF2-40B4-BE49-F238E27FC236}">
                    <a16:creationId xmlns:a16="http://schemas.microsoft.com/office/drawing/2014/main" id="{BF96ACCB-9CAE-4D22-9AE2-366D7D3DABB3}"/>
                  </a:ext>
                </a:extLst>
              </p:cNvPr>
              <p:cNvSpPr/>
              <p:nvPr/>
            </p:nvSpPr>
            <p:spPr>
              <a:xfrm>
                <a:off x="5240361" y="238238"/>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15B78ED-AE97-428A-85AA-A1FB9671C3E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04289" y="400789"/>
                <a:ext cx="1137389" cy="1137389"/>
              </a:xfrm>
              <a:prstGeom prst="rect">
                <a:avLst/>
              </a:prstGeom>
            </p:spPr>
          </p:pic>
        </p:grpSp>
        <p:grpSp>
          <p:nvGrpSpPr>
            <p:cNvPr id="17" name="Group 16">
              <a:extLst>
                <a:ext uri="{FF2B5EF4-FFF2-40B4-BE49-F238E27FC236}">
                  <a16:creationId xmlns:a16="http://schemas.microsoft.com/office/drawing/2014/main" id="{69EE6AB4-A1EB-4F78-A9B9-80D4D124187F}"/>
                </a:ext>
              </a:extLst>
            </p:cNvPr>
            <p:cNvGrpSpPr/>
            <p:nvPr/>
          </p:nvGrpSpPr>
          <p:grpSpPr>
            <a:xfrm>
              <a:off x="19592156" y="8647681"/>
              <a:ext cx="2001562" cy="1997802"/>
              <a:chOff x="7478975" y="1478706"/>
              <a:chExt cx="1465244" cy="1462491"/>
            </a:xfrm>
          </p:grpSpPr>
          <p:sp>
            <p:nvSpPr>
              <p:cNvPr id="16" name="Oval 15">
                <a:extLst>
                  <a:ext uri="{FF2B5EF4-FFF2-40B4-BE49-F238E27FC236}">
                    <a16:creationId xmlns:a16="http://schemas.microsoft.com/office/drawing/2014/main" id="{31DD3453-200A-4DC4-B6F5-5EB86A6F576B}"/>
                  </a:ext>
                </a:extLst>
              </p:cNvPr>
              <p:cNvSpPr/>
              <p:nvPr/>
            </p:nvSpPr>
            <p:spPr>
              <a:xfrm>
                <a:off x="7478975" y="1478706"/>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394C129-2141-4440-BF8A-AB56D2CAFDD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42903" y="1729393"/>
                <a:ext cx="1137389" cy="1137389"/>
              </a:xfrm>
              <a:prstGeom prst="rect">
                <a:avLst/>
              </a:prstGeom>
            </p:spPr>
          </p:pic>
        </p:grpSp>
        <p:sp>
          <p:nvSpPr>
            <p:cNvPr id="18" name="Oval 17">
              <a:extLst>
                <a:ext uri="{FF2B5EF4-FFF2-40B4-BE49-F238E27FC236}">
                  <a16:creationId xmlns:a16="http://schemas.microsoft.com/office/drawing/2014/main" id="{F45F91DB-D645-4AD4-8A27-7801369262E1}"/>
                </a:ext>
              </a:extLst>
            </p:cNvPr>
            <p:cNvSpPr/>
            <p:nvPr/>
          </p:nvSpPr>
          <p:spPr>
            <a:xfrm>
              <a:off x="12815250" y="8647681"/>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5949219F-8245-45BF-8191-B850AEBEFDF4}"/>
                </a:ext>
              </a:extLst>
            </p:cNvPr>
            <p:cNvSpPr/>
            <p:nvPr/>
          </p:nvSpPr>
          <p:spPr>
            <a:xfrm>
              <a:off x="16198727" y="10102339"/>
              <a:ext cx="2001562" cy="1997802"/>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AB25DCD0-DCEA-4E67-A7D0-5CFEB2D09024}"/>
                </a:ext>
              </a:extLst>
            </p:cNvPr>
            <p:cNvGrpSpPr/>
            <p:nvPr/>
          </p:nvGrpSpPr>
          <p:grpSpPr>
            <a:xfrm>
              <a:off x="19592156" y="4838089"/>
              <a:ext cx="2001562" cy="1997802"/>
              <a:chOff x="8082766" y="3281934"/>
              <a:chExt cx="1465244" cy="1462491"/>
            </a:xfrm>
          </p:grpSpPr>
          <p:sp>
            <p:nvSpPr>
              <p:cNvPr id="28" name="Oval 27">
                <a:extLst>
                  <a:ext uri="{FF2B5EF4-FFF2-40B4-BE49-F238E27FC236}">
                    <a16:creationId xmlns:a16="http://schemas.microsoft.com/office/drawing/2014/main" id="{7B9F41BE-709A-4ACC-9E52-87DC5CD48D14}"/>
                  </a:ext>
                </a:extLst>
              </p:cNvPr>
              <p:cNvSpPr/>
              <p:nvPr/>
            </p:nvSpPr>
            <p:spPr>
              <a:xfrm>
                <a:off x="8082766" y="3281934"/>
                <a:ext cx="1465244" cy="1462491"/>
              </a:xfrm>
              <a:prstGeom prst="ellipse">
                <a:avLst/>
              </a:prstGeom>
              <a:solidFill>
                <a:schemeClr val="bg1"/>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EE008BDC-7427-4D9A-8BE2-8248BB3CD38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46694" y="3444485"/>
                <a:ext cx="1137389" cy="1137389"/>
              </a:xfrm>
              <a:prstGeom prst="rect">
                <a:avLst/>
              </a:prstGeom>
            </p:spPr>
          </p:pic>
        </p:grpSp>
        <p:sp>
          <p:nvSpPr>
            <p:cNvPr id="30" name="Rectangle 29">
              <a:extLst>
                <a:ext uri="{FF2B5EF4-FFF2-40B4-BE49-F238E27FC236}">
                  <a16:creationId xmlns:a16="http://schemas.microsoft.com/office/drawing/2014/main" id="{4623CDFC-B48F-4B02-BF55-B9813E4C3F3E}"/>
                </a:ext>
              </a:extLst>
            </p:cNvPr>
            <p:cNvSpPr/>
            <p:nvPr/>
          </p:nvSpPr>
          <p:spPr>
            <a:xfrm>
              <a:off x="14047529" y="7077186"/>
              <a:ext cx="6400799" cy="83099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Multiscreen TV</a:t>
              </a:r>
            </a:p>
          </p:txBody>
        </p:sp>
        <p:sp>
          <p:nvSpPr>
            <p:cNvPr id="3" name="TextBox 2">
              <a:extLst>
                <a:ext uri="{FF2B5EF4-FFF2-40B4-BE49-F238E27FC236}">
                  <a16:creationId xmlns:a16="http://schemas.microsoft.com/office/drawing/2014/main" id="{326855F5-6530-4EF2-9F06-F9786504C69E}"/>
                </a:ext>
              </a:extLst>
            </p:cNvPr>
            <p:cNvSpPr txBox="1"/>
            <p:nvPr/>
          </p:nvSpPr>
          <p:spPr>
            <a:xfrm>
              <a:off x="16671188" y="2718311"/>
              <a:ext cx="10566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a:t>
              </a:r>
            </a:p>
          </p:txBody>
        </p:sp>
        <p:sp>
          <p:nvSpPr>
            <p:cNvPr id="34" name="TextBox 33">
              <a:extLst>
                <a:ext uri="{FF2B5EF4-FFF2-40B4-BE49-F238E27FC236}">
                  <a16:creationId xmlns:a16="http://schemas.microsoft.com/office/drawing/2014/main" id="{8C73B1AD-399C-4F49-BCD3-B49858764B1C}"/>
                </a:ext>
              </a:extLst>
            </p:cNvPr>
            <p:cNvSpPr txBox="1"/>
            <p:nvPr/>
          </p:nvSpPr>
          <p:spPr>
            <a:xfrm>
              <a:off x="19843798" y="4236035"/>
              <a:ext cx="149827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Mobile</a:t>
              </a:r>
            </a:p>
          </p:txBody>
        </p:sp>
        <p:sp>
          <p:nvSpPr>
            <p:cNvPr id="35" name="TextBox 34">
              <a:extLst>
                <a:ext uri="{FF2B5EF4-FFF2-40B4-BE49-F238E27FC236}">
                  <a16:creationId xmlns:a16="http://schemas.microsoft.com/office/drawing/2014/main" id="{C8047F35-0204-4F18-BE67-27D313E8E00E}"/>
                </a:ext>
              </a:extLst>
            </p:cNvPr>
            <p:cNvSpPr txBox="1"/>
            <p:nvPr/>
          </p:nvSpPr>
          <p:spPr>
            <a:xfrm>
              <a:off x="12963334" y="4236035"/>
              <a:ext cx="1705394"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Desktop</a:t>
              </a:r>
            </a:p>
          </p:txBody>
        </p:sp>
        <p:sp>
          <p:nvSpPr>
            <p:cNvPr id="36" name="TextBox 35">
              <a:extLst>
                <a:ext uri="{FF2B5EF4-FFF2-40B4-BE49-F238E27FC236}">
                  <a16:creationId xmlns:a16="http://schemas.microsoft.com/office/drawing/2014/main" id="{FAF8323D-EE1A-4E4E-9B14-405F5CC6C73F}"/>
                </a:ext>
              </a:extLst>
            </p:cNvPr>
            <p:cNvSpPr txBox="1"/>
            <p:nvPr/>
          </p:nvSpPr>
          <p:spPr>
            <a:xfrm>
              <a:off x="13042518" y="10749543"/>
              <a:ext cx="1547026"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Laptop</a:t>
              </a:r>
            </a:p>
          </p:txBody>
        </p:sp>
        <p:sp>
          <p:nvSpPr>
            <p:cNvPr id="37" name="TextBox 36">
              <a:extLst>
                <a:ext uri="{FF2B5EF4-FFF2-40B4-BE49-F238E27FC236}">
                  <a16:creationId xmlns:a16="http://schemas.microsoft.com/office/drawing/2014/main" id="{CA4218E7-6A36-4398-B730-0B7A8E9D80D0}"/>
                </a:ext>
              </a:extLst>
            </p:cNvPr>
            <p:cNvSpPr txBox="1"/>
            <p:nvPr/>
          </p:nvSpPr>
          <p:spPr>
            <a:xfrm>
              <a:off x="16029138" y="12225553"/>
              <a:ext cx="2340740"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Out-Of-Home</a:t>
              </a:r>
            </a:p>
          </p:txBody>
        </p:sp>
        <p:sp>
          <p:nvSpPr>
            <p:cNvPr id="38" name="TextBox 37">
              <a:extLst>
                <a:ext uri="{FF2B5EF4-FFF2-40B4-BE49-F238E27FC236}">
                  <a16:creationId xmlns:a16="http://schemas.microsoft.com/office/drawing/2014/main" id="{A7C684EE-77D0-44F7-96F7-42C90E4B52FE}"/>
                </a:ext>
              </a:extLst>
            </p:cNvPr>
            <p:cNvSpPr txBox="1"/>
            <p:nvPr/>
          </p:nvSpPr>
          <p:spPr>
            <a:xfrm>
              <a:off x="19906088" y="10757095"/>
              <a:ext cx="1373698" cy="461665"/>
            </a:xfrm>
            <a:prstGeom prst="rect">
              <a:avLst/>
            </a:prstGeom>
            <a:solidFill>
              <a:schemeClr val="bg1"/>
            </a:solidFill>
            <a:ln w="19050">
              <a:solidFill>
                <a:schemeClr val="tx1"/>
              </a:solidFill>
            </a:ln>
          </p:spPr>
          <p:txBody>
            <a:bodyPr wrap="square" rtlCol="0" anchor="ctr">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Tablet</a:t>
              </a:r>
            </a:p>
          </p:txBody>
        </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468582" y="10350605"/>
              <a:ext cx="1461853" cy="1461853"/>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996549" y="8850816"/>
              <a:ext cx="1638964" cy="1638964"/>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3173712" y="5208075"/>
              <a:ext cx="1284639" cy="1284639"/>
            </a:xfrm>
            <a:prstGeom prst="rect">
              <a:avLst/>
            </a:prstGeom>
          </p:spPr>
        </p:pic>
      </p:grpSp>
      <p:pic>
        <p:nvPicPr>
          <p:cNvPr id="39" name="Picture 38" descr="A close up of a sign&#10;&#10;Description automatically generated">
            <a:extLst>
              <a:ext uri="{FF2B5EF4-FFF2-40B4-BE49-F238E27FC236}">
                <a16:creationId xmlns:a16="http://schemas.microsoft.com/office/drawing/2014/main" id="{70B7970C-B908-4DCB-ADD0-A4FAA178350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3150853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pic>
        <p:nvPicPr>
          <p:cNvPr id="1028" name="Picture 4" descr="Bianca Andreescu, who won the U.S. Open final over Serena Williams on Saturday, has compiled a 45-4 record this ye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51022" y="3731836"/>
            <a:ext cx="5542691" cy="34667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washington nationals world series&qu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041" y="3707635"/>
            <a:ext cx="5681122" cy="3448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9758DD2-6AFC-4EEE-9697-1D4065D28385}"/>
              </a:ext>
            </a:extLst>
          </p:cNvPr>
          <p:cNvPicPr>
            <a:picLocks noChangeAspect="1"/>
          </p:cNvPicPr>
          <p:nvPr/>
        </p:nvPicPr>
        <p:blipFill>
          <a:blip r:embed="rId5"/>
          <a:stretch>
            <a:fillRect/>
          </a:stretch>
        </p:blipFill>
        <p:spPr>
          <a:xfrm>
            <a:off x="18652647" y="3761906"/>
            <a:ext cx="5491574" cy="3397120"/>
          </a:xfrm>
          <a:prstGeom prst="rect">
            <a:avLst/>
          </a:prstGeom>
          <a:ln>
            <a:solidFill>
              <a:schemeClr val="tx1"/>
            </a:solidFill>
          </a:ln>
        </p:spPr>
      </p:pic>
      <p:pic>
        <p:nvPicPr>
          <p:cNvPr id="8" name="Picture 7">
            <a:extLst>
              <a:ext uri="{FF2B5EF4-FFF2-40B4-BE49-F238E27FC236}">
                <a16:creationId xmlns:a16="http://schemas.microsoft.com/office/drawing/2014/main" id="{BF68CF10-64BA-4D88-84D0-2C80F20C210F}"/>
              </a:ext>
            </a:extLst>
          </p:cNvPr>
          <p:cNvPicPr>
            <a:picLocks noChangeAspect="1"/>
          </p:cNvPicPr>
          <p:nvPr/>
        </p:nvPicPr>
        <p:blipFill>
          <a:blip r:embed="rId6"/>
          <a:stretch>
            <a:fillRect/>
          </a:stretch>
        </p:blipFill>
        <p:spPr>
          <a:xfrm>
            <a:off x="12754370" y="9130684"/>
            <a:ext cx="5399323" cy="3313736"/>
          </a:xfrm>
          <a:prstGeom prst="rect">
            <a:avLst/>
          </a:prstGeom>
          <a:ln>
            <a:solidFill>
              <a:schemeClr val="tx1"/>
            </a:solidFill>
          </a:ln>
        </p:spPr>
      </p:pic>
      <p:pic>
        <p:nvPicPr>
          <p:cNvPr id="5" name="Picture 4">
            <a:extLst>
              <a:ext uri="{FF2B5EF4-FFF2-40B4-BE49-F238E27FC236}">
                <a16:creationId xmlns:a16="http://schemas.microsoft.com/office/drawing/2014/main" id="{7C3B1ECE-13F0-4B2D-9E22-4321521DC91D}"/>
              </a:ext>
            </a:extLst>
          </p:cNvPr>
          <p:cNvPicPr>
            <a:picLocks noChangeAspect="1"/>
          </p:cNvPicPr>
          <p:nvPr/>
        </p:nvPicPr>
        <p:blipFill>
          <a:blip r:embed="rId7"/>
          <a:stretch>
            <a:fillRect/>
          </a:stretch>
        </p:blipFill>
        <p:spPr>
          <a:xfrm>
            <a:off x="18742786" y="9139651"/>
            <a:ext cx="5318148" cy="3304769"/>
          </a:xfrm>
          <a:prstGeom prst="rect">
            <a:avLst/>
          </a:prstGeom>
          <a:ln>
            <a:solidFill>
              <a:schemeClr val="tx1"/>
            </a:solidFill>
          </a:ln>
        </p:spPr>
      </p:pic>
      <p:sp>
        <p:nvSpPr>
          <p:cNvPr id="2" name="Title 1"/>
          <p:cNvSpPr>
            <a:spLocks noGrp="1"/>
          </p:cNvSpPr>
          <p:nvPr>
            <p:ph type="ctrTitle"/>
          </p:nvPr>
        </p:nvSpPr>
        <p:spPr>
          <a:xfrm>
            <a:off x="0" y="575588"/>
            <a:ext cx="24218899" cy="1184728"/>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This Includes A Front Row Seat To Marquee Sporting Events Ingrained In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Popular Culture Airing Exclusively On Multiscreen TV Throughout The Year</a:t>
            </a:r>
          </a:p>
        </p:txBody>
      </p:sp>
      <p:sp>
        <p:nvSpPr>
          <p:cNvPr id="26" name="Rectangle 25">
            <a:extLst>
              <a:ext uri="{FF2B5EF4-FFF2-40B4-BE49-F238E27FC236}">
                <a16:creationId xmlns:a16="http://schemas.microsoft.com/office/drawing/2014/main" id="{73C0CEA3-20AA-4613-84F7-0F5D225E84FE}"/>
              </a:ext>
            </a:extLst>
          </p:cNvPr>
          <p:cNvSpPr/>
          <p:nvPr/>
        </p:nvSpPr>
        <p:spPr>
          <a:xfrm>
            <a:off x="0" y="13319521"/>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11</a:t>
            </a:r>
          </a:p>
        </p:txBody>
      </p:sp>
      <p:sp>
        <p:nvSpPr>
          <p:cNvPr id="37" name="Rectangle 36"/>
          <p:cNvSpPr/>
          <p:nvPr/>
        </p:nvSpPr>
        <p:spPr>
          <a:xfrm>
            <a:off x="20196691" y="6722297"/>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 2019</a:t>
            </a:r>
          </a:p>
        </p:txBody>
      </p:sp>
      <p:sp>
        <p:nvSpPr>
          <p:cNvPr id="57" name="Rectangle: Rounded Corners 30">
            <a:extLst>
              <a:ext uri="{FF2B5EF4-FFF2-40B4-BE49-F238E27FC236}">
                <a16:creationId xmlns:a16="http://schemas.microsoft.com/office/drawing/2014/main" id="{9C56DCE0-1363-4503-88F7-771D7E76CF8C}"/>
              </a:ext>
            </a:extLst>
          </p:cNvPr>
          <p:cNvSpPr/>
          <p:nvPr/>
        </p:nvSpPr>
        <p:spPr>
          <a:xfrm>
            <a:off x="18536019" y="2344014"/>
            <a:ext cx="5765283" cy="1184728"/>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Toronto Raptors beat the Golden State Warriors to win the 2019 NBA Championship</a:t>
            </a:r>
          </a:p>
        </p:txBody>
      </p:sp>
      <p:sp>
        <p:nvSpPr>
          <p:cNvPr id="34" name="Rectangle: Rounded Corners 40">
            <a:extLst>
              <a:ext uri="{FF2B5EF4-FFF2-40B4-BE49-F238E27FC236}">
                <a16:creationId xmlns:a16="http://schemas.microsoft.com/office/drawing/2014/main" id="{BE93C36A-8305-4DDF-A735-1CBEDBF274BB}"/>
              </a:ext>
            </a:extLst>
          </p:cNvPr>
          <p:cNvSpPr/>
          <p:nvPr/>
        </p:nvSpPr>
        <p:spPr>
          <a:xfrm>
            <a:off x="12673195" y="7739230"/>
            <a:ext cx="5480498" cy="1141584"/>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 England Patriots win their sixth Super Bowl</a:t>
            </a:r>
          </a:p>
        </p:txBody>
      </p:sp>
      <p:sp>
        <p:nvSpPr>
          <p:cNvPr id="35" name="Rectangle 34">
            <a:extLst>
              <a:ext uri="{FF2B5EF4-FFF2-40B4-BE49-F238E27FC236}">
                <a16:creationId xmlns:a16="http://schemas.microsoft.com/office/drawing/2014/main" id="{FE9525A6-10DF-4A27-B86B-03A26762B66C}"/>
              </a:ext>
            </a:extLst>
          </p:cNvPr>
          <p:cNvSpPr/>
          <p:nvPr/>
        </p:nvSpPr>
        <p:spPr>
          <a:xfrm>
            <a:off x="14191474" y="12010868"/>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 2019</a:t>
            </a:r>
          </a:p>
        </p:txBody>
      </p:sp>
      <p:sp>
        <p:nvSpPr>
          <p:cNvPr id="36" name="Rectangle: Rounded Corners 40">
            <a:extLst>
              <a:ext uri="{FF2B5EF4-FFF2-40B4-BE49-F238E27FC236}">
                <a16:creationId xmlns:a16="http://schemas.microsoft.com/office/drawing/2014/main" id="{4D9A2366-5D9A-4A88-9081-DF39B14B4175}"/>
              </a:ext>
            </a:extLst>
          </p:cNvPr>
          <p:cNvSpPr/>
          <p:nvPr/>
        </p:nvSpPr>
        <p:spPr>
          <a:xfrm>
            <a:off x="18634720" y="7766125"/>
            <a:ext cx="5480498" cy="1141584"/>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Clemson beats Alabama to win the CFP National Championship</a:t>
            </a:r>
          </a:p>
        </p:txBody>
      </p:sp>
      <p:sp>
        <p:nvSpPr>
          <p:cNvPr id="38" name="Rectangle 37">
            <a:extLst>
              <a:ext uri="{FF2B5EF4-FFF2-40B4-BE49-F238E27FC236}">
                <a16:creationId xmlns:a16="http://schemas.microsoft.com/office/drawing/2014/main" id="{B681652D-A71D-4056-BA17-C1F44DF8BE9C}"/>
              </a:ext>
            </a:extLst>
          </p:cNvPr>
          <p:cNvSpPr/>
          <p:nvPr/>
        </p:nvSpPr>
        <p:spPr>
          <a:xfrm>
            <a:off x="20063352" y="12019835"/>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 2019</a:t>
            </a:r>
          </a:p>
        </p:txBody>
      </p:sp>
      <p:sp>
        <p:nvSpPr>
          <p:cNvPr id="41" name="Rectangle: Rounded Corners 4">
            <a:extLst>
              <a:ext uri="{FF2B5EF4-FFF2-40B4-BE49-F238E27FC236}">
                <a16:creationId xmlns:a16="http://schemas.microsoft.com/office/drawing/2014/main" id="{AD18170F-C6BE-43BC-9117-675EE7CB353A}"/>
              </a:ext>
            </a:extLst>
          </p:cNvPr>
          <p:cNvSpPr/>
          <p:nvPr/>
        </p:nvSpPr>
        <p:spPr>
          <a:xfrm>
            <a:off x="490236" y="2357362"/>
            <a:ext cx="5765283" cy="1184728"/>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Washington Nationals win their </a:t>
            </a:r>
            <a:b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first World Series title</a:t>
            </a:r>
          </a:p>
        </p:txBody>
      </p:sp>
      <p:sp>
        <p:nvSpPr>
          <p:cNvPr id="42" name="Rectangle 41">
            <a:extLst>
              <a:ext uri="{FF2B5EF4-FFF2-40B4-BE49-F238E27FC236}">
                <a16:creationId xmlns:a16="http://schemas.microsoft.com/office/drawing/2014/main" id="{246FF219-5D8D-46BE-8552-8544CCFC079E}"/>
              </a:ext>
            </a:extLst>
          </p:cNvPr>
          <p:cNvSpPr/>
          <p:nvPr/>
        </p:nvSpPr>
        <p:spPr>
          <a:xfrm>
            <a:off x="2150907" y="6704359"/>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 2019</a:t>
            </a:r>
          </a:p>
        </p:txBody>
      </p:sp>
      <p:sp>
        <p:nvSpPr>
          <p:cNvPr id="45" name="Rectangle: Rounded Corners 4">
            <a:extLst>
              <a:ext uri="{FF2B5EF4-FFF2-40B4-BE49-F238E27FC236}">
                <a16:creationId xmlns:a16="http://schemas.microsoft.com/office/drawing/2014/main" id="{FAFDC169-53F6-4ECE-8A11-659F947F11A4}"/>
              </a:ext>
            </a:extLst>
          </p:cNvPr>
          <p:cNvSpPr/>
          <p:nvPr/>
        </p:nvSpPr>
        <p:spPr>
          <a:xfrm>
            <a:off x="6543679" y="2363638"/>
            <a:ext cx="5765283" cy="1184728"/>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Bianca Andreescu defeats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Serena Williams to win the </a:t>
            </a:r>
            <a:b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2019 U.S. Open</a:t>
            </a:r>
          </a:p>
        </p:txBody>
      </p:sp>
      <p:sp>
        <p:nvSpPr>
          <p:cNvPr id="46" name="Rectangle 45">
            <a:extLst>
              <a:ext uri="{FF2B5EF4-FFF2-40B4-BE49-F238E27FC236}">
                <a16:creationId xmlns:a16="http://schemas.microsoft.com/office/drawing/2014/main" id="{62B52AE4-D253-404E-90AB-A261A86E1BEA}"/>
              </a:ext>
            </a:extLst>
          </p:cNvPr>
          <p:cNvSpPr/>
          <p:nvPr/>
        </p:nvSpPr>
        <p:spPr>
          <a:xfrm>
            <a:off x="8067411" y="6746897"/>
            <a:ext cx="2626786"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 2019</a:t>
            </a:r>
          </a:p>
        </p:txBody>
      </p:sp>
      <p:pic>
        <p:nvPicPr>
          <p:cNvPr id="30" name="Picture 29" descr="A close up of a sign&#10;&#10;Description automatically generated">
            <a:extLst>
              <a:ext uri="{FF2B5EF4-FFF2-40B4-BE49-F238E27FC236}">
                <a16:creationId xmlns:a16="http://schemas.microsoft.com/office/drawing/2014/main" id="{0810D118-C781-483C-84AD-39F4CA2E7F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pic>
        <p:nvPicPr>
          <p:cNvPr id="32" name="Picture 31">
            <a:extLst>
              <a:ext uri="{FF2B5EF4-FFF2-40B4-BE49-F238E27FC236}">
                <a16:creationId xmlns:a16="http://schemas.microsoft.com/office/drawing/2014/main" id="{6C9B1325-8E32-447B-B226-C507FAC4CF1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697052" y="3761907"/>
            <a:ext cx="5544457" cy="3397120"/>
          </a:xfrm>
          <a:prstGeom prst="rect">
            <a:avLst/>
          </a:prstGeom>
        </p:spPr>
      </p:pic>
      <p:sp>
        <p:nvSpPr>
          <p:cNvPr id="33" name="Rectangle: Rounded Corners 32">
            <a:extLst>
              <a:ext uri="{FF2B5EF4-FFF2-40B4-BE49-F238E27FC236}">
                <a16:creationId xmlns:a16="http://schemas.microsoft.com/office/drawing/2014/main" id="{A3E82E62-D5DC-4646-B69E-282CEF1662D2}"/>
              </a:ext>
            </a:extLst>
          </p:cNvPr>
          <p:cNvSpPr/>
          <p:nvPr/>
        </p:nvSpPr>
        <p:spPr>
          <a:xfrm>
            <a:off x="12586639" y="2344014"/>
            <a:ext cx="5765283" cy="1184728"/>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U.S. Women’s Soccer team wins their fourth World Cup</a:t>
            </a:r>
          </a:p>
        </p:txBody>
      </p:sp>
      <p:sp>
        <p:nvSpPr>
          <p:cNvPr id="40" name="Rectangle 39">
            <a:extLst>
              <a:ext uri="{FF2B5EF4-FFF2-40B4-BE49-F238E27FC236}">
                <a16:creationId xmlns:a16="http://schemas.microsoft.com/office/drawing/2014/main" id="{CE8C2C09-036C-4764-9F88-BB02FA7A1227}"/>
              </a:ext>
            </a:extLst>
          </p:cNvPr>
          <p:cNvSpPr/>
          <p:nvPr/>
        </p:nvSpPr>
        <p:spPr>
          <a:xfrm>
            <a:off x="14247310" y="6722297"/>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 2019</a:t>
            </a:r>
          </a:p>
        </p:txBody>
      </p:sp>
      <p:pic>
        <p:nvPicPr>
          <p:cNvPr id="44" name="Picture 43">
            <a:extLst>
              <a:ext uri="{FF2B5EF4-FFF2-40B4-BE49-F238E27FC236}">
                <a16:creationId xmlns:a16="http://schemas.microsoft.com/office/drawing/2014/main" id="{1C294CBB-077B-43E3-BA3E-09F9AD391508}"/>
              </a:ext>
            </a:extLst>
          </p:cNvPr>
          <p:cNvPicPr>
            <a:picLocks noChangeAspect="1"/>
          </p:cNvPicPr>
          <p:nvPr/>
        </p:nvPicPr>
        <p:blipFill>
          <a:blip r:embed="rId10"/>
          <a:srcRect/>
          <a:stretch/>
        </p:blipFill>
        <p:spPr>
          <a:xfrm>
            <a:off x="481041" y="9075714"/>
            <a:ext cx="5681122" cy="3412041"/>
          </a:xfrm>
          <a:prstGeom prst="rect">
            <a:avLst/>
          </a:prstGeom>
        </p:spPr>
      </p:pic>
      <p:sp>
        <p:nvSpPr>
          <p:cNvPr id="47" name="Rectangle 46">
            <a:extLst>
              <a:ext uri="{FF2B5EF4-FFF2-40B4-BE49-F238E27FC236}">
                <a16:creationId xmlns:a16="http://schemas.microsoft.com/office/drawing/2014/main" id="{0679E39A-186D-4ABF-AA21-D0E0723E5A06}"/>
              </a:ext>
            </a:extLst>
          </p:cNvPr>
          <p:cNvSpPr/>
          <p:nvPr/>
        </p:nvSpPr>
        <p:spPr>
          <a:xfrm>
            <a:off x="2161234" y="12015557"/>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 2019</a:t>
            </a:r>
          </a:p>
        </p:txBody>
      </p:sp>
      <p:pic>
        <p:nvPicPr>
          <p:cNvPr id="48" name="Picture 47">
            <a:extLst>
              <a:ext uri="{FF2B5EF4-FFF2-40B4-BE49-F238E27FC236}">
                <a16:creationId xmlns:a16="http://schemas.microsoft.com/office/drawing/2014/main" id="{67D31689-B870-4555-BDD2-69D36F199661}"/>
              </a:ext>
            </a:extLst>
          </p:cNvPr>
          <p:cNvPicPr>
            <a:picLocks noChangeAspect="1"/>
          </p:cNvPicPr>
          <p:nvPr/>
        </p:nvPicPr>
        <p:blipFill>
          <a:blip r:embed="rId11"/>
          <a:srcRect/>
          <a:stretch/>
        </p:blipFill>
        <p:spPr>
          <a:xfrm>
            <a:off x="6651023" y="9078063"/>
            <a:ext cx="5542690" cy="3377853"/>
          </a:xfrm>
          <a:prstGeom prst="rect">
            <a:avLst/>
          </a:prstGeom>
        </p:spPr>
      </p:pic>
      <p:sp>
        <p:nvSpPr>
          <p:cNvPr id="49" name="Rectangle 48">
            <a:extLst>
              <a:ext uri="{FF2B5EF4-FFF2-40B4-BE49-F238E27FC236}">
                <a16:creationId xmlns:a16="http://schemas.microsoft.com/office/drawing/2014/main" id="{3C7B7105-A660-49F5-A70D-F7F34C1C5CEA}"/>
              </a:ext>
            </a:extLst>
          </p:cNvPr>
          <p:cNvSpPr/>
          <p:nvPr/>
        </p:nvSpPr>
        <p:spPr>
          <a:xfrm>
            <a:off x="8237781" y="11997625"/>
            <a:ext cx="2443941" cy="43355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 2019</a:t>
            </a:r>
          </a:p>
        </p:txBody>
      </p:sp>
      <p:sp>
        <p:nvSpPr>
          <p:cNvPr id="50" name="Rectangle: Rounded Corners 30">
            <a:extLst>
              <a:ext uri="{FF2B5EF4-FFF2-40B4-BE49-F238E27FC236}">
                <a16:creationId xmlns:a16="http://schemas.microsoft.com/office/drawing/2014/main" id="{355B5332-3407-4D4F-B3AA-DF89704BD3AF}"/>
              </a:ext>
            </a:extLst>
          </p:cNvPr>
          <p:cNvSpPr/>
          <p:nvPr/>
        </p:nvSpPr>
        <p:spPr>
          <a:xfrm>
            <a:off x="6541251" y="7706050"/>
            <a:ext cx="5767711" cy="1184728"/>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Tiger Woods wins the Masters, his first major win in 11 years</a:t>
            </a:r>
          </a:p>
        </p:txBody>
      </p:sp>
      <p:sp>
        <p:nvSpPr>
          <p:cNvPr id="51" name="Rectangle: Rounded Corners 24">
            <a:extLst>
              <a:ext uri="{FF2B5EF4-FFF2-40B4-BE49-F238E27FC236}">
                <a16:creationId xmlns:a16="http://schemas.microsoft.com/office/drawing/2014/main" id="{4CC1CECE-370A-4594-9D91-192FC677E9AC}"/>
              </a:ext>
            </a:extLst>
          </p:cNvPr>
          <p:cNvSpPr/>
          <p:nvPr/>
        </p:nvSpPr>
        <p:spPr>
          <a:xfrm>
            <a:off x="481041" y="7687061"/>
            <a:ext cx="5765283" cy="1176524"/>
          </a:xfrm>
          <a:prstGeom prst="round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Country House wins the 2019 Kentucky Derby at 65-1 odds after Maximum Security was disqualified</a:t>
            </a:r>
          </a:p>
        </p:txBody>
      </p:sp>
    </p:spTree>
    <p:extLst>
      <p:ext uri="{BB962C8B-B14F-4D97-AF65-F5344CB8AC3E}">
        <p14:creationId xmlns:p14="http://schemas.microsoft.com/office/powerpoint/2010/main" val="3690576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44356"/>
            <a:ext cx="24384000" cy="1803558"/>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Is Continuity Throughout The Year As Live Sports Are Always ‘In Season’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With At Least Five Major Sports Active In Each Month</a:t>
            </a:r>
          </a:p>
        </p:txBody>
      </p:sp>
      <p:sp>
        <p:nvSpPr>
          <p:cNvPr id="11" name="Text Placeholder 2"/>
          <p:cNvSpPr>
            <a:spLocks noGrp="1"/>
          </p:cNvSpPr>
          <p:nvPr>
            <p:ph type="body" sz="quarter" idx="13"/>
          </p:nvPr>
        </p:nvSpPr>
        <p:spPr>
          <a:xfrm>
            <a:off x="1563641" y="2829248"/>
            <a:ext cx="21256716" cy="737372"/>
          </a:xfrm>
        </p:spPr>
        <p:txBody>
          <a:bodyPr/>
          <a:lstStyle/>
          <a:p>
            <a:r>
              <a:rPr lang="en-US" sz="32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2020 Calendar For 10 Major Sports</a:t>
            </a:r>
          </a:p>
        </p:txBody>
      </p:sp>
      <p:sp>
        <p:nvSpPr>
          <p:cNvPr id="15" name="Rectangle 14">
            <a:extLst>
              <a:ext uri="{FF2B5EF4-FFF2-40B4-BE49-F238E27FC236}">
                <a16:creationId xmlns:a16="http://schemas.microsoft.com/office/drawing/2014/main" id="{81921BC1-1057-4946-9170-5F382EC11675}"/>
              </a:ext>
            </a:extLst>
          </p:cNvPr>
          <p:cNvSpPr/>
          <p:nvPr/>
        </p:nvSpPr>
        <p:spPr>
          <a:xfrm>
            <a:off x="0" y="13310799"/>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4"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12</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8762DE22-7DBE-474B-9C52-75463464E7D0}"/>
              </a:ext>
            </a:extLst>
          </p:cNvPr>
          <p:cNvPicPr>
            <a:picLocks noChangeAspect="1"/>
          </p:cNvPicPr>
          <p:nvPr/>
        </p:nvPicPr>
        <p:blipFill>
          <a:blip r:embed="rId2"/>
          <a:stretch>
            <a:fillRect/>
          </a:stretch>
        </p:blipFill>
        <p:spPr>
          <a:xfrm>
            <a:off x="968390" y="4089862"/>
            <a:ext cx="22447221" cy="7687465"/>
          </a:xfrm>
          <a:prstGeom prst="rect">
            <a:avLst/>
          </a:prstGeom>
        </p:spPr>
      </p:pic>
      <p:pic>
        <p:nvPicPr>
          <p:cNvPr id="8" name="Picture 7" descr="A close up of a sign&#10;&#10;Description automatically generated">
            <a:extLst>
              <a:ext uri="{FF2B5EF4-FFF2-40B4-BE49-F238E27FC236}">
                <a16:creationId xmlns:a16="http://schemas.microsoft.com/office/drawing/2014/main" id="{F3681BE0-5AD4-404F-94D5-8A7D417A96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1301155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2" y="1949218"/>
            <a:ext cx="16412788" cy="737372"/>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 of National Live Sporting Events Per Month</a:t>
            </a:r>
          </a:p>
          <a:p>
            <a:r>
              <a:rPr lang="en-US" sz="2800" dirty="0">
                <a:latin typeface="Open Sans" panose="020B0606030504020204" pitchFamily="34" charset="0"/>
                <a:ea typeface="Open Sans" panose="020B0606030504020204" pitchFamily="34" charset="0"/>
                <a:cs typeface="Open Sans" panose="020B0606030504020204" pitchFamily="34" charset="0"/>
              </a:rPr>
              <a:t>2019</a:t>
            </a:r>
          </a:p>
        </p:txBody>
      </p:sp>
      <p:sp>
        <p:nvSpPr>
          <p:cNvPr id="17" name="Text Placeholder 3"/>
          <p:cNvSpPr>
            <a:spLocks noGrp="1"/>
          </p:cNvSpPr>
          <p:nvPr>
            <p:ph type="body" sz="quarter" idx="14"/>
          </p:nvPr>
        </p:nvSpPr>
        <p:spPr>
          <a:xfrm>
            <a:off x="8071456" y="12370492"/>
            <a:ext cx="13576962" cy="96565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Total Day, ad-supported cable TV + broadcast TV, live originals/premieres only, January – December 31, 2019; includes Spanish language networks; excludes regional sports networks, local broadcast airings and digital airings of sports through MVPD / network TV apps.</a:t>
            </a:r>
          </a:p>
        </p:txBody>
      </p:sp>
      <p:sp>
        <p:nvSpPr>
          <p:cNvPr id="27" name="Text Placeholder 2"/>
          <p:cNvSpPr>
            <a:spLocks noGrp="1"/>
          </p:cNvSpPr>
          <p:nvPr>
            <p:ph type="body" sz="quarter" idx="13"/>
          </p:nvPr>
        </p:nvSpPr>
        <p:spPr>
          <a:xfrm>
            <a:off x="8347660" y="11519349"/>
            <a:ext cx="15659891" cy="330880"/>
          </a:xfrm>
        </p:spPr>
        <p:txBody>
          <a:bodyPr/>
          <a:lstStyle/>
          <a:p>
            <a:pPr algn="l"/>
            <a:r>
              <a:rPr lang="en-US" sz="1800" i="1" dirty="0">
                <a:latin typeface="Open Sans" panose="020B0606030504020204" pitchFamily="34" charset="0"/>
                <a:ea typeface="Open Sans" panose="020B0606030504020204" pitchFamily="34" charset="0"/>
                <a:cs typeface="Open Sans" panose="020B0606030504020204" pitchFamily="34" charset="0"/>
              </a:rPr>
              <a:t>Note: Summer is dominated by the MLB, a sport that has the vast majority of its games airing on RSNs which are not reflected in the above chart.</a:t>
            </a:r>
          </a:p>
        </p:txBody>
      </p:sp>
      <p:sp>
        <p:nvSpPr>
          <p:cNvPr id="29" name="Star: 5 Points 28">
            <a:extLst>
              <a:ext uri="{FF2B5EF4-FFF2-40B4-BE49-F238E27FC236}">
                <a16:creationId xmlns:a16="http://schemas.microsoft.com/office/drawing/2014/main" id="{CF84FDAC-4D01-48D9-9CFF-CE32969B407F}"/>
              </a:ext>
            </a:extLst>
          </p:cNvPr>
          <p:cNvSpPr/>
          <p:nvPr/>
        </p:nvSpPr>
        <p:spPr>
          <a:xfrm>
            <a:off x="4353220" y="3807229"/>
            <a:ext cx="765021"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13</a:t>
            </a:r>
          </a:p>
        </p:txBody>
      </p:sp>
      <p:graphicFrame>
        <p:nvGraphicFramePr>
          <p:cNvPr id="35" name="Chart 34">
            <a:extLst>
              <a:ext uri="{FF2B5EF4-FFF2-40B4-BE49-F238E27FC236}">
                <a16:creationId xmlns:a16="http://schemas.microsoft.com/office/drawing/2014/main" id="{8DD70F32-B6A5-4917-A566-D3F25DB4004C}"/>
              </a:ext>
            </a:extLst>
          </p:cNvPr>
          <p:cNvGraphicFramePr/>
          <p:nvPr>
            <p:extLst>
              <p:ext uri="{D42A27DB-BD31-4B8C-83A1-F6EECF244321}">
                <p14:modId xmlns:p14="http://schemas.microsoft.com/office/powerpoint/2010/main" val="3566016323"/>
              </p:ext>
            </p:extLst>
          </p:nvPr>
        </p:nvGraphicFramePr>
        <p:xfrm>
          <a:off x="8224135" y="3433261"/>
          <a:ext cx="15878716" cy="7575844"/>
        </p:xfrm>
        <a:graphic>
          <a:graphicData uri="http://schemas.openxmlformats.org/drawingml/2006/chart">
            <c:chart xmlns:c="http://schemas.openxmlformats.org/drawingml/2006/chart" xmlns:r="http://schemas.openxmlformats.org/officeDocument/2006/relationships" r:id="rId2"/>
          </a:graphicData>
        </a:graphic>
      </p:graphicFrame>
      <p:sp>
        <p:nvSpPr>
          <p:cNvPr id="42" name="TextBox 41">
            <a:extLst>
              <a:ext uri="{FF2B5EF4-FFF2-40B4-BE49-F238E27FC236}">
                <a16:creationId xmlns:a16="http://schemas.microsoft.com/office/drawing/2014/main" id="{9F0F8B4E-568A-401A-8446-061B716EAA6B}"/>
              </a:ext>
            </a:extLst>
          </p:cNvPr>
          <p:cNvSpPr txBox="1"/>
          <p:nvPr/>
        </p:nvSpPr>
        <p:spPr>
          <a:xfrm>
            <a:off x="15953748" y="5485449"/>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1,082</a:t>
            </a:r>
          </a:p>
        </p:txBody>
      </p:sp>
      <p:sp>
        <p:nvSpPr>
          <p:cNvPr id="43" name="TextBox 42">
            <a:extLst>
              <a:ext uri="{FF2B5EF4-FFF2-40B4-BE49-F238E27FC236}">
                <a16:creationId xmlns:a16="http://schemas.microsoft.com/office/drawing/2014/main" id="{34BCAED4-17A7-4749-8BB2-8E429348CD96}"/>
              </a:ext>
            </a:extLst>
          </p:cNvPr>
          <p:cNvSpPr txBox="1"/>
          <p:nvPr/>
        </p:nvSpPr>
        <p:spPr>
          <a:xfrm>
            <a:off x="17151653" y="4849025"/>
            <a:ext cx="193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1,239</a:t>
            </a:r>
          </a:p>
        </p:txBody>
      </p:sp>
      <p:sp>
        <p:nvSpPr>
          <p:cNvPr id="44" name="TextBox 43">
            <a:extLst>
              <a:ext uri="{FF2B5EF4-FFF2-40B4-BE49-F238E27FC236}">
                <a16:creationId xmlns:a16="http://schemas.microsoft.com/office/drawing/2014/main" id="{75EEB657-E944-48B9-8789-2B32929E153F}"/>
              </a:ext>
            </a:extLst>
          </p:cNvPr>
          <p:cNvSpPr txBox="1"/>
          <p:nvPr/>
        </p:nvSpPr>
        <p:spPr>
          <a:xfrm>
            <a:off x="18727492" y="5190943"/>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1,154</a:t>
            </a:r>
          </a:p>
        </p:txBody>
      </p:sp>
      <p:sp>
        <p:nvSpPr>
          <p:cNvPr id="45" name="TextBox 44">
            <a:extLst>
              <a:ext uri="{FF2B5EF4-FFF2-40B4-BE49-F238E27FC236}">
                <a16:creationId xmlns:a16="http://schemas.microsoft.com/office/drawing/2014/main" id="{C1BB9A70-EA72-4BBC-BF5D-01EC19F9740C}"/>
              </a:ext>
            </a:extLst>
          </p:cNvPr>
          <p:cNvSpPr txBox="1"/>
          <p:nvPr/>
        </p:nvSpPr>
        <p:spPr>
          <a:xfrm>
            <a:off x="20047275" y="4824205"/>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1,231</a:t>
            </a:r>
          </a:p>
        </p:txBody>
      </p:sp>
      <p:sp>
        <p:nvSpPr>
          <p:cNvPr id="46" name="TextBox 45">
            <a:extLst>
              <a:ext uri="{FF2B5EF4-FFF2-40B4-BE49-F238E27FC236}">
                <a16:creationId xmlns:a16="http://schemas.microsoft.com/office/drawing/2014/main" id="{1003CD85-EFE4-41C6-B8A2-CF68F375C455}"/>
              </a:ext>
            </a:extLst>
          </p:cNvPr>
          <p:cNvSpPr txBox="1"/>
          <p:nvPr/>
        </p:nvSpPr>
        <p:spPr>
          <a:xfrm>
            <a:off x="21324649" y="5228925"/>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1,142</a:t>
            </a:r>
          </a:p>
        </p:txBody>
      </p:sp>
      <p:sp>
        <p:nvSpPr>
          <p:cNvPr id="47" name="TextBox 46">
            <a:extLst>
              <a:ext uri="{FF2B5EF4-FFF2-40B4-BE49-F238E27FC236}">
                <a16:creationId xmlns:a16="http://schemas.microsoft.com/office/drawing/2014/main" id="{8430A104-513B-4EAE-B9E6-C7B4E0D6529E}"/>
              </a:ext>
            </a:extLst>
          </p:cNvPr>
          <p:cNvSpPr txBox="1"/>
          <p:nvPr/>
        </p:nvSpPr>
        <p:spPr>
          <a:xfrm>
            <a:off x="22650195" y="6689486"/>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805</a:t>
            </a:r>
          </a:p>
        </p:txBody>
      </p:sp>
      <p:sp>
        <p:nvSpPr>
          <p:cNvPr id="25" name="Title 1">
            <a:extLst>
              <a:ext uri="{FF2B5EF4-FFF2-40B4-BE49-F238E27FC236}">
                <a16:creationId xmlns:a16="http://schemas.microsoft.com/office/drawing/2014/main" id="{A78BB5EF-D720-4837-9D50-7F20A6608722}"/>
              </a:ext>
            </a:extLst>
          </p:cNvPr>
          <p:cNvSpPr txBox="1">
            <a:spLocks/>
          </p:cNvSpPr>
          <p:nvPr/>
        </p:nvSpPr>
        <p:spPr>
          <a:xfrm>
            <a:off x="143125" y="686650"/>
            <a:ext cx="782808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Which means, at an average subscriber cost of $13.30 per month, viewers can enjoy a selection </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a:t>
            </a: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1,176</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sporting events on average each month airing on national TV and available across devices</a:t>
            </a:r>
          </a:p>
        </p:txBody>
      </p:sp>
      <p:sp>
        <p:nvSpPr>
          <p:cNvPr id="34" name="TextBox 33">
            <a:extLst>
              <a:ext uri="{FF2B5EF4-FFF2-40B4-BE49-F238E27FC236}">
                <a16:creationId xmlns:a16="http://schemas.microsoft.com/office/drawing/2014/main" id="{160FBE58-FFEC-4736-AC53-84960CA6BEA0}"/>
              </a:ext>
            </a:extLst>
          </p:cNvPr>
          <p:cNvSpPr txBox="1"/>
          <p:nvPr/>
        </p:nvSpPr>
        <p:spPr>
          <a:xfrm>
            <a:off x="14807851" y="5270227"/>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1,118</a:t>
            </a:r>
          </a:p>
        </p:txBody>
      </p:sp>
      <p:sp>
        <p:nvSpPr>
          <p:cNvPr id="48" name="TextBox 47">
            <a:extLst>
              <a:ext uri="{FF2B5EF4-FFF2-40B4-BE49-F238E27FC236}">
                <a16:creationId xmlns:a16="http://schemas.microsoft.com/office/drawing/2014/main" id="{8EEC61B5-D774-40CB-9685-50646B389FE0}"/>
              </a:ext>
            </a:extLst>
          </p:cNvPr>
          <p:cNvSpPr txBox="1"/>
          <p:nvPr/>
        </p:nvSpPr>
        <p:spPr>
          <a:xfrm>
            <a:off x="13498995" y="4686182"/>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1,248</a:t>
            </a:r>
          </a:p>
        </p:txBody>
      </p:sp>
      <p:sp>
        <p:nvSpPr>
          <p:cNvPr id="49" name="TextBox 48">
            <a:extLst>
              <a:ext uri="{FF2B5EF4-FFF2-40B4-BE49-F238E27FC236}">
                <a16:creationId xmlns:a16="http://schemas.microsoft.com/office/drawing/2014/main" id="{CF18B659-4656-41D7-973C-A0C461009E18}"/>
              </a:ext>
            </a:extLst>
          </p:cNvPr>
          <p:cNvSpPr txBox="1"/>
          <p:nvPr/>
        </p:nvSpPr>
        <p:spPr>
          <a:xfrm>
            <a:off x="12192000" y="4478619"/>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1,315</a:t>
            </a:r>
          </a:p>
        </p:txBody>
      </p:sp>
      <p:sp>
        <p:nvSpPr>
          <p:cNvPr id="50" name="TextBox 49">
            <a:extLst>
              <a:ext uri="{FF2B5EF4-FFF2-40B4-BE49-F238E27FC236}">
                <a16:creationId xmlns:a16="http://schemas.microsoft.com/office/drawing/2014/main" id="{934E7757-C22F-4660-A688-9BD9CAFCA8D7}"/>
              </a:ext>
            </a:extLst>
          </p:cNvPr>
          <p:cNvSpPr txBox="1"/>
          <p:nvPr/>
        </p:nvSpPr>
        <p:spPr>
          <a:xfrm>
            <a:off x="10970795" y="4185373"/>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1,385</a:t>
            </a:r>
          </a:p>
        </p:txBody>
      </p:sp>
      <p:sp>
        <p:nvSpPr>
          <p:cNvPr id="51" name="TextBox 50">
            <a:extLst>
              <a:ext uri="{FF2B5EF4-FFF2-40B4-BE49-F238E27FC236}">
                <a16:creationId xmlns:a16="http://schemas.microsoft.com/office/drawing/2014/main" id="{9B81CCBD-22BB-49CB-B016-4920099EB5F2}"/>
              </a:ext>
            </a:extLst>
          </p:cNvPr>
          <p:cNvSpPr txBox="1"/>
          <p:nvPr/>
        </p:nvSpPr>
        <p:spPr>
          <a:xfrm>
            <a:off x="9637278" y="4711303"/>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1,248</a:t>
            </a:r>
          </a:p>
        </p:txBody>
      </p:sp>
      <p:sp>
        <p:nvSpPr>
          <p:cNvPr id="52" name="TextBox 51">
            <a:extLst>
              <a:ext uri="{FF2B5EF4-FFF2-40B4-BE49-F238E27FC236}">
                <a16:creationId xmlns:a16="http://schemas.microsoft.com/office/drawing/2014/main" id="{76CE4477-54AF-4020-9AA9-D69322071F91}"/>
              </a:ext>
            </a:extLst>
          </p:cNvPr>
          <p:cNvSpPr txBox="1"/>
          <p:nvPr/>
        </p:nvSpPr>
        <p:spPr>
          <a:xfrm>
            <a:off x="8346352" y="5249175"/>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1,143</a:t>
            </a:r>
          </a:p>
        </p:txBody>
      </p:sp>
      <p:pic>
        <p:nvPicPr>
          <p:cNvPr id="33" name="Picture 32">
            <a:extLst>
              <a:ext uri="{FF2B5EF4-FFF2-40B4-BE49-F238E27FC236}">
                <a16:creationId xmlns:a16="http://schemas.microsoft.com/office/drawing/2014/main" id="{325F3ECA-0954-419F-81BF-173C7C4A22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30" name="Rectangle 29">
            <a:extLst>
              <a:ext uri="{FF2B5EF4-FFF2-40B4-BE49-F238E27FC236}">
                <a16:creationId xmlns:a16="http://schemas.microsoft.com/office/drawing/2014/main" id="{C229D64E-6EB1-4439-B682-442F6319A546}"/>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44381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037328" y="12370286"/>
            <a:ext cx="13557301" cy="94010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Total Day, live originals/premieres only, January 1 – December 31, 2019; includes Spanish language networks; excludes regional sports networks, local broadcast airings and digital airings of sports through MVPD / network TV apps. MVPD subscriber costs based on VAB analysis of S&amp;P Global Intelligence, The 2019 Sports Report.</a:t>
            </a:r>
          </a:p>
        </p:txBody>
      </p:sp>
      <p:sp>
        <p:nvSpPr>
          <p:cNvPr id="10" name="Text Placeholder 2"/>
          <p:cNvSpPr>
            <a:spLocks noGrp="1"/>
          </p:cNvSpPr>
          <p:nvPr>
            <p:ph type="body" sz="quarter" idx="13"/>
          </p:nvPr>
        </p:nvSpPr>
        <p:spPr>
          <a:xfrm>
            <a:off x="10481227" y="11259394"/>
            <a:ext cx="11535879" cy="737372"/>
          </a:xfrm>
        </p:spPr>
        <p:txBody>
          <a:bodyPr/>
          <a:lstStyle/>
          <a:p>
            <a:r>
              <a:rPr lang="en-US" sz="2000" i="1" dirty="0">
                <a:latin typeface="Open Sans" panose="020B0606030504020204" pitchFamily="34" charset="0"/>
                <a:ea typeface="Open Sans" panose="020B0606030504020204" pitchFamily="34" charset="0"/>
                <a:cs typeface="Open Sans" panose="020B0606030504020204" pitchFamily="34" charset="0"/>
              </a:rPr>
              <a:t>How to read</a:t>
            </a:r>
            <a:r>
              <a:rPr lang="en-US" sz="2000" dirty="0">
                <a:latin typeface="Open Sans" panose="020B0606030504020204" pitchFamily="34" charset="0"/>
                <a:ea typeface="Open Sans" panose="020B0606030504020204" pitchFamily="34" charset="0"/>
                <a:cs typeface="Open Sans" panose="020B0606030504020204" pitchFamily="34" charset="0"/>
              </a:rPr>
              <a:t>: In 2019, 3 days featured between 2-9 live sporting events airing on national TV.</a:t>
            </a:r>
          </a:p>
        </p:txBody>
      </p:sp>
      <p:sp>
        <p:nvSpPr>
          <p:cNvPr id="13" name="Star: 5 Points 12">
            <a:extLst>
              <a:ext uri="{FF2B5EF4-FFF2-40B4-BE49-F238E27FC236}">
                <a16:creationId xmlns:a16="http://schemas.microsoft.com/office/drawing/2014/main" id="{12974034-50EE-4BE5-A6D2-1CFF7F6B9649}"/>
              </a:ext>
            </a:extLst>
          </p:cNvPr>
          <p:cNvSpPr/>
          <p:nvPr/>
        </p:nvSpPr>
        <p:spPr>
          <a:xfrm>
            <a:off x="565265" y="3807229"/>
            <a:ext cx="908860" cy="88586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itle 1">
            <a:extLst>
              <a:ext uri="{FF2B5EF4-FFF2-40B4-BE49-F238E27FC236}">
                <a16:creationId xmlns:a16="http://schemas.microsoft.com/office/drawing/2014/main" id="{F6F7EF0D-B322-4A3E-A2DB-491395C14E0D}"/>
              </a:ext>
            </a:extLst>
          </p:cNvPr>
          <p:cNvSpPr txBox="1">
            <a:spLocks/>
          </p:cNvSpPr>
          <p:nvPr/>
        </p:nvSpPr>
        <p:spPr>
          <a:xfrm>
            <a:off x="143125" y="597750"/>
            <a:ext cx="782808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Projected out annually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 cost of $159.60 per </a:t>
            </a:r>
            <a:r>
              <a:rPr lang="en-US" sz="4600" dirty="0">
                <a:solidFill>
                  <a:prstClr val="white"/>
                </a:solidFill>
                <a:latin typeface="Open Sans" panose="020B0606030504020204" pitchFamily="34" charset="0"/>
                <a:ea typeface="Open Sans" panose="020B0606030504020204" pitchFamily="34" charset="0"/>
                <a:cs typeface="Open Sans" panose="020B0606030504020204" pitchFamily="34" charset="0"/>
              </a:rPr>
              <a:t>MVPD subscriber for sports TV networks, viewers have access to over </a:t>
            </a:r>
            <a:r>
              <a:rPr lang="en-US" sz="4600" b="1" dirty="0">
                <a:solidFill>
                  <a:prstClr val="white"/>
                </a:solidFill>
                <a:latin typeface="Open Sans" panose="020B0606030504020204" pitchFamily="34" charset="0"/>
                <a:ea typeface="Open Sans" panose="020B0606030504020204" pitchFamily="34" charset="0"/>
                <a:cs typeface="Open Sans" panose="020B0606030504020204" pitchFamily="34" charset="0"/>
              </a:rPr>
              <a:t>14,100</a:t>
            </a:r>
            <a:r>
              <a:rPr lang="en-US" sz="4600" dirty="0">
                <a:solidFill>
                  <a:prstClr val="white"/>
                </a:solidFill>
                <a:latin typeface="Open Sans" panose="020B0606030504020204" pitchFamily="34" charset="0"/>
                <a:ea typeface="Open Sans" panose="020B0606030504020204" pitchFamily="34" charset="0"/>
                <a:cs typeface="Open Sans" panose="020B0606030504020204" pitchFamily="34" charset="0"/>
              </a:rPr>
              <a:t> nationally televised live sports over 12 months.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5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fact, based on </a:t>
            </a:r>
            <a:r>
              <a:rPr kumimoji="0" lang="en-US" sz="46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2019</a:t>
            </a: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there were </a:t>
            </a:r>
            <a:r>
              <a:rPr kumimoji="0" lang="en-US" sz="4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least two</a:t>
            </a: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live sporting events airing every single day of the year with </a:t>
            </a:r>
            <a:r>
              <a:rPr kumimoji="0" lang="en-US" sz="46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90% </a:t>
            </a:r>
            <a:r>
              <a:rPr kumimoji="0" lang="en-US" sz="46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the days airing at least 20 live games.</a:t>
            </a:r>
          </a:p>
        </p:txBody>
      </p:sp>
      <p:sp>
        <p:nvSpPr>
          <p:cNvPr id="1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14</a:t>
            </a:r>
          </a:p>
        </p:txBody>
      </p:sp>
      <p:graphicFrame>
        <p:nvGraphicFramePr>
          <p:cNvPr id="20" name="Chart 19"/>
          <p:cNvGraphicFramePr/>
          <p:nvPr>
            <p:extLst>
              <p:ext uri="{D42A27DB-BD31-4B8C-83A1-F6EECF244321}">
                <p14:modId xmlns:p14="http://schemas.microsoft.com/office/powerpoint/2010/main" val="1432725695"/>
              </p:ext>
            </p:extLst>
          </p:nvPr>
        </p:nvGraphicFramePr>
        <p:xfrm>
          <a:off x="8114337" y="1934308"/>
          <a:ext cx="16269661" cy="9215808"/>
        </p:xfrm>
        <a:graphic>
          <a:graphicData uri="http://schemas.openxmlformats.org/drawingml/2006/chart">
            <c:chart xmlns:c="http://schemas.openxmlformats.org/drawingml/2006/chart" xmlns:r="http://schemas.openxmlformats.org/officeDocument/2006/relationships" r:id="rId2"/>
          </a:graphicData>
        </a:graphic>
      </p:graphicFrame>
      <p:pic>
        <p:nvPicPr>
          <p:cNvPr id="16" name="Picture 15">
            <a:extLst>
              <a:ext uri="{FF2B5EF4-FFF2-40B4-BE49-F238E27FC236}">
                <a16:creationId xmlns:a16="http://schemas.microsoft.com/office/drawing/2014/main" id="{50DD828A-5AB7-468E-8672-13DDD3DA71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2" name="Rectangle 11">
            <a:extLst>
              <a:ext uri="{FF2B5EF4-FFF2-40B4-BE49-F238E27FC236}">
                <a16:creationId xmlns:a16="http://schemas.microsoft.com/office/drawing/2014/main" id="{FAE993CF-E77F-4931-B6C2-FE01D1014DDE}"/>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379272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2" y="1781046"/>
            <a:ext cx="16412788" cy="1144955"/>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Average # of National Live Sporting Events Each Day of the Week</a:t>
            </a:r>
          </a:p>
          <a:p>
            <a:r>
              <a:rPr lang="en-US" sz="2800" dirty="0">
                <a:latin typeface="Open Sans" panose="020B0606030504020204" pitchFamily="34" charset="0"/>
                <a:ea typeface="Open Sans" panose="020B0606030504020204" pitchFamily="34" charset="0"/>
                <a:cs typeface="Open Sans" panose="020B0606030504020204" pitchFamily="34" charset="0"/>
              </a:rPr>
              <a:t>CY 2019 </a:t>
            </a:r>
          </a:p>
        </p:txBody>
      </p:sp>
      <p:graphicFrame>
        <p:nvGraphicFramePr>
          <p:cNvPr id="8" name="Chart 7"/>
          <p:cNvGraphicFramePr/>
          <p:nvPr>
            <p:extLst>
              <p:ext uri="{D42A27DB-BD31-4B8C-83A1-F6EECF244321}">
                <p14:modId xmlns:p14="http://schemas.microsoft.com/office/powerpoint/2010/main" val="2017830889"/>
              </p:ext>
            </p:extLst>
          </p:nvPr>
        </p:nvGraphicFramePr>
        <p:xfrm>
          <a:off x="8534399" y="3025214"/>
          <a:ext cx="15087601" cy="822645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883810" y="8065081"/>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9" name="TextBox 8"/>
          <p:cNvSpPr txBox="1"/>
          <p:nvPr/>
        </p:nvSpPr>
        <p:spPr>
          <a:xfrm>
            <a:off x="10984203" y="7727329"/>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10" name="TextBox 9"/>
          <p:cNvSpPr txBox="1"/>
          <p:nvPr/>
        </p:nvSpPr>
        <p:spPr>
          <a:xfrm>
            <a:off x="13170916" y="7404164"/>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sp>
        <p:nvSpPr>
          <p:cNvPr id="11" name="TextBox 10"/>
          <p:cNvSpPr txBox="1"/>
          <p:nvPr/>
        </p:nvSpPr>
        <p:spPr>
          <a:xfrm>
            <a:off x="15266436" y="7073407"/>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12" name="TextBox 11"/>
          <p:cNvSpPr txBox="1"/>
          <p:nvPr/>
        </p:nvSpPr>
        <p:spPr>
          <a:xfrm>
            <a:off x="17376949" y="6730330"/>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39</a:t>
            </a:r>
          </a:p>
        </p:txBody>
      </p:sp>
      <p:sp>
        <p:nvSpPr>
          <p:cNvPr id="13" name="TextBox 12"/>
          <p:cNvSpPr txBox="1"/>
          <p:nvPr/>
        </p:nvSpPr>
        <p:spPr>
          <a:xfrm>
            <a:off x="19507579" y="4356486"/>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68</a:t>
            </a:r>
          </a:p>
        </p:txBody>
      </p:sp>
      <p:sp>
        <p:nvSpPr>
          <p:cNvPr id="14" name="TextBox 13"/>
          <p:cNvSpPr txBox="1"/>
          <p:nvPr/>
        </p:nvSpPr>
        <p:spPr>
          <a:xfrm>
            <a:off x="21631163" y="5659120"/>
            <a:ext cx="16235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53</a:t>
            </a:r>
          </a:p>
        </p:txBody>
      </p:sp>
      <p:sp>
        <p:nvSpPr>
          <p:cNvPr id="17" name="Text Placeholder 3"/>
          <p:cNvSpPr>
            <a:spLocks noGrp="1"/>
          </p:cNvSpPr>
          <p:nvPr>
            <p:ph type="body" sz="quarter" idx="14"/>
          </p:nvPr>
        </p:nvSpPr>
        <p:spPr>
          <a:xfrm>
            <a:off x="8134349" y="12436815"/>
            <a:ext cx="13496814" cy="88234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Total Day, ad-supported cable TV + broadcast TV, live originals/premieres only, January 1 – December 31, 2019; includes Spanish language networks; excludes regional sports networks, local broadcast airings and digital airings of sports through MVPD / network TV apps.</a:t>
            </a:r>
          </a:p>
        </p:txBody>
      </p:sp>
      <p:sp>
        <p:nvSpPr>
          <p:cNvPr id="15" name="Star: 5 Points 14">
            <a:extLst>
              <a:ext uri="{FF2B5EF4-FFF2-40B4-BE49-F238E27FC236}">
                <a16:creationId xmlns:a16="http://schemas.microsoft.com/office/drawing/2014/main" id="{148D2D58-EDBA-4125-91D7-69B0D118162B}"/>
              </a:ext>
            </a:extLst>
          </p:cNvPr>
          <p:cNvSpPr/>
          <p:nvPr/>
        </p:nvSpPr>
        <p:spPr>
          <a:xfrm>
            <a:off x="565265" y="3807229"/>
            <a:ext cx="908860" cy="88586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 average, each day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the week features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least </a:t>
            </a: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23</a:t>
            </a:r>
            <a:r>
              <a:rPr kumimoji="0" lang="en-US" sz="48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sporting events throughout the year with a skew </a:t>
            </a: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towards weekends</a:t>
            </a:r>
            <a:endPar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15</a:t>
            </a:r>
          </a:p>
        </p:txBody>
      </p:sp>
      <p:pic>
        <p:nvPicPr>
          <p:cNvPr id="22" name="Picture 21">
            <a:extLst>
              <a:ext uri="{FF2B5EF4-FFF2-40B4-BE49-F238E27FC236}">
                <a16:creationId xmlns:a16="http://schemas.microsoft.com/office/drawing/2014/main" id="{86672954-1B47-415F-B819-01FF1EE21A2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8" name="Rectangle 17">
            <a:extLst>
              <a:ext uri="{FF2B5EF4-FFF2-40B4-BE49-F238E27FC236}">
                <a16:creationId xmlns:a16="http://schemas.microsoft.com/office/drawing/2014/main" id="{AB9B968D-4BD9-4965-841B-0857DC2785AC}"/>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306139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89" name="Rectangle 88"/>
          <p:cNvSpPr/>
          <p:nvPr/>
        </p:nvSpPr>
        <p:spPr>
          <a:xfrm>
            <a:off x="-1" y="1"/>
            <a:ext cx="24384000" cy="138037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8941849" y="2799933"/>
            <a:ext cx="2443942"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Sunday</a:t>
            </a:r>
          </a:p>
        </p:txBody>
      </p:sp>
      <p:sp>
        <p:nvSpPr>
          <p:cNvPr id="41" name="Rectangle 40"/>
          <p:cNvSpPr/>
          <p:nvPr/>
        </p:nvSpPr>
        <p:spPr>
          <a:xfrm>
            <a:off x="18968433" y="3578635"/>
            <a:ext cx="2465863" cy="823754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16402695" y="2808804"/>
            <a:ext cx="2449203"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Saturday</a:t>
            </a:r>
          </a:p>
        </p:txBody>
      </p:sp>
      <p:sp>
        <p:nvSpPr>
          <p:cNvPr id="16" name="Rectangle 15"/>
          <p:cNvSpPr/>
          <p:nvPr/>
        </p:nvSpPr>
        <p:spPr>
          <a:xfrm>
            <a:off x="16424684" y="3578635"/>
            <a:ext cx="2467034" cy="822866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13868802" y="2807013"/>
            <a:ext cx="2443942"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Friday</a:t>
            </a:r>
          </a:p>
        </p:txBody>
      </p:sp>
      <p:sp>
        <p:nvSpPr>
          <p:cNvPr id="42" name="Rectangle 41"/>
          <p:cNvSpPr/>
          <p:nvPr/>
        </p:nvSpPr>
        <p:spPr>
          <a:xfrm>
            <a:off x="13896468" y="3578635"/>
            <a:ext cx="2465864" cy="823754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p:cNvSpPr txBox="1"/>
          <p:nvPr/>
        </p:nvSpPr>
        <p:spPr>
          <a:xfrm>
            <a:off x="11328020" y="2807012"/>
            <a:ext cx="2443942"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Thursday</a:t>
            </a:r>
          </a:p>
        </p:txBody>
      </p:sp>
      <p:sp>
        <p:nvSpPr>
          <p:cNvPr id="43" name="Rectangle 42"/>
          <p:cNvSpPr/>
          <p:nvPr/>
        </p:nvSpPr>
        <p:spPr>
          <a:xfrm>
            <a:off x="11337580" y="3578635"/>
            <a:ext cx="2465418" cy="82345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a:off x="8529797" y="2807013"/>
            <a:ext cx="2676748" cy="646331"/>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Wednesday</a:t>
            </a:r>
          </a:p>
        </p:txBody>
      </p:sp>
      <p:sp>
        <p:nvSpPr>
          <p:cNvPr id="44" name="Rectangle 43"/>
          <p:cNvSpPr/>
          <p:nvPr/>
        </p:nvSpPr>
        <p:spPr>
          <a:xfrm>
            <a:off x="8525557" y="3578635"/>
            <a:ext cx="2676748" cy="82345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p:cNvSpPr txBox="1"/>
          <p:nvPr/>
        </p:nvSpPr>
        <p:spPr>
          <a:xfrm>
            <a:off x="5958231" y="2800069"/>
            <a:ext cx="2450091" cy="64633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Tuesday</a:t>
            </a:r>
          </a:p>
        </p:txBody>
      </p:sp>
      <p:sp>
        <p:nvSpPr>
          <p:cNvPr id="46" name="Rectangle 45"/>
          <p:cNvSpPr/>
          <p:nvPr/>
        </p:nvSpPr>
        <p:spPr>
          <a:xfrm>
            <a:off x="5952692" y="3578635"/>
            <a:ext cx="2455630" cy="82345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3386665" y="2790340"/>
            <a:ext cx="2450091" cy="646331"/>
          </a:xfrm>
          <a:prstGeom prst="rect">
            <a:avLst/>
          </a:prstGeom>
          <a:solidFill>
            <a:schemeClr val="bg1"/>
          </a:solidFill>
          <a:ln>
            <a:solidFill>
              <a:schemeClr val="tx1"/>
            </a:solidFill>
          </a:ln>
        </p:spPr>
        <p:txBody>
          <a:bodyPr wrap="square" rtlCol="0">
            <a:spAutoFit/>
          </a:bodyPr>
          <a:lstStyle>
            <a:defPPr>
              <a:defRPr lang="en-US"/>
            </a:defPPr>
            <a:lvl1pPr algn="ctr" defTabSz="914400">
              <a:defRPr sz="36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rPr>
              <a:t>Monday</a:t>
            </a:r>
          </a:p>
        </p:txBody>
      </p:sp>
      <p:sp>
        <p:nvSpPr>
          <p:cNvPr id="47" name="Rectangle 46"/>
          <p:cNvSpPr/>
          <p:nvPr/>
        </p:nvSpPr>
        <p:spPr>
          <a:xfrm>
            <a:off x="3386665" y="3578635"/>
            <a:ext cx="2450091" cy="8219785"/>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32" name="Picture 8" descr="https://www.seeklogo.net/wp-content/uploads/2016/11/football-night-in-america-logo-preview.pn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4647" t="23937" r="5174" b="25468"/>
          <a:stretch/>
        </p:blipFill>
        <p:spPr bwMode="auto">
          <a:xfrm>
            <a:off x="19178949" y="3874877"/>
            <a:ext cx="1960764" cy="1100100"/>
          </a:xfrm>
          <a:prstGeom prst="rect">
            <a:avLst/>
          </a:prstGeom>
          <a:solidFill>
            <a:schemeClr val="bg1"/>
          </a:solidFill>
        </p:spPr>
      </p:pic>
      <p:pic>
        <p:nvPicPr>
          <p:cNvPr id="1034" name="Picture 10" descr="https://upload.wikimedia.org/wikipedia/en/d/d7/ESPN_Sunday_Night_Baseball_logo.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9229205" y="10666415"/>
            <a:ext cx="915452" cy="919204"/>
          </a:xfrm>
          <a:prstGeom prst="rect">
            <a:avLst/>
          </a:prstGeom>
          <a:solidFill>
            <a:schemeClr val="bg1"/>
          </a:solidFill>
        </p:spPr>
      </p:pic>
      <p:pic>
        <p:nvPicPr>
          <p:cNvPr id="1036" name="Picture 12" descr="https://upload.wikimedia.org/wikipedia/en/thumb/7/74/NBA_on_ESPN_Friday_logo.jpg/220px-NBA_on_ESPN_Friday_log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4202046" y="4368434"/>
            <a:ext cx="1770012" cy="1481286"/>
          </a:xfrm>
          <a:prstGeom prst="rect">
            <a:avLst/>
          </a:prstGeom>
          <a:solidFill>
            <a:schemeClr val="bg1"/>
          </a:solidFill>
        </p:spPr>
      </p:pic>
      <p:pic>
        <p:nvPicPr>
          <p:cNvPr id="1040" name="Picture 16" descr="http://www.soccerwire.com/wp-content/uploads/2015/08/NBC-PremierLeague-556x300.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6699607" y="4854042"/>
            <a:ext cx="1797554" cy="1244372"/>
          </a:xfrm>
          <a:prstGeom prst="rect">
            <a:avLst/>
          </a:prstGeom>
          <a:solidFill>
            <a:schemeClr val="bg1"/>
          </a:solidFill>
        </p:spPr>
      </p:pic>
      <p:pic>
        <p:nvPicPr>
          <p:cNvPr id="1042" name="Picture 18" descr="http://drivestudio.com/wp-content/uploads/2015/03/UFC_FN_logo_body_05.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9975" t="21815" r="19981" b="22476"/>
          <a:stretch/>
        </p:blipFill>
        <p:spPr bwMode="auto">
          <a:xfrm>
            <a:off x="16699607" y="6140882"/>
            <a:ext cx="1889174" cy="776216"/>
          </a:xfrm>
          <a:prstGeom prst="rect">
            <a:avLst/>
          </a:prstGeom>
          <a:solidFill>
            <a:schemeClr val="bg1"/>
          </a:solidFill>
        </p:spPr>
      </p:pic>
      <p:pic>
        <p:nvPicPr>
          <p:cNvPr id="6" name="Picture 4" descr="https://s-media-cache-ak0.pinimg.com/564x/45/03/93/4503932c4e1a4b11004a30e2f1d90d26.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6823732" y="3671223"/>
            <a:ext cx="1598032" cy="1139290"/>
          </a:xfrm>
          <a:prstGeom prst="rect">
            <a:avLst/>
          </a:prstGeom>
          <a:solidFill>
            <a:schemeClr val="bg1"/>
          </a:solidFill>
        </p:spPr>
      </p:pic>
      <p:pic>
        <p:nvPicPr>
          <p:cNvPr id="9" name="Picture 8"/>
          <p:cNvPicPr>
            <a:picLocks noChangeAspect="1"/>
          </p:cNvPicPr>
          <p:nvPr/>
        </p:nvPicPr>
        <p:blipFill>
          <a:blip r:embed="rId8"/>
          <a:stretch>
            <a:fillRect/>
          </a:stretch>
        </p:blipFill>
        <p:spPr>
          <a:xfrm>
            <a:off x="19305197" y="8367873"/>
            <a:ext cx="1908366" cy="1072260"/>
          </a:xfrm>
          <a:prstGeom prst="rect">
            <a:avLst/>
          </a:prstGeom>
          <a:solidFill>
            <a:schemeClr val="bg1"/>
          </a:solidFill>
        </p:spPr>
      </p:pic>
      <p:pic>
        <p:nvPicPr>
          <p:cNvPr id="2050" name="Picture 2" descr="Wednightbaseball.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741467" y="5748643"/>
            <a:ext cx="2335844" cy="801974"/>
          </a:xfrm>
          <a:prstGeom prst="rect">
            <a:avLst/>
          </a:prstGeom>
          <a:solidFill>
            <a:schemeClr val="bg1"/>
          </a:solidFill>
        </p:spPr>
      </p:pic>
      <p:pic>
        <p:nvPicPr>
          <p:cNvPr id="2054" name="Picture 6" descr="https://i.ytimg.com/vi/jxs_OndChTg/maxresdefault.jp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832850" y="9323881"/>
            <a:ext cx="1579796" cy="888636"/>
          </a:xfrm>
          <a:prstGeom prst="rect">
            <a:avLst/>
          </a:prstGeom>
          <a:solidFill>
            <a:schemeClr val="bg1"/>
          </a:solidFill>
        </p:spPr>
      </p:pic>
      <p:pic>
        <p:nvPicPr>
          <p:cNvPr id="2058" name="Picture 10" descr="http://vignette2.wikia.nocookie.net/logopedia/images/b/b2/Thursday_Night_Football_logo.png/revision/latest?cb=20150904012618"/>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665796" y="4073365"/>
            <a:ext cx="1956616" cy="1884148"/>
          </a:xfrm>
          <a:prstGeom prst="rect">
            <a:avLst/>
          </a:prstGeom>
          <a:solidFill>
            <a:schemeClr val="bg1"/>
          </a:solidFill>
        </p:spPr>
      </p:pic>
      <p:pic>
        <p:nvPicPr>
          <p:cNvPr id="2060" name="Picture 12" descr="http://i.cdn.turner.com/nba/nba/dam/assets/160122123458-abc-primetime-saturday-mashup-00002520.1200x672.jp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6819654" y="8140588"/>
            <a:ext cx="1657708" cy="1018646"/>
          </a:xfrm>
          <a:prstGeom prst="rect">
            <a:avLst/>
          </a:prstGeom>
          <a:solidFill>
            <a:schemeClr val="bg1"/>
          </a:solidFill>
        </p:spPr>
      </p:pic>
      <p:sp>
        <p:nvSpPr>
          <p:cNvPr id="30" name="Title 1"/>
          <p:cNvSpPr>
            <a:spLocks noGrp="1"/>
          </p:cNvSpPr>
          <p:nvPr>
            <p:ph type="ctrTitle"/>
          </p:nvPr>
        </p:nvSpPr>
        <p:spPr>
          <a:xfrm>
            <a:off x="0" y="622830"/>
            <a:ext cx="24383999" cy="940549"/>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Popular ‘Branded’ Live Sports Series ‘Own’ Specific Days Throughout The Year</a:t>
            </a:r>
          </a:p>
        </p:txBody>
      </p:sp>
      <p:sp>
        <p:nvSpPr>
          <p:cNvPr id="35" name="Text Placeholder 2"/>
          <p:cNvSpPr>
            <a:spLocks noGrp="1"/>
          </p:cNvSpPr>
          <p:nvPr>
            <p:ph type="body" sz="quarter" idx="13"/>
          </p:nvPr>
        </p:nvSpPr>
        <p:spPr>
          <a:xfrm>
            <a:off x="3386664" y="1986244"/>
            <a:ext cx="18047631" cy="737372"/>
          </a:xfrm>
        </p:spPr>
        <p:txBody>
          <a:bodyPr/>
          <a:lstStyle/>
          <a:p>
            <a:r>
              <a:rPr lang="en-US" sz="3200"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Sampling</a:t>
            </a:r>
            <a:r>
              <a:rPr lang="en-US" sz="32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of Signature Live Sports Series</a:t>
            </a:r>
          </a:p>
        </p:txBody>
      </p:sp>
      <p:pic>
        <p:nvPicPr>
          <p:cNvPr id="8" name="Picture 7"/>
          <p:cNvPicPr>
            <a:picLocks noChangeAspect="1"/>
          </p:cNvPicPr>
          <p:nvPr/>
        </p:nvPicPr>
        <p:blipFill>
          <a:blip r:embed="rId13"/>
          <a:stretch>
            <a:fillRect/>
          </a:stretch>
        </p:blipFill>
        <p:spPr>
          <a:xfrm>
            <a:off x="19044880" y="5279924"/>
            <a:ext cx="957384" cy="953128"/>
          </a:xfrm>
          <a:prstGeom prst="rect">
            <a:avLst/>
          </a:prstGeom>
          <a:solidFill>
            <a:schemeClr val="bg1"/>
          </a:solidFill>
        </p:spPr>
      </p:pic>
      <p:pic>
        <p:nvPicPr>
          <p:cNvPr id="10" name="Picture 9"/>
          <p:cNvPicPr>
            <a:picLocks noChangeAspect="1"/>
          </p:cNvPicPr>
          <p:nvPr/>
        </p:nvPicPr>
        <p:blipFill>
          <a:blip r:embed="rId14"/>
          <a:stretch>
            <a:fillRect/>
          </a:stretch>
        </p:blipFill>
        <p:spPr>
          <a:xfrm>
            <a:off x="20144657" y="5213714"/>
            <a:ext cx="1068906" cy="1092979"/>
          </a:xfrm>
          <a:prstGeom prst="rect">
            <a:avLst/>
          </a:prstGeom>
          <a:solidFill>
            <a:schemeClr val="bg1"/>
          </a:solidFill>
        </p:spPr>
      </p:pic>
      <p:pic>
        <p:nvPicPr>
          <p:cNvPr id="11" name="Picture 10"/>
          <p:cNvPicPr>
            <a:picLocks noChangeAspect="1"/>
          </p:cNvPicPr>
          <p:nvPr/>
        </p:nvPicPr>
        <p:blipFill>
          <a:blip r:embed="rId15"/>
          <a:stretch>
            <a:fillRect/>
          </a:stretch>
        </p:blipFill>
        <p:spPr>
          <a:xfrm>
            <a:off x="11602344" y="6156791"/>
            <a:ext cx="2050166" cy="1041354"/>
          </a:xfrm>
          <a:prstGeom prst="rect">
            <a:avLst/>
          </a:prstGeom>
          <a:solidFill>
            <a:schemeClr val="bg1"/>
          </a:solidFill>
        </p:spPr>
      </p:pic>
      <p:pic>
        <p:nvPicPr>
          <p:cNvPr id="12" name="Picture 11"/>
          <p:cNvPicPr>
            <a:picLocks noChangeAspect="1"/>
          </p:cNvPicPr>
          <p:nvPr/>
        </p:nvPicPr>
        <p:blipFill rotWithShape="1">
          <a:blip r:embed="rId16" cstate="print">
            <a:extLst>
              <a:ext uri="{28A0092B-C50C-407E-A947-70E740481C1C}">
                <a14:useLocalDpi xmlns:a14="http://schemas.microsoft.com/office/drawing/2010/main"/>
              </a:ext>
            </a:extLst>
          </a:blip>
          <a:srcRect l="7926" t="22262" r="8134" b="20529"/>
          <a:stretch/>
        </p:blipFill>
        <p:spPr>
          <a:xfrm>
            <a:off x="3680036" y="6202464"/>
            <a:ext cx="2116216" cy="780268"/>
          </a:xfrm>
          <a:prstGeom prst="rect">
            <a:avLst/>
          </a:prstGeom>
          <a:solidFill>
            <a:schemeClr val="bg1"/>
          </a:solidFill>
        </p:spPr>
      </p:pic>
      <p:pic>
        <p:nvPicPr>
          <p:cNvPr id="13" name="Picture 12"/>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16624177" y="10480818"/>
            <a:ext cx="989042" cy="1169298"/>
          </a:xfrm>
          <a:prstGeom prst="rect">
            <a:avLst/>
          </a:prstGeom>
          <a:solidFill>
            <a:schemeClr val="bg1"/>
          </a:solidFill>
        </p:spPr>
      </p:pic>
      <p:pic>
        <p:nvPicPr>
          <p:cNvPr id="14" name="Picture 13"/>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19185609" y="9611365"/>
            <a:ext cx="2024110" cy="789054"/>
          </a:xfrm>
          <a:prstGeom prst="rect">
            <a:avLst/>
          </a:prstGeom>
          <a:solidFill>
            <a:schemeClr val="bg1"/>
          </a:solidFill>
        </p:spPr>
      </p:pic>
      <p:pic>
        <p:nvPicPr>
          <p:cNvPr id="15" name="Picture 14"/>
          <p:cNvPicPr>
            <a:picLocks noChangeAspect="1"/>
          </p:cNvPicPr>
          <p:nvPr/>
        </p:nvPicPr>
        <p:blipFill>
          <a:blip r:embed="rId19"/>
          <a:stretch>
            <a:fillRect/>
          </a:stretch>
        </p:blipFill>
        <p:spPr>
          <a:xfrm>
            <a:off x="20317992" y="10571652"/>
            <a:ext cx="895568" cy="987634"/>
          </a:xfrm>
          <a:prstGeom prst="rect">
            <a:avLst/>
          </a:prstGeom>
          <a:solidFill>
            <a:schemeClr val="bg1"/>
          </a:solidFill>
        </p:spPr>
      </p:pic>
      <p:pic>
        <p:nvPicPr>
          <p:cNvPr id="21" name="Picture 20"/>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87466" y="4349020"/>
            <a:ext cx="2070082" cy="594840"/>
          </a:xfrm>
          <a:prstGeom prst="rect">
            <a:avLst/>
          </a:prstGeom>
          <a:solidFill>
            <a:schemeClr val="bg1"/>
          </a:solidFill>
        </p:spPr>
      </p:pic>
      <p:pic>
        <p:nvPicPr>
          <p:cNvPr id="22" name="Picture 21"/>
          <p:cNvPicPr>
            <a:picLocks noChangeAspect="1"/>
          </p:cNvPicPr>
          <p:nvPr/>
        </p:nvPicPr>
        <p:blipFill>
          <a:blip r:embed="rId21"/>
          <a:stretch>
            <a:fillRect/>
          </a:stretch>
        </p:blipFill>
        <p:spPr>
          <a:xfrm>
            <a:off x="9030501" y="6881999"/>
            <a:ext cx="1917504" cy="1399850"/>
          </a:xfrm>
          <a:prstGeom prst="rect">
            <a:avLst/>
          </a:prstGeom>
          <a:solidFill>
            <a:schemeClr val="bg1"/>
          </a:solidFill>
        </p:spPr>
      </p:pic>
      <p:pic>
        <p:nvPicPr>
          <p:cNvPr id="23" name="Picture 22"/>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19240185" y="6493167"/>
            <a:ext cx="1899528" cy="728530"/>
          </a:xfrm>
          <a:prstGeom prst="rect">
            <a:avLst/>
          </a:prstGeom>
          <a:solidFill>
            <a:schemeClr val="bg1"/>
          </a:solidFill>
        </p:spPr>
      </p:pic>
      <p:grpSp>
        <p:nvGrpSpPr>
          <p:cNvPr id="26" name="Group 25"/>
          <p:cNvGrpSpPr/>
          <p:nvPr/>
        </p:nvGrpSpPr>
        <p:grpSpPr>
          <a:xfrm>
            <a:off x="6273163" y="5456563"/>
            <a:ext cx="1998838" cy="1008066"/>
            <a:chOff x="-1002673" y="5075312"/>
            <a:chExt cx="1126304" cy="559805"/>
          </a:xfrm>
          <a:solidFill>
            <a:schemeClr val="bg1"/>
          </a:solidFill>
        </p:grpSpPr>
        <p:pic>
          <p:nvPicPr>
            <p:cNvPr id="24" name="Picture 23"/>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533312" y="5098193"/>
              <a:ext cx="656943" cy="536924"/>
            </a:xfrm>
            <a:prstGeom prst="rect">
              <a:avLst/>
            </a:prstGeom>
            <a:grpFill/>
          </p:spPr>
        </p:pic>
        <p:pic>
          <p:nvPicPr>
            <p:cNvPr id="25" name="Picture 24"/>
            <p:cNvPicPr>
              <a:picLocks noChangeAspect="1"/>
            </p:cNvPicPr>
            <p:nvPr/>
          </p:nvPicPr>
          <p:blipFill>
            <a:blip r:embed="rId24"/>
            <a:stretch>
              <a:fillRect/>
            </a:stretch>
          </p:blipFill>
          <p:spPr>
            <a:xfrm>
              <a:off x="-1002673" y="5075312"/>
              <a:ext cx="489829" cy="559805"/>
            </a:xfrm>
            <a:prstGeom prst="rect">
              <a:avLst/>
            </a:prstGeom>
            <a:grpFill/>
          </p:spPr>
        </p:pic>
      </p:grpSp>
      <p:pic>
        <p:nvPicPr>
          <p:cNvPr id="28" name="Picture 27"/>
          <p:cNvPicPr>
            <a:picLocks noChangeAspect="1"/>
          </p:cNvPicPr>
          <p:nvPr/>
        </p:nvPicPr>
        <p:blipFill>
          <a:blip r:embed="rId25"/>
          <a:stretch>
            <a:fillRect/>
          </a:stretch>
        </p:blipFill>
        <p:spPr>
          <a:xfrm>
            <a:off x="17688878" y="7003367"/>
            <a:ext cx="949164" cy="949164"/>
          </a:xfrm>
          <a:prstGeom prst="rect">
            <a:avLst/>
          </a:prstGeom>
        </p:spPr>
      </p:pic>
      <p:pic>
        <p:nvPicPr>
          <p:cNvPr id="2048" name="Picture 2047"/>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16683500" y="7035293"/>
            <a:ext cx="914884" cy="935490"/>
          </a:xfrm>
          <a:prstGeom prst="rect">
            <a:avLst/>
          </a:prstGeom>
        </p:spPr>
      </p:pic>
      <p:pic>
        <p:nvPicPr>
          <p:cNvPr id="2049" name="Picture 2048"/>
          <p:cNvPicPr>
            <a:picLocks noChangeAspect="1"/>
          </p:cNvPicPr>
          <p:nvPr/>
        </p:nvPicPr>
        <p:blipFill>
          <a:blip r:embed="rId27"/>
          <a:stretch>
            <a:fillRect/>
          </a:stretch>
        </p:blipFill>
        <p:spPr>
          <a:xfrm>
            <a:off x="14229173" y="6188726"/>
            <a:ext cx="1707628" cy="1707628"/>
          </a:xfrm>
          <a:prstGeom prst="rect">
            <a:avLst/>
          </a:prstGeom>
        </p:spPr>
      </p:pic>
      <p:pic>
        <p:nvPicPr>
          <p:cNvPr id="58" name="Picture 57"/>
          <p:cNvPicPr>
            <a:picLocks noChangeAspect="1"/>
          </p:cNvPicPr>
          <p:nvPr/>
        </p:nvPicPr>
        <p:blipFill>
          <a:blip r:embed="rId27"/>
          <a:stretch>
            <a:fillRect/>
          </a:stretch>
        </p:blipFill>
        <p:spPr>
          <a:xfrm>
            <a:off x="11978469" y="7397423"/>
            <a:ext cx="1399288" cy="1399288"/>
          </a:xfrm>
          <a:prstGeom prst="rect">
            <a:avLst/>
          </a:prstGeom>
        </p:spPr>
      </p:pic>
      <p:pic>
        <p:nvPicPr>
          <p:cNvPr id="59" name="Picture 58"/>
          <p:cNvPicPr>
            <a:picLocks noChangeAspect="1"/>
          </p:cNvPicPr>
          <p:nvPr/>
        </p:nvPicPr>
        <p:blipFill>
          <a:blip r:embed="rId27"/>
          <a:stretch>
            <a:fillRect/>
          </a:stretch>
        </p:blipFill>
        <p:spPr>
          <a:xfrm>
            <a:off x="6646524" y="6593764"/>
            <a:ext cx="1230928" cy="1230928"/>
          </a:xfrm>
          <a:prstGeom prst="rect">
            <a:avLst/>
          </a:prstGeom>
        </p:spPr>
      </p:pic>
      <p:grpSp>
        <p:nvGrpSpPr>
          <p:cNvPr id="60" name="Group 59"/>
          <p:cNvGrpSpPr/>
          <p:nvPr/>
        </p:nvGrpSpPr>
        <p:grpSpPr>
          <a:xfrm>
            <a:off x="3674101" y="7271738"/>
            <a:ext cx="1982948" cy="950192"/>
            <a:chOff x="-1002673" y="5075312"/>
            <a:chExt cx="1126304" cy="559805"/>
          </a:xfrm>
          <a:solidFill>
            <a:schemeClr val="bg1"/>
          </a:solidFill>
        </p:grpSpPr>
        <p:pic>
          <p:nvPicPr>
            <p:cNvPr id="61" name="Picture 60"/>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533312" y="5098193"/>
              <a:ext cx="656943" cy="536924"/>
            </a:xfrm>
            <a:prstGeom prst="rect">
              <a:avLst/>
            </a:prstGeom>
            <a:grpFill/>
          </p:spPr>
        </p:pic>
        <p:pic>
          <p:nvPicPr>
            <p:cNvPr id="62" name="Picture 61"/>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002673" y="5075312"/>
              <a:ext cx="489829" cy="559805"/>
            </a:xfrm>
            <a:prstGeom prst="rect">
              <a:avLst/>
            </a:prstGeom>
            <a:grpFill/>
          </p:spPr>
        </p:pic>
      </p:grpSp>
      <p:pic>
        <p:nvPicPr>
          <p:cNvPr id="2051" name="Picture 2050"/>
          <p:cNvPicPr>
            <a:picLocks noChangeAspect="1"/>
          </p:cNvPicPr>
          <p:nvPr/>
        </p:nvPicPr>
        <p:blipFill>
          <a:blip r:embed="rId28"/>
          <a:stretch>
            <a:fillRect/>
          </a:stretch>
        </p:blipFill>
        <p:spPr>
          <a:xfrm>
            <a:off x="19609288" y="7320954"/>
            <a:ext cx="1266060" cy="949546"/>
          </a:xfrm>
          <a:prstGeom prst="rect">
            <a:avLst/>
          </a:prstGeom>
        </p:spPr>
      </p:pic>
      <p:pic>
        <p:nvPicPr>
          <p:cNvPr id="2053" name="Picture 2052"/>
          <p:cNvPicPr>
            <a:picLocks noChangeAspect="1"/>
          </p:cNvPicPr>
          <p:nvPr/>
        </p:nvPicPr>
        <p:blipFill>
          <a:blip r:embed="rId29"/>
          <a:stretch>
            <a:fillRect/>
          </a:stretch>
        </p:blipFill>
        <p:spPr>
          <a:xfrm>
            <a:off x="8798839" y="4089366"/>
            <a:ext cx="2173128" cy="1190558"/>
          </a:xfrm>
          <a:prstGeom prst="rect">
            <a:avLst/>
          </a:prstGeom>
        </p:spPr>
      </p:pic>
      <p:pic>
        <p:nvPicPr>
          <p:cNvPr id="2055" name="Picture 2054"/>
          <p:cNvPicPr>
            <a:picLocks noChangeAspect="1"/>
          </p:cNvPicPr>
          <p:nvPr/>
        </p:nvPicPr>
        <p:blipFill>
          <a:blip r:embed="rId30"/>
          <a:stretch>
            <a:fillRect/>
          </a:stretch>
        </p:blipFill>
        <p:spPr>
          <a:xfrm>
            <a:off x="17667947" y="10567874"/>
            <a:ext cx="1030926" cy="1030926"/>
          </a:xfrm>
          <a:prstGeom prst="rect">
            <a:avLst/>
          </a:prstGeom>
        </p:spPr>
      </p:pic>
      <p:grpSp>
        <p:nvGrpSpPr>
          <p:cNvPr id="69" name="Group 68"/>
          <p:cNvGrpSpPr/>
          <p:nvPr/>
        </p:nvGrpSpPr>
        <p:grpSpPr>
          <a:xfrm>
            <a:off x="8662613" y="8615371"/>
            <a:ext cx="2539692" cy="901456"/>
            <a:chOff x="-1392253" y="3529409"/>
            <a:chExt cx="1533741" cy="528205"/>
          </a:xfrm>
        </p:grpSpPr>
        <p:pic>
          <p:nvPicPr>
            <p:cNvPr id="70" name="Picture 69"/>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924494" y="3670573"/>
              <a:ext cx="1065982" cy="286238"/>
            </a:xfrm>
            <a:prstGeom prst="rect">
              <a:avLst/>
            </a:prstGeom>
          </p:spPr>
        </p:pic>
        <p:pic>
          <p:nvPicPr>
            <p:cNvPr id="71" name="Picture 70"/>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392253" y="3529409"/>
              <a:ext cx="530563" cy="528205"/>
            </a:xfrm>
            <a:prstGeom prst="rect">
              <a:avLst/>
            </a:prstGeom>
          </p:spPr>
        </p:pic>
      </p:grpSp>
      <p:pic>
        <p:nvPicPr>
          <p:cNvPr id="2061" name="Picture 2060"/>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3728791" y="8494940"/>
            <a:ext cx="1867726" cy="1438382"/>
          </a:xfrm>
          <a:prstGeom prst="rect">
            <a:avLst/>
          </a:prstGeom>
        </p:spPr>
      </p:pic>
      <p:pic>
        <p:nvPicPr>
          <p:cNvPr id="73" name="Picture 72"/>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6272516" y="9233920"/>
            <a:ext cx="1867726" cy="1438382"/>
          </a:xfrm>
          <a:prstGeom prst="rect">
            <a:avLst/>
          </a:prstGeom>
        </p:spPr>
      </p:pic>
      <p:pic>
        <p:nvPicPr>
          <p:cNvPr id="74" name="Picture 73"/>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8969876" y="9838385"/>
            <a:ext cx="1867726" cy="1438382"/>
          </a:xfrm>
          <a:prstGeom prst="rect">
            <a:avLst/>
          </a:prstGeom>
        </p:spPr>
      </p:pic>
      <p:pic>
        <p:nvPicPr>
          <p:cNvPr id="75" name="Picture 74"/>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11808862" y="8932589"/>
            <a:ext cx="1867726" cy="1438382"/>
          </a:xfrm>
          <a:prstGeom prst="rect">
            <a:avLst/>
          </a:prstGeom>
        </p:spPr>
      </p:pic>
      <p:grpSp>
        <p:nvGrpSpPr>
          <p:cNvPr id="2064" name="Group 2063"/>
          <p:cNvGrpSpPr/>
          <p:nvPr/>
        </p:nvGrpSpPr>
        <p:grpSpPr>
          <a:xfrm>
            <a:off x="14086405" y="8323863"/>
            <a:ext cx="2155855" cy="878128"/>
            <a:chOff x="-1345451" y="3152246"/>
            <a:chExt cx="1265883" cy="501337"/>
          </a:xfrm>
        </p:grpSpPr>
        <p:pic>
          <p:nvPicPr>
            <p:cNvPr id="2062" name="Picture 2061"/>
            <p:cNvPicPr>
              <a:picLocks noChangeAspect="1"/>
            </p:cNvPicPr>
            <p:nvPr/>
          </p:nvPicPr>
          <p:blipFill rotWithShape="1">
            <a:blip r:embed="rId34" cstate="print">
              <a:extLst>
                <a:ext uri="{28A0092B-C50C-407E-A947-70E740481C1C}">
                  <a14:useLocalDpi xmlns:a14="http://schemas.microsoft.com/office/drawing/2010/main"/>
                </a:ext>
              </a:extLst>
            </a:blip>
            <a:srcRect/>
            <a:stretch/>
          </p:blipFill>
          <p:spPr>
            <a:xfrm>
              <a:off x="-866748" y="3155138"/>
              <a:ext cx="578210" cy="281770"/>
            </a:xfrm>
            <a:prstGeom prst="rect">
              <a:avLst/>
            </a:prstGeom>
          </p:spPr>
        </p:pic>
        <p:pic>
          <p:nvPicPr>
            <p:cNvPr id="2063" name="Picture 2062"/>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866748" y="3454465"/>
              <a:ext cx="787180" cy="199118"/>
            </a:xfrm>
            <a:prstGeom prst="rect">
              <a:avLst/>
            </a:prstGeom>
          </p:spPr>
        </p:pic>
        <p:pic>
          <p:nvPicPr>
            <p:cNvPr id="78" name="Picture 77"/>
            <p:cNvPicPr>
              <a:picLocks noChangeAspect="1"/>
            </p:cNvPicPr>
            <p:nvPr/>
          </p:nvPicPr>
          <p:blipFill rotWithShape="1">
            <a:blip r:embed="rId36" cstate="print">
              <a:extLst>
                <a:ext uri="{28A0092B-C50C-407E-A947-70E740481C1C}">
                  <a14:useLocalDpi xmlns:a14="http://schemas.microsoft.com/office/drawing/2010/main"/>
                </a:ext>
              </a:extLst>
            </a:blip>
            <a:srcRect b="-3672"/>
            <a:stretch/>
          </p:blipFill>
          <p:spPr>
            <a:xfrm>
              <a:off x="-1345451" y="3152246"/>
              <a:ext cx="493424" cy="501337"/>
            </a:xfrm>
            <a:prstGeom prst="rect">
              <a:avLst/>
            </a:prstGeom>
          </p:spPr>
        </p:pic>
      </p:grpSp>
      <p:grpSp>
        <p:nvGrpSpPr>
          <p:cNvPr id="2066" name="Group 2065"/>
          <p:cNvGrpSpPr/>
          <p:nvPr/>
        </p:nvGrpSpPr>
        <p:grpSpPr>
          <a:xfrm>
            <a:off x="3671947" y="10356633"/>
            <a:ext cx="2004492" cy="880984"/>
            <a:chOff x="-1870261" y="3785007"/>
            <a:chExt cx="1277999" cy="538927"/>
          </a:xfrm>
        </p:grpSpPr>
        <p:pic>
          <p:nvPicPr>
            <p:cNvPr id="2065" name="Picture 2064"/>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321301" y="3785007"/>
              <a:ext cx="729039" cy="537517"/>
            </a:xfrm>
            <a:prstGeom prst="rect">
              <a:avLst/>
            </a:prstGeom>
          </p:spPr>
        </p:pic>
        <p:pic>
          <p:nvPicPr>
            <p:cNvPr id="81" name="Picture 80"/>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870261" y="3785008"/>
              <a:ext cx="556812" cy="538926"/>
            </a:xfrm>
            <a:prstGeom prst="rect">
              <a:avLst/>
            </a:prstGeom>
          </p:spPr>
        </p:pic>
      </p:grpSp>
      <p:grpSp>
        <p:nvGrpSpPr>
          <p:cNvPr id="83" name="Group 82"/>
          <p:cNvGrpSpPr/>
          <p:nvPr/>
        </p:nvGrpSpPr>
        <p:grpSpPr>
          <a:xfrm>
            <a:off x="11690278" y="10538518"/>
            <a:ext cx="2004492" cy="880984"/>
            <a:chOff x="-1870261" y="3785007"/>
            <a:chExt cx="1277999" cy="538927"/>
          </a:xfrm>
        </p:grpSpPr>
        <p:pic>
          <p:nvPicPr>
            <p:cNvPr id="84" name="Picture 83"/>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321301" y="3785007"/>
              <a:ext cx="729039" cy="537517"/>
            </a:xfrm>
            <a:prstGeom prst="rect">
              <a:avLst/>
            </a:prstGeom>
          </p:spPr>
        </p:pic>
        <p:pic>
          <p:nvPicPr>
            <p:cNvPr id="85" name="Picture 84"/>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1870261" y="3785008"/>
              <a:ext cx="556812" cy="538926"/>
            </a:xfrm>
            <a:prstGeom prst="rect">
              <a:avLst/>
            </a:prstGeom>
          </p:spPr>
        </p:pic>
      </p:grpSp>
      <p:grpSp>
        <p:nvGrpSpPr>
          <p:cNvPr id="86" name="Group 85"/>
          <p:cNvGrpSpPr/>
          <p:nvPr/>
        </p:nvGrpSpPr>
        <p:grpSpPr>
          <a:xfrm>
            <a:off x="14020174" y="9731816"/>
            <a:ext cx="2222086" cy="1087263"/>
            <a:chOff x="-1870261" y="3785007"/>
            <a:chExt cx="1277999" cy="538927"/>
          </a:xfrm>
        </p:grpSpPr>
        <p:pic>
          <p:nvPicPr>
            <p:cNvPr id="87" name="Picture 86"/>
            <p:cNvPicPr>
              <a:picLocks noChangeAspect="1"/>
            </p:cNvPicPr>
            <p:nvPr/>
          </p:nvPicPr>
          <p:blipFill rotWithShape="1">
            <a:blip r:embed="rId37" cstate="print">
              <a:extLst>
                <a:ext uri="{28A0092B-C50C-407E-A947-70E740481C1C}">
                  <a14:useLocalDpi xmlns:a14="http://schemas.microsoft.com/office/drawing/2010/main"/>
                </a:ext>
              </a:extLst>
            </a:blip>
            <a:srcRect/>
            <a:stretch/>
          </p:blipFill>
          <p:spPr>
            <a:xfrm>
              <a:off x="-1321301" y="3785007"/>
              <a:ext cx="729039" cy="537517"/>
            </a:xfrm>
            <a:prstGeom prst="rect">
              <a:avLst/>
            </a:prstGeom>
          </p:spPr>
        </p:pic>
        <p:pic>
          <p:nvPicPr>
            <p:cNvPr id="88" name="Picture 87"/>
            <p:cNvPicPr>
              <a:picLocks noChangeAspect="1"/>
            </p:cNvPicPr>
            <p:nvPr/>
          </p:nvPicPr>
          <p:blipFill>
            <a:blip r:embed="rId32"/>
            <a:stretch>
              <a:fillRect/>
            </a:stretch>
          </p:blipFill>
          <p:spPr>
            <a:xfrm>
              <a:off x="-1870261" y="3785008"/>
              <a:ext cx="556812" cy="538926"/>
            </a:xfrm>
            <a:prstGeom prst="rect">
              <a:avLst/>
            </a:prstGeom>
          </p:spPr>
        </p:pic>
      </p:grpSp>
      <p:sp>
        <p:nvSpPr>
          <p:cNvPr id="82" name="Rectangle 81">
            <a:extLst>
              <a:ext uri="{FF2B5EF4-FFF2-40B4-BE49-F238E27FC236}">
                <a16:creationId xmlns:a16="http://schemas.microsoft.com/office/drawing/2014/main" id="{AFA4DE55-0D8C-450B-90D8-EF701F86ABB9}"/>
              </a:ext>
            </a:extLst>
          </p:cNvPr>
          <p:cNvSpPr/>
          <p:nvPr/>
        </p:nvSpPr>
        <p:spPr>
          <a:xfrm>
            <a:off x="0" y="13319521"/>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2" name="Picture 2" descr="Image result for monday night football">
            <a:extLst>
              <a:ext uri="{FF2B5EF4-FFF2-40B4-BE49-F238E27FC236}">
                <a16:creationId xmlns:a16="http://schemas.microsoft.com/office/drawing/2014/main" id="{304EC7CC-D50E-41E2-897F-3470571B4341}"/>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a:stretch/>
        </p:blipFill>
        <p:spPr bwMode="auto">
          <a:xfrm>
            <a:off x="3766904" y="4005173"/>
            <a:ext cx="1769372" cy="1910208"/>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p:cNvGrpSpPr/>
          <p:nvPr/>
        </p:nvGrpSpPr>
        <p:grpSpPr>
          <a:xfrm>
            <a:off x="5972031" y="7873857"/>
            <a:ext cx="2436282" cy="982430"/>
            <a:chOff x="-1392253" y="3529409"/>
            <a:chExt cx="1533741" cy="528205"/>
          </a:xfrm>
        </p:grpSpPr>
        <p:pic>
          <p:nvPicPr>
            <p:cNvPr id="92" name="Picture 91"/>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924494" y="3670573"/>
              <a:ext cx="1065982" cy="286238"/>
            </a:xfrm>
            <a:prstGeom prst="rect">
              <a:avLst/>
            </a:prstGeom>
          </p:spPr>
        </p:pic>
        <p:pic>
          <p:nvPicPr>
            <p:cNvPr id="93" name="Picture 92"/>
            <p:cNvPicPr>
              <a:picLocks noChangeAspect="1"/>
            </p:cNvPicPr>
            <p:nvPr/>
          </p:nvPicPr>
          <p:blipFill>
            <a:blip r:embed="rId32"/>
            <a:stretch>
              <a:fillRect/>
            </a:stretch>
          </p:blipFill>
          <p:spPr>
            <a:xfrm>
              <a:off x="-1392253" y="3529409"/>
              <a:ext cx="530563" cy="528205"/>
            </a:xfrm>
            <a:prstGeom prst="rect">
              <a:avLst/>
            </a:prstGeom>
          </p:spPr>
        </p:pic>
      </p:grpSp>
      <p:sp>
        <p:nvSpPr>
          <p:cNvPr id="8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16</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0" name="Picture 89" descr="A close up of a sign&#10;&#10;Description automatically generated">
            <a:extLst>
              <a:ext uri="{FF2B5EF4-FFF2-40B4-BE49-F238E27FC236}">
                <a16:creationId xmlns:a16="http://schemas.microsoft.com/office/drawing/2014/main" id="{028E3E61-7FFC-4D05-B118-29F5208E791F}"/>
              </a:ext>
            </a:extLst>
          </p:cNvPr>
          <p:cNvPicPr>
            <a:picLocks noChangeAspect="1"/>
          </p:cNvPicPr>
          <p:nvPr/>
        </p:nvPicPr>
        <p:blipFill rotWithShape="1">
          <a:blip r:embed="rId39"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395234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8531151" y="2301544"/>
            <a:ext cx="14927674" cy="8654050"/>
            <a:chOff x="76200" y="1447800"/>
            <a:chExt cx="9152938" cy="5257800"/>
          </a:xfrm>
        </p:grpSpPr>
        <p:grpSp>
          <p:nvGrpSpPr>
            <p:cNvPr id="8" name="Group 1"/>
            <p:cNvGrpSpPr/>
            <p:nvPr/>
          </p:nvGrpSpPr>
          <p:grpSpPr>
            <a:xfrm>
              <a:off x="76200" y="1447800"/>
              <a:ext cx="8897116" cy="5257800"/>
              <a:chOff x="76200" y="788987"/>
              <a:chExt cx="8686800" cy="5154613"/>
            </a:xfrm>
          </p:grpSpPr>
          <p:sp>
            <p:nvSpPr>
              <p:cNvPr id="58" name="Freeform 52"/>
              <p:cNvSpPr>
                <a:spLocks/>
              </p:cNvSpPr>
              <p:nvPr/>
            </p:nvSpPr>
            <p:spPr bwMode="auto">
              <a:xfrm>
                <a:off x="6870700" y="2792412"/>
                <a:ext cx="1146175" cy="765175"/>
              </a:xfrm>
              <a:custGeom>
                <a:avLst/>
                <a:gdLst>
                  <a:gd name="T0" fmla="*/ 2147483647 w 601"/>
                  <a:gd name="T1" fmla="*/ 0 h 374"/>
                  <a:gd name="T2" fmla="*/ 2147483647 w 601"/>
                  <a:gd name="T3" fmla="*/ 2147483647 h 374"/>
                  <a:gd name="T4" fmla="*/ 2147483647 w 601"/>
                  <a:gd name="T5" fmla="*/ 2147483647 h 374"/>
                  <a:gd name="T6" fmla="*/ 0 w 601"/>
                  <a:gd name="T7" fmla="*/ 2147483647 h 374"/>
                  <a:gd name="T8" fmla="*/ 2147483647 w 601"/>
                  <a:gd name="T9" fmla="*/ 2147483647 h 374"/>
                  <a:gd name="T10" fmla="*/ 2147483647 w 601"/>
                  <a:gd name="T11" fmla="*/ 2147483647 h 374"/>
                  <a:gd name="T12" fmla="*/ 2147483647 w 601"/>
                  <a:gd name="T13" fmla="*/ 2147483647 h 374"/>
                  <a:gd name="T14" fmla="*/ 2147483647 w 601"/>
                  <a:gd name="T15" fmla="*/ 2147483647 h 374"/>
                  <a:gd name="T16" fmla="*/ 2147483647 w 601"/>
                  <a:gd name="T17" fmla="*/ 2147483647 h 374"/>
                  <a:gd name="T18" fmla="*/ 0 w 601"/>
                  <a:gd name="T19" fmla="*/ 2147483647 h 374"/>
                  <a:gd name="T20" fmla="*/ 2147483647 w 601"/>
                  <a:gd name="T21" fmla="*/ 2147483647 h 374"/>
                  <a:gd name="T22" fmla="*/ 2147483647 w 601"/>
                  <a:gd name="T23" fmla="*/ 2147483647 h 374"/>
                  <a:gd name="T24" fmla="*/ 2147483647 w 601"/>
                  <a:gd name="T25" fmla="*/ 2147483647 h 374"/>
                  <a:gd name="T26" fmla="*/ 2147483647 w 601"/>
                  <a:gd name="T27" fmla="*/ 2147483647 h 374"/>
                  <a:gd name="T28" fmla="*/ 2147483647 w 601"/>
                  <a:gd name="T29" fmla="*/ 2147483647 h 374"/>
                  <a:gd name="T30" fmla="*/ 2147483647 w 601"/>
                  <a:gd name="T31" fmla="*/ 2147483647 h 374"/>
                  <a:gd name="T32" fmla="*/ 2147483647 w 601"/>
                  <a:gd name="T33" fmla="*/ 2147483647 h 374"/>
                  <a:gd name="T34" fmla="*/ 2147483647 w 601"/>
                  <a:gd name="T35" fmla="*/ 2147483647 h 374"/>
                  <a:gd name="T36" fmla="*/ 2147483647 w 601"/>
                  <a:gd name="T37" fmla="*/ 2147483647 h 374"/>
                  <a:gd name="T38" fmla="*/ 2147483647 w 601"/>
                  <a:gd name="T39" fmla="*/ 2147483647 h 374"/>
                  <a:gd name="T40" fmla="*/ 2147483647 w 601"/>
                  <a:gd name="T41" fmla="*/ 2147483647 h 374"/>
                  <a:gd name="T42" fmla="*/ 2147483647 w 601"/>
                  <a:gd name="T43" fmla="*/ 0 h 374"/>
                  <a:gd name="T44" fmla="*/ 2147483647 w 601"/>
                  <a:gd name="T45" fmla="*/ 2147483647 h 374"/>
                  <a:gd name="T46" fmla="*/ 2147483647 w 601"/>
                  <a:gd name="T47" fmla="*/ 2147483647 h 374"/>
                  <a:gd name="T48" fmla="*/ 2147483647 w 601"/>
                  <a:gd name="T49" fmla="*/ 2147483647 h 374"/>
                  <a:gd name="T50" fmla="*/ 2147483647 w 601"/>
                  <a:gd name="T51" fmla="*/ 2147483647 h 374"/>
                  <a:gd name="T52" fmla="*/ 2147483647 w 601"/>
                  <a:gd name="T53" fmla="*/ 2147483647 h 374"/>
                  <a:gd name="T54" fmla="*/ 2147483647 w 601"/>
                  <a:gd name="T55" fmla="*/ 2147483647 h 374"/>
                  <a:gd name="T56" fmla="*/ 2147483647 w 601"/>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1"/>
                  <a:gd name="T88" fmla="*/ 0 h 374"/>
                  <a:gd name="T89" fmla="*/ 601 w 601"/>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1" h="374">
                    <a:moveTo>
                      <a:pt x="99" y="262"/>
                    </a:moveTo>
                    <a:lnTo>
                      <a:pt x="82" y="300"/>
                    </a:lnTo>
                    <a:lnTo>
                      <a:pt x="57" y="310"/>
                    </a:lnTo>
                    <a:lnTo>
                      <a:pt x="56" y="335"/>
                    </a:lnTo>
                    <a:lnTo>
                      <a:pt x="3" y="354"/>
                    </a:lnTo>
                    <a:lnTo>
                      <a:pt x="0" y="374"/>
                    </a:lnTo>
                    <a:lnTo>
                      <a:pt x="143" y="349"/>
                    </a:lnTo>
                    <a:lnTo>
                      <a:pt x="401" y="295"/>
                    </a:lnTo>
                    <a:lnTo>
                      <a:pt x="601" y="247"/>
                    </a:lnTo>
                    <a:lnTo>
                      <a:pt x="601" y="210"/>
                    </a:lnTo>
                    <a:lnTo>
                      <a:pt x="579" y="198"/>
                    </a:lnTo>
                    <a:lnTo>
                      <a:pt x="561" y="217"/>
                    </a:lnTo>
                    <a:lnTo>
                      <a:pt x="551" y="166"/>
                    </a:lnTo>
                    <a:lnTo>
                      <a:pt x="561" y="121"/>
                    </a:lnTo>
                    <a:lnTo>
                      <a:pt x="487" y="88"/>
                    </a:lnTo>
                    <a:lnTo>
                      <a:pt x="436" y="96"/>
                    </a:lnTo>
                    <a:lnTo>
                      <a:pt x="435" y="26"/>
                    </a:lnTo>
                    <a:lnTo>
                      <a:pt x="383" y="0"/>
                    </a:lnTo>
                    <a:lnTo>
                      <a:pt x="343" y="16"/>
                    </a:lnTo>
                    <a:lnTo>
                      <a:pt x="317" y="82"/>
                    </a:lnTo>
                    <a:lnTo>
                      <a:pt x="271" y="108"/>
                    </a:lnTo>
                    <a:lnTo>
                      <a:pt x="252" y="211"/>
                    </a:lnTo>
                    <a:lnTo>
                      <a:pt x="176" y="262"/>
                    </a:lnTo>
                    <a:lnTo>
                      <a:pt x="115" y="282"/>
                    </a:lnTo>
                    <a:lnTo>
                      <a:pt x="99" y="262"/>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9" name="Freeform 15"/>
              <p:cNvSpPr>
                <a:spLocks/>
              </p:cNvSpPr>
              <p:nvPr/>
            </p:nvSpPr>
            <p:spPr bwMode="auto">
              <a:xfrm>
                <a:off x="7310438" y="2668587"/>
                <a:ext cx="750887" cy="330200"/>
              </a:xfrm>
              <a:custGeom>
                <a:avLst/>
                <a:gdLst>
                  <a:gd name="T0" fmla="*/ 2147483647 w 393"/>
                  <a:gd name="T1" fmla="*/ 0 h 162"/>
                  <a:gd name="T2" fmla="*/ 2147483647 w 393"/>
                  <a:gd name="T3" fmla="*/ 2147483647 h 162"/>
                  <a:gd name="T4" fmla="*/ 2147483647 w 393"/>
                  <a:gd name="T5" fmla="*/ 2147483647 h 162"/>
                  <a:gd name="T6" fmla="*/ 0 w 393"/>
                  <a:gd name="T7" fmla="*/ 2147483647 h 162"/>
                  <a:gd name="T8" fmla="*/ 0 w 393"/>
                  <a:gd name="T9" fmla="*/ 2147483647 h 162"/>
                  <a:gd name="T10" fmla="*/ 2147483647 w 393"/>
                  <a:gd name="T11" fmla="*/ 0 h 162"/>
                  <a:gd name="T12" fmla="*/ 2147483647 w 393"/>
                  <a:gd name="T13" fmla="*/ 2147483647 h 162"/>
                  <a:gd name="T14" fmla="*/ 2147483647 w 393"/>
                  <a:gd name="T15" fmla="*/ 2147483647 h 162"/>
                  <a:gd name="T16" fmla="*/ 2147483647 w 393"/>
                  <a:gd name="T17" fmla="*/ 2147483647 h 162"/>
                  <a:gd name="T18" fmla="*/ 2147483647 w 393"/>
                  <a:gd name="T19" fmla="*/ 2147483647 h 162"/>
                  <a:gd name="T20" fmla="*/ 2147483647 w 393"/>
                  <a:gd name="T21" fmla="*/ 2147483647 h 162"/>
                  <a:gd name="T22" fmla="*/ 2147483647 w 393"/>
                  <a:gd name="T23" fmla="*/ 2147483647 h 162"/>
                  <a:gd name="T24" fmla="*/ 2147483647 w 393"/>
                  <a:gd name="T25" fmla="*/ 2147483647 h 162"/>
                  <a:gd name="T26" fmla="*/ 2147483647 w 393"/>
                  <a:gd name="T27" fmla="*/ 2147483647 h 162"/>
                  <a:gd name="T28" fmla="*/ 2147483647 w 393"/>
                  <a:gd name="T29" fmla="*/ 2147483647 h 162"/>
                  <a:gd name="T30" fmla="*/ 2147483647 w 393"/>
                  <a:gd name="T31" fmla="*/ 2147483647 h 162"/>
                  <a:gd name="T32" fmla="*/ 2147483647 w 393"/>
                  <a:gd name="T33" fmla="*/ 2147483647 h 162"/>
                  <a:gd name="T34" fmla="*/ 2147483647 w 393"/>
                  <a:gd name="T35" fmla="*/ 2147483647 h 162"/>
                  <a:gd name="T36" fmla="*/ 2147483647 w 393"/>
                  <a:gd name="T37" fmla="*/ 2147483647 h 162"/>
                  <a:gd name="T38" fmla="*/ 2147483647 w 393"/>
                  <a:gd name="T39" fmla="*/ 2147483647 h 162"/>
                  <a:gd name="T40" fmla="*/ 0 w 393"/>
                  <a:gd name="T41" fmla="*/ 2147483647 h 1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3"/>
                  <a:gd name="T64" fmla="*/ 0 h 162"/>
                  <a:gd name="T65" fmla="*/ 393 w 393"/>
                  <a:gd name="T66" fmla="*/ 162 h 1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3" h="162">
                    <a:moveTo>
                      <a:pt x="0" y="56"/>
                    </a:moveTo>
                    <a:lnTo>
                      <a:pt x="293" y="0"/>
                    </a:lnTo>
                    <a:lnTo>
                      <a:pt x="341" y="111"/>
                    </a:lnTo>
                    <a:lnTo>
                      <a:pt x="391" y="99"/>
                    </a:lnTo>
                    <a:lnTo>
                      <a:pt x="393" y="154"/>
                    </a:lnTo>
                    <a:lnTo>
                      <a:pt x="352" y="162"/>
                    </a:lnTo>
                    <a:lnTo>
                      <a:pt x="316" y="125"/>
                    </a:lnTo>
                    <a:lnTo>
                      <a:pt x="293" y="82"/>
                    </a:lnTo>
                    <a:lnTo>
                      <a:pt x="288" y="21"/>
                    </a:lnTo>
                    <a:lnTo>
                      <a:pt x="271" y="51"/>
                    </a:lnTo>
                    <a:lnTo>
                      <a:pt x="291" y="143"/>
                    </a:lnTo>
                    <a:lnTo>
                      <a:pt x="205" y="156"/>
                    </a:lnTo>
                    <a:lnTo>
                      <a:pt x="202" y="89"/>
                    </a:lnTo>
                    <a:lnTo>
                      <a:pt x="150" y="60"/>
                    </a:lnTo>
                    <a:lnTo>
                      <a:pt x="105" y="53"/>
                    </a:lnTo>
                    <a:lnTo>
                      <a:pt x="12" y="99"/>
                    </a:lnTo>
                    <a:lnTo>
                      <a:pt x="0" y="5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0" name="Freeform 58"/>
              <p:cNvSpPr>
                <a:spLocks/>
              </p:cNvSpPr>
              <p:nvPr/>
            </p:nvSpPr>
            <p:spPr bwMode="auto">
              <a:xfrm>
                <a:off x="7926388" y="1431925"/>
                <a:ext cx="290512" cy="588962"/>
              </a:xfrm>
              <a:custGeom>
                <a:avLst/>
                <a:gdLst>
                  <a:gd name="T0" fmla="*/ 2147483647 w 135"/>
                  <a:gd name="T1" fmla="*/ 0 h 250"/>
                  <a:gd name="T2" fmla="*/ 2147483647 w 135"/>
                  <a:gd name="T3" fmla="*/ 2147483647 h 250"/>
                  <a:gd name="T4" fmla="*/ 2147483647 w 135"/>
                  <a:gd name="T5" fmla="*/ 2147483647 h 250"/>
                  <a:gd name="T6" fmla="*/ 0 w 135"/>
                  <a:gd name="T7" fmla="*/ 2147483647 h 250"/>
                  <a:gd name="T8" fmla="*/ 0 w 135"/>
                  <a:gd name="T9" fmla="*/ 2147483647 h 250"/>
                  <a:gd name="T10" fmla="*/ 2147483647 w 135"/>
                  <a:gd name="T11" fmla="*/ 0 h 250"/>
                  <a:gd name="T12" fmla="*/ 2147483647 w 135"/>
                  <a:gd name="T13" fmla="*/ 2147483647 h 250"/>
                  <a:gd name="T14" fmla="*/ 2147483647 w 135"/>
                  <a:gd name="T15" fmla="*/ 2147483647 h 250"/>
                  <a:gd name="T16" fmla="*/ 2147483647 w 135"/>
                  <a:gd name="T17" fmla="*/ 2147483647 h 250"/>
                  <a:gd name="T18" fmla="*/ 2147483647 w 135"/>
                  <a:gd name="T19" fmla="*/ 2147483647 h 250"/>
                  <a:gd name="T20" fmla="*/ 2147483647 w 135"/>
                  <a:gd name="T21" fmla="*/ 2147483647 h 250"/>
                  <a:gd name="T22" fmla="*/ 2147483647 w 135"/>
                  <a:gd name="T23" fmla="*/ 2147483647 h 250"/>
                  <a:gd name="T24" fmla="*/ 2147483647 w 135"/>
                  <a:gd name="T25" fmla="*/ 2147483647 h 250"/>
                  <a:gd name="T26" fmla="*/ 0 w 135"/>
                  <a:gd name="T27" fmla="*/ 2147483647 h 2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5"/>
                  <a:gd name="T43" fmla="*/ 0 h 250"/>
                  <a:gd name="T44" fmla="*/ 135 w 135"/>
                  <a:gd name="T45" fmla="*/ 250 h 2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5" h="250">
                    <a:moveTo>
                      <a:pt x="0" y="26"/>
                    </a:moveTo>
                    <a:lnTo>
                      <a:pt x="99" y="0"/>
                    </a:lnTo>
                    <a:lnTo>
                      <a:pt x="135" y="68"/>
                    </a:lnTo>
                    <a:lnTo>
                      <a:pt x="116" y="86"/>
                    </a:lnTo>
                    <a:lnTo>
                      <a:pt x="124" y="237"/>
                    </a:lnTo>
                    <a:lnTo>
                      <a:pt x="67" y="250"/>
                    </a:lnTo>
                    <a:lnTo>
                      <a:pt x="39" y="188"/>
                    </a:lnTo>
                    <a:lnTo>
                      <a:pt x="38" y="114"/>
                    </a:lnTo>
                    <a:lnTo>
                      <a:pt x="13" y="92"/>
                    </a:lnTo>
                    <a:lnTo>
                      <a:pt x="0" y="2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61" name="Group 3"/>
              <p:cNvGrpSpPr>
                <a:grpSpLocks/>
              </p:cNvGrpSpPr>
              <p:nvPr/>
            </p:nvGrpSpPr>
            <p:grpSpPr bwMode="auto">
              <a:xfrm>
                <a:off x="1600200" y="5002212"/>
                <a:ext cx="1093788" cy="708025"/>
                <a:chOff x="1600200" y="5867403"/>
                <a:chExt cx="1093786" cy="708029"/>
              </a:xfrm>
              <a:solidFill>
                <a:schemeClr val="bg1">
                  <a:lumMod val="85000"/>
                </a:schemeClr>
              </a:solidFill>
            </p:grpSpPr>
            <p:grpSp>
              <p:nvGrpSpPr>
                <p:cNvPr id="111" name="Group 4"/>
                <p:cNvGrpSpPr>
                  <a:grpSpLocks/>
                </p:cNvGrpSpPr>
                <p:nvPr/>
              </p:nvGrpSpPr>
              <p:grpSpPr bwMode="auto">
                <a:xfrm>
                  <a:off x="1600200" y="5867403"/>
                  <a:ext cx="1093786" cy="708029"/>
                  <a:chOff x="1600200" y="5867403"/>
                  <a:chExt cx="1093786" cy="708029"/>
                </a:xfrm>
                <a:grpFill/>
              </p:grpSpPr>
              <p:sp>
                <p:nvSpPr>
                  <p:cNvPr id="113" name="Freeform 5"/>
                  <p:cNvSpPr>
                    <a:spLocks/>
                  </p:cNvSpPr>
                  <p:nvPr/>
                </p:nvSpPr>
                <p:spPr bwMode="auto">
                  <a:xfrm>
                    <a:off x="1600200" y="5956319"/>
                    <a:ext cx="83530" cy="102083"/>
                  </a:xfrm>
                  <a:custGeom>
                    <a:avLst/>
                    <a:gdLst>
                      <a:gd name="T0" fmla="*/ 2147483647 w 64"/>
                      <a:gd name="T1" fmla="*/ 0 h 93"/>
                      <a:gd name="T2" fmla="*/ 2147483647 w 64"/>
                      <a:gd name="T3" fmla="*/ 2147483647 h 93"/>
                      <a:gd name="T4" fmla="*/ 2147483647 w 64"/>
                      <a:gd name="T5" fmla="*/ 2147483647 h 93"/>
                      <a:gd name="T6" fmla="*/ 0 w 64"/>
                      <a:gd name="T7" fmla="*/ 2147483647 h 93"/>
                      <a:gd name="T8" fmla="*/ 0 w 64"/>
                      <a:gd name="T9" fmla="*/ 2147483647 h 93"/>
                      <a:gd name="T10" fmla="*/ 0 w 64"/>
                      <a:gd name="T11" fmla="*/ 2147483647 h 93"/>
                      <a:gd name="T12" fmla="*/ 2147483647 w 64"/>
                      <a:gd name="T13" fmla="*/ 0 h 93"/>
                      <a:gd name="T14" fmla="*/ 2147483647 w 64"/>
                      <a:gd name="T15" fmla="*/ 2147483647 h 93"/>
                      <a:gd name="T16" fmla="*/ 2147483647 w 64"/>
                      <a:gd name="T17" fmla="*/ 2147483647 h 93"/>
                      <a:gd name="T18" fmla="*/ 0 w 64"/>
                      <a:gd name="T19" fmla="*/ 2147483647 h 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93"/>
                      <a:gd name="T32" fmla="*/ 64 w 64"/>
                      <a:gd name="T33" fmla="*/ 93 h 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93">
                        <a:moveTo>
                          <a:pt x="0" y="93"/>
                        </a:moveTo>
                        <a:lnTo>
                          <a:pt x="0" y="65"/>
                        </a:lnTo>
                        <a:lnTo>
                          <a:pt x="36" y="0"/>
                        </a:lnTo>
                        <a:lnTo>
                          <a:pt x="64" y="19"/>
                        </a:lnTo>
                        <a:lnTo>
                          <a:pt x="33" y="93"/>
                        </a:lnTo>
                        <a:lnTo>
                          <a:pt x="0" y="9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4" name="Freeform 6"/>
                  <p:cNvSpPr>
                    <a:spLocks/>
                  </p:cNvSpPr>
                  <p:nvPr/>
                </p:nvSpPr>
                <p:spPr bwMode="auto">
                  <a:xfrm>
                    <a:off x="1718980" y="5867403"/>
                    <a:ext cx="157935" cy="128427"/>
                  </a:xfrm>
                  <a:custGeom>
                    <a:avLst/>
                    <a:gdLst>
                      <a:gd name="T0" fmla="*/ 2147483647 w 121"/>
                      <a:gd name="T1" fmla="*/ 0 h 117"/>
                      <a:gd name="T2" fmla="*/ 2147483647 w 121"/>
                      <a:gd name="T3" fmla="*/ 2147483647 h 117"/>
                      <a:gd name="T4" fmla="*/ 2147483647 w 121"/>
                      <a:gd name="T5" fmla="*/ 2147483647 h 117"/>
                      <a:gd name="T6" fmla="*/ 0 w 121"/>
                      <a:gd name="T7" fmla="*/ 2147483647 h 117"/>
                      <a:gd name="T8" fmla="*/ 2147483647 w 121"/>
                      <a:gd name="T9" fmla="*/ 2147483647 h 117"/>
                      <a:gd name="T10" fmla="*/ 0 w 121"/>
                      <a:gd name="T11" fmla="*/ 2147483647 h 117"/>
                      <a:gd name="T12" fmla="*/ 2147483647 w 121"/>
                      <a:gd name="T13" fmla="*/ 2147483647 h 117"/>
                      <a:gd name="T14" fmla="*/ 2147483647 w 121"/>
                      <a:gd name="T15" fmla="*/ 2147483647 h 117"/>
                      <a:gd name="T16" fmla="*/ 2147483647 w 121"/>
                      <a:gd name="T17" fmla="*/ 2147483647 h 117"/>
                      <a:gd name="T18" fmla="*/ 2147483647 w 121"/>
                      <a:gd name="T19" fmla="*/ 0 h 117"/>
                      <a:gd name="T20" fmla="*/ 2147483647 w 121"/>
                      <a:gd name="T21" fmla="*/ 2147483647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1"/>
                      <a:gd name="T34" fmla="*/ 0 h 117"/>
                      <a:gd name="T35" fmla="*/ 121 w 121"/>
                      <a:gd name="T36" fmla="*/ 117 h 1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1" h="117">
                        <a:moveTo>
                          <a:pt x="27" y="13"/>
                        </a:moveTo>
                        <a:lnTo>
                          <a:pt x="0" y="69"/>
                        </a:lnTo>
                        <a:lnTo>
                          <a:pt x="47" y="107"/>
                        </a:lnTo>
                        <a:lnTo>
                          <a:pt x="101" y="117"/>
                        </a:lnTo>
                        <a:lnTo>
                          <a:pt x="121" y="71"/>
                        </a:lnTo>
                        <a:lnTo>
                          <a:pt x="108" y="0"/>
                        </a:lnTo>
                        <a:lnTo>
                          <a:pt x="27" y="1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5" name="Freeform 7"/>
                  <p:cNvSpPr>
                    <a:spLocks/>
                  </p:cNvSpPr>
                  <p:nvPr/>
                </p:nvSpPr>
                <p:spPr bwMode="auto">
                  <a:xfrm>
                    <a:off x="1867771" y="5956319"/>
                    <a:ext cx="232330" cy="144895"/>
                  </a:xfrm>
                  <a:custGeom>
                    <a:avLst/>
                    <a:gdLst>
                      <a:gd name="T0" fmla="*/ 2147483647 w 178"/>
                      <a:gd name="T1" fmla="*/ 0 h 132"/>
                      <a:gd name="T2" fmla="*/ 2147483647 w 178"/>
                      <a:gd name="T3" fmla="*/ 2147483647 h 132"/>
                      <a:gd name="T4" fmla="*/ 2147483647 w 178"/>
                      <a:gd name="T5" fmla="*/ 2147483647 h 132"/>
                      <a:gd name="T6" fmla="*/ 0 w 178"/>
                      <a:gd name="T7" fmla="*/ 2147483647 h 132"/>
                      <a:gd name="T8" fmla="*/ 0 w 178"/>
                      <a:gd name="T9" fmla="*/ 2147483647 h 132"/>
                      <a:gd name="T10" fmla="*/ 2147483647 w 178"/>
                      <a:gd name="T11" fmla="*/ 0 h 132"/>
                      <a:gd name="T12" fmla="*/ 2147483647 w 178"/>
                      <a:gd name="T13" fmla="*/ 2147483647 h 132"/>
                      <a:gd name="T14" fmla="*/ 2147483647 w 178"/>
                      <a:gd name="T15" fmla="*/ 2147483647 h 132"/>
                      <a:gd name="T16" fmla="*/ 2147483647 w 178"/>
                      <a:gd name="T17" fmla="*/ 2147483647 h 132"/>
                      <a:gd name="T18" fmla="*/ 2147483647 w 178"/>
                      <a:gd name="T19" fmla="*/ 2147483647 h 132"/>
                      <a:gd name="T20" fmla="*/ 2147483647 w 178"/>
                      <a:gd name="T21" fmla="*/ 2147483647 h 132"/>
                      <a:gd name="T22" fmla="*/ 0 w 178"/>
                      <a:gd name="T23" fmla="*/ 2147483647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8"/>
                      <a:gd name="T37" fmla="*/ 0 h 132"/>
                      <a:gd name="T38" fmla="*/ 178 w 178"/>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8" h="132">
                        <a:moveTo>
                          <a:pt x="0" y="47"/>
                        </a:moveTo>
                        <a:lnTo>
                          <a:pt x="122" y="0"/>
                        </a:lnTo>
                        <a:lnTo>
                          <a:pt x="145" y="57"/>
                        </a:lnTo>
                        <a:lnTo>
                          <a:pt x="168" y="70"/>
                        </a:lnTo>
                        <a:lnTo>
                          <a:pt x="178" y="116"/>
                        </a:lnTo>
                        <a:lnTo>
                          <a:pt x="117" y="124"/>
                        </a:lnTo>
                        <a:lnTo>
                          <a:pt x="74" y="132"/>
                        </a:lnTo>
                        <a:lnTo>
                          <a:pt x="0" y="47"/>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6" name="Freeform 8"/>
                  <p:cNvSpPr>
                    <a:spLocks/>
                  </p:cNvSpPr>
                  <p:nvPr/>
                </p:nvSpPr>
                <p:spPr bwMode="auto">
                  <a:xfrm>
                    <a:off x="2107938" y="6066083"/>
                    <a:ext cx="186647" cy="76837"/>
                  </a:xfrm>
                  <a:custGeom>
                    <a:avLst/>
                    <a:gdLst>
                      <a:gd name="T0" fmla="*/ 2147483647 w 143"/>
                      <a:gd name="T1" fmla="*/ 0 h 70"/>
                      <a:gd name="T2" fmla="*/ 2147483647 w 143"/>
                      <a:gd name="T3" fmla="*/ 2147483647 h 70"/>
                      <a:gd name="T4" fmla="*/ 2147483647 w 143"/>
                      <a:gd name="T5" fmla="*/ 2147483647 h 70"/>
                      <a:gd name="T6" fmla="*/ 0 w 143"/>
                      <a:gd name="T7" fmla="*/ 2147483647 h 70"/>
                      <a:gd name="T8" fmla="*/ 2147483647 w 143"/>
                      <a:gd name="T9" fmla="*/ 2147483647 h 70"/>
                      <a:gd name="T10" fmla="*/ 0 w 143"/>
                      <a:gd name="T11" fmla="*/ 2147483647 h 70"/>
                      <a:gd name="T12" fmla="*/ 2147483647 w 143"/>
                      <a:gd name="T13" fmla="*/ 2147483647 h 70"/>
                      <a:gd name="T14" fmla="*/ 2147483647 w 143"/>
                      <a:gd name="T15" fmla="*/ 2147483647 h 70"/>
                      <a:gd name="T16" fmla="*/ 2147483647 w 143"/>
                      <a:gd name="T17" fmla="*/ 2147483647 h 70"/>
                      <a:gd name="T18" fmla="*/ 2147483647 w 143"/>
                      <a:gd name="T19" fmla="*/ 2147483647 h 70"/>
                      <a:gd name="T20" fmla="*/ 2147483647 w 143"/>
                      <a:gd name="T21" fmla="*/ 2147483647 h 70"/>
                      <a:gd name="T22" fmla="*/ 2147483647 w 143"/>
                      <a:gd name="T23" fmla="*/ 0 h 70"/>
                      <a:gd name="T24" fmla="*/ 2147483647 w 143"/>
                      <a:gd name="T25" fmla="*/ 2147483647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3"/>
                      <a:gd name="T40" fmla="*/ 0 h 70"/>
                      <a:gd name="T41" fmla="*/ 143 w 143"/>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3" h="70">
                        <a:moveTo>
                          <a:pt x="22" y="3"/>
                        </a:moveTo>
                        <a:lnTo>
                          <a:pt x="0" y="66"/>
                        </a:lnTo>
                        <a:lnTo>
                          <a:pt x="38" y="70"/>
                        </a:lnTo>
                        <a:lnTo>
                          <a:pt x="61" y="56"/>
                        </a:lnTo>
                        <a:lnTo>
                          <a:pt x="105" y="57"/>
                        </a:lnTo>
                        <a:lnTo>
                          <a:pt x="143" y="29"/>
                        </a:lnTo>
                        <a:lnTo>
                          <a:pt x="118" y="19"/>
                        </a:lnTo>
                        <a:lnTo>
                          <a:pt x="99" y="0"/>
                        </a:lnTo>
                        <a:lnTo>
                          <a:pt x="22" y="3"/>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7" name="Freeform 9"/>
                  <p:cNvSpPr>
                    <a:spLocks/>
                  </p:cNvSpPr>
                  <p:nvPr/>
                </p:nvSpPr>
                <p:spPr bwMode="auto">
                  <a:xfrm>
                    <a:off x="2162757" y="6174760"/>
                    <a:ext cx="77010" cy="55979"/>
                  </a:xfrm>
                  <a:custGeom>
                    <a:avLst/>
                    <a:gdLst>
                      <a:gd name="T0" fmla="*/ 2147483647 w 59"/>
                      <a:gd name="T1" fmla="*/ 0 h 51"/>
                      <a:gd name="T2" fmla="*/ 2147483647 w 59"/>
                      <a:gd name="T3" fmla="*/ 2147483647 h 51"/>
                      <a:gd name="T4" fmla="*/ 2147483647 w 59"/>
                      <a:gd name="T5" fmla="*/ 2147483647 h 51"/>
                      <a:gd name="T6" fmla="*/ 0 w 59"/>
                      <a:gd name="T7" fmla="*/ 2147483647 h 51"/>
                      <a:gd name="T8" fmla="*/ 2147483647 w 59"/>
                      <a:gd name="T9" fmla="*/ 0 h 51"/>
                      <a:gd name="T10" fmla="*/ 0 w 59"/>
                      <a:gd name="T11" fmla="*/ 2147483647 h 51"/>
                      <a:gd name="T12" fmla="*/ 2147483647 w 59"/>
                      <a:gd name="T13" fmla="*/ 2147483647 h 51"/>
                      <a:gd name="T14" fmla="*/ 2147483647 w 59"/>
                      <a:gd name="T15" fmla="*/ 2147483647 h 51"/>
                      <a:gd name="T16" fmla="*/ 2147483647 w 59"/>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51"/>
                      <a:gd name="T29" fmla="*/ 59 w 59"/>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51">
                        <a:moveTo>
                          <a:pt x="51" y="0"/>
                        </a:moveTo>
                        <a:lnTo>
                          <a:pt x="0" y="5"/>
                        </a:lnTo>
                        <a:lnTo>
                          <a:pt x="9" y="51"/>
                        </a:lnTo>
                        <a:lnTo>
                          <a:pt x="59" y="39"/>
                        </a:lnTo>
                        <a:lnTo>
                          <a:pt x="51"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8" name="Freeform 10"/>
                  <p:cNvSpPr>
                    <a:spLocks/>
                  </p:cNvSpPr>
                  <p:nvPr/>
                </p:nvSpPr>
                <p:spPr bwMode="auto">
                  <a:xfrm>
                    <a:off x="2246287" y="6235138"/>
                    <a:ext cx="52212" cy="54882"/>
                  </a:xfrm>
                  <a:custGeom>
                    <a:avLst/>
                    <a:gdLst>
                      <a:gd name="T0" fmla="*/ 2147483647 w 40"/>
                      <a:gd name="T1" fmla="*/ 0 h 50"/>
                      <a:gd name="T2" fmla="*/ 2147483647 w 40"/>
                      <a:gd name="T3" fmla="*/ 2147483647 h 50"/>
                      <a:gd name="T4" fmla="*/ 2147483647 w 40"/>
                      <a:gd name="T5" fmla="*/ 2147483647 h 50"/>
                      <a:gd name="T6" fmla="*/ 0 w 40"/>
                      <a:gd name="T7" fmla="*/ 2147483647 h 50"/>
                      <a:gd name="T8" fmla="*/ 0 w 40"/>
                      <a:gd name="T9" fmla="*/ 2147483647 h 50"/>
                      <a:gd name="T10" fmla="*/ 2147483647 w 40"/>
                      <a:gd name="T11" fmla="*/ 0 h 50"/>
                      <a:gd name="T12" fmla="*/ 2147483647 w 40"/>
                      <a:gd name="T13" fmla="*/ 2147483647 h 50"/>
                      <a:gd name="T14" fmla="*/ 2147483647 w 40"/>
                      <a:gd name="T15" fmla="*/ 2147483647 h 50"/>
                      <a:gd name="T16" fmla="*/ 0 w 40"/>
                      <a:gd name="T17" fmla="*/ 2147483647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50"/>
                      <a:gd name="T29" fmla="*/ 40 w 40"/>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50">
                        <a:moveTo>
                          <a:pt x="0" y="19"/>
                        </a:moveTo>
                        <a:lnTo>
                          <a:pt x="40" y="0"/>
                        </a:lnTo>
                        <a:lnTo>
                          <a:pt x="40" y="44"/>
                        </a:lnTo>
                        <a:lnTo>
                          <a:pt x="13" y="50"/>
                        </a:lnTo>
                        <a:lnTo>
                          <a:pt x="0" y="19"/>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9" name="Freeform 11"/>
                  <p:cNvSpPr>
                    <a:spLocks/>
                  </p:cNvSpPr>
                  <p:nvPr/>
                </p:nvSpPr>
                <p:spPr bwMode="auto">
                  <a:xfrm>
                    <a:off x="2378116" y="6261482"/>
                    <a:ext cx="315870" cy="313950"/>
                  </a:xfrm>
                  <a:custGeom>
                    <a:avLst/>
                    <a:gdLst>
                      <a:gd name="T0" fmla="*/ 2147483647 w 242"/>
                      <a:gd name="T1" fmla="*/ 0 h 286"/>
                      <a:gd name="T2" fmla="*/ 2147483647 w 242"/>
                      <a:gd name="T3" fmla="*/ 2147483647 h 286"/>
                      <a:gd name="T4" fmla="*/ 2147483647 w 242"/>
                      <a:gd name="T5" fmla="*/ 2147483647 h 286"/>
                      <a:gd name="T6" fmla="*/ 0 w 242"/>
                      <a:gd name="T7" fmla="*/ 2147483647 h 286"/>
                      <a:gd name="T8" fmla="*/ 2147483647 w 242"/>
                      <a:gd name="T9" fmla="*/ 0 h 286"/>
                      <a:gd name="T10" fmla="*/ 0 w 242"/>
                      <a:gd name="T11" fmla="*/ 2147483647 h 286"/>
                      <a:gd name="T12" fmla="*/ 2147483647 w 242"/>
                      <a:gd name="T13" fmla="*/ 2147483647 h 286"/>
                      <a:gd name="T14" fmla="*/ 2147483647 w 242"/>
                      <a:gd name="T15" fmla="*/ 2147483647 h 286"/>
                      <a:gd name="T16" fmla="*/ 2147483647 w 242"/>
                      <a:gd name="T17" fmla="*/ 2147483647 h 286"/>
                      <a:gd name="T18" fmla="*/ 2147483647 w 242"/>
                      <a:gd name="T19" fmla="*/ 2147483647 h 286"/>
                      <a:gd name="T20" fmla="*/ 2147483647 w 242"/>
                      <a:gd name="T21" fmla="*/ 2147483647 h 286"/>
                      <a:gd name="T22" fmla="*/ 2147483647 w 242"/>
                      <a:gd name="T23" fmla="*/ 2147483647 h 286"/>
                      <a:gd name="T24" fmla="*/ 2147483647 w 242"/>
                      <a:gd name="T25" fmla="*/ 2147483647 h 286"/>
                      <a:gd name="T26" fmla="*/ 2147483647 w 242"/>
                      <a:gd name="T27" fmla="*/ 0 h 2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
                      <a:gd name="T43" fmla="*/ 0 h 286"/>
                      <a:gd name="T44" fmla="*/ 242 w 242"/>
                      <a:gd name="T45" fmla="*/ 286 h 28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 h="286">
                        <a:moveTo>
                          <a:pt x="40" y="0"/>
                        </a:moveTo>
                        <a:lnTo>
                          <a:pt x="0" y="109"/>
                        </a:lnTo>
                        <a:lnTo>
                          <a:pt x="29" y="162"/>
                        </a:lnTo>
                        <a:lnTo>
                          <a:pt x="29" y="260"/>
                        </a:lnTo>
                        <a:lnTo>
                          <a:pt x="87" y="286"/>
                        </a:lnTo>
                        <a:lnTo>
                          <a:pt x="113" y="229"/>
                        </a:lnTo>
                        <a:lnTo>
                          <a:pt x="187" y="216"/>
                        </a:lnTo>
                        <a:lnTo>
                          <a:pt x="242" y="154"/>
                        </a:lnTo>
                        <a:lnTo>
                          <a:pt x="184" y="56"/>
                        </a:lnTo>
                        <a:lnTo>
                          <a:pt x="40"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12" name="Freeform 12"/>
                <p:cNvSpPr>
                  <a:spLocks/>
                </p:cNvSpPr>
                <p:nvPr/>
              </p:nvSpPr>
              <p:spPr bwMode="auto">
                <a:xfrm>
                  <a:off x="2265874" y="6114382"/>
                  <a:ext cx="174906" cy="122941"/>
                </a:xfrm>
                <a:custGeom>
                  <a:avLst/>
                  <a:gdLst>
                    <a:gd name="T0" fmla="*/ 2147483647 w 134"/>
                    <a:gd name="T1" fmla="*/ 0 h 112"/>
                    <a:gd name="T2" fmla="*/ 2147483647 w 134"/>
                    <a:gd name="T3" fmla="*/ 2147483647 h 112"/>
                    <a:gd name="T4" fmla="*/ 2147483647 w 134"/>
                    <a:gd name="T5" fmla="*/ 2147483647 h 112"/>
                    <a:gd name="T6" fmla="*/ 0 w 134"/>
                    <a:gd name="T7" fmla="*/ 2147483647 h 112"/>
                    <a:gd name="T8" fmla="*/ 2147483647 w 134"/>
                    <a:gd name="T9" fmla="*/ 0 h 112"/>
                    <a:gd name="T10" fmla="*/ 0 w 134"/>
                    <a:gd name="T11" fmla="*/ 2147483647 h 112"/>
                    <a:gd name="T12" fmla="*/ 2147483647 w 134"/>
                    <a:gd name="T13" fmla="*/ 2147483647 h 112"/>
                    <a:gd name="T14" fmla="*/ 2147483647 w 134"/>
                    <a:gd name="T15" fmla="*/ 2147483647 h 112"/>
                    <a:gd name="T16" fmla="*/ 2147483647 w 134"/>
                    <a:gd name="T17" fmla="*/ 2147483647 h 112"/>
                    <a:gd name="T18" fmla="*/ 2147483647 w 134"/>
                    <a:gd name="T19" fmla="*/ 2147483647 h 112"/>
                    <a:gd name="T20" fmla="*/ 2147483647 w 134"/>
                    <a:gd name="T21" fmla="*/ 2147483647 h 112"/>
                    <a:gd name="T22" fmla="*/ 2147483647 w 134"/>
                    <a:gd name="T23" fmla="*/ 2147483647 h 112"/>
                    <a:gd name="T24" fmla="*/ 2147483647 w 134"/>
                    <a:gd name="T25" fmla="*/ 0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112"/>
                    <a:gd name="T41" fmla="*/ 134 w 13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112">
                      <a:moveTo>
                        <a:pt x="28" y="0"/>
                      </a:moveTo>
                      <a:lnTo>
                        <a:pt x="0" y="33"/>
                      </a:lnTo>
                      <a:lnTo>
                        <a:pt x="12" y="60"/>
                      </a:lnTo>
                      <a:lnTo>
                        <a:pt x="36" y="68"/>
                      </a:lnTo>
                      <a:lnTo>
                        <a:pt x="62" y="112"/>
                      </a:lnTo>
                      <a:lnTo>
                        <a:pt x="132" y="94"/>
                      </a:lnTo>
                      <a:lnTo>
                        <a:pt x="134" y="48"/>
                      </a:lnTo>
                      <a:lnTo>
                        <a:pt x="83" y="9"/>
                      </a:lnTo>
                      <a:lnTo>
                        <a:pt x="28" y="0"/>
                      </a:lnTo>
                      <a:close/>
                    </a:path>
                  </a:pathLst>
                </a:custGeom>
                <a:grp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62" name="Freeform 13"/>
              <p:cNvSpPr>
                <a:spLocks/>
              </p:cNvSpPr>
              <p:nvPr/>
            </p:nvSpPr>
            <p:spPr bwMode="auto">
              <a:xfrm>
                <a:off x="76200" y="4208462"/>
                <a:ext cx="1828800" cy="1457325"/>
              </a:xfrm>
              <a:custGeom>
                <a:avLst/>
                <a:gdLst>
                  <a:gd name="T0" fmla="*/ 2147483647 w 1532"/>
                  <a:gd name="T1" fmla="*/ 0 h 1496"/>
                  <a:gd name="T2" fmla="*/ 2147483647 w 1532"/>
                  <a:gd name="T3" fmla="*/ 2147483647 h 1496"/>
                  <a:gd name="T4" fmla="*/ 2147483647 w 1532"/>
                  <a:gd name="T5" fmla="*/ 2147483647 h 1496"/>
                  <a:gd name="T6" fmla="*/ 0 w 1532"/>
                  <a:gd name="T7" fmla="*/ 2147483647 h 1496"/>
                  <a:gd name="T8" fmla="*/ 2147483647 w 1532"/>
                  <a:gd name="T9" fmla="*/ 2147483647 h 1496"/>
                  <a:gd name="T10" fmla="*/ 2147483647 w 1532"/>
                  <a:gd name="T11" fmla="*/ 0 h 1496"/>
                  <a:gd name="T12" fmla="*/ 2147483647 w 1532"/>
                  <a:gd name="T13" fmla="*/ 2147483647 h 1496"/>
                  <a:gd name="T14" fmla="*/ 2147483647 w 1532"/>
                  <a:gd name="T15" fmla="*/ 2147483647 h 1496"/>
                  <a:gd name="T16" fmla="*/ 2147483647 w 1532"/>
                  <a:gd name="T17" fmla="*/ 2147483647 h 1496"/>
                  <a:gd name="T18" fmla="*/ 2147483647 w 1532"/>
                  <a:gd name="T19" fmla="*/ 2147483647 h 1496"/>
                  <a:gd name="T20" fmla="*/ 2147483647 w 1532"/>
                  <a:gd name="T21" fmla="*/ 2147483647 h 1496"/>
                  <a:gd name="T22" fmla="*/ 2147483647 w 1532"/>
                  <a:gd name="T23" fmla="*/ 2147483647 h 1496"/>
                  <a:gd name="T24" fmla="*/ 2147483647 w 1532"/>
                  <a:gd name="T25" fmla="*/ 2147483647 h 1496"/>
                  <a:gd name="T26" fmla="*/ 2147483647 w 1532"/>
                  <a:gd name="T27" fmla="*/ 2147483647 h 1496"/>
                  <a:gd name="T28" fmla="*/ 2147483647 w 1532"/>
                  <a:gd name="T29" fmla="*/ 2147483647 h 1496"/>
                  <a:gd name="T30" fmla="*/ 2147483647 w 1532"/>
                  <a:gd name="T31" fmla="*/ 2147483647 h 1496"/>
                  <a:gd name="T32" fmla="*/ 2147483647 w 1532"/>
                  <a:gd name="T33" fmla="*/ 2147483647 h 1496"/>
                  <a:gd name="T34" fmla="*/ 2147483647 w 1532"/>
                  <a:gd name="T35" fmla="*/ 2147483647 h 1496"/>
                  <a:gd name="T36" fmla="*/ 2147483647 w 1532"/>
                  <a:gd name="T37" fmla="*/ 2147483647 h 1496"/>
                  <a:gd name="T38" fmla="*/ 2147483647 w 1532"/>
                  <a:gd name="T39" fmla="*/ 2147483647 h 1496"/>
                  <a:gd name="T40" fmla="*/ 2147483647 w 1532"/>
                  <a:gd name="T41" fmla="*/ 2147483647 h 1496"/>
                  <a:gd name="T42" fmla="*/ 2147483647 w 1532"/>
                  <a:gd name="T43" fmla="*/ 2147483647 h 1496"/>
                  <a:gd name="T44" fmla="*/ 2147483647 w 1532"/>
                  <a:gd name="T45" fmla="*/ 2147483647 h 1496"/>
                  <a:gd name="T46" fmla="*/ 2147483647 w 1532"/>
                  <a:gd name="T47" fmla="*/ 2147483647 h 1496"/>
                  <a:gd name="T48" fmla="*/ 2147483647 w 1532"/>
                  <a:gd name="T49" fmla="*/ 2147483647 h 1496"/>
                  <a:gd name="T50" fmla="*/ 2147483647 w 1532"/>
                  <a:gd name="T51" fmla="*/ 2147483647 h 1496"/>
                  <a:gd name="T52" fmla="*/ 0 w 1532"/>
                  <a:gd name="T53" fmla="*/ 2147483647 h 1496"/>
                  <a:gd name="T54" fmla="*/ 2147483647 w 1532"/>
                  <a:gd name="T55" fmla="*/ 2147483647 h 1496"/>
                  <a:gd name="T56" fmla="*/ 2147483647 w 1532"/>
                  <a:gd name="T57" fmla="*/ 2147483647 h 1496"/>
                  <a:gd name="T58" fmla="*/ 2147483647 w 1532"/>
                  <a:gd name="T59" fmla="*/ 2147483647 h 1496"/>
                  <a:gd name="T60" fmla="*/ 2147483647 w 1532"/>
                  <a:gd name="T61" fmla="*/ 2147483647 h 1496"/>
                  <a:gd name="T62" fmla="*/ 2147483647 w 1532"/>
                  <a:gd name="T63" fmla="*/ 2147483647 h 1496"/>
                  <a:gd name="T64" fmla="*/ 2147483647 w 1532"/>
                  <a:gd name="T65" fmla="*/ 2147483647 h 1496"/>
                  <a:gd name="T66" fmla="*/ 2147483647 w 1532"/>
                  <a:gd name="T67" fmla="*/ 2147483647 h 1496"/>
                  <a:gd name="T68" fmla="*/ 2147483647 w 1532"/>
                  <a:gd name="T69" fmla="*/ 2147483647 h 1496"/>
                  <a:gd name="T70" fmla="*/ 2147483647 w 1532"/>
                  <a:gd name="T71" fmla="*/ 2147483647 h 1496"/>
                  <a:gd name="T72" fmla="*/ 2147483647 w 1532"/>
                  <a:gd name="T73" fmla="*/ 2147483647 h 1496"/>
                  <a:gd name="T74" fmla="*/ 2147483647 w 1532"/>
                  <a:gd name="T75" fmla="*/ 2147483647 h 1496"/>
                  <a:gd name="T76" fmla="*/ 2147483647 w 1532"/>
                  <a:gd name="T77" fmla="*/ 2147483647 h 1496"/>
                  <a:gd name="T78" fmla="*/ 2147483647 w 1532"/>
                  <a:gd name="T79" fmla="*/ 2147483647 h 1496"/>
                  <a:gd name="T80" fmla="*/ 2147483647 w 1532"/>
                  <a:gd name="T81" fmla="*/ 2147483647 h 1496"/>
                  <a:gd name="T82" fmla="*/ 2147483647 w 1532"/>
                  <a:gd name="T83" fmla="*/ 2147483647 h 1496"/>
                  <a:gd name="T84" fmla="*/ 2147483647 w 1532"/>
                  <a:gd name="T85" fmla="*/ 2147483647 h 1496"/>
                  <a:gd name="T86" fmla="*/ 2147483647 w 1532"/>
                  <a:gd name="T87" fmla="*/ 2147483647 h 1496"/>
                  <a:gd name="T88" fmla="*/ 2147483647 w 1532"/>
                  <a:gd name="T89" fmla="*/ 2147483647 h 1496"/>
                  <a:gd name="T90" fmla="*/ 2147483647 w 1532"/>
                  <a:gd name="T91" fmla="*/ 2147483647 h 1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32"/>
                  <a:gd name="T139" fmla="*/ 0 h 1496"/>
                  <a:gd name="T140" fmla="*/ 1532 w 1532"/>
                  <a:gd name="T141" fmla="*/ 1496 h 14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32" h="1496">
                    <a:moveTo>
                      <a:pt x="244" y="223"/>
                    </a:moveTo>
                    <a:lnTo>
                      <a:pt x="552" y="0"/>
                    </a:lnTo>
                    <a:lnTo>
                      <a:pt x="699" y="40"/>
                    </a:lnTo>
                    <a:lnTo>
                      <a:pt x="770" y="111"/>
                    </a:lnTo>
                    <a:lnTo>
                      <a:pt x="1060" y="139"/>
                    </a:lnTo>
                    <a:lnTo>
                      <a:pt x="1068" y="878"/>
                    </a:lnTo>
                    <a:lnTo>
                      <a:pt x="1163" y="900"/>
                    </a:lnTo>
                    <a:lnTo>
                      <a:pt x="1207" y="989"/>
                    </a:lnTo>
                    <a:lnTo>
                      <a:pt x="1273" y="958"/>
                    </a:lnTo>
                    <a:lnTo>
                      <a:pt x="1413" y="1159"/>
                    </a:lnTo>
                    <a:lnTo>
                      <a:pt x="1532" y="1252"/>
                    </a:lnTo>
                    <a:lnTo>
                      <a:pt x="1528" y="1332"/>
                    </a:lnTo>
                    <a:lnTo>
                      <a:pt x="1377" y="1342"/>
                    </a:lnTo>
                    <a:lnTo>
                      <a:pt x="1310" y="1096"/>
                    </a:lnTo>
                    <a:lnTo>
                      <a:pt x="833" y="855"/>
                    </a:lnTo>
                    <a:lnTo>
                      <a:pt x="846" y="931"/>
                    </a:lnTo>
                    <a:lnTo>
                      <a:pt x="739" y="1030"/>
                    </a:lnTo>
                    <a:lnTo>
                      <a:pt x="721" y="993"/>
                    </a:lnTo>
                    <a:lnTo>
                      <a:pt x="691" y="993"/>
                    </a:lnTo>
                    <a:lnTo>
                      <a:pt x="605" y="1198"/>
                    </a:lnTo>
                    <a:lnTo>
                      <a:pt x="339" y="1400"/>
                    </a:lnTo>
                    <a:lnTo>
                      <a:pt x="76" y="1496"/>
                    </a:lnTo>
                    <a:lnTo>
                      <a:pt x="0" y="1483"/>
                    </a:lnTo>
                    <a:lnTo>
                      <a:pt x="302" y="1310"/>
                    </a:lnTo>
                    <a:lnTo>
                      <a:pt x="339" y="1310"/>
                    </a:lnTo>
                    <a:lnTo>
                      <a:pt x="449" y="1176"/>
                    </a:lnTo>
                    <a:lnTo>
                      <a:pt x="499" y="1172"/>
                    </a:lnTo>
                    <a:lnTo>
                      <a:pt x="574" y="1070"/>
                    </a:lnTo>
                    <a:lnTo>
                      <a:pt x="548" y="1025"/>
                    </a:lnTo>
                    <a:lnTo>
                      <a:pt x="387" y="1047"/>
                    </a:lnTo>
                    <a:lnTo>
                      <a:pt x="276" y="793"/>
                    </a:lnTo>
                    <a:lnTo>
                      <a:pt x="339" y="678"/>
                    </a:lnTo>
                    <a:lnTo>
                      <a:pt x="441" y="637"/>
                    </a:lnTo>
                    <a:lnTo>
                      <a:pt x="404" y="535"/>
                    </a:lnTo>
                    <a:lnTo>
                      <a:pt x="298" y="583"/>
                    </a:lnTo>
                    <a:lnTo>
                      <a:pt x="218" y="436"/>
                    </a:lnTo>
                    <a:lnTo>
                      <a:pt x="307" y="402"/>
                    </a:lnTo>
                    <a:lnTo>
                      <a:pt x="387" y="441"/>
                    </a:lnTo>
                    <a:lnTo>
                      <a:pt x="423" y="419"/>
                    </a:lnTo>
                    <a:lnTo>
                      <a:pt x="356" y="294"/>
                    </a:lnTo>
                    <a:lnTo>
                      <a:pt x="240" y="285"/>
                    </a:lnTo>
                    <a:lnTo>
                      <a:pt x="244" y="223"/>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3" name="Freeform 14"/>
              <p:cNvSpPr>
                <a:spLocks/>
              </p:cNvSpPr>
              <p:nvPr/>
            </p:nvSpPr>
            <p:spPr bwMode="auto">
              <a:xfrm>
                <a:off x="8178800" y="788987"/>
                <a:ext cx="584200" cy="950913"/>
              </a:xfrm>
              <a:custGeom>
                <a:avLst/>
                <a:gdLst>
                  <a:gd name="T0" fmla="*/ 2147483647 w 306"/>
                  <a:gd name="T1" fmla="*/ 0 h 466"/>
                  <a:gd name="T2" fmla="*/ 2147483647 w 306"/>
                  <a:gd name="T3" fmla="*/ 2147483647 h 466"/>
                  <a:gd name="T4" fmla="*/ 2147483647 w 306"/>
                  <a:gd name="T5" fmla="*/ 2147483647 h 466"/>
                  <a:gd name="T6" fmla="*/ 0 w 306"/>
                  <a:gd name="T7" fmla="*/ 2147483647 h 466"/>
                  <a:gd name="T8" fmla="*/ 2147483647 w 306"/>
                  <a:gd name="T9" fmla="*/ 2147483647 h 466"/>
                  <a:gd name="T10" fmla="*/ 2147483647 w 306"/>
                  <a:gd name="T11" fmla="*/ 2147483647 h 466"/>
                  <a:gd name="T12" fmla="*/ 2147483647 w 306"/>
                  <a:gd name="T13" fmla="*/ 2147483647 h 466"/>
                  <a:gd name="T14" fmla="*/ 2147483647 w 306"/>
                  <a:gd name="T15" fmla="*/ 2147483647 h 466"/>
                  <a:gd name="T16" fmla="*/ 2147483647 w 306"/>
                  <a:gd name="T17" fmla="*/ 2147483647 h 466"/>
                  <a:gd name="T18" fmla="*/ 2147483647 w 306"/>
                  <a:gd name="T19" fmla="*/ 2147483647 h 466"/>
                  <a:gd name="T20" fmla="*/ 2147483647 w 306"/>
                  <a:gd name="T21" fmla="*/ 2147483647 h 466"/>
                  <a:gd name="T22" fmla="*/ 0 w 306"/>
                  <a:gd name="T23" fmla="*/ 2147483647 h 466"/>
                  <a:gd name="T24" fmla="*/ 2147483647 w 306"/>
                  <a:gd name="T25" fmla="*/ 2147483647 h 466"/>
                  <a:gd name="T26" fmla="*/ 2147483647 w 306"/>
                  <a:gd name="T27" fmla="*/ 2147483647 h 466"/>
                  <a:gd name="T28" fmla="*/ 2147483647 w 306"/>
                  <a:gd name="T29" fmla="*/ 2147483647 h 466"/>
                  <a:gd name="T30" fmla="*/ 2147483647 w 306"/>
                  <a:gd name="T31" fmla="*/ 2147483647 h 466"/>
                  <a:gd name="T32" fmla="*/ 2147483647 w 306"/>
                  <a:gd name="T33" fmla="*/ 2147483647 h 466"/>
                  <a:gd name="T34" fmla="*/ 2147483647 w 306"/>
                  <a:gd name="T35" fmla="*/ 2147483647 h 466"/>
                  <a:gd name="T36" fmla="*/ 2147483647 w 306"/>
                  <a:gd name="T37" fmla="*/ 2147483647 h 466"/>
                  <a:gd name="T38" fmla="*/ 2147483647 w 306"/>
                  <a:gd name="T39" fmla="*/ 2147483647 h 466"/>
                  <a:gd name="T40" fmla="*/ 2147483647 w 306"/>
                  <a:gd name="T41" fmla="*/ 2147483647 h 466"/>
                  <a:gd name="T42" fmla="*/ 2147483647 w 306"/>
                  <a:gd name="T43" fmla="*/ 2147483647 h 466"/>
                  <a:gd name="T44" fmla="*/ 2147483647 w 306"/>
                  <a:gd name="T45" fmla="*/ 2147483647 h 466"/>
                  <a:gd name="T46" fmla="*/ 2147483647 w 306"/>
                  <a:gd name="T47" fmla="*/ 2147483647 h 466"/>
                  <a:gd name="T48" fmla="*/ 2147483647 w 306"/>
                  <a:gd name="T49" fmla="*/ 2147483647 h 466"/>
                  <a:gd name="T50" fmla="*/ 2147483647 w 306"/>
                  <a:gd name="T51" fmla="*/ 2147483647 h 466"/>
                  <a:gd name="T52" fmla="*/ 2147483647 w 306"/>
                  <a:gd name="T53" fmla="*/ 2147483647 h 466"/>
                  <a:gd name="T54" fmla="*/ 2147483647 w 306"/>
                  <a:gd name="T55" fmla="*/ 2147483647 h 466"/>
                  <a:gd name="T56" fmla="*/ 2147483647 w 306"/>
                  <a:gd name="T57" fmla="*/ 0 h 466"/>
                  <a:gd name="T58" fmla="*/ 2147483647 w 306"/>
                  <a:gd name="T59" fmla="*/ 2147483647 h 466"/>
                  <a:gd name="T60" fmla="*/ 2147483647 w 306"/>
                  <a:gd name="T61" fmla="*/ 2147483647 h 466"/>
                  <a:gd name="T62" fmla="*/ 2147483647 w 306"/>
                  <a:gd name="T63" fmla="*/ 2147483647 h 4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6"/>
                  <a:gd name="T97" fmla="*/ 0 h 466"/>
                  <a:gd name="T98" fmla="*/ 306 w 306"/>
                  <a:gd name="T99" fmla="*/ 466 h 4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6" h="466">
                    <a:moveTo>
                      <a:pt x="72" y="14"/>
                    </a:moveTo>
                    <a:lnTo>
                      <a:pt x="27" y="100"/>
                    </a:lnTo>
                    <a:lnTo>
                      <a:pt x="48" y="132"/>
                    </a:lnTo>
                    <a:lnTo>
                      <a:pt x="27" y="171"/>
                    </a:lnTo>
                    <a:lnTo>
                      <a:pt x="40" y="184"/>
                    </a:lnTo>
                    <a:lnTo>
                      <a:pt x="31" y="210"/>
                    </a:lnTo>
                    <a:lnTo>
                      <a:pt x="31" y="254"/>
                    </a:lnTo>
                    <a:lnTo>
                      <a:pt x="0" y="270"/>
                    </a:lnTo>
                    <a:lnTo>
                      <a:pt x="12" y="283"/>
                    </a:lnTo>
                    <a:lnTo>
                      <a:pt x="76" y="446"/>
                    </a:lnTo>
                    <a:lnTo>
                      <a:pt x="127" y="466"/>
                    </a:lnTo>
                    <a:lnTo>
                      <a:pt x="124" y="433"/>
                    </a:lnTo>
                    <a:lnTo>
                      <a:pt x="149" y="407"/>
                    </a:lnTo>
                    <a:lnTo>
                      <a:pt x="140" y="379"/>
                    </a:lnTo>
                    <a:lnTo>
                      <a:pt x="202" y="346"/>
                    </a:lnTo>
                    <a:lnTo>
                      <a:pt x="205" y="301"/>
                    </a:lnTo>
                    <a:lnTo>
                      <a:pt x="242" y="298"/>
                    </a:lnTo>
                    <a:lnTo>
                      <a:pt x="271" y="263"/>
                    </a:lnTo>
                    <a:lnTo>
                      <a:pt x="306" y="240"/>
                    </a:lnTo>
                    <a:lnTo>
                      <a:pt x="306" y="210"/>
                    </a:lnTo>
                    <a:lnTo>
                      <a:pt x="258" y="202"/>
                    </a:lnTo>
                    <a:lnTo>
                      <a:pt x="249" y="170"/>
                    </a:lnTo>
                    <a:lnTo>
                      <a:pt x="201" y="165"/>
                    </a:lnTo>
                    <a:lnTo>
                      <a:pt x="162" y="27"/>
                    </a:lnTo>
                    <a:lnTo>
                      <a:pt x="144" y="0"/>
                    </a:lnTo>
                    <a:lnTo>
                      <a:pt x="96" y="11"/>
                    </a:lnTo>
                    <a:lnTo>
                      <a:pt x="88" y="24"/>
                    </a:lnTo>
                    <a:lnTo>
                      <a:pt x="72" y="14"/>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Freeform 16"/>
              <p:cNvSpPr>
                <a:spLocks/>
              </p:cNvSpPr>
              <p:nvPr/>
            </p:nvSpPr>
            <p:spPr bwMode="auto">
              <a:xfrm>
                <a:off x="1179513" y="884237"/>
                <a:ext cx="985837" cy="774700"/>
              </a:xfrm>
              <a:custGeom>
                <a:avLst/>
                <a:gdLst>
                  <a:gd name="T0" fmla="*/ 2147483647 w 517"/>
                  <a:gd name="T1" fmla="*/ 0 h 379"/>
                  <a:gd name="T2" fmla="*/ 2147483647 w 517"/>
                  <a:gd name="T3" fmla="*/ 2147483647 h 379"/>
                  <a:gd name="T4" fmla="*/ 2147483647 w 517"/>
                  <a:gd name="T5" fmla="*/ 2147483647 h 379"/>
                  <a:gd name="T6" fmla="*/ 0 w 517"/>
                  <a:gd name="T7" fmla="*/ 2147483647 h 379"/>
                  <a:gd name="T8" fmla="*/ 2147483647 w 517"/>
                  <a:gd name="T9" fmla="*/ 0 h 379"/>
                  <a:gd name="T10" fmla="*/ 2147483647 w 517"/>
                  <a:gd name="T11" fmla="*/ 2147483647 h 379"/>
                  <a:gd name="T12" fmla="*/ 2147483647 w 517"/>
                  <a:gd name="T13" fmla="*/ 2147483647 h 379"/>
                  <a:gd name="T14" fmla="*/ 2147483647 w 517"/>
                  <a:gd name="T15" fmla="*/ 2147483647 h 379"/>
                  <a:gd name="T16" fmla="*/ 2147483647 w 517"/>
                  <a:gd name="T17" fmla="*/ 2147483647 h 379"/>
                  <a:gd name="T18" fmla="*/ 2147483647 w 517"/>
                  <a:gd name="T19" fmla="*/ 2147483647 h 379"/>
                  <a:gd name="T20" fmla="*/ 2147483647 w 517"/>
                  <a:gd name="T21" fmla="*/ 2147483647 h 379"/>
                  <a:gd name="T22" fmla="*/ 2147483647 w 517"/>
                  <a:gd name="T23" fmla="*/ 2147483647 h 379"/>
                  <a:gd name="T24" fmla="*/ 2147483647 w 517"/>
                  <a:gd name="T25" fmla="*/ 2147483647 h 379"/>
                  <a:gd name="T26" fmla="*/ 2147483647 w 517"/>
                  <a:gd name="T27" fmla="*/ 2147483647 h 379"/>
                  <a:gd name="T28" fmla="*/ 2147483647 w 517"/>
                  <a:gd name="T29" fmla="*/ 2147483647 h 379"/>
                  <a:gd name="T30" fmla="*/ 2147483647 w 517"/>
                  <a:gd name="T31" fmla="*/ 2147483647 h 379"/>
                  <a:gd name="T32" fmla="*/ 2147483647 w 517"/>
                  <a:gd name="T33" fmla="*/ 2147483647 h 379"/>
                  <a:gd name="T34" fmla="*/ 2147483647 w 517"/>
                  <a:gd name="T35" fmla="*/ 2147483647 h 379"/>
                  <a:gd name="T36" fmla="*/ 2147483647 w 517"/>
                  <a:gd name="T37" fmla="*/ 2147483647 h 379"/>
                  <a:gd name="T38" fmla="*/ 2147483647 w 517"/>
                  <a:gd name="T39" fmla="*/ 2147483647 h 379"/>
                  <a:gd name="T40" fmla="*/ 2147483647 w 517"/>
                  <a:gd name="T41" fmla="*/ 2147483647 h 379"/>
                  <a:gd name="T42" fmla="*/ 2147483647 w 517"/>
                  <a:gd name="T43" fmla="*/ 2147483647 h 379"/>
                  <a:gd name="T44" fmla="*/ 2147483647 w 517"/>
                  <a:gd name="T45" fmla="*/ 2147483647 h 379"/>
                  <a:gd name="T46" fmla="*/ 2147483647 w 517"/>
                  <a:gd name="T47" fmla="*/ 2147483647 h 379"/>
                  <a:gd name="T48" fmla="*/ 0 w 517"/>
                  <a:gd name="T49" fmla="*/ 2147483647 h 379"/>
                  <a:gd name="T50" fmla="*/ 2147483647 w 517"/>
                  <a:gd name="T51" fmla="*/ 2147483647 h 379"/>
                  <a:gd name="T52" fmla="*/ 2147483647 w 517"/>
                  <a:gd name="T53" fmla="*/ 2147483647 h 379"/>
                  <a:gd name="T54" fmla="*/ 2147483647 w 517"/>
                  <a:gd name="T55" fmla="*/ 2147483647 h 379"/>
                  <a:gd name="T56" fmla="*/ 2147483647 w 517"/>
                  <a:gd name="T57" fmla="*/ 2147483647 h 379"/>
                  <a:gd name="T58" fmla="*/ 2147483647 w 517"/>
                  <a:gd name="T59" fmla="*/ 2147483647 h 379"/>
                  <a:gd name="T60" fmla="*/ 2147483647 w 517"/>
                  <a:gd name="T61" fmla="*/ 2147483647 h 379"/>
                  <a:gd name="T62" fmla="*/ 2147483647 w 517"/>
                  <a:gd name="T63" fmla="*/ 2147483647 h 379"/>
                  <a:gd name="T64" fmla="*/ 2147483647 w 517"/>
                  <a:gd name="T65" fmla="*/ 2147483647 h 379"/>
                  <a:gd name="T66" fmla="*/ 2147483647 w 517"/>
                  <a:gd name="T67" fmla="*/ 2147483647 h 379"/>
                  <a:gd name="T68" fmla="*/ 2147483647 w 517"/>
                  <a:gd name="T69" fmla="*/ 2147483647 h 379"/>
                  <a:gd name="T70" fmla="*/ 2147483647 w 517"/>
                  <a:gd name="T71" fmla="*/ 2147483647 h 379"/>
                  <a:gd name="T72" fmla="*/ 2147483647 w 517"/>
                  <a:gd name="T73" fmla="*/ 2147483647 h 379"/>
                  <a:gd name="T74" fmla="*/ 2147483647 w 517"/>
                  <a:gd name="T75" fmla="*/ 2147483647 h 379"/>
                  <a:gd name="T76" fmla="*/ 2147483647 w 517"/>
                  <a:gd name="T77" fmla="*/ 2147483647 h 379"/>
                  <a:gd name="T78" fmla="*/ 2147483647 w 517"/>
                  <a:gd name="T79" fmla="*/ 2147483647 h 379"/>
                  <a:gd name="T80" fmla="*/ 2147483647 w 517"/>
                  <a:gd name="T81" fmla="*/ 2147483647 h 379"/>
                  <a:gd name="T82" fmla="*/ 2147483647 w 517"/>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7"/>
                  <a:gd name="T127" fmla="*/ 0 h 379"/>
                  <a:gd name="T128" fmla="*/ 517 w 517"/>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7" h="379">
                    <a:moveTo>
                      <a:pt x="130" y="0"/>
                    </a:moveTo>
                    <a:lnTo>
                      <a:pt x="237" y="29"/>
                    </a:lnTo>
                    <a:lnTo>
                      <a:pt x="318" y="48"/>
                    </a:lnTo>
                    <a:lnTo>
                      <a:pt x="357" y="56"/>
                    </a:lnTo>
                    <a:lnTo>
                      <a:pt x="398" y="62"/>
                    </a:lnTo>
                    <a:lnTo>
                      <a:pt x="452" y="72"/>
                    </a:lnTo>
                    <a:lnTo>
                      <a:pt x="517" y="84"/>
                    </a:lnTo>
                    <a:lnTo>
                      <a:pt x="475" y="379"/>
                    </a:lnTo>
                    <a:lnTo>
                      <a:pt x="274" y="337"/>
                    </a:lnTo>
                    <a:lnTo>
                      <a:pt x="247" y="356"/>
                    </a:lnTo>
                    <a:lnTo>
                      <a:pt x="210" y="327"/>
                    </a:lnTo>
                    <a:lnTo>
                      <a:pt x="178" y="356"/>
                    </a:lnTo>
                    <a:lnTo>
                      <a:pt x="149" y="331"/>
                    </a:lnTo>
                    <a:lnTo>
                      <a:pt x="66" y="327"/>
                    </a:lnTo>
                    <a:lnTo>
                      <a:pt x="78" y="279"/>
                    </a:lnTo>
                    <a:lnTo>
                      <a:pt x="19" y="274"/>
                    </a:lnTo>
                    <a:lnTo>
                      <a:pt x="13" y="247"/>
                    </a:lnTo>
                    <a:lnTo>
                      <a:pt x="24" y="218"/>
                    </a:lnTo>
                    <a:lnTo>
                      <a:pt x="10" y="191"/>
                    </a:lnTo>
                    <a:lnTo>
                      <a:pt x="11" y="117"/>
                    </a:lnTo>
                    <a:lnTo>
                      <a:pt x="0" y="61"/>
                    </a:lnTo>
                    <a:lnTo>
                      <a:pt x="7" y="39"/>
                    </a:lnTo>
                    <a:lnTo>
                      <a:pt x="33" y="48"/>
                    </a:lnTo>
                    <a:lnTo>
                      <a:pt x="61" y="81"/>
                    </a:lnTo>
                    <a:lnTo>
                      <a:pt x="112" y="88"/>
                    </a:lnTo>
                    <a:lnTo>
                      <a:pt x="125" y="116"/>
                    </a:lnTo>
                    <a:lnTo>
                      <a:pt x="100" y="116"/>
                    </a:lnTo>
                    <a:lnTo>
                      <a:pt x="97" y="139"/>
                    </a:lnTo>
                    <a:lnTo>
                      <a:pt x="112" y="142"/>
                    </a:lnTo>
                    <a:lnTo>
                      <a:pt x="117" y="165"/>
                    </a:lnTo>
                    <a:lnTo>
                      <a:pt x="87" y="183"/>
                    </a:lnTo>
                    <a:lnTo>
                      <a:pt x="87" y="199"/>
                    </a:lnTo>
                    <a:lnTo>
                      <a:pt x="122" y="199"/>
                    </a:lnTo>
                    <a:lnTo>
                      <a:pt x="130" y="158"/>
                    </a:lnTo>
                    <a:lnTo>
                      <a:pt x="157" y="133"/>
                    </a:lnTo>
                    <a:lnTo>
                      <a:pt x="125" y="69"/>
                    </a:lnTo>
                    <a:lnTo>
                      <a:pt x="145" y="49"/>
                    </a:lnTo>
                    <a:lnTo>
                      <a:pt x="130"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5" name="Freeform 17"/>
              <p:cNvSpPr>
                <a:spLocks/>
              </p:cNvSpPr>
              <p:nvPr/>
            </p:nvSpPr>
            <p:spPr bwMode="auto">
              <a:xfrm>
                <a:off x="947738" y="1441450"/>
                <a:ext cx="1228725" cy="1008062"/>
              </a:xfrm>
              <a:custGeom>
                <a:avLst/>
                <a:gdLst>
                  <a:gd name="T0" fmla="*/ 2147483647 w 645"/>
                  <a:gd name="T1" fmla="*/ 0 h 493"/>
                  <a:gd name="T2" fmla="*/ 2147483647 w 645"/>
                  <a:gd name="T3" fmla="*/ 2147483647 h 493"/>
                  <a:gd name="T4" fmla="*/ 2147483647 w 645"/>
                  <a:gd name="T5" fmla="*/ 2147483647 h 493"/>
                  <a:gd name="T6" fmla="*/ 0 w 645"/>
                  <a:gd name="T7" fmla="*/ 2147483647 h 493"/>
                  <a:gd name="T8" fmla="*/ 2147483647 w 645"/>
                  <a:gd name="T9" fmla="*/ 0 h 493"/>
                  <a:gd name="T10" fmla="*/ 2147483647 w 645"/>
                  <a:gd name="T11" fmla="*/ 2147483647 h 493"/>
                  <a:gd name="T12" fmla="*/ 2147483647 w 645"/>
                  <a:gd name="T13" fmla="*/ 2147483647 h 493"/>
                  <a:gd name="T14" fmla="*/ 2147483647 w 645"/>
                  <a:gd name="T15" fmla="*/ 2147483647 h 493"/>
                  <a:gd name="T16" fmla="*/ 2147483647 w 645"/>
                  <a:gd name="T17" fmla="*/ 2147483647 h 493"/>
                  <a:gd name="T18" fmla="*/ 2147483647 w 645"/>
                  <a:gd name="T19" fmla="*/ 2147483647 h 493"/>
                  <a:gd name="T20" fmla="*/ 2147483647 w 645"/>
                  <a:gd name="T21" fmla="*/ 2147483647 h 493"/>
                  <a:gd name="T22" fmla="*/ 2147483647 w 645"/>
                  <a:gd name="T23" fmla="*/ 2147483647 h 493"/>
                  <a:gd name="T24" fmla="*/ 2147483647 w 645"/>
                  <a:gd name="T25" fmla="*/ 2147483647 h 493"/>
                  <a:gd name="T26" fmla="*/ 0 w 645"/>
                  <a:gd name="T27" fmla="*/ 2147483647 h 493"/>
                  <a:gd name="T28" fmla="*/ 0 w 645"/>
                  <a:gd name="T29" fmla="*/ 2147483647 h 493"/>
                  <a:gd name="T30" fmla="*/ 2147483647 w 645"/>
                  <a:gd name="T31" fmla="*/ 2147483647 h 493"/>
                  <a:gd name="T32" fmla="*/ 2147483647 w 645"/>
                  <a:gd name="T33" fmla="*/ 2147483647 h 493"/>
                  <a:gd name="T34" fmla="*/ 2147483647 w 645"/>
                  <a:gd name="T35" fmla="*/ 2147483647 h 493"/>
                  <a:gd name="T36" fmla="*/ 2147483647 w 645"/>
                  <a:gd name="T37" fmla="*/ 2147483647 h 493"/>
                  <a:gd name="T38" fmla="*/ 2147483647 w 645"/>
                  <a:gd name="T39" fmla="*/ 2147483647 h 493"/>
                  <a:gd name="T40" fmla="*/ 2147483647 w 645"/>
                  <a:gd name="T41" fmla="*/ 2147483647 h 493"/>
                  <a:gd name="T42" fmla="*/ 2147483647 w 645"/>
                  <a:gd name="T43" fmla="*/ 2147483647 h 493"/>
                  <a:gd name="T44" fmla="*/ 2147483647 w 645"/>
                  <a:gd name="T45" fmla="*/ 2147483647 h 493"/>
                  <a:gd name="T46" fmla="*/ 2147483647 w 645"/>
                  <a:gd name="T47" fmla="*/ 2147483647 h 493"/>
                  <a:gd name="T48" fmla="*/ 2147483647 w 645"/>
                  <a:gd name="T49" fmla="*/ 2147483647 h 493"/>
                  <a:gd name="T50" fmla="*/ 2147483647 w 645"/>
                  <a:gd name="T51" fmla="*/ 2147483647 h 493"/>
                  <a:gd name="T52" fmla="*/ 2147483647 w 645"/>
                  <a:gd name="T53" fmla="*/ 2147483647 h 493"/>
                  <a:gd name="T54" fmla="*/ 2147483647 w 645"/>
                  <a:gd name="T55" fmla="*/ 2147483647 h 493"/>
                  <a:gd name="T56" fmla="*/ 2147483647 w 645"/>
                  <a:gd name="T57" fmla="*/ 2147483647 h 493"/>
                  <a:gd name="T58" fmla="*/ 2147483647 w 645"/>
                  <a:gd name="T59" fmla="*/ 2147483647 h 493"/>
                  <a:gd name="T60" fmla="*/ 2147483647 w 645"/>
                  <a:gd name="T61" fmla="*/ 0 h 49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45"/>
                  <a:gd name="T94" fmla="*/ 0 h 493"/>
                  <a:gd name="T95" fmla="*/ 645 w 645"/>
                  <a:gd name="T96" fmla="*/ 493 h 49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45" h="493">
                    <a:moveTo>
                      <a:pt x="141" y="0"/>
                    </a:moveTo>
                    <a:lnTo>
                      <a:pt x="122" y="11"/>
                    </a:lnTo>
                    <a:lnTo>
                      <a:pt x="110" y="54"/>
                    </a:lnTo>
                    <a:lnTo>
                      <a:pt x="98" y="90"/>
                    </a:lnTo>
                    <a:lnTo>
                      <a:pt x="90" y="120"/>
                    </a:lnTo>
                    <a:lnTo>
                      <a:pt x="78" y="151"/>
                    </a:lnTo>
                    <a:lnTo>
                      <a:pt x="65" y="183"/>
                    </a:lnTo>
                    <a:lnTo>
                      <a:pt x="48" y="218"/>
                    </a:lnTo>
                    <a:lnTo>
                      <a:pt x="24" y="259"/>
                    </a:lnTo>
                    <a:lnTo>
                      <a:pt x="0" y="298"/>
                    </a:lnTo>
                    <a:lnTo>
                      <a:pt x="0" y="384"/>
                    </a:lnTo>
                    <a:lnTo>
                      <a:pt x="361" y="458"/>
                    </a:lnTo>
                    <a:lnTo>
                      <a:pt x="529" y="493"/>
                    </a:lnTo>
                    <a:lnTo>
                      <a:pt x="563" y="322"/>
                    </a:lnTo>
                    <a:lnTo>
                      <a:pt x="585" y="307"/>
                    </a:lnTo>
                    <a:lnTo>
                      <a:pt x="565" y="269"/>
                    </a:lnTo>
                    <a:lnTo>
                      <a:pt x="575" y="230"/>
                    </a:lnTo>
                    <a:lnTo>
                      <a:pt x="645" y="165"/>
                    </a:lnTo>
                    <a:lnTo>
                      <a:pt x="597" y="105"/>
                    </a:lnTo>
                    <a:lnTo>
                      <a:pt x="396" y="63"/>
                    </a:lnTo>
                    <a:lnTo>
                      <a:pt x="369" y="80"/>
                    </a:lnTo>
                    <a:lnTo>
                      <a:pt x="332" y="51"/>
                    </a:lnTo>
                    <a:lnTo>
                      <a:pt x="300" y="82"/>
                    </a:lnTo>
                    <a:lnTo>
                      <a:pt x="270" y="51"/>
                    </a:lnTo>
                    <a:lnTo>
                      <a:pt x="190" y="53"/>
                    </a:lnTo>
                    <a:lnTo>
                      <a:pt x="200" y="5"/>
                    </a:lnTo>
                    <a:lnTo>
                      <a:pt x="141"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6" name="Freeform 18"/>
              <p:cNvSpPr>
                <a:spLocks/>
              </p:cNvSpPr>
              <p:nvPr/>
            </p:nvSpPr>
            <p:spPr bwMode="auto">
              <a:xfrm>
                <a:off x="846138" y="2222500"/>
                <a:ext cx="1295400" cy="2144712"/>
              </a:xfrm>
              <a:custGeom>
                <a:avLst/>
                <a:gdLst>
                  <a:gd name="T0" fmla="*/ 2147483647 w 680"/>
                  <a:gd name="T1" fmla="*/ 0 h 1051"/>
                  <a:gd name="T2" fmla="*/ 2147483647 w 680"/>
                  <a:gd name="T3" fmla="*/ 2147483647 h 1051"/>
                  <a:gd name="T4" fmla="*/ 2147483647 w 680"/>
                  <a:gd name="T5" fmla="*/ 2147483647 h 1051"/>
                  <a:gd name="T6" fmla="*/ 0 w 680"/>
                  <a:gd name="T7" fmla="*/ 2147483647 h 1051"/>
                  <a:gd name="T8" fmla="*/ 2147483647 w 680"/>
                  <a:gd name="T9" fmla="*/ 0 h 1051"/>
                  <a:gd name="T10" fmla="*/ 2147483647 w 680"/>
                  <a:gd name="T11" fmla="*/ 2147483647 h 1051"/>
                  <a:gd name="T12" fmla="*/ 2147483647 w 680"/>
                  <a:gd name="T13" fmla="*/ 2147483647 h 1051"/>
                  <a:gd name="T14" fmla="*/ 2147483647 w 680"/>
                  <a:gd name="T15" fmla="*/ 2147483647 h 1051"/>
                  <a:gd name="T16" fmla="*/ 2147483647 w 680"/>
                  <a:gd name="T17" fmla="*/ 2147483647 h 1051"/>
                  <a:gd name="T18" fmla="*/ 2147483647 w 680"/>
                  <a:gd name="T19" fmla="*/ 2147483647 h 1051"/>
                  <a:gd name="T20" fmla="*/ 2147483647 w 680"/>
                  <a:gd name="T21" fmla="*/ 2147483647 h 1051"/>
                  <a:gd name="T22" fmla="*/ 2147483647 w 680"/>
                  <a:gd name="T23" fmla="*/ 2147483647 h 1051"/>
                  <a:gd name="T24" fmla="*/ 2147483647 w 680"/>
                  <a:gd name="T25" fmla="*/ 2147483647 h 1051"/>
                  <a:gd name="T26" fmla="*/ 2147483647 w 680"/>
                  <a:gd name="T27" fmla="*/ 2147483647 h 1051"/>
                  <a:gd name="T28" fmla="*/ 2147483647 w 680"/>
                  <a:gd name="T29" fmla="*/ 2147483647 h 1051"/>
                  <a:gd name="T30" fmla="*/ 2147483647 w 680"/>
                  <a:gd name="T31" fmla="*/ 2147483647 h 1051"/>
                  <a:gd name="T32" fmla="*/ 2147483647 w 680"/>
                  <a:gd name="T33" fmla="*/ 2147483647 h 1051"/>
                  <a:gd name="T34" fmla="*/ 2147483647 w 680"/>
                  <a:gd name="T35" fmla="*/ 2147483647 h 1051"/>
                  <a:gd name="T36" fmla="*/ 2147483647 w 680"/>
                  <a:gd name="T37" fmla="*/ 2147483647 h 1051"/>
                  <a:gd name="T38" fmla="*/ 2147483647 w 680"/>
                  <a:gd name="T39" fmla="*/ 2147483647 h 1051"/>
                  <a:gd name="T40" fmla="*/ 2147483647 w 680"/>
                  <a:gd name="T41" fmla="*/ 2147483647 h 1051"/>
                  <a:gd name="T42" fmla="*/ 2147483647 w 680"/>
                  <a:gd name="T43" fmla="*/ 2147483647 h 1051"/>
                  <a:gd name="T44" fmla="*/ 2147483647 w 680"/>
                  <a:gd name="T45" fmla="*/ 2147483647 h 1051"/>
                  <a:gd name="T46" fmla="*/ 2147483647 w 680"/>
                  <a:gd name="T47" fmla="*/ 2147483647 h 1051"/>
                  <a:gd name="T48" fmla="*/ 2147483647 w 680"/>
                  <a:gd name="T49" fmla="*/ 2147483647 h 1051"/>
                  <a:gd name="T50" fmla="*/ 2147483647 w 680"/>
                  <a:gd name="T51" fmla="*/ 2147483647 h 1051"/>
                  <a:gd name="T52" fmla="*/ 2147483647 w 680"/>
                  <a:gd name="T53" fmla="*/ 2147483647 h 1051"/>
                  <a:gd name="T54" fmla="*/ 2147483647 w 680"/>
                  <a:gd name="T55" fmla="*/ 2147483647 h 1051"/>
                  <a:gd name="T56" fmla="*/ 2147483647 w 680"/>
                  <a:gd name="T57" fmla="*/ 2147483647 h 1051"/>
                  <a:gd name="T58" fmla="*/ 2147483647 w 680"/>
                  <a:gd name="T59" fmla="*/ 2147483647 h 1051"/>
                  <a:gd name="T60" fmla="*/ 2147483647 w 680"/>
                  <a:gd name="T61" fmla="*/ 2147483647 h 1051"/>
                  <a:gd name="T62" fmla="*/ 2147483647 w 680"/>
                  <a:gd name="T63" fmla="*/ 2147483647 h 1051"/>
                  <a:gd name="T64" fmla="*/ 2147483647 w 680"/>
                  <a:gd name="T65" fmla="*/ 2147483647 h 1051"/>
                  <a:gd name="T66" fmla="*/ 2147483647 w 680"/>
                  <a:gd name="T67" fmla="*/ 2147483647 h 1051"/>
                  <a:gd name="T68" fmla="*/ 2147483647 w 680"/>
                  <a:gd name="T69" fmla="*/ 2147483647 h 1051"/>
                  <a:gd name="T70" fmla="*/ 2147483647 w 680"/>
                  <a:gd name="T71" fmla="*/ 2147483647 h 1051"/>
                  <a:gd name="T72" fmla="*/ 2147483647 w 680"/>
                  <a:gd name="T73" fmla="*/ 2147483647 h 1051"/>
                  <a:gd name="T74" fmla="*/ 2147483647 w 680"/>
                  <a:gd name="T75" fmla="*/ 2147483647 h 1051"/>
                  <a:gd name="T76" fmla="*/ 2147483647 w 680"/>
                  <a:gd name="T77" fmla="*/ 2147483647 h 1051"/>
                  <a:gd name="T78" fmla="*/ 2147483647 w 680"/>
                  <a:gd name="T79" fmla="*/ 2147483647 h 1051"/>
                  <a:gd name="T80" fmla="*/ 2147483647 w 680"/>
                  <a:gd name="T81" fmla="*/ 2147483647 h 1051"/>
                  <a:gd name="T82" fmla="*/ 2147483647 w 680"/>
                  <a:gd name="T83" fmla="*/ 2147483647 h 1051"/>
                  <a:gd name="T84" fmla="*/ 2147483647 w 680"/>
                  <a:gd name="T85" fmla="*/ 2147483647 h 1051"/>
                  <a:gd name="T86" fmla="*/ 2147483647 w 680"/>
                  <a:gd name="T87" fmla="*/ 2147483647 h 1051"/>
                  <a:gd name="T88" fmla="*/ 2147483647 w 680"/>
                  <a:gd name="T89" fmla="*/ 2147483647 h 1051"/>
                  <a:gd name="T90" fmla="*/ 2147483647 w 680"/>
                  <a:gd name="T91" fmla="*/ 2147483647 h 1051"/>
                  <a:gd name="T92" fmla="*/ 2147483647 w 680"/>
                  <a:gd name="T93" fmla="*/ 2147483647 h 1051"/>
                  <a:gd name="T94" fmla="*/ 0 w 680"/>
                  <a:gd name="T95" fmla="*/ 2147483647 h 1051"/>
                  <a:gd name="T96" fmla="*/ 2147483647 w 680"/>
                  <a:gd name="T97" fmla="*/ 2147483647 h 1051"/>
                  <a:gd name="T98" fmla="*/ 2147483647 w 680"/>
                  <a:gd name="T99" fmla="*/ 2147483647 h 1051"/>
                  <a:gd name="T100" fmla="*/ 2147483647 w 680"/>
                  <a:gd name="T101" fmla="*/ 2147483647 h 1051"/>
                  <a:gd name="T102" fmla="*/ 2147483647 w 680"/>
                  <a:gd name="T103" fmla="*/ 0 h 10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0"/>
                  <a:gd name="T157" fmla="*/ 0 h 1051"/>
                  <a:gd name="T158" fmla="*/ 680 w 680"/>
                  <a:gd name="T159" fmla="*/ 1051 h 10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0" h="1051">
                    <a:moveTo>
                      <a:pt x="53" y="0"/>
                    </a:moveTo>
                    <a:lnTo>
                      <a:pt x="365" y="63"/>
                    </a:lnTo>
                    <a:lnTo>
                      <a:pt x="297" y="372"/>
                    </a:lnTo>
                    <a:lnTo>
                      <a:pt x="648" y="843"/>
                    </a:lnTo>
                    <a:lnTo>
                      <a:pt x="680" y="903"/>
                    </a:lnTo>
                    <a:lnTo>
                      <a:pt x="647" y="932"/>
                    </a:lnTo>
                    <a:lnTo>
                      <a:pt x="625" y="984"/>
                    </a:lnTo>
                    <a:lnTo>
                      <a:pt x="605" y="1015"/>
                    </a:lnTo>
                    <a:lnTo>
                      <a:pt x="627" y="1042"/>
                    </a:lnTo>
                    <a:lnTo>
                      <a:pt x="590" y="1051"/>
                    </a:lnTo>
                    <a:lnTo>
                      <a:pt x="384" y="1044"/>
                    </a:lnTo>
                    <a:lnTo>
                      <a:pt x="371" y="983"/>
                    </a:lnTo>
                    <a:lnTo>
                      <a:pt x="335" y="938"/>
                    </a:lnTo>
                    <a:lnTo>
                      <a:pt x="308" y="922"/>
                    </a:lnTo>
                    <a:lnTo>
                      <a:pt x="301" y="890"/>
                    </a:lnTo>
                    <a:lnTo>
                      <a:pt x="279" y="872"/>
                    </a:lnTo>
                    <a:lnTo>
                      <a:pt x="257" y="850"/>
                    </a:lnTo>
                    <a:lnTo>
                      <a:pt x="250" y="826"/>
                    </a:lnTo>
                    <a:lnTo>
                      <a:pt x="230" y="810"/>
                    </a:lnTo>
                    <a:lnTo>
                      <a:pt x="198" y="819"/>
                    </a:lnTo>
                    <a:lnTo>
                      <a:pt x="162" y="805"/>
                    </a:lnTo>
                    <a:lnTo>
                      <a:pt x="162" y="792"/>
                    </a:lnTo>
                    <a:lnTo>
                      <a:pt x="160" y="763"/>
                    </a:lnTo>
                    <a:lnTo>
                      <a:pt x="146" y="731"/>
                    </a:lnTo>
                    <a:lnTo>
                      <a:pt x="144" y="705"/>
                    </a:lnTo>
                    <a:lnTo>
                      <a:pt x="128" y="682"/>
                    </a:lnTo>
                    <a:lnTo>
                      <a:pt x="132" y="660"/>
                    </a:lnTo>
                    <a:lnTo>
                      <a:pt x="87" y="606"/>
                    </a:lnTo>
                    <a:lnTo>
                      <a:pt x="87" y="576"/>
                    </a:lnTo>
                    <a:lnTo>
                      <a:pt x="111" y="564"/>
                    </a:lnTo>
                    <a:lnTo>
                      <a:pt x="111" y="545"/>
                    </a:lnTo>
                    <a:lnTo>
                      <a:pt x="87" y="539"/>
                    </a:lnTo>
                    <a:lnTo>
                      <a:pt x="77" y="510"/>
                    </a:lnTo>
                    <a:lnTo>
                      <a:pt x="66" y="459"/>
                    </a:lnTo>
                    <a:lnTo>
                      <a:pt x="99" y="487"/>
                    </a:lnTo>
                    <a:lnTo>
                      <a:pt x="86" y="451"/>
                    </a:lnTo>
                    <a:lnTo>
                      <a:pt x="111" y="451"/>
                    </a:lnTo>
                    <a:lnTo>
                      <a:pt x="111" y="425"/>
                    </a:lnTo>
                    <a:lnTo>
                      <a:pt x="86" y="407"/>
                    </a:lnTo>
                    <a:lnTo>
                      <a:pt x="74" y="432"/>
                    </a:lnTo>
                    <a:lnTo>
                      <a:pt x="53" y="423"/>
                    </a:lnTo>
                    <a:lnTo>
                      <a:pt x="9" y="305"/>
                    </a:lnTo>
                    <a:lnTo>
                      <a:pt x="21" y="221"/>
                    </a:lnTo>
                    <a:lnTo>
                      <a:pt x="0" y="173"/>
                    </a:lnTo>
                    <a:lnTo>
                      <a:pt x="10" y="137"/>
                    </a:lnTo>
                    <a:lnTo>
                      <a:pt x="32" y="130"/>
                    </a:lnTo>
                    <a:lnTo>
                      <a:pt x="53" y="71"/>
                    </a:lnTo>
                    <a:lnTo>
                      <a:pt x="53"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7" name="Freeform 19"/>
              <p:cNvSpPr>
                <a:spLocks/>
              </p:cNvSpPr>
              <p:nvPr/>
            </p:nvSpPr>
            <p:spPr bwMode="auto">
              <a:xfrm>
                <a:off x="1411288" y="2354262"/>
                <a:ext cx="981075" cy="1585913"/>
              </a:xfrm>
              <a:custGeom>
                <a:avLst/>
                <a:gdLst>
                  <a:gd name="T0" fmla="*/ 2147483647 w 514"/>
                  <a:gd name="T1" fmla="*/ 0 h 777"/>
                  <a:gd name="T2" fmla="*/ 2147483647 w 514"/>
                  <a:gd name="T3" fmla="*/ 2147483647 h 777"/>
                  <a:gd name="T4" fmla="*/ 2147483647 w 514"/>
                  <a:gd name="T5" fmla="*/ 2147483647 h 777"/>
                  <a:gd name="T6" fmla="*/ 0 w 514"/>
                  <a:gd name="T7" fmla="*/ 2147483647 h 777"/>
                  <a:gd name="T8" fmla="*/ 2147483647 w 514"/>
                  <a:gd name="T9" fmla="*/ 0 h 777"/>
                  <a:gd name="T10" fmla="*/ 0 w 514"/>
                  <a:gd name="T11" fmla="*/ 2147483647 h 777"/>
                  <a:gd name="T12" fmla="*/ 2147483647 w 514"/>
                  <a:gd name="T13" fmla="*/ 2147483647 h 777"/>
                  <a:gd name="T14" fmla="*/ 2147483647 w 514"/>
                  <a:gd name="T15" fmla="*/ 2147483647 h 777"/>
                  <a:gd name="T16" fmla="*/ 2147483647 w 514"/>
                  <a:gd name="T17" fmla="*/ 2147483647 h 777"/>
                  <a:gd name="T18" fmla="*/ 2147483647 w 514"/>
                  <a:gd name="T19" fmla="*/ 2147483647 h 777"/>
                  <a:gd name="T20" fmla="*/ 2147483647 w 514"/>
                  <a:gd name="T21" fmla="*/ 2147483647 h 777"/>
                  <a:gd name="T22" fmla="*/ 2147483647 w 514"/>
                  <a:gd name="T23" fmla="*/ 2147483647 h 777"/>
                  <a:gd name="T24" fmla="*/ 2147483647 w 514"/>
                  <a:gd name="T25" fmla="*/ 2147483647 h 777"/>
                  <a:gd name="T26" fmla="*/ 2147483647 w 514"/>
                  <a:gd name="T27" fmla="*/ 2147483647 h 777"/>
                  <a:gd name="T28" fmla="*/ 2147483647 w 514"/>
                  <a:gd name="T29" fmla="*/ 2147483647 h 777"/>
                  <a:gd name="T30" fmla="*/ 2147483647 w 514"/>
                  <a:gd name="T31" fmla="*/ 0 h 77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4"/>
                  <a:gd name="T49" fmla="*/ 0 h 777"/>
                  <a:gd name="T50" fmla="*/ 514 w 514"/>
                  <a:gd name="T51" fmla="*/ 777 h 77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4" h="777">
                    <a:moveTo>
                      <a:pt x="65" y="0"/>
                    </a:moveTo>
                    <a:lnTo>
                      <a:pt x="0" y="308"/>
                    </a:lnTo>
                    <a:lnTo>
                      <a:pt x="350" y="777"/>
                    </a:lnTo>
                    <a:lnTo>
                      <a:pt x="372" y="757"/>
                    </a:lnTo>
                    <a:lnTo>
                      <a:pt x="370" y="664"/>
                    </a:lnTo>
                    <a:lnTo>
                      <a:pt x="414" y="671"/>
                    </a:lnTo>
                    <a:lnTo>
                      <a:pt x="459" y="386"/>
                    </a:lnTo>
                    <a:lnTo>
                      <a:pt x="490" y="193"/>
                    </a:lnTo>
                    <a:lnTo>
                      <a:pt x="498" y="135"/>
                    </a:lnTo>
                    <a:lnTo>
                      <a:pt x="514" y="82"/>
                    </a:lnTo>
                    <a:lnTo>
                      <a:pt x="283" y="46"/>
                    </a:lnTo>
                    <a:lnTo>
                      <a:pt x="65"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lumMod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8" name="Freeform 20"/>
              <p:cNvSpPr>
                <a:spLocks/>
              </p:cNvSpPr>
              <p:nvPr/>
            </p:nvSpPr>
            <p:spPr bwMode="auto">
              <a:xfrm>
                <a:off x="1951038" y="1052512"/>
                <a:ext cx="884237" cy="1533525"/>
              </a:xfrm>
              <a:custGeom>
                <a:avLst/>
                <a:gdLst>
                  <a:gd name="T0" fmla="*/ 2147483647 w 464"/>
                  <a:gd name="T1" fmla="*/ 0 h 752"/>
                  <a:gd name="T2" fmla="*/ 2147483647 w 464"/>
                  <a:gd name="T3" fmla="*/ 2147483647 h 752"/>
                  <a:gd name="T4" fmla="*/ 2147483647 w 464"/>
                  <a:gd name="T5" fmla="*/ 2147483647 h 752"/>
                  <a:gd name="T6" fmla="*/ 0 w 464"/>
                  <a:gd name="T7" fmla="*/ 2147483647 h 752"/>
                  <a:gd name="T8" fmla="*/ 2147483647 w 464"/>
                  <a:gd name="T9" fmla="*/ 0 h 752"/>
                  <a:gd name="T10" fmla="*/ 2147483647 w 464"/>
                  <a:gd name="T11" fmla="*/ 2147483647 h 752"/>
                  <a:gd name="T12" fmla="*/ 2147483647 w 464"/>
                  <a:gd name="T13" fmla="*/ 2147483647 h 752"/>
                  <a:gd name="T14" fmla="*/ 2147483647 w 464"/>
                  <a:gd name="T15" fmla="*/ 2147483647 h 752"/>
                  <a:gd name="T16" fmla="*/ 2147483647 w 464"/>
                  <a:gd name="T17" fmla="*/ 2147483647 h 752"/>
                  <a:gd name="T18" fmla="*/ 2147483647 w 464"/>
                  <a:gd name="T19" fmla="*/ 2147483647 h 752"/>
                  <a:gd name="T20" fmla="*/ 2147483647 w 464"/>
                  <a:gd name="T21" fmla="*/ 2147483647 h 752"/>
                  <a:gd name="T22" fmla="*/ 0 w 464"/>
                  <a:gd name="T23" fmla="*/ 2147483647 h 752"/>
                  <a:gd name="T24" fmla="*/ 2147483647 w 464"/>
                  <a:gd name="T25" fmla="*/ 2147483647 h 752"/>
                  <a:gd name="T26" fmla="*/ 2147483647 w 464"/>
                  <a:gd name="T27" fmla="*/ 2147483647 h 752"/>
                  <a:gd name="T28" fmla="*/ 2147483647 w 464"/>
                  <a:gd name="T29" fmla="*/ 2147483647 h 752"/>
                  <a:gd name="T30" fmla="*/ 2147483647 w 464"/>
                  <a:gd name="T31" fmla="*/ 2147483647 h 752"/>
                  <a:gd name="T32" fmla="*/ 2147483647 w 464"/>
                  <a:gd name="T33" fmla="*/ 2147483647 h 752"/>
                  <a:gd name="T34" fmla="*/ 2147483647 w 464"/>
                  <a:gd name="T35" fmla="*/ 2147483647 h 752"/>
                  <a:gd name="T36" fmla="*/ 2147483647 w 464"/>
                  <a:gd name="T37" fmla="*/ 2147483647 h 752"/>
                  <a:gd name="T38" fmla="*/ 2147483647 w 464"/>
                  <a:gd name="T39" fmla="*/ 2147483647 h 752"/>
                  <a:gd name="T40" fmla="*/ 2147483647 w 464"/>
                  <a:gd name="T41" fmla="*/ 2147483647 h 752"/>
                  <a:gd name="T42" fmla="*/ 2147483647 w 464"/>
                  <a:gd name="T43" fmla="*/ 2147483647 h 752"/>
                  <a:gd name="T44" fmla="*/ 2147483647 w 464"/>
                  <a:gd name="T45" fmla="*/ 2147483647 h 752"/>
                  <a:gd name="T46" fmla="*/ 2147483647 w 464"/>
                  <a:gd name="T47" fmla="*/ 2147483647 h 752"/>
                  <a:gd name="T48" fmla="*/ 2147483647 w 464"/>
                  <a:gd name="T49" fmla="*/ 2147483647 h 752"/>
                  <a:gd name="T50" fmla="*/ 2147483647 w 464"/>
                  <a:gd name="T51" fmla="*/ 0 h 7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4"/>
                  <a:gd name="T79" fmla="*/ 0 h 752"/>
                  <a:gd name="T80" fmla="*/ 464 w 464"/>
                  <a:gd name="T81" fmla="*/ 752 h 75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4" h="752">
                    <a:moveTo>
                      <a:pt x="112" y="0"/>
                    </a:moveTo>
                    <a:lnTo>
                      <a:pt x="70" y="294"/>
                    </a:lnTo>
                    <a:lnTo>
                      <a:pt x="114" y="357"/>
                    </a:lnTo>
                    <a:lnTo>
                      <a:pt x="45" y="422"/>
                    </a:lnTo>
                    <a:lnTo>
                      <a:pt x="36" y="467"/>
                    </a:lnTo>
                    <a:lnTo>
                      <a:pt x="55" y="499"/>
                    </a:lnTo>
                    <a:lnTo>
                      <a:pt x="36" y="515"/>
                    </a:lnTo>
                    <a:lnTo>
                      <a:pt x="0" y="685"/>
                    </a:lnTo>
                    <a:lnTo>
                      <a:pt x="221" y="724"/>
                    </a:lnTo>
                    <a:lnTo>
                      <a:pt x="430" y="752"/>
                    </a:lnTo>
                    <a:lnTo>
                      <a:pt x="452" y="596"/>
                    </a:lnTo>
                    <a:lnTo>
                      <a:pt x="464" y="511"/>
                    </a:lnTo>
                    <a:lnTo>
                      <a:pt x="443" y="480"/>
                    </a:lnTo>
                    <a:lnTo>
                      <a:pt x="395" y="489"/>
                    </a:lnTo>
                    <a:lnTo>
                      <a:pt x="333" y="496"/>
                    </a:lnTo>
                    <a:lnTo>
                      <a:pt x="321" y="426"/>
                    </a:lnTo>
                    <a:lnTo>
                      <a:pt x="246" y="370"/>
                    </a:lnTo>
                    <a:lnTo>
                      <a:pt x="256" y="333"/>
                    </a:lnTo>
                    <a:lnTo>
                      <a:pt x="263" y="269"/>
                    </a:lnTo>
                    <a:lnTo>
                      <a:pt x="166" y="131"/>
                    </a:lnTo>
                    <a:lnTo>
                      <a:pt x="179" y="9"/>
                    </a:lnTo>
                    <a:lnTo>
                      <a:pt x="112"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9" name="Freeform 21"/>
              <p:cNvSpPr>
                <a:spLocks/>
              </p:cNvSpPr>
              <p:nvPr/>
            </p:nvSpPr>
            <p:spPr bwMode="auto">
              <a:xfrm>
                <a:off x="2225675" y="2527300"/>
                <a:ext cx="819150" cy="1133475"/>
              </a:xfrm>
              <a:custGeom>
                <a:avLst/>
                <a:gdLst>
                  <a:gd name="T0" fmla="*/ 2147483647 w 430"/>
                  <a:gd name="T1" fmla="*/ 0 h 555"/>
                  <a:gd name="T2" fmla="*/ 2147483647 w 430"/>
                  <a:gd name="T3" fmla="*/ 2147483647 h 555"/>
                  <a:gd name="T4" fmla="*/ 2147483647 w 430"/>
                  <a:gd name="T5" fmla="*/ 2147483647 h 555"/>
                  <a:gd name="T6" fmla="*/ 0 w 430"/>
                  <a:gd name="T7" fmla="*/ 2147483647 h 555"/>
                  <a:gd name="T8" fmla="*/ 2147483647 w 430"/>
                  <a:gd name="T9" fmla="*/ 0 h 555"/>
                  <a:gd name="T10" fmla="*/ 2147483647 w 430"/>
                  <a:gd name="T11" fmla="*/ 2147483647 h 555"/>
                  <a:gd name="T12" fmla="*/ 2147483647 w 430"/>
                  <a:gd name="T13" fmla="*/ 2147483647 h 555"/>
                  <a:gd name="T14" fmla="*/ 2147483647 w 430"/>
                  <a:gd name="T15" fmla="*/ 2147483647 h 555"/>
                  <a:gd name="T16" fmla="*/ 2147483647 w 430"/>
                  <a:gd name="T17" fmla="*/ 2147483647 h 555"/>
                  <a:gd name="T18" fmla="*/ 0 w 430"/>
                  <a:gd name="T19" fmla="*/ 2147483647 h 555"/>
                  <a:gd name="T20" fmla="*/ 2147483647 w 430"/>
                  <a:gd name="T21" fmla="*/ 2147483647 h 555"/>
                  <a:gd name="T22" fmla="*/ 2147483647 w 430"/>
                  <a:gd name="T23" fmla="*/ 0 h 5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0"/>
                  <a:gd name="T37" fmla="*/ 0 h 555"/>
                  <a:gd name="T38" fmla="*/ 430 w 430"/>
                  <a:gd name="T39" fmla="*/ 555 h 5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0" h="555">
                    <a:moveTo>
                      <a:pt x="80" y="0"/>
                    </a:moveTo>
                    <a:lnTo>
                      <a:pt x="290" y="29"/>
                    </a:lnTo>
                    <a:lnTo>
                      <a:pt x="276" y="135"/>
                    </a:lnTo>
                    <a:lnTo>
                      <a:pt x="430" y="150"/>
                    </a:lnTo>
                    <a:lnTo>
                      <a:pt x="388" y="555"/>
                    </a:lnTo>
                    <a:lnTo>
                      <a:pt x="0" y="513"/>
                    </a:lnTo>
                    <a:lnTo>
                      <a:pt x="39" y="254"/>
                    </a:lnTo>
                    <a:lnTo>
                      <a:pt x="80"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0" name="Freeform 22"/>
              <p:cNvSpPr>
                <a:spLocks/>
              </p:cNvSpPr>
              <p:nvPr/>
            </p:nvSpPr>
            <p:spPr bwMode="auto">
              <a:xfrm>
                <a:off x="2262188" y="1068387"/>
                <a:ext cx="1539875" cy="1027113"/>
              </a:xfrm>
              <a:custGeom>
                <a:avLst/>
                <a:gdLst>
                  <a:gd name="T0" fmla="*/ 2147483647 w 807"/>
                  <a:gd name="T1" fmla="*/ 0 h 503"/>
                  <a:gd name="T2" fmla="*/ 2147483647 w 807"/>
                  <a:gd name="T3" fmla="*/ 2147483647 h 503"/>
                  <a:gd name="T4" fmla="*/ 2147483647 w 807"/>
                  <a:gd name="T5" fmla="*/ 2147483647 h 503"/>
                  <a:gd name="T6" fmla="*/ 0 w 807"/>
                  <a:gd name="T7" fmla="*/ 2147483647 h 503"/>
                  <a:gd name="T8" fmla="*/ 2147483647 w 807"/>
                  <a:gd name="T9" fmla="*/ 0 h 503"/>
                  <a:gd name="T10" fmla="*/ 2147483647 w 807"/>
                  <a:gd name="T11" fmla="*/ 2147483647 h 503"/>
                  <a:gd name="T12" fmla="*/ 2147483647 w 807"/>
                  <a:gd name="T13" fmla="*/ 2147483647 h 503"/>
                  <a:gd name="T14" fmla="*/ 2147483647 w 807"/>
                  <a:gd name="T15" fmla="*/ 2147483647 h 503"/>
                  <a:gd name="T16" fmla="*/ 2147483647 w 807"/>
                  <a:gd name="T17" fmla="*/ 2147483647 h 503"/>
                  <a:gd name="T18" fmla="*/ 2147483647 w 807"/>
                  <a:gd name="T19" fmla="*/ 2147483647 h 503"/>
                  <a:gd name="T20" fmla="*/ 2147483647 w 807"/>
                  <a:gd name="T21" fmla="*/ 2147483647 h 503"/>
                  <a:gd name="T22" fmla="*/ 2147483647 w 807"/>
                  <a:gd name="T23" fmla="*/ 2147483647 h 503"/>
                  <a:gd name="T24" fmla="*/ 2147483647 w 807"/>
                  <a:gd name="T25" fmla="*/ 2147483647 h 503"/>
                  <a:gd name="T26" fmla="*/ 2147483647 w 807"/>
                  <a:gd name="T27" fmla="*/ 2147483647 h 503"/>
                  <a:gd name="T28" fmla="*/ 2147483647 w 807"/>
                  <a:gd name="T29" fmla="*/ 2147483647 h 503"/>
                  <a:gd name="T30" fmla="*/ 2147483647 w 807"/>
                  <a:gd name="T31" fmla="*/ 2147483647 h 503"/>
                  <a:gd name="T32" fmla="*/ 2147483647 w 807"/>
                  <a:gd name="T33" fmla="*/ 2147483647 h 503"/>
                  <a:gd name="T34" fmla="*/ 2147483647 w 807"/>
                  <a:gd name="T35" fmla="*/ 2147483647 h 503"/>
                  <a:gd name="T36" fmla="*/ 2147483647 w 807"/>
                  <a:gd name="T37" fmla="*/ 2147483647 h 503"/>
                  <a:gd name="T38" fmla="*/ 2147483647 w 807"/>
                  <a:gd name="T39" fmla="*/ 2147483647 h 503"/>
                  <a:gd name="T40" fmla="*/ 2147483647 w 807"/>
                  <a:gd name="T41" fmla="*/ 2147483647 h 503"/>
                  <a:gd name="T42" fmla="*/ 0 w 807"/>
                  <a:gd name="T43" fmla="*/ 2147483647 h 503"/>
                  <a:gd name="T44" fmla="*/ 2147483647 w 807"/>
                  <a:gd name="T45" fmla="*/ 0 h 5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07"/>
                  <a:gd name="T70" fmla="*/ 0 h 503"/>
                  <a:gd name="T71" fmla="*/ 807 w 807"/>
                  <a:gd name="T72" fmla="*/ 503 h 5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07" h="503">
                    <a:moveTo>
                      <a:pt x="13" y="0"/>
                    </a:moveTo>
                    <a:lnTo>
                      <a:pt x="171" y="20"/>
                    </a:lnTo>
                    <a:lnTo>
                      <a:pt x="267" y="33"/>
                    </a:lnTo>
                    <a:lnTo>
                      <a:pt x="394" y="46"/>
                    </a:lnTo>
                    <a:lnTo>
                      <a:pt x="510" y="58"/>
                    </a:lnTo>
                    <a:lnTo>
                      <a:pt x="712" y="72"/>
                    </a:lnTo>
                    <a:lnTo>
                      <a:pt x="807" y="80"/>
                    </a:lnTo>
                    <a:lnTo>
                      <a:pt x="804" y="490"/>
                    </a:lnTo>
                    <a:lnTo>
                      <a:pt x="310" y="447"/>
                    </a:lnTo>
                    <a:lnTo>
                      <a:pt x="299" y="503"/>
                    </a:lnTo>
                    <a:lnTo>
                      <a:pt x="280" y="476"/>
                    </a:lnTo>
                    <a:lnTo>
                      <a:pt x="235" y="481"/>
                    </a:lnTo>
                    <a:lnTo>
                      <a:pt x="170" y="491"/>
                    </a:lnTo>
                    <a:lnTo>
                      <a:pt x="158" y="420"/>
                    </a:lnTo>
                    <a:lnTo>
                      <a:pt x="81" y="363"/>
                    </a:lnTo>
                    <a:lnTo>
                      <a:pt x="93" y="309"/>
                    </a:lnTo>
                    <a:lnTo>
                      <a:pt x="100" y="266"/>
                    </a:lnTo>
                    <a:lnTo>
                      <a:pt x="0" y="125"/>
                    </a:lnTo>
                    <a:lnTo>
                      <a:pt x="13"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Freeform 23"/>
              <p:cNvSpPr>
                <a:spLocks/>
              </p:cNvSpPr>
              <p:nvPr/>
            </p:nvSpPr>
            <p:spPr bwMode="auto">
              <a:xfrm>
                <a:off x="2741613" y="1971675"/>
                <a:ext cx="1054100" cy="923925"/>
              </a:xfrm>
              <a:custGeom>
                <a:avLst/>
                <a:gdLst>
                  <a:gd name="T0" fmla="*/ 2147483647 w 553"/>
                  <a:gd name="T1" fmla="*/ 0 h 452"/>
                  <a:gd name="T2" fmla="*/ 2147483647 w 553"/>
                  <a:gd name="T3" fmla="*/ 2147483647 h 452"/>
                  <a:gd name="T4" fmla="*/ 2147483647 w 553"/>
                  <a:gd name="T5" fmla="*/ 2147483647 h 452"/>
                  <a:gd name="T6" fmla="*/ 0 w 553"/>
                  <a:gd name="T7" fmla="*/ 2147483647 h 452"/>
                  <a:gd name="T8" fmla="*/ 2147483647 w 553"/>
                  <a:gd name="T9" fmla="*/ 0 h 452"/>
                  <a:gd name="T10" fmla="*/ 2147483647 w 553"/>
                  <a:gd name="T11" fmla="*/ 2147483647 h 452"/>
                  <a:gd name="T12" fmla="*/ 0 w 553"/>
                  <a:gd name="T13" fmla="*/ 2147483647 h 452"/>
                  <a:gd name="T14" fmla="*/ 2147483647 w 553"/>
                  <a:gd name="T15" fmla="*/ 2147483647 h 452"/>
                  <a:gd name="T16" fmla="*/ 2147483647 w 553"/>
                  <a:gd name="T17" fmla="*/ 2147483647 h 452"/>
                  <a:gd name="T18" fmla="*/ 2147483647 w 553"/>
                  <a:gd name="T19" fmla="*/ 2147483647 h 452"/>
                  <a:gd name="T20" fmla="*/ 2147483647 w 553"/>
                  <a:gd name="T21" fmla="*/ 0 h 4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3"/>
                  <a:gd name="T34" fmla="*/ 0 h 452"/>
                  <a:gd name="T35" fmla="*/ 553 w 553"/>
                  <a:gd name="T36" fmla="*/ 452 h 4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3" h="452">
                    <a:moveTo>
                      <a:pt x="54" y="0"/>
                    </a:moveTo>
                    <a:lnTo>
                      <a:pt x="34" y="169"/>
                    </a:lnTo>
                    <a:lnTo>
                      <a:pt x="0" y="410"/>
                    </a:lnTo>
                    <a:lnTo>
                      <a:pt x="160" y="423"/>
                    </a:lnTo>
                    <a:lnTo>
                      <a:pt x="534" y="452"/>
                    </a:lnTo>
                    <a:lnTo>
                      <a:pt x="553" y="47"/>
                    </a:lnTo>
                    <a:lnTo>
                      <a:pt x="54"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24"/>
              <p:cNvSpPr>
                <a:spLocks/>
              </p:cNvSpPr>
              <p:nvPr/>
            </p:nvSpPr>
            <p:spPr bwMode="auto">
              <a:xfrm>
                <a:off x="2955925" y="2833687"/>
                <a:ext cx="1096963" cy="873125"/>
              </a:xfrm>
              <a:custGeom>
                <a:avLst/>
                <a:gdLst>
                  <a:gd name="T0" fmla="*/ 2147483647 w 576"/>
                  <a:gd name="T1" fmla="*/ 0 h 428"/>
                  <a:gd name="T2" fmla="*/ 2147483647 w 576"/>
                  <a:gd name="T3" fmla="*/ 2147483647 h 428"/>
                  <a:gd name="T4" fmla="*/ 2147483647 w 576"/>
                  <a:gd name="T5" fmla="*/ 2147483647 h 428"/>
                  <a:gd name="T6" fmla="*/ 0 w 576"/>
                  <a:gd name="T7" fmla="*/ 2147483647 h 428"/>
                  <a:gd name="T8" fmla="*/ 2147483647 w 576"/>
                  <a:gd name="T9" fmla="*/ 0 h 428"/>
                  <a:gd name="T10" fmla="*/ 2147483647 w 576"/>
                  <a:gd name="T11" fmla="*/ 2147483647 h 428"/>
                  <a:gd name="T12" fmla="*/ 0 w 576"/>
                  <a:gd name="T13" fmla="*/ 2147483647 h 428"/>
                  <a:gd name="T14" fmla="*/ 2147483647 w 576"/>
                  <a:gd name="T15" fmla="*/ 2147483647 h 428"/>
                  <a:gd name="T16" fmla="*/ 2147483647 w 576"/>
                  <a:gd name="T17" fmla="*/ 2147483647 h 428"/>
                  <a:gd name="T18" fmla="*/ 2147483647 w 576"/>
                  <a:gd name="T19" fmla="*/ 2147483647 h 428"/>
                  <a:gd name="T20" fmla="*/ 2147483647 w 576"/>
                  <a:gd name="T21" fmla="*/ 2147483647 h 428"/>
                  <a:gd name="T22" fmla="*/ 2147483647 w 576"/>
                  <a:gd name="T23" fmla="*/ 2147483647 h 428"/>
                  <a:gd name="T24" fmla="*/ 2147483647 w 576"/>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28"/>
                  <a:gd name="T41" fmla="*/ 576 w 576"/>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28">
                    <a:moveTo>
                      <a:pt x="48" y="0"/>
                    </a:moveTo>
                    <a:lnTo>
                      <a:pt x="19" y="257"/>
                    </a:lnTo>
                    <a:lnTo>
                      <a:pt x="0" y="405"/>
                    </a:lnTo>
                    <a:lnTo>
                      <a:pt x="288" y="420"/>
                    </a:lnTo>
                    <a:lnTo>
                      <a:pt x="563" y="428"/>
                    </a:lnTo>
                    <a:lnTo>
                      <a:pt x="571" y="228"/>
                    </a:lnTo>
                    <a:lnTo>
                      <a:pt x="576" y="32"/>
                    </a:lnTo>
                    <a:lnTo>
                      <a:pt x="419" y="29"/>
                    </a:lnTo>
                    <a:lnTo>
                      <a:pt x="48"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3" name="Freeform 25"/>
              <p:cNvSpPr>
                <a:spLocks/>
              </p:cNvSpPr>
              <p:nvPr/>
            </p:nvSpPr>
            <p:spPr bwMode="auto">
              <a:xfrm>
                <a:off x="1970088" y="3568700"/>
                <a:ext cx="993775" cy="1184275"/>
              </a:xfrm>
              <a:custGeom>
                <a:avLst/>
                <a:gdLst>
                  <a:gd name="T0" fmla="*/ 2147483647 w 522"/>
                  <a:gd name="T1" fmla="*/ 0 h 580"/>
                  <a:gd name="T2" fmla="*/ 2147483647 w 522"/>
                  <a:gd name="T3" fmla="*/ 2147483647 h 580"/>
                  <a:gd name="T4" fmla="*/ 2147483647 w 522"/>
                  <a:gd name="T5" fmla="*/ 2147483647 h 580"/>
                  <a:gd name="T6" fmla="*/ 0 w 522"/>
                  <a:gd name="T7" fmla="*/ 2147483647 h 580"/>
                  <a:gd name="T8" fmla="*/ 2147483647 w 522"/>
                  <a:gd name="T9" fmla="*/ 0 h 580"/>
                  <a:gd name="T10" fmla="*/ 2147483647 w 522"/>
                  <a:gd name="T11" fmla="*/ 2147483647 h 580"/>
                  <a:gd name="T12" fmla="*/ 2147483647 w 522"/>
                  <a:gd name="T13" fmla="*/ 2147483647 h 580"/>
                  <a:gd name="T14" fmla="*/ 2147483647 w 522"/>
                  <a:gd name="T15" fmla="*/ 2147483647 h 580"/>
                  <a:gd name="T16" fmla="*/ 2147483647 w 522"/>
                  <a:gd name="T17" fmla="*/ 2147483647 h 580"/>
                  <a:gd name="T18" fmla="*/ 2147483647 w 522"/>
                  <a:gd name="T19" fmla="*/ 2147483647 h 580"/>
                  <a:gd name="T20" fmla="*/ 2147483647 w 522"/>
                  <a:gd name="T21" fmla="*/ 2147483647 h 580"/>
                  <a:gd name="T22" fmla="*/ 2147483647 w 522"/>
                  <a:gd name="T23" fmla="*/ 2147483647 h 580"/>
                  <a:gd name="T24" fmla="*/ 2147483647 w 522"/>
                  <a:gd name="T25" fmla="*/ 2147483647 h 580"/>
                  <a:gd name="T26" fmla="*/ 2147483647 w 522"/>
                  <a:gd name="T27" fmla="*/ 2147483647 h 580"/>
                  <a:gd name="T28" fmla="*/ 2147483647 w 522"/>
                  <a:gd name="T29" fmla="*/ 2147483647 h 580"/>
                  <a:gd name="T30" fmla="*/ 0 w 522"/>
                  <a:gd name="T31" fmla="*/ 2147483647 h 580"/>
                  <a:gd name="T32" fmla="*/ 2147483647 w 522"/>
                  <a:gd name="T33" fmla="*/ 2147483647 h 580"/>
                  <a:gd name="T34" fmla="*/ 2147483647 w 522"/>
                  <a:gd name="T35" fmla="*/ 2147483647 h 580"/>
                  <a:gd name="T36" fmla="*/ 2147483647 w 522"/>
                  <a:gd name="T37" fmla="*/ 2147483647 h 580"/>
                  <a:gd name="T38" fmla="*/ 2147483647 w 522"/>
                  <a:gd name="T39" fmla="*/ 0 h 5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22"/>
                  <a:gd name="T61" fmla="*/ 0 h 580"/>
                  <a:gd name="T62" fmla="*/ 522 w 522"/>
                  <a:gd name="T63" fmla="*/ 580 h 5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22" h="580">
                    <a:moveTo>
                      <a:pt x="132" y="0"/>
                    </a:moveTo>
                    <a:lnTo>
                      <a:pt x="122" y="76"/>
                    </a:lnTo>
                    <a:lnTo>
                      <a:pt x="77" y="67"/>
                    </a:lnTo>
                    <a:lnTo>
                      <a:pt x="80" y="164"/>
                    </a:lnTo>
                    <a:lnTo>
                      <a:pt x="58" y="183"/>
                    </a:lnTo>
                    <a:lnTo>
                      <a:pt x="90" y="243"/>
                    </a:lnTo>
                    <a:lnTo>
                      <a:pt x="58" y="269"/>
                    </a:lnTo>
                    <a:lnTo>
                      <a:pt x="41" y="313"/>
                    </a:lnTo>
                    <a:lnTo>
                      <a:pt x="16" y="355"/>
                    </a:lnTo>
                    <a:lnTo>
                      <a:pt x="33" y="379"/>
                    </a:lnTo>
                    <a:lnTo>
                      <a:pt x="3" y="390"/>
                    </a:lnTo>
                    <a:lnTo>
                      <a:pt x="0" y="429"/>
                    </a:lnTo>
                    <a:lnTo>
                      <a:pt x="293" y="577"/>
                    </a:lnTo>
                    <a:lnTo>
                      <a:pt x="459" y="580"/>
                    </a:lnTo>
                    <a:lnTo>
                      <a:pt x="522" y="45"/>
                    </a:lnTo>
                    <a:lnTo>
                      <a:pt x="132"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Freeform 26"/>
              <p:cNvSpPr>
                <a:spLocks/>
              </p:cNvSpPr>
              <p:nvPr/>
            </p:nvSpPr>
            <p:spPr bwMode="auto">
              <a:xfrm>
                <a:off x="2835275" y="3652837"/>
                <a:ext cx="1057275" cy="1120775"/>
              </a:xfrm>
              <a:custGeom>
                <a:avLst/>
                <a:gdLst>
                  <a:gd name="T0" fmla="*/ 2147483647 w 554"/>
                  <a:gd name="T1" fmla="*/ 0 h 549"/>
                  <a:gd name="T2" fmla="*/ 2147483647 w 554"/>
                  <a:gd name="T3" fmla="*/ 2147483647 h 549"/>
                  <a:gd name="T4" fmla="*/ 2147483647 w 554"/>
                  <a:gd name="T5" fmla="*/ 2147483647 h 549"/>
                  <a:gd name="T6" fmla="*/ 0 w 554"/>
                  <a:gd name="T7" fmla="*/ 2147483647 h 549"/>
                  <a:gd name="T8" fmla="*/ 2147483647 w 554"/>
                  <a:gd name="T9" fmla="*/ 0 h 549"/>
                  <a:gd name="T10" fmla="*/ 2147483647 w 554"/>
                  <a:gd name="T11" fmla="*/ 2147483647 h 549"/>
                  <a:gd name="T12" fmla="*/ 2147483647 w 554"/>
                  <a:gd name="T13" fmla="*/ 2147483647 h 549"/>
                  <a:gd name="T14" fmla="*/ 2147483647 w 554"/>
                  <a:gd name="T15" fmla="*/ 2147483647 h 549"/>
                  <a:gd name="T16" fmla="*/ 2147483647 w 554"/>
                  <a:gd name="T17" fmla="*/ 2147483647 h 549"/>
                  <a:gd name="T18" fmla="*/ 2147483647 w 554"/>
                  <a:gd name="T19" fmla="*/ 2147483647 h 549"/>
                  <a:gd name="T20" fmla="*/ 2147483647 w 554"/>
                  <a:gd name="T21" fmla="*/ 2147483647 h 549"/>
                  <a:gd name="T22" fmla="*/ 2147483647 w 554"/>
                  <a:gd name="T23" fmla="*/ 2147483647 h 549"/>
                  <a:gd name="T24" fmla="*/ 0 w 554"/>
                  <a:gd name="T25" fmla="*/ 2147483647 h 549"/>
                  <a:gd name="T26" fmla="*/ 2147483647 w 554"/>
                  <a:gd name="T27" fmla="*/ 2147483647 h 549"/>
                  <a:gd name="T28" fmla="*/ 2147483647 w 554"/>
                  <a:gd name="T29" fmla="*/ 0 h 5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4"/>
                  <a:gd name="T46" fmla="*/ 0 h 549"/>
                  <a:gd name="T47" fmla="*/ 554 w 554"/>
                  <a:gd name="T48" fmla="*/ 549 h 54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4" h="549">
                    <a:moveTo>
                      <a:pt x="67" y="0"/>
                    </a:moveTo>
                    <a:lnTo>
                      <a:pt x="554" y="22"/>
                    </a:lnTo>
                    <a:lnTo>
                      <a:pt x="530" y="507"/>
                    </a:lnTo>
                    <a:lnTo>
                      <a:pt x="372" y="498"/>
                    </a:lnTo>
                    <a:lnTo>
                      <a:pt x="224" y="494"/>
                    </a:lnTo>
                    <a:lnTo>
                      <a:pt x="224" y="513"/>
                    </a:lnTo>
                    <a:lnTo>
                      <a:pt x="100" y="513"/>
                    </a:lnTo>
                    <a:lnTo>
                      <a:pt x="93" y="549"/>
                    </a:lnTo>
                    <a:lnTo>
                      <a:pt x="0" y="538"/>
                    </a:lnTo>
                    <a:lnTo>
                      <a:pt x="52" y="126"/>
                    </a:lnTo>
                    <a:lnTo>
                      <a:pt x="67"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Freeform 27"/>
              <p:cNvSpPr>
                <a:spLocks/>
              </p:cNvSpPr>
              <p:nvPr/>
            </p:nvSpPr>
            <p:spPr bwMode="auto">
              <a:xfrm>
                <a:off x="3255963" y="3817937"/>
                <a:ext cx="2141537" cy="2125663"/>
              </a:xfrm>
              <a:custGeom>
                <a:avLst/>
                <a:gdLst>
                  <a:gd name="T0" fmla="*/ 2147483647 w 1124"/>
                  <a:gd name="T1" fmla="*/ 0 h 1041"/>
                  <a:gd name="T2" fmla="*/ 2147483647 w 1124"/>
                  <a:gd name="T3" fmla="*/ 2147483647 h 1041"/>
                  <a:gd name="T4" fmla="*/ 2147483647 w 1124"/>
                  <a:gd name="T5" fmla="*/ 2147483647 h 1041"/>
                  <a:gd name="T6" fmla="*/ 0 w 1124"/>
                  <a:gd name="T7" fmla="*/ 2147483647 h 1041"/>
                  <a:gd name="T8" fmla="*/ 2147483647 w 1124"/>
                  <a:gd name="T9" fmla="*/ 0 h 1041"/>
                  <a:gd name="T10" fmla="*/ 2147483647 w 1124"/>
                  <a:gd name="T11" fmla="*/ 2147483647 h 1041"/>
                  <a:gd name="T12" fmla="*/ 2147483647 w 1124"/>
                  <a:gd name="T13" fmla="*/ 2147483647 h 1041"/>
                  <a:gd name="T14" fmla="*/ 2147483647 w 1124"/>
                  <a:gd name="T15" fmla="*/ 2147483647 h 1041"/>
                  <a:gd name="T16" fmla="*/ 2147483647 w 1124"/>
                  <a:gd name="T17" fmla="*/ 2147483647 h 1041"/>
                  <a:gd name="T18" fmla="*/ 2147483647 w 1124"/>
                  <a:gd name="T19" fmla="*/ 2147483647 h 1041"/>
                  <a:gd name="T20" fmla="*/ 2147483647 w 1124"/>
                  <a:gd name="T21" fmla="*/ 2147483647 h 1041"/>
                  <a:gd name="T22" fmla="*/ 2147483647 w 1124"/>
                  <a:gd name="T23" fmla="*/ 2147483647 h 1041"/>
                  <a:gd name="T24" fmla="*/ 2147483647 w 1124"/>
                  <a:gd name="T25" fmla="*/ 2147483647 h 1041"/>
                  <a:gd name="T26" fmla="*/ 2147483647 w 1124"/>
                  <a:gd name="T27" fmla="*/ 2147483647 h 1041"/>
                  <a:gd name="T28" fmla="*/ 2147483647 w 1124"/>
                  <a:gd name="T29" fmla="*/ 2147483647 h 1041"/>
                  <a:gd name="T30" fmla="*/ 2147483647 w 1124"/>
                  <a:gd name="T31" fmla="*/ 2147483647 h 1041"/>
                  <a:gd name="T32" fmla="*/ 2147483647 w 1124"/>
                  <a:gd name="T33" fmla="*/ 2147483647 h 1041"/>
                  <a:gd name="T34" fmla="*/ 2147483647 w 1124"/>
                  <a:gd name="T35" fmla="*/ 2147483647 h 1041"/>
                  <a:gd name="T36" fmla="*/ 2147483647 w 1124"/>
                  <a:gd name="T37" fmla="*/ 2147483647 h 1041"/>
                  <a:gd name="T38" fmla="*/ 2147483647 w 1124"/>
                  <a:gd name="T39" fmla="*/ 2147483647 h 1041"/>
                  <a:gd name="T40" fmla="*/ 2147483647 w 1124"/>
                  <a:gd name="T41" fmla="*/ 2147483647 h 1041"/>
                  <a:gd name="T42" fmla="*/ 2147483647 w 1124"/>
                  <a:gd name="T43" fmla="*/ 2147483647 h 1041"/>
                  <a:gd name="T44" fmla="*/ 2147483647 w 1124"/>
                  <a:gd name="T45" fmla="*/ 2147483647 h 1041"/>
                  <a:gd name="T46" fmla="*/ 2147483647 w 1124"/>
                  <a:gd name="T47" fmla="*/ 2147483647 h 1041"/>
                  <a:gd name="T48" fmla="*/ 2147483647 w 1124"/>
                  <a:gd name="T49" fmla="*/ 2147483647 h 1041"/>
                  <a:gd name="T50" fmla="*/ 2147483647 w 1124"/>
                  <a:gd name="T51" fmla="*/ 2147483647 h 1041"/>
                  <a:gd name="T52" fmla="*/ 2147483647 w 1124"/>
                  <a:gd name="T53" fmla="*/ 2147483647 h 1041"/>
                  <a:gd name="T54" fmla="*/ 2147483647 w 1124"/>
                  <a:gd name="T55" fmla="*/ 2147483647 h 1041"/>
                  <a:gd name="T56" fmla="*/ 2147483647 w 1124"/>
                  <a:gd name="T57" fmla="*/ 2147483647 h 1041"/>
                  <a:gd name="T58" fmla="*/ 2147483647 w 1124"/>
                  <a:gd name="T59" fmla="*/ 2147483647 h 1041"/>
                  <a:gd name="T60" fmla="*/ 2147483647 w 1124"/>
                  <a:gd name="T61" fmla="*/ 2147483647 h 1041"/>
                  <a:gd name="T62" fmla="*/ 2147483647 w 1124"/>
                  <a:gd name="T63" fmla="*/ 2147483647 h 1041"/>
                  <a:gd name="T64" fmla="*/ 2147483647 w 1124"/>
                  <a:gd name="T65" fmla="*/ 2147483647 h 1041"/>
                  <a:gd name="T66" fmla="*/ 2147483647 w 1124"/>
                  <a:gd name="T67" fmla="*/ 2147483647 h 1041"/>
                  <a:gd name="T68" fmla="*/ 2147483647 w 1124"/>
                  <a:gd name="T69" fmla="*/ 2147483647 h 1041"/>
                  <a:gd name="T70" fmla="*/ 2147483647 w 1124"/>
                  <a:gd name="T71" fmla="*/ 2147483647 h 1041"/>
                  <a:gd name="T72" fmla="*/ 2147483647 w 1124"/>
                  <a:gd name="T73" fmla="*/ 2147483647 h 1041"/>
                  <a:gd name="T74" fmla="*/ 2147483647 w 1124"/>
                  <a:gd name="T75" fmla="*/ 2147483647 h 1041"/>
                  <a:gd name="T76" fmla="*/ 2147483647 w 1124"/>
                  <a:gd name="T77" fmla="*/ 2147483647 h 1041"/>
                  <a:gd name="T78" fmla="*/ 2147483647 w 1124"/>
                  <a:gd name="T79" fmla="*/ 2147483647 h 1041"/>
                  <a:gd name="T80" fmla="*/ 2147483647 w 1124"/>
                  <a:gd name="T81" fmla="*/ 2147483647 h 1041"/>
                  <a:gd name="T82" fmla="*/ 2147483647 w 1124"/>
                  <a:gd name="T83" fmla="*/ 2147483647 h 1041"/>
                  <a:gd name="T84" fmla="*/ 2147483647 w 1124"/>
                  <a:gd name="T85" fmla="*/ 2147483647 h 1041"/>
                  <a:gd name="T86" fmla="*/ 2147483647 w 1124"/>
                  <a:gd name="T87" fmla="*/ 2147483647 h 1041"/>
                  <a:gd name="T88" fmla="*/ 2147483647 w 1124"/>
                  <a:gd name="T89" fmla="*/ 2147483647 h 1041"/>
                  <a:gd name="T90" fmla="*/ 2147483647 w 1124"/>
                  <a:gd name="T91" fmla="*/ 2147483647 h 1041"/>
                  <a:gd name="T92" fmla="*/ 2147483647 w 1124"/>
                  <a:gd name="T93" fmla="*/ 2147483647 h 1041"/>
                  <a:gd name="T94" fmla="*/ 2147483647 w 1124"/>
                  <a:gd name="T95" fmla="*/ 2147483647 h 1041"/>
                  <a:gd name="T96" fmla="*/ 2147483647 w 1124"/>
                  <a:gd name="T97" fmla="*/ 2147483647 h 1041"/>
                  <a:gd name="T98" fmla="*/ 2147483647 w 1124"/>
                  <a:gd name="T99" fmla="*/ 2147483647 h 1041"/>
                  <a:gd name="T100" fmla="*/ 0 w 1124"/>
                  <a:gd name="T101" fmla="*/ 2147483647 h 1041"/>
                  <a:gd name="T102" fmla="*/ 0 w 1124"/>
                  <a:gd name="T103" fmla="*/ 2147483647 h 1041"/>
                  <a:gd name="T104" fmla="*/ 2147483647 w 1124"/>
                  <a:gd name="T105" fmla="*/ 2147483647 h 1041"/>
                  <a:gd name="T106" fmla="*/ 2147483647 w 1124"/>
                  <a:gd name="T107" fmla="*/ 2147483647 h 1041"/>
                  <a:gd name="T108" fmla="*/ 2147483647 w 1124"/>
                  <a:gd name="T109" fmla="*/ 0 h 10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24"/>
                  <a:gd name="T166" fmla="*/ 0 h 1041"/>
                  <a:gd name="T167" fmla="*/ 1124 w 1124"/>
                  <a:gd name="T168" fmla="*/ 1041 h 10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24" h="1041">
                    <a:moveTo>
                      <a:pt x="326" y="0"/>
                    </a:moveTo>
                    <a:lnTo>
                      <a:pt x="574" y="9"/>
                    </a:lnTo>
                    <a:lnTo>
                      <a:pt x="574" y="198"/>
                    </a:lnTo>
                    <a:lnTo>
                      <a:pt x="701" y="250"/>
                    </a:lnTo>
                    <a:lnTo>
                      <a:pt x="736" y="233"/>
                    </a:lnTo>
                    <a:lnTo>
                      <a:pt x="819" y="273"/>
                    </a:lnTo>
                    <a:lnTo>
                      <a:pt x="868" y="271"/>
                    </a:lnTo>
                    <a:lnTo>
                      <a:pt x="964" y="230"/>
                    </a:lnTo>
                    <a:lnTo>
                      <a:pt x="1019" y="269"/>
                    </a:lnTo>
                    <a:lnTo>
                      <a:pt x="1067" y="279"/>
                    </a:lnTo>
                    <a:lnTo>
                      <a:pt x="1067" y="433"/>
                    </a:lnTo>
                    <a:lnTo>
                      <a:pt x="1124" y="529"/>
                    </a:lnTo>
                    <a:lnTo>
                      <a:pt x="1111" y="660"/>
                    </a:lnTo>
                    <a:lnTo>
                      <a:pt x="1050" y="712"/>
                    </a:lnTo>
                    <a:lnTo>
                      <a:pt x="1037" y="664"/>
                    </a:lnTo>
                    <a:lnTo>
                      <a:pt x="1019" y="686"/>
                    </a:lnTo>
                    <a:lnTo>
                      <a:pt x="1032" y="717"/>
                    </a:lnTo>
                    <a:lnTo>
                      <a:pt x="923" y="795"/>
                    </a:lnTo>
                    <a:lnTo>
                      <a:pt x="897" y="800"/>
                    </a:lnTo>
                    <a:lnTo>
                      <a:pt x="840" y="839"/>
                    </a:lnTo>
                    <a:lnTo>
                      <a:pt x="840" y="861"/>
                    </a:lnTo>
                    <a:lnTo>
                      <a:pt x="823" y="865"/>
                    </a:lnTo>
                    <a:lnTo>
                      <a:pt x="836" y="891"/>
                    </a:lnTo>
                    <a:lnTo>
                      <a:pt x="805" y="930"/>
                    </a:lnTo>
                    <a:lnTo>
                      <a:pt x="823" y="987"/>
                    </a:lnTo>
                    <a:lnTo>
                      <a:pt x="840" y="1006"/>
                    </a:lnTo>
                    <a:lnTo>
                      <a:pt x="836" y="1041"/>
                    </a:lnTo>
                    <a:lnTo>
                      <a:pt x="792" y="1041"/>
                    </a:lnTo>
                    <a:lnTo>
                      <a:pt x="753" y="1023"/>
                    </a:lnTo>
                    <a:lnTo>
                      <a:pt x="727" y="1028"/>
                    </a:lnTo>
                    <a:lnTo>
                      <a:pt x="640" y="997"/>
                    </a:lnTo>
                    <a:lnTo>
                      <a:pt x="601" y="878"/>
                    </a:lnTo>
                    <a:lnTo>
                      <a:pt x="539" y="821"/>
                    </a:lnTo>
                    <a:lnTo>
                      <a:pt x="486" y="717"/>
                    </a:lnTo>
                    <a:lnTo>
                      <a:pt x="461" y="707"/>
                    </a:lnTo>
                    <a:lnTo>
                      <a:pt x="432" y="680"/>
                    </a:lnTo>
                    <a:lnTo>
                      <a:pt x="404" y="680"/>
                    </a:lnTo>
                    <a:lnTo>
                      <a:pt x="362" y="672"/>
                    </a:lnTo>
                    <a:lnTo>
                      <a:pt x="330" y="680"/>
                    </a:lnTo>
                    <a:lnTo>
                      <a:pt x="308" y="733"/>
                    </a:lnTo>
                    <a:lnTo>
                      <a:pt x="275" y="741"/>
                    </a:lnTo>
                    <a:lnTo>
                      <a:pt x="204" y="701"/>
                    </a:lnTo>
                    <a:lnTo>
                      <a:pt x="162" y="651"/>
                    </a:lnTo>
                    <a:lnTo>
                      <a:pt x="154" y="592"/>
                    </a:lnTo>
                    <a:lnTo>
                      <a:pt x="124" y="551"/>
                    </a:lnTo>
                    <a:lnTo>
                      <a:pt x="53" y="494"/>
                    </a:lnTo>
                    <a:lnTo>
                      <a:pt x="0" y="435"/>
                    </a:lnTo>
                    <a:lnTo>
                      <a:pt x="0" y="410"/>
                    </a:lnTo>
                    <a:lnTo>
                      <a:pt x="170" y="412"/>
                    </a:lnTo>
                    <a:lnTo>
                      <a:pt x="308" y="423"/>
                    </a:lnTo>
                    <a:lnTo>
                      <a:pt x="326"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Freeform 28"/>
              <p:cNvSpPr>
                <a:spLocks/>
              </p:cNvSpPr>
              <p:nvPr/>
            </p:nvSpPr>
            <p:spPr bwMode="auto">
              <a:xfrm>
                <a:off x="3806826" y="1206500"/>
                <a:ext cx="1046162" cy="649287"/>
              </a:xfrm>
              <a:custGeom>
                <a:avLst/>
                <a:gdLst>
                  <a:gd name="T0" fmla="*/ 2147483647 w 541"/>
                  <a:gd name="T1" fmla="*/ 0 h 317"/>
                  <a:gd name="T2" fmla="*/ 2147483647 w 541"/>
                  <a:gd name="T3" fmla="*/ 2147483647 h 317"/>
                  <a:gd name="T4" fmla="*/ 2147483647 w 541"/>
                  <a:gd name="T5" fmla="*/ 2147483647 h 317"/>
                  <a:gd name="T6" fmla="*/ 0 w 541"/>
                  <a:gd name="T7" fmla="*/ 2147483647 h 317"/>
                  <a:gd name="T8" fmla="*/ 2147483647 w 541"/>
                  <a:gd name="T9" fmla="*/ 0 h 317"/>
                  <a:gd name="T10" fmla="*/ 2147483647 w 541"/>
                  <a:gd name="T11" fmla="*/ 2147483647 h 317"/>
                  <a:gd name="T12" fmla="*/ 2147483647 w 541"/>
                  <a:gd name="T13" fmla="*/ 2147483647 h 317"/>
                  <a:gd name="T14" fmla="*/ 2147483647 w 541"/>
                  <a:gd name="T15" fmla="*/ 2147483647 h 317"/>
                  <a:gd name="T16" fmla="*/ 2147483647 w 541"/>
                  <a:gd name="T17" fmla="*/ 2147483647 h 317"/>
                  <a:gd name="T18" fmla="*/ 2147483647 w 541"/>
                  <a:gd name="T19" fmla="*/ 2147483647 h 317"/>
                  <a:gd name="T20" fmla="*/ 2147483647 w 541"/>
                  <a:gd name="T21" fmla="*/ 2147483647 h 317"/>
                  <a:gd name="T22" fmla="*/ 0 w 541"/>
                  <a:gd name="T23" fmla="*/ 2147483647 h 317"/>
                  <a:gd name="T24" fmla="*/ 2147483647 w 541"/>
                  <a:gd name="T25" fmla="*/ 0 h 3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1"/>
                  <a:gd name="T40" fmla="*/ 0 h 317"/>
                  <a:gd name="T41" fmla="*/ 541 w 541"/>
                  <a:gd name="T42" fmla="*/ 317 h 3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1" h="317">
                    <a:moveTo>
                      <a:pt x="2" y="0"/>
                    </a:moveTo>
                    <a:lnTo>
                      <a:pt x="454" y="10"/>
                    </a:lnTo>
                    <a:lnTo>
                      <a:pt x="487" y="103"/>
                    </a:lnTo>
                    <a:lnTo>
                      <a:pt x="519" y="174"/>
                    </a:lnTo>
                    <a:lnTo>
                      <a:pt x="541" y="290"/>
                    </a:lnTo>
                    <a:lnTo>
                      <a:pt x="528" y="317"/>
                    </a:lnTo>
                    <a:lnTo>
                      <a:pt x="361" y="312"/>
                    </a:lnTo>
                    <a:lnTo>
                      <a:pt x="0" y="306"/>
                    </a:lnTo>
                    <a:lnTo>
                      <a:pt x="2"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Freeform 29"/>
              <p:cNvSpPr>
                <a:spLocks/>
              </p:cNvSpPr>
              <p:nvPr/>
            </p:nvSpPr>
            <p:spPr bwMode="auto">
              <a:xfrm>
                <a:off x="3792538" y="1830387"/>
                <a:ext cx="1084262" cy="755650"/>
              </a:xfrm>
              <a:custGeom>
                <a:avLst/>
                <a:gdLst>
                  <a:gd name="T0" fmla="*/ 2147483647 w 568"/>
                  <a:gd name="T1" fmla="*/ 0 h 371"/>
                  <a:gd name="T2" fmla="*/ 2147483647 w 568"/>
                  <a:gd name="T3" fmla="*/ 2147483647 h 371"/>
                  <a:gd name="T4" fmla="*/ 2147483647 w 568"/>
                  <a:gd name="T5" fmla="*/ 2147483647 h 371"/>
                  <a:gd name="T6" fmla="*/ 0 w 568"/>
                  <a:gd name="T7" fmla="*/ 2147483647 h 371"/>
                  <a:gd name="T8" fmla="*/ 2147483647 w 568"/>
                  <a:gd name="T9" fmla="*/ 0 h 371"/>
                  <a:gd name="T10" fmla="*/ 2147483647 w 568"/>
                  <a:gd name="T11" fmla="*/ 2147483647 h 371"/>
                  <a:gd name="T12" fmla="*/ 0 w 568"/>
                  <a:gd name="T13" fmla="*/ 2147483647 h 371"/>
                  <a:gd name="T14" fmla="*/ 2147483647 w 568"/>
                  <a:gd name="T15" fmla="*/ 2147483647 h 371"/>
                  <a:gd name="T16" fmla="*/ 2147483647 w 568"/>
                  <a:gd name="T17" fmla="*/ 2147483647 h 371"/>
                  <a:gd name="T18" fmla="*/ 2147483647 w 568"/>
                  <a:gd name="T19" fmla="*/ 2147483647 h 371"/>
                  <a:gd name="T20" fmla="*/ 2147483647 w 568"/>
                  <a:gd name="T21" fmla="*/ 2147483647 h 371"/>
                  <a:gd name="T22" fmla="*/ 2147483647 w 568"/>
                  <a:gd name="T23" fmla="*/ 2147483647 h 371"/>
                  <a:gd name="T24" fmla="*/ 2147483647 w 568"/>
                  <a:gd name="T25" fmla="*/ 2147483647 h 371"/>
                  <a:gd name="T26" fmla="*/ 2147483647 w 568"/>
                  <a:gd name="T27" fmla="*/ 2147483647 h 371"/>
                  <a:gd name="T28" fmla="*/ 2147483647 w 568"/>
                  <a:gd name="T29" fmla="*/ 2147483647 h 371"/>
                  <a:gd name="T30" fmla="*/ 2147483647 w 568"/>
                  <a:gd name="T31" fmla="*/ 2147483647 h 371"/>
                  <a:gd name="T32" fmla="*/ 2147483647 w 568"/>
                  <a:gd name="T33" fmla="*/ 2147483647 h 371"/>
                  <a:gd name="T34" fmla="*/ 2147483647 w 568"/>
                  <a:gd name="T35" fmla="*/ 0 h 3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68"/>
                  <a:gd name="T55" fmla="*/ 0 h 371"/>
                  <a:gd name="T56" fmla="*/ 568 w 568"/>
                  <a:gd name="T57" fmla="*/ 371 h 3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68" h="371">
                    <a:moveTo>
                      <a:pt x="10" y="0"/>
                    </a:moveTo>
                    <a:lnTo>
                      <a:pt x="8" y="144"/>
                    </a:lnTo>
                    <a:lnTo>
                      <a:pt x="0" y="312"/>
                    </a:lnTo>
                    <a:lnTo>
                      <a:pt x="412" y="318"/>
                    </a:lnTo>
                    <a:lnTo>
                      <a:pt x="456" y="341"/>
                    </a:lnTo>
                    <a:lnTo>
                      <a:pt x="486" y="310"/>
                    </a:lnTo>
                    <a:lnTo>
                      <a:pt x="568" y="371"/>
                    </a:lnTo>
                    <a:lnTo>
                      <a:pt x="556" y="307"/>
                    </a:lnTo>
                    <a:lnTo>
                      <a:pt x="564" y="257"/>
                    </a:lnTo>
                    <a:lnTo>
                      <a:pt x="568" y="89"/>
                    </a:lnTo>
                    <a:lnTo>
                      <a:pt x="532" y="52"/>
                    </a:lnTo>
                    <a:lnTo>
                      <a:pt x="546" y="6"/>
                    </a:lnTo>
                    <a:lnTo>
                      <a:pt x="276" y="4"/>
                    </a:lnTo>
                    <a:lnTo>
                      <a:pt x="10"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8" name="Freeform 30"/>
              <p:cNvSpPr>
                <a:spLocks/>
              </p:cNvSpPr>
              <p:nvPr/>
            </p:nvSpPr>
            <p:spPr bwMode="auto">
              <a:xfrm>
                <a:off x="3775075" y="2459037"/>
                <a:ext cx="1290638" cy="622300"/>
              </a:xfrm>
              <a:custGeom>
                <a:avLst/>
                <a:gdLst>
                  <a:gd name="T0" fmla="*/ 2147483647 w 677"/>
                  <a:gd name="T1" fmla="*/ 0 h 305"/>
                  <a:gd name="T2" fmla="*/ 2147483647 w 677"/>
                  <a:gd name="T3" fmla="*/ 2147483647 h 305"/>
                  <a:gd name="T4" fmla="*/ 2147483647 w 677"/>
                  <a:gd name="T5" fmla="*/ 2147483647 h 305"/>
                  <a:gd name="T6" fmla="*/ 0 w 677"/>
                  <a:gd name="T7" fmla="*/ 2147483647 h 305"/>
                  <a:gd name="T8" fmla="*/ 2147483647 w 677"/>
                  <a:gd name="T9" fmla="*/ 0 h 305"/>
                  <a:gd name="T10" fmla="*/ 0 w 677"/>
                  <a:gd name="T11" fmla="*/ 2147483647 h 305"/>
                  <a:gd name="T12" fmla="*/ 2147483647 w 677"/>
                  <a:gd name="T13" fmla="*/ 2147483647 h 305"/>
                  <a:gd name="T14" fmla="*/ 2147483647 w 677"/>
                  <a:gd name="T15" fmla="*/ 2147483647 h 305"/>
                  <a:gd name="T16" fmla="*/ 2147483647 w 677"/>
                  <a:gd name="T17" fmla="*/ 2147483647 h 305"/>
                  <a:gd name="T18" fmla="*/ 2147483647 w 677"/>
                  <a:gd name="T19" fmla="*/ 2147483647 h 305"/>
                  <a:gd name="T20" fmla="*/ 2147483647 w 677"/>
                  <a:gd name="T21" fmla="*/ 2147483647 h 305"/>
                  <a:gd name="T22" fmla="*/ 2147483647 w 677"/>
                  <a:gd name="T23" fmla="*/ 2147483647 h 305"/>
                  <a:gd name="T24" fmla="*/ 2147483647 w 677"/>
                  <a:gd name="T25" fmla="*/ 2147483647 h 305"/>
                  <a:gd name="T26" fmla="*/ 2147483647 w 677"/>
                  <a:gd name="T27" fmla="*/ 2147483647 h 305"/>
                  <a:gd name="T28" fmla="*/ 2147483647 w 677"/>
                  <a:gd name="T29" fmla="*/ 2147483647 h 305"/>
                  <a:gd name="T30" fmla="*/ 2147483647 w 677"/>
                  <a:gd name="T31" fmla="*/ 2147483647 h 305"/>
                  <a:gd name="T32" fmla="*/ 2147483647 w 677"/>
                  <a:gd name="T33" fmla="*/ 2147483647 h 305"/>
                  <a:gd name="T34" fmla="*/ 2147483647 w 677"/>
                  <a:gd name="T35" fmla="*/ 2147483647 h 305"/>
                  <a:gd name="T36" fmla="*/ 2147483647 w 677"/>
                  <a:gd name="T37" fmla="*/ 0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7"/>
                  <a:gd name="T58" fmla="*/ 0 h 305"/>
                  <a:gd name="T59" fmla="*/ 677 w 677"/>
                  <a:gd name="T60" fmla="*/ 305 h 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7" h="305">
                    <a:moveTo>
                      <a:pt x="7" y="0"/>
                    </a:moveTo>
                    <a:lnTo>
                      <a:pt x="0" y="202"/>
                    </a:lnTo>
                    <a:lnTo>
                      <a:pt x="152" y="206"/>
                    </a:lnTo>
                    <a:lnTo>
                      <a:pt x="151" y="305"/>
                    </a:lnTo>
                    <a:lnTo>
                      <a:pt x="357" y="302"/>
                    </a:lnTo>
                    <a:lnTo>
                      <a:pt x="542" y="299"/>
                    </a:lnTo>
                    <a:lnTo>
                      <a:pt x="677" y="302"/>
                    </a:lnTo>
                    <a:lnTo>
                      <a:pt x="635" y="217"/>
                    </a:lnTo>
                    <a:lnTo>
                      <a:pt x="606" y="137"/>
                    </a:lnTo>
                    <a:lnTo>
                      <a:pt x="574" y="54"/>
                    </a:lnTo>
                    <a:lnTo>
                      <a:pt x="497" y="2"/>
                    </a:lnTo>
                    <a:lnTo>
                      <a:pt x="462" y="32"/>
                    </a:lnTo>
                    <a:lnTo>
                      <a:pt x="420" y="10"/>
                    </a:lnTo>
                    <a:lnTo>
                      <a:pt x="235" y="4"/>
                    </a:lnTo>
                    <a:lnTo>
                      <a:pt x="7"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9" name="Freeform 31"/>
              <p:cNvSpPr>
                <a:spLocks/>
              </p:cNvSpPr>
              <p:nvPr/>
            </p:nvSpPr>
            <p:spPr bwMode="auto">
              <a:xfrm>
                <a:off x="4048125" y="3067050"/>
                <a:ext cx="1139825" cy="630237"/>
              </a:xfrm>
              <a:custGeom>
                <a:avLst/>
                <a:gdLst>
                  <a:gd name="T0" fmla="*/ 2147483647 w 596"/>
                  <a:gd name="T1" fmla="*/ 0 h 304"/>
                  <a:gd name="T2" fmla="*/ 2147483647 w 596"/>
                  <a:gd name="T3" fmla="*/ 2147483647 h 304"/>
                  <a:gd name="T4" fmla="*/ 2147483647 w 596"/>
                  <a:gd name="T5" fmla="*/ 2147483647 h 304"/>
                  <a:gd name="T6" fmla="*/ 0 w 596"/>
                  <a:gd name="T7" fmla="*/ 2147483647 h 304"/>
                  <a:gd name="T8" fmla="*/ 2147483647 w 596"/>
                  <a:gd name="T9" fmla="*/ 2147483647 h 304"/>
                  <a:gd name="T10" fmla="*/ 2147483647 w 596"/>
                  <a:gd name="T11" fmla="*/ 2147483647 h 304"/>
                  <a:gd name="T12" fmla="*/ 0 w 596"/>
                  <a:gd name="T13" fmla="*/ 2147483647 h 304"/>
                  <a:gd name="T14" fmla="*/ 2147483647 w 596"/>
                  <a:gd name="T15" fmla="*/ 2147483647 h 304"/>
                  <a:gd name="T16" fmla="*/ 2147483647 w 596"/>
                  <a:gd name="T17" fmla="*/ 2147483647 h 304"/>
                  <a:gd name="T18" fmla="*/ 2147483647 w 596"/>
                  <a:gd name="T19" fmla="*/ 2147483647 h 304"/>
                  <a:gd name="T20" fmla="*/ 2147483647 w 596"/>
                  <a:gd name="T21" fmla="*/ 2147483647 h 304"/>
                  <a:gd name="T22" fmla="*/ 2147483647 w 596"/>
                  <a:gd name="T23" fmla="*/ 2147483647 h 304"/>
                  <a:gd name="T24" fmla="*/ 2147483647 w 596"/>
                  <a:gd name="T25" fmla="*/ 0 h 304"/>
                  <a:gd name="T26" fmla="*/ 2147483647 w 596"/>
                  <a:gd name="T27" fmla="*/ 2147483647 h 304"/>
                  <a:gd name="T28" fmla="*/ 2147483647 w 596"/>
                  <a:gd name="T29" fmla="*/ 2147483647 h 3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96"/>
                  <a:gd name="T46" fmla="*/ 0 h 304"/>
                  <a:gd name="T47" fmla="*/ 596 w 596"/>
                  <a:gd name="T48" fmla="*/ 304 h 3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96" h="304">
                    <a:moveTo>
                      <a:pt x="6" y="3"/>
                    </a:moveTo>
                    <a:lnTo>
                      <a:pt x="4" y="177"/>
                    </a:lnTo>
                    <a:lnTo>
                      <a:pt x="0" y="301"/>
                    </a:lnTo>
                    <a:lnTo>
                      <a:pt x="596" y="304"/>
                    </a:lnTo>
                    <a:lnTo>
                      <a:pt x="584" y="145"/>
                    </a:lnTo>
                    <a:lnTo>
                      <a:pt x="584" y="86"/>
                    </a:lnTo>
                    <a:lnTo>
                      <a:pt x="536" y="49"/>
                    </a:lnTo>
                    <a:lnTo>
                      <a:pt x="551" y="17"/>
                    </a:lnTo>
                    <a:lnTo>
                      <a:pt x="530" y="0"/>
                    </a:lnTo>
                    <a:lnTo>
                      <a:pt x="260" y="3"/>
                    </a:lnTo>
                    <a:lnTo>
                      <a:pt x="6" y="3"/>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0" name="Freeform 32"/>
              <p:cNvSpPr>
                <a:spLocks/>
              </p:cNvSpPr>
              <p:nvPr/>
            </p:nvSpPr>
            <p:spPr bwMode="auto">
              <a:xfrm>
                <a:off x="3876675" y="3697287"/>
                <a:ext cx="1325563" cy="681038"/>
              </a:xfrm>
              <a:custGeom>
                <a:avLst/>
                <a:gdLst>
                  <a:gd name="T0" fmla="*/ 2147483647 w 695"/>
                  <a:gd name="T1" fmla="*/ 0 h 334"/>
                  <a:gd name="T2" fmla="*/ 2147483647 w 695"/>
                  <a:gd name="T3" fmla="*/ 2147483647 h 334"/>
                  <a:gd name="T4" fmla="*/ 2147483647 w 695"/>
                  <a:gd name="T5" fmla="*/ 2147483647 h 334"/>
                  <a:gd name="T6" fmla="*/ 0 w 695"/>
                  <a:gd name="T7" fmla="*/ 2147483647 h 334"/>
                  <a:gd name="T8" fmla="*/ 2147483647 w 695"/>
                  <a:gd name="T9" fmla="*/ 0 h 334"/>
                  <a:gd name="T10" fmla="*/ 0 w 695"/>
                  <a:gd name="T11" fmla="*/ 2147483647 h 334"/>
                  <a:gd name="T12" fmla="*/ 2147483647 w 695"/>
                  <a:gd name="T13" fmla="*/ 2147483647 h 334"/>
                  <a:gd name="T14" fmla="*/ 2147483647 w 695"/>
                  <a:gd name="T15" fmla="*/ 2147483647 h 334"/>
                  <a:gd name="T16" fmla="*/ 2147483647 w 695"/>
                  <a:gd name="T17" fmla="*/ 2147483647 h 334"/>
                  <a:gd name="T18" fmla="*/ 2147483647 w 695"/>
                  <a:gd name="T19" fmla="*/ 2147483647 h 334"/>
                  <a:gd name="T20" fmla="*/ 2147483647 w 695"/>
                  <a:gd name="T21" fmla="*/ 2147483647 h 334"/>
                  <a:gd name="T22" fmla="*/ 2147483647 w 695"/>
                  <a:gd name="T23" fmla="*/ 2147483647 h 334"/>
                  <a:gd name="T24" fmla="*/ 2147483647 w 695"/>
                  <a:gd name="T25" fmla="*/ 2147483647 h 334"/>
                  <a:gd name="T26" fmla="*/ 2147483647 w 695"/>
                  <a:gd name="T27" fmla="*/ 2147483647 h 334"/>
                  <a:gd name="T28" fmla="*/ 2147483647 w 695"/>
                  <a:gd name="T29" fmla="*/ 2147483647 h 334"/>
                  <a:gd name="T30" fmla="*/ 2147483647 w 695"/>
                  <a:gd name="T31" fmla="*/ 2147483647 h 334"/>
                  <a:gd name="T32" fmla="*/ 2147483647 w 695"/>
                  <a:gd name="T33" fmla="*/ 0 h 3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5"/>
                  <a:gd name="T52" fmla="*/ 0 h 334"/>
                  <a:gd name="T53" fmla="*/ 695 w 695"/>
                  <a:gd name="T54" fmla="*/ 334 h 3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5" h="334">
                    <a:moveTo>
                      <a:pt x="4" y="0"/>
                    </a:moveTo>
                    <a:lnTo>
                      <a:pt x="0" y="59"/>
                    </a:lnTo>
                    <a:lnTo>
                      <a:pt x="247" y="68"/>
                    </a:lnTo>
                    <a:lnTo>
                      <a:pt x="248" y="258"/>
                    </a:lnTo>
                    <a:lnTo>
                      <a:pt x="375" y="311"/>
                    </a:lnTo>
                    <a:lnTo>
                      <a:pt x="410" y="292"/>
                    </a:lnTo>
                    <a:lnTo>
                      <a:pt x="490" y="334"/>
                    </a:lnTo>
                    <a:lnTo>
                      <a:pt x="542" y="332"/>
                    </a:lnTo>
                    <a:lnTo>
                      <a:pt x="638" y="292"/>
                    </a:lnTo>
                    <a:lnTo>
                      <a:pt x="695" y="331"/>
                    </a:lnTo>
                    <a:lnTo>
                      <a:pt x="695" y="125"/>
                    </a:lnTo>
                    <a:lnTo>
                      <a:pt x="677" y="4"/>
                    </a:lnTo>
                    <a:lnTo>
                      <a:pt x="4"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Freeform 33"/>
              <p:cNvSpPr>
                <a:spLocks/>
              </p:cNvSpPr>
              <p:nvPr/>
            </p:nvSpPr>
            <p:spPr bwMode="auto">
              <a:xfrm>
                <a:off x="5197475" y="3705225"/>
                <a:ext cx="744538" cy="744537"/>
              </a:xfrm>
              <a:custGeom>
                <a:avLst/>
                <a:gdLst>
                  <a:gd name="T0" fmla="*/ 2147483647 w 391"/>
                  <a:gd name="T1" fmla="*/ 0 h 364"/>
                  <a:gd name="T2" fmla="*/ 2147483647 w 391"/>
                  <a:gd name="T3" fmla="*/ 2147483647 h 364"/>
                  <a:gd name="T4" fmla="*/ 2147483647 w 391"/>
                  <a:gd name="T5" fmla="*/ 2147483647 h 364"/>
                  <a:gd name="T6" fmla="*/ 0 w 391"/>
                  <a:gd name="T7" fmla="*/ 2147483647 h 364"/>
                  <a:gd name="T8" fmla="*/ 0 w 391"/>
                  <a:gd name="T9" fmla="*/ 2147483647 h 364"/>
                  <a:gd name="T10" fmla="*/ 2147483647 w 391"/>
                  <a:gd name="T11" fmla="*/ 2147483647 h 364"/>
                  <a:gd name="T12" fmla="*/ 2147483647 w 391"/>
                  <a:gd name="T13" fmla="*/ 0 h 364"/>
                  <a:gd name="T14" fmla="*/ 2147483647 w 391"/>
                  <a:gd name="T15" fmla="*/ 2147483647 h 364"/>
                  <a:gd name="T16" fmla="*/ 2147483647 w 391"/>
                  <a:gd name="T17" fmla="*/ 2147483647 h 364"/>
                  <a:gd name="T18" fmla="*/ 2147483647 w 391"/>
                  <a:gd name="T19" fmla="*/ 2147483647 h 364"/>
                  <a:gd name="T20" fmla="*/ 2147483647 w 391"/>
                  <a:gd name="T21" fmla="*/ 2147483647 h 364"/>
                  <a:gd name="T22" fmla="*/ 2147483647 w 391"/>
                  <a:gd name="T23" fmla="*/ 2147483647 h 364"/>
                  <a:gd name="T24" fmla="*/ 2147483647 w 391"/>
                  <a:gd name="T25" fmla="*/ 2147483647 h 364"/>
                  <a:gd name="T26" fmla="*/ 2147483647 w 391"/>
                  <a:gd name="T27" fmla="*/ 2147483647 h 364"/>
                  <a:gd name="T28" fmla="*/ 2147483647 w 391"/>
                  <a:gd name="T29" fmla="*/ 2147483647 h 364"/>
                  <a:gd name="T30" fmla="*/ 2147483647 w 391"/>
                  <a:gd name="T31" fmla="*/ 2147483647 h 364"/>
                  <a:gd name="T32" fmla="*/ 2147483647 w 391"/>
                  <a:gd name="T33" fmla="*/ 2147483647 h 364"/>
                  <a:gd name="T34" fmla="*/ 2147483647 w 391"/>
                  <a:gd name="T35" fmla="*/ 2147483647 h 364"/>
                  <a:gd name="T36" fmla="*/ 2147483647 w 391"/>
                  <a:gd name="T37" fmla="*/ 2147483647 h 364"/>
                  <a:gd name="T38" fmla="*/ 0 w 391"/>
                  <a:gd name="T39" fmla="*/ 2147483647 h 3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1"/>
                  <a:gd name="T61" fmla="*/ 0 h 364"/>
                  <a:gd name="T62" fmla="*/ 391 w 391"/>
                  <a:gd name="T63" fmla="*/ 364 h 3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1" h="364">
                    <a:moveTo>
                      <a:pt x="0" y="33"/>
                    </a:moveTo>
                    <a:lnTo>
                      <a:pt x="155" y="14"/>
                    </a:lnTo>
                    <a:lnTo>
                      <a:pt x="345" y="0"/>
                    </a:lnTo>
                    <a:lnTo>
                      <a:pt x="335" y="48"/>
                    </a:lnTo>
                    <a:lnTo>
                      <a:pt x="377" y="37"/>
                    </a:lnTo>
                    <a:lnTo>
                      <a:pt x="391" y="69"/>
                    </a:lnTo>
                    <a:lnTo>
                      <a:pt x="348" y="98"/>
                    </a:lnTo>
                    <a:lnTo>
                      <a:pt x="358" y="149"/>
                    </a:lnTo>
                    <a:lnTo>
                      <a:pt x="313" y="234"/>
                    </a:lnTo>
                    <a:lnTo>
                      <a:pt x="280" y="286"/>
                    </a:lnTo>
                    <a:lnTo>
                      <a:pt x="298" y="353"/>
                    </a:lnTo>
                    <a:lnTo>
                      <a:pt x="57" y="364"/>
                    </a:lnTo>
                    <a:lnTo>
                      <a:pt x="56" y="324"/>
                    </a:lnTo>
                    <a:lnTo>
                      <a:pt x="8" y="315"/>
                    </a:lnTo>
                    <a:lnTo>
                      <a:pt x="8" y="98"/>
                    </a:lnTo>
                    <a:lnTo>
                      <a:pt x="0" y="33"/>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2" name="Freeform 34"/>
              <p:cNvSpPr>
                <a:spLocks/>
              </p:cNvSpPr>
              <p:nvPr/>
            </p:nvSpPr>
            <p:spPr bwMode="auto">
              <a:xfrm>
                <a:off x="5284788" y="4446587"/>
                <a:ext cx="909637" cy="781050"/>
              </a:xfrm>
              <a:custGeom>
                <a:avLst/>
                <a:gdLst>
                  <a:gd name="T0" fmla="*/ 2147483647 w 477"/>
                  <a:gd name="T1" fmla="*/ 0 h 383"/>
                  <a:gd name="T2" fmla="*/ 2147483647 w 477"/>
                  <a:gd name="T3" fmla="*/ 2147483647 h 383"/>
                  <a:gd name="T4" fmla="*/ 2147483647 w 477"/>
                  <a:gd name="T5" fmla="*/ 2147483647 h 383"/>
                  <a:gd name="T6" fmla="*/ 0 w 477"/>
                  <a:gd name="T7" fmla="*/ 2147483647 h 383"/>
                  <a:gd name="T8" fmla="*/ 0 w 477"/>
                  <a:gd name="T9" fmla="*/ 2147483647 h 383"/>
                  <a:gd name="T10" fmla="*/ 2147483647 w 477"/>
                  <a:gd name="T11" fmla="*/ 0 h 383"/>
                  <a:gd name="T12" fmla="*/ 2147483647 w 477"/>
                  <a:gd name="T13" fmla="*/ 2147483647 h 383"/>
                  <a:gd name="T14" fmla="*/ 2147483647 w 477"/>
                  <a:gd name="T15" fmla="*/ 2147483647 h 383"/>
                  <a:gd name="T16" fmla="*/ 2147483647 w 477"/>
                  <a:gd name="T17" fmla="*/ 2147483647 h 383"/>
                  <a:gd name="T18" fmla="*/ 2147483647 w 477"/>
                  <a:gd name="T19" fmla="*/ 2147483647 h 383"/>
                  <a:gd name="T20" fmla="*/ 2147483647 w 477"/>
                  <a:gd name="T21" fmla="*/ 2147483647 h 383"/>
                  <a:gd name="T22" fmla="*/ 2147483647 w 477"/>
                  <a:gd name="T23" fmla="*/ 2147483647 h 383"/>
                  <a:gd name="T24" fmla="*/ 2147483647 w 477"/>
                  <a:gd name="T25" fmla="*/ 2147483647 h 383"/>
                  <a:gd name="T26" fmla="*/ 2147483647 w 477"/>
                  <a:gd name="T27" fmla="*/ 2147483647 h 383"/>
                  <a:gd name="T28" fmla="*/ 2147483647 w 477"/>
                  <a:gd name="T29" fmla="*/ 2147483647 h 383"/>
                  <a:gd name="T30" fmla="*/ 2147483647 w 477"/>
                  <a:gd name="T31" fmla="*/ 2147483647 h 383"/>
                  <a:gd name="T32" fmla="*/ 2147483647 w 477"/>
                  <a:gd name="T33" fmla="*/ 2147483647 h 383"/>
                  <a:gd name="T34" fmla="*/ 2147483647 w 477"/>
                  <a:gd name="T35" fmla="*/ 2147483647 h 383"/>
                  <a:gd name="T36" fmla="*/ 2147483647 w 477"/>
                  <a:gd name="T37" fmla="*/ 2147483647 h 383"/>
                  <a:gd name="T38" fmla="*/ 2147483647 w 477"/>
                  <a:gd name="T39" fmla="*/ 2147483647 h 383"/>
                  <a:gd name="T40" fmla="*/ 2147483647 w 477"/>
                  <a:gd name="T41" fmla="*/ 2147483647 h 383"/>
                  <a:gd name="T42" fmla="*/ 2147483647 w 477"/>
                  <a:gd name="T43" fmla="*/ 2147483647 h 383"/>
                  <a:gd name="T44" fmla="*/ 2147483647 w 477"/>
                  <a:gd name="T45" fmla="*/ 2147483647 h 383"/>
                  <a:gd name="T46" fmla="*/ 2147483647 w 477"/>
                  <a:gd name="T47" fmla="*/ 2147483647 h 383"/>
                  <a:gd name="T48" fmla="*/ 2147483647 w 477"/>
                  <a:gd name="T49" fmla="*/ 2147483647 h 383"/>
                  <a:gd name="T50" fmla="*/ 2147483647 w 477"/>
                  <a:gd name="T51" fmla="*/ 2147483647 h 383"/>
                  <a:gd name="T52" fmla="*/ 2147483647 w 477"/>
                  <a:gd name="T53" fmla="*/ 2147483647 h 383"/>
                  <a:gd name="T54" fmla="*/ 2147483647 w 477"/>
                  <a:gd name="T55" fmla="*/ 2147483647 h 383"/>
                  <a:gd name="T56" fmla="*/ 2147483647 w 477"/>
                  <a:gd name="T57" fmla="*/ 2147483647 h 383"/>
                  <a:gd name="T58" fmla="*/ 2147483647 w 477"/>
                  <a:gd name="T59" fmla="*/ 2147483647 h 383"/>
                  <a:gd name="T60" fmla="*/ 2147483647 w 477"/>
                  <a:gd name="T61" fmla="*/ 2147483647 h 383"/>
                  <a:gd name="T62" fmla="*/ 2147483647 w 477"/>
                  <a:gd name="T63" fmla="*/ 2147483647 h 383"/>
                  <a:gd name="T64" fmla="*/ 2147483647 w 477"/>
                  <a:gd name="T65" fmla="*/ 2147483647 h 383"/>
                  <a:gd name="T66" fmla="*/ 2147483647 w 477"/>
                  <a:gd name="T67" fmla="*/ 2147483647 h 383"/>
                  <a:gd name="T68" fmla="*/ 2147483647 w 477"/>
                  <a:gd name="T69" fmla="*/ 2147483647 h 383"/>
                  <a:gd name="T70" fmla="*/ 2147483647 w 477"/>
                  <a:gd name="T71" fmla="*/ 2147483647 h 383"/>
                  <a:gd name="T72" fmla="*/ 2147483647 w 477"/>
                  <a:gd name="T73" fmla="*/ 2147483647 h 383"/>
                  <a:gd name="T74" fmla="*/ 2147483647 w 477"/>
                  <a:gd name="T75" fmla="*/ 2147483647 h 383"/>
                  <a:gd name="T76" fmla="*/ 0 w 477"/>
                  <a:gd name="T77" fmla="*/ 2147483647 h 3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7"/>
                  <a:gd name="T118" fmla="*/ 0 h 383"/>
                  <a:gd name="T119" fmla="*/ 477 w 477"/>
                  <a:gd name="T120" fmla="*/ 383 h 3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7" h="383">
                    <a:moveTo>
                      <a:pt x="0" y="9"/>
                    </a:moveTo>
                    <a:lnTo>
                      <a:pt x="239" y="0"/>
                    </a:lnTo>
                    <a:lnTo>
                      <a:pt x="281" y="79"/>
                    </a:lnTo>
                    <a:lnTo>
                      <a:pt x="244" y="172"/>
                    </a:lnTo>
                    <a:lnTo>
                      <a:pt x="233" y="214"/>
                    </a:lnTo>
                    <a:lnTo>
                      <a:pt x="393" y="197"/>
                    </a:lnTo>
                    <a:lnTo>
                      <a:pt x="403" y="258"/>
                    </a:lnTo>
                    <a:lnTo>
                      <a:pt x="355" y="252"/>
                    </a:lnTo>
                    <a:lnTo>
                      <a:pt x="333" y="278"/>
                    </a:lnTo>
                    <a:lnTo>
                      <a:pt x="358" y="295"/>
                    </a:lnTo>
                    <a:lnTo>
                      <a:pt x="401" y="275"/>
                    </a:lnTo>
                    <a:lnTo>
                      <a:pt x="403" y="304"/>
                    </a:lnTo>
                    <a:lnTo>
                      <a:pt x="429" y="279"/>
                    </a:lnTo>
                    <a:lnTo>
                      <a:pt x="446" y="279"/>
                    </a:lnTo>
                    <a:lnTo>
                      <a:pt x="426" y="330"/>
                    </a:lnTo>
                    <a:lnTo>
                      <a:pt x="465" y="339"/>
                    </a:lnTo>
                    <a:lnTo>
                      <a:pt x="477" y="367"/>
                    </a:lnTo>
                    <a:lnTo>
                      <a:pt x="459" y="375"/>
                    </a:lnTo>
                    <a:lnTo>
                      <a:pt x="435" y="358"/>
                    </a:lnTo>
                    <a:lnTo>
                      <a:pt x="388" y="345"/>
                    </a:lnTo>
                    <a:lnTo>
                      <a:pt x="398" y="378"/>
                    </a:lnTo>
                    <a:lnTo>
                      <a:pt x="375" y="383"/>
                    </a:lnTo>
                    <a:lnTo>
                      <a:pt x="356" y="352"/>
                    </a:lnTo>
                    <a:lnTo>
                      <a:pt x="345" y="371"/>
                    </a:lnTo>
                    <a:lnTo>
                      <a:pt x="275" y="371"/>
                    </a:lnTo>
                    <a:lnTo>
                      <a:pt x="275" y="352"/>
                    </a:lnTo>
                    <a:lnTo>
                      <a:pt x="249" y="330"/>
                    </a:lnTo>
                    <a:lnTo>
                      <a:pt x="196" y="327"/>
                    </a:lnTo>
                    <a:lnTo>
                      <a:pt x="240" y="352"/>
                    </a:lnTo>
                    <a:lnTo>
                      <a:pt x="179" y="365"/>
                    </a:lnTo>
                    <a:lnTo>
                      <a:pt x="83" y="348"/>
                    </a:lnTo>
                    <a:lnTo>
                      <a:pt x="47" y="352"/>
                    </a:lnTo>
                    <a:lnTo>
                      <a:pt x="60" y="224"/>
                    </a:lnTo>
                    <a:lnTo>
                      <a:pt x="2" y="122"/>
                    </a:lnTo>
                    <a:lnTo>
                      <a:pt x="0" y="9"/>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Freeform 35"/>
              <p:cNvSpPr>
                <a:spLocks/>
              </p:cNvSpPr>
              <p:nvPr/>
            </p:nvSpPr>
            <p:spPr bwMode="auto">
              <a:xfrm>
                <a:off x="4681538" y="1130300"/>
                <a:ext cx="1014412" cy="1222375"/>
              </a:xfrm>
              <a:custGeom>
                <a:avLst/>
                <a:gdLst>
                  <a:gd name="T0" fmla="*/ 2147483647 w 532"/>
                  <a:gd name="T1" fmla="*/ 0 h 599"/>
                  <a:gd name="T2" fmla="*/ 2147483647 w 532"/>
                  <a:gd name="T3" fmla="*/ 2147483647 h 599"/>
                  <a:gd name="T4" fmla="*/ 2147483647 w 532"/>
                  <a:gd name="T5" fmla="*/ 2147483647 h 599"/>
                  <a:gd name="T6" fmla="*/ 0 w 532"/>
                  <a:gd name="T7" fmla="*/ 2147483647 h 599"/>
                  <a:gd name="T8" fmla="*/ 0 w 532"/>
                  <a:gd name="T9" fmla="*/ 2147483647 h 599"/>
                  <a:gd name="T10" fmla="*/ 2147483647 w 532"/>
                  <a:gd name="T11" fmla="*/ 2147483647 h 599"/>
                  <a:gd name="T12" fmla="*/ 2147483647 w 532"/>
                  <a:gd name="T13" fmla="*/ 0 h 599"/>
                  <a:gd name="T14" fmla="*/ 2147483647 w 532"/>
                  <a:gd name="T15" fmla="*/ 2147483647 h 599"/>
                  <a:gd name="T16" fmla="*/ 2147483647 w 532"/>
                  <a:gd name="T17" fmla="*/ 2147483647 h 599"/>
                  <a:gd name="T18" fmla="*/ 2147483647 w 532"/>
                  <a:gd name="T19" fmla="*/ 2147483647 h 599"/>
                  <a:gd name="T20" fmla="*/ 2147483647 w 532"/>
                  <a:gd name="T21" fmla="*/ 2147483647 h 599"/>
                  <a:gd name="T22" fmla="*/ 2147483647 w 532"/>
                  <a:gd name="T23" fmla="*/ 2147483647 h 599"/>
                  <a:gd name="T24" fmla="*/ 2147483647 w 532"/>
                  <a:gd name="T25" fmla="*/ 2147483647 h 599"/>
                  <a:gd name="T26" fmla="*/ 2147483647 w 532"/>
                  <a:gd name="T27" fmla="*/ 2147483647 h 599"/>
                  <a:gd name="T28" fmla="*/ 2147483647 w 532"/>
                  <a:gd name="T29" fmla="*/ 2147483647 h 599"/>
                  <a:gd name="T30" fmla="*/ 2147483647 w 532"/>
                  <a:gd name="T31" fmla="*/ 2147483647 h 599"/>
                  <a:gd name="T32" fmla="*/ 2147483647 w 532"/>
                  <a:gd name="T33" fmla="*/ 2147483647 h 599"/>
                  <a:gd name="T34" fmla="*/ 2147483647 w 532"/>
                  <a:gd name="T35" fmla="*/ 2147483647 h 599"/>
                  <a:gd name="T36" fmla="*/ 2147483647 w 532"/>
                  <a:gd name="T37" fmla="*/ 2147483647 h 599"/>
                  <a:gd name="T38" fmla="*/ 2147483647 w 532"/>
                  <a:gd name="T39" fmla="*/ 2147483647 h 599"/>
                  <a:gd name="T40" fmla="*/ 2147483647 w 532"/>
                  <a:gd name="T41" fmla="*/ 2147483647 h 599"/>
                  <a:gd name="T42" fmla="*/ 2147483647 w 532"/>
                  <a:gd name="T43" fmla="*/ 2147483647 h 599"/>
                  <a:gd name="T44" fmla="*/ 2147483647 w 532"/>
                  <a:gd name="T45" fmla="*/ 2147483647 h 599"/>
                  <a:gd name="T46" fmla="*/ 2147483647 w 532"/>
                  <a:gd name="T47" fmla="*/ 2147483647 h 599"/>
                  <a:gd name="T48" fmla="*/ 2147483647 w 532"/>
                  <a:gd name="T49" fmla="*/ 2147483647 h 599"/>
                  <a:gd name="T50" fmla="*/ 2147483647 w 532"/>
                  <a:gd name="T51" fmla="*/ 2147483647 h 599"/>
                  <a:gd name="T52" fmla="*/ 2147483647 w 532"/>
                  <a:gd name="T53" fmla="*/ 2147483647 h 599"/>
                  <a:gd name="T54" fmla="*/ 2147483647 w 532"/>
                  <a:gd name="T55" fmla="*/ 2147483647 h 599"/>
                  <a:gd name="T56" fmla="*/ 2147483647 w 532"/>
                  <a:gd name="T57" fmla="*/ 2147483647 h 599"/>
                  <a:gd name="T58" fmla="*/ 2147483647 w 532"/>
                  <a:gd name="T59" fmla="*/ 2147483647 h 599"/>
                  <a:gd name="T60" fmla="*/ 2147483647 w 532"/>
                  <a:gd name="T61" fmla="*/ 2147483647 h 599"/>
                  <a:gd name="T62" fmla="*/ 2147483647 w 532"/>
                  <a:gd name="T63" fmla="*/ 2147483647 h 599"/>
                  <a:gd name="T64" fmla="*/ 2147483647 w 532"/>
                  <a:gd name="T65" fmla="*/ 2147483647 h 599"/>
                  <a:gd name="T66" fmla="*/ 2147483647 w 532"/>
                  <a:gd name="T67" fmla="*/ 2147483647 h 599"/>
                  <a:gd name="T68" fmla="*/ 0 w 532"/>
                  <a:gd name="T69" fmla="*/ 2147483647 h 5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2"/>
                  <a:gd name="T106" fmla="*/ 0 h 599"/>
                  <a:gd name="T107" fmla="*/ 532 w 532"/>
                  <a:gd name="T108" fmla="*/ 599 h 5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2" h="599">
                    <a:moveTo>
                      <a:pt x="0" y="46"/>
                    </a:moveTo>
                    <a:lnTo>
                      <a:pt x="140" y="46"/>
                    </a:lnTo>
                    <a:lnTo>
                      <a:pt x="138" y="0"/>
                    </a:lnTo>
                    <a:lnTo>
                      <a:pt x="169" y="13"/>
                    </a:lnTo>
                    <a:lnTo>
                      <a:pt x="175" y="49"/>
                    </a:lnTo>
                    <a:lnTo>
                      <a:pt x="241" y="89"/>
                    </a:lnTo>
                    <a:lnTo>
                      <a:pt x="262" y="71"/>
                    </a:lnTo>
                    <a:lnTo>
                      <a:pt x="301" y="71"/>
                    </a:lnTo>
                    <a:lnTo>
                      <a:pt x="332" y="106"/>
                    </a:lnTo>
                    <a:lnTo>
                      <a:pt x="352" y="93"/>
                    </a:lnTo>
                    <a:lnTo>
                      <a:pt x="410" y="107"/>
                    </a:lnTo>
                    <a:lnTo>
                      <a:pt x="430" y="81"/>
                    </a:lnTo>
                    <a:lnTo>
                      <a:pt x="467" y="102"/>
                    </a:lnTo>
                    <a:lnTo>
                      <a:pt x="532" y="99"/>
                    </a:lnTo>
                    <a:lnTo>
                      <a:pt x="426" y="173"/>
                    </a:lnTo>
                    <a:lnTo>
                      <a:pt x="374" y="238"/>
                    </a:lnTo>
                    <a:lnTo>
                      <a:pt x="384" y="333"/>
                    </a:lnTo>
                    <a:lnTo>
                      <a:pt x="347" y="372"/>
                    </a:lnTo>
                    <a:lnTo>
                      <a:pt x="362" y="400"/>
                    </a:lnTo>
                    <a:lnTo>
                      <a:pt x="362" y="469"/>
                    </a:lnTo>
                    <a:lnTo>
                      <a:pt x="398" y="469"/>
                    </a:lnTo>
                    <a:lnTo>
                      <a:pt x="452" y="520"/>
                    </a:lnTo>
                    <a:lnTo>
                      <a:pt x="474" y="581"/>
                    </a:lnTo>
                    <a:lnTo>
                      <a:pt x="98" y="599"/>
                    </a:lnTo>
                    <a:lnTo>
                      <a:pt x="99" y="433"/>
                    </a:lnTo>
                    <a:lnTo>
                      <a:pt x="66" y="397"/>
                    </a:lnTo>
                    <a:lnTo>
                      <a:pt x="77" y="353"/>
                    </a:lnTo>
                    <a:lnTo>
                      <a:pt x="89" y="328"/>
                    </a:lnTo>
                    <a:lnTo>
                      <a:pt x="66" y="214"/>
                    </a:lnTo>
                    <a:lnTo>
                      <a:pt x="34" y="138"/>
                    </a:lnTo>
                    <a:lnTo>
                      <a:pt x="0" y="4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4" name="Freeform 36"/>
              <p:cNvSpPr>
                <a:spLocks/>
              </p:cNvSpPr>
              <p:nvPr/>
            </p:nvSpPr>
            <p:spPr bwMode="auto">
              <a:xfrm>
                <a:off x="5340350" y="1549400"/>
                <a:ext cx="766763" cy="968375"/>
              </a:xfrm>
              <a:custGeom>
                <a:avLst/>
                <a:gdLst>
                  <a:gd name="T0" fmla="*/ 2147483647 w 404"/>
                  <a:gd name="T1" fmla="*/ 0 h 473"/>
                  <a:gd name="T2" fmla="*/ 2147483647 w 404"/>
                  <a:gd name="T3" fmla="*/ 2147483647 h 473"/>
                  <a:gd name="T4" fmla="*/ 2147483647 w 404"/>
                  <a:gd name="T5" fmla="*/ 2147483647 h 473"/>
                  <a:gd name="T6" fmla="*/ 0 w 404"/>
                  <a:gd name="T7" fmla="*/ 2147483647 h 473"/>
                  <a:gd name="T8" fmla="*/ 2147483647 w 404"/>
                  <a:gd name="T9" fmla="*/ 2147483647 h 473"/>
                  <a:gd name="T10" fmla="*/ 2147483647 w 404"/>
                  <a:gd name="T11" fmla="*/ 2147483647 h 473"/>
                  <a:gd name="T12" fmla="*/ 2147483647 w 404"/>
                  <a:gd name="T13" fmla="*/ 2147483647 h 473"/>
                  <a:gd name="T14" fmla="*/ 2147483647 w 404"/>
                  <a:gd name="T15" fmla="*/ 0 h 473"/>
                  <a:gd name="T16" fmla="*/ 2147483647 w 404"/>
                  <a:gd name="T17" fmla="*/ 2147483647 h 473"/>
                  <a:gd name="T18" fmla="*/ 2147483647 w 404"/>
                  <a:gd name="T19" fmla="*/ 2147483647 h 473"/>
                  <a:gd name="T20" fmla="*/ 2147483647 w 404"/>
                  <a:gd name="T21" fmla="*/ 2147483647 h 473"/>
                  <a:gd name="T22" fmla="*/ 2147483647 w 404"/>
                  <a:gd name="T23" fmla="*/ 2147483647 h 473"/>
                  <a:gd name="T24" fmla="*/ 2147483647 w 404"/>
                  <a:gd name="T25" fmla="*/ 2147483647 h 473"/>
                  <a:gd name="T26" fmla="*/ 2147483647 w 404"/>
                  <a:gd name="T27" fmla="*/ 2147483647 h 473"/>
                  <a:gd name="T28" fmla="*/ 2147483647 w 404"/>
                  <a:gd name="T29" fmla="*/ 2147483647 h 473"/>
                  <a:gd name="T30" fmla="*/ 2147483647 w 404"/>
                  <a:gd name="T31" fmla="*/ 2147483647 h 473"/>
                  <a:gd name="T32" fmla="*/ 2147483647 w 404"/>
                  <a:gd name="T33" fmla="*/ 2147483647 h 473"/>
                  <a:gd name="T34" fmla="*/ 2147483647 w 404"/>
                  <a:gd name="T35" fmla="*/ 2147483647 h 473"/>
                  <a:gd name="T36" fmla="*/ 2147483647 w 404"/>
                  <a:gd name="T37" fmla="*/ 2147483647 h 473"/>
                  <a:gd name="T38" fmla="*/ 2147483647 w 404"/>
                  <a:gd name="T39" fmla="*/ 2147483647 h 473"/>
                  <a:gd name="T40" fmla="*/ 2147483647 w 404"/>
                  <a:gd name="T41" fmla="*/ 2147483647 h 473"/>
                  <a:gd name="T42" fmla="*/ 2147483647 w 404"/>
                  <a:gd name="T43" fmla="*/ 2147483647 h 473"/>
                  <a:gd name="T44" fmla="*/ 2147483647 w 404"/>
                  <a:gd name="T45" fmla="*/ 2147483647 h 473"/>
                  <a:gd name="T46" fmla="*/ 2147483647 w 404"/>
                  <a:gd name="T47" fmla="*/ 2147483647 h 473"/>
                  <a:gd name="T48" fmla="*/ 2147483647 w 404"/>
                  <a:gd name="T49" fmla="*/ 2147483647 h 473"/>
                  <a:gd name="T50" fmla="*/ 2147483647 w 404"/>
                  <a:gd name="T51" fmla="*/ 2147483647 h 473"/>
                  <a:gd name="T52" fmla="*/ 2147483647 w 404"/>
                  <a:gd name="T53" fmla="*/ 2147483647 h 473"/>
                  <a:gd name="T54" fmla="*/ 2147483647 w 404"/>
                  <a:gd name="T55" fmla="*/ 2147483647 h 473"/>
                  <a:gd name="T56" fmla="*/ 2147483647 w 404"/>
                  <a:gd name="T57" fmla="*/ 2147483647 h 473"/>
                  <a:gd name="T58" fmla="*/ 2147483647 w 404"/>
                  <a:gd name="T59" fmla="*/ 2147483647 h 473"/>
                  <a:gd name="T60" fmla="*/ 2147483647 w 404"/>
                  <a:gd name="T61" fmla="*/ 2147483647 h 473"/>
                  <a:gd name="T62" fmla="*/ 2147483647 w 404"/>
                  <a:gd name="T63" fmla="*/ 2147483647 h 473"/>
                  <a:gd name="T64" fmla="*/ 2147483647 w 404"/>
                  <a:gd name="T65" fmla="*/ 2147483647 h 473"/>
                  <a:gd name="T66" fmla="*/ 2147483647 w 404"/>
                  <a:gd name="T67" fmla="*/ 2147483647 h 473"/>
                  <a:gd name="T68" fmla="*/ 2147483647 w 404"/>
                  <a:gd name="T69" fmla="*/ 2147483647 h 473"/>
                  <a:gd name="T70" fmla="*/ 2147483647 w 404"/>
                  <a:gd name="T71" fmla="*/ 2147483647 h 473"/>
                  <a:gd name="T72" fmla="*/ 2147483647 w 404"/>
                  <a:gd name="T73" fmla="*/ 2147483647 h 473"/>
                  <a:gd name="T74" fmla="*/ 0 w 404"/>
                  <a:gd name="T75" fmla="*/ 2147483647 h 473"/>
                  <a:gd name="T76" fmla="*/ 2147483647 w 404"/>
                  <a:gd name="T77" fmla="*/ 2147483647 h 473"/>
                  <a:gd name="T78" fmla="*/ 2147483647 w 404"/>
                  <a:gd name="T79" fmla="*/ 2147483647 h 4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4"/>
                  <a:gd name="T121" fmla="*/ 0 h 473"/>
                  <a:gd name="T122" fmla="*/ 404 w 404"/>
                  <a:gd name="T123" fmla="*/ 473 h 47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4" h="473">
                    <a:moveTo>
                      <a:pt x="29" y="32"/>
                    </a:moveTo>
                    <a:lnTo>
                      <a:pt x="59" y="28"/>
                    </a:lnTo>
                    <a:lnTo>
                      <a:pt x="87" y="28"/>
                    </a:lnTo>
                    <a:lnTo>
                      <a:pt x="104" y="0"/>
                    </a:lnTo>
                    <a:lnTo>
                      <a:pt x="117" y="35"/>
                    </a:lnTo>
                    <a:lnTo>
                      <a:pt x="161" y="35"/>
                    </a:lnTo>
                    <a:lnTo>
                      <a:pt x="184" y="67"/>
                    </a:lnTo>
                    <a:lnTo>
                      <a:pt x="229" y="58"/>
                    </a:lnTo>
                    <a:lnTo>
                      <a:pt x="260" y="79"/>
                    </a:lnTo>
                    <a:lnTo>
                      <a:pt x="316" y="93"/>
                    </a:lnTo>
                    <a:lnTo>
                      <a:pt x="327" y="118"/>
                    </a:lnTo>
                    <a:lnTo>
                      <a:pt x="356" y="119"/>
                    </a:lnTo>
                    <a:lnTo>
                      <a:pt x="347" y="144"/>
                    </a:lnTo>
                    <a:lnTo>
                      <a:pt x="357" y="172"/>
                    </a:lnTo>
                    <a:lnTo>
                      <a:pt x="338" y="207"/>
                    </a:lnTo>
                    <a:lnTo>
                      <a:pt x="351" y="214"/>
                    </a:lnTo>
                    <a:lnTo>
                      <a:pt x="383" y="176"/>
                    </a:lnTo>
                    <a:lnTo>
                      <a:pt x="382" y="163"/>
                    </a:lnTo>
                    <a:lnTo>
                      <a:pt x="395" y="157"/>
                    </a:lnTo>
                    <a:lnTo>
                      <a:pt x="404" y="176"/>
                    </a:lnTo>
                    <a:lnTo>
                      <a:pt x="379" y="202"/>
                    </a:lnTo>
                    <a:lnTo>
                      <a:pt x="369" y="262"/>
                    </a:lnTo>
                    <a:lnTo>
                      <a:pt x="369" y="362"/>
                    </a:lnTo>
                    <a:lnTo>
                      <a:pt x="383" y="380"/>
                    </a:lnTo>
                    <a:lnTo>
                      <a:pt x="377" y="442"/>
                    </a:lnTo>
                    <a:lnTo>
                      <a:pt x="186" y="473"/>
                    </a:lnTo>
                    <a:lnTo>
                      <a:pt x="138" y="444"/>
                    </a:lnTo>
                    <a:lnTo>
                      <a:pt x="148" y="406"/>
                    </a:lnTo>
                    <a:lnTo>
                      <a:pt x="125" y="365"/>
                    </a:lnTo>
                    <a:lnTo>
                      <a:pt x="104" y="314"/>
                    </a:lnTo>
                    <a:lnTo>
                      <a:pt x="50" y="263"/>
                    </a:lnTo>
                    <a:lnTo>
                      <a:pt x="17" y="263"/>
                    </a:lnTo>
                    <a:lnTo>
                      <a:pt x="17" y="194"/>
                    </a:lnTo>
                    <a:lnTo>
                      <a:pt x="0" y="167"/>
                    </a:lnTo>
                    <a:lnTo>
                      <a:pt x="37" y="127"/>
                    </a:lnTo>
                    <a:lnTo>
                      <a:pt x="29" y="32"/>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Freeform 37"/>
              <p:cNvSpPr>
                <a:spLocks/>
              </p:cNvSpPr>
              <p:nvPr/>
            </p:nvSpPr>
            <p:spPr bwMode="auto">
              <a:xfrm>
                <a:off x="4852988" y="2312987"/>
                <a:ext cx="892175" cy="622300"/>
              </a:xfrm>
              <a:custGeom>
                <a:avLst/>
                <a:gdLst>
                  <a:gd name="T0" fmla="*/ 2147483647 w 469"/>
                  <a:gd name="T1" fmla="*/ 0 h 305"/>
                  <a:gd name="T2" fmla="*/ 2147483647 w 469"/>
                  <a:gd name="T3" fmla="*/ 2147483647 h 305"/>
                  <a:gd name="T4" fmla="*/ 2147483647 w 469"/>
                  <a:gd name="T5" fmla="*/ 2147483647 h 305"/>
                  <a:gd name="T6" fmla="*/ 0 w 469"/>
                  <a:gd name="T7" fmla="*/ 2147483647 h 305"/>
                  <a:gd name="T8" fmla="*/ 2147483647 w 469"/>
                  <a:gd name="T9" fmla="*/ 2147483647 h 305"/>
                  <a:gd name="T10" fmla="*/ 0 w 469"/>
                  <a:gd name="T11" fmla="*/ 2147483647 h 305"/>
                  <a:gd name="T12" fmla="*/ 2147483647 w 469"/>
                  <a:gd name="T13" fmla="*/ 2147483647 h 305"/>
                  <a:gd name="T14" fmla="*/ 2147483647 w 469"/>
                  <a:gd name="T15" fmla="*/ 2147483647 h 305"/>
                  <a:gd name="T16" fmla="*/ 2147483647 w 469"/>
                  <a:gd name="T17" fmla="*/ 2147483647 h 305"/>
                  <a:gd name="T18" fmla="*/ 2147483647 w 469"/>
                  <a:gd name="T19" fmla="*/ 2147483647 h 305"/>
                  <a:gd name="T20" fmla="*/ 2147483647 w 469"/>
                  <a:gd name="T21" fmla="*/ 2147483647 h 305"/>
                  <a:gd name="T22" fmla="*/ 2147483647 w 469"/>
                  <a:gd name="T23" fmla="*/ 2147483647 h 305"/>
                  <a:gd name="T24" fmla="*/ 2147483647 w 469"/>
                  <a:gd name="T25" fmla="*/ 2147483647 h 305"/>
                  <a:gd name="T26" fmla="*/ 2147483647 w 469"/>
                  <a:gd name="T27" fmla="*/ 2147483647 h 305"/>
                  <a:gd name="T28" fmla="*/ 2147483647 w 469"/>
                  <a:gd name="T29" fmla="*/ 2147483647 h 305"/>
                  <a:gd name="T30" fmla="*/ 2147483647 w 469"/>
                  <a:gd name="T31" fmla="*/ 2147483647 h 305"/>
                  <a:gd name="T32" fmla="*/ 2147483647 w 469"/>
                  <a:gd name="T33" fmla="*/ 2147483647 h 305"/>
                  <a:gd name="T34" fmla="*/ 2147483647 w 469"/>
                  <a:gd name="T35" fmla="*/ 2147483647 h 305"/>
                  <a:gd name="T36" fmla="*/ 2147483647 w 469"/>
                  <a:gd name="T37" fmla="*/ 0 h 305"/>
                  <a:gd name="T38" fmla="*/ 2147483647 w 469"/>
                  <a:gd name="T39" fmla="*/ 2147483647 h 305"/>
                  <a:gd name="T40" fmla="*/ 2147483647 w 469"/>
                  <a:gd name="T41" fmla="*/ 2147483647 h 305"/>
                  <a:gd name="T42" fmla="*/ 2147483647 w 469"/>
                  <a:gd name="T43" fmla="*/ 2147483647 h 30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9"/>
                  <a:gd name="T67" fmla="*/ 0 h 305"/>
                  <a:gd name="T68" fmla="*/ 469 w 469"/>
                  <a:gd name="T69" fmla="*/ 305 h 30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9" h="305">
                    <a:moveTo>
                      <a:pt x="7" y="16"/>
                    </a:moveTo>
                    <a:lnTo>
                      <a:pt x="0" y="70"/>
                    </a:lnTo>
                    <a:lnTo>
                      <a:pt x="10" y="126"/>
                    </a:lnTo>
                    <a:lnTo>
                      <a:pt x="54" y="243"/>
                    </a:lnTo>
                    <a:lnTo>
                      <a:pt x="78" y="305"/>
                    </a:lnTo>
                    <a:lnTo>
                      <a:pt x="354" y="291"/>
                    </a:lnTo>
                    <a:lnTo>
                      <a:pt x="399" y="305"/>
                    </a:lnTo>
                    <a:lnTo>
                      <a:pt x="427" y="245"/>
                    </a:lnTo>
                    <a:lnTo>
                      <a:pt x="417" y="203"/>
                    </a:lnTo>
                    <a:lnTo>
                      <a:pt x="463" y="195"/>
                    </a:lnTo>
                    <a:lnTo>
                      <a:pt x="469" y="128"/>
                    </a:lnTo>
                    <a:lnTo>
                      <a:pt x="442" y="99"/>
                    </a:lnTo>
                    <a:lnTo>
                      <a:pt x="394" y="70"/>
                    </a:lnTo>
                    <a:lnTo>
                      <a:pt x="404" y="29"/>
                    </a:lnTo>
                    <a:lnTo>
                      <a:pt x="383" y="0"/>
                    </a:lnTo>
                    <a:lnTo>
                      <a:pt x="280" y="4"/>
                    </a:lnTo>
                    <a:lnTo>
                      <a:pt x="176" y="9"/>
                    </a:lnTo>
                    <a:lnTo>
                      <a:pt x="7" y="1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6" name="Freeform 38"/>
              <p:cNvSpPr>
                <a:spLocks/>
              </p:cNvSpPr>
              <p:nvPr/>
            </p:nvSpPr>
            <p:spPr bwMode="auto">
              <a:xfrm>
                <a:off x="5640388" y="1411287"/>
                <a:ext cx="830262" cy="385763"/>
              </a:xfrm>
              <a:custGeom>
                <a:avLst/>
                <a:gdLst>
                  <a:gd name="T0" fmla="*/ 2147483647 w 435"/>
                  <a:gd name="T1" fmla="*/ 0 h 188"/>
                  <a:gd name="T2" fmla="*/ 2147483647 w 435"/>
                  <a:gd name="T3" fmla="*/ 2147483647 h 188"/>
                  <a:gd name="T4" fmla="*/ 2147483647 w 435"/>
                  <a:gd name="T5" fmla="*/ 2147483647 h 188"/>
                  <a:gd name="T6" fmla="*/ 0 w 435"/>
                  <a:gd name="T7" fmla="*/ 2147483647 h 188"/>
                  <a:gd name="T8" fmla="*/ 0 w 435"/>
                  <a:gd name="T9" fmla="*/ 2147483647 h 188"/>
                  <a:gd name="T10" fmla="*/ 2147483647 w 435"/>
                  <a:gd name="T11" fmla="*/ 0 h 188"/>
                  <a:gd name="T12" fmla="*/ 2147483647 w 435"/>
                  <a:gd name="T13" fmla="*/ 2147483647 h 188"/>
                  <a:gd name="T14" fmla="*/ 2147483647 w 435"/>
                  <a:gd name="T15" fmla="*/ 2147483647 h 188"/>
                  <a:gd name="T16" fmla="*/ 2147483647 w 435"/>
                  <a:gd name="T17" fmla="*/ 2147483647 h 188"/>
                  <a:gd name="T18" fmla="*/ 2147483647 w 435"/>
                  <a:gd name="T19" fmla="*/ 2147483647 h 188"/>
                  <a:gd name="T20" fmla="*/ 2147483647 w 435"/>
                  <a:gd name="T21" fmla="*/ 2147483647 h 188"/>
                  <a:gd name="T22" fmla="*/ 2147483647 w 435"/>
                  <a:gd name="T23" fmla="*/ 2147483647 h 188"/>
                  <a:gd name="T24" fmla="*/ 2147483647 w 435"/>
                  <a:gd name="T25" fmla="*/ 2147483647 h 188"/>
                  <a:gd name="T26" fmla="*/ 2147483647 w 435"/>
                  <a:gd name="T27" fmla="*/ 2147483647 h 188"/>
                  <a:gd name="T28" fmla="*/ 2147483647 w 435"/>
                  <a:gd name="T29" fmla="*/ 2147483647 h 188"/>
                  <a:gd name="T30" fmla="*/ 2147483647 w 435"/>
                  <a:gd name="T31" fmla="*/ 2147483647 h 188"/>
                  <a:gd name="T32" fmla="*/ 2147483647 w 435"/>
                  <a:gd name="T33" fmla="*/ 2147483647 h 188"/>
                  <a:gd name="T34" fmla="*/ 2147483647 w 435"/>
                  <a:gd name="T35" fmla="*/ 2147483647 h 188"/>
                  <a:gd name="T36" fmla="*/ 2147483647 w 435"/>
                  <a:gd name="T37" fmla="*/ 2147483647 h 188"/>
                  <a:gd name="T38" fmla="*/ 2147483647 w 435"/>
                  <a:gd name="T39" fmla="*/ 2147483647 h 188"/>
                  <a:gd name="T40" fmla="*/ 2147483647 w 435"/>
                  <a:gd name="T41" fmla="*/ 2147483647 h 188"/>
                  <a:gd name="T42" fmla="*/ 2147483647 w 435"/>
                  <a:gd name="T43" fmla="*/ 2147483647 h 188"/>
                  <a:gd name="T44" fmla="*/ 2147483647 w 435"/>
                  <a:gd name="T45" fmla="*/ 2147483647 h 188"/>
                  <a:gd name="T46" fmla="*/ 2147483647 w 435"/>
                  <a:gd name="T47" fmla="*/ 2147483647 h 188"/>
                  <a:gd name="T48" fmla="*/ 2147483647 w 435"/>
                  <a:gd name="T49" fmla="*/ 2147483647 h 188"/>
                  <a:gd name="T50" fmla="*/ 2147483647 w 435"/>
                  <a:gd name="T51" fmla="*/ 2147483647 h 188"/>
                  <a:gd name="T52" fmla="*/ 2147483647 w 435"/>
                  <a:gd name="T53" fmla="*/ 2147483647 h 188"/>
                  <a:gd name="T54" fmla="*/ 2147483647 w 435"/>
                  <a:gd name="T55" fmla="*/ 2147483647 h 188"/>
                  <a:gd name="T56" fmla="*/ 0 w 435"/>
                  <a:gd name="T57" fmla="*/ 2147483647 h 1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35"/>
                  <a:gd name="T88" fmla="*/ 0 h 188"/>
                  <a:gd name="T89" fmla="*/ 435 w 435"/>
                  <a:gd name="T90" fmla="*/ 188 h 18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35" h="188">
                    <a:moveTo>
                      <a:pt x="0" y="104"/>
                    </a:moveTo>
                    <a:lnTo>
                      <a:pt x="97" y="0"/>
                    </a:lnTo>
                    <a:lnTo>
                      <a:pt x="80" y="43"/>
                    </a:lnTo>
                    <a:lnTo>
                      <a:pt x="93" y="56"/>
                    </a:lnTo>
                    <a:lnTo>
                      <a:pt x="124" y="38"/>
                    </a:lnTo>
                    <a:lnTo>
                      <a:pt x="190" y="64"/>
                    </a:lnTo>
                    <a:lnTo>
                      <a:pt x="219" y="43"/>
                    </a:lnTo>
                    <a:lnTo>
                      <a:pt x="310" y="31"/>
                    </a:lnTo>
                    <a:lnTo>
                      <a:pt x="327" y="57"/>
                    </a:lnTo>
                    <a:lnTo>
                      <a:pt x="362" y="51"/>
                    </a:lnTo>
                    <a:lnTo>
                      <a:pt x="430" y="79"/>
                    </a:lnTo>
                    <a:lnTo>
                      <a:pt x="435" y="99"/>
                    </a:lnTo>
                    <a:lnTo>
                      <a:pt x="360" y="117"/>
                    </a:lnTo>
                    <a:lnTo>
                      <a:pt x="339" y="104"/>
                    </a:lnTo>
                    <a:lnTo>
                      <a:pt x="301" y="108"/>
                    </a:lnTo>
                    <a:lnTo>
                      <a:pt x="257" y="134"/>
                    </a:lnTo>
                    <a:lnTo>
                      <a:pt x="237" y="136"/>
                    </a:lnTo>
                    <a:lnTo>
                      <a:pt x="221" y="117"/>
                    </a:lnTo>
                    <a:lnTo>
                      <a:pt x="196" y="186"/>
                    </a:lnTo>
                    <a:lnTo>
                      <a:pt x="169" y="188"/>
                    </a:lnTo>
                    <a:lnTo>
                      <a:pt x="157" y="160"/>
                    </a:lnTo>
                    <a:lnTo>
                      <a:pt x="99" y="147"/>
                    </a:lnTo>
                    <a:lnTo>
                      <a:pt x="71" y="127"/>
                    </a:lnTo>
                    <a:lnTo>
                      <a:pt x="23" y="134"/>
                    </a:lnTo>
                    <a:lnTo>
                      <a:pt x="0" y="104"/>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7" name="Freeform 39"/>
              <p:cNvSpPr>
                <a:spLocks/>
              </p:cNvSpPr>
              <p:nvPr/>
            </p:nvSpPr>
            <p:spPr bwMode="auto">
              <a:xfrm>
                <a:off x="6215063" y="1684337"/>
                <a:ext cx="592137" cy="860425"/>
              </a:xfrm>
              <a:custGeom>
                <a:avLst/>
                <a:gdLst>
                  <a:gd name="T0" fmla="*/ 2147483647 w 311"/>
                  <a:gd name="T1" fmla="*/ 0 h 421"/>
                  <a:gd name="T2" fmla="*/ 2147483647 w 311"/>
                  <a:gd name="T3" fmla="*/ 2147483647 h 421"/>
                  <a:gd name="T4" fmla="*/ 2147483647 w 311"/>
                  <a:gd name="T5" fmla="*/ 2147483647 h 421"/>
                  <a:gd name="T6" fmla="*/ 0 w 311"/>
                  <a:gd name="T7" fmla="*/ 2147483647 h 421"/>
                  <a:gd name="T8" fmla="*/ 2147483647 w 311"/>
                  <a:gd name="T9" fmla="*/ 2147483647 h 421"/>
                  <a:gd name="T10" fmla="*/ 2147483647 w 311"/>
                  <a:gd name="T11" fmla="*/ 2147483647 h 421"/>
                  <a:gd name="T12" fmla="*/ 2147483647 w 311"/>
                  <a:gd name="T13" fmla="*/ 2147483647 h 421"/>
                  <a:gd name="T14" fmla="*/ 2147483647 w 311"/>
                  <a:gd name="T15" fmla="*/ 2147483647 h 421"/>
                  <a:gd name="T16" fmla="*/ 2147483647 w 311"/>
                  <a:gd name="T17" fmla="*/ 2147483647 h 421"/>
                  <a:gd name="T18" fmla="*/ 2147483647 w 311"/>
                  <a:gd name="T19" fmla="*/ 2147483647 h 421"/>
                  <a:gd name="T20" fmla="*/ 0 w 311"/>
                  <a:gd name="T21" fmla="*/ 2147483647 h 421"/>
                  <a:gd name="T22" fmla="*/ 2147483647 w 311"/>
                  <a:gd name="T23" fmla="*/ 2147483647 h 421"/>
                  <a:gd name="T24" fmla="*/ 2147483647 w 311"/>
                  <a:gd name="T25" fmla="*/ 2147483647 h 421"/>
                  <a:gd name="T26" fmla="*/ 2147483647 w 311"/>
                  <a:gd name="T27" fmla="*/ 2147483647 h 421"/>
                  <a:gd name="T28" fmla="*/ 2147483647 w 311"/>
                  <a:gd name="T29" fmla="*/ 2147483647 h 421"/>
                  <a:gd name="T30" fmla="*/ 2147483647 w 311"/>
                  <a:gd name="T31" fmla="*/ 2147483647 h 421"/>
                  <a:gd name="T32" fmla="*/ 2147483647 w 311"/>
                  <a:gd name="T33" fmla="*/ 2147483647 h 421"/>
                  <a:gd name="T34" fmla="*/ 2147483647 w 311"/>
                  <a:gd name="T35" fmla="*/ 2147483647 h 421"/>
                  <a:gd name="T36" fmla="*/ 2147483647 w 311"/>
                  <a:gd name="T37" fmla="*/ 2147483647 h 421"/>
                  <a:gd name="T38" fmla="*/ 2147483647 w 311"/>
                  <a:gd name="T39" fmla="*/ 2147483647 h 421"/>
                  <a:gd name="T40" fmla="*/ 2147483647 w 311"/>
                  <a:gd name="T41" fmla="*/ 2147483647 h 421"/>
                  <a:gd name="T42" fmla="*/ 2147483647 w 311"/>
                  <a:gd name="T43" fmla="*/ 2147483647 h 421"/>
                  <a:gd name="T44" fmla="*/ 2147483647 w 311"/>
                  <a:gd name="T45" fmla="*/ 2147483647 h 421"/>
                  <a:gd name="T46" fmla="*/ 2147483647 w 311"/>
                  <a:gd name="T47" fmla="*/ 2147483647 h 421"/>
                  <a:gd name="T48" fmla="*/ 2147483647 w 311"/>
                  <a:gd name="T49" fmla="*/ 2147483647 h 421"/>
                  <a:gd name="T50" fmla="*/ 2147483647 w 311"/>
                  <a:gd name="T51" fmla="*/ 2147483647 h 421"/>
                  <a:gd name="T52" fmla="*/ 2147483647 w 311"/>
                  <a:gd name="T53" fmla="*/ 2147483647 h 421"/>
                  <a:gd name="T54" fmla="*/ 2147483647 w 311"/>
                  <a:gd name="T55" fmla="*/ 2147483647 h 421"/>
                  <a:gd name="T56" fmla="*/ 2147483647 w 311"/>
                  <a:gd name="T57" fmla="*/ 2147483647 h 421"/>
                  <a:gd name="T58" fmla="*/ 2147483647 w 311"/>
                  <a:gd name="T59" fmla="*/ 2147483647 h 421"/>
                  <a:gd name="T60" fmla="*/ 2147483647 w 311"/>
                  <a:gd name="T61" fmla="*/ 2147483647 h 421"/>
                  <a:gd name="T62" fmla="*/ 2147483647 w 311"/>
                  <a:gd name="T63" fmla="*/ 2147483647 h 421"/>
                  <a:gd name="T64" fmla="*/ 2147483647 w 311"/>
                  <a:gd name="T65" fmla="*/ 2147483647 h 421"/>
                  <a:gd name="T66" fmla="*/ 2147483647 w 311"/>
                  <a:gd name="T67" fmla="*/ 2147483647 h 421"/>
                  <a:gd name="T68" fmla="*/ 2147483647 w 311"/>
                  <a:gd name="T69" fmla="*/ 2147483647 h 421"/>
                  <a:gd name="T70" fmla="*/ 2147483647 w 311"/>
                  <a:gd name="T71" fmla="*/ 2147483647 h 421"/>
                  <a:gd name="T72" fmla="*/ 2147483647 w 311"/>
                  <a:gd name="T73" fmla="*/ 2147483647 h 421"/>
                  <a:gd name="T74" fmla="*/ 2147483647 w 311"/>
                  <a:gd name="T75" fmla="*/ 2147483647 h 421"/>
                  <a:gd name="T76" fmla="*/ 2147483647 w 311"/>
                  <a:gd name="T77" fmla="*/ 2147483647 h 421"/>
                  <a:gd name="T78" fmla="*/ 2147483647 w 311"/>
                  <a:gd name="T79" fmla="*/ 2147483647 h 421"/>
                  <a:gd name="T80" fmla="*/ 2147483647 w 311"/>
                  <a:gd name="T81" fmla="*/ 2147483647 h 421"/>
                  <a:gd name="T82" fmla="*/ 2147483647 w 311"/>
                  <a:gd name="T83" fmla="*/ 2147483647 h 421"/>
                  <a:gd name="T84" fmla="*/ 2147483647 w 311"/>
                  <a:gd name="T85" fmla="*/ 2147483647 h 421"/>
                  <a:gd name="T86" fmla="*/ 2147483647 w 311"/>
                  <a:gd name="T87" fmla="*/ 2147483647 h 421"/>
                  <a:gd name="T88" fmla="*/ 2147483647 w 311"/>
                  <a:gd name="T89" fmla="*/ 2147483647 h 421"/>
                  <a:gd name="T90" fmla="*/ 2147483647 w 311"/>
                  <a:gd name="T91" fmla="*/ 0 h 421"/>
                  <a:gd name="T92" fmla="*/ 2147483647 w 311"/>
                  <a:gd name="T93" fmla="*/ 2147483647 h 42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1"/>
                  <a:gd name="T142" fmla="*/ 0 h 421"/>
                  <a:gd name="T143" fmla="*/ 311 w 311"/>
                  <a:gd name="T144" fmla="*/ 421 h 42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1" h="421">
                    <a:moveTo>
                      <a:pt x="78" y="17"/>
                    </a:moveTo>
                    <a:lnTo>
                      <a:pt x="90" y="43"/>
                    </a:lnTo>
                    <a:lnTo>
                      <a:pt x="68" y="59"/>
                    </a:lnTo>
                    <a:lnTo>
                      <a:pt x="67" y="126"/>
                    </a:lnTo>
                    <a:lnTo>
                      <a:pt x="55" y="83"/>
                    </a:lnTo>
                    <a:lnTo>
                      <a:pt x="10" y="125"/>
                    </a:lnTo>
                    <a:lnTo>
                      <a:pt x="0" y="245"/>
                    </a:lnTo>
                    <a:lnTo>
                      <a:pt x="29" y="305"/>
                    </a:lnTo>
                    <a:lnTo>
                      <a:pt x="32" y="335"/>
                    </a:lnTo>
                    <a:lnTo>
                      <a:pt x="33" y="360"/>
                    </a:lnTo>
                    <a:lnTo>
                      <a:pt x="32" y="382"/>
                    </a:lnTo>
                    <a:lnTo>
                      <a:pt x="26" y="421"/>
                    </a:lnTo>
                    <a:lnTo>
                      <a:pt x="148" y="414"/>
                    </a:lnTo>
                    <a:lnTo>
                      <a:pt x="309" y="399"/>
                    </a:lnTo>
                    <a:lnTo>
                      <a:pt x="280" y="391"/>
                    </a:lnTo>
                    <a:lnTo>
                      <a:pt x="264" y="369"/>
                    </a:lnTo>
                    <a:lnTo>
                      <a:pt x="289" y="350"/>
                    </a:lnTo>
                    <a:lnTo>
                      <a:pt x="289" y="327"/>
                    </a:lnTo>
                    <a:lnTo>
                      <a:pt x="277" y="306"/>
                    </a:lnTo>
                    <a:lnTo>
                      <a:pt x="289" y="292"/>
                    </a:lnTo>
                    <a:lnTo>
                      <a:pt x="311" y="293"/>
                    </a:lnTo>
                    <a:lnTo>
                      <a:pt x="307" y="235"/>
                    </a:lnTo>
                    <a:lnTo>
                      <a:pt x="301" y="200"/>
                    </a:lnTo>
                    <a:lnTo>
                      <a:pt x="288" y="178"/>
                    </a:lnTo>
                    <a:lnTo>
                      <a:pt x="275" y="165"/>
                    </a:lnTo>
                    <a:lnTo>
                      <a:pt x="254" y="161"/>
                    </a:lnTo>
                    <a:lnTo>
                      <a:pt x="235" y="161"/>
                    </a:lnTo>
                    <a:lnTo>
                      <a:pt x="215" y="189"/>
                    </a:lnTo>
                    <a:lnTo>
                      <a:pt x="202" y="197"/>
                    </a:lnTo>
                    <a:lnTo>
                      <a:pt x="193" y="200"/>
                    </a:lnTo>
                    <a:lnTo>
                      <a:pt x="183" y="196"/>
                    </a:lnTo>
                    <a:lnTo>
                      <a:pt x="180" y="183"/>
                    </a:lnTo>
                    <a:lnTo>
                      <a:pt x="183" y="174"/>
                    </a:lnTo>
                    <a:lnTo>
                      <a:pt x="192" y="165"/>
                    </a:lnTo>
                    <a:lnTo>
                      <a:pt x="200" y="161"/>
                    </a:lnTo>
                    <a:lnTo>
                      <a:pt x="209" y="160"/>
                    </a:lnTo>
                    <a:lnTo>
                      <a:pt x="209" y="144"/>
                    </a:lnTo>
                    <a:lnTo>
                      <a:pt x="232" y="126"/>
                    </a:lnTo>
                    <a:lnTo>
                      <a:pt x="209" y="71"/>
                    </a:lnTo>
                    <a:lnTo>
                      <a:pt x="209" y="45"/>
                    </a:lnTo>
                    <a:lnTo>
                      <a:pt x="170" y="35"/>
                    </a:lnTo>
                    <a:lnTo>
                      <a:pt x="113" y="0"/>
                    </a:lnTo>
                    <a:lnTo>
                      <a:pt x="78" y="17"/>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8" name="Freeform 40"/>
              <p:cNvSpPr>
                <a:spLocks/>
              </p:cNvSpPr>
              <p:nvPr/>
            </p:nvSpPr>
            <p:spPr bwMode="auto">
              <a:xfrm>
                <a:off x="5568950" y="2446337"/>
                <a:ext cx="641350" cy="1136650"/>
              </a:xfrm>
              <a:custGeom>
                <a:avLst/>
                <a:gdLst>
                  <a:gd name="T0" fmla="*/ 2147483647 w 337"/>
                  <a:gd name="T1" fmla="*/ 0 h 557"/>
                  <a:gd name="T2" fmla="*/ 2147483647 w 337"/>
                  <a:gd name="T3" fmla="*/ 2147483647 h 557"/>
                  <a:gd name="T4" fmla="*/ 2147483647 w 337"/>
                  <a:gd name="T5" fmla="*/ 2147483647 h 557"/>
                  <a:gd name="T6" fmla="*/ 0 w 337"/>
                  <a:gd name="T7" fmla="*/ 2147483647 h 557"/>
                  <a:gd name="T8" fmla="*/ 2147483647 w 337"/>
                  <a:gd name="T9" fmla="*/ 2147483647 h 557"/>
                  <a:gd name="T10" fmla="*/ 2147483647 w 337"/>
                  <a:gd name="T11" fmla="*/ 0 h 557"/>
                  <a:gd name="T12" fmla="*/ 2147483647 w 337"/>
                  <a:gd name="T13" fmla="*/ 2147483647 h 557"/>
                  <a:gd name="T14" fmla="*/ 2147483647 w 337"/>
                  <a:gd name="T15" fmla="*/ 2147483647 h 557"/>
                  <a:gd name="T16" fmla="*/ 2147483647 w 337"/>
                  <a:gd name="T17" fmla="*/ 2147483647 h 557"/>
                  <a:gd name="T18" fmla="*/ 2147483647 w 337"/>
                  <a:gd name="T19" fmla="*/ 2147483647 h 557"/>
                  <a:gd name="T20" fmla="*/ 2147483647 w 337"/>
                  <a:gd name="T21" fmla="*/ 2147483647 h 557"/>
                  <a:gd name="T22" fmla="*/ 2147483647 w 337"/>
                  <a:gd name="T23" fmla="*/ 2147483647 h 557"/>
                  <a:gd name="T24" fmla="*/ 2147483647 w 337"/>
                  <a:gd name="T25" fmla="*/ 2147483647 h 557"/>
                  <a:gd name="T26" fmla="*/ 2147483647 w 337"/>
                  <a:gd name="T27" fmla="*/ 2147483647 h 557"/>
                  <a:gd name="T28" fmla="*/ 2147483647 w 337"/>
                  <a:gd name="T29" fmla="*/ 2147483647 h 557"/>
                  <a:gd name="T30" fmla="*/ 2147483647 w 337"/>
                  <a:gd name="T31" fmla="*/ 2147483647 h 557"/>
                  <a:gd name="T32" fmla="*/ 2147483647 w 337"/>
                  <a:gd name="T33" fmla="*/ 2147483647 h 557"/>
                  <a:gd name="T34" fmla="*/ 2147483647 w 337"/>
                  <a:gd name="T35" fmla="*/ 2147483647 h 557"/>
                  <a:gd name="T36" fmla="*/ 2147483647 w 337"/>
                  <a:gd name="T37" fmla="*/ 2147483647 h 557"/>
                  <a:gd name="T38" fmla="*/ 2147483647 w 337"/>
                  <a:gd name="T39" fmla="*/ 2147483647 h 557"/>
                  <a:gd name="T40" fmla="*/ 2147483647 w 337"/>
                  <a:gd name="T41" fmla="*/ 2147483647 h 557"/>
                  <a:gd name="T42" fmla="*/ 0 w 337"/>
                  <a:gd name="T43" fmla="*/ 2147483647 h 557"/>
                  <a:gd name="T44" fmla="*/ 2147483647 w 337"/>
                  <a:gd name="T45" fmla="*/ 2147483647 h 557"/>
                  <a:gd name="T46" fmla="*/ 2147483647 w 337"/>
                  <a:gd name="T47" fmla="*/ 2147483647 h 557"/>
                  <a:gd name="T48" fmla="*/ 2147483647 w 337"/>
                  <a:gd name="T49" fmla="*/ 2147483647 h 557"/>
                  <a:gd name="T50" fmla="*/ 2147483647 w 337"/>
                  <a:gd name="T51" fmla="*/ 2147483647 h 557"/>
                  <a:gd name="T52" fmla="*/ 2147483647 w 337"/>
                  <a:gd name="T53" fmla="*/ 2147483647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7"/>
                  <a:gd name="T82" fmla="*/ 0 h 557"/>
                  <a:gd name="T83" fmla="*/ 337 w 337"/>
                  <a:gd name="T84" fmla="*/ 557 h 5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7" h="557">
                    <a:moveTo>
                      <a:pt x="63" y="32"/>
                    </a:moveTo>
                    <a:lnTo>
                      <a:pt x="256" y="0"/>
                    </a:lnTo>
                    <a:lnTo>
                      <a:pt x="287" y="69"/>
                    </a:lnTo>
                    <a:lnTo>
                      <a:pt x="326" y="353"/>
                    </a:lnTo>
                    <a:lnTo>
                      <a:pt x="337" y="391"/>
                    </a:lnTo>
                    <a:lnTo>
                      <a:pt x="307" y="467"/>
                    </a:lnTo>
                    <a:lnTo>
                      <a:pt x="307" y="519"/>
                    </a:lnTo>
                    <a:lnTo>
                      <a:pt x="272" y="513"/>
                    </a:lnTo>
                    <a:lnTo>
                      <a:pt x="273" y="557"/>
                    </a:lnTo>
                    <a:lnTo>
                      <a:pt x="237" y="540"/>
                    </a:lnTo>
                    <a:lnTo>
                      <a:pt x="218" y="545"/>
                    </a:lnTo>
                    <a:lnTo>
                      <a:pt x="191" y="541"/>
                    </a:lnTo>
                    <a:lnTo>
                      <a:pt x="170" y="474"/>
                    </a:lnTo>
                    <a:lnTo>
                      <a:pt x="131" y="454"/>
                    </a:lnTo>
                    <a:lnTo>
                      <a:pt x="131" y="383"/>
                    </a:lnTo>
                    <a:lnTo>
                      <a:pt x="92" y="391"/>
                    </a:lnTo>
                    <a:lnTo>
                      <a:pt x="70" y="339"/>
                    </a:lnTo>
                    <a:lnTo>
                      <a:pt x="0" y="278"/>
                    </a:lnTo>
                    <a:lnTo>
                      <a:pt x="51" y="182"/>
                    </a:lnTo>
                    <a:lnTo>
                      <a:pt x="37" y="137"/>
                    </a:lnTo>
                    <a:lnTo>
                      <a:pt x="87" y="128"/>
                    </a:lnTo>
                    <a:lnTo>
                      <a:pt x="92" y="66"/>
                    </a:lnTo>
                    <a:lnTo>
                      <a:pt x="63" y="32"/>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9" name="Freeform 41"/>
              <p:cNvSpPr>
                <a:spLocks/>
              </p:cNvSpPr>
              <p:nvPr/>
            </p:nvSpPr>
            <p:spPr bwMode="auto">
              <a:xfrm>
                <a:off x="4999038" y="2906712"/>
                <a:ext cx="1019175" cy="900113"/>
              </a:xfrm>
              <a:custGeom>
                <a:avLst/>
                <a:gdLst>
                  <a:gd name="T0" fmla="*/ 2147483647 w 535"/>
                  <a:gd name="T1" fmla="*/ 0 h 440"/>
                  <a:gd name="T2" fmla="*/ 2147483647 w 535"/>
                  <a:gd name="T3" fmla="*/ 2147483647 h 440"/>
                  <a:gd name="T4" fmla="*/ 2147483647 w 535"/>
                  <a:gd name="T5" fmla="*/ 2147483647 h 440"/>
                  <a:gd name="T6" fmla="*/ 0 w 535"/>
                  <a:gd name="T7" fmla="*/ 2147483647 h 440"/>
                  <a:gd name="T8" fmla="*/ 0 w 535"/>
                  <a:gd name="T9" fmla="*/ 2147483647 h 440"/>
                  <a:gd name="T10" fmla="*/ 2147483647 w 535"/>
                  <a:gd name="T11" fmla="*/ 0 h 440"/>
                  <a:gd name="T12" fmla="*/ 2147483647 w 535"/>
                  <a:gd name="T13" fmla="*/ 0 h 440"/>
                  <a:gd name="T14" fmla="*/ 2147483647 w 535"/>
                  <a:gd name="T15" fmla="*/ 2147483647 h 440"/>
                  <a:gd name="T16" fmla="*/ 2147483647 w 535"/>
                  <a:gd name="T17" fmla="*/ 2147483647 h 440"/>
                  <a:gd name="T18" fmla="*/ 2147483647 w 535"/>
                  <a:gd name="T19" fmla="*/ 2147483647 h 440"/>
                  <a:gd name="T20" fmla="*/ 2147483647 w 535"/>
                  <a:gd name="T21" fmla="*/ 2147483647 h 440"/>
                  <a:gd name="T22" fmla="*/ 2147483647 w 535"/>
                  <a:gd name="T23" fmla="*/ 2147483647 h 440"/>
                  <a:gd name="T24" fmla="*/ 2147483647 w 535"/>
                  <a:gd name="T25" fmla="*/ 2147483647 h 440"/>
                  <a:gd name="T26" fmla="*/ 2147483647 w 535"/>
                  <a:gd name="T27" fmla="*/ 2147483647 h 440"/>
                  <a:gd name="T28" fmla="*/ 2147483647 w 535"/>
                  <a:gd name="T29" fmla="*/ 2147483647 h 440"/>
                  <a:gd name="T30" fmla="*/ 2147483647 w 535"/>
                  <a:gd name="T31" fmla="*/ 2147483647 h 440"/>
                  <a:gd name="T32" fmla="*/ 2147483647 w 535"/>
                  <a:gd name="T33" fmla="*/ 2147483647 h 440"/>
                  <a:gd name="T34" fmla="*/ 2147483647 w 535"/>
                  <a:gd name="T35" fmla="*/ 2147483647 h 440"/>
                  <a:gd name="T36" fmla="*/ 2147483647 w 535"/>
                  <a:gd name="T37" fmla="*/ 2147483647 h 440"/>
                  <a:gd name="T38" fmla="*/ 2147483647 w 535"/>
                  <a:gd name="T39" fmla="*/ 2147483647 h 440"/>
                  <a:gd name="T40" fmla="*/ 2147483647 w 535"/>
                  <a:gd name="T41" fmla="*/ 2147483647 h 440"/>
                  <a:gd name="T42" fmla="*/ 2147483647 w 535"/>
                  <a:gd name="T43" fmla="*/ 2147483647 h 440"/>
                  <a:gd name="T44" fmla="*/ 2147483647 w 535"/>
                  <a:gd name="T45" fmla="*/ 2147483647 h 440"/>
                  <a:gd name="T46" fmla="*/ 2147483647 w 535"/>
                  <a:gd name="T47" fmla="*/ 2147483647 h 440"/>
                  <a:gd name="T48" fmla="*/ 2147483647 w 535"/>
                  <a:gd name="T49" fmla="*/ 2147483647 h 440"/>
                  <a:gd name="T50" fmla="*/ 2147483647 w 535"/>
                  <a:gd name="T51" fmla="*/ 2147483647 h 440"/>
                  <a:gd name="T52" fmla="*/ 2147483647 w 535"/>
                  <a:gd name="T53" fmla="*/ 2147483647 h 440"/>
                  <a:gd name="T54" fmla="*/ 2147483647 w 535"/>
                  <a:gd name="T55" fmla="*/ 2147483647 h 440"/>
                  <a:gd name="T56" fmla="*/ 2147483647 w 535"/>
                  <a:gd name="T57" fmla="*/ 2147483647 h 440"/>
                  <a:gd name="T58" fmla="*/ 0 w 535"/>
                  <a:gd name="T59" fmla="*/ 2147483647 h 4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5"/>
                  <a:gd name="T91" fmla="*/ 0 h 440"/>
                  <a:gd name="T92" fmla="*/ 535 w 535"/>
                  <a:gd name="T93" fmla="*/ 440 h 4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5" h="440">
                    <a:moveTo>
                      <a:pt x="0" y="14"/>
                    </a:moveTo>
                    <a:lnTo>
                      <a:pt x="234" y="0"/>
                    </a:lnTo>
                    <a:lnTo>
                      <a:pt x="283" y="0"/>
                    </a:lnTo>
                    <a:lnTo>
                      <a:pt x="321" y="13"/>
                    </a:lnTo>
                    <a:lnTo>
                      <a:pt x="301" y="50"/>
                    </a:lnTo>
                    <a:lnTo>
                      <a:pt x="369" y="113"/>
                    </a:lnTo>
                    <a:lnTo>
                      <a:pt x="391" y="165"/>
                    </a:lnTo>
                    <a:lnTo>
                      <a:pt x="431" y="152"/>
                    </a:lnTo>
                    <a:lnTo>
                      <a:pt x="430" y="226"/>
                    </a:lnTo>
                    <a:lnTo>
                      <a:pt x="471" y="248"/>
                    </a:lnTo>
                    <a:lnTo>
                      <a:pt x="490" y="314"/>
                    </a:lnTo>
                    <a:lnTo>
                      <a:pt x="519" y="319"/>
                    </a:lnTo>
                    <a:lnTo>
                      <a:pt x="535" y="347"/>
                    </a:lnTo>
                    <a:lnTo>
                      <a:pt x="498" y="385"/>
                    </a:lnTo>
                    <a:lnTo>
                      <a:pt x="487" y="428"/>
                    </a:lnTo>
                    <a:lnTo>
                      <a:pt x="436" y="440"/>
                    </a:lnTo>
                    <a:lnTo>
                      <a:pt x="449" y="392"/>
                    </a:lnTo>
                    <a:lnTo>
                      <a:pt x="248" y="409"/>
                    </a:lnTo>
                    <a:lnTo>
                      <a:pt x="104" y="427"/>
                    </a:lnTo>
                    <a:lnTo>
                      <a:pt x="96" y="380"/>
                    </a:lnTo>
                    <a:lnTo>
                      <a:pt x="86" y="239"/>
                    </a:lnTo>
                    <a:lnTo>
                      <a:pt x="84" y="162"/>
                    </a:lnTo>
                    <a:lnTo>
                      <a:pt x="36" y="127"/>
                    </a:lnTo>
                    <a:lnTo>
                      <a:pt x="54" y="95"/>
                    </a:lnTo>
                    <a:lnTo>
                      <a:pt x="30" y="78"/>
                    </a:lnTo>
                    <a:lnTo>
                      <a:pt x="0" y="14"/>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0" name="Freeform 42"/>
              <p:cNvSpPr>
                <a:spLocks/>
              </p:cNvSpPr>
              <p:nvPr/>
            </p:nvSpPr>
            <p:spPr bwMode="auto">
              <a:xfrm>
                <a:off x="6113463" y="2527300"/>
                <a:ext cx="498475" cy="879475"/>
              </a:xfrm>
              <a:custGeom>
                <a:avLst/>
                <a:gdLst>
                  <a:gd name="T0" fmla="*/ 2147483647 w 261"/>
                  <a:gd name="T1" fmla="*/ 0 h 431"/>
                  <a:gd name="T2" fmla="*/ 2147483647 w 261"/>
                  <a:gd name="T3" fmla="*/ 2147483647 h 431"/>
                  <a:gd name="T4" fmla="*/ 2147483647 w 261"/>
                  <a:gd name="T5" fmla="*/ 2147483647 h 431"/>
                  <a:gd name="T6" fmla="*/ 0 w 261"/>
                  <a:gd name="T7" fmla="*/ 2147483647 h 431"/>
                  <a:gd name="T8" fmla="*/ 0 w 261"/>
                  <a:gd name="T9" fmla="*/ 2147483647 h 431"/>
                  <a:gd name="T10" fmla="*/ 2147483647 w 261"/>
                  <a:gd name="T11" fmla="*/ 2147483647 h 431"/>
                  <a:gd name="T12" fmla="*/ 2147483647 w 261"/>
                  <a:gd name="T13" fmla="*/ 2147483647 h 431"/>
                  <a:gd name="T14" fmla="*/ 2147483647 w 261"/>
                  <a:gd name="T15" fmla="*/ 2147483647 h 431"/>
                  <a:gd name="T16" fmla="*/ 2147483647 w 261"/>
                  <a:gd name="T17" fmla="*/ 2147483647 h 431"/>
                  <a:gd name="T18" fmla="*/ 2147483647 w 261"/>
                  <a:gd name="T19" fmla="*/ 0 h 431"/>
                  <a:gd name="T20" fmla="*/ 2147483647 w 261"/>
                  <a:gd name="T21" fmla="*/ 2147483647 h 431"/>
                  <a:gd name="T22" fmla="*/ 2147483647 w 261"/>
                  <a:gd name="T23" fmla="*/ 2147483647 h 431"/>
                  <a:gd name="T24" fmla="*/ 2147483647 w 261"/>
                  <a:gd name="T25" fmla="*/ 2147483647 h 431"/>
                  <a:gd name="T26" fmla="*/ 2147483647 w 261"/>
                  <a:gd name="T27" fmla="*/ 2147483647 h 431"/>
                  <a:gd name="T28" fmla="*/ 2147483647 w 261"/>
                  <a:gd name="T29" fmla="*/ 2147483647 h 431"/>
                  <a:gd name="T30" fmla="*/ 2147483647 w 261"/>
                  <a:gd name="T31" fmla="*/ 2147483647 h 431"/>
                  <a:gd name="T32" fmla="*/ 2147483647 w 261"/>
                  <a:gd name="T33" fmla="*/ 2147483647 h 431"/>
                  <a:gd name="T34" fmla="*/ 2147483647 w 261"/>
                  <a:gd name="T35" fmla="*/ 2147483647 h 431"/>
                  <a:gd name="T36" fmla="*/ 2147483647 w 261"/>
                  <a:gd name="T37" fmla="*/ 2147483647 h 431"/>
                  <a:gd name="T38" fmla="*/ 0 w 261"/>
                  <a:gd name="T39" fmla="*/ 2147483647 h 4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1"/>
                  <a:gd name="T61" fmla="*/ 0 h 431"/>
                  <a:gd name="T62" fmla="*/ 261 w 261"/>
                  <a:gd name="T63" fmla="*/ 431 h 4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1" h="431">
                    <a:moveTo>
                      <a:pt x="0" y="31"/>
                    </a:moveTo>
                    <a:lnTo>
                      <a:pt x="30" y="47"/>
                    </a:lnTo>
                    <a:lnTo>
                      <a:pt x="59" y="44"/>
                    </a:lnTo>
                    <a:lnTo>
                      <a:pt x="69" y="35"/>
                    </a:lnTo>
                    <a:lnTo>
                      <a:pt x="77" y="9"/>
                    </a:lnTo>
                    <a:lnTo>
                      <a:pt x="203" y="0"/>
                    </a:lnTo>
                    <a:lnTo>
                      <a:pt x="261" y="304"/>
                    </a:lnTo>
                    <a:lnTo>
                      <a:pt x="257" y="301"/>
                    </a:lnTo>
                    <a:lnTo>
                      <a:pt x="213" y="319"/>
                    </a:lnTo>
                    <a:lnTo>
                      <a:pt x="183" y="400"/>
                    </a:lnTo>
                    <a:lnTo>
                      <a:pt x="138" y="389"/>
                    </a:lnTo>
                    <a:lnTo>
                      <a:pt x="85" y="419"/>
                    </a:lnTo>
                    <a:lnTo>
                      <a:pt x="17" y="431"/>
                    </a:lnTo>
                    <a:lnTo>
                      <a:pt x="48" y="351"/>
                    </a:lnTo>
                    <a:lnTo>
                      <a:pt x="34" y="306"/>
                    </a:lnTo>
                    <a:lnTo>
                      <a:pt x="0" y="31"/>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1" name="Freeform 43"/>
              <p:cNvSpPr>
                <a:spLocks/>
              </p:cNvSpPr>
              <p:nvPr/>
            </p:nvSpPr>
            <p:spPr bwMode="auto">
              <a:xfrm>
                <a:off x="6500813" y="2349500"/>
                <a:ext cx="642937" cy="790575"/>
              </a:xfrm>
              <a:custGeom>
                <a:avLst/>
                <a:gdLst>
                  <a:gd name="T0" fmla="*/ 2147483647 w 336"/>
                  <a:gd name="T1" fmla="*/ 0 h 388"/>
                  <a:gd name="T2" fmla="*/ 2147483647 w 336"/>
                  <a:gd name="T3" fmla="*/ 2147483647 h 388"/>
                  <a:gd name="T4" fmla="*/ 2147483647 w 336"/>
                  <a:gd name="T5" fmla="*/ 2147483647 h 388"/>
                  <a:gd name="T6" fmla="*/ 0 w 336"/>
                  <a:gd name="T7" fmla="*/ 2147483647 h 388"/>
                  <a:gd name="T8" fmla="*/ 0 w 336"/>
                  <a:gd name="T9" fmla="*/ 2147483647 h 388"/>
                  <a:gd name="T10" fmla="*/ 2147483647 w 336"/>
                  <a:gd name="T11" fmla="*/ 2147483647 h 388"/>
                  <a:gd name="T12" fmla="*/ 2147483647 w 336"/>
                  <a:gd name="T13" fmla="*/ 2147483647 h 388"/>
                  <a:gd name="T14" fmla="*/ 2147483647 w 336"/>
                  <a:gd name="T15" fmla="*/ 2147483647 h 388"/>
                  <a:gd name="T16" fmla="*/ 2147483647 w 336"/>
                  <a:gd name="T17" fmla="*/ 2147483647 h 388"/>
                  <a:gd name="T18" fmla="*/ 2147483647 w 336"/>
                  <a:gd name="T19" fmla="*/ 0 h 388"/>
                  <a:gd name="T20" fmla="*/ 2147483647 w 336"/>
                  <a:gd name="T21" fmla="*/ 2147483647 h 388"/>
                  <a:gd name="T22" fmla="*/ 2147483647 w 336"/>
                  <a:gd name="T23" fmla="*/ 2147483647 h 388"/>
                  <a:gd name="T24" fmla="*/ 2147483647 w 336"/>
                  <a:gd name="T25" fmla="*/ 2147483647 h 388"/>
                  <a:gd name="T26" fmla="*/ 2147483647 w 336"/>
                  <a:gd name="T27" fmla="*/ 2147483647 h 388"/>
                  <a:gd name="T28" fmla="*/ 2147483647 w 336"/>
                  <a:gd name="T29" fmla="*/ 2147483647 h 388"/>
                  <a:gd name="T30" fmla="*/ 2147483647 w 336"/>
                  <a:gd name="T31" fmla="*/ 2147483647 h 388"/>
                  <a:gd name="T32" fmla="*/ 2147483647 w 336"/>
                  <a:gd name="T33" fmla="*/ 2147483647 h 388"/>
                  <a:gd name="T34" fmla="*/ 2147483647 w 336"/>
                  <a:gd name="T35" fmla="*/ 2147483647 h 388"/>
                  <a:gd name="T36" fmla="*/ 2147483647 w 336"/>
                  <a:gd name="T37" fmla="*/ 2147483647 h 388"/>
                  <a:gd name="T38" fmla="*/ 2147483647 w 336"/>
                  <a:gd name="T39" fmla="*/ 2147483647 h 388"/>
                  <a:gd name="T40" fmla="*/ 2147483647 w 336"/>
                  <a:gd name="T41" fmla="*/ 2147483647 h 388"/>
                  <a:gd name="T42" fmla="*/ 2147483647 w 336"/>
                  <a:gd name="T43" fmla="*/ 2147483647 h 388"/>
                  <a:gd name="T44" fmla="*/ 0 w 336"/>
                  <a:gd name="T45" fmla="*/ 2147483647 h 3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36"/>
                  <a:gd name="T70" fmla="*/ 0 h 388"/>
                  <a:gd name="T71" fmla="*/ 336 w 336"/>
                  <a:gd name="T72" fmla="*/ 388 h 3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36" h="388">
                    <a:moveTo>
                      <a:pt x="0" y="87"/>
                    </a:moveTo>
                    <a:lnTo>
                      <a:pt x="151" y="73"/>
                    </a:lnTo>
                    <a:lnTo>
                      <a:pt x="183" y="79"/>
                    </a:lnTo>
                    <a:lnTo>
                      <a:pt x="254" y="45"/>
                    </a:lnTo>
                    <a:lnTo>
                      <a:pt x="270" y="15"/>
                    </a:lnTo>
                    <a:lnTo>
                      <a:pt x="313" y="0"/>
                    </a:lnTo>
                    <a:lnTo>
                      <a:pt x="336" y="147"/>
                    </a:lnTo>
                    <a:lnTo>
                      <a:pt x="318" y="163"/>
                    </a:lnTo>
                    <a:lnTo>
                      <a:pt x="323" y="265"/>
                    </a:lnTo>
                    <a:lnTo>
                      <a:pt x="289" y="274"/>
                    </a:lnTo>
                    <a:lnTo>
                      <a:pt x="270" y="330"/>
                    </a:lnTo>
                    <a:lnTo>
                      <a:pt x="244" y="323"/>
                    </a:lnTo>
                    <a:lnTo>
                      <a:pt x="235" y="388"/>
                    </a:lnTo>
                    <a:lnTo>
                      <a:pt x="198" y="361"/>
                    </a:lnTo>
                    <a:lnTo>
                      <a:pt x="124" y="378"/>
                    </a:lnTo>
                    <a:lnTo>
                      <a:pt x="92" y="353"/>
                    </a:lnTo>
                    <a:lnTo>
                      <a:pt x="49" y="352"/>
                    </a:lnTo>
                    <a:lnTo>
                      <a:pt x="28" y="243"/>
                    </a:lnTo>
                    <a:lnTo>
                      <a:pt x="0" y="87"/>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2" name="Freeform 44"/>
              <p:cNvSpPr>
                <a:spLocks/>
              </p:cNvSpPr>
              <p:nvPr/>
            </p:nvSpPr>
            <p:spPr bwMode="auto">
              <a:xfrm>
                <a:off x="5932488" y="3063875"/>
                <a:ext cx="1127125" cy="671512"/>
              </a:xfrm>
              <a:custGeom>
                <a:avLst/>
                <a:gdLst>
                  <a:gd name="T0" fmla="*/ 2147483647 w 591"/>
                  <a:gd name="T1" fmla="*/ 0 h 328"/>
                  <a:gd name="T2" fmla="*/ 2147483647 w 591"/>
                  <a:gd name="T3" fmla="*/ 2147483647 h 328"/>
                  <a:gd name="T4" fmla="*/ 2147483647 w 591"/>
                  <a:gd name="T5" fmla="*/ 2147483647 h 328"/>
                  <a:gd name="T6" fmla="*/ 0 w 591"/>
                  <a:gd name="T7" fmla="*/ 2147483647 h 328"/>
                  <a:gd name="T8" fmla="*/ 0 w 591"/>
                  <a:gd name="T9" fmla="*/ 2147483647 h 328"/>
                  <a:gd name="T10" fmla="*/ 2147483647 w 591"/>
                  <a:gd name="T11" fmla="*/ 2147483647 h 328"/>
                  <a:gd name="T12" fmla="*/ 2147483647 w 591"/>
                  <a:gd name="T13" fmla="*/ 2147483647 h 328"/>
                  <a:gd name="T14" fmla="*/ 2147483647 w 591"/>
                  <a:gd name="T15" fmla="*/ 2147483647 h 328"/>
                  <a:gd name="T16" fmla="*/ 2147483647 w 591"/>
                  <a:gd name="T17" fmla="*/ 2147483647 h 328"/>
                  <a:gd name="T18" fmla="*/ 2147483647 w 591"/>
                  <a:gd name="T19" fmla="*/ 2147483647 h 328"/>
                  <a:gd name="T20" fmla="*/ 2147483647 w 591"/>
                  <a:gd name="T21" fmla="*/ 2147483647 h 328"/>
                  <a:gd name="T22" fmla="*/ 2147483647 w 591"/>
                  <a:gd name="T23" fmla="*/ 2147483647 h 328"/>
                  <a:gd name="T24" fmla="*/ 2147483647 w 591"/>
                  <a:gd name="T25" fmla="*/ 2147483647 h 328"/>
                  <a:gd name="T26" fmla="*/ 2147483647 w 591"/>
                  <a:gd name="T27" fmla="*/ 2147483647 h 328"/>
                  <a:gd name="T28" fmla="*/ 2147483647 w 591"/>
                  <a:gd name="T29" fmla="*/ 2147483647 h 328"/>
                  <a:gd name="T30" fmla="*/ 2147483647 w 591"/>
                  <a:gd name="T31" fmla="*/ 2147483647 h 328"/>
                  <a:gd name="T32" fmla="*/ 2147483647 w 591"/>
                  <a:gd name="T33" fmla="*/ 2147483647 h 328"/>
                  <a:gd name="T34" fmla="*/ 2147483647 w 591"/>
                  <a:gd name="T35" fmla="*/ 2147483647 h 328"/>
                  <a:gd name="T36" fmla="*/ 2147483647 w 591"/>
                  <a:gd name="T37" fmla="*/ 0 h 328"/>
                  <a:gd name="T38" fmla="*/ 2147483647 w 591"/>
                  <a:gd name="T39" fmla="*/ 2147483647 h 328"/>
                  <a:gd name="T40" fmla="*/ 2147483647 w 591"/>
                  <a:gd name="T41" fmla="*/ 2147483647 h 328"/>
                  <a:gd name="T42" fmla="*/ 2147483647 w 591"/>
                  <a:gd name="T43" fmla="*/ 2147483647 h 328"/>
                  <a:gd name="T44" fmla="*/ 2147483647 w 591"/>
                  <a:gd name="T45" fmla="*/ 2147483647 h 328"/>
                  <a:gd name="T46" fmla="*/ 2147483647 w 591"/>
                  <a:gd name="T47" fmla="*/ 2147483647 h 328"/>
                  <a:gd name="T48" fmla="*/ 2147483647 w 591"/>
                  <a:gd name="T49" fmla="*/ 2147483647 h 328"/>
                  <a:gd name="T50" fmla="*/ 2147483647 w 591"/>
                  <a:gd name="T51" fmla="*/ 2147483647 h 328"/>
                  <a:gd name="T52" fmla="*/ 2147483647 w 591"/>
                  <a:gd name="T53" fmla="*/ 2147483647 h 328"/>
                  <a:gd name="T54" fmla="*/ 2147483647 w 591"/>
                  <a:gd name="T55" fmla="*/ 2147483647 h 328"/>
                  <a:gd name="T56" fmla="*/ 2147483647 w 591"/>
                  <a:gd name="T57" fmla="*/ 2147483647 h 328"/>
                  <a:gd name="T58" fmla="*/ 2147483647 w 591"/>
                  <a:gd name="T59" fmla="*/ 2147483647 h 328"/>
                  <a:gd name="T60" fmla="*/ 2147483647 w 591"/>
                  <a:gd name="T61" fmla="*/ 2147483647 h 328"/>
                  <a:gd name="T62" fmla="*/ 2147483647 w 591"/>
                  <a:gd name="T63" fmla="*/ 2147483647 h 328"/>
                  <a:gd name="T64" fmla="*/ 0 w 591"/>
                  <a:gd name="T65" fmla="*/ 2147483647 h 3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1"/>
                  <a:gd name="T100" fmla="*/ 0 h 328"/>
                  <a:gd name="T101" fmla="*/ 591 w 591"/>
                  <a:gd name="T102" fmla="*/ 328 h 3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1" h="328">
                    <a:moveTo>
                      <a:pt x="0" y="328"/>
                    </a:moveTo>
                    <a:lnTo>
                      <a:pt x="144" y="308"/>
                    </a:lnTo>
                    <a:lnTo>
                      <a:pt x="144" y="293"/>
                    </a:lnTo>
                    <a:lnTo>
                      <a:pt x="491" y="245"/>
                    </a:lnTo>
                    <a:lnTo>
                      <a:pt x="497" y="221"/>
                    </a:lnTo>
                    <a:lnTo>
                      <a:pt x="548" y="202"/>
                    </a:lnTo>
                    <a:lnTo>
                      <a:pt x="553" y="175"/>
                    </a:lnTo>
                    <a:lnTo>
                      <a:pt x="575" y="167"/>
                    </a:lnTo>
                    <a:lnTo>
                      <a:pt x="591" y="128"/>
                    </a:lnTo>
                    <a:lnTo>
                      <a:pt x="543" y="88"/>
                    </a:lnTo>
                    <a:lnTo>
                      <a:pt x="534" y="36"/>
                    </a:lnTo>
                    <a:lnTo>
                      <a:pt x="497" y="10"/>
                    </a:lnTo>
                    <a:lnTo>
                      <a:pt x="420" y="24"/>
                    </a:lnTo>
                    <a:lnTo>
                      <a:pt x="383" y="1"/>
                    </a:lnTo>
                    <a:lnTo>
                      <a:pt x="348" y="0"/>
                    </a:lnTo>
                    <a:lnTo>
                      <a:pt x="356" y="36"/>
                    </a:lnTo>
                    <a:lnTo>
                      <a:pt x="308" y="55"/>
                    </a:lnTo>
                    <a:lnTo>
                      <a:pt x="276" y="136"/>
                    </a:lnTo>
                    <a:lnTo>
                      <a:pt x="232" y="123"/>
                    </a:lnTo>
                    <a:lnTo>
                      <a:pt x="180" y="154"/>
                    </a:lnTo>
                    <a:lnTo>
                      <a:pt x="113" y="165"/>
                    </a:lnTo>
                    <a:lnTo>
                      <a:pt x="113" y="212"/>
                    </a:lnTo>
                    <a:lnTo>
                      <a:pt x="80" y="210"/>
                    </a:lnTo>
                    <a:lnTo>
                      <a:pt x="81" y="251"/>
                    </a:lnTo>
                    <a:lnTo>
                      <a:pt x="46" y="235"/>
                    </a:lnTo>
                    <a:lnTo>
                      <a:pt x="26" y="242"/>
                    </a:lnTo>
                    <a:lnTo>
                      <a:pt x="43" y="270"/>
                    </a:lnTo>
                    <a:lnTo>
                      <a:pt x="7" y="306"/>
                    </a:lnTo>
                    <a:lnTo>
                      <a:pt x="0" y="328"/>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3" name="Freeform 45"/>
              <p:cNvSpPr>
                <a:spLocks/>
              </p:cNvSpPr>
              <p:nvPr/>
            </p:nvSpPr>
            <p:spPr bwMode="auto">
              <a:xfrm>
                <a:off x="5860256" y="3489325"/>
                <a:ext cx="1301750" cy="508000"/>
              </a:xfrm>
              <a:custGeom>
                <a:avLst/>
                <a:gdLst>
                  <a:gd name="T0" fmla="*/ 2147483647 w 682"/>
                  <a:gd name="T1" fmla="*/ 0 h 248"/>
                  <a:gd name="T2" fmla="*/ 2147483647 w 682"/>
                  <a:gd name="T3" fmla="*/ 2147483647 h 248"/>
                  <a:gd name="T4" fmla="*/ 2147483647 w 682"/>
                  <a:gd name="T5" fmla="*/ 2147483647 h 248"/>
                  <a:gd name="T6" fmla="*/ 0 w 682"/>
                  <a:gd name="T7" fmla="*/ 2147483647 h 248"/>
                  <a:gd name="T8" fmla="*/ 2147483647 w 682"/>
                  <a:gd name="T9" fmla="*/ 2147483647 h 248"/>
                  <a:gd name="T10" fmla="*/ 2147483647 w 682"/>
                  <a:gd name="T11" fmla="*/ 2147483647 h 248"/>
                  <a:gd name="T12" fmla="*/ 2147483647 w 682"/>
                  <a:gd name="T13" fmla="*/ 2147483647 h 248"/>
                  <a:gd name="T14" fmla="*/ 2147483647 w 682"/>
                  <a:gd name="T15" fmla="*/ 2147483647 h 248"/>
                  <a:gd name="T16" fmla="*/ 0 w 682"/>
                  <a:gd name="T17" fmla="*/ 2147483647 h 248"/>
                  <a:gd name="T18" fmla="*/ 2147483647 w 682"/>
                  <a:gd name="T19" fmla="*/ 2147483647 h 248"/>
                  <a:gd name="T20" fmla="*/ 2147483647 w 682"/>
                  <a:gd name="T21" fmla="*/ 2147483647 h 248"/>
                  <a:gd name="T22" fmla="*/ 2147483647 w 682"/>
                  <a:gd name="T23" fmla="*/ 2147483647 h 248"/>
                  <a:gd name="T24" fmla="*/ 2147483647 w 682"/>
                  <a:gd name="T25" fmla="*/ 2147483647 h 248"/>
                  <a:gd name="T26" fmla="*/ 2147483647 w 682"/>
                  <a:gd name="T27" fmla="*/ 2147483647 h 248"/>
                  <a:gd name="T28" fmla="*/ 2147483647 w 682"/>
                  <a:gd name="T29" fmla="*/ 2147483647 h 248"/>
                  <a:gd name="T30" fmla="*/ 2147483647 w 682"/>
                  <a:gd name="T31" fmla="*/ 0 h 248"/>
                  <a:gd name="T32" fmla="*/ 2147483647 w 682"/>
                  <a:gd name="T33" fmla="*/ 2147483647 h 248"/>
                  <a:gd name="T34" fmla="*/ 2147483647 w 682"/>
                  <a:gd name="T35" fmla="*/ 2147483647 h 248"/>
                  <a:gd name="T36" fmla="*/ 2147483647 w 682"/>
                  <a:gd name="T37" fmla="*/ 2147483647 h 248"/>
                  <a:gd name="T38" fmla="*/ 2147483647 w 682"/>
                  <a:gd name="T39" fmla="*/ 2147483647 h 2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2"/>
                  <a:gd name="T61" fmla="*/ 0 h 248"/>
                  <a:gd name="T62" fmla="*/ 682 w 682"/>
                  <a:gd name="T63" fmla="*/ 248 h 2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2" h="248">
                    <a:moveTo>
                      <a:pt x="41" y="113"/>
                    </a:moveTo>
                    <a:lnTo>
                      <a:pt x="41" y="118"/>
                    </a:lnTo>
                    <a:lnTo>
                      <a:pt x="29" y="141"/>
                    </a:lnTo>
                    <a:lnTo>
                      <a:pt x="43" y="173"/>
                    </a:lnTo>
                    <a:lnTo>
                      <a:pt x="0" y="200"/>
                    </a:lnTo>
                    <a:lnTo>
                      <a:pt x="9" y="248"/>
                    </a:lnTo>
                    <a:lnTo>
                      <a:pt x="188" y="234"/>
                    </a:lnTo>
                    <a:lnTo>
                      <a:pt x="400" y="209"/>
                    </a:lnTo>
                    <a:lnTo>
                      <a:pt x="506" y="190"/>
                    </a:lnTo>
                    <a:lnTo>
                      <a:pt x="528" y="126"/>
                    </a:lnTo>
                    <a:lnTo>
                      <a:pt x="566" y="123"/>
                    </a:lnTo>
                    <a:lnTo>
                      <a:pt x="682" y="0"/>
                    </a:lnTo>
                    <a:lnTo>
                      <a:pt x="531" y="30"/>
                    </a:lnTo>
                    <a:lnTo>
                      <a:pt x="179" y="81"/>
                    </a:lnTo>
                    <a:lnTo>
                      <a:pt x="182" y="96"/>
                    </a:lnTo>
                    <a:lnTo>
                      <a:pt x="41" y="113"/>
                    </a:lnTo>
                    <a:close/>
                  </a:path>
                </a:pathLst>
              </a:custGeom>
              <a:solidFill>
                <a:schemeClr val="bg1">
                  <a:lumMod val="85000"/>
                </a:schemeClr>
              </a:solidFill>
              <a:ln w="12701">
                <a:solidFill>
                  <a:srgbClr val="000000"/>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4" name="Freeform 46"/>
              <p:cNvSpPr>
                <a:spLocks/>
              </p:cNvSpPr>
              <p:nvPr/>
            </p:nvSpPr>
            <p:spPr bwMode="auto">
              <a:xfrm>
                <a:off x="5724525" y="3989387"/>
                <a:ext cx="531813" cy="993775"/>
              </a:xfrm>
              <a:custGeom>
                <a:avLst/>
                <a:gdLst>
                  <a:gd name="T0" fmla="*/ 2147483647 w 279"/>
                  <a:gd name="T1" fmla="*/ 0 h 487"/>
                  <a:gd name="T2" fmla="*/ 2147483647 w 279"/>
                  <a:gd name="T3" fmla="*/ 2147483647 h 487"/>
                  <a:gd name="T4" fmla="*/ 2147483647 w 279"/>
                  <a:gd name="T5" fmla="*/ 2147483647 h 487"/>
                  <a:gd name="T6" fmla="*/ 0 w 279"/>
                  <a:gd name="T7" fmla="*/ 2147483647 h 487"/>
                  <a:gd name="T8" fmla="*/ 2147483647 w 279"/>
                  <a:gd name="T9" fmla="*/ 2147483647 h 487"/>
                  <a:gd name="T10" fmla="*/ 2147483647 w 279"/>
                  <a:gd name="T11" fmla="*/ 2147483647 h 487"/>
                  <a:gd name="T12" fmla="*/ 0 w 279"/>
                  <a:gd name="T13" fmla="*/ 2147483647 h 487"/>
                  <a:gd name="T14" fmla="*/ 2147483647 w 279"/>
                  <a:gd name="T15" fmla="*/ 2147483647 h 487"/>
                  <a:gd name="T16" fmla="*/ 2147483647 w 279"/>
                  <a:gd name="T17" fmla="*/ 2147483647 h 487"/>
                  <a:gd name="T18" fmla="*/ 2147483647 w 279"/>
                  <a:gd name="T19" fmla="*/ 2147483647 h 487"/>
                  <a:gd name="T20" fmla="*/ 2147483647 w 279"/>
                  <a:gd name="T21" fmla="*/ 2147483647 h 487"/>
                  <a:gd name="T22" fmla="*/ 2147483647 w 279"/>
                  <a:gd name="T23" fmla="*/ 2147483647 h 487"/>
                  <a:gd name="T24" fmla="*/ 2147483647 w 279"/>
                  <a:gd name="T25" fmla="*/ 2147483647 h 487"/>
                  <a:gd name="T26" fmla="*/ 2147483647 w 279"/>
                  <a:gd name="T27" fmla="*/ 2147483647 h 487"/>
                  <a:gd name="T28" fmla="*/ 2147483647 w 279"/>
                  <a:gd name="T29" fmla="*/ 2147483647 h 487"/>
                  <a:gd name="T30" fmla="*/ 2147483647 w 279"/>
                  <a:gd name="T31" fmla="*/ 2147483647 h 487"/>
                  <a:gd name="T32" fmla="*/ 2147483647 w 279"/>
                  <a:gd name="T33" fmla="*/ 2147483647 h 487"/>
                  <a:gd name="T34" fmla="*/ 2147483647 w 279"/>
                  <a:gd name="T35" fmla="*/ 0 h 487"/>
                  <a:gd name="T36" fmla="*/ 2147483647 w 279"/>
                  <a:gd name="T37" fmla="*/ 2147483647 h 4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9"/>
                  <a:gd name="T58" fmla="*/ 0 h 487"/>
                  <a:gd name="T59" fmla="*/ 279 w 279"/>
                  <a:gd name="T60" fmla="*/ 487 h 4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9" h="487">
                    <a:moveTo>
                      <a:pt x="78" y="16"/>
                    </a:moveTo>
                    <a:lnTo>
                      <a:pt x="36" y="99"/>
                    </a:lnTo>
                    <a:lnTo>
                      <a:pt x="0" y="153"/>
                    </a:lnTo>
                    <a:lnTo>
                      <a:pt x="11" y="217"/>
                    </a:lnTo>
                    <a:lnTo>
                      <a:pt x="55" y="304"/>
                    </a:lnTo>
                    <a:lnTo>
                      <a:pt x="21" y="393"/>
                    </a:lnTo>
                    <a:lnTo>
                      <a:pt x="7" y="439"/>
                    </a:lnTo>
                    <a:lnTo>
                      <a:pt x="170" y="421"/>
                    </a:lnTo>
                    <a:lnTo>
                      <a:pt x="177" y="480"/>
                    </a:lnTo>
                    <a:lnTo>
                      <a:pt x="210" y="487"/>
                    </a:lnTo>
                    <a:lnTo>
                      <a:pt x="219" y="457"/>
                    </a:lnTo>
                    <a:lnTo>
                      <a:pt x="279" y="448"/>
                    </a:lnTo>
                    <a:lnTo>
                      <a:pt x="265" y="349"/>
                    </a:lnTo>
                    <a:lnTo>
                      <a:pt x="263" y="0"/>
                    </a:lnTo>
                    <a:lnTo>
                      <a:pt x="78" y="1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5" name="Freeform 47"/>
              <p:cNvSpPr>
                <a:spLocks/>
              </p:cNvSpPr>
              <p:nvPr/>
            </p:nvSpPr>
            <p:spPr bwMode="auto">
              <a:xfrm>
                <a:off x="6227763" y="3913187"/>
                <a:ext cx="603250" cy="1006475"/>
              </a:xfrm>
              <a:custGeom>
                <a:avLst/>
                <a:gdLst>
                  <a:gd name="T0" fmla="*/ 2147483647 w 316"/>
                  <a:gd name="T1" fmla="*/ 0 h 492"/>
                  <a:gd name="T2" fmla="*/ 2147483647 w 316"/>
                  <a:gd name="T3" fmla="*/ 2147483647 h 492"/>
                  <a:gd name="T4" fmla="*/ 2147483647 w 316"/>
                  <a:gd name="T5" fmla="*/ 2147483647 h 492"/>
                  <a:gd name="T6" fmla="*/ 0 w 316"/>
                  <a:gd name="T7" fmla="*/ 2147483647 h 492"/>
                  <a:gd name="T8" fmla="*/ 0 w 316"/>
                  <a:gd name="T9" fmla="*/ 2147483647 h 492"/>
                  <a:gd name="T10" fmla="*/ 2147483647 w 316"/>
                  <a:gd name="T11" fmla="*/ 0 h 492"/>
                  <a:gd name="T12" fmla="*/ 2147483647 w 316"/>
                  <a:gd name="T13" fmla="*/ 2147483647 h 492"/>
                  <a:gd name="T14" fmla="*/ 2147483647 w 316"/>
                  <a:gd name="T15" fmla="*/ 2147483647 h 492"/>
                  <a:gd name="T16" fmla="*/ 2147483647 w 316"/>
                  <a:gd name="T17" fmla="*/ 2147483647 h 492"/>
                  <a:gd name="T18" fmla="*/ 2147483647 w 316"/>
                  <a:gd name="T19" fmla="*/ 2147483647 h 492"/>
                  <a:gd name="T20" fmla="*/ 2147483647 w 316"/>
                  <a:gd name="T21" fmla="*/ 2147483647 h 492"/>
                  <a:gd name="T22" fmla="*/ 2147483647 w 316"/>
                  <a:gd name="T23" fmla="*/ 2147483647 h 492"/>
                  <a:gd name="T24" fmla="*/ 2147483647 w 316"/>
                  <a:gd name="T25" fmla="*/ 2147483647 h 492"/>
                  <a:gd name="T26" fmla="*/ 2147483647 w 316"/>
                  <a:gd name="T27" fmla="*/ 2147483647 h 492"/>
                  <a:gd name="T28" fmla="*/ 2147483647 w 316"/>
                  <a:gd name="T29" fmla="*/ 2147483647 h 492"/>
                  <a:gd name="T30" fmla="*/ 2147483647 w 316"/>
                  <a:gd name="T31" fmla="*/ 2147483647 h 492"/>
                  <a:gd name="T32" fmla="*/ 2147483647 w 316"/>
                  <a:gd name="T33" fmla="*/ 2147483647 h 492"/>
                  <a:gd name="T34" fmla="*/ 2147483647 w 316"/>
                  <a:gd name="T35" fmla="*/ 2147483647 h 492"/>
                  <a:gd name="T36" fmla="*/ 0 w 316"/>
                  <a:gd name="T37" fmla="*/ 2147483647 h 4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6"/>
                  <a:gd name="T58" fmla="*/ 0 h 492"/>
                  <a:gd name="T59" fmla="*/ 316 w 316"/>
                  <a:gd name="T60" fmla="*/ 492 h 4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6" h="492">
                    <a:moveTo>
                      <a:pt x="0" y="25"/>
                    </a:moveTo>
                    <a:lnTo>
                      <a:pt x="205" y="0"/>
                    </a:lnTo>
                    <a:lnTo>
                      <a:pt x="270" y="227"/>
                    </a:lnTo>
                    <a:lnTo>
                      <a:pt x="316" y="263"/>
                    </a:lnTo>
                    <a:lnTo>
                      <a:pt x="279" y="330"/>
                    </a:lnTo>
                    <a:lnTo>
                      <a:pt x="314" y="394"/>
                    </a:lnTo>
                    <a:lnTo>
                      <a:pt x="105" y="417"/>
                    </a:lnTo>
                    <a:lnTo>
                      <a:pt x="114" y="473"/>
                    </a:lnTo>
                    <a:lnTo>
                      <a:pt x="83" y="492"/>
                    </a:lnTo>
                    <a:lnTo>
                      <a:pt x="58" y="422"/>
                    </a:lnTo>
                    <a:lnTo>
                      <a:pt x="44" y="478"/>
                    </a:lnTo>
                    <a:lnTo>
                      <a:pt x="18" y="473"/>
                    </a:lnTo>
                    <a:lnTo>
                      <a:pt x="9" y="416"/>
                    </a:lnTo>
                    <a:lnTo>
                      <a:pt x="2" y="367"/>
                    </a:lnTo>
                    <a:lnTo>
                      <a:pt x="0" y="25"/>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6" name="Freeform 48"/>
              <p:cNvSpPr>
                <a:spLocks/>
              </p:cNvSpPr>
              <p:nvPr/>
            </p:nvSpPr>
            <p:spPr bwMode="auto">
              <a:xfrm>
                <a:off x="6618288" y="3870325"/>
                <a:ext cx="831850" cy="922337"/>
              </a:xfrm>
              <a:custGeom>
                <a:avLst/>
                <a:gdLst>
                  <a:gd name="T0" fmla="*/ 2147483647 w 436"/>
                  <a:gd name="T1" fmla="*/ 0 h 452"/>
                  <a:gd name="T2" fmla="*/ 2147483647 w 436"/>
                  <a:gd name="T3" fmla="*/ 2147483647 h 452"/>
                  <a:gd name="T4" fmla="*/ 2147483647 w 436"/>
                  <a:gd name="T5" fmla="*/ 2147483647 h 452"/>
                  <a:gd name="T6" fmla="*/ 0 w 436"/>
                  <a:gd name="T7" fmla="*/ 2147483647 h 452"/>
                  <a:gd name="T8" fmla="*/ 0 w 436"/>
                  <a:gd name="T9" fmla="*/ 2147483647 h 452"/>
                  <a:gd name="T10" fmla="*/ 2147483647 w 436"/>
                  <a:gd name="T11" fmla="*/ 2147483647 h 452"/>
                  <a:gd name="T12" fmla="*/ 2147483647 w 436"/>
                  <a:gd name="T13" fmla="*/ 2147483647 h 452"/>
                  <a:gd name="T14" fmla="*/ 2147483647 w 436"/>
                  <a:gd name="T15" fmla="*/ 0 h 452"/>
                  <a:gd name="T16" fmla="*/ 2147483647 w 436"/>
                  <a:gd name="T17" fmla="*/ 2147483647 h 452"/>
                  <a:gd name="T18" fmla="*/ 2147483647 w 436"/>
                  <a:gd name="T19" fmla="*/ 2147483647 h 452"/>
                  <a:gd name="T20" fmla="*/ 2147483647 w 436"/>
                  <a:gd name="T21" fmla="*/ 2147483647 h 452"/>
                  <a:gd name="T22" fmla="*/ 2147483647 w 436"/>
                  <a:gd name="T23" fmla="*/ 2147483647 h 452"/>
                  <a:gd name="T24" fmla="*/ 2147483647 w 436"/>
                  <a:gd name="T25" fmla="*/ 2147483647 h 452"/>
                  <a:gd name="T26" fmla="*/ 2147483647 w 436"/>
                  <a:gd name="T27" fmla="*/ 2147483647 h 452"/>
                  <a:gd name="T28" fmla="*/ 2147483647 w 436"/>
                  <a:gd name="T29" fmla="*/ 2147483647 h 452"/>
                  <a:gd name="T30" fmla="*/ 2147483647 w 436"/>
                  <a:gd name="T31" fmla="*/ 2147483647 h 452"/>
                  <a:gd name="T32" fmla="*/ 2147483647 w 436"/>
                  <a:gd name="T33" fmla="*/ 2147483647 h 452"/>
                  <a:gd name="T34" fmla="*/ 2147483647 w 436"/>
                  <a:gd name="T35" fmla="*/ 2147483647 h 452"/>
                  <a:gd name="T36" fmla="*/ 2147483647 w 436"/>
                  <a:gd name="T37" fmla="*/ 2147483647 h 452"/>
                  <a:gd name="T38" fmla="*/ 2147483647 w 436"/>
                  <a:gd name="T39" fmla="*/ 2147483647 h 452"/>
                  <a:gd name="T40" fmla="*/ 2147483647 w 436"/>
                  <a:gd name="T41" fmla="*/ 2147483647 h 452"/>
                  <a:gd name="T42" fmla="*/ 2147483647 w 436"/>
                  <a:gd name="T43" fmla="*/ 2147483647 h 452"/>
                  <a:gd name="T44" fmla="*/ 0 w 436"/>
                  <a:gd name="T45" fmla="*/ 2147483647 h 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6"/>
                  <a:gd name="T70" fmla="*/ 0 h 452"/>
                  <a:gd name="T71" fmla="*/ 436 w 436"/>
                  <a:gd name="T72" fmla="*/ 452 h 4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6" h="452">
                    <a:moveTo>
                      <a:pt x="0" y="27"/>
                    </a:moveTo>
                    <a:lnTo>
                      <a:pt x="4" y="27"/>
                    </a:lnTo>
                    <a:lnTo>
                      <a:pt x="106" y="8"/>
                    </a:lnTo>
                    <a:lnTo>
                      <a:pt x="196" y="0"/>
                    </a:lnTo>
                    <a:lnTo>
                      <a:pt x="183" y="23"/>
                    </a:lnTo>
                    <a:lnTo>
                      <a:pt x="211" y="23"/>
                    </a:lnTo>
                    <a:lnTo>
                      <a:pt x="366" y="162"/>
                    </a:lnTo>
                    <a:lnTo>
                      <a:pt x="427" y="252"/>
                    </a:lnTo>
                    <a:lnTo>
                      <a:pt x="436" y="313"/>
                    </a:lnTo>
                    <a:lnTo>
                      <a:pt x="416" y="328"/>
                    </a:lnTo>
                    <a:lnTo>
                      <a:pt x="427" y="389"/>
                    </a:lnTo>
                    <a:lnTo>
                      <a:pt x="384" y="392"/>
                    </a:lnTo>
                    <a:lnTo>
                      <a:pt x="384" y="444"/>
                    </a:lnTo>
                    <a:lnTo>
                      <a:pt x="349" y="418"/>
                    </a:lnTo>
                    <a:lnTo>
                      <a:pt x="125" y="452"/>
                    </a:lnTo>
                    <a:lnTo>
                      <a:pt x="74" y="354"/>
                    </a:lnTo>
                    <a:lnTo>
                      <a:pt x="111" y="287"/>
                    </a:lnTo>
                    <a:lnTo>
                      <a:pt x="63" y="254"/>
                    </a:lnTo>
                    <a:lnTo>
                      <a:pt x="0" y="27"/>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7" name="Freeform 49"/>
              <p:cNvSpPr>
                <a:spLocks/>
              </p:cNvSpPr>
              <p:nvPr/>
            </p:nvSpPr>
            <p:spPr bwMode="auto">
              <a:xfrm>
                <a:off x="6967538" y="3743325"/>
                <a:ext cx="760412" cy="646112"/>
              </a:xfrm>
              <a:custGeom>
                <a:avLst/>
                <a:gdLst>
                  <a:gd name="T0" fmla="*/ 2147483647 w 398"/>
                  <a:gd name="T1" fmla="*/ 0 h 316"/>
                  <a:gd name="T2" fmla="*/ 2147483647 w 398"/>
                  <a:gd name="T3" fmla="*/ 2147483647 h 316"/>
                  <a:gd name="T4" fmla="*/ 2147483647 w 398"/>
                  <a:gd name="T5" fmla="*/ 2147483647 h 316"/>
                  <a:gd name="T6" fmla="*/ 0 w 398"/>
                  <a:gd name="T7" fmla="*/ 2147483647 h 316"/>
                  <a:gd name="T8" fmla="*/ 2147483647 w 398"/>
                  <a:gd name="T9" fmla="*/ 2147483647 h 316"/>
                  <a:gd name="T10" fmla="*/ 2147483647 w 398"/>
                  <a:gd name="T11" fmla="*/ 2147483647 h 316"/>
                  <a:gd name="T12" fmla="*/ 2147483647 w 398"/>
                  <a:gd name="T13" fmla="*/ 0 h 316"/>
                  <a:gd name="T14" fmla="*/ 2147483647 w 398"/>
                  <a:gd name="T15" fmla="*/ 2147483647 h 316"/>
                  <a:gd name="T16" fmla="*/ 2147483647 w 398"/>
                  <a:gd name="T17" fmla="*/ 2147483647 h 316"/>
                  <a:gd name="T18" fmla="*/ 2147483647 w 398"/>
                  <a:gd name="T19" fmla="*/ 2147483647 h 316"/>
                  <a:gd name="T20" fmla="*/ 2147483647 w 398"/>
                  <a:gd name="T21" fmla="*/ 2147483647 h 316"/>
                  <a:gd name="T22" fmla="*/ 2147483647 w 398"/>
                  <a:gd name="T23" fmla="*/ 2147483647 h 316"/>
                  <a:gd name="T24" fmla="*/ 2147483647 w 398"/>
                  <a:gd name="T25" fmla="*/ 2147483647 h 316"/>
                  <a:gd name="T26" fmla="*/ 2147483647 w 398"/>
                  <a:gd name="T27" fmla="*/ 2147483647 h 316"/>
                  <a:gd name="T28" fmla="*/ 2147483647 w 398"/>
                  <a:gd name="T29" fmla="*/ 2147483647 h 316"/>
                  <a:gd name="T30" fmla="*/ 2147483647 w 398"/>
                  <a:gd name="T31" fmla="*/ 2147483647 h 316"/>
                  <a:gd name="T32" fmla="*/ 2147483647 w 398"/>
                  <a:gd name="T33" fmla="*/ 2147483647 h 316"/>
                  <a:gd name="T34" fmla="*/ 2147483647 w 398"/>
                  <a:gd name="T35" fmla="*/ 2147483647 h 316"/>
                  <a:gd name="T36" fmla="*/ 0 w 398"/>
                  <a:gd name="T37" fmla="*/ 2147483647 h 316"/>
                  <a:gd name="T38" fmla="*/ 2147483647 w 398"/>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98"/>
                  <a:gd name="T61" fmla="*/ 0 h 316"/>
                  <a:gd name="T62" fmla="*/ 398 w 398"/>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98" h="316">
                    <a:moveTo>
                      <a:pt x="15" y="57"/>
                    </a:moveTo>
                    <a:lnTo>
                      <a:pt x="47" y="27"/>
                    </a:lnTo>
                    <a:lnTo>
                      <a:pt x="166" y="0"/>
                    </a:lnTo>
                    <a:lnTo>
                      <a:pt x="202" y="18"/>
                    </a:lnTo>
                    <a:lnTo>
                      <a:pt x="279" y="5"/>
                    </a:lnTo>
                    <a:lnTo>
                      <a:pt x="342" y="50"/>
                    </a:lnTo>
                    <a:lnTo>
                      <a:pt x="398" y="85"/>
                    </a:lnTo>
                    <a:lnTo>
                      <a:pt x="366" y="179"/>
                    </a:lnTo>
                    <a:lnTo>
                      <a:pt x="318" y="227"/>
                    </a:lnTo>
                    <a:lnTo>
                      <a:pt x="266" y="242"/>
                    </a:lnTo>
                    <a:lnTo>
                      <a:pt x="276" y="280"/>
                    </a:lnTo>
                    <a:lnTo>
                      <a:pt x="244" y="316"/>
                    </a:lnTo>
                    <a:lnTo>
                      <a:pt x="183" y="227"/>
                    </a:lnTo>
                    <a:lnTo>
                      <a:pt x="26" y="85"/>
                    </a:lnTo>
                    <a:lnTo>
                      <a:pt x="0" y="85"/>
                    </a:lnTo>
                    <a:lnTo>
                      <a:pt x="15" y="57"/>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8" name="Freeform 50"/>
              <p:cNvSpPr>
                <a:spLocks/>
              </p:cNvSpPr>
              <p:nvPr/>
            </p:nvSpPr>
            <p:spPr bwMode="auto">
              <a:xfrm>
                <a:off x="6429375" y="4664075"/>
                <a:ext cx="1419225" cy="1031875"/>
              </a:xfrm>
              <a:custGeom>
                <a:avLst/>
                <a:gdLst>
                  <a:gd name="T0" fmla="*/ 2147483647 w 745"/>
                  <a:gd name="T1" fmla="*/ 0 h 506"/>
                  <a:gd name="T2" fmla="*/ 2147483647 w 745"/>
                  <a:gd name="T3" fmla="*/ 2147483647 h 506"/>
                  <a:gd name="T4" fmla="*/ 2147483647 w 745"/>
                  <a:gd name="T5" fmla="*/ 2147483647 h 506"/>
                  <a:gd name="T6" fmla="*/ 0 w 745"/>
                  <a:gd name="T7" fmla="*/ 2147483647 h 506"/>
                  <a:gd name="T8" fmla="*/ 0 w 745"/>
                  <a:gd name="T9" fmla="*/ 2147483647 h 506"/>
                  <a:gd name="T10" fmla="*/ 2147483647 w 745"/>
                  <a:gd name="T11" fmla="*/ 2147483647 h 506"/>
                  <a:gd name="T12" fmla="*/ 2147483647 w 745"/>
                  <a:gd name="T13" fmla="*/ 2147483647 h 506"/>
                  <a:gd name="T14" fmla="*/ 2147483647 w 745"/>
                  <a:gd name="T15" fmla="*/ 2147483647 h 506"/>
                  <a:gd name="T16" fmla="*/ 2147483647 w 745"/>
                  <a:gd name="T17" fmla="*/ 2147483647 h 506"/>
                  <a:gd name="T18" fmla="*/ 2147483647 w 745"/>
                  <a:gd name="T19" fmla="*/ 2147483647 h 506"/>
                  <a:gd name="T20" fmla="*/ 2147483647 w 745"/>
                  <a:gd name="T21" fmla="*/ 0 h 506"/>
                  <a:gd name="T22" fmla="*/ 2147483647 w 745"/>
                  <a:gd name="T23" fmla="*/ 2147483647 h 506"/>
                  <a:gd name="T24" fmla="*/ 2147483647 w 745"/>
                  <a:gd name="T25" fmla="*/ 2147483647 h 506"/>
                  <a:gd name="T26" fmla="*/ 2147483647 w 745"/>
                  <a:gd name="T27" fmla="*/ 2147483647 h 506"/>
                  <a:gd name="T28" fmla="*/ 2147483647 w 745"/>
                  <a:gd name="T29" fmla="*/ 2147483647 h 506"/>
                  <a:gd name="T30" fmla="*/ 2147483647 w 745"/>
                  <a:gd name="T31" fmla="*/ 2147483647 h 506"/>
                  <a:gd name="T32" fmla="*/ 2147483647 w 745"/>
                  <a:gd name="T33" fmla="*/ 2147483647 h 506"/>
                  <a:gd name="T34" fmla="*/ 2147483647 w 745"/>
                  <a:gd name="T35" fmla="*/ 2147483647 h 506"/>
                  <a:gd name="T36" fmla="*/ 2147483647 w 745"/>
                  <a:gd name="T37" fmla="*/ 2147483647 h 506"/>
                  <a:gd name="T38" fmla="*/ 2147483647 w 745"/>
                  <a:gd name="T39" fmla="*/ 2147483647 h 506"/>
                  <a:gd name="T40" fmla="*/ 2147483647 w 745"/>
                  <a:gd name="T41" fmla="*/ 2147483647 h 506"/>
                  <a:gd name="T42" fmla="*/ 2147483647 w 745"/>
                  <a:gd name="T43" fmla="*/ 2147483647 h 506"/>
                  <a:gd name="T44" fmla="*/ 2147483647 w 745"/>
                  <a:gd name="T45" fmla="*/ 2147483647 h 506"/>
                  <a:gd name="T46" fmla="*/ 2147483647 w 745"/>
                  <a:gd name="T47" fmla="*/ 2147483647 h 506"/>
                  <a:gd name="T48" fmla="*/ 2147483647 w 745"/>
                  <a:gd name="T49" fmla="*/ 2147483647 h 506"/>
                  <a:gd name="T50" fmla="*/ 2147483647 w 745"/>
                  <a:gd name="T51" fmla="*/ 2147483647 h 506"/>
                  <a:gd name="T52" fmla="*/ 2147483647 w 745"/>
                  <a:gd name="T53" fmla="*/ 2147483647 h 506"/>
                  <a:gd name="T54" fmla="*/ 2147483647 w 745"/>
                  <a:gd name="T55" fmla="*/ 2147483647 h 506"/>
                  <a:gd name="T56" fmla="*/ 2147483647 w 745"/>
                  <a:gd name="T57" fmla="*/ 2147483647 h 506"/>
                  <a:gd name="T58" fmla="*/ 2147483647 w 745"/>
                  <a:gd name="T59" fmla="*/ 2147483647 h 506"/>
                  <a:gd name="T60" fmla="*/ 2147483647 w 745"/>
                  <a:gd name="T61" fmla="*/ 2147483647 h 506"/>
                  <a:gd name="T62" fmla="*/ 2147483647 w 745"/>
                  <a:gd name="T63" fmla="*/ 2147483647 h 506"/>
                  <a:gd name="T64" fmla="*/ 2147483647 w 745"/>
                  <a:gd name="T65" fmla="*/ 2147483647 h 506"/>
                  <a:gd name="T66" fmla="*/ 2147483647 w 745"/>
                  <a:gd name="T67" fmla="*/ 2147483647 h 506"/>
                  <a:gd name="T68" fmla="*/ 2147483647 w 745"/>
                  <a:gd name="T69" fmla="*/ 2147483647 h 506"/>
                  <a:gd name="T70" fmla="*/ 2147483647 w 745"/>
                  <a:gd name="T71" fmla="*/ 2147483647 h 506"/>
                  <a:gd name="T72" fmla="*/ 2147483647 w 745"/>
                  <a:gd name="T73" fmla="*/ 2147483647 h 506"/>
                  <a:gd name="T74" fmla="*/ 2147483647 w 745"/>
                  <a:gd name="T75" fmla="*/ 2147483647 h 506"/>
                  <a:gd name="T76" fmla="*/ 2147483647 w 745"/>
                  <a:gd name="T77" fmla="*/ 2147483647 h 506"/>
                  <a:gd name="T78" fmla="*/ 2147483647 w 745"/>
                  <a:gd name="T79" fmla="*/ 2147483647 h 506"/>
                  <a:gd name="T80" fmla="*/ 2147483647 w 745"/>
                  <a:gd name="T81" fmla="*/ 2147483647 h 506"/>
                  <a:gd name="T82" fmla="*/ 2147483647 w 745"/>
                  <a:gd name="T83" fmla="*/ 2147483647 h 506"/>
                  <a:gd name="T84" fmla="*/ 2147483647 w 745"/>
                  <a:gd name="T85" fmla="*/ 2147483647 h 506"/>
                  <a:gd name="T86" fmla="*/ 0 w 745"/>
                  <a:gd name="T87" fmla="*/ 2147483647 h 5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45"/>
                  <a:gd name="T133" fmla="*/ 0 h 506"/>
                  <a:gd name="T134" fmla="*/ 745 w 745"/>
                  <a:gd name="T135" fmla="*/ 506 h 5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45" h="506">
                    <a:moveTo>
                      <a:pt x="0" y="49"/>
                    </a:moveTo>
                    <a:lnTo>
                      <a:pt x="205" y="29"/>
                    </a:lnTo>
                    <a:lnTo>
                      <a:pt x="227" y="63"/>
                    </a:lnTo>
                    <a:lnTo>
                      <a:pt x="446" y="29"/>
                    </a:lnTo>
                    <a:lnTo>
                      <a:pt x="484" y="57"/>
                    </a:lnTo>
                    <a:lnTo>
                      <a:pt x="484" y="4"/>
                    </a:lnTo>
                    <a:lnTo>
                      <a:pt x="481" y="0"/>
                    </a:lnTo>
                    <a:lnTo>
                      <a:pt x="524" y="3"/>
                    </a:lnTo>
                    <a:lnTo>
                      <a:pt x="571" y="81"/>
                    </a:lnTo>
                    <a:lnTo>
                      <a:pt x="645" y="188"/>
                    </a:lnTo>
                    <a:lnTo>
                      <a:pt x="681" y="279"/>
                    </a:lnTo>
                    <a:lnTo>
                      <a:pt x="737" y="343"/>
                    </a:lnTo>
                    <a:lnTo>
                      <a:pt x="745" y="436"/>
                    </a:lnTo>
                    <a:lnTo>
                      <a:pt x="728" y="491"/>
                    </a:lnTo>
                    <a:lnTo>
                      <a:pt x="649" y="506"/>
                    </a:lnTo>
                    <a:lnTo>
                      <a:pt x="636" y="483"/>
                    </a:lnTo>
                    <a:lnTo>
                      <a:pt x="581" y="449"/>
                    </a:lnTo>
                    <a:lnTo>
                      <a:pt x="564" y="414"/>
                    </a:lnTo>
                    <a:lnTo>
                      <a:pt x="549" y="401"/>
                    </a:lnTo>
                    <a:lnTo>
                      <a:pt x="540" y="369"/>
                    </a:lnTo>
                    <a:lnTo>
                      <a:pt x="527" y="378"/>
                    </a:lnTo>
                    <a:lnTo>
                      <a:pt x="484" y="336"/>
                    </a:lnTo>
                    <a:lnTo>
                      <a:pt x="494" y="297"/>
                    </a:lnTo>
                    <a:lnTo>
                      <a:pt x="484" y="275"/>
                    </a:lnTo>
                    <a:lnTo>
                      <a:pt x="471" y="282"/>
                    </a:lnTo>
                    <a:lnTo>
                      <a:pt x="472" y="305"/>
                    </a:lnTo>
                    <a:lnTo>
                      <a:pt x="458" y="275"/>
                    </a:lnTo>
                    <a:lnTo>
                      <a:pt x="459" y="204"/>
                    </a:lnTo>
                    <a:lnTo>
                      <a:pt x="431" y="161"/>
                    </a:lnTo>
                    <a:lnTo>
                      <a:pt x="362" y="127"/>
                    </a:lnTo>
                    <a:lnTo>
                      <a:pt x="327" y="87"/>
                    </a:lnTo>
                    <a:lnTo>
                      <a:pt x="288" y="83"/>
                    </a:lnTo>
                    <a:lnTo>
                      <a:pt x="272" y="108"/>
                    </a:lnTo>
                    <a:lnTo>
                      <a:pt x="213" y="125"/>
                    </a:lnTo>
                    <a:lnTo>
                      <a:pt x="180" y="108"/>
                    </a:lnTo>
                    <a:lnTo>
                      <a:pt x="163" y="81"/>
                    </a:lnTo>
                    <a:lnTo>
                      <a:pt x="54" y="105"/>
                    </a:lnTo>
                    <a:lnTo>
                      <a:pt x="30" y="86"/>
                    </a:lnTo>
                    <a:lnTo>
                      <a:pt x="6" y="106"/>
                    </a:lnTo>
                    <a:lnTo>
                      <a:pt x="0" y="49"/>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9" name="Freeform 51"/>
              <p:cNvSpPr>
                <a:spLocks/>
              </p:cNvSpPr>
              <p:nvPr/>
            </p:nvSpPr>
            <p:spPr bwMode="auto">
              <a:xfrm>
                <a:off x="6818313" y="3302000"/>
                <a:ext cx="1309687" cy="612775"/>
              </a:xfrm>
              <a:custGeom>
                <a:avLst/>
                <a:gdLst>
                  <a:gd name="T0" fmla="*/ 2147483647 w 686"/>
                  <a:gd name="T1" fmla="*/ 0 h 301"/>
                  <a:gd name="T2" fmla="*/ 2147483647 w 686"/>
                  <a:gd name="T3" fmla="*/ 2147483647 h 301"/>
                  <a:gd name="T4" fmla="*/ 2147483647 w 686"/>
                  <a:gd name="T5" fmla="*/ 2147483647 h 301"/>
                  <a:gd name="T6" fmla="*/ 0 w 686"/>
                  <a:gd name="T7" fmla="*/ 2147483647 h 301"/>
                  <a:gd name="T8" fmla="*/ 2147483647 w 686"/>
                  <a:gd name="T9" fmla="*/ 2147483647 h 301"/>
                  <a:gd name="T10" fmla="*/ 0 w 686"/>
                  <a:gd name="T11" fmla="*/ 2147483647 h 301"/>
                  <a:gd name="T12" fmla="*/ 2147483647 w 686"/>
                  <a:gd name="T13" fmla="*/ 2147483647 h 301"/>
                  <a:gd name="T14" fmla="*/ 2147483647 w 686"/>
                  <a:gd name="T15" fmla="*/ 2147483647 h 301"/>
                  <a:gd name="T16" fmla="*/ 2147483647 w 686"/>
                  <a:gd name="T17" fmla="*/ 2147483647 h 301"/>
                  <a:gd name="T18" fmla="*/ 2147483647 w 686"/>
                  <a:gd name="T19" fmla="*/ 2147483647 h 301"/>
                  <a:gd name="T20" fmla="*/ 2147483647 w 686"/>
                  <a:gd name="T21" fmla="*/ 2147483647 h 301"/>
                  <a:gd name="T22" fmla="*/ 2147483647 w 686"/>
                  <a:gd name="T23" fmla="*/ 2147483647 h 301"/>
                  <a:gd name="T24" fmla="*/ 2147483647 w 686"/>
                  <a:gd name="T25" fmla="*/ 2147483647 h 301"/>
                  <a:gd name="T26" fmla="*/ 2147483647 w 686"/>
                  <a:gd name="T27" fmla="*/ 2147483647 h 301"/>
                  <a:gd name="T28" fmla="*/ 2147483647 w 686"/>
                  <a:gd name="T29" fmla="*/ 2147483647 h 301"/>
                  <a:gd name="T30" fmla="*/ 2147483647 w 686"/>
                  <a:gd name="T31" fmla="*/ 2147483647 h 301"/>
                  <a:gd name="T32" fmla="*/ 2147483647 w 686"/>
                  <a:gd name="T33" fmla="*/ 2147483647 h 301"/>
                  <a:gd name="T34" fmla="*/ 2147483647 w 686"/>
                  <a:gd name="T35" fmla="*/ 2147483647 h 301"/>
                  <a:gd name="T36" fmla="*/ 2147483647 w 686"/>
                  <a:gd name="T37" fmla="*/ 2147483647 h 301"/>
                  <a:gd name="T38" fmla="*/ 2147483647 w 686"/>
                  <a:gd name="T39" fmla="*/ 2147483647 h 301"/>
                  <a:gd name="T40" fmla="*/ 2147483647 w 686"/>
                  <a:gd name="T41" fmla="*/ 2147483647 h 301"/>
                  <a:gd name="T42" fmla="*/ 2147483647 w 686"/>
                  <a:gd name="T43" fmla="*/ 2147483647 h 301"/>
                  <a:gd name="T44" fmla="*/ 2147483647 w 686"/>
                  <a:gd name="T45" fmla="*/ 2147483647 h 301"/>
                  <a:gd name="T46" fmla="*/ 2147483647 w 686"/>
                  <a:gd name="T47" fmla="*/ 2147483647 h 301"/>
                  <a:gd name="T48" fmla="*/ 2147483647 w 686"/>
                  <a:gd name="T49" fmla="*/ 2147483647 h 301"/>
                  <a:gd name="T50" fmla="*/ 2147483647 w 686"/>
                  <a:gd name="T51" fmla="*/ 2147483647 h 301"/>
                  <a:gd name="T52" fmla="*/ 2147483647 w 686"/>
                  <a:gd name="T53" fmla="*/ 2147483647 h 301"/>
                  <a:gd name="T54" fmla="*/ 2147483647 w 686"/>
                  <a:gd name="T55" fmla="*/ 2147483647 h 301"/>
                  <a:gd name="T56" fmla="*/ 2147483647 w 686"/>
                  <a:gd name="T57" fmla="*/ 2147483647 h 301"/>
                  <a:gd name="T58" fmla="*/ 2147483647 w 686"/>
                  <a:gd name="T59" fmla="*/ 2147483647 h 301"/>
                  <a:gd name="T60" fmla="*/ 2147483647 w 686"/>
                  <a:gd name="T61" fmla="*/ 2147483647 h 301"/>
                  <a:gd name="T62" fmla="*/ 2147483647 w 686"/>
                  <a:gd name="T63" fmla="*/ 2147483647 h 301"/>
                  <a:gd name="T64" fmla="*/ 2147483647 w 686"/>
                  <a:gd name="T65" fmla="*/ 2147483647 h 301"/>
                  <a:gd name="T66" fmla="*/ 2147483647 w 686"/>
                  <a:gd name="T67" fmla="*/ 0 h 301"/>
                  <a:gd name="T68" fmla="*/ 2147483647 w 686"/>
                  <a:gd name="T69" fmla="*/ 2147483647 h 301"/>
                  <a:gd name="T70" fmla="*/ 2147483647 w 686"/>
                  <a:gd name="T71" fmla="*/ 2147483647 h 301"/>
                  <a:gd name="T72" fmla="*/ 2147483647 w 686"/>
                  <a:gd name="T73" fmla="*/ 2147483647 h 301"/>
                  <a:gd name="T74" fmla="*/ 2147483647 w 686"/>
                  <a:gd name="T75" fmla="*/ 2147483647 h 3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86"/>
                  <a:gd name="T115" fmla="*/ 0 h 301"/>
                  <a:gd name="T116" fmla="*/ 686 w 686"/>
                  <a:gd name="T117" fmla="*/ 301 h 3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86" h="301">
                    <a:moveTo>
                      <a:pt x="23" y="222"/>
                    </a:moveTo>
                    <a:lnTo>
                      <a:pt x="0" y="286"/>
                    </a:lnTo>
                    <a:lnTo>
                      <a:pt x="88" y="278"/>
                    </a:lnTo>
                    <a:lnTo>
                      <a:pt x="123" y="248"/>
                    </a:lnTo>
                    <a:lnTo>
                      <a:pt x="244" y="216"/>
                    </a:lnTo>
                    <a:lnTo>
                      <a:pt x="277" y="234"/>
                    </a:lnTo>
                    <a:lnTo>
                      <a:pt x="357" y="222"/>
                    </a:lnTo>
                    <a:lnTo>
                      <a:pt x="357" y="227"/>
                    </a:lnTo>
                    <a:lnTo>
                      <a:pt x="476" y="301"/>
                    </a:lnTo>
                    <a:lnTo>
                      <a:pt x="546" y="279"/>
                    </a:lnTo>
                    <a:lnTo>
                      <a:pt x="585" y="196"/>
                    </a:lnTo>
                    <a:lnTo>
                      <a:pt x="654" y="173"/>
                    </a:lnTo>
                    <a:lnTo>
                      <a:pt x="686" y="112"/>
                    </a:lnTo>
                    <a:lnTo>
                      <a:pt x="684" y="38"/>
                    </a:lnTo>
                    <a:lnTo>
                      <a:pt x="676" y="99"/>
                    </a:lnTo>
                    <a:lnTo>
                      <a:pt x="638" y="151"/>
                    </a:lnTo>
                    <a:lnTo>
                      <a:pt x="623" y="147"/>
                    </a:lnTo>
                    <a:lnTo>
                      <a:pt x="572" y="161"/>
                    </a:lnTo>
                    <a:lnTo>
                      <a:pt x="572" y="144"/>
                    </a:lnTo>
                    <a:lnTo>
                      <a:pt x="623" y="126"/>
                    </a:lnTo>
                    <a:lnTo>
                      <a:pt x="577" y="121"/>
                    </a:lnTo>
                    <a:lnTo>
                      <a:pt x="629" y="105"/>
                    </a:lnTo>
                    <a:lnTo>
                      <a:pt x="649" y="113"/>
                    </a:lnTo>
                    <a:lnTo>
                      <a:pt x="660" y="55"/>
                    </a:lnTo>
                    <a:lnTo>
                      <a:pt x="646" y="42"/>
                    </a:lnTo>
                    <a:lnTo>
                      <a:pt x="584" y="65"/>
                    </a:lnTo>
                    <a:lnTo>
                      <a:pt x="585" y="30"/>
                    </a:lnTo>
                    <a:lnTo>
                      <a:pt x="612" y="39"/>
                    </a:lnTo>
                    <a:lnTo>
                      <a:pt x="646" y="13"/>
                    </a:lnTo>
                    <a:lnTo>
                      <a:pt x="628" y="0"/>
                    </a:lnTo>
                    <a:lnTo>
                      <a:pt x="423" y="46"/>
                    </a:lnTo>
                    <a:lnTo>
                      <a:pt x="171" y="97"/>
                    </a:lnTo>
                    <a:lnTo>
                      <a:pt x="56" y="221"/>
                    </a:lnTo>
                    <a:lnTo>
                      <a:pt x="23" y="222"/>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0" name="Freeform 53"/>
              <p:cNvSpPr>
                <a:spLocks/>
              </p:cNvSpPr>
              <p:nvPr/>
            </p:nvSpPr>
            <p:spPr bwMode="auto">
              <a:xfrm>
                <a:off x="6951663" y="2643187"/>
                <a:ext cx="649287" cy="727075"/>
              </a:xfrm>
              <a:custGeom>
                <a:avLst/>
                <a:gdLst>
                  <a:gd name="T0" fmla="*/ 2147483647 w 341"/>
                  <a:gd name="T1" fmla="*/ 0 h 356"/>
                  <a:gd name="T2" fmla="*/ 2147483647 w 341"/>
                  <a:gd name="T3" fmla="*/ 2147483647 h 356"/>
                  <a:gd name="T4" fmla="*/ 2147483647 w 341"/>
                  <a:gd name="T5" fmla="*/ 2147483647 h 356"/>
                  <a:gd name="T6" fmla="*/ 0 w 341"/>
                  <a:gd name="T7" fmla="*/ 2147483647 h 356"/>
                  <a:gd name="T8" fmla="*/ 2147483647 w 341"/>
                  <a:gd name="T9" fmla="*/ 2147483647 h 356"/>
                  <a:gd name="T10" fmla="*/ 2147483647 w 341"/>
                  <a:gd name="T11" fmla="*/ 2147483647 h 356"/>
                  <a:gd name="T12" fmla="*/ 0 w 341"/>
                  <a:gd name="T13" fmla="*/ 2147483647 h 356"/>
                  <a:gd name="T14" fmla="*/ 2147483647 w 341"/>
                  <a:gd name="T15" fmla="*/ 2147483647 h 356"/>
                  <a:gd name="T16" fmla="*/ 2147483647 w 341"/>
                  <a:gd name="T17" fmla="*/ 2147483647 h 356"/>
                  <a:gd name="T18" fmla="*/ 2147483647 w 341"/>
                  <a:gd name="T19" fmla="*/ 2147483647 h 356"/>
                  <a:gd name="T20" fmla="*/ 2147483647 w 341"/>
                  <a:gd name="T21" fmla="*/ 2147483647 h 356"/>
                  <a:gd name="T22" fmla="*/ 2147483647 w 341"/>
                  <a:gd name="T23" fmla="*/ 2147483647 h 356"/>
                  <a:gd name="T24" fmla="*/ 2147483647 w 341"/>
                  <a:gd name="T25" fmla="*/ 2147483647 h 356"/>
                  <a:gd name="T26" fmla="*/ 2147483647 w 341"/>
                  <a:gd name="T27" fmla="*/ 2147483647 h 356"/>
                  <a:gd name="T28" fmla="*/ 2147483647 w 341"/>
                  <a:gd name="T29" fmla="*/ 2147483647 h 356"/>
                  <a:gd name="T30" fmla="*/ 2147483647 w 341"/>
                  <a:gd name="T31" fmla="*/ 2147483647 h 356"/>
                  <a:gd name="T32" fmla="*/ 2147483647 w 341"/>
                  <a:gd name="T33" fmla="*/ 2147483647 h 356"/>
                  <a:gd name="T34" fmla="*/ 2147483647 w 341"/>
                  <a:gd name="T35" fmla="*/ 2147483647 h 356"/>
                  <a:gd name="T36" fmla="*/ 2147483647 w 341"/>
                  <a:gd name="T37" fmla="*/ 2147483647 h 356"/>
                  <a:gd name="T38" fmla="*/ 2147483647 w 341"/>
                  <a:gd name="T39" fmla="*/ 2147483647 h 356"/>
                  <a:gd name="T40" fmla="*/ 2147483647 w 341"/>
                  <a:gd name="T41" fmla="*/ 0 h 356"/>
                  <a:gd name="T42" fmla="*/ 2147483647 w 341"/>
                  <a:gd name="T43" fmla="*/ 2147483647 h 356"/>
                  <a:gd name="T44" fmla="*/ 2147483647 w 341"/>
                  <a:gd name="T45" fmla="*/ 2147483647 h 356"/>
                  <a:gd name="T46" fmla="*/ 2147483647 w 341"/>
                  <a:gd name="T47" fmla="*/ 2147483647 h 356"/>
                  <a:gd name="T48" fmla="*/ 2147483647 w 341"/>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1"/>
                  <a:gd name="T76" fmla="*/ 0 h 356"/>
                  <a:gd name="T77" fmla="*/ 341 w 341"/>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1" h="356">
                    <a:moveTo>
                      <a:pt x="35" y="186"/>
                    </a:moveTo>
                    <a:lnTo>
                      <a:pt x="9" y="179"/>
                    </a:lnTo>
                    <a:lnTo>
                      <a:pt x="0" y="236"/>
                    </a:lnTo>
                    <a:lnTo>
                      <a:pt x="9" y="295"/>
                    </a:lnTo>
                    <a:lnTo>
                      <a:pt x="59" y="336"/>
                    </a:lnTo>
                    <a:lnTo>
                      <a:pt x="70" y="356"/>
                    </a:lnTo>
                    <a:lnTo>
                      <a:pt x="133" y="336"/>
                    </a:lnTo>
                    <a:lnTo>
                      <a:pt x="207" y="288"/>
                    </a:lnTo>
                    <a:lnTo>
                      <a:pt x="229" y="183"/>
                    </a:lnTo>
                    <a:lnTo>
                      <a:pt x="277" y="156"/>
                    </a:lnTo>
                    <a:lnTo>
                      <a:pt x="303" y="92"/>
                    </a:lnTo>
                    <a:lnTo>
                      <a:pt x="341" y="74"/>
                    </a:lnTo>
                    <a:lnTo>
                      <a:pt x="291" y="66"/>
                    </a:lnTo>
                    <a:lnTo>
                      <a:pt x="205" y="112"/>
                    </a:lnTo>
                    <a:lnTo>
                      <a:pt x="192" y="67"/>
                    </a:lnTo>
                    <a:lnTo>
                      <a:pt x="118" y="71"/>
                    </a:lnTo>
                    <a:lnTo>
                      <a:pt x="101" y="0"/>
                    </a:lnTo>
                    <a:lnTo>
                      <a:pt x="82" y="19"/>
                    </a:lnTo>
                    <a:lnTo>
                      <a:pt x="88" y="121"/>
                    </a:lnTo>
                    <a:lnTo>
                      <a:pt x="54" y="130"/>
                    </a:lnTo>
                    <a:lnTo>
                      <a:pt x="35" y="18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1" name="Freeform 54"/>
              <p:cNvSpPr>
                <a:spLocks/>
              </p:cNvSpPr>
              <p:nvPr/>
            </p:nvSpPr>
            <p:spPr bwMode="auto">
              <a:xfrm>
                <a:off x="7874000" y="2655887"/>
                <a:ext cx="184150" cy="241300"/>
              </a:xfrm>
              <a:custGeom>
                <a:avLst/>
                <a:gdLst>
                  <a:gd name="T0" fmla="*/ 2147483647 w 96"/>
                  <a:gd name="T1" fmla="*/ 0 h 119"/>
                  <a:gd name="T2" fmla="*/ 2147483647 w 96"/>
                  <a:gd name="T3" fmla="*/ 2147483647 h 119"/>
                  <a:gd name="T4" fmla="*/ 2147483647 w 96"/>
                  <a:gd name="T5" fmla="*/ 2147483647 h 119"/>
                  <a:gd name="T6" fmla="*/ 0 w 96"/>
                  <a:gd name="T7" fmla="*/ 2147483647 h 119"/>
                  <a:gd name="T8" fmla="*/ 0 w 96"/>
                  <a:gd name="T9" fmla="*/ 2147483647 h 119"/>
                  <a:gd name="T10" fmla="*/ 2147483647 w 96"/>
                  <a:gd name="T11" fmla="*/ 0 h 119"/>
                  <a:gd name="T12" fmla="*/ 2147483647 w 96"/>
                  <a:gd name="T13" fmla="*/ 2147483647 h 119"/>
                  <a:gd name="T14" fmla="*/ 2147483647 w 96"/>
                  <a:gd name="T15" fmla="*/ 2147483647 h 119"/>
                  <a:gd name="T16" fmla="*/ 2147483647 w 96"/>
                  <a:gd name="T17" fmla="*/ 2147483647 h 119"/>
                  <a:gd name="T18" fmla="*/ 2147483647 w 96"/>
                  <a:gd name="T19" fmla="*/ 2147483647 h 119"/>
                  <a:gd name="T20" fmla="*/ 2147483647 w 96"/>
                  <a:gd name="T21" fmla="*/ 2147483647 h 119"/>
                  <a:gd name="T22" fmla="*/ 0 w 96"/>
                  <a:gd name="T23" fmla="*/ 2147483647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6"/>
                  <a:gd name="T37" fmla="*/ 0 h 119"/>
                  <a:gd name="T38" fmla="*/ 96 w 96"/>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6" h="119">
                    <a:moveTo>
                      <a:pt x="0" y="7"/>
                    </a:moveTo>
                    <a:lnTo>
                      <a:pt x="21" y="0"/>
                    </a:lnTo>
                    <a:lnTo>
                      <a:pt x="64" y="26"/>
                    </a:lnTo>
                    <a:lnTo>
                      <a:pt x="64" y="52"/>
                    </a:lnTo>
                    <a:lnTo>
                      <a:pt x="95" y="71"/>
                    </a:lnTo>
                    <a:lnTo>
                      <a:pt x="96" y="106"/>
                    </a:lnTo>
                    <a:lnTo>
                      <a:pt x="47" y="119"/>
                    </a:lnTo>
                    <a:lnTo>
                      <a:pt x="0" y="7"/>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2" name="Freeform 55"/>
              <p:cNvSpPr>
                <a:spLocks/>
              </p:cNvSpPr>
              <p:nvPr/>
            </p:nvSpPr>
            <p:spPr bwMode="auto">
              <a:xfrm>
                <a:off x="7096125" y="2176462"/>
                <a:ext cx="879475" cy="615950"/>
              </a:xfrm>
              <a:custGeom>
                <a:avLst/>
                <a:gdLst>
                  <a:gd name="T0" fmla="*/ 2147483647 w 461"/>
                  <a:gd name="T1" fmla="*/ 0 h 302"/>
                  <a:gd name="T2" fmla="*/ 2147483647 w 461"/>
                  <a:gd name="T3" fmla="*/ 2147483647 h 302"/>
                  <a:gd name="T4" fmla="*/ 2147483647 w 461"/>
                  <a:gd name="T5" fmla="*/ 2147483647 h 302"/>
                  <a:gd name="T6" fmla="*/ 0 w 461"/>
                  <a:gd name="T7" fmla="*/ 2147483647 h 302"/>
                  <a:gd name="T8" fmla="*/ 2147483647 w 461"/>
                  <a:gd name="T9" fmla="*/ 2147483647 h 302"/>
                  <a:gd name="T10" fmla="*/ 0 w 461"/>
                  <a:gd name="T11" fmla="*/ 2147483647 h 302"/>
                  <a:gd name="T12" fmla="*/ 2147483647 w 461"/>
                  <a:gd name="T13" fmla="*/ 2147483647 h 302"/>
                  <a:gd name="T14" fmla="*/ 2147483647 w 461"/>
                  <a:gd name="T15" fmla="*/ 2147483647 h 302"/>
                  <a:gd name="T16" fmla="*/ 2147483647 w 461"/>
                  <a:gd name="T17" fmla="*/ 2147483647 h 302"/>
                  <a:gd name="T18" fmla="*/ 2147483647 w 461"/>
                  <a:gd name="T19" fmla="*/ 2147483647 h 302"/>
                  <a:gd name="T20" fmla="*/ 2147483647 w 461"/>
                  <a:gd name="T21" fmla="*/ 2147483647 h 302"/>
                  <a:gd name="T22" fmla="*/ 2147483647 w 461"/>
                  <a:gd name="T23" fmla="*/ 2147483647 h 302"/>
                  <a:gd name="T24" fmla="*/ 2147483647 w 461"/>
                  <a:gd name="T25" fmla="*/ 2147483647 h 302"/>
                  <a:gd name="T26" fmla="*/ 2147483647 w 461"/>
                  <a:gd name="T27" fmla="*/ 2147483647 h 302"/>
                  <a:gd name="T28" fmla="*/ 2147483647 w 461"/>
                  <a:gd name="T29" fmla="*/ 2147483647 h 302"/>
                  <a:gd name="T30" fmla="*/ 2147483647 w 461"/>
                  <a:gd name="T31" fmla="*/ 2147483647 h 302"/>
                  <a:gd name="T32" fmla="*/ 2147483647 w 461"/>
                  <a:gd name="T33" fmla="*/ 0 h 302"/>
                  <a:gd name="T34" fmla="*/ 2147483647 w 461"/>
                  <a:gd name="T35" fmla="*/ 2147483647 h 302"/>
                  <a:gd name="T36" fmla="*/ 2147483647 w 461"/>
                  <a:gd name="T37" fmla="*/ 2147483647 h 3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1"/>
                  <a:gd name="T58" fmla="*/ 0 h 302"/>
                  <a:gd name="T59" fmla="*/ 461 w 461"/>
                  <a:gd name="T60" fmla="*/ 302 h 3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1" h="302">
                    <a:moveTo>
                      <a:pt x="42" y="44"/>
                    </a:moveTo>
                    <a:lnTo>
                      <a:pt x="0" y="84"/>
                    </a:lnTo>
                    <a:lnTo>
                      <a:pt x="23" y="231"/>
                    </a:lnTo>
                    <a:lnTo>
                      <a:pt x="42" y="302"/>
                    </a:lnTo>
                    <a:lnTo>
                      <a:pt x="121" y="297"/>
                    </a:lnTo>
                    <a:lnTo>
                      <a:pt x="411" y="241"/>
                    </a:lnTo>
                    <a:lnTo>
                      <a:pt x="432" y="233"/>
                    </a:lnTo>
                    <a:lnTo>
                      <a:pt x="461" y="164"/>
                    </a:lnTo>
                    <a:lnTo>
                      <a:pt x="417" y="126"/>
                    </a:lnTo>
                    <a:lnTo>
                      <a:pt x="440" y="39"/>
                    </a:lnTo>
                    <a:lnTo>
                      <a:pt x="407" y="31"/>
                    </a:lnTo>
                    <a:lnTo>
                      <a:pt x="407" y="9"/>
                    </a:lnTo>
                    <a:lnTo>
                      <a:pt x="392" y="0"/>
                    </a:lnTo>
                    <a:lnTo>
                      <a:pt x="55" y="62"/>
                    </a:lnTo>
                    <a:lnTo>
                      <a:pt x="42" y="44"/>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3" name="Freeform 56"/>
              <p:cNvSpPr>
                <a:spLocks/>
              </p:cNvSpPr>
              <p:nvPr/>
            </p:nvSpPr>
            <p:spPr bwMode="auto">
              <a:xfrm>
                <a:off x="7889875" y="2247900"/>
                <a:ext cx="233363" cy="492125"/>
              </a:xfrm>
              <a:custGeom>
                <a:avLst/>
                <a:gdLst>
                  <a:gd name="T0" fmla="*/ 2147483647 w 122"/>
                  <a:gd name="T1" fmla="*/ 0 h 241"/>
                  <a:gd name="T2" fmla="*/ 2147483647 w 122"/>
                  <a:gd name="T3" fmla="*/ 2147483647 h 241"/>
                  <a:gd name="T4" fmla="*/ 2147483647 w 122"/>
                  <a:gd name="T5" fmla="*/ 2147483647 h 241"/>
                  <a:gd name="T6" fmla="*/ 0 w 122"/>
                  <a:gd name="T7" fmla="*/ 2147483647 h 241"/>
                  <a:gd name="T8" fmla="*/ 2147483647 w 122"/>
                  <a:gd name="T9" fmla="*/ 2147483647 h 241"/>
                  <a:gd name="T10" fmla="*/ 2147483647 w 122"/>
                  <a:gd name="T11" fmla="*/ 0 h 241"/>
                  <a:gd name="T12" fmla="*/ 2147483647 w 122"/>
                  <a:gd name="T13" fmla="*/ 2147483647 h 241"/>
                  <a:gd name="T14" fmla="*/ 2147483647 w 122"/>
                  <a:gd name="T15" fmla="*/ 2147483647 h 241"/>
                  <a:gd name="T16" fmla="*/ 2147483647 w 122"/>
                  <a:gd name="T17" fmla="*/ 2147483647 h 241"/>
                  <a:gd name="T18" fmla="*/ 2147483647 w 122"/>
                  <a:gd name="T19" fmla="*/ 2147483647 h 241"/>
                  <a:gd name="T20" fmla="*/ 2147483647 w 122"/>
                  <a:gd name="T21" fmla="*/ 2147483647 h 241"/>
                  <a:gd name="T22" fmla="*/ 2147483647 w 122"/>
                  <a:gd name="T23" fmla="*/ 2147483647 h 241"/>
                  <a:gd name="T24" fmla="*/ 2147483647 w 122"/>
                  <a:gd name="T25" fmla="*/ 2147483647 h 241"/>
                  <a:gd name="T26" fmla="*/ 2147483647 w 122"/>
                  <a:gd name="T27" fmla="*/ 2147483647 h 241"/>
                  <a:gd name="T28" fmla="*/ 2147483647 w 122"/>
                  <a:gd name="T29" fmla="*/ 2147483647 h 241"/>
                  <a:gd name="T30" fmla="*/ 0 w 122"/>
                  <a:gd name="T31" fmla="*/ 2147483647 h 241"/>
                  <a:gd name="T32" fmla="*/ 2147483647 w 122"/>
                  <a:gd name="T33" fmla="*/ 2147483647 h 2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2"/>
                  <a:gd name="T52" fmla="*/ 0 h 241"/>
                  <a:gd name="T53" fmla="*/ 122 w 122"/>
                  <a:gd name="T54" fmla="*/ 241 h 2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2" h="241">
                    <a:moveTo>
                      <a:pt x="22" y="1"/>
                    </a:moveTo>
                    <a:lnTo>
                      <a:pt x="51" y="0"/>
                    </a:lnTo>
                    <a:lnTo>
                      <a:pt x="109" y="36"/>
                    </a:lnTo>
                    <a:lnTo>
                      <a:pt x="100" y="65"/>
                    </a:lnTo>
                    <a:lnTo>
                      <a:pt x="121" y="84"/>
                    </a:lnTo>
                    <a:lnTo>
                      <a:pt x="122" y="198"/>
                    </a:lnTo>
                    <a:lnTo>
                      <a:pt x="102" y="241"/>
                    </a:lnTo>
                    <a:lnTo>
                      <a:pt x="79" y="225"/>
                    </a:lnTo>
                    <a:lnTo>
                      <a:pt x="54" y="224"/>
                    </a:lnTo>
                    <a:lnTo>
                      <a:pt x="12" y="200"/>
                    </a:lnTo>
                    <a:lnTo>
                      <a:pt x="44" y="129"/>
                    </a:lnTo>
                    <a:lnTo>
                      <a:pt x="0" y="91"/>
                    </a:lnTo>
                    <a:lnTo>
                      <a:pt x="22" y="1"/>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4" name="Freeform 57"/>
              <p:cNvSpPr>
                <a:spLocks/>
              </p:cNvSpPr>
              <p:nvPr/>
            </p:nvSpPr>
            <p:spPr bwMode="auto">
              <a:xfrm>
                <a:off x="7169150" y="1477962"/>
                <a:ext cx="974725" cy="849313"/>
              </a:xfrm>
              <a:custGeom>
                <a:avLst/>
                <a:gdLst>
                  <a:gd name="T0" fmla="*/ 2147483647 w 510"/>
                  <a:gd name="T1" fmla="*/ 0 h 416"/>
                  <a:gd name="T2" fmla="*/ 2147483647 w 510"/>
                  <a:gd name="T3" fmla="*/ 2147483647 h 416"/>
                  <a:gd name="T4" fmla="*/ 2147483647 w 510"/>
                  <a:gd name="T5" fmla="*/ 2147483647 h 416"/>
                  <a:gd name="T6" fmla="*/ 0 w 510"/>
                  <a:gd name="T7" fmla="*/ 2147483647 h 416"/>
                  <a:gd name="T8" fmla="*/ 2147483647 w 510"/>
                  <a:gd name="T9" fmla="*/ 2147483647 h 416"/>
                  <a:gd name="T10" fmla="*/ 2147483647 w 510"/>
                  <a:gd name="T11" fmla="*/ 2147483647 h 416"/>
                  <a:gd name="T12" fmla="*/ 2147483647 w 510"/>
                  <a:gd name="T13" fmla="*/ 2147483647 h 416"/>
                  <a:gd name="T14" fmla="*/ 2147483647 w 510"/>
                  <a:gd name="T15" fmla="*/ 2147483647 h 416"/>
                  <a:gd name="T16" fmla="*/ 2147483647 w 510"/>
                  <a:gd name="T17" fmla="*/ 2147483647 h 416"/>
                  <a:gd name="T18" fmla="*/ 2147483647 w 510"/>
                  <a:gd name="T19" fmla="*/ 2147483647 h 416"/>
                  <a:gd name="T20" fmla="*/ 2147483647 w 510"/>
                  <a:gd name="T21" fmla="*/ 2147483647 h 416"/>
                  <a:gd name="T22" fmla="*/ 2147483647 w 510"/>
                  <a:gd name="T23" fmla="*/ 2147483647 h 416"/>
                  <a:gd name="T24" fmla="*/ 2147483647 w 510"/>
                  <a:gd name="T25" fmla="*/ 2147483647 h 416"/>
                  <a:gd name="T26" fmla="*/ 2147483647 w 510"/>
                  <a:gd name="T27" fmla="*/ 2147483647 h 416"/>
                  <a:gd name="T28" fmla="*/ 2147483647 w 510"/>
                  <a:gd name="T29" fmla="*/ 2147483647 h 416"/>
                  <a:gd name="T30" fmla="*/ 2147483647 w 510"/>
                  <a:gd name="T31" fmla="*/ 2147483647 h 416"/>
                  <a:gd name="T32" fmla="*/ 2147483647 w 510"/>
                  <a:gd name="T33" fmla="*/ 0 h 416"/>
                  <a:gd name="T34" fmla="*/ 2147483647 w 510"/>
                  <a:gd name="T35" fmla="*/ 2147483647 h 416"/>
                  <a:gd name="T36" fmla="*/ 2147483647 w 510"/>
                  <a:gd name="T37" fmla="*/ 2147483647 h 416"/>
                  <a:gd name="T38" fmla="*/ 2147483647 w 510"/>
                  <a:gd name="T39" fmla="*/ 2147483647 h 416"/>
                  <a:gd name="T40" fmla="*/ 2147483647 w 510"/>
                  <a:gd name="T41" fmla="*/ 2147483647 h 416"/>
                  <a:gd name="T42" fmla="*/ 2147483647 w 510"/>
                  <a:gd name="T43" fmla="*/ 2147483647 h 416"/>
                  <a:gd name="T44" fmla="*/ 2147483647 w 510"/>
                  <a:gd name="T45" fmla="*/ 2147483647 h 416"/>
                  <a:gd name="T46" fmla="*/ 2147483647 w 510"/>
                  <a:gd name="T47" fmla="*/ 2147483647 h 416"/>
                  <a:gd name="T48" fmla="*/ 2147483647 w 510"/>
                  <a:gd name="T49" fmla="*/ 2147483647 h 416"/>
                  <a:gd name="T50" fmla="*/ 2147483647 w 510"/>
                  <a:gd name="T51" fmla="*/ 2147483647 h 416"/>
                  <a:gd name="T52" fmla="*/ 2147483647 w 510"/>
                  <a:gd name="T53" fmla="*/ 2147483647 h 416"/>
                  <a:gd name="T54" fmla="*/ 2147483647 w 510"/>
                  <a:gd name="T55" fmla="*/ 2147483647 h 416"/>
                  <a:gd name="T56" fmla="*/ 2147483647 w 510"/>
                  <a:gd name="T57" fmla="*/ 2147483647 h 416"/>
                  <a:gd name="T58" fmla="*/ 2147483647 w 510"/>
                  <a:gd name="T59" fmla="*/ 2147483647 h 416"/>
                  <a:gd name="T60" fmla="*/ 2147483647 w 510"/>
                  <a:gd name="T61" fmla="*/ 2147483647 h 416"/>
                  <a:gd name="T62" fmla="*/ 2147483647 w 510"/>
                  <a:gd name="T63" fmla="*/ 2147483647 h 416"/>
                  <a:gd name="T64" fmla="*/ 0 w 510"/>
                  <a:gd name="T65" fmla="*/ 2147483647 h 416"/>
                  <a:gd name="T66" fmla="*/ 2147483647 w 510"/>
                  <a:gd name="T67" fmla="*/ 2147483647 h 416"/>
                  <a:gd name="T68" fmla="*/ 2147483647 w 510"/>
                  <a:gd name="T69" fmla="*/ 2147483647 h 4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0"/>
                  <a:gd name="T106" fmla="*/ 0 h 416"/>
                  <a:gd name="T107" fmla="*/ 510 w 510"/>
                  <a:gd name="T108" fmla="*/ 416 h 4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0" h="416">
                    <a:moveTo>
                      <a:pt x="40" y="279"/>
                    </a:moveTo>
                    <a:lnTo>
                      <a:pt x="88" y="255"/>
                    </a:lnTo>
                    <a:lnTo>
                      <a:pt x="153" y="249"/>
                    </a:lnTo>
                    <a:lnTo>
                      <a:pt x="169" y="227"/>
                    </a:lnTo>
                    <a:lnTo>
                      <a:pt x="192" y="224"/>
                    </a:lnTo>
                    <a:lnTo>
                      <a:pt x="205" y="201"/>
                    </a:lnTo>
                    <a:lnTo>
                      <a:pt x="227" y="192"/>
                    </a:lnTo>
                    <a:lnTo>
                      <a:pt x="217" y="149"/>
                    </a:lnTo>
                    <a:lnTo>
                      <a:pt x="204" y="137"/>
                    </a:lnTo>
                    <a:lnTo>
                      <a:pt x="231" y="102"/>
                    </a:lnTo>
                    <a:lnTo>
                      <a:pt x="249" y="102"/>
                    </a:lnTo>
                    <a:lnTo>
                      <a:pt x="308" y="28"/>
                    </a:lnTo>
                    <a:lnTo>
                      <a:pt x="400" y="0"/>
                    </a:lnTo>
                    <a:lnTo>
                      <a:pt x="410" y="70"/>
                    </a:lnTo>
                    <a:lnTo>
                      <a:pt x="415" y="67"/>
                    </a:lnTo>
                    <a:lnTo>
                      <a:pt x="436" y="92"/>
                    </a:lnTo>
                    <a:lnTo>
                      <a:pt x="438" y="163"/>
                    </a:lnTo>
                    <a:lnTo>
                      <a:pt x="465" y="221"/>
                    </a:lnTo>
                    <a:lnTo>
                      <a:pt x="476" y="297"/>
                    </a:lnTo>
                    <a:lnTo>
                      <a:pt x="478" y="362"/>
                    </a:lnTo>
                    <a:lnTo>
                      <a:pt x="510" y="384"/>
                    </a:lnTo>
                    <a:lnTo>
                      <a:pt x="487" y="416"/>
                    </a:lnTo>
                    <a:lnTo>
                      <a:pt x="428" y="378"/>
                    </a:lnTo>
                    <a:lnTo>
                      <a:pt x="397" y="381"/>
                    </a:lnTo>
                    <a:lnTo>
                      <a:pt x="367" y="373"/>
                    </a:lnTo>
                    <a:lnTo>
                      <a:pt x="368" y="351"/>
                    </a:lnTo>
                    <a:lnTo>
                      <a:pt x="349" y="343"/>
                    </a:lnTo>
                    <a:lnTo>
                      <a:pt x="15" y="407"/>
                    </a:lnTo>
                    <a:lnTo>
                      <a:pt x="0" y="388"/>
                    </a:lnTo>
                    <a:lnTo>
                      <a:pt x="51" y="314"/>
                    </a:lnTo>
                    <a:lnTo>
                      <a:pt x="40" y="279"/>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5" name="Freeform 59"/>
              <p:cNvSpPr>
                <a:spLocks/>
              </p:cNvSpPr>
              <p:nvPr/>
            </p:nvSpPr>
            <p:spPr bwMode="auto">
              <a:xfrm>
                <a:off x="8051800" y="1830387"/>
                <a:ext cx="547688" cy="268288"/>
              </a:xfrm>
              <a:custGeom>
                <a:avLst/>
                <a:gdLst>
                  <a:gd name="T0" fmla="*/ 2147483647 w 288"/>
                  <a:gd name="T1" fmla="*/ 0 h 131"/>
                  <a:gd name="T2" fmla="*/ 2147483647 w 288"/>
                  <a:gd name="T3" fmla="*/ 2147483647 h 131"/>
                  <a:gd name="T4" fmla="*/ 2147483647 w 288"/>
                  <a:gd name="T5" fmla="*/ 2147483647 h 131"/>
                  <a:gd name="T6" fmla="*/ 0 w 288"/>
                  <a:gd name="T7" fmla="*/ 2147483647 h 131"/>
                  <a:gd name="T8" fmla="*/ 0 w 288"/>
                  <a:gd name="T9" fmla="*/ 2147483647 h 131"/>
                  <a:gd name="T10" fmla="*/ 2147483647 w 288"/>
                  <a:gd name="T11" fmla="*/ 2147483647 h 131"/>
                  <a:gd name="T12" fmla="*/ 2147483647 w 288"/>
                  <a:gd name="T13" fmla="*/ 2147483647 h 131"/>
                  <a:gd name="T14" fmla="*/ 2147483647 w 288"/>
                  <a:gd name="T15" fmla="*/ 0 h 131"/>
                  <a:gd name="T16" fmla="*/ 2147483647 w 288"/>
                  <a:gd name="T17" fmla="*/ 2147483647 h 131"/>
                  <a:gd name="T18" fmla="*/ 2147483647 w 288"/>
                  <a:gd name="T19" fmla="*/ 2147483647 h 131"/>
                  <a:gd name="T20" fmla="*/ 2147483647 w 288"/>
                  <a:gd name="T21" fmla="*/ 2147483647 h 131"/>
                  <a:gd name="T22" fmla="*/ 2147483647 w 288"/>
                  <a:gd name="T23" fmla="*/ 2147483647 h 131"/>
                  <a:gd name="T24" fmla="*/ 2147483647 w 288"/>
                  <a:gd name="T25" fmla="*/ 2147483647 h 131"/>
                  <a:gd name="T26" fmla="*/ 2147483647 w 288"/>
                  <a:gd name="T27" fmla="*/ 2147483647 h 131"/>
                  <a:gd name="T28" fmla="*/ 2147483647 w 288"/>
                  <a:gd name="T29" fmla="*/ 2147483647 h 131"/>
                  <a:gd name="T30" fmla="*/ 2147483647 w 288"/>
                  <a:gd name="T31" fmla="*/ 2147483647 h 131"/>
                  <a:gd name="T32" fmla="*/ 2147483647 w 288"/>
                  <a:gd name="T33" fmla="*/ 2147483647 h 131"/>
                  <a:gd name="T34" fmla="*/ 2147483647 w 288"/>
                  <a:gd name="T35" fmla="*/ 2147483647 h 131"/>
                  <a:gd name="T36" fmla="*/ 2147483647 w 288"/>
                  <a:gd name="T37" fmla="*/ 2147483647 h 131"/>
                  <a:gd name="T38" fmla="*/ 2147483647 w 288"/>
                  <a:gd name="T39" fmla="*/ 2147483647 h 131"/>
                  <a:gd name="T40" fmla="*/ 2147483647 w 288"/>
                  <a:gd name="T41" fmla="*/ 2147483647 h 131"/>
                  <a:gd name="T42" fmla="*/ 2147483647 w 288"/>
                  <a:gd name="T43" fmla="*/ 2147483647 h 131"/>
                  <a:gd name="T44" fmla="*/ 2147483647 w 288"/>
                  <a:gd name="T45" fmla="*/ 2147483647 h 131"/>
                  <a:gd name="T46" fmla="*/ 0 w 288"/>
                  <a:gd name="T47" fmla="*/ 2147483647 h 1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8"/>
                  <a:gd name="T73" fmla="*/ 0 h 131"/>
                  <a:gd name="T74" fmla="*/ 288 w 288"/>
                  <a:gd name="T75" fmla="*/ 131 h 1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8" h="131">
                    <a:moveTo>
                      <a:pt x="0" y="52"/>
                    </a:moveTo>
                    <a:lnTo>
                      <a:pt x="147" y="16"/>
                    </a:lnTo>
                    <a:lnTo>
                      <a:pt x="165" y="17"/>
                    </a:lnTo>
                    <a:lnTo>
                      <a:pt x="182" y="0"/>
                    </a:lnTo>
                    <a:lnTo>
                      <a:pt x="197" y="9"/>
                    </a:lnTo>
                    <a:lnTo>
                      <a:pt x="179" y="46"/>
                    </a:lnTo>
                    <a:lnTo>
                      <a:pt x="210" y="44"/>
                    </a:lnTo>
                    <a:lnTo>
                      <a:pt x="227" y="73"/>
                    </a:lnTo>
                    <a:lnTo>
                      <a:pt x="248" y="75"/>
                    </a:lnTo>
                    <a:lnTo>
                      <a:pt x="262" y="71"/>
                    </a:lnTo>
                    <a:lnTo>
                      <a:pt x="262" y="55"/>
                    </a:lnTo>
                    <a:lnTo>
                      <a:pt x="237" y="35"/>
                    </a:lnTo>
                    <a:lnTo>
                      <a:pt x="256" y="33"/>
                    </a:lnTo>
                    <a:lnTo>
                      <a:pt x="288" y="77"/>
                    </a:lnTo>
                    <a:lnTo>
                      <a:pt x="258" y="103"/>
                    </a:lnTo>
                    <a:lnTo>
                      <a:pt x="223" y="90"/>
                    </a:lnTo>
                    <a:lnTo>
                      <a:pt x="201" y="122"/>
                    </a:lnTo>
                    <a:lnTo>
                      <a:pt x="157" y="90"/>
                    </a:lnTo>
                    <a:lnTo>
                      <a:pt x="12" y="131"/>
                    </a:lnTo>
                    <a:lnTo>
                      <a:pt x="0" y="52"/>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6" name="Freeform 60"/>
              <p:cNvSpPr>
                <a:spLocks/>
              </p:cNvSpPr>
              <p:nvPr/>
            </p:nvSpPr>
            <p:spPr bwMode="auto">
              <a:xfrm>
                <a:off x="8070850" y="2033587"/>
                <a:ext cx="285750" cy="233363"/>
              </a:xfrm>
              <a:custGeom>
                <a:avLst/>
                <a:gdLst>
                  <a:gd name="T0" fmla="*/ 2147483647 w 149"/>
                  <a:gd name="T1" fmla="*/ 0 h 115"/>
                  <a:gd name="T2" fmla="*/ 2147483647 w 149"/>
                  <a:gd name="T3" fmla="*/ 2147483647 h 115"/>
                  <a:gd name="T4" fmla="*/ 2147483647 w 149"/>
                  <a:gd name="T5" fmla="*/ 2147483647 h 115"/>
                  <a:gd name="T6" fmla="*/ 0 w 149"/>
                  <a:gd name="T7" fmla="*/ 2147483647 h 115"/>
                  <a:gd name="T8" fmla="*/ 0 w 149"/>
                  <a:gd name="T9" fmla="*/ 2147483647 h 115"/>
                  <a:gd name="T10" fmla="*/ 2147483647 w 149"/>
                  <a:gd name="T11" fmla="*/ 0 h 115"/>
                  <a:gd name="T12" fmla="*/ 2147483647 w 149"/>
                  <a:gd name="T13" fmla="*/ 2147483647 h 115"/>
                  <a:gd name="T14" fmla="*/ 2147483647 w 149"/>
                  <a:gd name="T15" fmla="*/ 2147483647 h 115"/>
                  <a:gd name="T16" fmla="*/ 2147483647 w 149"/>
                  <a:gd name="T17" fmla="*/ 2147483647 h 115"/>
                  <a:gd name="T18" fmla="*/ 2147483647 w 149"/>
                  <a:gd name="T19" fmla="*/ 2147483647 h 115"/>
                  <a:gd name="T20" fmla="*/ 2147483647 w 149"/>
                  <a:gd name="T21" fmla="*/ 2147483647 h 115"/>
                  <a:gd name="T22" fmla="*/ 0 w 149"/>
                  <a:gd name="T23" fmla="*/ 2147483647 h 1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115"/>
                  <a:gd name="T38" fmla="*/ 149 w 149"/>
                  <a:gd name="T39" fmla="*/ 115 h 1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115">
                    <a:moveTo>
                      <a:pt x="0" y="29"/>
                    </a:moveTo>
                    <a:lnTo>
                      <a:pt x="114" y="0"/>
                    </a:lnTo>
                    <a:lnTo>
                      <a:pt x="149" y="52"/>
                    </a:lnTo>
                    <a:lnTo>
                      <a:pt x="129" y="75"/>
                    </a:lnTo>
                    <a:lnTo>
                      <a:pt x="93" y="67"/>
                    </a:lnTo>
                    <a:lnTo>
                      <a:pt x="36" y="115"/>
                    </a:lnTo>
                    <a:lnTo>
                      <a:pt x="5" y="90"/>
                    </a:lnTo>
                    <a:lnTo>
                      <a:pt x="0" y="29"/>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7" name="Freeform 61"/>
              <p:cNvSpPr>
                <a:spLocks/>
              </p:cNvSpPr>
              <p:nvPr/>
            </p:nvSpPr>
            <p:spPr bwMode="auto">
              <a:xfrm>
                <a:off x="8118475" y="2192337"/>
                <a:ext cx="284163" cy="180975"/>
              </a:xfrm>
              <a:custGeom>
                <a:avLst/>
                <a:gdLst>
                  <a:gd name="T0" fmla="*/ 2147483647 w 149"/>
                  <a:gd name="T1" fmla="*/ 0 h 89"/>
                  <a:gd name="T2" fmla="*/ 2147483647 w 149"/>
                  <a:gd name="T3" fmla="*/ 2147483647 h 89"/>
                  <a:gd name="T4" fmla="*/ 2147483647 w 149"/>
                  <a:gd name="T5" fmla="*/ 2147483647 h 89"/>
                  <a:gd name="T6" fmla="*/ 0 w 149"/>
                  <a:gd name="T7" fmla="*/ 2147483647 h 89"/>
                  <a:gd name="T8" fmla="*/ 0 w 149"/>
                  <a:gd name="T9" fmla="*/ 2147483647 h 89"/>
                  <a:gd name="T10" fmla="*/ 2147483647 w 149"/>
                  <a:gd name="T11" fmla="*/ 2147483647 h 89"/>
                  <a:gd name="T12" fmla="*/ 2147483647 w 149"/>
                  <a:gd name="T13" fmla="*/ 0 h 89"/>
                  <a:gd name="T14" fmla="*/ 2147483647 w 149"/>
                  <a:gd name="T15" fmla="*/ 2147483647 h 89"/>
                  <a:gd name="T16" fmla="*/ 2147483647 w 149"/>
                  <a:gd name="T17" fmla="*/ 2147483647 h 89"/>
                  <a:gd name="T18" fmla="*/ 2147483647 w 149"/>
                  <a:gd name="T19" fmla="*/ 2147483647 h 89"/>
                  <a:gd name="T20" fmla="*/ 2147483647 w 149"/>
                  <a:gd name="T21" fmla="*/ 2147483647 h 89"/>
                  <a:gd name="T22" fmla="*/ 0 w 149"/>
                  <a:gd name="T23" fmla="*/ 2147483647 h 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9"/>
                  <a:gd name="T37" fmla="*/ 0 h 89"/>
                  <a:gd name="T38" fmla="*/ 149 w 149"/>
                  <a:gd name="T39" fmla="*/ 89 h 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9" h="89">
                    <a:moveTo>
                      <a:pt x="0" y="66"/>
                    </a:moveTo>
                    <a:lnTo>
                      <a:pt x="61" y="37"/>
                    </a:lnTo>
                    <a:lnTo>
                      <a:pt x="121" y="0"/>
                    </a:lnTo>
                    <a:lnTo>
                      <a:pt x="131" y="2"/>
                    </a:lnTo>
                    <a:lnTo>
                      <a:pt x="149" y="3"/>
                    </a:lnTo>
                    <a:lnTo>
                      <a:pt x="90" y="50"/>
                    </a:lnTo>
                    <a:lnTo>
                      <a:pt x="18" y="89"/>
                    </a:lnTo>
                    <a:lnTo>
                      <a:pt x="0" y="66"/>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8" name="Freeform 62"/>
              <p:cNvSpPr>
                <a:spLocks/>
              </p:cNvSpPr>
              <p:nvPr/>
            </p:nvSpPr>
            <p:spPr bwMode="auto">
              <a:xfrm>
                <a:off x="8116888" y="1333500"/>
                <a:ext cx="301625" cy="574675"/>
              </a:xfrm>
              <a:custGeom>
                <a:avLst/>
                <a:gdLst>
                  <a:gd name="T0" fmla="*/ 2147483647 w 158"/>
                  <a:gd name="T1" fmla="*/ 0 h 282"/>
                  <a:gd name="T2" fmla="*/ 2147483647 w 158"/>
                  <a:gd name="T3" fmla="*/ 2147483647 h 282"/>
                  <a:gd name="T4" fmla="*/ 2147483647 w 158"/>
                  <a:gd name="T5" fmla="*/ 2147483647 h 282"/>
                  <a:gd name="T6" fmla="*/ 0 w 158"/>
                  <a:gd name="T7" fmla="*/ 2147483647 h 282"/>
                  <a:gd name="T8" fmla="*/ 2147483647 w 158"/>
                  <a:gd name="T9" fmla="*/ 0 h 282"/>
                  <a:gd name="T10" fmla="*/ 0 w 158"/>
                  <a:gd name="T11" fmla="*/ 2147483647 h 282"/>
                  <a:gd name="T12" fmla="*/ 2147483647 w 158"/>
                  <a:gd name="T13" fmla="*/ 2147483647 h 282"/>
                  <a:gd name="T14" fmla="*/ 2147483647 w 158"/>
                  <a:gd name="T15" fmla="*/ 2147483647 h 282"/>
                  <a:gd name="T16" fmla="*/ 2147483647 w 158"/>
                  <a:gd name="T17" fmla="*/ 2147483647 h 282"/>
                  <a:gd name="T18" fmla="*/ 2147483647 w 158"/>
                  <a:gd name="T19" fmla="*/ 2147483647 h 282"/>
                  <a:gd name="T20" fmla="*/ 2147483647 w 158"/>
                  <a:gd name="T21" fmla="*/ 2147483647 h 282"/>
                  <a:gd name="T22" fmla="*/ 2147483647 w 158"/>
                  <a:gd name="T23" fmla="*/ 2147483647 h 282"/>
                  <a:gd name="T24" fmla="*/ 2147483647 w 158"/>
                  <a:gd name="T25" fmla="*/ 2147483647 h 282"/>
                  <a:gd name="T26" fmla="*/ 2147483647 w 158"/>
                  <a:gd name="T27" fmla="*/ 2147483647 h 282"/>
                  <a:gd name="T28" fmla="*/ 2147483647 w 158"/>
                  <a:gd name="T29" fmla="*/ 2147483647 h 282"/>
                  <a:gd name="T30" fmla="*/ 2147483647 w 158"/>
                  <a:gd name="T31" fmla="*/ 2147483647 h 282"/>
                  <a:gd name="T32" fmla="*/ 2147483647 w 158"/>
                  <a:gd name="T33" fmla="*/ 0 h 2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8"/>
                  <a:gd name="T52" fmla="*/ 0 h 282"/>
                  <a:gd name="T53" fmla="*/ 158 w 158"/>
                  <a:gd name="T54" fmla="*/ 282 h 2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8" h="282">
                    <a:moveTo>
                      <a:pt x="33" y="0"/>
                    </a:moveTo>
                    <a:lnTo>
                      <a:pt x="0" y="50"/>
                    </a:lnTo>
                    <a:lnTo>
                      <a:pt x="36" y="115"/>
                    </a:lnTo>
                    <a:lnTo>
                      <a:pt x="14" y="132"/>
                    </a:lnTo>
                    <a:lnTo>
                      <a:pt x="23" y="282"/>
                    </a:lnTo>
                    <a:lnTo>
                      <a:pt x="112" y="260"/>
                    </a:lnTo>
                    <a:lnTo>
                      <a:pt x="135" y="260"/>
                    </a:lnTo>
                    <a:lnTo>
                      <a:pt x="148" y="244"/>
                    </a:lnTo>
                    <a:lnTo>
                      <a:pt x="148" y="217"/>
                    </a:lnTo>
                    <a:lnTo>
                      <a:pt x="158" y="199"/>
                    </a:lnTo>
                    <a:lnTo>
                      <a:pt x="109" y="178"/>
                    </a:lnTo>
                    <a:lnTo>
                      <a:pt x="45" y="13"/>
                    </a:lnTo>
                    <a:lnTo>
                      <a:pt x="33" y="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9" name="Freeform 63"/>
              <p:cNvSpPr>
                <a:spLocks/>
              </p:cNvSpPr>
              <p:nvPr/>
            </p:nvSpPr>
            <p:spPr bwMode="auto">
              <a:xfrm>
                <a:off x="8305800" y="2003425"/>
                <a:ext cx="144463" cy="128587"/>
              </a:xfrm>
              <a:custGeom>
                <a:avLst/>
                <a:gdLst>
                  <a:gd name="T0" fmla="*/ 2147483647 w 76"/>
                  <a:gd name="T1" fmla="*/ 0 h 62"/>
                  <a:gd name="T2" fmla="*/ 2147483647 w 76"/>
                  <a:gd name="T3" fmla="*/ 2147483647 h 62"/>
                  <a:gd name="T4" fmla="*/ 2147483647 w 76"/>
                  <a:gd name="T5" fmla="*/ 2147483647 h 62"/>
                  <a:gd name="T6" fmla="*/ 0 w 76"/>
                  <a:gd name="T7" fmla="*/ 2147483647 h 62"/>
                  <a:gd name="T8" fmla="*/ 0 w 76"/>
                  <a:gd name="T9" fmla="*/ 2147483647 h 62"/>
                  <a:gd name="T10" fmla="*/ 2147483647 w 76"/>
                  <a:gd name="T11" fmla="*/ 0 h 62"/>
                  <a:gd name="T12" fmla="*/ 2147483647 w 76"/>
                  <a:gd name="T13" fmla="*/ 2147483647 h 62"/>
                  <a:gd name="T14" fmla="*/ 2147483647 w 76"/>
                  <a:gd name="T15" fmla="*/ 2147483647 h 62"/>
                  <a:gd name="T16" fmla="*/ 2147483647 w 76"/>
                  <a:gd name="T17" fmla="*/ 2147483647 h 62"/>
                  <a:gd name="T18" fmla="*/ 2147483647 w 76"/>
                  <a:gd name="T19" fmla="*/ 2147483647 h 62"/>
                  <a:gd name="T20" fmla="*/ 0 w 76"/>
                  <a:gd name="T21" fmla="*/ 2147483647 h 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
                  <a:gd name="T34" fmla="*/ 0 h 62"/>
                  <a:gd name="T35" fmla="*/ 76 w 76"/>
                  <a:gd name="T36" fmla="*/ 62 h 6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 h="62">
                    <a:moveTo>
                      <a:pt x="0" y="10"/>
                    </a:moveTo>
                    <a:lnTo>
                      <a:pt x="32" y="0"/>
                    </a:lnTo>
                    <a:lnTo>
                      <a:pt x="76" y="32"/>
                    </a:lnTo>
                    <a:lnTo>
                      <a:pt x="67" y="40"/>
                    </a:lnTo>
                    <a:lnTo>
                      <a:pt x="46" y="40"/>
                    </a:lnTo>
                    <a:lnTo>
                      <a:pt x="35" y="62"/>
                    </a:lnTo>
                    <a:lnTo>
                      <a:pt x="0" y="10"/>
                    </a:lnTo>
                    <a:close/>
                  </a:path>
                </a:pathLst>
              </a:custGeom>
              <a:solidFill>
                <a:schemeClr val="bg1">
                  <a:lumMod val="85000"/>
                </a:schemeClr>
              </a:solidFill>
              <a:ln w="12701">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0" name="Freeform 64"/>
              <p:cNvSpPr>
                <a:spLocks/>
              </p:cNvSpPr>
              <p:nvPr/>
            </p:nvSpPr>
            <p:spPr bwMode="auto">
              <a:xfrm>
                <a:off x="7983538" y="2984500"/>
                <a:ext cx="77787" cy="141287"/>
              </a:xfrm>
              <a:custGeom>
                <a:avLst/>
                <a:gdLst>
                  <a:gd name="T0" fmla="*/ 2147483647 w 41"/>
                  <a:gd name="T1" fmla="*/ 0 h 70"/>
                  <a:gd name="T2" fmla="*/ 2147483647 w 41"/>
                  <a:gd name="T3" fmla="*/ 2147483647 h 70"/>
                  <a:gd name="T4" fmla="*/ 2147483647 w 41"/>
                  <a:gd name="T5" fmla="*/ 2147483647 h 70"/>
                  <a:gd name="T6" fmla="*/ 0 w 41"/>
                  <a:gd name="T7" fmla="*/ 2147483647 h 70"/>
                  <a:gd name="T8" fmla="*/ 0 w 41"/>
                  <a:gd name="T9" fmla="*/ 2147483647 h 70"/>
                  <a:gd name="T10" fmla="*/ 2147483647 w 41"/>
                  <a:gd name="T11" fmla="*/ 0 h 70"/>
                  <a:gd name="T12" fmla="*/ 2147483647 w 41"/>
                  <a:gd name="T13" fmla="*/ 2147483647 h 70"/>
                  <a:gd name="T14" fmla="*/ 2147483647 w 41"/>
                  <a:gd name="T15" fmla="*/ 2147483647 h 70"/>
                  <a:gd name="T16" fmla="*/ 0 w 41"/>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70"/>
                  <a:gd name="T29" fmla="*/ 41 w 4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70">
                    <a:moveTo>
                      <a:pt x="0" y="6"/>
                    </a:moveTo>
                    <a:lnTo>
                      <a:pt x="41" y="0"/>
                    </a:lnTo>
                    <a:lnTo>
                      <a:pt x="18" y="70"/>
                    </a:lnTo>
                    <a:lnTo>
                      <a:pt x="2" y="69"/>
                    </a:lnTo>
                    <a:lnTo>
                      <a:pt x="0" y="6"/>
                    </a:lnTo>
                    <a:close/>
                  </a:path>
                </a:pathLst>
              </a:custGeom>
              <a:noFill/>
              <a:ln w="12701">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10" name="Picture 2" descr="http://images.wikia.com/logopedia/images/1/1e/Fox_sports_detroit_201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95645" y="2794681"/>
              <a:ext cx="474519" cy="3675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images1.wikia.nocookie.net/__cb20121114014456/logopedia/images/6/65/Fox_sports_indiana_2012.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05449" y="3607191"/>
              <a:ext cx="485404" cy="3759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lyngsat-logo.com/hires/ff/fox_sports_kansas_city.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8801" y="3915210"/>
              <a:ext cx="609600" cy="375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lyngsat-logo.com/hires/ff/fox_sports_midwest.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843632" y="3532462"/>
              <a:ext cx="581894" cy="4506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twcmedia.com/uploadedImages/FSN_OHIO_2013%20LG.jpg"/>
            <p:cNvPicPr>
              <a:picLocks noChangeAspect="1" noChangeArrowheads="1"/>
            </p:cNvPicPr>
            <p:nvPr/>
          </p:nvPicPr>
          <p:blipFill>
            <a:blip r:embed="rId7" cstate="print">
              <a:clrChange>
                <a:clrFrom>
                  <a:srgbClr val="F3F4F8"/>
                </a:clrFrom>
                <a:clrTo>
                  <a:srgbClr val="F3F4F8">
                    <a:alpha val="0"/>
                  </a:srgbClr>
                </a:clrTo>
              </a:clrChange>
              <a:extLst>
                <a:ext uri="{28A0092B-C50C-407E-A947-70E740481C1C}">
                  <a14:useLocalDpi xmlns:a14="http://schemas.microsoft.com/office/drawing/2010/main"/>
                </a:ext>
              </a:extLst>
            </a:blip>
            <a:srcRect/>
            <a:stretch>
              <a:fillRect/>
            </a:stretch>
          </p:blipFill>
          <p:spPr bwMode="auto">
            <a:xfrm>
              <a:off x="6684493" y="3304912"/>
              <a:ext cx="475513" cy="334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http://www.lyngsat-logo.com/hires/ff/fox_sports_wisconsin.pn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563471" y="2447127"/>
              <a:ext cx="662182" cy="3962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ttp://www.bwyellowjackets.com/sports/mbkb/2011-12/photos/0002/STO__logo.jpg?max_width=450"/>
            <p:cNvPicPr>
              <a:picLocks noChangeAspect="1" noChangeArrowheads="1"/>
            </p:cNvPicPr>
            <p:nvPr/>
          </p:nvPicPr>
          <p:blipFill>
            <a:blip r:embed="rId9" cstate="print">
              <a:clrChange>
                <a:clrFrom>
                  <a:srgbClr val="EEF1FA"/>
                </a:clrFrom>
                <a:clrTo>
                  <a:srgbClr val="EEF1FA">
                    <a:alpha val="0"/>
                  </a:srgbClr>
                </a:clrTo>
              </a:clrChange>
              <a:extLst>
                <a:ext uri="{28A0092B-C50C-407E-A947-70E740481C1C}">
                  <a14:useLocalDpi xmlns:a14="http://schemas.microsoft.com/office/drawing/2010/main"/>
                </a:ext>
              </a:extLst>
            </a:blip>
            <a:srcRect/>
            <a:stretch>
              <a:fillRect/>
            </a:stretch>
          </p:blipFill>
          <p:spPr bwMode="auto">
            <a:xfrm>
              <a:off x="6747474" y="3596398"/>
              <a:ext cx="618976" cy="4424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lyngsat-logo.com/hires/ff/fox_sports_north.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706339" y="2254363"/>
              <a:ext cx="558479" cy="4915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images.wikia.com/logopedia/images/7/72/Fox_sports_carolinas_2012.png"/>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637396" y="4456822"/>
              <a:ext cx="782503" cy="468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www.foxsportsflorida.com/common/medialib/264/726419.jpg"/>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29378" y="5324219"/>
              <a:ext cx="772245" cy="4621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images4.wikia.nocookie.net/__cb20120902183818/logopedia/images/e/e8/Sun_sports.pn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498455" y="6104662"/>
              <a:ext cx="683168" cy="4205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images2.wikia.nocookie.net/__cb20121117000734/logopedia/images/3/39/Fox_sports_new_orleans_plus.png"/>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607727" y="5773223"/>
              <a:ext cx="617926" cy="5198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http://images3.wikia.nocookie.net/__cb20121112232531/logopedia/images/d/dd/Fox_sports_oklahoma_2012.png"/>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571267" y="4574567"/>
              <a:ext cx="622174" cy="3586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s://si0.twimg.com/profile_images/2623608852/43hawusp2sm78exo7502.pn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86060" y="4170407"/>
              <a:ext cx="700452" cy="80256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images3.wikia.nocookie.net/__cb20121104151846/logopedia/images/3/3b/Fox_sports_southwest_2012.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208718" y="5127977"/>
              <a:ext cx="948152" cy="4374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http://images4.wikia.nocookie.net/__cb20121117000433/logopedia/images/e/e7/Fox_sports_tennessee_2012.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6140400" y="4352508"/>
              <a:ext cx="854153" cy="3978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images2.wikia.nocookie.net/__cb20130329015826/logopedia/images/9/94/Foxsports_arizona.png"/>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286249" y="4928834"/>
              <a:ext cx="592515" cy="4380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cdn1.sbnation.com/uploads/chorus_image/image/8939435/fox_sports_san_diego_2012.0_standard_352.0.png"/>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34567" y="4742260"/>
              <a:ext cx="859934" cy="4518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4" descr="http://upload.wikimedia.org/wikipedia/en/archive/8/8a/20111017075407!Root_sports_logo.png"/>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965677" y="1452673"/>
              <a:ext cx="823900" cy="35910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7"/>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62498" y="2934918"/>
              <a:ext cx="511322" cy="2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13" descr="http://web.yesnetwork.com/shared/images/logos/facebook/og/yes_network.jpg"/>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7418" y="2586870"/>
              <a:ext cx="543418" cy="55313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http://sogoodsong.com/wp-content/uploads/2011/08/nesn-logo.jpg"/>
            <p:cNvPicPr>
              <a:picLocks noChangeAspect="1" noChangeArrowheads="1"/>
            </p:cNvPicPr>
            <p:nvPr/>
          </p:nvPicPr>
          <p:blipFill>
            <a:blip r:embed="rId24"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8456083" y="2683624"/>
              <a:ext cx="773055" cy="33325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http://upload.wikimedia.org/wikipedia/en/e/e5/MASN-Logo.png"/>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8226200" y="3633282"/>
              <a:ext cx="788578" cy="30823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http://thegazette.com/wp-content/uploads/2012/06/New-Logo-640_20110531113738_640_4801.jpg"/>
            <p:cNvPicPr>
              <a:picLocks noChangeAspect="1" noChangeArrowheads="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4991" y="2791565"/>
              <a:ext cx="700245" cy="52518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ttp://www.lyngsat-logo.com/hires/ff/fox_sports_west.png"/>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485526" y="3936916"/>
              <a:ext cx="563889" cy="503472"/>
            </a:xfrm>
            <a:prstGeom prst="rect">
              <a:avLst/>
            </a:prstGeom>
            <a:noFill/>
            <a:extLst>
              <a:ext uri="{909E8E84-426E-40DD-AFC4-6F175D3DCCD1}">
                <a14:hiddenFill xmlns:a14="http://schemas.microsoft.com/office/drawing/2010/main">
                  <a:solidFill>
                    <a:srgbClr val="FFFFFF"/>
                  </a:solidFill>
                </a14:hiddenFill>
              </a:ext>
            </a:extLst>
          </p:spPr>
        </p:pic>
      </p:grpSp>
      <p:pic>
        <p:nvPicPr>
          <p:cNvPr id="122" name="Picture 4" descr="http://images3.wikia.nocookie.net/__cb20121115230938/logopedia/images/e/ea/Fox_sports_primeticket_2012.png"/>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9514952" y="6447065"/>
            <a:ext cx="1314688" cy="7537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atic.ontvtonight.com/static/2/Open/SourceLogos/400x300/Pac12_mountain.png"/>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3178546" y="5210022"/>
            <a:ext cx="1239516" cy="929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pac-12.com/images/logos/pac-12-washington-logo.pn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1144220" y="2574149"/>
            <a:ext cx="1261972" cy="12619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pac-12.com/images/logos/pac-12-oregon-logo.png"/>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0701932" y="3952220"/>
            <a:ext cx="1065360" cy="1065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BC Sports California.png"/>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10761285" y="7327939"/>
            <a:ext cx="1006482" cy="322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BC Sports Bay Area.png"/>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9844634" y="5681512"/>
            <a:ext cx="1089180" cy="3485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atic.pac-12.com/images/logos/pac-12-bayarea-logo.png"/>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8828887" y="5245802"/>
            <a:ext cx="949738" cy="9497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atic.pac-12.com/images/logos/pac-12-losangeles-logo.png"/>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8451676" y="5913539"/>
            <a:ext cx="1205468" cy="120546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newsroom.charter.com/wp-content/uploads/2015/08/Spectrum-Sportsnet-LA.png"/>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942711" y="7200785"/>
            <a:ext cx="1788870" cy="4631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tatic.pac-12.com/images/logos/pac-12-arizona-logo.png"/>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12011055" y="7057302"/>
            <a:ext cx="1164658" cy="116465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www.fightsports.tv/schedule/images/networks/fsn_southeast_4c_vertical.png"/>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9780579" y="7937393"/>
            <a:ext cx="1162350" cy="64756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upload.wikimedia.org/wikipedia/en/a/a4/Msg_plus.png"/>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22913805" y="4791546"/>
            <a:ext cx="1161546" cy="2598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5678108" y="9651713"/>
            <a:ext cx="1448044" cy="392420"/>
          </a:xfrm>
          <a:prstGeom prst="rect">
            <a:avLst/>
          </a:prstGeom>
        </p:spPr>
      </p:pic>
      <p:pic>
        <p:nvPicPr>
          <p:cNvPr id="3" name="Picture 2" descr="Image result for nbc sports washington">
            <a:extLst>
              <a:ext uri="{FF2B5EF4-FFF2-40B4-BE49-F238E27FC236}">
                <a16:creationId xmlns:a16="http://schemas.microsoft.com/office/drawing/2014/main" id="{0087EF0C-0519-454C-9CB7-D8A5C211CF3A}"/>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21875126" y="5529711"/>
            <a:ext cx="1033547" cy="33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nbc sports chicago">
            <a:extLst>
              <a:ext uri="{FF2B5EF4-FFF2-40B4-BE49-F238E27FC236}">
                <a16:creationId xmlns:a16="http://schemas.microsoft.com/office/drawing/2014/main" id="{AD23A08F-64A9-461B-8D55-F8C26DF750E8}"/>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7970609" y="5149029"/>
            <a:ext cx="770636" cy="639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nbc sports boston">
            <a:extLst>
              <a:ext uri="{FF2B5EF4-FFF2-40B4-BE49-F238E27FC236}">
                <a16:creationId xmlns:a16="http://schemas.microsoft.com/office/drawing/2014/main" id="{EE992CE3-7172-4A51-BC1E-C9CAB889A30F}"/>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22347130" y="3962817"/>
            <a:ext cx="1098019" cy="3572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sny">
            <a:extLst>
              <a:ext uri="{FF2B5EF4-FFF2-40B4-BE49-F238E27FC236}">
                <a16:creationId xmlns:a16="http://schemas.microsoft.com/office/drawing/2014/main" id="{711A8B97-3F1F-4CF7-9D93-04C0A8F95E38}"/>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22252339" y="5081470"/>
            <a:ext cx="1032259" cy="3913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nbc sports northwest">
            <a:extLst>
              <a:ext uri="{FF2B5EF4-FFF2-40B4-BE49-F238E27FC236}">
                <a16:creationId xmlns:a16="http://schemas.microsoft.com/office/drawing/2014/main" id="{80D9A37D-D599-41CD-B6F8-DFBC9B38C11A}"/>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9640023" y="4222576"/>
            <a:ext cx="1223353" cy="3930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Image result for nbc sports philadelphia">
            <a:extLst>
              <a:ext uri="{FF2B5EF4-FFF2-40B4-BE49-F238E27FC236}">
                <a16:creationId xmlns:a16="http://schemas.microsoft.com/office/drawing/2014/main" id="{5081E2FD-D15C-43F3-9ECA-CEF85CB86134}"/>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21160773" y="5092225"/>
            <a:ext cx="1163248" cy="3656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pectrum sports">
            <a:extLst>
              <a:ext uri="{FF2B5EF4-FFF2-40B4-BE49-F238E27FC236}">
                <a16:creationId xmlns:a16="http://schemas.microsoft.com/office/drawing/2014/main" id="{A0440CAA-13CE-403D-AD7C-B786B6FD34F6}"/>
              </a:ext>
            </a:extLst>
          </p:cNvPr>
          <p:cNvPicPr>
            <a:picLocks noChangeAspect="1" noChangeArrowheads="1"/>
          </p:cNvPicPr>
          <p:nvPr/>
        </p:nvPicPr>
        <p:blipFill>
          <a:blip r:embed="rId47">
            <a:extLst>
              <a:ext uri="{28A0092B-C50C-407E-A947-70E740481C1C}">
                <a14:useLocalDpi xmlns:a14="http://schemas.microsoft.com/office/drawing/2010/main"/>
              </a:ext>
            </a:extLst>
          </a:blip>
          <a:srcRect/>
          <a:stretch>
            <a:fillRect/>
          </a:stretch>
        </p:blipFill>
        <p:spPr bwMode="auto">
          <a:xfrm>
            <a:off x="20753986" y="9282074"/>
            <a:ext cx="1308973" cy="43196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Image result for at&amp;t sportsnet">
            <a:extLst>
              <a:ext uri="{FF2B5EF4-FFF2-40B4-BE49-F238E27FC236}">
                <a16:creationId xmlns:a16="http://schemas.microsoft.com/office/drawing/2014/main" id="{DF177326-2732-48A7-93BA-43BDB948B2BA}"/>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3539933" y="6150157"/>
            <a:ext cx="1537145" cy="331077"/>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8" descr="Image result for at&amp;t sportsnet">
            <a:extLst>
              <a:ext uri="{FF2B5EF4-FFF2-40B4-BE49-F238E27FC236}">
                <a16:creationId xmlns:a16="http://schemas.microsoft.com/office/drawing/2014/main" id="{8DF9803D-382D-4F3A-9F49-973948340F93}"/>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6073299" y="9178077"/>
            <a:ext cx="1239700" cy="267012"/>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8" descr="Image result for at&amp;t sportsnet">
            <a:extLst>
              <a:ext uri="{FF2B5EF4-FFF2-40B4-BE49-F238E27FC236}">
                <a16:creationId xmlns:a16="http://schemas.microsoft.com/office/drawing/2014/main" id="{038529E8-5454-4E83-A7C3-6D3BA0A4AC22}"/>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19919457" y="5085594"/>
            <a:ext cx="1239700" cy="26701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0" descr="Image result for altitude network">
            <a:extLst>
              <a:ext uri="{FF2B5EF4-FFF2-40B4-BE49-F238E27FC236}">
                <a16:creationId xmlns:a16="http://schemas.microsoft.com/office/drawing/2014/main" id="{428E392C-D68F-4E15-9518-E0C34A123057}"/>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12989909" y="6452875"/>
            <a:ext cx="1314191" cy="83630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cox sports television logo">
            <a:extLst>
              <a:ext uri="{FF2B5EF4-FFF2-40B4-BE49-F238E27FC236}">
                <a16:creationId xmlns:a16="http://schemas.microsoft.com/office/drawing/2014/main" id="{3264989B-83F0-4183-8B62-14DE0828DF76}"/>
              </a:ext>
            </a:extLst>
          </p:cNvPr>
          <p:cNvPicPr>
            <a:picLocks noChangeAspect="1" noChangeArrowheads="1"/>
          </p:cNvPicPr>
          <p:nvPr/>
        </p:nvPicPr>
        <p:blipFill>
          <a:blip r:embed="rId51">
            <a:extLst>
              <a:ext uri="{28A0092B-C50C-407E-A947-70E740481C1C}">
                <a14:useLocalDpi xmlns:a14="http://schemas.microsoft.com/office/drawing/2010/main"/>
              </a:ext>
            </a:extLst>
          </a:blip>
          <a:srcRect/>
          <a:stretch>
            <a:fillRect/>
          </a:stretch>
        </p:blipFill>
        <p:spPr bwMode="auto">
          <a:xfrm>
            <a:off x="17432039" y="8525431"/>
            <a:ext cx="1268340" cy="5073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6" descr="Image result for image sports network">
            <a:extLst>
              <a:ext uri="{FF2B5EF4-FFF2-40B4-BE49-F238E27FC236}">
                <a16:creationId xmlns:a16="http://schemas.microsoft.com/office/drawing/2014/main" id="{66BE6776-909C-4780-B799-BFC20A86C96B}"/>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20098143" y="5430766"/>
            <a:ext cx="1062630" cy="3598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8" descr="Related image">
            <a:extLst>
              <a:ext uri="{FF2B5EF4-FFF2-40B4-BE49-F238E27FC236}">
                <a16:creationId xmlns:a16="http://schemas.microsoft.com/office/drawing/2014/main" id="{03DA063B-3342-4D62-8A5C-982CF7613107}"/>
              </a:ext>
            </a:extLst>
          </p:cNvPr>
          <p:cNvPicPr>
            <a:picLocks noChangeAspect="1" noChangeArrowheads="1"/>
          </p:cNvPicPr>
          <p:nvPr/>
        </p:nvPicPr>
        <p:blipFill>
          <a:blip r:embed="rId53" cstate="print">
            <a:extLst>
              <a:ext uri="{28A0092B-C50C-407E-A947-70E740481C1C}">
                <a14:useLocalDpi xmlns:a14="http://schemas.microsoft.com/office/drawing/2010/main"/>
              </a:ext>
            </a:extLst>
          </a:blip>
          <a:srcRect/>
          <a:stretch>
            <a:fillRect/>
          </a:stretch>
        </p:blipFill>
        <p:spPr bwMode="auto">
          <a:xfrm>
            <a:off x="14831056" y="3828785"/>
            <a:ext cx="1047613" cy="53388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msg western">
            <a:extLst>
              <a:ext uri="{FF2B5EF4-FFF2-40B4-BE49-F238E27FC236}">
                <a16:creationId xmlns:a16="http://schemas.microsoft.com/office/drawing/2014/main" id="{9F19E84C-56CF-4F2D-82D3-635157B608E6}"/>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20387981" y="3886073"/>
            <a:ext cx="1159189" cy="40107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spectrum oc16 logo">
            <a:extLst>
              <a:ext uri="{FF2B5EF4-FFF2-40B4-BE49-F238E27FC236}">
                <a16:creationId xmlns:a16="http://schemas.microsoft.com/office/drawing/2014/main" id="{81BFF908-3F2A-47E1-9319-CB031BE7D27B}"/>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9640023" y="8756181"/>
            <a:ext cx="773899" cy="35976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sec network">
            <a:extLst>
              <a:ext uri="{FF2B5EF4-FFF2-40B4-BE49-F238E27FC236}">
                <a16:creationId xmlns:a16="http://schemas.microsoft.com/office/drawing/2014/main" id="{DF2DABB4-F683-43DB-888D-CE5FE6494E96}"/>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20882776" y="6742991"/>
            <a:ext cx="979618" cy="511238"/>
          </a:xfrm>
          <a:prstGeom prst="rect">
            <a:avLst/>
          </a:prstGeom>
          <a:noFill/>
          <a:extLst>
            <a:ext uri="{909E8E84-426E-40DD-AFC4-6F175D3DCCD1}">
              <a14:hiddenFill xmlns:a14="http://schemas.microsoft.com/office/drawing/2010/main">
                <a:solidFill>
                  <a:srgbClr val="FFFFFF"/>
                </a:solidFill>
              </a14:hiddenFill>
            </a:ext>
          </a:extLst>
        </p:spPr>
      </p:pic>
      <p:sp>
        <p:nvSpPr>
          <p:cNvPr id="129" name="Star: 5 Points 128">
            <a:extLst>
              <a:ext uri="{FF2B5EF4-FFF2-40B4-BE49-F238E27FC236}">
                <a16:creationId xmlns:a16="http://schemas.microsoft.com/office/drawing/2014/main" id="{E6840B43-D614-4FB4-997D-0C1915591ED2}"/>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33" name="Rectangle 132">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Title 1">
            <a:extLst>
              <a:ext uri="{FF2B5EF4-FFF2-40B4-BE49-F238E27FC236}">
                <a16:creationId xmlns:a16="http://schemas.microsoft.com/office/drawing/2014/main" id="{F6F7EF0D-B322-4A3E-A2DB-491395C14E0D}"/>
              </a:ext>
            </a:extLst>
          </p:cNvPr>
          <p:cNvSpPr txBox="1">
            <a:spLocks/>
          </p:cNvSpPr>
          <p:nvPr/>
        </p:nvSpPr>
        <p:spPr>
          <a:xfrm>
            <a:off x="143125" y="686650"/>
            <a:ext cx="7950068"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addition to national TV, Regional Sports Networks, which each broadcast hundreds of live professional and collegiate sporting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events annually,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provide coverage of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local teams throughout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all major DMAs</a:t>
            </a:r>
            <a:endPar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12"/>
          </p:nvPr>
        </p:nvSpPr>
        <p:spPr>
          <a:xfrm>
            <a:off x="18669386" y="12860874"/>
            <a:ext cx="5689600" cy="730250"/>
          </a:xfrm>
        </p:spPr>
        <p:txBody>
          <a:bodyPr/>
          <a:lstStyle/>
          <a:p>
            <a:pPr marL="0" marR="0" lvl="0" indent="0" algn="r" defTabSz="1172398" rtl="0" eaLnBrk="1" fontAlgn="auto" latinLnBrk="0" hangingPunct="1">
              <a:lnSpc>
                <a:spcPct val="100000"/>
              </a:lnSpc>
              <a:spcBef>
                <a:spcPts val="0"/>
              </a:spcBef>
              <a:spcAft>
                <a:spcPts val="0"/>
              </a:spcAft>
              <a:buClrTx/>
              <a:buSzTx/>
              <a:buFontTx/>
              <a:buNone/>
              <a:tabLst/>
              <a:defRPr/>
            </a:pPr>
            <a:fld id="{B1430F60-B2A5-4C6E-8F21-A235B545F79A}" type="slidenum">
              <a:rPr kumimoji="0" lang="en-US" sz="3200" b="0" i="0" u="none" strike="noStrike" kern="1200" cap="none" spc="0" normalizeH="0" baseline="0" noProof="0" smtClean="0">
                <a:ln>
                  <a:noFill/>
                </a:ln>
                <a:solidFill>
                  <a:srgbClr val="8A8A8A"/>
                </a:solidFill>
                <a:effectLst/>
                <a:uLnTx/>
                <a:uFillTx/>
                <a:latin typeface="Open Sans" panose="020B0606030504020204" pitchFamily="34" charset="0"/>
              </a:rPr>
              <a:pPr marL="0" marR="0" lvl="0" indent="0" algn="r" defTabSz="1172398" rtl="0" eaLnBrk="1" fontAlgn="auto" latinLnBrk="0" hangingPunct="1">
                <a:lnSpc>
                  <a:spcPct val="100000"/>
                </a:lnSpc>
                <a:spcBef>
                  <a:spcPts val="0"/>
                </a:spcBef>
                <a:spcAft>
                  <a:spcPts val="0"/>
                </a:spcAft>
                <a:buClrTx/>
                <a:buSzTx/>
                <a:buFontTx/>
                <a:buNone/>
                <a:tabLst/>
                <a:defRPr/>
              </a:pPr>
              <a:t>17</a:t>
            </a:fld>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ndParaRPr>
          </a:p>
        </p:txBody>
      </p:sp>
      <p:pic>
        <p:nvPicPr>
          <p:cNvPr id="128" name="Picture 127">
            <a:extLst>
              <a:ext uri="{FF2B5EF4-FFF2-40B4-BE49-F238E27FC236}">
                <a16:creationId xmlns:a16="http://schemas.microsoft.com/office/drawing/2014/main" id="{D4AB5B69-5930-4C11-8561-B5397D80B393}"/>
              </a:ext>
            </a:extLst>
          </p:cNvPr>
          <p:cNvPicPr>
            <a:picLocks noChangeAspect="1"/>
          </p:cNvPicPr>
          <p:nvPr/>
        </p:nvPicPr>
        <p:blipFill rotWithShape="1">
          <a:blip r:embed="rId57"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30" name="Rectangle 129">
            <a:extLst>
              <a:ext uri="{FF2B5EF4-FFF2-40B4-BE49-F238E27FC236}">
                <a16:creationId xmlns:a16="http://schemas.microsoft.com/office/drawing/2014/main" id="{7E32C15D-2268-408F-828E-C9A1FF14E220}"/>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23292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DC2438-ECF0-49A7-BB36-4D8FA5AFBB60}"/>
              </a:ext>
            </a:extLst>
          </p:cNvPr>
          <p:cNvSpPr/>
          <p:nvPr/>
        </p:nvSpPr>
        <p:spPr>
          <a:xfrm>
            <a:off x="-29495" y="5486051"/>
            <a:ext cx="14910907" cy="2149389"/>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241300" y="6099080"/>
            <a:ext cx="13098182" cy="923330"/>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Viewers Embrace Sports Content On TV</a:t>
            </a:r>
          </a:p>
        </p:txBody>
      </p:sp>
    </p:spTree>
    <p:extLst>
      <p:ext uri="{BB962C8B-B14F-4D97-AF65-F5344CB8AC3E}">
        <p14:creationId xmlns:p14="http://schemas.microsoft.com/office/powerpoint/2010/main" val="3989873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479341817"/>
              </p:ext>
            </p:extLst>
          </p:nvPr>
        </p:nvGraphicFramePr>
        <p:xfrm>
          <a:off x="8393351" y="4095127"/>
          <a:ext cx="15006479" cy="722712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2"/>
          <p:cNvSpPr>
            <a:spLocks noGrp="1"/>
          </p:cNvSpPr>
          <p:nvPr>
            <p:ph type="body" sz="quarter" idx="13"/>
          </p:nvPr>
        </p:nvSpPr>
        <p:spPr>
          <a:xfrm>
            <a:off x="7967124" y="1625393"/>
            <a:ext cx="16416876" cy="1011527"/>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P2+ Annual Cume Reach (000) for National Live TV Sporting Events</a:t>
            </a:r>
          </a:p>
          <a:p>
            <a:r>
              <a:rPr lang="en-US" sz="2400" dirty="0">
                <a:latin typeface="Open Sans" panose="020B0606030504020204" pitchFamily="34" charset="0"/>
                <a:ea typeface="Open Sans" panose="020B0606030504020204" pitchFamily="34" charset="0"/>
                <a:cs typeface="Open Sans" panose="020B0606030504020204" pitchFamily="34" charset="0"/>
              </a:rPr>
              <a:t>CY 2019</a:t>
            </a:r>
          </a:p>
        </p:txBody>
      </p:sp>
      <p:sp>
        <p:nvSpPr>
          <p:cNvPr id="13" name="Text Placeholder 3"/>
          <p:cNvSpPr>
            <a:spLocks noGrp="1"/>
          </p:cNvSpPr>
          <p:nvPr>
            <p:ph type="body" sz="quarter" idx="14"/>
          </p:nvPr>
        </p:nvSpPr>
        <p:spPr>
          <a:xfrm>
            <a:off x="8141108" y="12396393"/>
            <a:ext cx="13388691" cy="92312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based on data from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R&amp;F Program Report, Total Day, Live+7, P2+, ad-supported cable TV + broadcast TV, based on calendar year; includes Spanish language networks; excludes regional sports networks, local broadcast airings and digital airings of sports through MVPD / network TV apps. Reflects live sporting events only.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Star: 5 Points 8">
            <a:extLst>
              <a:ext uri="{FF2B5EF4-FFF2-40B4-BE49-F238E27FC236}">
                <a16:creationId xmlns:a16="http://schemas.microsoft.com/office/drawing/2014/main" id="{F6031D5A-EDA3-4AF2-A743-19782EA9B45B}"/>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Title 1">
            <a:extLst>
              <a:ext uri="{FF2B5EF4-FFF2-40B4-BE49-F238E27FC236}">
                <a16:creationId xmlns:a16="http://schemas.microsoft.com/office/drawing/2014/main" id="{F6F7EF0D-B322-4A3E-A2DB-491395C14E0D}"/>
              </a:ext>
            </a:extLst>
          </p:cNvPr>
          <p:cNvSpPr txBox="1">
            <a:spLocks/>
          </p:cNvSpPr>
          <p:nvPr/>
        </p:nvSpPr>
        <p:spPr>
          <a:xfrm>
            <a:off x="54225" y="686650"/>
            <a:ext cx="7701706"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sports are universal and one of the most popular genres across demographics with </a:t>
            </a:r>
          </a:p>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 reach of over </a:t>
            </a:r>
          </a:p>
          <a:p>
            <a:pPr lvl="0" algn="l" defTabSz="1828800">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281 million viewers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which equates to </a:t>
            </a:r>
          </a:p>
          <a:p>
            <a:pPr lvl="0" algn="l" defTabSz="1828800">
              <a:defRPr/>
            </a:pP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92%</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the population</a:t>
            </a:r>
          </a:p>
        </p:txBody>
      </p:sp>
      <p:sp>
        <p:nvSpPr>
          <p:cNvPr id="1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19</a:t>
            </a:r>
          </a:p>
        </p:txBody>
      </p:sp>
      <p:sp>
        <p:nvSpPr>
          <p:cNvPr id="17" name="TextBox 16">
            <a:extLst>
              <a:ext uri="{FF2B5EF4-FFF2-40B4-BE49-F238E27FC236}">
                <a16:creationId xmlns:a16="http://schemas.microsoft.com/office/drawing/2014/main" id="{EE2AEC88-8333-42B8-A05A-F5BAA86BEAD5}"/>
              </a:ext>
            </a:extLst>
          </p:cNvPr>
          <p:cNvSpPr txBox="1"/>
          <p:nvPr/>
        </p:nvSpPr>
        <p:spPr>
          <a:xfrm>
            <a:off x="10233189" y="3087878"/>
            <a:ext cx="1587211" cy="461665"/>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94</a:t>
            </a:r>
            <a:r>
              <a:rPr kumimoji="0" lang="en-US" sz="2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0" name="TextBox 19">
            <a:extLst>
              <a:ext uri="{FF2B5EF4-FFF2-40B4-BE49-F238E27FC236}">
                <a16:creationId xmlns:a16="http://schemas.microsoft.com/office/drawing/2014/main" id="{BF8135F4-B931-428A-BAF7-121E7DCC3A46}"/>
              </a:ext>
            </a:extLst>
          </p:cNvPr>
          <p:cNvSpPr txBox="1"/>
          <p:nvPr/>
        </p:nvSpPr>
        <p:spPr>
          <a:xfrm>
            <a:off x="15186188" y="3087878"/>
            <a:ext cx="1587211" cy="461665"/>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latin typeface="Open Sans" panose="020B0606030504020204" pitchFamily="34" charset="0"/>
                <a:ea typeface="Open Sans" panose="020B0606030504020204" pitchFamily="34" charset="0"/>
                <a:cs typeface="Open Sans" panose="020B0606030504020204" pitchFamily="34" charset="0"/>
              </a:rPr>
              <a:t>93</a:t>
            </a:r>
            <a:r>
              <a:rPr kumimoji="0" lang="en-US" sz="2400" b="1"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1" name="TextBox 20">
            <a:extLst>
              <a:ext uri="{FF2B5EF4-FFF2-40B4-BE49-F238E27FC236}">
                <a16:creationId xmlns:a16="http://schemas.microsoft.com/office/drawing/2014/main" id="{37507EBC-3D1E-4C25-91BC-B8A65B2732AA}"/>
              </a:ext>
            </a:extLst>
          </p:cNvPr>
          <p:cNvSpPr txBox="1"/>
          <p:nvPr/>
        </p:nvSpPr>
        <p:spPr>
          <a:xfrm>
            <a:off x="20040887" y="3087878"/>
            <a:ext cx="1488911" cy="461665"/>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prstClr val="black"/>
                </a:solidFill>
                <a:latin typeface="Open Sans" panose="020B0606030504020204" pitchFamily="34" charset="0"/>
                <a:ea typeface="Open Sans" panose="020B0606030504020204" pitchFamily="34" charset="0"/>
                <a:cs typeface="Open Sans" panose="020B0606030504020204" pitchFamily="34" charset="0"/>
              </a:rPr>
              <a:t>92</a:t>
            </a:r>
            <a:r>
              <a:rPr kumimoji="0" lang="en-US" sz="2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2" name="TextBox 21">
            <a:extLst>
              <a:ext uri="{FF2B5EF4-FFF2-40B4-BE49-F238E27FC236}">
                <a16:creationId xmlns:a16="http://schemas.microsoft.com/office/drawing/2014/main" id="{567AF11E-7101-4397-8528-ABFF7C19EA56}"/>
              </a:ext>
            </a:extLst>
          </p:cNvPr>
          <p:cNvSpPr txBox="1"/>
          <p:nvPr/>
        </p:nvSpPr>
        <p:spPr>
          <a:xfrm>
            <a:off x="8141108" y="3087878"/>
            <a:ext cx="1706904" cy="461665"/>
          </a:xfrm>
          <a:prstGeom prst="rect">
            <a:avLst/>
          </a:prstGeom>
          <a:solidFill>
            <a:srgbClr val="FFFFCC"/>
          </a:solidFill>
          <a:ln>
            <a:solidFill>
              <a:sysClr val="windowText" lastClr="000000"/>
            </a:solidFill>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Reach %</a:t>
            </a:r>
          </a:p>
        </p:txBody>
      </p:sp>
      <p:sp>
        <p:nvSpPr>
          <p:cNvPr id="3" name="TextBox 2">
            <a:extLst>
              <a:ext uri="{FF2B5EF4-FFF2-40B4-BE49-F238E27FC236}">
                <a16:creationId xmlns:a16="http://schemas.microsoft.com/office/drawing/2014/main" id="{2769D175-95B5-4E10-9CD6-6B6E3F5AD014}"/>
              </a:ext>
            </a:extLst>
          </p:cNvPr>
          <p:cNvSpPr txBox="1"/>
          <p:nvPr/>
        </p:nvSpPr>
        <p:spPr>
          <a:xfrm>
            <a:off x="14287500" y="11260327"/>
            <a:ext cx="3213100" cy="369332"/>
          </a:xfrm>
          <a:prstGeom prst="rect">
            <a:avLst/>
          </a:prstGeom>
          <a:noFill/>
        </p:spPr>
        <p:txBody>
          <a:bodyPr wrap="square" rtlCol="0">
            <a:spAutoFi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(excluding Winter Olympics)</a:t>
            </a:r>
          </a:p>
        </p:txBody>
      </p:sp>
      <p:pic>
        <p:nvPicPr>
          <p:cNvPr id="23" name="Picture 22">
            <a:extLst>
              <a:ext uri="{FF2B5EF4-FFF2-40B4-BE49-F238E27FC236}">
                <a16:creationId xmlns:a16="http://schemas.microsoft.com/office/drawing/2014/main" id="{AC055608-185C-4BDB-B8C9-707FD19849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24" name="Rectangle 23">
            <a:extLst>
              <a:ext uri="{FF2B5EF4-FFF2-40B4-BE49-F238E27FC236}">
                <a16:creationId xmlns:a16="http://schemas.microsoft.com/office/drawing/2014/main" id="{35C98E7C-F9AB-4893-8BA7-E4817515C938}"/>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92742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1221"/>
            <a:ext cx="24384000" cy="13716000"/>
          </a:xfrm>
          <a:prstGeom prst="rect">
            <a:avLst/>
          </a:prstGeom>
          <a:solidFill>
            <a:schemeClr val="tx1">
              <a:lumMod val="75000"/>
              <a:lumOff val="25000"/>
              <a:alpha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hlinkClick r:id="rId4" action="ppaction://hlinksldjump"/>
            <a:extLst>
              <a:ext uri="{FF2B5EF4-FFF2-40B4-BE49-F238E27FC236}">
                <a16:creationId xmlns:a16="http://schemas.microsoft.com/office/drawing/2014/main" id="{3B69602F-7A0D-428F-BFCE-B252988FAB7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9381114" y="9353939"/>
            <a:ext cx="4870088" cy="2742122"/>
          </a:xfrm>
          <a:prstGeom prst="rect">
            <a:avLst/>
          </a:prstGeom>
        </p:spPr>
      </p:pic>
      <p:pic>
        <p:nvPicPr>
          <p:cNvPr id="14" name="Picture 13">
            <a:hlinkClick r:id="rId6" action="ppaction://hlinksldjump"/>
            <a:extLst>
              <a:ext uri="{FF2B5EF4-FFF2-40B4-BE49-F238E27FC236}">
                <a16:creationId xmlns:a16="http://schemas.microsoft.com/office/drawing/2014/main" id="{3AFF04FD-7D02-4D22-8080-EAA4B4C007D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4339376" y="8793485"/>
            <a:ext cx="4825154" cy="2716822"/>
          </a:xfrm>
          <a:prstGeom prst="rect">
            <a:avLst/>
          </a:prstGeom>
        </p:spPr>
      </p:pic>
      <p:pic>
        <p:nvPicPr>
          <p:cNvPr id="13" name="Picture 12">
            <a:hlinkClick r:id="rId8" action="ppaction://hlinksldjump"/>
            <a:extLst>
              <a:ext uri="{FF2B5EF4-FFF2-40B4-BE49-F238E27FC236}">
                <a16:creationId xmlns:a16="http://schemas.microsoft.com/office/drawing/2014/main" id="{5807D9EE-039C-4B48-87C9-4C1ECD0DD363}"/>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9403515" y="6129579"/>
            <a:ext cx="4790058" cy="2701161"/>
          </a:xfrm>
          <a:prstGeom prst="rect">
            <a:avLst/>
          </a:prstGeom>
        </p:spPr>
      </p:pic>
      <p:pic>
        <p:nvPicPr>
          <p:cNvPr id="12" name="Picture 11">
            <a:hlinkClick r:id="rId10" action="ppaction://hlinksldjump"/>
            <a:extLst>
              <a:ext uri="{FF2B5EF4-FFF2-40B4-BE49-F238E27FC236}">
                <a16:creationId xmlns:a16="http://schemas.microsoft.com/office/drawing/2014/main" id="{F4397484-F26A-44CD-9A8F-139B6FE21A69}"/>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14336954" y="5416787"/>
            <a:ext cx="4903937" cy="2756790"/>
          </a:xfrm>
          <a:prstGeom prst="rect">
            <a:avLst/>
          </a:prstGeom>
        </p:spPr>
      </p:pic>
      <p:pic>
        <p:nvPicPr>
          <p:cNvPr id="11" name="Picture 10">
            <a:hlinkClick r:id="rId12" action="ppaction://hlinksldjump"/>
            <a:extLst>
              <a:ext uri="{FF2B5EF4-FFF2-40B4-BE49-F238E27FC236}">
                <a16:creationId xmlns:a16="http://schemas.microsoft.com/office/drawing/2014/main" id="{E07C545C-75FB-4AB4-9316-69A28A1B1C9F}"/>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19380796" y="2935963"/>
            <a:ext cx="4879156" cy="2743274"/>
          </a:xfrm>
          <a:prstGeom prst="rect">
            <a:avLst/>
          </a:prstGeom>
        </p:spPr>
      </p:pic>
      <p:pic>
        <p:nvPicPr>
          <p:cNvPr id="9" name="Picture 8">
            <a:hlinkClick r:id="rId14" action="ppaction://hlinksldjump"/>
            <a:extLst>
              <a:ext uri="{FF2B5EF4-FFF2-40B4-BE49-F238E27FC236}">
                <a16:creationId xmlns:a16="http://schemas.microsoft.com/office/drawing/2014/main" id="{111D51AC-E696-44E9-81E8-7E243FD16623}"/>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14334372" y="2151450"/>
            <a:ext cx="4810118" cy="2706922"/>
          </a:xfrm>
          <a:prstGeom prst="rect">
            <a:avLst/>
          </a:prstGeom>
        </p:spPr>
      </p:pic>
      <p:sp>
        <p:nvSpPr>
          <p:cNvPr id="46" name="TextBox 45"/>
          <p:cNvSpPr txBox="1"/>
          <p:nvPr/>
        </p:nvSpPr>
        <p:spPr>
          <a:xfrm>
            <a:off x="502024" y="584352"/>
            <a:ext cx="8128661" cy="1200329"/>
          </a:xfrm>
          <a:prstGeom prst="rect">
            <a:avLst/>
          </a:prstGeom>
          <a:noFill/>
        </p:spPr>
        <p:txBody>
          <a:bodyPr wrap="square" rtlCol="0">
            <a:spAutoFit/>
          </a:bodyPr>
          <a:lstStyle/>
          <a:p>
            <a:r>
              <a:rPr lang="en-US" sz="7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a:t>
            </a:r>
          </a:p>
        </p:txBody>
      </p:sp>
      <p:sp>
        <p:nvSpPr>
          <p:cNvPr id="48" name="Oval 47"/>
          <p:cNvSpPr/>
          <p:nvPr/>
        </p:nvSpPr>
        <p:spPr>
          <a:xfrm>
            <a:off x="121995" y="252030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117763" y="2736472"/>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1</a:t>
            </a:r>
          </a:p>
        </p:txBody>
      </p:sp>
      <p:sp>
        <p:nvSpPr>
          <p:cNvPr id="51" name="Oval 50"/>
          <p:cNvSpPr/>
          <p:nvPr/>
        </p:nvSpPr>
        <p:spPr>
          <a:xfrm>
            <a:off x="121995" y="735124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117763" y="7567412"/>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4</a:t>
            </a:r>
          </a:p>
        </p:txBody>
      </p:sp>
      <p:sp>
        <p:nvSpPr>
          <p:cNvPr id="53" name="TextBox 52"/>
          <p:cNvSpPr txBox="1"/>
          <p:nvPr/>
        </p:nvSpPr>
        <p:spPr>
          <a:xfrm>
            <a:off x="1440930" y="9317720"/>
            <a:ext cx="13222058" cy="584775"/>
          </a:xfrm>
          <a:prstGeom prst="rect">
            <a:avLst/>
          </a:prstGeom>
          <a:noFill/>
        </p:spPr>
        <p:txBody>
          <a:bodyPr wrap="square" rtlCol="0">
            <a:spAutoFit/>
          </a:bodyPr>
          <a:lstStyle/>
          <a:p>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Away Games: Building Audiences Through Out-Of-Home Viewing</a:t>
            </a:r>
          </a:p>
        </p:txBody>
      </p:sp>
      <p:sp>
        <p:nvSpPr>
          <p:cNvPr id="59" name="TextBox 58"/>
          <p:cNvSpPr txBox="1"/>
          <p:nvPr/>
        </p:nvSpPr>
        <p:spPr>
          <a:xfrm>
            <a:off x="1421879" y="2811932"/>
            <a:ext cx="10996947" cy="584775"/>
          </a:xfrm>
          <a:prstGeom prst="rect">
            <a:avLst/>
          </a:prstGeom>
          <a:noFill/>
        </p:spPr>
        <p:txBody>
          <a:bodyPr wrap="square" rtlCol="0">
            <a:spAutoFit/>
          </a:bodyPr>
          <a:lstStyle/>
          <a:p>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Sports Fans’ Viewing Preferences</a:t>
            </a:r>
          </a:p>
        </p:txBody>
      </p:sp>
      <p:sp>
        <p:nvSpPr>
          <p:cNvPr id="60" name="Oval 59"/>
          <p:cNvSpPr/>
          <p:nvPr/>
        </p:nvSpPr>
        <p:spPr>
          <a:xfrm>
            <a:off x="121995" y="4088197"/>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117763" y="4304361"/>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2</a:t>
            </a:r>
          </a:p>
        </p:txBody>
      </p:sp>
      <p:sp>
        <p:nvSpPr>
          <p:cNvPr id="62" name="TextBox 61"/>
          <p:cNvSpPr txBox="1"/>
          <p:nvPr/>
        </p:nvSpPr>
        <p:spPr>
          <a:xfrm>
            <a:off x="1421879" y="4155483"/>
            <a:ext cx="12032864" cy="1046440"/>
          </a:xfrm>
          <a:prstGeom prst="rect">
            <a:avLst/>
          </a:prstGeom>
          <a:noFill/>
        </p:spPr>
        <p:txBody>
          <a:bodyPr wrap="square" rtlCol="0">
            <a:spAutoFit/>
          </a:bodyPr>
          <a:lstStyle/>
          <a:p>
            <a:pPr lvl="0">
              <a:defRPr/>
            </a:pPr>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Multiscreen TV: What Does A Better Viewing Experience </a:t>
            </a:r>
          </a:p>
          <a:p>
            <a:pPr lvl="0">
              <a:defRPr/>
            </a:pPr>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Value Get You?</a:t>
            </a:r>
          </a:p>
        </p:txBody>
      </p:sp>
      <p:sp>
        <p:nvSpPr>
          <p:cNvPr id="63" name="Oval 62"/>
          <p:cNvSpPr/>
          <p:nvPr/>
        </p:nvSpPr>
        <p:spPr>
          <a:xfrm>
            <a:off x="121995" y="5710200"/>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TextBox 63"/>
          <p:cNvSpPr txBox="1"/>
          <p:nvPr/>
        </p:nvSpPr>
        <p:spPr>
          <a:xfrm>
            <a:off x="117763" y="5926364"/>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3</a:t>
            </a:r>
          </a:p>
        </p:txBody>
      </p:sp>
      <p:sp>
        <p:nvSpPr>
          <p:cNvPr id="65" name="TextBox 64"/>
          <p:cNvSpPr txBox="1"/>
          <p:nvPr/>
        </p:nvSpPr>
        <p:spPr>
          <a:xfrm>
            <a:off x="1421879" y="6032029"/>
            <a:ext cx="8850648" cy="584775"/>
          </a:xfrm>
          <a:prstGeom prst="rect">
            <a:avLst/>
          </a:prstGeom>
          <a:noFill/>
        </p:spPr>
        <p:txBody>
          <a:bodyPr wrap="square" rtlCol="0">
            <a:spAutoFit/>
          </a:bodyPr>
          <a:lstStyle/>
          <a:p>
            <a:pPr lvl="0">
              <a:defRPr/>
            </a:pPr>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Viewers Embrace Sports Content On TV</a:t>
            </a:r>
          </a:p>
        </p:txBody>
      </p:sp>
      <p:sp>
        <p:nvSpPr>
          <p:cNvPr id="66" name="Oval 65"/>
          <p:cNvSpPr/>
          <p:nvPr/>
        </p:nvSpPr>
        <p:spPr>
          <a:xfrm>
            <a:off x="121995" y="9009539"/>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p:cNvSpPr txBox="1"/>
          <p:nvPr/>
        </p:nvSpPr>
        <p:spPr>
          <a:xfrm>
            <a:off x="117763" y="9225703"/>
            <a:ext cx="1231900" cy="738664"/>
          </a:xfrm>
          <a:prstGeom prst="rect">
            <a:avLst/>
          </a:prstGeom>
          <a:noFill/>
        </p:spPr>
        <p:txBody>
          <a:bodyPr wrap="square" rtlCol="0">
            <a:spAutoFit/>
          </a:bodyPr>
          <a:lstStyle/>
          <a:p>
            <a:pPr algn="ctr"/>
            <a:r>
              <a:rPr lang="en-US" sz="4200" dirty="0">
                <a:latin typeface="Open Sans" panose="020B0606030504020204" pitchFamily="34" charset="0"/>
                <a:ea typeface="Open Sans" panose="020B0606030504020204" pitchFamily="34" charset="0"/>
                <a:cs typeface="Open Sans" panose="020B0606030504020204" pitchFamily="34" charset="0"/>
              </a:rPr>
              <a:t>5</a:t>
            </a:r>
          </a:p>
        </p:txBody>
      </p:sp>
      <p:sp>
        <p:nvSpPr>
          <p:cNvPr id="79" name="TextBox 78">
            <a:extLst>
              <a:ext uri="{FF2B5EF4-FFF2-40B4-BE49-F238E27FC236}">
                <a16:creationId xmlns:a16="http://schemas.microsoft.com/office/drawing/2014/main" id="{EDFA2B28-5381-42E4-95AD-D858D8007AD6}"/>
              </a:ext>
            </a:extLst>
          </p:cNvPr>
          <p:cNvSpPr txBox="1"/>
          <p:nvPr/>
        </p:nvSpPr>
        <p:spPr>
          <a:xfrm>
            <a:off x="1421879" y="7703876"/>
            <a:ext cx="12330447" cy="584775"/>
          </a:xfrm>
          <a:prstGeom prst="rect">
            <a:avLst/>
          </a:prstGeom>
          <a:noFill/>
        </p:spPr>
        <p:txBody>
          <a:bodyPr wrap="square" rtlCol="0">
            <a:spAutoFit/>
          </a:bodyPr>
          <a:lstStyle/>
          <a:p>
            <a:pPr lvl="0">
              <a:defRPr/>
            </a:pPr>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One-Two Punch: Sports Engagement Extends Across Screens </a:t>
            </a:r>
          </a:p>
        </p:txBody>
      </p:sp>
      <p:sp>
        <p:nvSpPr>
          <p:cNvPr id="81" name="TextBox 80"/>
          <p:cNvSpPr txBox="1"/>
          <p:nvPr/>
        </p:nvSpPr>
        <p:spPr>
          <a:xfrm>
            <a:off x="1445162" y="10909369"/>
            <a:ext cx="12808940" cy="569387"/>
          </a:xfrm>
          <a:prstGeom prst="rect">
            <a:avLst/>
          </a:prstGeom>
          <a:noFill/>
        </p:spPr>
        <p:txBody>
          <a:bodyPr wrap="square" rtlCol="0">
            <a:spAutoFit/>
          </a:bodyPr>
          <a:lstStyle/>
          <a:p>
            <a:r>
              <a:rPr lang="en-US" sz="3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Appendix: A Deeper Into Sports TV Programming</a:t>
            </a:r>
          </a:p>
        </p:txBody>
      </p:sp>
      <p:sp>
        <p:nvSpPr>
          <p:cNvPr id="82" name="Oval 81"/>
          <p:cNvSpPr/>
          <p:nvPr/>
        </p:nvSpPr>
        <p:spPr>
          <a:xfrm>
            <a:off x="126227" y="10654663"/>
            <a:ext cx="1223436" cy="1223436"/>
          </a:xfrm>
          <a:prstGeom prst="ellipse">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3" name="TextBox 82"/>
          <p:cNvSpPr txBox="1"/>
          <p:nvPr/>
        </p:nvSpPr>
        <p:spPr>
          <a:xfrm>
            <a:off x="121995" y="10870827"/>
            <a:ext cx="1231900" cy="738664"/>
          </a:xfrm>
          <a:prstGeom prst="rect">
            <a:avLst/>
          </a:prstGeom>
          <a:noFill/>
        </p:spPr>
        <p:txBody>
          <a:bodyPr wrap="square" rtlCol="0">
            <a:spAutoFit/>
          </a:bodyPr>
          <a:lstStyle/>
          <a:p>
            <a:pPr algn="ctr"/>
            <a:r>
              <a:rPr lang="en-US" sz="42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grpSp>
        <p:nvGrpSpPr>
          <p:cNvPr id="76" name="Group 75"/>
          <p:cNvGrpSpPr/>
          <p:nvPr/>
        </p:nvGrpSpPr>
        <p:grpSpPr>
          <a:xfrm>
            <a:off x="14462610" y="2158443"/>
            <a:ext cx="1223436" cy="1223436"/>
            <a:chOff x="16555458" y="3024588"/>
            <a:chExt cx="1223436" cy="1223436"/>
          </a:xfrm>
          <a:solidFill>
            <a:srgbClr val="1FAC14"/>
          </a:solidFill>
        </p:grpSpPr>
        <p:sp>
          <p:nvSpPr>
            <p:cNvPr id="77" name="Oval 76"/>
            <p:cNvSpPr/>
            <p:nvPr/>
          </p:nvSpPr>
          <p:spPr>
            <a:xfrm>
              <a:off x="16555458" y="302458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8" name="TextBox 77"/>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1</a:t>
              </a:r>
            </a:p>
          </p:txBody>
        </p:sp>
      </p:grpSp>
      <p:grpSp>
        <p:nvGrpSpPr>
          <p:cNvPr id="75" name="Group 74">
            <a:extLst>
              <a:ext uri="{FF2B5EF4-FFF2-40B4-BE49-F238E27FC236}">
                <a16:creationId xmlns:a16="http://schemas.microsoft.com/office/drawing/2014/main" id="{FA295A3F-9592-431C-AEA7-36F932B274AA}"/>
              </a:ext>
            </a:extLst>
          </p:cNvPr>
          <p:cNvGrpSpPr/>
          <p:nvPr/>
        </p:nvGrpSpPr>
        <p:grpSpPr>
          <a:xfrm>
            <a:off x="19433534" y="2934192"/>
            <a:ext cx="1223436" cy="1223436"/>
            <a:chOff x="16555458" y="3024588"/>
            <a:chExt cx="1223436" cy="1223436"/>
          </a:xfrm>
          <a:solidFill>
            <a:srgbClr val="1FAC14"/>
          </a:solidFill>
        </p:grpSpPr>
        <p:sp>
          <p:nvSpPr>
            <p:cNvPr id="96" name="Oval 95">
              <a:extLst>
                <a:ext uri="{FF2B5EF4-FFF2-40B4-BE49-F238E27FC236}">
                  <a16:creationId xmlns:a16="http://schemas.microsoft.com/office/drawing/2014/main" id="{8DD044AA-58E8-46C8-8889-1285334B642D}"/>
                </a:ext>
              </a:extLst>
            </p:cNvPr>
            <p:cNvSpPr/>
            <p:nvPr/>
          </p:nvSpPr>
          <p:spPr>
            <a:xfrm>
              <a:off x="16555458" y="302458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TextBox 96">
              <a:extLst>
                <a:ext uri="{FF2B5EF4-FFF2-40B4-BE49-F238E27FC236}">
                  <a16:creationId xmlns:a16="http://schemas.microsoft.com/office/drawing/2014/main" id="{CA937F2F-5CAC-4E7E-B698-9F641DB7C70E}"/>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2</a:t>
              </a:r>
            </a:p>
          </p:txBody>
        </p:sp>
      </p:grpSp>
      <p:grpSp>
        <p:nvGrpSpPr>
          <p:cNvPr id="105" name="Group 104">
            <a:extLst>
              <a:ext uri="{FF2B5EF4-FFF2-40B4-BE49-F238E27FC236}">
                <a16:creationId xmlns:a16="http://schemas.microsoft.com/office/drawing/2014/main" id="{78F39D1B-F5CC-4A19-BE48-9FE9FA937B38}"/>
              </a:ext>
            </a:extLst>
          </p:cNvPr>
          <p:cNvGrpSpPr/>
          <p:nvPr/>
        </p:nvGrpSpPr>
        <p:grpSpPr>
          <a:xfrm>
            <a:off x="14408244" y="5491809"/>
            <a:ext cx="1223436" cy="1223436"/>
            <a:chOff x="16555458" y="3024588"/>
            <a:chExt cx="1223436" cy="1223436"/>
          </a:xfrm>
          <a:solidFill>
            <a:srgbClr val="1FAC14"/>
          </a:solidFill>
        </p:grpSpPr>
        <p:sp>
          <p:nvSpPr>
            <p:cNvPr id="106" name="Oval 105">
              <a:extLst>
                <a:ext uri="{FF2B5EF4-FFF2-40B4-BE49-F238E27FC236}">
                  <a16:creationId xmlns:a16="http://schemas.microsoft.com/office/drawing/2014/main" id="{706CE7EE-C0CB-4D71-B1A8-7B01539DC89F}"/>
                </a:ext>
              </a:extLst>
            </p:cNvPr>
            <p:cNvSpPr/>
            <p:nvPr/>
          </p:nvSpPr>
          <p:spPr>
            <a:xfrm>
              <a:off x="16555458" y="302458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7" name="TextBox 106">
              <a:extLst>
                <a:ext uri="{FF2B5EF4-FFF2-40B4-BE49-F238E27FC236}">
                  <a16:creationId xmlns:a16="http://schemas.microsoft.com/office/drawing/2014/main" id="{9F5BC1E0-FBF3-4460-BE1B-C072C71BC4D1}"/>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3</a:t>
              </a:r>
            </a:p>
          </p:txBody>
        </p:sp>
      </p:grpSp>
      <p:grpSp>
        <p:nvGrpSpPr>
          <p:cNvPr id="108" name="Group 107">
            <a:extLst>
              <a:ext uri="{FF2B5EF4-FFF2-40B4-BE49-F238E27FC236}">
                <a16:creationId xmlns:a16="http://schemas.microsoft.com/office/drawing/2014/main" id="{672EC7A0-DCFC-40E7-A66A-290292E909E5}"/>
              </a:ext>
            </a:extLst>
          </p:cNvPr>
          <p:cNvGrpSpPr/>
          <p:nvPr/>
        </p:nvGrpSpPr>
        <p:grpSpPr>
          <a:xfrm>
            <a:off x="19433534" y="6129522"/>
            <a:ext cx="1223436" cy="1223436"/>
            <a:chOff x="16555458" y="3024588"/>
            <a:chExt cx="1223436" cy="1223436"/>
          </a:xfrm>
          <a:solidFill>
            <a:srgbClr val="1FAC14"/>
          </a:solidFill>
        </p:grpSpPr>
        <p:sp>
          <p:nvSpPr>
            <p:cNvPr id="109" name="Oval 108">
              <a:extLst>
                <a:ext uri="{FF2B5EF4-FFF2-40B4-BE49-F238E27FC236}">
                  <a16:creationId xmlns:a16="http://schemas.microsoft.com/office/drawing/2014/main" id="{4692B740-DB4B-4ACE-AC52-E3D7E1EEF04F}"/>
                </a:ext>
              </a:extLst>
            </p:cNvPr>
            <p:cNvSpPr/>
            <p:nvPr/>
          </p:nvSpPr>
          <p:spPr>
            <a:xfrm>
              <a:off x="16555458" y="302458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a:extLst>
                <a:ext uri="{FF2B5EF4-FFF2-40B4-BE49-F238E27FC236}">
                  <a16:creationId xmlns:a16="http://schemas.microsoft.com/office/drawing/2014/main" id="{8D19D225-90F5-4560-855C-B4BF0FECBD4A}"/>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4</a:t>
              </a:r>
            </a:p>
          </p:txBody>
        </p:sp>
      </p:grpSp>
      <p:grpSp>
        <p:nvGrpSpPr>
          <p:cNvPr id="111" name="Group 110">
            <a:extLst>
              <a:ext uri="{FF2B5EF4-FFF2-40B4-BE49-F238E27FC236}">
                <a16:creationId xmlns:a16="http://schemas.microsoft.com/office/drawing/2014/main" id="{A8B8D5B1-6694-4435-B4C8-A7239C3F0D29}"/>
              </a:ext>
            </a:extLst>
          </p:cNvPr>
          <p:cNvGrpSpPr/>
          <p:nvPr/>
        </p:nvGrpSpPr>
        <p:grpSpPr>
          <a:xfrm>
            <a:off x="14462610" y="8863711"/>
            <a:ext cx="1223436" cy="1223436"/>
            <a:chOff x="16555458" y="3024588"/>
            <a:chExt cx="1223436" cy="1223436"/>
          </a:xfrm>
          <a:solidFill>
            <a:srgbClr val="1FAC14"/>
          </a:solidFill>
        </p:grpSpPr>
        <p:sp>
          <p:nvSpPr>
            <p:cNvPr id="112" name="Oval 111">
              <a:extLst>
                <a:ext uri="{FF2B5EF4-FFF2-40B4-BE49-F238E27FC236}">
                  <a16:creationId xmlns:a16="http://schemas.microsoft.com/office/drawing/2014/main" id="{213EE705-7D2A-4B62-906D-5485EB176ADA}"/>
                </a:ext>
              </a:extLst>
            </p:cNvPr>
            <p:cNvSpPr/>
            <p:nvPr/>
          </p:nvSpPr>
          <p:spPr>
            <a:xfrm>
              <a:off x="16555458" y="3024588"/>
              <a:ext cx="1223436" cy="122343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a:extLst>
                <a:ext uri="{FF2B5EF4-FFF2-40B4-BE49-F238E27FC236}">
                  <a16:creationId xmlns:a16="http://schemas.microsoft.com/office/drawing/2014/main" id="{977D823E-A756-4E32-8956-68C0017A3C5D}"/>
                </a:ext>
              </a:extLst>
            </p:cNvPr>
            <p:cNvSpPr txBox="1"/>
            <p:nvPr/>
          </p:nvSpPr>
          <p:spPr>
            <a:xfrm>
              <a:off x="16730683" y="3240752"/>
              <a:ext cx="864522" cy="738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5</a:t>
              </a:r>
            </a:p>
          </p:txBody>
        </p:sp>
      </p:grpSp>
      <p:sp>
        <p:nvSpPr>
          <p:cNvPr id="86" name="Oval 85"/>
          <p:cNvSpPr/>
          <p:nvPr/>
        </p:nvSpPr>
        <p:spPr>
          <a:xfrm>
            <a:off x="19408134" y="9421482"/>
            <a:ext cx="1223436" cy="1223436"/>
          </a:xfrm>
          <a:prstGeom prst="ellipse">
            <a:avLst/>
          </a:prstGeom>
          <a:solidFill>
            <a:srgbClr val="00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99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7" name="TextBox 86"/>
          <p:cNvSpPr txBox="1"/>
          <p:nvPr/>
        </p:nvSpPr>
        <p:spPr>
          <a:xfrm>
            <a:off x="19590025" y="9669800"/>
            <a:ext cx="901989" cy="738664"/>
          </a:xfrm>
          <a:prstGeom prst="rect">
            <a:avLst/>
          </a:prstGeom>
          <a:noFill/>
        </p:spPr>
        <p:txBody>
          <a:bodyPr wrap="square" rtlCol="0">
            <a:spAutoFit/>
          </a:bodyPr>
          <a:lstStyle/>
          <a:p>
            <a:pPr algn="ctr"/>
            <a:r>
              <a:rPr lang="en-US" sz="4200"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Tree>
    <p:extLst>
      <p:ext uri="{BB962C8B-B14F-4D97-AF65-F5344CB8AC3E}">
        <p14:creationId xmlns:p14="http://schemas.microsoft.com/office/powerpoint/2010/main" val="39138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2588519213"/>
              </p:ext>
            </p:extLst>
          </p:nvPr>
        </p:nvGraphicFramePr>
        <p:xfrm>
          <a:off x="9441748" y="3519577"/>
          <a:ext cx="13471711" cy="7592923"/>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9">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 Placeholder 2"/>
          <p:cNvSpPr>
            <a:spLocks noGrp="1"/>
          </p:cNvSpPr>
          <p:nvPr>
            <p:ph type="body" sz="quarter" idx="13"/>
          </p:nvPr>
        </p:nvSpPr>
        <p:spPr>
          <a:xfrm>
            <a:off x="7971211" y="2407223"/>
            <a:ext cx="16412787" cy="737372"/>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National Live TV Sporting Events: Average Annual Minutes Viewed</a:t>
            </a:r>
          </a:p>
          <a:p>
            <a:r>
              <a:rPr lang="en-US" sz="2400" dirty="0">
                <a:latin typeface="Open Sans" panose="020B0606030504020204" pitchFamily="34" charset="0"/>
                <a:ea typeface="Open Sans" panose="020B0606030504020204" pitchFamily="34" charset="0"/>
                <a:cs typeface="Open Sans" panose="020B0606030504020204" pitchFamily="34" charset="0"/>
              </a:rPr>
              <a:t>P2+</a:t>
            </a:r>
            <a:endParaRPr lang="en-US" sz="2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Placeholder 3"/>
          <p:cNvSpPr>
            <a:spLocks noGrp="1"/>
          </p:cNvSpPr>
          <p:nvPr>
            <p:ph type="body" sz="quarter" idx="14"/>
          </p:nvPr>
        </p:nvSpPr>
        <p:spPr>
          <a:xfrm>
            <a:off x="8143000" y="12439664"/>
            <a:ext cx="13425749" cy="87985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based on data from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R&amp;F Program Report, Total Day, Live+7, P2+, ad-supported cable TV + broadcast TV, based on calendar year; includes Spanish language networks; excludes regional sports networks, local broadcast airings and digital airings of sports through MVPD / network TV apps. Reflects live sporting events only. </a:t>
            </a:r>
          </a:p>
        </p:txBody>
      </p:sp>
      <p:sp>
        <p:nvSpPr>
          <p:cNvPr id="17" name="Title 1">
            <a:extLst>
              <a:ext uri="{FF2B5EF4-FFF2-40B4-BE49-F238E27FC236}">
                <a16:creationId xmlns:a16="http://schemas.microsoft.com/office/drawing/2014/main" id="{F6F7EF0D-B322-4A3E-A2DB-491395C14E0D}"/>
              </a:ext>
            </a:extLst>
          </p:cNvPr>
          <p:cNvSpPr txBox="1">
            <a:spLocks/>
          </p:cNvSpPr>
          <p:nvPr/>
        </p:nvSpPr>
        <p:spPr>
          <a:xfrm>
            <a:off x="342900" y="686650"/>
            <a:ext cx="7435152" cy="10819549"/>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On average, these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281 million viewers devote over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hours each month</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watching live sports,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 3% increase vs. 2017.</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Collectively, this adds </a:t>
            </a:r>
          </a:p>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up to nearly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22 billion hours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live sports watched on TV annually.</a:t>
            </a:r>
            <a:endParaRPr kumimoji="0" lang="en-US" sz="480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20</a:t>
            </a:r>
          </a:p>
        </p:txBody>
      </p:sp>
      <p:sp>
        <p:nvSpPr>
          <p:cNvPr id="11" name="TextBox 10">
            <a:extLst>
              <a:ext uri="{FF2B5EF4-FFF2-40B4-BE49-F238E27FC236}">
                <a16:creationId xmlns:a16="http://schemas.microsoft.com/office/drawing/2014/main" id="{1795900C-36E5-46E3-A405-DCEBE932244B}"/>
              </a:ext>
            </a:extLst>
          </p:cNvPr>
          <p:cNvSpPr txBox="1"/>
          <p:nvPr/>
        </p:nvSpPr>
        <p:spPr>
          <a:xfrm>
            <a:off x="14579600" y="10752327"/>
            <a:ext cx="3213100" cy="369332"/>
          </a:xfrm>
          <a:prstGeom prst="rect">
            <a:avLst/>
          </a:prstGeom>
          <a:noFill/>
        </p:spPr>
        <p:txBody>
          <a:bodyPr wrap="square" rtlCol="0">
            <a:spAutoFit/>
          </a:bodyPr>
          <a:lstStyle/>
          <a:p>
            <a:pPr algn="ctr"/>
            <a:r>
              <a:rPr lang="en-US" sz="1800" dirty="0">
                <a:latin typeface="Open Sans" panose="020B0606030504020204" pitchFamily="34" charset="0"/>
                <a:ea typeface="Open Sans" panose="020B0606030504020204" pitchFamily="34" charset="0"/>
                <a:cs typeface="Open Sans" panose="020B0606030504020204" pitchFamily="34" charset="0"/>
              </a:rPr>
              <a:t>(excluding Winter Olympics)</a:t>
            </a:r>
          </a:p>
        </p:txBody>
      </p:sp>
      <p:pic>
        <p:nvPicPr>
          <p:cNvPr id="18" name="Picture 17">
            <a:extLst>
              <a:ext uri="{FF2B5EF4-FFF2-40B4-BE49-F238E27FC236}">
                <a16:creationId xmlns:a16="http://schemas.microsoft.com/office/drawing/2014/main" id="{65710E1F-9D49-47D3-B4E6-A05CF5A5C1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5" name="Rectangle 14">
            <a:extLst>
              <a:ext uri="{FF2B5EF4-FFF2-40B4-BE49-F238E27FC236}">
                <a16:creationId xmlns:a16="http://schemas.microsoft.com/office/drawing/2014/main" id="{A70E1543-81FB-43D4-8029-08E1EA6DBAC1}"/>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443404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3" y="2297293"/>
            <a:ext cx="16412788" cy="1086295"/>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National Live TV Sporting Events: Viewership By Stream</a:t>
            </a:r>
          </a:p>
          <a:p>
            <a:r>
              <a:rPr lang="en-US" sz="2400" dirty="0">
                <a:latin typeface="Open Sans" panose="020B0606030504020204" pitchFamily="34" charset="0"/>
                <a:ea typeface="Open Sans" panose="020B0606030504020204" pitchFamily="34" charset="0"/>
                <a:cs typeface="Open Sans" panose="020B0606030504020204" pitchFamily="34" charset="0"/>
              </a:rPr>
              <a:t>% of Total Viewing Hours, CY 2019</a:t>
            </a:r>
          </a:p>
        </p:txBody>
      </p:sp>
      <p:sp>
        <p:nvSpPr>
          <p:cNvPr id="17" name="Text Placeholder 3"/>
          <p:cNvSpPr>
            <a:spLocks noGrp="1"/>
          </p:cNvSpPr>
          <p:nvPr>
            <p:ph type="body" sz="quarter" idx="14"/>
          </p:nvPr>
        </p:nvSpPr>
        <p:spPr>
          <a:xfrm>
            <a:off x="8243613" y="12461861"/>
            <a:ext cx="13494450" cy="854044"/>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R&amp;F Program Report, Total Day, P2+ &amp; P18-34, ad-supported cable TV + broadcast TV, January 1 – December 31, 2019; includes Spanish language networks; excludes regional sports networks, local broadcast airings and digital airings of sports through MVPD / network TV apps. Reflects live sporting events only.</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7" name="Chart 6"/>
          <p:cNvGraphicFramePr/>
          <p:nvPr>
            <p:extLst>
              <p:ext uri="{D42A27DB-BD31-4B8C-83A1-F6EECF244321}">
                <p14:modId xmlns:p14="http://schemas.microsoft.com/office/powerpoint/2010/main" val="1124255368"/>
              </p:ext>
            </p:extLst>
          </p:nvPr>
        </p:nvGraphicFramePr>
        <p:xfrm>
          <a:off x="9245865" y="3615197"/>
          <a:ext cx="13863484" cy="42972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p:nvPr>
            <p:extLst>
              <p:ext uri="{D42A27DB-BD31-4B8C-83A1-F6EECF244321}">
                <p14:modId xmlns:p14="http://schemas.microsoft.com/office/powerpoint/2010/main" val="2076060075"/>
              </p:ext>
            </p:extLst>
          </p:nvPr>
        </p:nvGraphicFramePr>
        <p:xfrm>
          <a:off x="9245865" y="8144071"/>
          <a:ext cx="13863484" cy="3327936"/>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10064" y="686650"/>
            <a:ext cx="784828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excitement and interest that fans have around sports means there’s an inherent immediacy to TV viewership – in fact,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99% of </a:t>
            </a:r>
            <a:r>
              <a:rPr kumimoji="0" lang="en-US" sz="4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 </a:t>
            </a: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done either live or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live + same day</a:t>
            </a:r>
            <a:endParaRPr kumimoji="0" lang="en-US" sz="4800" b="0" i="0" u="none" strike="sng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pic>
        <p:nvPicPr>
          <p:cNvPr id="15" name="Picture 14">
            <a:extLst>
              <a:ext uri="{FF2B5EF4-FFF2-40B4-BE49-F238E27FC236}">
                <a16:creationId xmlns:a16="http://schemas.microsoft.com/office/drawing/2014/main" id="{2C5F68BF-00AC-4BB3-8586-7B4156E23EE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3" name="Rectangle 12">
            <a:extLst>
              <a:ext uri="{FF2B5EF4-FFF2-40B4-BE49-F238E27FC236}">
                <a16:creationId xmlns:a16="http://schemas.microsoft.com/office/drawing/2014/main" id="{E729A9EC-1B9E-4871-91B4-20D8A240C704}"/>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82598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6" name="Rectangle 25"/>
          <p:cNvSpPr/>
          <p:nvPr/>
        </p:nvSpPr>
        <p:spPr>
          <a:xfrm>
            <a:off x="-1" y="1"/>
            <a:ext cx="24384000" cy="138037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ctrTitle"/>
          </p:nvPr>
        </p:nvSpPr>
        <p:spPr>
          <a:xfrm>
            <a:off x="1866035" y="480052"/>
            <a:ext cx="20651930" cy="1501344"/>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Speaking of Excitement &amp; Interest, Many Sporting Events Across Leagues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Have Been Setting Record-Breaking Ratings Over The Past Year</a:t>
            </a:r>
          </a:p>
        </p:txBody>
      </p:sp>
      <p:pic>
        <p:nvPicPr>
          <p:cNvPr id="28" name="Picture 27">
            <a:extLst>
              <a:ext uri="{FF2B5EF4-FFF2-40B4-BE49-F238E27FC236}">
                <a16:creationId xmlns:a16="http://schemas.microsoft.com/office/drawing/2014/main" id="{18AE19F5-E80C-42F1-8402-6BC4C8CB02B1}"/>
              </a:ext>
            </a:extLst>
          </p:cNvPr>
          <p:cNvPicPr>
            <a:picLocks noChangeAspect="1"/>
          </p:cNvPicPr>
          <p:nvPr/>
        </p:nvPicPr>
        <p:blipFill>
          <a:blip r:embed="rId3"/>
          <a:stretch>
            <a:fillRect/>
          </a:stretch>
        </p:blipFill>
        <p:spPr>
          <a:xfrm>
            <a:off x="10956175" y="11149610"/>
            <a:ext cx="11745893" cy="1087041"/>
          </a:xfrm>
          <a:prstGeom prst="rect">
            <a:avLst/>
          </a:prstGeom>
          <a:ln>
            <a:solidFill>
              <a:schemeClr val="tx1"/>
            </a:solidFill>
          </a:ln>
        </p:spPr>
      </p:pic>
      <p:pic>
        <p:nvPicPr>
          <p:cNvPr id="29" name="Picture 28">
            <a:extLst>
              <a:ext uri="{FF2B5EF4-FFF2-40B4-BE49-F238E27FC236}">
                <a16:creationId xmlns:a16="http://schemas.microsoft.com/office/drawing/2014/main" id="{02B9B937-6A1D-4288-B659-060CF6EB2D5E}"/>
              </a:ext>
            </a:extLst>
          </p:cNvPr>
          <p:cNvPicPr>
            <a:picLocks noChangeAspect="1"/>
          </p:cNvPicPr>
          <p:nvPr/>
        </p:nvPicPr>
        <p:blipFill>
          <a:blip r:embed="rId4"/>
          <a:stretch>
            <a:fillRect/>
          </a:stretch>
        </p:blipFill>
        <p:spPr>
          <a:xfrm>
            <a:off x="16471548" y="8264597"/>
            <a:ext cx="6176084" cy="709287"/>
          </a:xfrm>
          <a:prstGeom prst="rect">
            <a:avLst/>
          </a:prstGeom>
          <a:ln>
            <a:solidFill>
              <a:schemeClr val="tx1"/>
            </a:solidFill>
          </a:ln>
        </p:spPr>
      </p:pic>
      <p:pic>
        <p:nvPicPr>
          <p:cNvPr id="30" name="Picture 29">
            <a:extLst>
              <a:ext uri="{FF2B5EF4-FFF2-40B4-BE49-F238E27FC236}">
                <a16:creationId xmlns:a16="http://schemas.microsoft.com/office/drawing/2014/main" id="{0C4D8D3F-DC6A-4F02-9E5D-E3151EDEA1E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66000"/>
                    </a14:imgEffect>
                  </a14:imgLayer>
                </a14:imgProps>
              </a:ext>
            </a:extLst>
          </a:blip>
          <a:stretch>
            <a:fillRect/>
          </a:stretch>
        </p:blipFill>
        <p:spPr>
          <a:xfrm>
            <a:off x="1866035" y="8224045"/>
            <a:ext cx="7776964" cy="698338"/>
          </a:xfrm>
          <a:prstGeom prst="rect">
            <a:avLst/>
          </a:prstGeom>
          <a:ln>
            <a:solidFill>
              <a:schemeClr val="tx1"/>
            </a:solidFill>
          </a:ln>
        </p:spPr>
      </p:pic>
      <p:pic>
        <p:nvPicPr>
          <p:cNvPr id="31" name="Picture 30">
            <a:extLst>
              <a:ext uri="{FF2B5EF4-FFF2-40B4-BE49-F238E27FC236}">
                <a16:creationId xmlns:a16="http://schemas.microsoft.com/office/drawing/2014/main" id="{4B2C0680-D57E-438C-8EA2-AFBE965CED29}"/>
              </a:ext>
            </a:extLst>
          </p:cNvPr>
          <p:cNvPicPr>
            <a:picLocks noChangeAspect="1"/>
          </p:cNvPicPr>
          <p:nvPr/>
        </p:nvPicPr>
        <p:blipFill>
          <a:blip r:embed="rId7"/>
          <a:stretch>
            <a:fillRect/>
          </a:stretch>
        </p:blipFill>
        <p:spPr>
          <a:xfrm>
            <a:off x="1803705" y="10013965"/>
            <a:ext cx="11880139" cy="825171"/>
          </a:xfrm>
          <a:prstGeom prst="rect">
            <a:avLst/>
          </a:prstGeom>
          <a:ln>
            <a:solidFill>
              <a:schemeClr val="tx1"/>
            </a:solidFill>
          </a:ln>
        </p:spPr>
      </p:pic>
      <p:pic>
        <p:nvPicPr>
          <p:cNvPr id="32" name="Picture 31">
            <a:extLst>
              <a:ext uri="{FF2B5EF4-FFF2-40B4-BE49-F238E27FC236}">
                <a16:creationId xmlns:a16="http://schemas.microsoft.com/office/drawing/2014/main" id="{6EC6B0C8-7DFE-44A1-8AB7-9C82973775DB}"/>
              </a:ext>
            </a:extLst>
          </p:cNvPr>
          <p:cNvPicPr>
            <a:picLocks noChangeAspect="1"/>
          </p:cNvPicPr>
          <p:nvPr/>
        </p:nvPicPr>
        <p:blipFill>
          <a:blip r:embed="rId8"/>
          <a:stretch>
            <a:fillRect/>
          </a:stretch>
        </p:blipFill>
        <p:spPr>
          <a:xfrm>
            <a:off x="10740044" y="9165379"/>
            <a:ext cx="11840717" cy="560385"/>
          </a:xfrm>
          <a:prstGeom prst="rect">
            <a:avLst/>
          </a:prstGeom>
          <a:ln>
            <a:solidFill>
              <a:schemeClr val="tx1"/>
            </a:solidFill>
          </a:ln>
        </p:spPr>
      </p:pic>
      <p:pic>
        <p:nvPicPr>
          <p:cNvPr id="33" name="Picture 32">
            <a:extLst>
              <a:ext uri="{FF2B5EF4-FFF2-40B4-BE49-F238E27FC236}">
                <a16:creationId xmlns:a16="http://schemas.microsoft.com/office/drawing/2014/main" id="{01E88FE9-2B6C-45D9-B3F9-E6D3070619EA}"/>
              </a:ext>
            </a:extLst>
          </p:cNvPr>
          <p:cNvPicPr>
            <a:picLocks noChangeAspect="1"/>
          </p:cNvPicPr>
          <p:nvPr/>
        </p:nvPicPr>
        <p:blipFill>
          <a:blip r:embed="rId9"/>
          <a:stretch>
            <a:fillRect/>
          </a:stretch>
        </p:blipFill>
        <p:spPr>
          <a:xfrm>
            <a:off x="13554956" y="10096701"/>
            <a:ext cx="9005889" cy="500385"/>
          </a:xfrm>
          <a:prstGeom prst="rect">
            <a:avLst/>
          </a:prstGeom>
          <a:solidFill>
            <a:srgbClr val="0099FF"/>
          </a:solidFill>
          <a:ln>
            <a:solidFill>
              <a:schemeClr val="tx1"/>
            </a:solidFill>
          </a:ln>
        </p:spPr>
      </p:pic>
      <p:pic>
        <p:nvPicPr>
          <p:cNvPr id="36" name="Picture 35">
            <a:extLst>
              <a:ext uri="{FF2B5EF4-FFF2-40B4-BE49-F238E27FC236}">
                <a16:creationId xmlns:a16="http://schemas.microsoft.com/office/drawing/2014/main" id="{6F880A42-123F-48E0-B78E-9E14600567A6}"/>
              </a:ext>
            </a:extLst>
          </p:cNvPr>
          <p:cNvPicPr>
            <a:picLocks noChangeAspect="1"/>
          </p:cNvPicPr>
          <p:nvPr/>
        </p:nvPicPr>
        <p:blipFill>
          <a:blip r:embed="rId10"/>
          <a:srcRect/>
          <a:stretch/>
        </p:blipFill>
        <p:spPr>
          <a:xfrm>
            <a:off x="1866035" y="2873328"/>
            <a:ext cx="11755480" cy="982667"/>
          </a:xfrm>
          <a:prstGeom prst="rect">
            <a:avLst/>
          </a:prstGeom>
          <a:ln>
            <a:solidFill>
              <a:schemeClr val="tx1"/>
            </a:solidFill>
          </a:ln>
        </p:spPr>
      </p:pic>
      <p:pic>
        <p:nvPicPr>
          <p:cNvPr id="37" name="Picture 36">
            <a:extLst>
              <a:ext uri="{FF2B5EF4-FFF2-40B4-BE49-F238E27FC236}">
                <a16:creationId xmlns:a16="http://schemas.microsoft.com/office/drawing/2014/main" id="{5B821C33-76E9-46A5-828A-28A3ADAB2F23}"/>
              </a:ext>
            </a:extLst>
          </p:cNvPr>
          <p:cNvPicPr>
            <a:picLocks noChangeAspect="1"/>
          </p:cNvPicPr>
          <p:nvPr/>
        </p:nvPicPr>
        <p:blipFill>
          <a:blip r:embed="rId11"/>
          <a:stretch>
            <a:fillRect/>
          </a:stretch>
        </p:blipFill>
        <p:spPr>
          <a:xfrm>
            <a:off x="13749251" y="2873329"/>
            <a:ext cx="8768714" cy="1042975"/>
          </a:xfrm>
          <a:prstGeom prst="rect">
            <a:avLst/>
          </a:prstGeom>
          <a:ln>
            <a:solidFill>
              <a:schemeClr val="tx1"/>
            </a:solidFill>
          </a:ln>
        </p:spPr>
      </p:pic>
      <p:pic>
        <p:nvPicPr>
          <p:cNvPr id="38" name="Picture 37">
            <a:extLst>
              <a:ext uri="{FF2B5EF4-FFF2-40B4-BE49-F238E27FC236}">
                <a16:creationId xmlns:a16="http://schemas.microsoft.com/office/drawing/2014/main" id="{876A2632-BE08-4740-BFA2-1D19059FAFDD}"/>
              </a:ext>
            </a:extLst>
          </p:cNvPr>
          <p:cNvPicPr>
            <a:picLocks noChangeAspect="1"/>
          </p:cNvPicPr>
          <p:nvPr/>
        </p:nvPicPr>
        <p:blipFill>
          <a:blip r:embed="rId12"/>
          <a:stretch>
            <a:fillRect/>
          </a:stretch>
        </p:blipFill>
        <p:spPr>
          <a:xfrm>
            <a:off x="1822006" y="4301877"/>
            <a:ext cx="8159849" cy="1072229"/>
          </a:xfrm>
          <a:prstGeom prst="rect">
            <a:avLst/>
          </a:prstGeom>
          <a:ln>
            <a:solidFill>
              <a:schemeClr val="tx1"/>
            </a:solidFill>
          </a:ln>
        </p:spPr>
      </p:pic>
      <p:pic>
        <p:nvPicPr>
          <p:cNvPr id="39" name="Picture 38">
            <a:extLst>
              <a:ext uri="{FF2B5EF4-FFF2-40B4-BE49-F238E27FC236}">
                <a16:creationId xmlns:a16="http://schemas.microsoft.com/office/drawing/2014/main" id="{BF3C769A-EEFF-408A-AF87-3B6A70E868F0}"/>
              </a:ext>
            </a:extLst>
          </p:cNvPr>
          <p:cNvPicPr>
            <a:picLocks noChangeAspect="1"/>
          </p:cNvPicPr>
          <p:nvPr/>
        </p:nvPicPr>
        <p:blipFill>
          <a:blip r:embed="rId13"/>
          <a:stretch>
            <a:fillRect/>
          </a:stretch>
        </p:blipFill>
        <p:spPr>
          <a:xfrm>
            <a:off x="1822006" y="6578900"/>
            <a:ext cx="7738938" cy="1329597"/>
          </a:xfrm>
          <a:prstGeom prst="rect">
            <a:avLst/>
          </a:prstGeom>
          <a:ln>
            <a:solidFill>
              <a:schemeClr val="tx1"/>
            </a:solidFill>
          </a:ln>
        </p:spPr>
      </p:pic>
      <p:pic>
        <p:nvPicPr>
          <p:cNvPr id="40" name="Picture 39">
            <a:extLst>
              <a:ext uri="{FF2B5EF4-FFF2-40B4-BE49-F238E27FC236}">
                <a16:creationId xmlns:a16="http://schemas.microsoft.com/office/drawing/2014/main" id="{91503733-BB92-4063-91F6-7BDD9880FAE5}"/>
              </a:ext>
            </a:extLst>
          </p:cNvPr>
          <p:cNvPicPr>
            <a:picLocks noChangeAspect="1"/>
          </p:cNvPicPr>
          <p:nvPr/>
        </p:nvPicPr>
        <p:blipFill>
          <a:blip r:embed="rId14"/>
          <a:srcRect/>
          <a:stretch/>
        </p:blipFill>
        <p:spPr>
          <a:xfrm>
            <a:off x="16492305" y="7082295"/>
            <a:ext cx="6069689" cy="846787"/>
          </a:xfrm>
          <a:prstGeom prst="rect">
            <a:avLst/>
          </a:prstGeom>
          <a:ln>
            <a:solidFill>
              <a:schemeClr val="tx1"/>
            </a:solidFill>
          </a:ln>
        </p:spPr>
      </p:pic>
      <p:pic>
        <p:nvPicPr>
          <p:cNvPr id="41" name="Picture 40">
            <a:extLst>
              <a:ext uri="{FF2B5EF4-FFF2-40B4-BE49-F238E27FC236}">
                <a16:creationId xmlns:a16="http://schemas.microsoft.com/office/drawing/2014/main" id="{F5D72913-ED9B-46DB-91DA-DCCC484136DC}"/>
              </a:ext>
            </a:extLst>
          </p:cNvPr>
          <p:cNvPicPr>
            <a:picLocks noChangeAspect="1"/>
          </p:cNvPicPr>
          <p:nvPr/>
        </p:nvPicPr>
        <p:blipFill>
          <a:blip r:embed="rId15"/>
          <a:stretch>
            <a:fillRect/>
          </a:stretch>
        </p:blipFill>
        <p:spPr>
          <a:xfrm>
            <a:off x="9841323" y="8005663"/>
            <a:ext cx="6461398" cy="896355"/>
          </a:xfrm>
          <a:prstGeom prst="rect">
            <a:avLst/>
          </a:prstGeom>
          <a:ln>
            <a:solidFill>
              <a:schemeClr val="tx1"/>
            </a:solidFill>
          </a:ln>
        </p:spPr>
      </p:pic>
      <p:pic>
        <p:nvPicPr>
          <p:cNvPr id="44" name="Picture 43">
            <a:extLst>
              <a:ext uri="{FF2B5EF4-FFF2-40B4-BE49-F238E27FC236}">
                <a16:creationId xmlns:a16="http://schemas.microsoft.com/office/drawing/2014/main" id="{3E082767-102C-4907-B23A-866ECC1B14AC}"/>
              </a:ext>
            </a:extLst>
          </p:cNvPr>
          <p:cNvPicPr>
            <a:picLocks noChangeAspect="1"/>
          </p:cNvPicPr>
          <p:nvPr/>
        </p:nvPicPr>
        <p:blipFill>
          <a:blip r:embed="rId16"/>
          <a:stretch>
            <a:fillRect/>
          </a:stretch>
        </p:blipFill>
        <p:spPr>
          <a:xfrm>
            <a:off x="10127043" y="5332669"/>
            <a:ext cx="6284956" cy="1232667"/>
          </a:xfrm>
          <a:prstGeom prst="rect">
            <a:avLst/>
          </a:prstGeom>
          <a:ln>
            <a:solidFill>
              <a:schemeClr val="tx1"/>
            </a:solidFill>
          </a:ln>
        </p:spPr>
      </p:pic>
      <p:pic>
        <p:nvPicPr>
          <p:cNvPr id="45" name="Picture 44">
            <a:extLst>
              <a:ext uri="{FF2B5EF4-FFF2-40B4-BE49-F238E27FC236}">
                <a16:creationId xmlns:a16="http://schemas.microsoft.com/office/drawing/2014/main" id="{9349C518-974E-4A1E-9F35-9E55E5CA81C2}"/>
              </a:ext>
            </a:extLst>
          </p:cNvPr>
          <p:cNvPicPr>
            <a:picLocks noChangeAspect="1"/>
          </p:cNvPicPr>
          <p:nvPr/>
        </p:nvPicPr>
        <p:blipFill>
          <a:blip r:embed="rId17"/>
          <a:stretch>
            <a:fillRect/>
          </a:stretch>
        </p:blipFill>
        <p:spPr>
          <a:xfrm>
            <a:off x="9736311" y="6989415"/>
            <a:ext cx="6461398" cy="645632"/>
          </a:xfrm>
          <a:prstGeom prst="rect">
            <a:avLst/>
          </a:prstGeom>
          <a:ln>
            <a:solidFill>
              <a:schemeClr val="tx1"/>
            </a:solidFill>
          </a:ln>
        </p:spPr>
      </p:pic>
      <p:pic>
        <p:nvPicPr>
          <p:cNvPr id="47" name="Picture 46">
            <a:extLst>
              <a:ext uri="{FF2B5EF4-FFF2-40B4-BE49-F238E27FC236}">
                <a16:creationId xmlns:a16="http://schemas.microsoft.com/office/drawing/2014/main" id="{20E354F6-BA24-4BD7-B422-CC3C734741C4}"/>
              </a:ext>
            </a:extLst>
          </p:cNvPr>
          <p:cNvPicPr>
            <a:picLocks noChangeAspect="1"/>
          </p:cNvPicPr>
          <p:nvPr/>
        </p:nvPicPr>
        <p:blipFill>
          <a:blip r:embed="rId18"/>
          <a:srcRect/>
          <a:stretch/>
        </p:blipFill>
        <p:spPr>
          <a:xfrm>
            <a:off x="16557187" y="5289809"/>
            <a:ext cx="6004807" cy="1534244"/>
          </a:xfrm>
          <a:prstGeom prst="rect">
            <a:avLst/>
          </a:prstGeom>
          <a:ln>
            <a:solidFill>
              <a:schemeClr val="tx1"/>
            </a:solidFill>
          </a:ln>
        </p:spPr>
      </p:pic>
      <p:sp>
        <p:nvSpPr>
          <p:cNvPr id="48" name="Rectangle 47">
            <a:extLst>
              <a:ext uri="{FF2B5EF4-FFF2-40B4-BE49-F238E27FC236}">
                <a16:creationId xmlns:a16="http://schemas.microsoft.com/office/drawing/2014/main" id="{560D6ABB-E0D3-4D44-9898-32E69487DCD6}"/>
              </a:ext>
            </a:extLst>
          </p:cNvPr>
          <p:cNvSpPr/>
          <p:nvPr/>
        </p:nvSpPr>
        <p:spPr>
          <a:xfrm>
            <a:off x="0" y="13319521"/>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49" name="Slide Number Placeholder 1">
            <a:extLst>
              <a:ext uri="{FF2B5EF4-FFF2-40B4-BE49-F238E27FC236}">
                <a16:creationId xmlns:a16="http://schemas.microsoft.com/office/drawing/2014/main" id="{1E845134-A38C-4267-B1F1-CF4ACA66051B}"/>
              </a:ext>
            </a:extLst>
          </p:cNvPr>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pic>
        <p:nvPicPr>
          <p:cNvPr id="2" name="Picture 1">
            <a:extLst>
              <a:ext uri="{FF2B5EF4-FFF2-40B4-BE49-F238E27FC236}">
                <a16:creationId xmlns:a16="http://schemas.microsoft.com/office/drawing/2014/main" id="{838F4683-6444-4533-93E3-3EE6C208EE92}"/>
              </a:ext>
            </a:extLst>
          </p:cNvPr>
          <p:cNvPicPr>
            <a:picLocks noChangeAspect="1"/>
          </p:cNvPicPr>
          <p:nvPr/>
        </p:nvPicPr>
        <p:blipFill>
          <a:blip r:embed="rId19"/>
          <a:stretch>
            <a:fillRect/>
          </a:stretch>
        </p:blipFill>
        <p:spPr>
          <a:xfrm>
            <a:off x="1860282" y="11190294"/>
            <a:ext cx="8929637" cy="968710"/>
          </a:xfrm>
          <a:prstGeom prst="rect">
            <a:avLst/>
          </a:prstGeom>
        </p:spPr>
      </p:pic>
      <p:pic>
        <p:nvPicPr>
          <p:cNvPr id="3" name="Picture 2">
            <a:extLst>
              <a:ext uri="{FF2B5EF4-FFF2-40B4-BE49-F238E27FC236}">
                <a16:creationId xmlns:a16="http://schemas.microsoft.com/office/drawing/2014/main" id="{37666A7F-2057-4ACD-B2D3-F6B81FEC37A5}"/>
              </a:ext>
            </a:extLst>
          </p:cNvPr>
          <p:cNvPicPr>
            <a:picLocks noChangeAspect="1"/>
          </p:cNvPicPr>
          <p:nvPr/>
        </p:nvPicPr>
        <p:blipFill>
          <a:blip r:embed="rId20"/>
          <a:stretch>
            <a:fillRect/>
          </a:stretch>
        </p:blipFill>
        <p:spPr>
          <a:xfrm>
            <a:off x="1866035" y="9189592"/>
            <a:ext cx="8755308" cy="538170"/>
          </a:xfrm>
          <a:prstGeom prst="rect">
            <a:avLst/>
          </a:prstGeom>
        </p:spPr>
      </p:pic>
      <p:pic>
        <p:nvPicPr>
          <p:cNvPr id="4" name="Picture 3">
            <a:extLst>
              <a:ext uri="{FF2B5EF4-FFF2-40B4-BE49-F238E27FC236}">
                <a16:creationId xmlns:a16="http://schemas.microsoft.com/office/drawing/2014/main" id="{3EAA3817-23CA-4F90-B02E-4D09F2FB97E8}"/>
              </a:ext>
            </a:extLst>
          </p:cNvPr>
          <p:cNvPicPr>
            <a:picLocks noChangeAspect="1"/>
          </p:cNvPicPr>
          <p:nvPr/>
        </p:nvPicPr>
        <p:blipFill>
          <a:blip r:embed="rId21"/>
          <a:stretch>
            <a:fillRect/>
          </a:stretch>
        </p:blipFill>
        <p:spPr>
          <a:xfrm>
            <a:off x="1822006" y="5666226"/>
            <a:ext cx="8123962" cy="638019"/>
          </a:xfrm>
          <a:prstGeom prst="rect">
            <a:avLst/>
          </a:prstGeom>
        </p:spPr>
      </p:pic>
      <p:pic>
        <p:nvPicPr>
          <p:cNvPr id="5" name="Picture 4">
            <a:extLst>
              <a:ext uri="{FF2B5EF4-FFF2-40B4-BE49-F238E27FC236}">
                <a16:creationId xmlns:a16="http://schemas.microsoft.com/office/drawing/2014/main" id="{DA4454E5-7161-495C-B256-01098CD165CF}"/>
              </a:ext>
            </a:extLst>
          </p:cNvPr>
          <p:cNvPicPr>
            <a:picLocks noChangeAspect="1"/>
          </p:cNvPicPr>
          <p:nvPr/>
        </p:nvPicPr>
        <p:blipFill>
          <a:blip r:embed="rId22"/>
          <a:stretch>
            <a:fillRect/>
          </a:stretch>
        </p:blipFill>
        <p:spPr>
          <a:xfrm>
            <a:off x="10285755" y="4394180"/>
            <a:ext cx="12232210" cy="597788"/>
          </a:xfrm>
          <a:prstGeom prst="rect">
            <a:avLst/>
          </a:prstGeom>
        </p:spPr>
      </p:pic>
      <p:pic>
        <p:nvPicPr>
          <p:cNvPr id="25" name="Picture 24" descr="A close up of a sign&#10;&#10;Description automatically generated">
            <a:extLst>
              <a:ext uri="{FF2B5EF4-FFF2-40B4-BE49-F238E27FC236}">
                <a16:creationId xmlns:a16="http://schemas.microsoft.com/office/drawing/2014/main" id="{98E92188-12C7-482C-A381-A2CA444A9E9D}"/>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1833051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49964E-B819-4EE1-9976-C378C39A9DA8}"/>
              </a:ext>
            </a:extLst>
          </p:cNvPr>
          <p:cNvSpPr/>
          <p:nvPr/>
        </p:nvSpPr>
        <p:spPr>
          <a:xfrm>
            <a:off x="-29496" y="5486051"/>
            <a:ext cx="22108100" cy="2149389"/>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799E8460-57DF-4E1A-BD61-FBBD179E0412}"/>
              </a:ext>
            </a:extLst>
          </p:cNvPr>
          <p:cNvSpPr txBox="1"/>
          <p:nvPr/>
        </p:nvSpPr>
        <p:spPr>
          <a:xfrm>
            <a:off x="168941" y="6099080"/>
            <a:ext cx="22591306" cy="923330"/>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One-Two Punch:</a:t>
            </a:r>
            <a:r>
              <a:rPr kumimoji="0" lang="en-US" sz="5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Sports </a:t>
            </a:r>
            <a:r>
              <a:rPr lang="en-US" sz="5200" dirty="0">
                <a:solidFill>
                  <a:prstClr val="white"/>
                </a:solidFill>
                <a:latin typeface="Open Sans" panose="020B0606030504020204" pitchFamily="34" charset="0"/>
                <a:ea typeface="Open Sans" panose="020B0606030504020204" pitchFamily="34" charset="0"/>
                <a:cs typeface="Open Sans" panose="020B0606030504020204" pitchFamily="34" charset="0"/>
              </a:rPr>
              <a:t>Engagement Extends Across Screens </a:t>
            </a:r>
            <a:endParaRPr kumimoji="0" lang="en-US" sz="5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05927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37946"/>
            <a:ext cx="24383999" cy="1831195"/>
          </a:xfrm>
        </p:spPr>
        <p:txBody>
          <a:bodyPr/>
          <a:lstStyle/>
          <a:p>
            <a:pPr>
              <a:lnSpc>
                <a:spcPct val="100000"/>
              </a:lnSpc>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TV Brands Extend Their Reach &amp; Engagement Through Live Streaming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On Digital Platforms Which Allows Additional Sports Viewing Anywhere</a:t>
            </a:r>
          </a:p>
        </p:txBody>
      </p:sp>
      <p:sp>
        <p:nvSpPr>
          <p:cNvPr id="3" name="Rounded Rectangle 2"/>
          <p:cNvSpPr/>
          <p:nvPr/>
        </p:nvSpPr>
        <p:spPr>
          <a:xfrm>
            <a:off x="5764158" y="3754563"/>
            <a:ext cx="13220700" cy="866620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p:cNvPicPr>
            <a:picLocks noChangeAspect="1"/>
          </p:cNvPicPr>
          <p:nvPr/>
        </p:nvPicPr>
        <p:blipFill>
          <a:blip r:embed="rId3"/>
          <a:stretch>
            <a:fillRect/>
          </a:stretch>
        </p:blipFill>
        <p:spPr>
          <a:xfrm>
            <a:off x="15965695" y="10448642"/>
            <a:ext cx="1677876" cy="1677876"/>
          </a:xfrm>
          <a:prstGeom prst="rect">
            <a:avLst/>
          </a:prstGeom>
        </p:spPr>
      </p:pic>
      <p:pic>
        <p:nvPicPr>
          <p:cNvPr id="22" name="Picture 21"/>
          <p:cNvPicPr>
            <a:picLocks noChangeAspect="1"/>
          </p:cNvPicPr>
          <p:nvPr/>
        </p:nvPicPr>
        <p:blipFill>
          <a:blip r:embed="rId4"/>
          <a:stretch>
            <a:fillRect/>
          </a:stretch>
        </p:blipFill>
        <p:spPr>
          <a:xfrm>
            <a:off x="12650335" y="8248304"/>
            <a:ext cx="1807394" cy="1807394"/>
          </a:xfrm>
          <a:prstGeom prst="roundRect">
            <a:avLst>
              <a:gd name="adj" fmla="val 8594"/>
            </a:avLst>
          </a:prstGeom>
          <a:solidFill>
            <a:srgbClr val="FFFFFF">
              <a:shade val="85000"/>
            </a:srgbClr>
          </a:solidFill>
          <a:ln>
            <a:noFill/>
          </a:ln>
          <a:effectLst/>
        </p:spPr>
      </p:pic>
      <p:pic>
        <p:nvPicPr>
          <p:cNvPr id="23" name="Picture 22"/>
          <p:cNvPicPr>
            <a:picLocks noChangeAspect="1"/>
          </p:cNvPicPr>
          <p:nvPr/>
        </p:nvPicPr>
        <p:blipFill>
          <a:blip r:embed="rId5"/>
          <a:stretch>
            <a:fillRect/>
          </a:stretch>
        </p:blipFill>
        <p:spPr>
          <a:xfrm>
            <a:off x="8220059" y="8280192"/>
            <a:ext cx="1775506" cy="1775506"/>
          </a:xfrm>
          <a:prstGeom prst="roundRect">
            <a:avLst>
              <a:gd name="adj" fmla="val 8594"/>
            </a:avLst>
          </a:prstGeom>
          <a:solidFill>
            <a:srgbClr val="FFFFFF">
              <a:shade val="85000"/>
            </a:srgbClr>
          </a:solidFill>
          <a:ln>
            <a:noFill/>
          </a:ln>
          <a:effectLst/>
        </p:spPr>
      </p:pic>
      <p:pic>
        <p:nvPicPr>
          <p:cNvPr id="24" name="Picture 23"/>
          <p:cNvPicPr>
            <a:picLocks noChangeAspect="1"/>
          </p:cNvPicPr>
          <p:nvPr/>
        </p:nvPicPr>
        <p:blipFill>
          <a:blip r:embed="rId6"/>
          <a:stretch>
            <a:fillRect/>
          </a:stretch>
        </p:blipFill>
        <p:spPr>
          <a:xfrm>
            <a:off x="11603302" y="10321604"/>
            <a:ext cx="1894748" cy="1894748"/>
          </a:xfrm>
          <a:prstGeom prst="rect">
            <a:avLst/>
          </a:prstGeom>
        </p:spPr>
      </p:pic>
      <p:pic>
        <p:nvPicPr>
          <p:cNvPr id="30" name="Picture 29"/>
          <p:cNvPicPr>
            <a:picLocks noChangeAspect="1"/>
          </p:cNvPicPr>
          <p:nvPr/>
        </p:nvPicPr>
        <p:blipFill>
          <a:blip r:embed="rId7"/>
          <a:stretch>
            <a:fillRect/>
          </a:stretch>
        </p:blipFill>
        <p:spPr>
          <a:xfrm>
            <a:off x="11603270" y="6181455"/>
            <a:ext cx="1807394" cy="1807394"/>
          </a:xfrm>
          <a:prstGeom prst="rect">
            <a:avLst/>
          </a:prstGeom>
        </p:spPr>
      </p:pic>
      <p:pic>
        <p:nvPicPr>
          <p:cNvPr id="1034" name="Picture 10" descr="http://vignette1.wikia.nocookie.net/logopedia/images/7/72/NFL_Sunday_Ticket_app_icon.JPG/revision/latest?cb=2015090401091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272663" y="4138262"/>
            <a:ext cx="1839210" cy="17625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stretch>
            <a:fillRect/>
          </a:stretch>
        </p:blipFill>
        <p:spPr>
          <a:xfrm>
            <a:off x="6250336" y="4189107"/>
            <a:ext cx="1722028" cy="1722028"/>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10"/>
          <a:stretch>
            <a:fillRect/>
          </a:stretch>
        </p:blipFill>
        <p:spPr>
          <a:xfrm>
            <a:off x="9434571" y="6181455"/>
            <a:ext cx="1762573" cy="1762573"/>
          </a:xfrm>
          <a:prstGeom prst="roundRect">
            <a:avLst>
              <a:gd name="adj" fmla="val 8594"/>
            </a:avLst>
          </a:prstGeom>
          <a:solidFill>
            <a:srgbClr val="FFFFFF">
              <a:shade val="85000"/>
            </a:srgbClr>
          </a:solidFill>
          <a:ln>
            <a:noFill/>
          </a:ln>
          <a:effectLst/>
        </p:spPr>
      </p:pic>
      <p:sp>
        <p:nvSpPr>
          <p:cNvPr id="32" name="Text Placeholder 2"/>
          <p:cNvSpPr>
            <a:spLocks noGrp="1"/>
          </p:cNvSpPr>
          <p:nvPr>
            <p:ph type="body" sz="quarter" idx="13"/>
          </p:nvPr>
        </p:nvSpPr>
        <p:spPr>
          <a:xfrm>
            <a:off x="0" y="2984761"/>
            <a:ext cx="24383999" cy="737372"/>
          </a:xfrm>
        </p:spPr>
        <p:txBody>
          <a:bodyPr/>
          <a:lstStyle/>
          <a:p>
            <a:r>
              <a:rPr lang="en-US" sz="2800" i="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Sampling</a:t>
            </a:r>
            <a:r>
              <a:rPr lang="en-US" sz="28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 of Live Streaming Mobile Apps</a:t>
            </a:r>
          </a:p>
        </p:txBody>
      </p:sp>
      <p:sp>
        <p:nvSpPr>
          <p:cNvPr id="33" name="Rectangle 32">
            <a:extLst>
              <a:ext uri="{FF2B5EF4-FFF2-40B4-BE49-F238E27FC236}">
                <a16:creationId xmlns:a16="http://schemas.microsoft.com/office/drawing/2014/main" id="{6E7BF080-1BC8-4487-ABDC-A38FAC48A979}"/>
              </a:ext>
            </a:extLst>
          </p:cNvPr>
          <p:cNvSpPr/>
          <p:nvPr/>
        </p:nvSpPr>
        <p:spPr>
          <a:xfrm>
            <a:off x="0" y="13319521"/>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pic>
        <p:nvPicPr>
          <p:cNvPr id="5" name="Picture 4" descr="Image result for fox now sports app logo">
            <a:extLst>
              <a:ext uri="{FF2B5EF4-FFF2-40B4-BE49-F238E27FC236}">
                <a16:creationId xmlns:a16="http://schemas.microsoft.com/office/drawing/2014/main" id="{43C20B92-FBAC-4883-8B61-9AB72F2EE0E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6930429" y="8422898"/>
            <a:ext cx="1603141" cy="1603141"/>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6" descr="Image result for fox sports app logo">
            <a:extLst>
              <a:ext uri="{FF2B5EF4-FFF2-40B4-BE49-F238E27FC236}">
                <a16:creationId xmlns:a16="http://schemas.microsoft.com/office/drawing/2014/main" id="{F0707310-3E37-45BF-8C6B-E05EACB4FAE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3892934" y="10410445"/>
            <a:ext cx="1677876" cy="167787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8" descr="Image result for nba app logo">
            <a:extLst>
              <a:ext uri="{FF2B5EF4-FFF2-40B4-BE49-F238E27FC236}">
                <a16:creationId xmlns:a16="http://schemas.microsoft.com/office/drawing/2014/main" id="{A7905FBA-58BD-40F0-8B89-7B9A9C86DDA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153181" y="8269152"/>
            <a:ext cx="1786546" cy="1786546"/>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10" descr="Image result for mlb at bat app logo">
            <a:extLst>
              <a:ext uri="{FF2B5EF4-FFF2-40B4-BE49-F238E27FC236}">
                <a16:creationId xmlns:a16="http://schemas.microsoft.com/office/drawing/2014/main" id="{6A7B5FAA-3BA3-4F1A-941F-1258D95456DC}"/>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4793733" y="4182931"/>
            <a:ext cx="1807394" cy="1733773"/>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Image result for mls app logo">
            <a:extLst>
              <a:ext uri="{FF2B5EF4-FFF2-40B4-BE49-F238E27FC236}">
                <a16:creationId xmlns:a16="http://schemas.microsoft.com/office/drawing/2014/main" id="{E23EA367-0AB6-4F57-BDB6-816A0BB748EE}"/>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7154059" y="10392520"/>
            <a:ext cx="1896902" cy="17916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ennis channel app logo">
            <a:extLst>
              <a:ext uri="{FF2B5EF4-FFF2-40B4-BE49-F238E27FC236}">
                <a16:creationId xmlns:a16="http://schemas.microsoft.com/office/drawing/2014/main" id="{580C724E-6316-43EA-B280-7014731A6B24}"/>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6887346" y="4164115"/>
            <a:ext cx="1736721" cy="1736721"/>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95C989D-6C52-4A64-996A-C4206977A77D}"/>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p:blipFill>
        <p:spPr bwMode="auto">
          <a:xfrm>
            <a:off x="10484765" y="8280192"/>
            <a:ext cx="1775506" cy="1775506"/>
          </a:xfrm>
          <a:prstGeom prst="roundRect">
            <a:avLst>
              <a:gd name="adj" fmla="val 16667"/>
            </a:avLst>
          </a:prstGeom>
          <a:ln>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6" name="Picture 22" descr="Image result for bleacher report live app logo">
            <a:extLst>
              <a:ext uri="{FF2B5EF4-FFF2-40B4-BE49-F238E27FC236}">
                <a16:creationId xmlns:a16="http://schemas.microsoft.com/office/drawing/2014/main" id="{2A2DF12A-1389-43B5-8021-B14EB383D4AA}"/>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4752598" y="8422898"/>
            <a:ext cx="1823405" cy="16778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ncaa march madness app logo">
            <a:extLst>
              <a:ext uri="{FF2B5EF4-FFF2-40B4-BE49-F238E27FC236}">
                <a16:creationId xmlns:a16="http://schemas.microsoft.com/office/drawing/2014/main" id="{6059A62A-C7AB-4284-A01D-4CDACC2DDB2F}"/>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3816790" y="6181455"/>
            <a:ext cx="1736721" cy="1736721"/>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5" name="Slide Number Placeholder 1"/>
          <p:cNvSpPr txBox="1">
            <a:spLocks/>
          </p:cNvSpPr>
          <p:nvPr/>
        </p:nvSpPr>
        <p:spPr>
          <a:xfrm>
            <a:off x="22076690" y="12826971"/>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pic>
        <p:nvPicPr>
          <p:cNvPr id="4" name="Picture 2" descr="Image result for btn2go app&quot;">
            <a:extLst>
              <a:ext uri="{FF2B5EF4-FFF2-40B4-BE49-F238E27FC236}">
                <a16:creationId xmlns:a16="http://schemas.microsoft.com/office/drawing/2014/main" id="{F11593FE-10FF-419A-AED9-44FF948DB39C}"/>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7177769" y="6171411"/>
            <a:ext cx="1850676" cy="18174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pectrum sportsnet app&quot;">
            <a:extLst>
              <a:ext uri="{FF2B5EF4-FFF2-40B4-BE49-F238E27FC236}">
                <a16:creationId xmlns:a16="http://schemas.microsoft.com/office/drawing/2014/main" id="{B9E3BD94-FBC6-456F-8960-6DAF9A6B674F}"/>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2535012" y="4149767"/>
            <a:ext cx="1746108" cy="17220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udn app&quot;">
            <a:extLst>
              <a:ext uri="{FF2B5EF4-FFF2-40B4-BE49-F238E27FC236}">
                <a16:creationId xmlns:a16="http://schemas.microsoft.com/office/drawing/2014/main" id="{06EF2FD3-6605-48EC-8CE7-E085E8789468}"/>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5959637" y="6062276"/>
            <a:ext cx="1938020" cy="193802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a:extLst>
              <a:ext uri="{FF2B5EF4-FFF2-40B4-BE49-F238E27FC236}">
                <a16:creationId xmlns:a16="http://schemas.microsoft.com/office/drawing/2014/main" id="{C602E947-B112-4DF6-B1D0-8A20CCC9A496}"/>
              </a:ext>
            </a:extLst>
          </p:cNvPr>
          <p:cNvPicPr>
            <a:picLocks noChangeAspect="1" noChangeArrowheads="1"/>
          </p:cNvPicPr>
          <p:nvPr/>
        </p:nvPicPr>
        <p:blipFill>
          <a:blip r:embed="rId23"/>
          <a:srcRect/>
          <a:stretch/>
        </p:blipFill>
        <p:spPr bwMode="auto">
          <a:xfrm>
            <a:off x="10445898" y="4170120"/>
            <a:ext cx="1722028" cy="1722028"/>
          </a:xfrm>
          <a:prstGeom prst="roundRect">
            <a:avLst>
              <a:gd name="adj" fmla="val 16667"/>
            </a:avLst>
          </a:prstGeom>
          <a:ln>
            <a:solidFill>
              <a:schemeClr val="tx1"/>
            </a:solidFill>
          </a:ln>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10" descr="Image result for nfl network app logo&quot;">
            <a:extLst>
              <a:ext uri="{FF2B5EF4-FFF2-40B4-BE49-F238E27FC236}">
                <a16:creationId xmlns:a16="http://schemas.microsoft.com/office/drawing/2014/main" id="{2A6F1E05-B4BA-4CFE-ABEE-C9C11E05A826}"/>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9379757" y="10365880"/>
            <a:ext cx="1894748" cy="18615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close up of a sign&#10;&#10;Description automatically generated">
            <a:extLst>
              <a:ext uri="{FF2B5EF4-FFF2-40B4-BE49-F238E27FC236}">
                <a16:creationId xmlns:a16="http://schemas.microsoft.com/office/drawing/2014/main" id="{B19F1549-26B7-4BA8-A70C-5AB88FD6BB7F}"/>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428940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92898" y="12129396"/>
            <a:ext cx="13336901" cy="119012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Comscore Audience Duplication, multiplatform (web and mobile), December 2019, Total Audience</a:t>
            </a:r>
            <a:r>
              <a:rPr lang="en-US" alt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(Desktop 2+, Mobile 18+), 18-24, 25-34, 18-34,</a:t>
            </a:r>
            <a:r>
              <a:rPr lang="fr-FR" altLang="en-US"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unduplicated unique visitors based on a comScore-defined sports category  vs. custom created Sports TV Branded Website subcategory which includes digital platforms such as ESPN.com, Fox Sports, CBS Sports &amp; NBC Sports. </a:t>
            </a: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Placeholder 2"/>
          <p:cNvSpPr>
            <a:spLocks noGrp="1"/>
          </p:cNvSpPr>
          <p:nvPr>
            <p:ph type="body" sz="quarter" idx="13"/>
          </p:nvPr>
        </p:nvSpPr>
        <p:spPr>
          <a:xfrm>
            <a:off x="7971212" y="1687838"/>
            <a:ext cx="16412788" cy="1677012"/>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TV-Branded Digital Sports Platforms’ Cume Reach </a:t>
            </a:r>
          </a:p>
          <a:p>
            <a:r>
              <a:rPr lang="en-US" sz="2800" b="1" dirty="0">
                <a:latin typeface="Open Sans" panose="020B0606030504020204" pitchFamily="34" charset="0"/>
                <a:ea typeface="Open Sans" panose="020B0606030504020204" pitchFamily="34" charset="0"/>
                <a:cs typeface="Open Sans" panose="020B0606030504020204" pitchFamily="34" charset="0"/>
              </a:rPr>
              <a:t>as a % of Sports Category Digital Universe</a:t>
            </a:r>
          </a:p>
          <a:p>
            <a:r>
              <a:rPr lang="en-US" sz="2800" dirty="0">
                <a:latin typeface="Open Sans" panose="020B0606030504020204" pitchFamily="34" charset="0"/>
                <a:ea typeface="Open Sans" panose="020B0606030504020204" pitchFamily="34" charset="0"/>
                <a:cs typeface="Open Sans" panose="020B0606030504020204" pitchFamily="34" charset="0"/>
              </a:rPr>
              <a:t>December ‘19</a:t>
            </a:r>
          </a:p>
        </p:txBody>
      </p:sp>
      <p:sp>
        <p:nvSpPr>
          <p:cNvPr id="8" name="Star: 5 Points 7">
            <a:extLst>
              <a:ext uri="{FF2B5EF4-FFF2-40B4-BE49-F238E27FC236}">
                <a16:creationId xmlns:a16="http://schemas.microsoft.com/office/drawing/2014/main" id="{54970DF1-3FC1-4F5C-AC0A-37392715C4E3}"/>
              </a:ext>
            </a:extLst>
          </p:cNvPr>
          <p:cNvSpPr/>
          <p:nvPr/>
        </p:nvSpPr>
        <p:spPr>
          <a:xfrm>
            <a:off x="565265" y="3807229"/>
            <a:ext cx="908860" cy="88586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Rectangle 12">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6" y="686650"/>
            <a:ext cx="7705474" cy="6907950"/>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Over </a:t>
            </a: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80%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of fans who go online for sports </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content visit at least one TV-branded digital sports platform monthly.</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Younger adult males are even more likely to visit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 TV-branded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sports platform, while at least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two-thirds</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younger females also visit these platforms.</a:t>
            </a:r>
            <a:endPar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Slide Number Placeholder 1"/>
          <p:cNvSpPr txBox="1">
            <a:spLocks/>
          </p:cNvSpPr>
          <p:nvPr/>
        </p:nvSpPr>
        <p:spPr>
          <a:xfrm>
            <a:off x="22076690" y="12923562"/>
            <a:ext cx="2307309" cy="730250"/>
          </a:xfrm>
          <a:prstGeom prst="rect">
            <a:avLst/>
          </a:prstGeom>
        </p:spPr>
        <p:txBody>
          <a:bodyP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graphicFrame>
        <p:nvGraphicFramePr>
          <p:cNvPr id="18" name="Chart 17">
            <a:extLst>
              <a:ext uri="{FF2B5EF4-FFF2-40B4-BE49-F238E27FC236}">
                <a16:creationId xmlns:a16="http://schemas.microsoft.com/office/drawing/2014/main" id="{4F7612AC-51AB-4552-9840-0F325D5FC33B}"/>
              </a:ext>
            </a:extLst>
          </p:cNvPr>
          <p:cNvGraphicFramePr/>
          <p:nvPr>
            <p:extLst>
              <p:ext uri="{D42A27DB-BD31-4B8C-83A1-F6EECF244321}">
                <p14:modId xmlns:p14="http://schemas.microsoft.com/office/powerpoint/2010/main" val="3498425483"/>
              </p:ext>
            </p:extLst>
          </p:nvPr>
        </p:nvGraphicFramePr>
        <p:xfrm>
          <a:off x="9459944" y="3544144"/>
          <a:ext cx="13435324" cy="7974756"/>
        </p:xfrm>
        <a:graphic>
          <a:graphicData uri="http://schemas.openxmlformats.org/drawingml/2006/chart">
            <c:chart xmlns:c="http://schemas.openxmlformats.org/drawingml/2006/chart" xmlns:r="http://schemas.openxmlformats.org/officeDocument/2006/relationships" r:id="rId2"/>
          </a:graphicData>
        </a:graphic>
      </p:graphicFrame>
      <p:pic>
        <p:nvPicPr>
          <p:cNvPr id="15" name="Picture 14">
            <a:extLst>
              <a:ext uri="{FF2B5EF4-FFF2-40B4-BE49-F238E27FC236}">
                <a16:creationId xmlns:a16="http://schemas.microsoft.com/office/drawing/2014/main" id="{E0C6AE50-E377-46ED-8A0F-96951032B4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1" name="Rectangle 10">
            <a:extLst>
              <a:ext uri="{FF2B5EF4-FFF2-40B4-BE49-F238E27FC236}">
                <a16:creationId xmlns:a16="http://schemas.microsoft.com/office/drawing/2014/main" id="{2AE5B39D-2AA2-4779-882C-6F7A5B05B3A3}"/>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51256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a:extLst>
              <a:ext uri="{FF2B5EF4-FFF2-40B4-BE49-F238E27FC236}">
                <a16:creationId xmlns:a16="http://schemas.microsoft.com/office/drawing/2014/main" id="{BE5797C2-F016-447F-BF9D-F92C9DE0AFF7}"/>
              </a:ext>
            </a:extLst>
          </p:cNvPr>
          <p:cNvGraphicFramePr/>
          <p:nvPr>
            <p:extLst>
              <p:ext uri="{D42A27DB-BD31-4B8C-83A1-F6EECF244321}">
                <p14:modId xmlns:p14="http://schemas.microsoft.com/office/powerpoint/2010/main" val="1850805436"/>
              </p:ext>
            </p:extLst>
          </p:nvPr>
        </p:nvGraphicFramePr>
        <p:xfrm>
          <a:off x="7405638" y="4019861"/>
          <a:ext cx="8669316" cy="68527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2"/>
          <p:cNvSpPr>
            <a:spLocks noGrp="1"/>
          </p:cNvSpPr>
          <p:nvPr>
            <p:ph type="body" sz="quarter" idx="13"/>
          </p:nvPr>
        </p:nvSpPr>
        <p:spPr>
          <a:xfrm>
            <a:off x="7149624" y="2064137"/>
            <a:ext cx="17610668" cy="737372"/>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Sports Category: % of Total Minutes Viewed Online</a:t>
            </a:r>
          </a:p>
          <a:p>
            <a:r>
              <a:rPr lang="en-US" sz="2800" dirty="0">
                <a:latin typeface="Open Sans" panose="020B0606030504020204" pitchFamily="34" charset="0"/>
                <a:ea typeface="Open Sans" panose="020B0606030504020204" pitchFamily="34" charset="0"/>
                <a:cs typeface="Open Sans" panose="020B0606030504020204" pitchFamily="34" charset="0"/>
              </a:rPr>
              <a:t>December ‘19</a:t>
            </a:r>
          </a:p>
        </p:txBody>
      </p:sp>
      <p:sp>
        <p:nvSpPr>
          <p:cNvPr id="8" name="Text Placeholder 3"/>
          <p:cNvSpPr>
            <a:spLocks noGrp="1"/>
          </p:cNvSpPr>
          <p:nvPr>
            <p:ph type="body" sz="quarter" idx="14"/>
          </p:nvPr>
        </p:nvSpPr>
        <p:spPr>
          <a:xfrm>
            <a:off x="8165055" y="12413351"/>
            <a:ext cx="13573008" cy="906169"/>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VAB analysis of Comscore Audience Duplication, multiplatform (web and mobile), December 2019, Total Audience</a:t>
            </a:r>
            <a:r>
              <a:rPr lang="en-US" altLang="en-US" dirty="0">
                <a:solidFill>
                  <a:prstClr val="black"/>
                </a:solidFill>
                <a:latin typeface="Open Sans" panose="020B0606030504020204" pitchFamily="34" charset="0"/>
                <a:ea typeface="Open Sans" panose="020B0606030504020204" pitchFamily="34" charset="0"/>
                <a:cs typeface="Open Sans" panose="020B0606030504020204" pitchFamily="34" charset="0"/>
              </a:rPr>
              <a:t> (Desktop 2+, Mobile 18+) &amp; P18-34,</a:t>
            </a:r>
            <a:r>
              <a:rPr lang="fr-FR" altLang="en-US"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Total Minutes based on a comScore-defined sports category  vs. custom created Sports TV Branded Website subcategory which includes digital platforms such as ESPN.com, Fox Sports, CBS Sports &amp; NBC Sports. </a:t>
            </a: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Placeholder 2"/>
          <p:cNvSpPr>
            <a:spLocks noGrp="1"/>
          </p:cNvSpPr>
          <p:nvPr>
            <p:ph type="body" sz="quarter" idx="13"/>
          </p:nvPr>
        </p:nvSpPr>
        <p:spPr>
          <a:xfrm>
            <a:off x="9795912" y="3524252"/>
            <a:ext cx="3716837" cy="737372"/>
          </a:xfrm>
          <a:ln>
            <a:solidFill>
              <a:schemeClr val="tx1"/>
            </a:solidFill>
          </a:ln>
        </p:spPr>
        <p:txBody>
          <a:bodyPr anchor="ctr"/>
          <a:lstStyle/>
          <a:p>
            <a:r>
              <a:rPr lang="en-US" dirty="0">
                <a:latin typeface="Open Sans" panose="020B0606030504020204" pitchFamily="34" charset="0"/>
                <a:ea typeface="Open Sans" panose="020B0606030504020204" pitchFamily="34" charset="0"/>
                <a:cs typeface="Open Sans" panose="020B0606030504020204" pitchFamily="34" charset="0"/>
              </a:rPr>
              <a:t>Total Audience</a:t>
            </a:r>
          </a:p>
        </p:txBody>
      </p:sp>
      <p:sp>
        <p:nvSpPr>
          <p:cNvPr id="15" name="Text Placeholder 2"/>
          <p:cNvSpPr>
            <a:spLocks noGrp="1"/>
          </p:cNvSpPr>
          <p:nvPr>
            <p:ph type="body" sz="quarter" idx="13"/>
          </p:nvPr>
        </p:nvSpPr>
        <p:spPr>
          <a:xfrm>
            <a:off x="18424020" y="3523057"/>
            <a:ext cx="2337180" cy="737372"/>
          </a:xfrm>
          <a:ln>
            <a:solidFill>
              <a:schemeClr val="tx1"/>
            </a:solidFill>
          </a:ln>
        </p:spPr>
        <p:txBody>
          <a:bodyPr anchor="ctr"/>
          <a:lstStyle/>
          <a:p>
            <a:r>
              <a:rPr lang="en-US" dirty="0">
                <a:latin typeface="Open Sans" panose="020B0606030504020204" pitchFamily="34" charset="0"/>
                <a:ea typeface="Open Sans" panose="020B0606030504020204" pitchFamily="34" charset="0"/>
                <a:cs typeface="Open Sans" panose="020B0606030504020204" pitchFamily="34" charset="0"/>
              </a:rPr>
              <a:t>P18-34</a:t>
            </a:r>
          </a:p>
        </p:txBody>
      </p:sp>
      <p:sp>
        <p:nvSpPr>
          <p:cNvPr id="18" name="Star: 5 Points 17">
            <a:extLst>
              <a:ext uri="{FF2B5EF4-FFF2-40B4-BE49-F238E27FC236}">
                <a16:creationId xmlns:a16="http://schemas.microsoft.com/office/drawing/2014/main" id="{5EB5094B-2ADF-408B-84FF-3DBC33653513}"/>
              </a:ext>
            </a:extLst>
          </p:cNvPr>
          <p:cNvSpPr/>
          <p:nvPr/>
        </p:nvSpPr>
        <p:spPr>
          <a:xfrm>
            <a:off x="565265" y="3807229"/>
            <a:ext cx="908860" cy="88586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3C61C9B2-746D-49C3-8030-FB9532C1E4B4}"/>
              </a:ext>
            </a:extLst>
          </p:cNvPr>
          <p:cNvSpPr/>
          <p:nvPr/>
        </p:nvSpPr>
        <p:spPr>
          <a:xfrm>
            <a:off x="397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itle 1">
            <a:extLst>
              <a:ext uri="{FF2B5EF4-FFF2-40B4-BE49-F238E27FC236}">
                <a16:creationId xmlns:a16="http://schemas.microsoft.com/office/drawing/2014/main" id="{F6F7EF0D-B322-4A3E-A2DB-491395C14E0D}"/>
              </a:ext>
            </a:extLst>
          </p:cNvPr>
          <p:cNvSpPr txBox="1">
            <a:spLocks/>
          </p:cNvSpPr>
          <p:nvPr/>
        </p:nvSpPr>
        <p:spPr>
          <a:xfrm>
            <a:off x="317499" y="686650"/>
            <a:ext cx="7653713"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Three-</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quarters </a:t>
            </a: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of time spent online with sports content by adults 18-34 is with TV-branded digital platforms</a:t>
            </a:r>
            <a:endParaRPr kumimoji="0" lang="en-US" sz="48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Slide Number Placeholder 1"/>
          <p:cNvSpPr txBox="1">
            <a:spLocks/>
          </p:cNvSpPr>
          <p:nvPr/>
        </p:nvSpPr>
        <p:spPr>
          <a:xfrm>
            <a:off x="22076690" y="12923562"/>
            <a:ext cx="2307309" cy="730250"/>
          </a:xfrm>
          <a:prstGeom prst="rect">
            <a:avLst/>
          </a:prstGeom>
        </p:spPr>
        <p:txBody>
          <a:bodyP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graphicFrame>
        <p:nvGraphicFramePr>
          <p:cNvPr id="24" name="Chart 23">
            <a:extLst>
              <a:ext uri="{FF2B5EF4-FFF2-40B4-BE49-F238E27FC236}">
                <a16:creationId xmlns:a16="http://schemas.microsoft.com/office/drawing/2014/main" id="{3C8422F0-CE34-4E60-8032-B275DD656185}"/>
              </a:ext>
            </a:extLst>
          </p:cNvPr>
          <p:cNvGraphicFramePr/>
          <p:nvPr>
            <p:extLst>
              <p:ext uri="{D42A27DB-BD31-4B8C-83A1-F6EECF244321}">
                <p14:modId xmlns:p14="http://schemas.microsoft.com/office/powerpoint/2010/main" val="704003699"/>
              </p:ext>
            </p:extLst>
          </p:nvPr>
        </p:nvGraphicFramePr>
        <p:xfrm>
          <a:off x="15274232" y="4005063"/>
          <a:ext cx="8669316" cy="6852746"/>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 Placeholder 3">
            <a:extLst>
              <a:ext uri="{FF2B5EF4-FFF2-40B4-BE49-F238E27FC236}">
                <a16:creationId xmlns:a16="http://schemas.microsoft.com/office/drawing/2014/main" id="{AF418148-7ADD-40A6-B530-8932D8231B30}"/>
              </a:ext>
            </a:extLst>
          </p:cNvPr>
          <p:cNvSpPr txBox="1">
            <a:spLocks/>
          </p:cNvSpPr>
          <p:nvPr/>
        </p:nvSpPr>
        <p:spPr>
          <a:xfrm>
            <a:off x="7971212" y="10924027"/>
            <a:ext cx="16412787" cy="47307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“All The Rest” reflects non TV-related websites like USA Today Sports, SB Nation, Reddit Sports, Deadspin.com, Whistle Sports, </a:t>
            </a:r>
            <a:r>
              <a:rPr kumimoji="0" lang="en-US"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etc</a:t>
            </a: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22" name="Picture 21">
            <a:extLst>
              <a:ext uri="{FF2B5EF4-FFF2-40B4-BE49-F238E27FC236}">
                <a16:creationId xmlns:a16="http://schemas.microsoft.com/office/drawing/2014/main" id="{183572B1-5846-43CC-A613-D2970C73C1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7" name="Rectangle 16">
            <a:extLst>
              <a:ext uri="{FF2B5EF4-FFF2-40B4-BE49-F238E27FC236}">
                <a16:creationId xmlns:a16="http://schemas.microsoft.com/office/drawing/2014/main" id="{A0592054-DA19-458F-9460-E7B0C3108992}"/>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104245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188" name="Rectangle 187"/>
          <p:cNvSpPr/>
          <p:nvPr/>
        </p:nvSpPr>
        <p:spPr>
          <a:xfrm>
            <a:off x="-1" y="1"/>
            <a:ext cx="24384000" cy="138037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itle 1"/>
          <p:cNvSpPr txBox="1">
            <a:spLocks/>
          </p:cNvSpPr>
          <p:nvPr/>
        </p:nvSpPr>
        <p:spPr>
          <a:xfrm>
            <a:off x="313426" y="748959"/>
            <a:ext cx="23757148" cy="1474786"/>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marL="0" marR="0" lvl="0" indent="0" algn="ctr" defTabSz="914400" rtl="0" eaLnBrk="1" fontAlgn="auto" latinLnBrk="0" hangingPunct="1">
              <a:lnSpc>
                <a:spcPts val="5600"/>
              </a:lnSpc>
              <a:spcBef>
                <a:spcPct val="0"/>
              </a:spcBef>
              <a:spcAft>
                <a:spcPts val="0"/>
              </a:spcAft>
              <a:buClrTx/>
              <a:buSzTx/>
              <a:buFontTx/>
              <a:buNone/>
              <a:tabLst/>
              <a:defRPr/>
            </a:pPr>
            <a:r>
              <a:rPr kumimoji="0" lang="en-US" sz="5200" b="0"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Fact, The Top 5 Digital Sports Platforms For Adults 18-34 Each Month </a:t>
            </a:r>
          </a:p>
          <a:p>
            <a:pPr marL="0" marR="0" lvl="0" indent="0" algn="ctr" defTabSz="914400" rtl="0" eaLnBrk="1" fontAlgn="auto" latinLnBrk="0" hangingPunct="1">
              <a:lnSpc>
                <a:spcPts val="5600"/>
              </a:lnSpc>
              <a:spcBef>
                <a:spcPct val="0"/>
              </a:spcBef>
              <a:spcAft>
                <a:spcPts val="0"/>
              </a:spcAft>
              <a:buClrTx/>
              <a:buSzTx/>
              <a:buFontTx/>
              <a:buNone/>
              <a:tabLst/>
              <a:defRPr/>
            </a:pPr>
            <a:r>
              <a:rPr lang="en-US" sz="5200" spc="-200" dirty="0">
                <a:solidFill>
                  <a:prstClr val="white"/>
                </a:solidFill>
                <a:latin typeface="Open Sans" panose="020B0606030504020204" pitchFamily="34" charset="0"/>
                <a:ea typeface="Open Sans" panose="020B0606030504020204" pitchFamily="34" charset="0"/>
                <a:cs typeface="Open Sans" panose="020B0606030504020204" pitchFamily="34" charset="0"/>
              </a:rPr>
              <a:t>Throughout The Year </a:t>
            </a:r>
            <a:r>
              <a:rPr kumimoji="0" lang="en-US" sz="5200" b="0" i="0" u="none" strike="noStrike" kern="1200" cap="none" spc="-2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Are TV-Related Brands</a:t>
            </a:r>
          </a:p>
        </p:txBody>
      </p:sp>
      <p:sp>
        <p:nvSpPr>
          <p:cNvPr id="152" name="Text Placeholder 3"/>
          <p:cNvSpPr>
            <a:spLocks noGrp="1"/>
          </p:cNvSpPr>
          <p:nvPr>
            <p:ph type="body" sz="quarter" idx="14"/>
          </p:nvPr>
        </p:nvSpPr>
        <p:spPr>
          <a:xfrm>
            <a:off x="342900" y="12929572"/>
            <a:ext cx="17813695" cy="367520"/>
          </a:xfrm>
        </p:spPr>
        <p:txBody>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Source: VAB analysis of comScore MediaMetrix, multiplatform media trend data, January-December 2019; sports category, P18-34, excludes non-sports media brands.</a:t>
            </a:r>
          </a:p>
        </p:txBody>
      </p:sp>
      <p:sp>
        <p:nvSpPr>
          <p:cNvPr id="167" name="Text Placeholder 2"/>
          <p:cNvSpPr>
            <a:spLocks noGrp="1"/>
          </p:cNvSpPr>
          <p:nvPr>
            <p:ph type="body" sz="quarter" idx="13"/>
          </p:nvPr>
        </p:nvSpPr>
        <p:spPr>
          <a:xfrm>
            <a:off x="0" y="2705952"/>
            <a:ext cx="24383999" cy="737372"/>
          </a:xfrm>
        </p:spPr>
        <p:txBody>
          <a:bodyPr/>
          <a:lstStyle/>
          <a:p>
            <a:r>
              <a:rPr lang="en-US" sz="280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Top 5 Sports Digital Platform Rank By Total Minutes Viewed (P18-34)</a:t>
            </a:r>
          </a:p>
        </p:txBody>
      </p:sp>
      <p:sp>
        <p:nvSpPr>
          <p:cNvPr id="10" name="Rectangle 9">
            <a:extLst>
              <a:ext uri="{FF2B5EF4-FFF2-40B4-BE49-F238E27FC236}">
                <a16:creationId xmlns:a16="http://schemas.microsoft.com/office/drawing/2014/main" id="{AE015FF5-D9D1-401D-8002-366038274274}"/>
              </a:ext>
            </a:extLst>
          </p:cNvPr>
          <p:cNvSpPr/>
          <p:nvPr/>
        </p:nvSpPr>
        <p:spPr>
          <a:xfrm>
            <a:off x="0" y="13319521"/>
            <a:ext cx="2438399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white"/>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3" name="Slide Number Placeholder 1"/>
          <p:cNvSpPr txBox="1">
            <a:spLocks/>
          </p:cNvSpPr>
          <p:nvPr/>
        </p:nvSpPr>
        <p:spPr>
          <a:xfrm>
            <a:off x="18694400" y="12896322"/>
            <a:ext cx="5689600" cy="730250"/>
          </a:xfrm>
          <a:prstGeom prst="rect">
            <a:avLst/>
          </a:prstGeom>
        </p:spPr>
        <p:txBody>
          <a:bodyP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27</a:t>
            </a:r>
          </a:p>
        </p:txBody>
      </p:sp>
      <p:sp>
        <p:nvSpPr>
          <p:cNvPr id="11" name="Rounded Rectangle 2">
            <a:extLst>
              <a:ext uri="{FF2B5EF4-FFF2-40B4-BE49-F238E27FC236}">
                <a16:creationId xmlns:a16="http://schemas.microsoft.com/office/drawing/2014/main" id="{3A9883D0-466A-417B-AFB3-81C483659E55}"/>
              </a:ext>
            </a:extLst>
          </p:cNvPr>
          <p:cNvSpPr/>
          <p:nvPr/>
        </p:nvSpPr>
        <p:spPr>
          <a:xfrm>
            <a:off x="3999060" y="3275779"/>
            <a:ext cx="16991215" cy="930466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Rounded Corners 13">
            <a:extLst>
              <a:ext uri="{FF2B5EF4-FFF2-40B4-BE49-F238E27FC236}">
                <a16:creationId xmlns:a16="http://schemas.microsoft.com/office/drawing/2014/main" id="{494969F2-C783-479B-854B-F370B6654AF8}"/>
              </a:ext>
            </a:extLst>
          </p:cNvPr>
          <p:cNvSpPr/>
          <p:nvPr/>
        </p:nvSpPr>
        <p:spPr>
          <a:xfrm>
            <a:off x="4546228" y="4542737"/>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Rounded Corners 14">
            <a:extLst>
              <a:ext uri="{FF2B5EF4-FFF2-40B4-BE49-F238E27FC236}">
                <a16:creationId xmlns:a16="http://schemas.microsoft.com/office/drawing/2014/main" id="{877F22AA-FDB3-490B-98EB-772F040D860C}"/>
              </a:ext>
            </a:extLst>
          </p:cNvPr>
          <p:cNvSpPr/>
          <p:nvPr/>
        </p:nvSpPr>
        <p:spPr>
          <a:xfrm>
            <a:off x="4571167" y="3687504"/>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January</a:t>
            </a:r>
          </a:p>
        </p:txBody>
      </p:sp>
      <p:sp>
        <p:nvSpPr>
          <p:cNvPr id="16" name="Rectangle: Rounded Corners 15">
            <a:extLst>
              <a:ext uri="{FF2B5EF4-FFF2-40B4-BE49-F238E27FC236}">
                <a16:creationId xmlns:a16="http://schemas.microsoft.com/office/drawing/2014/main" id="{58A4B9AD-2E40-44C4-B6A9-9AF50D51AA26}"/>
              </a:ext>
            </a:extLst>
          </p:cNvPr>
          <p:cNvSpPr/>
          <p:nvPr/>
        </p:nvSpPr>
        <p:spPr>
          <a:xfrm>
            <a:off x="7234908" y="4542737"/>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Rectangle: Rounded Corners 16">
            <a:extLst>
              <a:ext uri="{FF2B5EF4-FFF2-40B4-BE49-F238E27FC236}">
                <a16:creationId xmlns:a16="http://schemas.microsoft.com/office/drawing/2014/main" id="{6B8D90B8-3EA3-496E-8870-845357012503}"/>
              </a:ext>
            </a:extLst>
          </p:cNvPr>
          <p:cNvSpPr/>
          <p:nvPr/>
        </p:nvSpPr>
        <p:spPr>
          <a:xfrm>
            <a:off x="7259847" y="3687504"/>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February</a:t>
            </a:r>
          </a:p>
        </p:txBody>
      </p:sp>
      <p:sp>
        <p:nvSpPr>
          <p:cNvPr id="18" name="Rectangle: Rounded Corners 17">
            <a:extLst>
              <a:ext uri="{FF2B5EF4-FFF2-40B4-BE49-F238E27FC236}">
                <a16:creationId xmlns:a16="http://schemas.microsoft.com/office/drawing/2014/main" id="{15B5DD36-898C-4BC4-AF82-78CDA25545D7}"/>
              </a:ext>
            </a:extLst>
          </p:cNvPr>
          <p:cNvSpPr/>
          <p:nvPr/>
        </p:nvSpPr>
        <p:spPr>
          <a:xfrm>
            <a:off x="9923588" y="4542737"/>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Rounded Corners 18">
            <a:extLst>
              <a:ext uri="{FF2B5EF4-FFF2-40B4-BE49-F238E27FC236}">
                <a16:creationId xmlns:a16="http://schemas.microsoft.com/office/drawing/2014/main" id="{B9B3D91F-5439-4A50-A795-2D4AD1AAA283}"/>
              </a:ext>
            </a:extLst>
          </p:cNvPr>
          <p:cNvSpPr/>
          <p:nvPr/>
        </p:nvSpPr>
        <p:spPr>
          <a:xfrm>
            <a:off x="9948527" y="3687504"/>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March</a:t>
            </a:r>
          </a:p>
        </p:txBody>
      </p:sp>
      <p:sp>
        <p:nvSpPr>
          <p:cNvPr id="20" name="Rectangle: Rounded Corners 19">
            <a:extLst>
              <a:ext uri="{FF2B5EF4-FFF2-40B4-BE49-F238E27FC236}">
                <a16:creationId xmlns:a16="http://schemas.microsoft.com/office/drawing/2014/main" id="{977B650F-4D71-4717-9648-77CA3E240555}"/>
              </a:ext>
            </a:extLst>
          </p:cNvPr>
          <p:cNvSpPr/>
          <p:nvPr/>
        </p:nvSpPr>
        <p:spPr>
          <a:xfrm>
            <a:off x="12612268" y="4542737"/>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Rounded Corners 20">
            <a:extLst>
              <a:ext uri="{FF2B5EF4-FFF2-40B4-BE49-F238E27FC236}">
                <a16:creationId xmlns:a16="http://schemas.microsoft.com/office/drawing/2014/main" id="{7F5373A5-5B78-475E-B2C0-374BF5228C92}"/>
              </a:ext>
            </a:extLst>
          </p:cNvPr>
          <p:cNvSpPr/>
          <p:nvPr/>
        </p:nvSpPr>
        <p:spPr>
          <a:xfrm>
            <a:off x="12637207" y="3687504"/>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April</a:t>
            </a:r>
          </a:p>
        </p:txBody>
      </p:sp>
      <p:sp>
        <p:nvSpPr>
          <p:cNvPr id="22" name="Rectangle: Rounded Corners 21">
            <a:extLst>
              <a:ext uri="{FF2B5EF4-FFF2-40B4-BE49-F238E27FC236}">
                <a16:creationId xmlns:a16="http://schemas.microsoft.com/office/drawing/2014/main" id="{0F7A66F4-B3D2-4F10-ACEA-508C6A14943F}"/>
              </a:ext>
            </a:extLst>
          </p:cNvPr>
          <p:cNvSpPr/>
          <p:nvPr/>
        </p:nvSpPr>
        <p:spPr>
          <a:xfrm>
            <a:off x="15303645" y="4547662"/>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Rounded Corners 22">
            <a:extLst>
              <a:ext uri="{FF2B5EF4-FFF2-40B4-BE49-F238E27FC236}">
                <a16:creationId xmlns:a16="http://schemas.microsoft.com/office/drawing/2014/main" id="{4455C372-C795-4136-808F-F2D7B74CB17C}"/>
              </a:ext>
            </a:extLst>
          </p:cNvPr>
          <p:cNvSpPr/>
          <p:nvPr/>
        </p:nvSpPr>
        <p:spPr>
          <a:xfrm>
            <a:off x="15328584" y="3692429"/>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May</a:t>
            </a:r>
          </a:p>
        </p:txBody>
      </p:sp>
      <p:sp>
        <p:nvSpPr>
          <p:cNvPr id="24" name="Rectangle: Rounded Corners 23">
            <a:extLst>
              <a:ext uri="{FF2B5EF4-FFF2-40B4-BE49-F238E27FC236}">
                <a16:creationId xmlns:a16="http://schemas.microsoft.com/office/drawing/2014/main" id="{5229A039-FDFF-4011-B639-4D074521C69E}"/>
              </a:ext>
            </a:extLst>
          </p:cNvPr>
          <p:cNvSpPr/>
          <p:nvPr/>
        </p:nvSpPr>
        <p:spPr>
          <a:xfrm>
            <a:off x="17967388" y="4552587"/>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947D9BA9-0C7C-4A8A-A786-63B1479A6F5C}"/>
              </a:ext>
            </a:extLst>
          </p:cNvPr>
          <p:cNvSpPr/>
          <p:nvPr/>
        </p:nvSpPr>
        <p:spPr>
          <a:xfrm>
            <a:off x="17992327" y="3697354"/>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June</a:t>
            </a:r>
          </a:p>
        </p:txBody>
      </p:sp>
      <p:sp>
        <p:nvSpPr>
          <p:cNvPr id="26" name="Rectangle: Rounded Corners 25">
            <a:extLst>
              <a:ext uri="{FF2B5EF4-FFF2-40B4-BE49-F238E27FC236}">
                <a16:creationId xmlns:a16="http://schemas.microsoft.com/office/drawing/2014/main" id="{9354C5D7-B944-4A71-A9EE-7857CE4BCF31}"/>
              </a:ext>
            </a:extLst>
          </p:cNvPr>
          <p:cNvSpPr/>
          <p:nvPr/>
        </p:nvSpPr>
        <p:spPr>
          <a:xfrm>
            <a:off x="4546228" y="9002025"/>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Rounded Corners 26">
            <a:extLst>
              <a:ext uri="{FF2B5EF4-FFF2-40B4-BE49-F238E27FC236}">
                <a16:creationId xmlns:a16="http://schemas.microsoft.com/office/drawing/2014/main" id="{CDBBED95-0C8A-48DA-BFBB-10E18738A211}"/>
              </a:ext>
            </a:extLst>
          </p:cNvPr>
          <p:cNvSpPr/>
          <p:nvPr/>
        </p:nvSpPr>
        <p:spPr>
          <a:xfrm>
            <a:off x="4571167" y="8146792"/>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July</a:t>
            </a:r>
          </a:p>
        </p:txBody>
      </p:sp>
      <p:sp>
        <p:nvSpPr>
          <p:cNvPr id="28" name="Rectangle: Rounded Corners 27">
            <a:extLst>
              <a:ext uri="{FF2B5EF4-FFF2-40B4-BE49-F238E27FC236}">
                <a16:creationId xmlns:a16="http://schemas.microsoft.com/office/drawing/2014/main" id="{D58F3CA8-5B5D-4498-AE58-284A975924D7}"/>
              </a:ext>
            </a:extLst>
          </p:cNvPr>
          <p:cNvSpPr/>
          <p:nvPr/>
        </p:nvSpPr>
        <p:spPr>
          <a:xfrm>
            <a:off x="7234908" y="9002025"/>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189A77EA-81CB-42FF-9C2E-8A150BFABBC9}"/>
              </a:ext>
            </a:extLst>
          </p:cNvPr>
          <p:cNvSpPr/>
          <p:nvPr/>
        </p:nvSpPr>
        <p:spPr>
          <a:xfrm>
            <a:off x="7259847" y="8146792"/>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August</a:t>
            </a:r>
          </a:p>
        </p:txBody>
      </p:sp>
      <p:sp>
        <p:nvSpPr>
          <p:cNvPr id="30" name="Rectangle: Rounded Corners 29">
            <a:extLst>
              <a:ext uri="{FF2B5EF4-FFF2-40B4-BE49-F238E27FC236}">
                <a16:creationId xmlns:a16="http://schemas.microsoft.com/office/drawing/2014/main" id="{8226944C-29E9-4A4A-A057-4506473FD7E9}"/>
              </a:ext>
            </a:extLst>
          </p:cNvPr>
          <p:cNvSpPr/>
          <p:nvPr/>
        </p:nvSpPr>
        <p:spPr>
          <a:xfrm>
            <a:off x="9923588" y="9002025"/>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Rounded Corners 30">
            <a:extLst>
              <a:ext uri="{FF2B5EF4-FFF2-40B4-BE49-F238E27FC236}">
                <a16:creationId xmlns:a16="http://schemas.microsoft.com/office/drawing/2014/main" id="{4C028DAB-316C-44F5-A6D7-DD8C1B4FC147}"/>
              </a:ext>
            </a:extLst>
          </p:cNvPr>
          <p:cNvSpPr/>
          <p:nvPr/>
        </p:nvSpPr>
        <p:spPr>
          <a:xfrm>
            <a:off x="9948527" y="8146792"/>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September</a:t>
            </a:r>
          </a:p>
        </p:txBody>
      </p:sp>
      <p:sp>
        <p:nvSpPr>
          <p:cNvPr id="32" name="Rectangle: Rounded Corners 31">
            <a:extLst>
              <a:ext uri="{FF2B5EF4-FFF2-40B4-BE49-F238E27FC236}">
                <a16:creationId xmlns:a16="http://schemas.microsoft.com/office/drawing/2014/main" id="{D1BFC6F3-FBAB-4A03-A6E7-3ED41F9C032E}"/>
              </a:ext>
            </a:extLst>
          </p:cNvPr>
          <p:cNvSpPr/>
          <p:nvPr/>
        </p:nvSpPr>
        <p:spPr>
          <a:xfrm>
            <a:off x="12612268" y="9002025"/>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FD8B547E-2055-47BB-807F-D37518D4E3A9}"/>
              </a:ext>
            </a:extLst>
          </p:cNvPr>
          <p:cNvSpPr/>
          <p:nvPr/>
        </p:nvSpPr>
        <p:spPr>
          <a:xfrm>
            <a:off x="12637207" y="8146792"/>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October</a:t>
            </a:r>
          </a:p>
        </p:txBody>
      </p:sp>
      <p:sp>
        <p:nvSpPr>
          <p:cNvPr id="34" name="Rectangle: Rounded Corners 33">
            <a:extLst>
              <a:ext uri="{FF2B5EF4-FFF2-40B4-BE49-F238E27FC236}">
                <a16:creationId xmlns:a16="http://schemas.microsoft.com/office/drawing/2014/main" id="{B08E5EFE-6F1E-4715-BEFA-588E4AA2291E}"/>
              </a:ext>
            </a:extLst>
          </p:cNvPr>
          <p:cNvSpPr/>
          <p:nvPr/>
        </p:nvSpPr>
        <p:spPr>
          <a:xfrm>
            <a:off x="15303645" y="9006950"/>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912CA738-C65E-4DE6-8D1E-9A8F8C3140F9}"/>
              </a:ext>
            </a:extLst>
          </p:cNvPr>
          <p:cNvSpPr/>
          <p:nvPr/>
        </p:nvSpPr>
        <p:spPr>
          <a:xfrm>
            <a:off x="15328584" y="8151717"/>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November</a:t>
            </a:r>
          </a:p>
        </p:txBody>
      </p:sp>
      <p:sp>
        <p:nvSpPr>
          <p:cNvPr id="36" name="Rectangle: Rounded Corners 35">
            <a:extLst>
              <a:ext uri="{FF2B5EF4-FFF2-40B4-BE49-F238E27FC236}">
                <a16:creationId xmlns:a16="http://schemas.microsoft.com/office/drawing/2014/main" id="{36D1D2AA-56F9-4516-B6C2-8CCCD2A383F5}"/>
              </a:ext>
            </a:extLst>
          </p:cNvPr>
          <p:cNvSpPr/>
          <p:nvPr/>
        </p:nvSpPr>
        <p:spPr>
          <a:xfrm>
            <a:off x="17967388" y="9011875"/>
            <a:ext cx="2527069" cy="3271916"/>
          </a:xfrm>
          <a:prstGeom prst="round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D80B1EEA-30EE-4DC5-B71F-3B910E572D34}"/>
              </a:ext>
            </a:extLst>
          </p:cNvPr>
          <p:cNvSpPr/>
          <p:nvPr/>
        </p:nvSpPr>
        <p:spPr>
          <a:xfrm>
            <a:off x="17992327" y="8156642"/>
            <a:ext cx="2477193" cy="707758"/>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December</a:t>
            </a:r>
          </a:p>
        </p:txBody>
      </p:sp>
      <p:pic>
        <p:nvPicPr>
          <p:cNvPr id="38" name="Picture 2" descr="Image result for espn logo">
            <a:extLst>
              <a:ext uri="{FF2B5EF4-FFF2-40B4-BE49-F238E27FC236}">
                <a16:creationId xmlns:a16="http://schemas.microsoft.com/office/drawing/2014/main" id="{55B42FF7-89CA-41E2-9C17-AF71D3B4EC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10889"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Picture 2" descr="Image result for espn logo">
            <a:extLst>
              <a:ext uri="{FF2B5EF4-FFF2-40B4-BE49-F238E27FC236}">
                <a16:creationId xmlns:a16="http://schemas.microsoft.com/office/drawing/2014/main" id="{A58562A5-7627-425C-A6F9-A4E6B991C7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589797"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0" name="Picture 2" descr="Image result for espn logo">
            <a:extLst>
              <a:ext uri="{FF2B5EF4-FFF2-40B4-BE49-F238E27FC236}">
                <a16:creationId xmlns:a16="http://schemas.microsoft.com/office/drawing/2014/main" id="{72C42F8A-376C-456A-919A-96740B7356E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88249"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 name="Picture 2" descr="Image result for espn logo">
            <a:extLst>
              <a:ext uri="{FF2B5EF4-FFF2-40B4-BE49-F238E27FC236}">
                <a16:creationId xmlns:a16="http://schemas.microsoft.com/office/drawing/2014/main" id="{0183BD7E-B04D-4F67-B31F-5316B66E236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86701"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2" name="Picture 2" descr="Image result for espn logo">
            <a:extLst>
              <a:ext uri="{FF2B5EF4-FFF2-40B4-BE49-F238E27FC236}">
                <a16:creationId xmlns:a16="http://schemas.microsoft.com/office/drawing/2014/main" id="{AD1040A6-609A-49DA-AF9B-86FF7576BB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685153"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3" name="Picture 2" descr="Image result for espn logo">
            <a:extLst>
              <a:ext uri="{FF2B5EF4-FFF2-40B4-BE49-F238E27FC236}">
                <a16:creationId xmlns:a16="http://schemas.microsoft.com/office/drawing/2014/main" id="{411328FB-01E7-4AE3-8C96-1156C76298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33397" y="4480348"/>
            <a:ext cx="1822756" cy="67692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4" name="Picture 2" descr="Image result for espn logo">
            <a:extLst>
              <a:ext uri="{FF2B5EF4-FFF2-40B4-BE49-F238E27FC236}">
                <a16:creationId xmlns:a16="http://schemas.microsoft.com/office/drawing/2014/main" id="{C62ED390-E0AB-40F2-B083-85D00E35EDF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855894" y="8943235"/>
            <a:ext cx="1854050" cy="688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5" name="Picture 2" descr="Image result for espn logo">
            <a:extLst>
              <a:ext uri="{FF2B5EF4-FFF2-40B4-BE49-F238E27FC236}">
                <a16:creationId xmlns:a16="http://schemas.microsoft.com/office/drawing/2014/main" id="{ADAC61FA-0C9C-41E2-BB2E-9EC3F45284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534802" y="8912522"/>
            <a:ext cx="1854050" cy="688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6" name="Picture 2" descr="Image result for espn logo">
            <a:extLst>
              <a:ext uri="{FF2B5EF4-FFF2-40B4-BE49-F238E27FC236}">
                <a16:creationId xmlns:a16="http://schemas.microsoft.com/office/drawing/2014/main" id="{0306428B-1606-435B-AECA-D09A5EC779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295963" y="8936508"/>
            <a:ext cx="1854050" cy="6885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7" name="Picture 2" descr="Image result for espn logo">
            <a:extLst>
              <a:ext uri="{FF2B5EF4-FFF2-40B4-BE49-F238E27FC236}">
                <a16:creationId xmlns:a16="http://schemas.microsoft.com/office/drawing/2014/main" id="{4983D8BB-357E-4C01-BDC8-66790C608EE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931706" y="8921855"/>
            <a:ext cx="1854050" cy="688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2" descr="Image result for espn logo">
            <a:extLst>
              <a:ext uri="{FF2B5EF4-FFF2-40B4-BE49-F238E27FC236}">
                <a16:creationId xmlns:a16="http://schemas.microsoft.com/office/drawing/2014/main" id="{ED81F3D0-D8F9-427B-AC71-FA2E906F8E3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630158" y="8938140"/>
            <a:ext cx="1854050" cy="688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 descr="Image result for nbc sports logo">
            <a:extLst>
              <a:ext uri="{FF2B5EF4-FFF2-40B4-BE49-F238E27FC236}">
                <a16:creationId xmlns:a16="http://schemas.microsoft.com/office/drawing/2014/main" id="{C4F66154-712B-4238-82CA-9FF9044E378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54494" y="5100548"/>
            <a:ext cx="959680" cy="7889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0" name="Picture 4" descr="Image result for nbc sports logo">
            <a:extLst>
              <a:ext uri="{FF2B5EF4-FFF2-40B4-BE49-F238E27FC236}">
                <a16:creationId xmlns:a16="http://schemas.microsoft.com/office/drawing/2014/main" id="{C31D9B43-6684-413F-BFB5-CD6F30F269A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985736" y="5100548"/>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 name="Picture 4" descr="Image result for nbc sports logo">
            <a:extLst>
              <a:ext uri="{FF2B5EF4-FFF2-40B4-BE49-F238E27FC236}">
                <a16:creationId xmlns:a16="http://schemas.microsoft.com/office/drawing/2014/main" id="{8EC0B248-A492-426C-8502-42639635E29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43148" y="5863029"/>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2" name="Picture 4" descr="Image result for nbc sports logo">
            <a:extLst>
              <a:ext uri="{FF2B5EF4-FFF2-40B4-BE49-F238E27FC236}">
                <a16:creationId xmlns:a16="http://schemas.microsoft.com/office/drawing/2014/main" id="{58669C23-EBA8-49FF-8152-43B4841D07D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379282" y="5100548"/>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3" name="Picture 4" descr="Image result for nbc sports logo">
            <a:extLst>
              <a:ext uri="{FF2B5EF4-FFF2-40B4-BE49-F238E27FC236}">
                <a16:creationId xmlns:a16="http://schemas.microsoft.com/office/drawing/2014/main" id="{58FB7248-A976-434E-86BB-3CF107E6301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068952" y="5106700"/>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4" name="Picture 4" descr="Image result for nbc sports logo">
            <a:extLst>
              <a:ext uri="{FF2B5EF4-FFF2-40B4-BE49-F238E27FC236}">
                <a16:creationId xmlns:a16="http://schemas.microsoft.com/office/drawing/2014/main" id="{1A8280F3-A223-48FA-9D87-704388665B2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72469" y="5038992"/>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5" name="Picture 4" descr="Image result for nbc sports logo">
            <a:extLst>
              <a:ext uri="{FF2B5EF4-FFF2-40B4-BE49-F238E27FC236}">
                <a16:creationId xmlns:a16="http://schemas.microsoft.com/office/drawing/2014/main" id="{9BDF80D8-6FB8-4D1E-AD4A-623A0AE7875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38761" y="9546665"/>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6" name="Picture 4" descr="Image result for nbc sports logo">
            <a:extLst>
              <a:ext uri="{FF2B5EF4-FFF2-40B4-BE49-F238E27FC236}">
                <a16:creationId xmlns:a16="http://schemas.microsoft.com/office/drawing/2014/main" id="{527D0054-0CB8-4EF1-AE8D-50B7AFA6A32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989105" y="9505965"/>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4" descr="Image result for nbc sports logo">
            <a:extLst>
              <a:ext uri="{FF2B5EF4-FFF2-40B4-BE49-F238E27FC236}">
                <a16:creationId xmlns:a16="http://schemas.microsoft.com/office/drawing/2014/main" id="{9FE0CFEC-6289-414F-8466-D00E9138F96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675709" y="9505965"/>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8" name="Picture 4" descr="Image result for nbc sports logo">
            <a:extLst>
              <a:ext uri="{FF2B5EF4-FFF2-40B4-BE49-F238E27FC236}">
                <a16:creationId xmlns:a16="http://schemas.microsoft.com/office/drawing/2014/main" id="{8F38C4D5-A6B7-4897-8784-2D20034636D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3379282" y="9505965"/>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9" name="Picture 4" descr="Image result for nbc sports logo">
            <a:extLst>
              <a:ext uri="{FF2B5EF4-FFF2-40B4-BE49-F238E27FC236}">
                <a16:creationId xmlns:a16="http://schemas.microsoft.com/office/drawing/2014/main" id="{8804E112-B743-4EB5-A77C-FC3AAD70767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087339" y="9589097"/>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0" name="Picture 8" descr="Image result for nfl network logo transparent">
            <a:extLst>
              <a:ext uri="{FF2B5EF4-FFF2-40B4-BE49-F238E27FC236}">
                <a16:creationId xmlns:a16="http://schemas.microsoft.com/office/drawing/2014/main" id="{B8008856-B48D-42EC-8104-FA6E4A9BB7A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080416" y="6006714"/>
            <a:ext cx="1956462" cy="6104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 name="Picture 8" descr="Image result for nfl network logo transparent">
            <a:extLst>
              <a:ext uri="{FF2B5EF4-FFF2-40B4-BE49-F238E27FC236}">
                <a16:creationId xmlns:a16="http://schemas.microsoft.com/office/drawing/2014/main" id="{8696D783-B9F0-4E8C-9D0B-73DB9048879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737312" y="6595347"/>
            <a:ext cx="1956462" cy="6272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3" name="Picture 10" descr="Image result for bleacher report logo transparent">
            <a:extLst>
              <a:ext uri="{FF2B5EF4-FFF2-40B4-BE49-F238E27FC236}">
                <a16:creationId xmlns:a16="http://schemas.microsoft.com/office/drawing/2014/main" id="{728A8525-5A2A-43BB-9D3B-069D595A379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181824" y="6539514"/>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5" name="Picture 10" descr="Image result for bleacher report logo transparent">
            <a:extLst>
              <a:ext uri="{FF2B5EF4-FFF2-40B4-BE49-F238E27FC236}">
                <a16:creationId xmlns:a16="http://schemas.microsoft.com/office/drawing/2014/main" id="{44F92ABC-86AB-4774-869C-E2CBC216317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683790" y="5915849"/>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6" name="Picture 12" descr="Image result for cbs sports logo transparent">
            <a:extLst>
              <a:ext uri="{FF2B5EF4-FFF2-40B4-BE49-F238E27FC236}">
                <a16:creationId xmlns:a16="http://schemas.microsoft.com/office/drawing/2014/main" id="{3693E0A4-A94A-478F-8807-128EAE5D0CD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713302" y="7240774"/>
            <a:ext cx="1950720" cy="413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7" name="Picture 10" descr="Image result for bleacher report logo transparent">
            <a:extLst>
              <a:ext uri="{FF2B5EF4-FFF2-40B4-BE49-F238E27FC236}">
                <a16:creationId xmlns:a16="http://schemas.microsoft.com/office/drawing/2014/main" id="{B4224658-9D43-4CC9-81BD-38CE695646C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340874" y="5157271"/>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12" descr="Image result for cbs sports logo transparent">
            <a:extLst>
              <a:ext uri="{FF2B5EF4-FFF2-40B4-BE49-F238E27FC236}">
                <a16:creationId xmlns:a16="http://schemas.microsoft.com/office/drawing/2014/main" id="{5719E7CC-8820-4844-93C5-DB2CA64D04B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363212" y="6739354"/>
            <a:ext cx="1950720" cy="413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0" name="Picture 16" descr="Image result for mlb network logo">
            <a:extLst>
              <a:ext uri="{FF2B5EF4-FFF2-40B4-BE49-F238E27FC236}">
                <a16:creationId xmlns:a16="http://schemas.microsoft.com/office/drawing/2014/main" id="{13AC7802-5C78-42F5-A779-95F134B7D560}"/>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3537346" y="5996020"/>
            <a:ext cx="676912" cy="698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1" name="Picture 10" descr="Image result for bleacher report logo transparent">
            <a:extLst>
              <a:ext uri="{FF2B5EF4-FFF2-40B4-BE49-F238E27FC236}">
                <a16:creationId xmlns:a16="http://schemas.microsoft.com/office/drawing/2014/main" id="{8B2BF747-6974-4B98-BA0B-A5141BE45C9C}"/>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3036667" y="6649589"/>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16" descr="Image result for mlb network logo">
            <a:extLst>
              <a:ext uri="{FF2B5EF4-FFF2-40B4-BE49-F238E27FC236}">
                <a16:creationId xmlns:a16="http://schemas.microsoft.com/office/drawing/2014/main" id="{2AFC90C0-34B2-4461-9621-085B5917D08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192959" y="5901045"/>
            <a:ext cx="676912" cy="698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4" name="Picture 10" descr="Image result for bleacher report logo transparent">
            <a:extLst>
              <a:ext uri="{FF2B5EF4-FFF2-40B4-BE49-F238E27FC236}">
                <a16:creationId xmlns:a16="http://schemas.microsoft.com/office/drawing/2014/main" id="{DC27AA85-CB52-4E5F-A7CD-1CF2A4E8342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5735174" y="6548823"/>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5" name="Picture 12" descr="Image result for cbs sports logo transparent">
            <a:extLst>
              <a:ext uri="{FF2B5EF4-FFF2-40B4-BE49-F238E27FC236}">
                <a16:creationId xmlns:a16="http://schemas.microsoft.com/office/drawing/2014/main" id="{D96FBE02-723E-4850-8640-2818137752E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791732" y="7253614"/>
            <a:ext cx="1950720" cy="41300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16" descr="Image result for mlb network logo">
            <a:extLst>
              <a:ext uri="{FF2B5EF4-FFF2-40B4-BE49-F238E27FC236}">
                <a16:creationId xmlns:a16="http://schemas.microsoft.com/office/drawing/2014/main" id="{84439A1A-9649-45A5-B094-72E2F58D3D0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8923850" y="6471998"/>
            <a:ext cx="676912" cy="698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10" descr="Image result for bleacher report logo transparent">
            <a:extLst>
              <a:ext uri="{FF2B5EF4-FFF2-40B4-BE49-F238E27FC236}">
                <a16:creationId xmlns:a16="http://schemas.microsoft.com/office/drawing/2014/main" id="{E836AA7E-7A4B-4BEC-83F0-4A55BCC9EA8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8471579" y="5790062"/>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16" descr="Image result for mlb network logo">
            <a:extLst>
              <a:ext uri="{FF2B5EF4-FFF2-40B4-BE49-F238E27FC236}">
                <a16:creationId xmlns:a16="http://schemas.microsoft.com/office/drawing/2014/main" id="{09E29A3A-D334-49B1-8CB9-BC8566B04E65}"/>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15857" y="10344558"/>
            <a:ext cx="676912" cy="698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0" name="Picture 10" descr="Image result for bleacher report logo transparent">
            <a:extLst>
              <a:ext uri="{FF2B5EF4-FFF2-40B4-BE49-F238E27FC236}">
                <a16:creationId xmlns:a16="http://schemas.microsoft.com/office/drawing/2014/main" id="{AA801D4F-1EBB-4427-8D3B-1D9443AAA73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038342" y="10966626"/>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2" name="Picture 16" descr="Image result for mlb network logo">
            <a:extLst>
              <a:ext uri="{FF2B5EF4-FFF2-40B4-BE49-F238E27FC236}">
                <a16:creationId xmlns:a16="http://schemas.microsoft.com/office/drawing/2014/main" id="{00B3FC08-AAD0-4103-9CCA-8086E01F00F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8256297" y="10960721"/>
            <a:ext cx="676912" cy="698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4" name="Picture 10" descr="Image result for bleacher report logo transparent">
            <a:extLst>
              <a:ext uri="{FF2B5EF4-FFF2-40B4-BE49-F238E27FC236}">
                <a16:creationId xmlns:a16="http://schemas.microsoft.com/office/drawing/2014/main" id="{906D8A86-EF14-4932-A1A8-BCE5DDFB9DA1}"/>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787876" y="11612101"/>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6" name="Picture 12" descr="Image result for cbs sports logo transparent">
            <a:extLst>
              <a:ext uri="{FF2B5EF4-FFF2-40B4-BE49-F238E27FC236}">
                <a16:creationId xmlns:a16="http://schemas.microsoft.com/office/drawing/2014/main" id="{04A1A8BB-678A-4C91-8D3B-A66EB38BF34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0473952" y="11091643"/>
            <a:ext cx="1871332" cy="39619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0" name="Picture 12" descr="Image result for cbs sports logo transparent">
            <a:extLst>
              <a:ext uri="{FF2B5EF4-FFF2-40B4-BE49-F238E27FC236}">
                <a16:creationId xmlns:a16="http://schemas.microsoft.com/office/drawing/2014/main" id="{870EA468-85D0-4E82-B95C-6F34692BAFF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786516" y="11728931"/>
            <a:ext cx="1887155" cy="39954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2" name="Picture 10" descr="Image result for bleacher report logo transparent">
            <a:extLst>
              <a:ext uri="{FF2B5EF4-FFF2-40B4-BE49-F238E27FC236}">
                <a16:creationId xmlns:a16="http://schemas.microsoft.com/office/drawing/2014/main" id="{5E648517-045D-4B18-B1D0-4838382DAD54}"/>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5858619" y="10985050"/>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3" name="Picture 2" descr="Image result for espn logo">
            <a:extLst>
              <a:ext uri="{FF2B5EF4-FFF2-40B4-BE49-F238E27FC236}">
                <a16:creationId xmlns:a16="http://schemas.microsoft.com/office/drawing/2014/main" id="{5A713787-1054-4853-A2D4-0BDD62CB4A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325285" y="8973587"/>
            <a:ext cx="1854050" cy="68854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4" name="Picture 4" descr="Image result for nbc sports logo">
            <a:extLst>
              <a:ext uri="{FF2B5EF4-FFF2-40B4-BE49-F238E27FC236}">
                <a16:creationId xmlns:a16="http://schemas.microsoft.com/office/drawing/2014/main" id="{4EBED2B1-F162-43BC-9B28-457114CF967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782466" y="9624544"/>
            <a:ext cx="959680" cy="7654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5" name="Picture 12" descr="Image result for cbs sports logo transparent">
            <a:extLst>
              <a:ext uri="{FF2B5EF4-FFF2-40B4-BE49-F238E27FC236}">
                <a16:creationId xmlns:a16="http://schemas.microsoft.com/office/drawing/2014/main" id="{D80C0380-80ED-424A-BDA1-82397C2055D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8539872" y="11747307"/>
            <a:ext cx="1832810" cy="38804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7" name="Picture 10" descr="Image result for bleacher report logo transparent">
            <a:extLst>
              <a:ext uri="{FF2B5EF4-FFF2-40B4-BE49-F238E27FC236}">
                <a16:creationId xmlns:a16="http://schemas.microsoft.com/office/drawing/2014/main" id="{4A8F840F-B146-4BAC-BBE4-42A47F4CCB60}"/>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8430301" y="10977626"/>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0" name="Picture 8" descr="Image result for nfl network logo transparent">
            <a:extLst>
              <a:ext uri="{FF2B5EF4-FFF2-40B4-BE49-F238E27FC236}">
                <a16:creationId xmlns:a16="http://schemas.microsoft.com/office/drawing/2014/main" id="{37F3BC91-824E-41D7-8EEE-D44DBA9ED8D7}"/>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445783" y="7294592"/>
            <a:ext cx="1795077" cy="4820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4" name="Picture 10" descr="Image result for bleacher report logo transparent">
            <a:extLst>
              <a:ext uri="{FF2B5EF4-FFF2-40B4-BE49-F238E27FC236}">
                <a16:creationId xmlns:a16="http://schemas.microsoft.com/office/drawing/2014/main" id="{20708194-4E78-4CB3-B6CA-3307D1880FD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3172819" y="10980020"/>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444CBAC4-6B87-4314-A344-BE344D9732AD}"/>
              </a:ext>
            </a:extLst>
          </p:cNvPr>
          <p:cNvSpPr txBox="1"/>
          <p:nvPr/>
        </p:nvSpPr>
        <p:spPr>
          <a:xfrm>
            <a:off x="4542683" y="4570800"/>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06" name="TextBox 105">
            <a:extLst>
              <a:ext uri="{FF2B5EF4-FFF2-40B4-BE49-F238E27FC236}">
                <a16:creationId xmlns:a16="http://schemas.microsoft.com/office/drawing/2014/main" id="{C5A2AAF5-FB11-4DD5-B1B7-5D15FD712A12}"/>
              </a:ext>
            </a:extLst>
          </p:cNvPr>
          <p:cNvSpPr txBox="1"/>
          <p:nvPr/>
        </p:nvSpPr>
        <p:spPr>
          <a:xfrm>
            <a:off x="4551828" y="6579012"/>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pic>
        <p:nvPicPr>
          <p:cNvPr id="110" name="Picture 8" descr="Image result for nfl network logo transparent">
            <a:extLst>
              <a:ext uri="{FF2B5EF4-FFF2-40B4-BE49-F238E27FC236}">
                <a16:creationId xmlns:a16="http://schemas.microsoft.com/office/drawing/2014/main" id="{906D1FA1-7DFF-4457-9181-33B3ED00E916}"/>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735724" y="10449543"/>
            <a:ext cx="1956462" cy="55654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1" name="Picture 8" descr="Image result for nfl network logo transparent">
            <a:extLst>
              <a:ext uri="{FF2B5EF4-FFF2-40B4-BE49-F238E27FC236}">
                <a16:creationId xmlns:a16="http://schemas.microsoft.com/office/drawing/2014/main" id="{0AB3903B-B8F6-46FF-8D20-F29A2261086E}"/>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460246" y="10424177"/>
            <a:ext cx="1956462" cy="5690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2" name="Picture 8" descr="Image result for nfl network logo transparent">
            <a:extLst>
              <a:ext uri="{FF2B5EF4-FFF2-40B4-BE49-F238E27FC236}">
                <a16:creationId xmlns:a16="http://schemas.microsoft.com/office/drawing/2014/main" id="{1D1453D7-7006-48B5-8349-EE5B977B2B8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3151254" y="10354516"/>
            <a:ext cx="1956462" cy="6104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3" name="Picture 8" descr="Image result for nfl network logo transparent">
            <a:extLst>
              <a:ext uri="{FF2B5EF4-FFF2-40B4-BE49-F238E27FC236}">
                <a16:creationId xmlns:a16="http://schemas.microsoft.com/office/drawing/2014/main" id="{3FFCD348-3FBC-43E5-9E6A-CE3D89E60DC3}"/>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832030" y="10403478"/>
            <a:ext cx="1956462" cy="6104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4" name="Picture 8" descr="Image result for nfl network logo transparent">
            <a:extLst>
              <a:ext uri="{FF2B5EF4-FFF2-40B4-BE49-F238E27FC236}">
                <a16:creationId xmlns:a16="http://schemas.microsoft.com/office/drawing/2014/main" id="{AE4042B9-99CE-4DDC-A75F-E708E896618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8488554" y="10395654"/>
            <a:ext cx="1956462" cy="61043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12C272D0-5D5A-4BCC-835A-D5C67E748011}"/>
              </a:ext>
            </a:extLst>
          </p:cNvPr>
          <p:cNvSpPr txBox="1"/>
          <p:nvPr/>
        </p:nvSpPr>
        <p:spPr>
          <a:xfrm>
            <a:off x="4556769" y="5278267"/>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16" name="TextBox 115">
            <a:extLst>
              <a:ext uri="{FF2B5EF4-FFF2-40B4-BE49-F238E27FC236}">
                <a16:creationId xmlns:a16="http://schemas.microsoft.com/office/drawing/2014/main" id="{558FC1CB-BF82-41D8-81A4-77AF8D012C3E}"/>
              </a:ext>
            </a:extLst>
          </p:cNvPr>
          <p:cNvSpPr txBox="1"/>
          <p:nvPr/>
        </p:nvSpPr>
        <p:spPr>
          <a:xfrm>
            <a:off x="4571167" y="5946154"/>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17" name="TextBox 116">
            <a:extLst>
              <a:ext uri="{FF2B5EF4-FFF2-40B4-BE49-F238E27FC236}">
                <a16:creationId xmlns:a16="http://schemas.microsoft.com/office/drawing/2014/main" id="{BE8A0E9C-E0ED-4092-A8D3-29B25B3BC4F7}"/>
              </a:ext>
            </a:extLst>
          </p:cNvPr>
          <p:cNvSpPr txBox="1"/>
          <p:nvPr/>
        </p:nvSpPr>
        <p:spPr>
          <a:xfrm>
            <a:off x="4567117" y="7197237"/>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18" name="TextBox 117">
            <a:extLst>
              <a:ext uri="{FF2B5EF4-FFF2-40B4-BE49-F238E27FC236}">
                <a16:creationId xmlns:a16="http://schemas.microsoft.com/office/drawing/2014/main" id="{2DA32A8E-3657-4875-A172-C5C1F2B2F933}"/>
              </a:ext>
            </a:extLst>
          </p:cNvPr>
          <p:cNvSpPr txBox="1"/>
          <p:nvPr/>
        </p:nvSpPr>
        <p:spPr>
          <a:xfrm>
            <a:off x="7232404" y="4549141"/>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19" name="TextBox 118">
            <a:extLst>
              <a:ext uri="{FF2B5EF4-FFF2-40B4-BE49-F238E27FC236}">
                <a16:creationId xmlns:a16="http://schemas.microsoft.com/office/drawing/2014/main" id="{D23E206D-F2AC-4F48-9C90-A6AD51C9D4E9}"/>
              </a:ext>
            </a:extLst>
          </p:cNvPr>
          <p:cNvSpPr txBox="1"/>
          <p:nvPr/>
        </p:nvSpPr>
        <p:spPr>
          <a:xfrm>
            <a:off x="7241549" y="6557353"/>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20" name="TextBox 119">
            <a:extLst>
              <a:ext uri="{FF2B5EF4-FFF2-40B4-BE49-F238E27FC236}">
                <a16:creationId xmlns:a16="http://schemas.microsoft.com/office/drawing/2014/main" id="{99FD29B4-4895-4D3F-87A5-153EEF3C81EC}"/>
              </a:ext>
            </a:extLst>
          </p:cNvPr>
          <p:cNvSpPr txBox="1"/>
          <p:nvPr/>
        </p:nvSpPr>
        <p:spPr>
          <a:xfrm>
            <a:off x="7246490" y="525660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21" name="TextBox 120">
            <a:extLst>
              <a:ext uri="{FF2B5EF4-FFF2-40B4-BE49-F238E27FC236}">
                <a16:creationId xmlns:a16="http://schemas.microsoft.com/office/drawing/2014/main" id="{122CFB59-0451-498E-A73B-5F9A57F7DCC1}"/>
              </a:ext>
            </a:extLst>
          </p:cNvPr>
          <p:cNvSpPr txBox="1"/>
          <p:nvPr/>
        </p:nvSpPr>
        <p:spPr>
          <a:xfrm>
            <a:off x="7260888" y="5924495"/>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22" name="TextBox 121">
            <a:extLst>
              <a:ext uri="{FF2B5EF4-FFF2-40B4-BE49-F238E27FC236}">
                <a16:creationId xmlns:a16="http://schemas.microsoft.com/office/drawing/2014/main" id="{23F55FF8-8B16-4D64-B488-F3F2ABE88C52}"/>
              </a:ext>
            </a:extLst>
          </p:cNvPr>
          <p:cNvSpPr txBox="1"/>
          <p:nvPr/>
        </p:nvSpPr>
        <p:spPr>
          <a:xfrm>
            <a:off x="7256838" y="7175578"/>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23" name="TextBox 122">
            <a:extLst>
              <a:ext uri="{FF2B5EF4-FFF2-40B4-BE49-F238E27FC236}">
                <a16:creationId xmlns:a16="http://schemas.microsoft.com/office/drawing/2014/main" id="{133CC851-CDEA-419D-AC5B-14BB6FDC81A1}"/>
              </a:ext>
            </a:extLst>
          </p:cNvPr>
          <p:cNvSpPr txBox="1"/>
          <p:nvPr/>
        </p:nvSpPr>
        <p:spPr>
          <a:xfrm>
            <a:off x="9905393" y="4566733"/>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24" name="TextBox 123">
            <a:extLst>
              <a:ext uri="{FF2B5EF4-FFF2-40B4-BE49-F238E27FC236}">
                <a16:creationId xmlns:a16="http://schemas.microsoft.com/office/drawing/2014/main" id="{BB19BDCE-621C-4B0F-8F29-C10BD6F68217}"/>
              </a:ext>
            </a:extLst>
          </p:cNvPr>
          <p:cNvSpPr txBox="1"/>
          <p:nvPr/>
        </p:nvSpPr>
        <p:spPr>
          <a:xfrm>
            <a:off x="9914538" y="6574945"/>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25" name="TextBox 124">
            <a:extLst>
              <a:ext uri="{FF2B5EF4-FFF2-40B4-BE49-F238E27FC236}">
                <a16:creationId xmlns:a16="http://schemas.microsoft.com/office/drawing/2014/main" id="{2B5D4348-46FA-4EFB-87E8-0FAC7FF569F1}"/>
              </a:ext>
            </a:extLst>
          </p:cNvPr>
          <p:cNvSpPr txBox="1"/>
          <p:nvPr/>
        </p:nvSpPr>
        <p:spPr>
          <a:xfrm>
            <a:off x="9919479" y="5274200"/>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26" name="TextBox 125">
            <a:extLst>
              <a:ext uri="{FF2B5EF4-FFF2-40B4-BE49-F238E27FC236}">
                <a16:creationId xmlns:a16="http://schemas.microsoft.com/office/drawing/2014/main" id="{E2D73E98-D0FA-4FF6-B7D5-E414655C2028}"/>
              </a:ext>
            </a:extLst>
          </p:cNvPr>
          <p:cNvSpPr txBox="1"/>
          <p:nvPr/>
        </p:nvSpPr>
        <p:spPr>
          <a:xfrm>
            <a:off x="9933877" y="5942087"/>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27" name="TextBox 126">
            <a:extLst>
              <a:ext uri="{FF2B5EF4-FFF2-40B4-BE49-F238E27FC236}">
                <a16:creationId xmlns:a16="http://schemas.microsoft.com/office/drawing/2014/main" id="{B37A0526-289C-41BE-9E3B-3F36DFE115C7}"/>
              </a:ext>
            </a:extLst>
          </p:cNvPr>
          <p:cNvSpPr txBox="1"/>
          <p:nvPr/>
        </p:nvSpPr>
        <p:spPr>
          <a:xfrm>
            <a:off x="9929827" y="719317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33" name="TextBox 132">
            <a:extLst>
              <a:ext uri="{FF2B5EF4-FFF2-40B4-BE49-F238E27FC236}">
                <a16:creationId xmlns:a16="http://schemas.microsoft.com/office/drawing/2014/main" id="{A87A9714-DFC8-4CC7-B8B6-CE1038377CD1}"/>
              </a:ext>
            </a:extLst>
          </p:cNvPr>
          <p:cNvSpPr txBox="1"/>
          <p:nvPr/>
        </p:nvSpPr>
        <p:spPr>
          <a:xfrm>
            <a:off x="12630704" y="4568139"/>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34" name="TextBox 133">
            <a:extLst>
              <a:ext uri="{FF2B5EF4-FFF2-40B4-BE49-F238E27FC236}">
                <a16:creationId xmlns:a16="http://schemas.microsoft.com/office/drawing/2014/main" id="{9A1FABC3-FEA1-449E-B1CC-5CF114DAD9CF}"/>
              </a:ext>
            </a:extLst>
          </p:cNvPr>
          <p:cNvSpPr txBox="1"/>
          <p:nvPr/>
        </p:nvSpPr>
        <p:spPr>
          <a:xfrm>
            <a:off x="12639849" y="6576351"/>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35" name="TextBox 134">
            <a:extLst>
              <a:ext uri="{FF2B5EF4-FFF2-40B4-BE49-F238E27FC236}">
                <a16:creationId xmlns:a16="http://schemas.microsoft.com/office/drawing/2014/main" id="{333E392F-DE90-4B5E-8C26-DA0265423E5E}"/>
              </a:ext>
            </a:extLst>
          </p:cNvPr>
          <p:cNvSpPr txBox="1"/>
          <p:nvPr/>
        </p:nvSpPr>
        <p:spPr>
          <a:xfrm>
            <a:off x="12644790" y="5275606"/>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36" name="TextBox 135">
            <a:extLst>
              <a:ext uri="{FF2B5EF4-FFF2-40B4-BE49-F238E27FC236}">
                <a16:creationId xmlns:a16="http://schemas.microsoft.com/office/drawing/2014/main" id="{A9C53118-E83F-4EAD-B9AC-BBF90758AB36}"/>
              </a:ext>
            </a:extLst>
          </p:cNvPr>
          <p:cNvSpPr txBox="1"/>
          <p:nvPr/>
        </p:nvSpPr>
        <p:spPr>
          <a:xfrm>
            <a:off x="12659188" y="5943493"/>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37" name="TextBox 136">
            <a:extLst>
              <a:ext uri="{FF2B5EF4-FFF2-40B4-BE49-F238E27FC236}">
                <a16:creationId xmlns:a16="http://schemas.microsoft.com/office/drawing/2014/main" id="{68FE3F2F-508E-4976-8DFF-61B51D7E1B20}"/>
              </a:ext>
            </a:extLst>
          </p:cNvPr>
          <p:cNvSpPr txBox="1"/>
          <p:nvPr/>
        </p:nvSpPr>
        <p:spPr>
          <a:xfrm>
            <a:off x="12655138" y="7194576"/>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38" name="TextBox 137">
            <a:extLst>
              <a:ext uri="{FF2B5EF4-FFF2-40B4-BE49-F238E27FC236}">
                <a16:creationId xmlns:a16="http://schemas.microsoft.com/office/drawing/2014/main" id="{0C1C236B-FFF3-449F-AEA6-428C3D7A049B}"/>
              </a:ext>
            </a:extLst>
          </p:cNvPr>
          <p:cNvSpPr txBox="1"/>
          <p:nvPr/>
        </p:nvSpPr>
        <p:spPr>
          <a:xfrm>
            <a:off x="15322527" y="4583061"/>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39" name="TextBox 138">
            <a:extLst>
              <a:ext uri="{FF2B5EF4-FFF2-40B4-BE49-F238E27FC236}">
                <a16:creationId xmlns:a16="http://schemas.microsoft.com/office/drawing/2014/main" id="{D5A4722C-A0E4-4A71-8732-CEE7C2ACD795}"/>
              </a:ext>
            </a:extLst>
          </p:cNvPr>
          <p:cNvSpPr txBox="1"/>
          <p:nvPr/>
        </p:nvSpPr>
        <p:spPr>
          <a:xfrm>
            <a:off x="15331672" y="6539514"/>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40" name="TextBox 139">
            <a:extLst>
              <a:ext uri="{FF2B5EF4-FFF2-40B4-BE49-F238E27FC236}">
                <a16:creationId xmlns:a16="http://schemas.microsoft.com/office/drawing/2014/main" id="{26A56A16-6F2F-46ED-A367-3634C855E7C9}"/>
              </a:ext>
            </a:extLst>
          </p:cNvPr>
          <p:cNvSpPr txBox="1"/>
          <p:nvPr/>
        </p:nvSpPr>
        <p:spPr>
          <a:xfrm>
            <a:off x="15336613" y="529052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41" name="TextBox 140">
            <a:extLst>
              <a:ext uri="{FF2B5EF4-FFF2-40B4-BE49-F238E27FC236}">
                <a16:creationId xmlns:a16="http://schemas.microsoft.com/office/drawing/2014/main" id="{55E8461D-2B28-41BB-88E1-BC26A50E41E1}"/>
              </a:ext>
            </a:extLst>
          </p:cNvPr>
          <p:cNvSpPr txBox="1"/>
          <p:nvPr/>
        </p:nvSpPr>
        <p:spPr>
          <a:xfrm>
            <a:off x="15351011" y="5872150"/>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2" name="TextBox 141">
            <a:extLst>
              <a:ext uri="{FF2B5EF4-FFF2-40B4-BE49-F238E27FC236}">
                <a16:creationId xmlns:a16="http://schemas.microsoft.com/office/drawing/2014/main" id="{BC9E375B-332E-4257-B51C-E322C97E58C0}"/>
              </a:ext>
            </a:extLst>
          </p:cNvPr>
          <p:cNvSpPr txBox="1"/>
          <p:nvPr/>
        </p:nvSpPr>
        <p:spPr>
          <a:xfrm>
            <a:off x="15346961" y="7209498"/>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43" name="TextBox 142">
            <a:extLst>
              <a:ext uri="{FF2B5EF4-FFF2-40B4-BE49-F238E27FC236}">
                <a16:creationId xmlns:a16="http://schemas.microsoft.com/office/drawing/2014/main" id="{64EE4B34-2250-441F-8546-916D51C55D1B}"/>
              </a:ext>
            </a:extLst>
          </p:cNvPr>
          <p:cNvSpPr txBox="1"/>
          <p:nvPr/>
        </p:nvSpPr>
        <p:spPr>
          <a:xfrm>
            <a:off x="18032184" y="4568139"/>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44" name="TextBox 143">
            <a:extLst>
              <a:ext uri="{FF2B5EF4-FFF2-40B4-BE49-F238E27FC236}">
                <a16:creationId xmlns:a16="http://schemas.microsoft.com/office/drawing/2014/main" id="{6F590550-276B-4C67-A787-0E7C83C110CA}"/>
              </a:ext>
            </a:extLst>
          </p:cNvPr>
          <p:cNvSpPr txBox="1"/>
          <p:nvPr/>
        </p:nvSpPr>
        <p:spPr>
          <a:xfrm>
            <a:off x="18041329" y="645558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45" name="TextBox 144">
            <a:extLst>
              <a:ext uri="{FF2B5EF4-FFF2-40B4-BE49-F238E27FC236}">
                <a16:creationId xmlns:a16="http://schemas.microsoft.com/office/drawing/2014/main" id="{BFB8BB95-4AB5-48FF-BA29-CB6A2CB733B9}"/>
              </a:ext>
            </a:extLst>
          </p:cNvPr>
          <p:cNvSpPr txBox="1"/>
          <p:nvPr/>
        </p:nvSpPr>
        <p:spPr>
          <a:xfrm>
            <a:off x="18046270" y="5137582"/>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46" name="TextBox 145">
            <a:extLst>
              <a:ext uri="{FF2B5EF4-FFF2-40B4-BE49-F238E27FC236}">
                <a16:creationId xmlns:a16="http://schemas.microsoft.com/office/drawing/2014/main" id="{CB36AEA8-DCAD-4C06-A6D2-761E0A45D4BE}"/>
              </a:ext>
            </a:extLst>
          </p:cNvPr>
          <p:cNvSpPr txBox="1"/>
          <p:nvPr/>
        </p:nvSpPr>
        <p:spPr>
          <a:xfrm>
            <a:off x="18060668" y="5753710"/>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47" name="TextBox 146">
            <a:extLst>
              <a:ext uri="{FF2B5EF4-FFF2-40B4-BE49-F238E27FC236}">
                <a16:creationId xmlns:a16="http://schemas.microsoft.com/office/drawing/2014/main" id="{6277E3A8-2626-4757-A036-F66F69054788}"/>
              </a:ext>
            </a:extLst>
          </p:cNvPr>
          <p:cNvSpPr txBox="1"/>
          <p:nvPr/>
        </p:nvSpPr>
        <p:spPr>
          <a:xfrm>
            <a:off x="18056618" y="7194576"/>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48" name="TextBox 147">
            <a:extLst>
              <a:ext uri="{FF2B5EF4-FFF2-40B4-BE49-F238E27FC236}">
                <a16:creationId xmlns:a16="http://schemas.microsoft.com/office/drawing/2014/main" id="{DB758895-A0B2-46C5-B924-8F9221CFB509}"/>
              </a:ext>
            </a:extLst>
          </p:cNvPr>
          <p:cNvSpPr txBox="1"/>
          <p:nvPr/>
        </p:nvSpPr>
        <p:spPr>
          <a:xfrm>
            <a:off x="4591604" y="9001836"/>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50" name="TextBox 149">
            <a:extLst>
              <a:ext uri="{FF2B5EF4-FFF2-40B4-BE49-F238E27FC236}">
                <a16:creationId xmlns:a16="http://schemas.microsoft.com/office/drawing/2014/main" id="{0BCDECC6-2F76-429A-8C6C-850CF67F3025}"/>
              </a:ext>
            </a:extLst>
          </p:cNvPr>
          <p:cNvSpPr txBox="1"/>
          <p:nvPr/>
        </p:nvSpPr>
        <p:spPr>
          <a:xfrm>
            <a:off x="4600749" y="11010048"/>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51" name="TextBox 150">
            <a:extLst>
              <a:ext uri="{FF2B5EF4-FFF2-40B4-BE49-F238E27FC236}">
                <a16:creationId xmlns:a16="http://schemas.microsoft.com/office/drawing/2014/main" id="{0F0A1DED-65A0-4796-8036-E9694C8DC6B8}"/>
              </a:ext>
            </a:extLst>
          </p:cNvPr>
          <p:cNvSpPr txBox="1"/>
          <p:nvPr/>
        </p:nvSpPr>
        <p:spPr>
          <a:xfrm>
            <a:off x="4605690" y="9709303"/>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53" name="TextBox 152">
            <a:extLst>
              <a:ext uri="{FF2B5EF4-FFF2-40B4-BE49-F238E27FC236}">
                <a16:creationId xmlns:a16="http://schemas.microsoft.com/office/drawing/2014/main" id="{3C7FBE70-FFFE-47AB-8016-4910EA304C4B}"/>
              </a:ext>
            </a:extLst>
          </p:cNvPr>
          <p:cNvSpPr txBox="1"/>
          <p:nvPr/>
        </p:nvSpPr>
        <p:spPr>
          <a:xfrm>
            <a:off x="4616038" y="11628273"/>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54" name="TextBox 153">
            <a:extLst>
              <a:ext uri="{FF2B5EF4-FFF2-40B4-BE49-F238E27FC236}">
                <a16:creationId xmlns:a16="http://schemas.microsoft.com/office/drawing/2014/main" id="{E0B4A64C-860A-4C8A-A03C-C6F889C0032F}"/>
              </a:ext>
            </a:extLst>
          </p:cNvPr>
          <p:cNvSpPr txBox="1"/>
          <p:nvPr/>
        </p:nvSpPr>
        <p:spPr>
          <a:xfrm>
            <a:off x="4604384" y="10343385"/>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55" name="TextBox 154">
            <a:extLst>
              <a:ext uri="{FF2B5EF4-FFF2-40B4-BE49-F238E27FC236}">
                <a16:creationId xmlns:a16="http://schemas.microsoft.com/office/drawing/2014/main" id="{F462C9E3-4EA8-4E87-A27D-68F025596BF9}"/>
              </a:ext>
            </a:extLst>
          </p:cNvPr>
          <p:cNvSpPr txBox="1"/>
          <p:nvPr/>
        </p:nvSpPr>
        <p:spPr>
          <a:xfrm>
            <a:off x="7231363" y="904054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56" name="TextBox 155">
            <a:extLst>
              <a:ext uri="{FF2B5EF4-FFF2-40B4-BE49-F238E27FC236}">
                <a16:creationId xmlns:a16="http://schemas.microsoft.com/office/drawing/2014/main" id="{6BBB853B-60A6-4ABD-B164-6D7E8580E7F7}"/>
              </a:ext>
            </a:extLst>
          </p:cNvPr>
          <p:cNvSpPr txBox="1"/>
          <p:nvPr/>
        </p:nvSpPr>
        <p:spPr>
          <a:xfrm>
            <a:off x="7240508" y="1104876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57" name="TextBox 156">
            <a:extLst>
              <a:ext uri="{FF2B5EF4-FFF2-40B4-BE49-F238E27FC236}">
                <a16:creationId xmlns:a16="http://schemas.microsoft.com/office/drawing/2014/main" id="{AE925F59-0BAA-418B-B818-D5586B16A5F9}"/>
              </a:ext>
            </a:extLst>
          </p:cNvPr>
          <p:cNvSpPr txBox="1"/>
          <p:nvPr/>
        </p:nvSpPr>
        <p:spPr>
          <a:xfrm>
            <a:off x="7245449" y="9748015"/>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58" name="TextBox 157">
            <a:extLst>
              <a:ext uri="{FF2B5EF4-FFF2-40B4-BE49-F238E27FC236}">
                <a16:creationId xmlns:a16="http://schemas.microsoft.com/office/drawing/2014/main" id="{E32CD447-2D59-43BF-AC42-8D0BAA4124A8}"/>
              </a:ext>
            </a:extLst>
          </p:cNvPr>
          <p:cNvSpPr txBox="1"/>
          <p:nvPr/>
        </p:nvSpPr>
        <p:spPr>
          <a:xfrm>
            <a:off x="7259847" y="10415902"/>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59" name="TextBox 158">
            <a:extLst>
              <a:ext uri="{FF2B5EF4-FFF2-40B4-BE49-F238E27FC236}">
                <a16:creationId xmlns:a16="http://schemas.microsoft.com/office/drawing/2014/main" id="{4065746D-3930-442C-80E6-4E7D1F7DDEC1}"/>
              </a:ext>
            </a:extLst>
          </p:cNvPr>
          <p:cNvSpPr txBox="1"/>
          <p:nvPr/>
        </p:nvSpPr>
        <p:spPr>
          <a:xfrm>
            <a:off x="7255797" y="11666985"/>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60" name="TextBox 159">
            <a:extLst>
              <a:ext uri="{FF2B5EF4-FFF2-40B4-BE49-F238E27FC236}">
                <a16:creationId xmlns:a16="http://schemas.microsoft.com/office/drawing/2014/main" id="{7BE4EC4E-4925-4DE2-87BD-8C7CBAFF1D7D}"/>
              </a:ext>
            </a:extLst>
          </p:cNvPr>
          <p:cNvSpPr txBox="1"/>
          <p:nvPr/>
        </p:nvSpPr>
        <p:spPr>
          <a:xfrm>
            <a:off x="9971209" y="9031115"/>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61" name="TextBox 160">
            <a:extLst>
              <a:ext uri="{FF2B5EF4-FFF2-40B4-BE49-F238E27FC236}">
                <a16:creationId xmlns:a16="http://schemas.microsoft.com/office/drawing/2014/main" id="{5E4487AC-40AB-4014-8668-81171AE45838}"/>
              </a:ext>
            </a:extLst>
          </p:cNvPr>
          <p:cNvSpPr txBox="1"/>
          <p:nvPr/>
        </p:nvSpPr>
        <p:spPr>
          <a:xfrm>
            <a:off x="9980354" y="11039327"/>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62" name="TextBox 161">
            <a:extLst>
              <a:ext uri="{FF2B5EF4-FFF2-40B4-BE49-F238E27FC236}">
                <a16:creationId xmlns:a16="http://schemas.microsoft.com/office/drawing/2014/main" id="{70754431-5774-4AB9-9A13-F8ADEC78CB83}"/>
              </a:ext>
            </a:extLst>
          </p:cNvPr>
          <p:cNvSpPr txBox="1"/>
          <p:nvPr/>
        </p:nvSpPr>
        <p:spPr>
          <a:xfrm>
            <a:off x="9985295" y="9738582"/>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63" name="TextBox 162">
            <a:extLst>
              <a:ext uri="{FF2B5EF4-FFF2-40B4-BE49-F238E27FC236}">
                <a16:creationId xmlns:a16="http://schemas.microsoft.com/office/drawing/2014/main" id="{4C4C39D6-381F-4352-9A1D-0E937A6D527B}"/>
              </a:ext>
            </a:extLst>
          </p:cNvPr>
          <p:cNvSpPr txBox="1"/>
          <p:nvPr/>
        </p:nvSpPr>
        <p:spPr>
          <a:xfrm>
            <a:off x="9995643" y="11657552"/>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64" name="TextBox 163">
            <a:extLst>
              <a:ext uri="{FF2B5EF4-FFF2-40B4-BE49-F238E27FC236}">
                <a16:creationId xmlns:a16="http://schemas.microsoft.com/office/drawing/2014/main" id="{03D2B020-826C-4E0E-8B76-0D14F0E2A321}"/>
              </a:ext>
            </a:extLst>
          </p:cNvPr>
          <p:cNvSpPr txBox="1"/>
          <p:nvPr/>
        </p:nvSpPr>
        <p:spPr>
          <a:xfrm>
            <a:off x="9983989" y="10372664"/>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65" name="TextBox 164">
            <a:extLst>
              <a:ext uri="{FF2B5EF4-FFF2-40B4-BE49-F238E27FC236}">
                <a16:creationId xmlns:a16="http://schemas.microsoft.com/office/drawing/2014/main" id="{829457EE-45AE-4814-8C67-0A38B7257E2E}"/>
              </a:ext>
            </a:extLst>
          </p:cNvPr>
          <p:cNvSpPr txBox="1"/>
          <p:nvPr/>
        </p:nvSpPr>
        <p:spPr>
          <a:xfrm>
            <a:off x="12645293" y="903243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66" name="TextBox 165">
            <a:extLst>
              <a:ext uri="{FF2B5EF4-FFF2-40B4-BE49-F238E27FC236}">
                <a16:creationId xmlns:a16="http://schemas.microsoft.com/office/drawing/2014/main" id="{C1965A40-7556-4A6A-AB9E-4788345C2679}"/>
              </a:ext>
            </a:extLst>
          </p:cNvPr>
          <p:cNvSpPr txBox="1"/>
          <p:nvPr/>
        </p:nvSpPr>
        <p:spPr>
          <a:xfrm>
            <a:off x="12654438" y="1104065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68" name="TextBox 167">
            <a:extLst>
              <a:ext uri="{FF2B5EF4-FFF2-40B4-BE49-F238E27FC236}">
                <a16:creationId xmlns:a16="http://schemas.microsoft.com/office/drawing/2014/main" id="{847A6249-8DD0-4781-A54D-C486D9A7C924}"/>
              </a:ext>
            </a:extLst>
          </p:cNvPr>
          <p:cNvSpPr txBox="1"/>
          <p:nvPr/>
        </p:nvSpPr>
        <p:spPr>
          <a:xfrm>
            <a:off x="12659379" y="9739905"/>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69" name="TextBox 168">
            <a:extLst>
              <a:ext uri="{FF2B5EF4-FFF2-40B4-BE49-F238E27FC236}">
                <a16:creationId xmlns:a16="http://schemas.microsoft.com/office/drawing/2014/main" id="{E7A1531D-E2D5-47AC-9B62-5C25B3716A00}"/>
              </a:ext>
            </a:extLst>
          </p:cNvPr>
          <p:cNvSpPr txBox="1"/>
          <p:nvPr/>
        </p:nvSpPr>
        <p:spPr>
          <a:xfrm>
            <a:off x="12669727" y="11658875"/>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70" name="TextBox 169">
            <a:extLst>
              <a:ext uri="{FF2B5EF4-FFF2-40B4-BE49-F238E27FC236}">
                <a16:creationId xmlns:a16="http://schemas.microsoft.com/office/drawing/2014/main" id="{4FC550CA-1F97-4E24-8FD4-76B782D41CDA}"/>
              </a:ext>
            </a:extLst>
          </p:cNvPr>
          <p:cNvSpPr txBox="1"/>
          <p:nvPr/>
        </p:nvSpPr>
        <p:spPr>
          <a:xfrm>
            <a:off x="12658073" y="10373987"/>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71" name="TextBox 170">
            <a:extLst>
              <a:ext uri="{FF2B5EF4-FFF2-40B4-BE49-F238E27FC236}">
                <a16:creationId xmlns:a16="http://schemas.microsoft.com/office/drawing/2014/main" id="{D9BDDAEA-DF67-4E98-AFB5-80C976ED6952}"/>
              </a:ext>
            </a:extLst>
          </p:cNvPr>
          <p:cNvSpPr txBox="1"/>
          <p:nvPr/>
        </p:nvSpPr>
        <p:spPr>
          <a:xfrm>
            <a:off x="15336374" y="903243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72" name="TextBox 171">
            <a:extLst>
              <a:ext uri="{FF2B5EF4-FFF2-40B4-BE49-F238E27FC236}">
                <a16:creationId xmlns:a16="http://schemas.microsoft.com/office/drawing/2014/main" id="{97FA50A8-7848-45EA-9D17-292E6C0E7C9C}"/>
              </a:ext>
            </a:extLst>
          </p:cNvPr>
          <p:cNvSpPr txBox="1"/>
          <p:nvPr/>
        </p:nvSpPr>
        <p:spPr>
          <a:xfrm>
            <a:off x="15345519" y="1104065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73" name="TextBox 172">
            <a:extLst>
              <a:ext uri="{FF2B5EF4-FFF2-40B4-BE49-F238E27FC236}">
                <a16:creationId xmlns:a16="http://schemas.microsoft.com/office/drawing/2014/main" id="{E2D39859-5AEF-4059-AE37-336EE93CA508}"/>
              </a:ext>
            </a:extLst>
          </p:cNvPr>
          <p:cNvSpPr txBox="1"/>
          <p:nvPr/>
        </p:nvSpPr>
        <p:spPr>
          <a:xfrm>
            <a:off x="15350460" y="9739905"/>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74" name="TextBox 173">
            <a:extLst>
              <a:ext uri="{FF2B5EF4-FFF2-40B4-BE49-F238E27FC236}">
                <a16:creationId xmlns:a16="http://schemas.microsoft.com/office/drawing/2014/main" id="{4F2FD404-1DA1-484B-9F02-CC703000798C}"/>
              </a:ext>
            </a:extLst>
          </p:cNvPr>
          <p:cNvSpPr txBox="1"/>
          <p:nvPr/>
        </p:nvSpPr>
        <p:spPr>
          <a:xfrm>
            <a:off x="15360808" y="11658875"/>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75" name="TextBox 174">
            <a:extLst>
              <a:ext uri="{FF2B5EF4-FFF2-40B4-BE49-F238E27FC236}">
                <a16:creationId xmlns:a16="http://schemas.microsoft.com/office/drawing/2014/main" id="{8507D923-D89A-4592-A449-4FDF58743123}"/>
              </a:ext>
            </a:extLst>
          </p:cNvPr>
          <p:cNvSpPr txBox="1"/>
          <p:nvPr/>
        </p:nvSpPr>
        <p:spPr>
          <a:xfrm>
            <a:off x="15349154" y="10373987"/>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76" name="TextBox 175">
            <a:extLst>
              <a:ext uri="{FF2B5EF4-FFF2-40B4-BE49-F238E27FC236}">
                <a16:creationId xmlns:a16="http://schemas.microsoft.com/office/drawing/2014/main" id="{69B8AA51-09A4-4B96-BE59-80E951D64694}"/>
              </a:ext>
            </a:extLst>
          </p:cNvPr>
          <p:cNvSpPr txBox="1"/>
          <p:nvPr/>
        </p:nvSpPr>
        <p:spPr>
          <a:xfrm>
            <a:off x="18011843" y="9051388"/>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177" name="TextBox 176">
            <a:extLst>
              <a:ext uri="{FF2B5EF4-FFF2-40B4-BE49-F238E27FC236}">
                <a16:creationId xmlns:a16="http://schemas.microsoft.com/office/drawing/2014/main" id="{CCD63835-52F0-483B-B484-86BDD766E701}"/>
              </a:ext>
            </a:extLst>
          </p:cNvPr>
          <p:cNvSpPr txBox="1"/>
          <p:nvPr/>
        </p:nvSpPr>
        <p:spPr>
          <a:xfrm>
            <a:off x="18020988" y="11059600"/>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78" name="TextBox 177">
            <a:extLst>
              <a:ext uri="{FF2B5EF4-FFF2-40B4-BE49-F238E27FC236}">
                <a16:creationId xmlns:a16="http://schemas.microsoft.com/office/drawing/2014/main" id="{E5A53033-EA3E-4CD3-81F7-91AB8634A9DE}"/>
              </a:ext>
            </a:extLst>
          </p:cNvPr>
          <p:cNvSpPr txBox="1"/>
          <p:nvPr/>
        </p:nvSpPr>
        <p:spPr>
          <a:xfrm>
            <a:off x="18025929" y="9758855"/>
            <a:ext cx="528029"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a:t>
            </a:r>
          </a:p>
        </p:txBody>
      </p:sp>
      <p:sp>
        <p:nvSpPr>
          <p:cNvPr id="179" name="TextBox 178">
            <a:extLst>
              <a:ext uri="{FF2B5EF4-FFF2-40B4-BE49-F238E27FC236}">
                <a16:creationId xmlns:a16="http://schemas.microsoft.com/office/drawing/2014/main" id="{439C93F4-8300-409C-97A8-6619D6D4D0FE}"/>
              </a:ext>
            </a:extLst>
          </p:cNvPr>
          <p:cNvSpPr txBox="1"/>
          <p:nvPr/>
        </p:nvSpPr>
        <p:spPr>
          <a:xfrm>
            <a:off x="18036277" y="11677825"/>
            <a:ext cx="568602" cy="5721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180" name="TextBox 179">
            <a:extLst>
              <a:ext uri="{FF2B5EF4-FFF2-40B4-BE49-F238E27FC236}">
                <a16:creationId xmlns:a16="http://schemas.microsoft.com/office/drawing/2014/main" id="{CAA0B16B-5BDB-46F7-A5BD-7F96E4B32AB7}"/>
              </a:ext>
            </a:extLst>
          </p:cNvPr>
          <p:cNvSpPr txBox="1"/>
          <p:nvPr/>
        </p:nvSpPr>
        <p:spPr>
          <a:xfrm>
            <a:off x="18024623" y="10392937"/>
            <a:ext cx="528029" cy="6275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81" name="Picture 12" descr="Image result for cbs sports logo transparent">
            <a:extLst>
              <a:ext uri="{FF2B5EF4-FFF2-40B4-BE49-F238E27FC236}">
                <a16:creationId xmlns:a16="http://schemas.microsoft.com/office/drawing/2014/main" id="{C58AB359-B313-44E9-9AC2-FD29A10011A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40057" y="7260131"/>
            <a:ext cx="1805776" cy="3823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3" name="Picture 12" descr="Image result for cbs sports logo transparent">
            <a:extLst>
              <a:ext uri="{FF2B5EF4-FFF2-40B4-BE49-F238E27FC236}">
                <a16:creationId xmlns:a16="http://schemas.microsoft.com/office/drawing/2014/main" id="{FA75DA5E-31CF-4982-B957-EFA9A7D5324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107989" y="7290380"/>
            <a:ext cx="1822756" cy="38591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4" name="Picture 12" descr="Image result for cbs sports logo transparent">
            <a:extLst>
              <a:ext uri="{FF2B5EF4-FFF2-40B4-BE49-F238E27FC236}">
                <a16:creationId xmlns:a16="http://schemas.microsoft.com/office/drawing/2014/main" id="{73286989-E2C9-4609-8D71-008D41FF2D4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502996" y="7253614"/>
            <a:ext cx="1881944" cy="3984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5" name="Picture 8" descr="Image result for nfl network logo transparent">
            <a:extLst>
              <a:ext uri="{FF2B5EF4-FFF2-40B4-BE49-F238E27FC236}">
                <a16:creationId xmlns:a16="http://schemas.microsoft.com/office/drawing/2014/main" id="{CB608757-02B9-433A-81FD-00845D7139C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096929" y="11651601"/>
            <a:ext cx="1748904" cy="5607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6" name="Picture 10" descr="Image result for bleacher report logo transparent">
            <a:extLst>
              <a:ext uri="{FF2B5EF4-FFF2-40B4-BE49-F238E27FC236}">
                <a16:creationId xmlns:a16="http://schemas.microsoft.com/office/drawing/2014/main" id="{018B3D57-3F2F-482A-9590-90E72BAFBE13}"/>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494611" y="11600631"/>
            <a:ext cx="1664009" cy="58554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7" name="Picture 12" descr="Image result for cbs sports logo transparent">
            <a:extLst>
              <a:ext uri="{FF2B5EF4-FFF2-40B4-BE49-F238E27FC236}">
                <a16:creationId xmlns:a16="http://schemas.microsoft.com/office/drawing/2014/main" id="{88D787AE-0E62-46E2-A08A-B152B3B4A6F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112593" y="11698373"/>
            <a:ext cx="1818152" cy="3849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82" name="Picture 181" descr="A close up of a sign&#10;&#10;Description automatically generated">
            <a:extLst>
              <a:ext uri="{FF2B5EF4-FFF2-40B4-BE49-F238E27FC236}">
                <a16:creationId xmlns:a16="http://schemas.microsoft.com/office/drawing/2014/main" id="{D9573597-31C2-43CD-84DA-880EBDE096C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spTree>
    <p:extLst>
      <p:ext uri="{BB962C8B-B14F-4D97-AF65-F5344CB8AC3E}">
        <p14:creationId xmlns:p14="http://schemas.microsoft.com/office/powerpoint/2010/main" val="1857195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ACFC7E-8428-49CF-A150-5ED94C829626}"/>
              </a:ext>
            </a:extLst>
          </p:cNvPr>
          <p:cNvSpPr/>
          <p:nvPr/>
        </p:nvSpPr>
        <p:spPr>
          <a:xfrm>
            <a:off x="-29496" y="5486051"/>
            <a:ext cx="21652367" cy="2149389"/>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179295" y="6114469"/>
            <a:ext cx="21049129" cy="892552"/>
          </a:xfrm>
          <a:prstGeom prst="rect">
            <a:avLst/>
          </a:prstGeom>
          <a:noFill/>
        </p:spPr>
        <p:txBody>
          <a:bodyPr wrap="square" rtlCol="0">
            <a:spAutoFit/>
          </a:bodyPr>
          <a:lstStyle/>
          <a:p>
            <a:pPr>
              <a:defRPr/>
            </a:pPr>
            <a:r>
              <a:rPr lang="en-US" sz="5200" b="1" dirty="0">
                <a:solidFill>
                  <a:prstClr val="white"/>
                </a:solidFill>
                <a:latin typeface="Open Sans" panose="020B0606030504020204" pitchFamily="34" charset="0"/>
                <a:ea typeface="Open Sans" panose="020B0606030504020204" pitchFamily="34" charset="0"/>
                <a:cs typeface="Open Sans" panose="020B0606030504020204" pitchFamily="34" charset="0"/>
              </a:rPr>
              <a:t>Away Games:</a:t>
            </a:r>
            <a:r>
              <a:rPr lang="en-US" sz="5200" dirty="0">
                <a:solidFill>
                  <a:prstClr val="white"/>
                </a:solidFill>
                <a:latin typeface="Open Sans" panose="020B0606030504020204" pitchFamily="34" charset="0"/>
                <a:ea typeface="Open Sans" panose="020B0606030504020204" pitchFamily="34" charset="0"/>
                <a:cs typeface="Open Sans" panose="020B0606030504020204" pitchFamily="34" charset="0"/>
              </a:rPr>
              <a:t> Building Audiences Through Out-Of-Home Viewing</a:t>
            </a:r>
          </a:p>
        </p:txBody>
      </p:sp>
    </p:spTree>
    <p:extLst>
      <p:ext uri="{BB962C8B-B14F-4D97-AF65-F5344CB8AC3E}">
        <p14:creationId xmlns:p14="http://schemas.microsoft.com/office/powerpoint/2010/main" val="4071021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C5FBD85-AAD0-4F5A-9159-978BB739372E}"/>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29</a:t>
            </a:r>
          </a:p>
        </p:txBody>
      </p:sp>
      <p:sp>
        <p:nvSpPr>
          <p:cNvPr id="31" name="Title 1">
            <a:extLst>
              <a:ext uri="{FF2B5EF4-FFF2-40B4-BE49-F238E27FC236}">
                <a16:creationId xmlns:a16="http://schemas.microsoft.com/office/drawing/2014/main" id="{ED4BFD91-44A6-43CA-B2E0-31F434AC9357}"/>
              </a:ext>
            </a:extLst>
          </p:cNvPr>
          <p:cNvSpPr txBox="1">
            <a:spLocks/>
          </p:cNvSpPr>
          <p:nvPr/>
        </p:nvSpPr>
        <p:spPr>
          <a:xfrm>
            <a:off x="143125" y="686650"/>
            <a:ext cx="738797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Out-Of-Home viewing </a:t>
            </a:r>
          </a:p>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of live sports on TV is </a:t>
            </a:r>
          </a:p>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an inherently communal, social event where friends and family gather to root on their favorite teams </a:t>
            </a:r>
          </a:p>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or use the time as an occasion to socialize with each other during their busy lives.</a:t>
            </a:r>
          </a:p>
          <a:p>
            <a:pPr algn="l" defTabSz="1828800">
              <a:defRPr/>
            </a:pPr>
            <a:endPar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a 55% male / 45% female breakdown, OOH sports viewing is rather balanced with just a </a:t>
            </a:r>
          </a:p>
          <a:p>
            <a:pPr algn="l" defTabSz="1828800">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slight male skew.</a:t>
            </a:r>
          </a:p>
        </p:txBody>
      </p:sp>
      <p:graphicFrame>
        <p:nvGraphicFramePr>
          <p:cNvPr id="17" name="Chart 16">
            <a:extLst>
              <a:ext uri="{FF2B5EF4-FFF2-40B4-BE49-F238E27FC236}">
                <a16:creationId xmlns:a16="http://schemas.microsoft.com/office/drawing/2014/main" id="{E37DCF1E-1F0B-4718-A6CB-45B8D1366731}"/>
              </a:ext>
            </a:extLst>
          </p:cNvPr>
          <p:cNvGraphicFramePr/>
          <p:nvPr>
            <p:extLst>
              <p:ext uri="{D42A27DB-BD31-4B8C-83A1-F6EECF244321}">
                <p14:modId xmlns:p14="http://schemas.microsoft.com/office/powerpoint/2010/main" val="1456129758"/>
              </p:ext>
            </p:extLst>
          </p:nvPr>
        </p:nvGraphicFramePr>
        <p:xfrm>
          <a:off x="8875062" y="2860565"/>
          <a:ext cx="14019136" cy="8327387"/>
        </p:xfrm>
        <a:graphic>
          <a:graphicData uri="http://schemas.openxmlformats.org/drawingml/2006/chart">
            <c:chart xmlns:c="http://schemas.openxmlformats.org/drawingml/2006/chart" xmlns:r="http://schemas.openxmlformats.org/officeDocument/2006/relationships" r:id="rId2"/>
          </a:graphicData>
        </a:graphic>
      </p:graphicFrame>
      <p:sp>
        <p:nvSpPr>
          <p:cNvPr id="19" name="Rectangle 18">
            <a:extLst>
              <a:ext uri="{FF2B5EF4-FFF2-40B4-BE49-F238E27FC236}">
                <a16:creationId xmlns:a16="http://schemas.microsoft.com/office/drawing/2014/main" id="{B0571F9E-2871-42F6-8AEB-56F63BC74014}"/>
              </a:ext>
            </a:extLst>
          </p:cNvPr>
          <p:cNvSpPr/>
          <p:nvPr/>
        </p:nvSpPr>
        <p:spPr>
          <a:xfrm>
            <a:off x="9088016" y="1668005"/>
            <a:ext cx="13806182" cy="1015663"/>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How Many People Do You Watch Sports </a:t>
            </a:r>
            <a:r>
              <a:rPr lang="en-US" sz="3200" b="1" u="sng" dirty="0">
                <a:solidFill>
                  <a:prstClr val="black">
                    <a:lumMod val="95000"/>
                    <a:lumOff val="5000"/>
                  </a:prstClr>
                </a:solidFill>
                <a:latin typeface="Open Sans" panose="020B0606030504020204" pitchFamily="34" charset="0"/>
                <a:ea typeface="Open Sans" panose="020B0606030504020204" pitchFamily="34" charset="0"/>
                <a:cs typeface="Open Sans" panose="020B0606030504020204" pitchFamily="34" charset="0"/>
              </a:rPr>
              <a:t>With </a:t>
            </a:r>
            <a:r>
              <a:rPr kumimoji="0" lang="en-US" sz="3200" b="1" i="0" u="sng"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Out-Of-Home?</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18+</a:t>
            </a:r>
            <a:endParaRPr kumimoji="0" lang="en-US" sz="3200" b="0" i="0" u="none"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E3D633E5-84F7-49BB-9BBC-04FF3353692C}"/>
              </a:ext>
            </a:extLst>
          </p:cNvPr>
          <p:cNvSpPr txBox="1"/>
          <p:nvPr/>
        </p:nvSpPr>
        <p:spPr>
          <a:xfrm>
            <a:off x="9665605" y="11023462"/>
            <a:ext cx="12923793" cy="461665"/>
          </a:xfrm>
          <a:prstGeom prst="rect">
            <a:avLst/>
          </a:prstGeom>
          <a:noFill/>
          <a:ln>
            <a:solidFill>
              <a:schemeClr val="tx1"/>
            </a:solidFill>
          </a:ln>
          <a:effectLst/>
        </p:spPr>
        <p:txBody>
          <a:bodyPr wrap="square" rtlCol="0">
            <a:spAutoFit/>
          </a:bodyPr>
          <a:lstStyle/>
          <a:p>
            <a:pPr algn="ctr"/>
            <a:r>
              <a:rPr lang="en-US" sz="2400" dirty="0">
                <a:latin typeface="Open Sans" panose="020B0606030504020204" pitchFamily="34" charset="0"/>
              </a:rPr>
              <a:t>15% of males and 11% of females watch sports out-of-home with more than 10 people</a:t>
            </a:r>
          </a:p>
        </p:txBody>
      </p:sp>
      <p:sp>
        <p:nvSpPr>
          <p:cNvPr id="20" name="Text Placeholder 3">
            <a:extLst>
              <a:ext uri="{FF2B5EF4-FFF2-40B4-BE49-F238E27FC236}">
                <a16:creationId xmlns:a16="http://schemas.microsoft.com/office/drawing/2014/main" id="{0F828339-65AD-4B35-8771-07B9D1A78129}"/>
              </a:ext>
            </a:extLst>
          </p:cNvPr>
          <p:cNvSpPr txBox="1">
            <a:spLocks/>
          </p:cNvSpPr>
          <p:nvPr/>
        </p:nvSpPr>
        <p:spPr>
          <a:xfrm>
            <a:off x="8134349" y="12099171"/>
            <a:ext cx="13395450" cy="1220350"/>
          </a:xfrm>
          <a:prstGeom prst="rect">
            <a:avLst/>
          </a:prstGeom>
        </p:spPr>
        <p:txBody>
          <a:bodyPr/>
          <a:lst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indent="0">
              <a:buFont typeface="Arial"/>
              <a:buNone/>
              <a:defRPr/>
            </a:pP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Survey participants were able to select responses for each viewing event, leading to a distribution of over 100%.</a:t>
            </a:r>
          </a:p>
        </p:txBody>
      </p:sp>
      <p:pic>
        <p:nvPicPr>
          <p:cNvPr id="12" name="Picture 11">
            <a:extLst>
              <a:ext uri="{FF2B5EF4-FFF2-40B4-BE49-F238E27FC236}">
                <a16:creationId xmlns:a16="http://schemas.microsoft.com/office/drawing/2014/main" id="{9AC3E81D-7983-419E-AC02-ED7A76EC8FB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28144"/>
            <a:ext cx="1675673" cy="762113"/>
          </a:xfrm>
          <a:prstGeom prst="rect">
            <a:avLst/>
          </a:prstGeom>
        </p:spPr>
      </p:pic>
      <p:sp>
        <p:nvSpPr>
          <p:cNvPr id="13" name="Rectangle 12">
            <a:extLst>
              <a:ext uri="{FF2B5EF4-FFF2-40B4-BE49-F238E27FC236}">
                <a16:creationId xmlns:a16="http://schemas.microsoft.com/office/drawing/2014/main" id="{20D0E81E-1559-4B26-90C2-61E720F606AB}"/>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7718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23771" y="756906"/>
            <a:ext cx="16177482" cy="1184728"/>
          </a:xfrm>
        </p:spPr>
        <p:txBody>
          <a:bodyPr anchor="ct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Game Summary</a:t>
            </a:r>
          </a:p>
        </p:txBody>
      </p:sp>
      <p:sp>
        <p:nvSpPr>
          <p:cNvPr id="8" name="Text Placeholder 2"/>
          <p:cNvSpPr>
            <a:spLocks noGrp="1"/>
          </p:cNvSpPr>
          <p:nvPr>
            <p:ph type="body" sz="quarter" idx="13"/>
          </p:nvPr>
        </p:nvSpPr>
        <p:spPr>
          <a:xfrm>
            <a:off x="8751336" y="1915702"/>
            <a:ext cx="14823772" cy="10776174"/>
          </a:xfrm>
        </p:spPr>
        <p:txBody>
          <a:bodyPr/>
          <a:lstStyle/>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VAB recently commissioned </a:t>
            </a:r>
            <a:r>
              <a:rPr lang="en-US" sz="275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Dynata</a:t>
            </a:r>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 to conduct the ‘Sports Viewing Experience’ survey to understand sports fans’ preferences for live sports viewing with a particular focus on at-home viewing and in-person event attendance (</a:t>
            </a:r>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full custom study report available for download here</a:t>
            </a:r>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l"/>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While it’s no surprise that almost all sports fans, regardless of their level of fandom (casual or avid), age, gender or ethnicity watch live sports at home, over 70% of all sports fans prefer home viewing over any other location.</a:t>
            </a:r>
          </a:p>
          <a:p>
            <a:pPr algn="l"/>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These fans like watching sports from the comfort of their own home, across video devices, due to the better viewing experience, the ability to have a front row seat to every game and the conveniences they can enjoy as opposed to the hassles involved with attending games in-person (traffic, distance, long lines, </a:t>
            </a:r>
            <a:r>
              <a:rPr lang="en-US" sz="275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etc</a:t>
            </a:r>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algn="l"/>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In addition to these benefits, multiscreen TV is also comparatively less expensive at a fraction of the cost for a family of four to attend one sporting event in either of the four major sports.</a:t>
            </a:r>
          </a:p>
          <a:p>
            <a:pPr algn="l"/>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So what does the multiscreen TV value proposition offer to a consumer? Access to over 14,100 nationally televised live sports annually with a front row seat to marquee events airing exclusively through multiscreen TV providers.</a:t>
            </a:r>
          </a:p>
          <a:p>
            <a:pPr algn="l"/>
            <a:endParaRPr lang="en-US"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US" sz="2750" dirty="0">
                <a:solidFill>
                  <a:schemeClr val="bg1"/>
                </a:solidFill>
                <a:latin typeface="Open Sans" panose="020B0606030504020204" pitchFamily="34" charset="0"/>
                <a:ea typeface="Open Sans" panose="020B0606030504020204" pitchFamily="34" charset="0"/>
                <a:cs typeface="Open Sans" panose="020B0606030504020204" pitchFamily="34" charset="0"/>
              </a:rPr>
              <a:t>Also, viewership extends beyond the television as over 80% of adults 18-34 visit at least one TV-branded digital sports platform monthly and out-of-home viewing builds additional exposure by reaching people who may not ordinarily watch sports at home.</a:t>
            </a:r>
            <a:endParaRPr lang="en-US" sz="27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C1C1C7E-E101-4C88-9BA0-E2EED9950D41}"/>
              </a:ext>
            </a:extLst>
          </p:cNvPr>
          <p:cNvSpPr/>
          <p:nvPr/>
        </p:nvSpPr>
        <p:spPr>
          <a:xfrm>
            <a:off x="8223771" y="13319521"/>
            <a:ext cx="13852919"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bg1"/>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7"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pic>
        <p:nvPicPr>
          <p:cNvPr id="10" name="Picture 9" descr="A close up of a sign&#10;&#10;Description automatically generated">
            <a:extLst>
              <a:ext uri="{FF2B5EF4-FFF2-40B4-BE49-F238E27FC236}">
                <a16:creationId xmlns:a16="http://schemas.microsoft.com/office/drawing/2014/main" id="{9321017A-D9B7-490F-8C08-3968DEEADF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23009" y="12730510"/>
            <a:ext cx="1675673" cy="74489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0"/>
            <a:ext cx="8223769" cy="13716000"/>
          </a:xfrm>
          <a:prstGeom prst="rect">
            <a:avLst/>
          </a:prstGeom>
        </p:spPr>
      </p:pic>
    </p:spTree>
    <p:extLst>
      <p:ext uri="{BB962C8B-B14F-4D97-AF65-F5344CB8AC3E}">
        <p14:creationId xmlns:p14="http://schemas.microsoft.com/office/powerpoint/2010/main" val="3616716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9CE1228-D99F-4FE0-9F38-04B8F69EF95D}"/>
              </a:ext>
            </a:extLst>
          </p:cNvPr>
          <p:cNvGraphicFramePr/>
          <p:nvPr>
            <p:extLst>
              <p:ext uri="{D42A27DB-BD31-4B8C-83A1-F6EECF244321}">
                <p14:modId xmlns:p14="http://schemas.microsoft.com/office/powerpoint/2010/main" val="1976867901"/>
              </p:ext>
            </p:extLst>
          </p:nvPr>
        </p:nvGraphicFramePr>
        <p:xfrm>
          <a:off x="8248650" y="2085777"/>
          <a:ext cx="15944850" cy="975105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665A58D6-C77F-4EDD-85B9-BC1BE9117AA2}"/>
              </a:ext>
            </a:extLst>
          </p:cNvPr>
          <p:cNvSpPr txBox="1">
            <a:spLocks/>
          </p:cNvSpPr>
          <p:nvPr/>
        </p:nvSpPr>
        <p:spPr>
          <a:xfrm>
            <a:off x="8134349" y="12433308"/>
            <a:ext cx="13428865" cy="882346"/>
          </a:xfrm>
          <a:prstGeom prst="rect">
            <a:avLst/>
          </a:prstGeom>
        </p:spPr>
        <p:txBody>
          <a:bodyPr/>
          <a:lst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indent="0">
              <a:buFont typeface="Arial"/>
              <a:buNone/>
              <a:defRPr/>
            </a:pP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Base = A18+ Watch regularly OOH.</a:t>
            </a:r>
          </a:p>
        </p:txBody>
      </p:sp>
      <p:sp>
        <p:nvSpPr>
          <p:cNvPr id="10" name="Star: 5 Points 9">
            <a:extLst>
              <a:ext uri="{FF2B5EF4-FFF2-40B4-BE49-F238E27FC236}">
                <a16:creationId xmlns:a16="http://schemas.microsoft.com/office/drawing/2014/main" id="{ACCEFCFF-A3AC-4478-9D4E-422291E7C8D3}"/>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2" name="Title 1">
            <a:extLst>
              <a:ext uri="{FF2B5EF4-FFF2-40B4-BE49-F238E27FC236}">
                <a16:creationId xmlns:a16="http://schemas.microsoft.com/office/drawing/2014/main" id="{F6F7EF0D-B322-4A3E-A2DB-491395C14E0D}"/>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algn="l"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In addition to creating </a:t>
            </a:r>
          </a:p>
          <a:p>
            <a:pPr algn="l"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a festive atmosphere among family, friends and fellow fans and providing a viewing opportunity for those </a:t>
            </a:r>
          </a:p>
          <a:p>
            <a:pPr algn="l" defTabSz="1828800">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‘on the go;’ out-of-home also builds additional exposure for linear TV sports by reaching people who may not ordinarily watch sports at home </a:t>
            </a:r>
          </a:p>
        </p:txBody>
      </p:sp>
      <p:sp>
        <p:nvSpPr>
          <p:cNvPr id="3" name="Rectangle 2"/>
          <p:cNvSpPr/>
          <p:nvPr/>
        </p:nvSpPr>
        <p:spPr>
          <a:xfrm>
            <a:off x="7971212" y="1426926"/>
            <a:ext cx="16412787" cy="1015663"/>
          </a:xfrm>
          <a:prstGeom prst="rect">
            <a:avLst/>
          </a:prstGeom>
        </p:spPr>
        <p:txBody>
          <a:bodyPr wrap="square">
            <a:spAutoFit/>
          </a:bodyPr>
          <a:lstStyle/>
          <a:p>
            <a:pPr algn="ctr"/>
            <a:r>
              <a:rPr lang="en-US" sz="3200" b="1" u="sng" dirty="0">
                <a:solidFill>
                  <a:prstClr val="black">
                    <a:lumMod val="95000"/>
                    <a:lumOff val="5000"/>
                  </a:prstClr>
                </a:solidFill>
                <a:latin typeface="Open Sans" panose="020B0606030504020204" pitchFamily="34" charset="0"/>
                <a:ea typeface="Open Sans" panose="020B0606030504020204" pitchFamily="34" charset="0"/>
                <a:cs typeface="Open Sans" panose="020B0606030504020204" pitchFamily="34" charset="0"/>
              </a:rPr>
              <a:t>What are Reasons for Viewing Sports Out-Of-Home?</a:t>
            </a:r>
          </a:p>
          <a:p>
            <a:pPr algn="ctr"/>
            <a:r>
              <a:rPr lang="en-US" sz="2800" dirty="0">
                <a:solidFill>
                  <a:prstClr val="black">
                    <a:lumMod val="95000"/>
                    <a:lumOff val="5000"/>
                  </a:prstClr>
                </a:solidFill>
                <a:latin typeface="Open Sans" panose="020B0606030504020204" pitchFamily="34" charset="0"/>
                <a:ea typeface="Open Sans" panose="020B0606030504020204" pitchFamily="34" charset="0"/>
                <a:cs typeface="Open Sans" panose="020B0606030504020204" pitchFamily="34" charset="0"/>
              </a:rPr>
              <a:t>Adults 18+</a:t>
            </a:r>
            <a:endParaRPr lang="en-US" sz="3200" dirty="0">
              <a:solidFill>
                <a:prstClr val="black">
                  <a:lumMod val="95000"/>
                  <a:lumOff val="5000"/>
                </a:prst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30</a:t>
            </a:r>
          </a:p>
        </p:txBody>
      </p:sp>
      <p:pic>
        <p:nvPicPr>
          <p:cNvPr id="16" name="Picture 15">
            <a:extLst>
              <a:ext uri="{FF2B5EF4-FFF2-40B4-BE49-F238E27FC236}">
                <a16:creationId xmlns:a16="http://schemas.microsoft.com/office/drawing/2014/main" id="{09F98C14-249F-4BDC-8E20-AAA9291757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4" name="Rectangle 13">
            <a:extLst>
              <a:ext uri="{FF2B5EF4-FFF2-40B4-BE49-F238E27FC236}">
                <a16:creationId xmlns:a16="http://schemas.microsoft.com/office/drawing/2014/main" id="{92F08762-6B8D-45D1-8BAE-348FB8BAD36A}"/>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690734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9CE1228-D99F-4FE0-9F38-04B8F69EF95D}"/>
              </a:ext>
            </a:extLst>
          </p:cNvPr>
          <p:cNvGraphicFramePr/>
          <p:nvPr>
            <p:extLst>
              <p:ext uri="{D42A27DB-BD31-4B8C-83A1-F6EECF244321}">
                <p14:modId xmlns:p14="http://schemas.microsoft.com/office/powerpoint/2010/main" val="1057960055"/>
              </p:ext>
            </p:extLst>
          </p:nvPr>
        </p:nvGraphicFramePr>
        <p:xfrm>
          <a:off x="8072548" y="2806778"/>
          <a:ext cx="16256000" cy="9560054"/>
        </p:xfrm>
        <a:graphic>
          <a:graphicData uri="http://schemas.openxmlformats.org/drawingml/2006/chart">
            <c:chart xmlns:c="http://schemas.openxmlformats.org/drawingml/2006/chart" xmlns:r="http://schemas.openxmlformats.org/officeDocument/2006/relationships" r:id="rId2"/>
          </a:graphicData>
        </a:graphic>
      </p:graphicFrame>
      <p:sp>
        <p:nvSpPr>
          <p:cNvPr id="9" name="Star: 5 Points 8">
            <a:extLst>
              <a:ext uri="{FF2B5EF4-FFF2-40B4-BE49-F238E27FC236}">
                <a16:creationId xmlns:a16="http://schemas.microsoft.com/office/drawing/2014/main" id="{85A2B796-5E9D-4EA6-9636-21AA7C7C5D90}"/>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68482" y="686650"/>
            <a:ext cx="7929422"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4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out-of-home viewing opportunities for sports TV is nearly limitless, especially for younger adults who are comfortable watching wherever they are – whether it’s at a restaurant or bar, at a friend’s house, at the gym, in transit, while traveling or during downtime at work</a:t>
            </a: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7971212" y="1936944"/>
            <a:ext cx="16357336"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Where Do People View Sports Out-Of-Home?</a:t>
            </a:r>
          </a:p>
        </p:txBody>
      </p:sp>
      <p:sp>
        <p:nvSpPr>
          <p:cNvPr id="16"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sp>
        <p:nvSpPr>
          <p:cNvPr id="15" name="Text Placeholder 3">
            <a:extLst>
              <a:ext uri="{FF2B5EF4-FFF2-40B4-BE49-F238E27FC236}">
                <a16:creationId xmlns:a16="http://schemas.microsoft.com/office/drawing/2014/main" id="{1889B045-481C-4D27-B0FB-E6407D350B80}"/>
              </a:ext>
            </a:extLst>
          </p:cNvPr>
          <p:cNvSpPr txBox="1">
            <a:spLocks/>
          </p:cNvSpPr>
          <p:nvPr/>
        </p:nvSpPr>
        <p:spPr>
          <a:xfrm>
            <a:off x="8134349" y="12433308"/>
            <a:ext cx="13428865" cy="882346"/>
          </a:xfrm>
          <a:prstGeom prst="rect">
            <a:avLst/>
          </a:prstGeom>
        </p:spPr>
        <p:txBody>
          <a:bodyPr/>
          <a:lst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Base = All respondents 18+.  Respondents can select multiple locations.</a:t>
            </a:r>
          </a:p>
        </p:txBody>
      </p:sp>
      <p:pic>
        <p:nvPicPr>
          <p:cNvPr id="12" name="Picture 11">
            <a:extLst>
              <a:ext uri="{FF2B5EF4-FFF2-40B4-BE49-F238E27FC236}">
                <a16:creationId xmlns:a16="http://schemas.microsoft.com/office/drawing/2014/main" id="{F8EEDABB-8D14-4151-9A10-06BA73C075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3" name="Rectangle 12">
            <a:extLst>
              <a:ext uri="{FF2B5EF4-FFF2-40B4-BE49-F238E27FC236}">
                <a16:creationId xmlns:a16="http://schemas.microsoft.com/office/drawing/2014/main" id="{F7E3B40D-3DFB-4EEF-93EA-D2F0C527965C}"/>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052681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9CE1228-D99F-4FE0-9F38-04B8F69EF95D}"/>
              </a:ext>
            </a:extLst>
          </p:cNvPr>
          <p:cNvGraphicFramePr/>
          <p:nvPr>
            <p:extLst>
              <p:ext uri="{D42A27DB-BD31-4B8C-83A1-F6EECF244321}">
                <p14:modId xmlns:p14="http://schemas.microsoft.com/office/powerpoint/2010/main" val="2794183180"/>
              </p:ext>
            </p:extLst>
          </p:nvPr>
        </p:nvGraphicFramePr>
        <p:xfrm>
          <a:off x="8072548" y="2806778"/>
          <a:ext cx="16256000" cy="9560054"/>
        </p:xfrm>
        <a:graphic>
          <a:graphicData uri="http://schemas.openxmlformats.org/drawingml/2006/chart">
            <c:chart xmlns:c="http://schemas.openxmlformats.org/drawingml/2006/chart" xmlns:r="http://schemas.openxmlformats.org/officeDocument/2006/relationships" r:id="rId2"/>
          </a:graphicData>
        </a:graphic>
      </p:graphicFrame>
      <p:sp>
        <p:nvSpPr>
          <p:cNvPr id="9" name="Star: 5 Points 8">
            <a:extLst>
              <a:ext uri="{FF2B5EF4-FFF2-40B4-BE49-F238E27FC236}">
                <a16:creationId xmlns:a16="http://schemas.microsoft.com/office/drawing/2014/main" id="{85A2B796-5E9D-4EA6-9636-21AA7C7C5D90}"/>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9">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communal aspect of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out-of-home viewing is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also effective for driving engagement around ads airing during live sporting events.</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With 92% of OOH sports viewers saying they pay attention to at least some of the ads airing, it’s easy for them to talk to others about brands they see and research brands on their mobile devices while watching a game.  </a:t>
            </a:r>
          </a:p>
          <a:p>
            <a:pPr marL="0" marR="0" lvl="0" indent="0" algn="l" defTabSz="1828800" rtl="0" eaLnBrk="1" fontAlgn="auto" latinLnBrk="0" hangingPunct="1">
              <a:lnSpc>
                <a:spcPct val="100000"/>
              </a:lnSpc>
              <a:spcBef>
                <a:spcPct val="0"/>
              </a:spcBef>
              <a:spcAft>
                <a:spcPts val="0"/>
              </a:spcAft>
              <a:buClrTx/>
              <a:buSzTx/>
              <a:buFontTx/>
              <a:buNone/>
              <a:tabLst/>
              <a:defRPr/>
            </a:pPr>
            <a:endPar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This behavior is even more prevalent among younger demos.</a:t>
            </a: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p:cNvSpPr/>
          <p:nvPr/>
        </p:nvSpPr>
        <p:spPr>
          <a:xfrm>
            <a:off x="7971212" y="1829368"/>
            <a:ext cx="16357336" cy="584775"/>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Action Taken </a:t>
            </a:r>
            <a:r>
              <a:rPr lang="en-US" sz="3200" b="1" u="sng" dirty="0">
                <a:solidFill>
                  <a:prstClr val="black">
                    <a:lumMod val="95000"/>
                    <a:lumOff val="5000"/>
                  </a:prstClr>
                </a:solidFill>
                <a:latin typeface="Open Sans" panose="020B0606030504020204" pitchFamily="34" charset="0"/>
                <a:ea typeface="Open Sans" panose="020B0606030504020204" pitchFamily="34" charset="0"/>
                <a:cs typeface="Open Sans" panose="020B0606030504020204" pitchFamily="34" charset="0"/>
              </a:rPr>
              <a:t>a</a:t>
            </a:r>
            <a:r>
              <a:rPr kumimoji="0" lang="en-US" sz="3200" b="1" i="0" u="sng" strike="noStrike" kern="1200" cap="none" spc="0" normalizeH="0" baseline="0" noProof="0" dirty="0">
                <a:ln>
                  <a:noFill/>
                </a:ln>
                <a:solidFill>
                  <a:prstClr val="black">
                    <a:lumMod val="95000"/>
                    <a:lumOff val="5000"/>
                  </a:prstClr>
                </a:solidFill>
                <a:effectLst/>
                <a:uLnTx/>
                <a:uFillTx/>
                <a:latin typeface="Open Sans" panose="020B0606030504020204" pitchFamily="34" charset="0"/>
                <a:ea typeface="Open Sans" panose="020B0606030504020204" pitchFamily="34" charset="0"/>
                <a:cs typeface="Open Sans" panose="020B0606030504020204" pitchFamily="34" charset="0"/>
              </a:rPr>
              <a:t>s a Result of Seeing an Ad While Watching Sports Out-Of-Home</a:t>
            </a:r>
          </a:p>
        </p:txBody>
      </p:sp>
      <p:sp>
        <p:nvSpPr>
          <p:cNvPr id="16"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32</a:t>
            </a:r>
            <a:endPar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 Placeholder 3">
            <a:extLst>
              <a:ext uri="{FF2B5EF4-FFF2-40B4-BE49-F238E27FC236}">
                <a16:creationId xmlns:a16="http://schemas.microsoft.com/office/drawing/2014/main" id="{1889B045-481C-4D27-B0FB-E6407D350B80}"/>
              </a:ext>
            </a:extLst>
          </p:cNvPr>
          <p:cNvSpPr txBox="1">
            <a:spLocks/>
          </p:cNvSpPr>
          <p:nvPr/>
        </p:nvSpPr>
        <p:spPr>
          <a:xfrm>
            <a:off x="8134349" y="12196072"/>
            <a:ext cx="13603714" cy="1140074"/>
          </a:xfrm>
          <a:prstGeom prst="rect">
            <a:avLst/>
          </a:prstGeom>
        </p:spPr>
        <p:txBody>
          <a:bodyPr/>
          <a:lstStyle>
            <a:lvl1pPr marL="685800" indent="-685800" algn="l" defTabSz="914400" rtl="0" eaLnBrk="1" latinLnBrk="0" hangingPunct="1">
              <a:spcBef>
                <a:spcPct val="20000"/>
              </a:spcBef>
              <a:buFont typeface="Arial"/>
              <a:buChar char="•"/>
              <a:defRPr sz="6400" kern="1200">
                <a:solidFill>
                  <a:schemeClr val="tx1"/>
                </a:solidFill>
                <a:latin typeface="+mn-lt"/>
                <a:ea typeface="+mn-ea"/>
                <a:cs typeface="+mn-cs"/>
              </a:defRPr>
            </a:lvl1pPr>
            <a:lvl2pPr marL="1485900" indent="-571500" algn="l" defTabSz="914400" rtl="0" eaLnBrk="1" latinLnBrk="0" hangingPunct="1">
              <a:spcBef>
                <a:spcPct val="20000"/>
              </a:spcBef>
              <a:buFont typeface="Arial"/>
              <a:buChar char="–"/>
              <a:defRPr sz="5600" kern="1200">
                <a:solidFill>
                  <a:schemeClr val="tx1"/>
                </a:solidFill>
                <a:latin typeface="+mn-lt"/>
                <a:ea typeface="+mn-ea"/>
                <a:cs typeface="+mn-cs"/>
              </a:defRPr>
            </a:lvl2pPr>
            <a:lvl3pPr marL="2286000" indent="-457200" algn="l" defTabSz="914400" rtl="0" eaLnBrk="1" latinLnBrk="0" hangingPunct="1">
              <a:spcBef>
                <a:spcPct val="20000"/>
              </a:spcBef>
              <a:buFont typeface="Arial"/>
              <a:buChar char="•"/>
              <a:defRPr sz="4800" kern="1200">
                <a:solidFill>
                  <a:schemeClr val="tx1"/>
                </a:solidFill>
                <a:latin typeface="+mn-lt"/>
                <a:ea typeface="+mn-ea"/>
                <a:cs typeface="+mn-cs"/>
              </a:defRPr>
            </a:lvl3pPr>
            <a:lvl4pPr marL="3200400" indent="-457200" algn="l" defTabSz="914400" rtl="0" eaLnBrk="1" latinLnBrk="0" hangingPunct="1">
              <a:spcBef>
                <a:spcPct val="20000"/>
              </a:spcBef>
              <a:buFont typeface="Arial"/>
              <a:buChar char="–"/>
              <a:defRPr sz="4000" kern="1200">
                <a:solidFill>
                  <a:schemeClr val="tx1"/>
                </a:solidFill>
                <a:latin typeface="+mn-lt"/>
                <a:ea typeface="+mn-ea"/>
                <a:cs typeface="+mn-cs"/>
              </a:defRPr>
            </a:lvl4pPr>
            <a:lvl5pPr marL="4114800" indent="-457200" algn="l" defTabSz="914400" rtl="0" eaLnBrk="1" latinLnBrk="0" hangingPunct="1">
              <a:spcBef>
                <a:spcPct val="20000"/>
              </a:spcBef>
              <a:buFont typeface="Arial"/>
              <a:buChar char="»"/>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indent="0">
              <a:buFont typeface="Arial"/>
              <a:buNone/>
              <a:defRPr/>
            </a:pPr>
            <a:r>
              <a:rPr lang="en-US" sz="1800" dirty="0">
                <a:solidFill>
                  <a:prstClr val="black"/>
                </a:solidFill>
                <a:latin typeface="Open Sans" panose="020B0606030504020204" pitchFamily="34" charset="0"/>
                <a:ea typeface="Open Sans" panose="020B0606030504020204" pitchFamily="34" charset="0"/>
                <a:cs typeface="Open Sans" panose="020B0606030504020204" pitchFamily="34" charset="0"/>
              </a:rPr>
              <a:t>Source: VAB analysis of Nielsen Fall Sports, Game On: Driving Brand Engagement and Co-Viewing On Linear TV With Out-Of-Home Audiences; 2019. Reflects multiple responses chosen from respondents in Nielsen’s Out-of-Home Fall Sports Location Survey, General Population (10/29/18-10/31/18). Base = Respondents who are likely to notice advertised brands while watching OOH.</a:t>
            </a:r>
          </a:p>
        </p:txBody>
      </p:sp>
      <p:pic>
        <p:nvPicPr>
          <p:cNvPr id="12" name="Picture 11">
            <a:extLst>
              <a:ext uri="{FF2B5EF4-FFF2-40B4-BE49-F238E27FC236}">
                <a16:creationId xmlns:a16="http://schemas.microsoft.com/office/drawing/2014/main" id="{77E26FBC-E37F-4C15-97BF-D433D5764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3" name="Rectangle 12">
            <a:extLst>
              <a:ext uri="{FF2B5EF4-FFF2-40B4-BE49-F238E27FC236}">
                <a16:creationId xmlns:a16="http://schemas.microsoft.com/office/drawing/2014/main" id="{1AB926C8-0AF9-46D4-99B9-7A266451AF2D}"/>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05610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DB0F3770-7595-4BE8-B4F4-025C745217F3}"/>
              </a:ext>
            </a:extLst>
          </p:cNvPr>
          <p:cNvSpPr txBox="1">
            <a:spLocks/>
          </p:cNvSpPr>
          <p:nvPr/>
        </p:nvSpPr>
        <p:spPr>
          <a:xfrm>
            <a:off x="10656277" y="1912210"/>
            <a:ext cx="12696093" cy="10257886"/>
          </a:xfrm>
          <a:prstGeom prst="rect">
            <a:avLst/>
          </a:prstGeom>
        </p:spPr>
        <p:txBody>
          <a:bodyPr anchor="ctr"/>
          <a:lstStyle>
            <a:lvl1pPr marL="439649" indent="-439649" algn="l" defTabSz="586199" rtl="0" eaLnBrk="1" latinLnBrk="0" hangingPunct="1">
              <a:spcBef>
                <a:spcPct val="20000"/>
              </a:spcBef>
              <a:buFont typeface="Arial"/>
              <a:buChar char="•"/>
              <a:defRPr sz="4100" kern="1200">
                <a:solidFill>
                  <a:schemeClr val="tx1"/>
                </a:solidFill>
                <a:latin typeface="+mn-lt"/>
                <a:ea typeface="+mn-ea"/>
                <a:cs typeface="+mn-cs"/>
              </a:defRPr>
            </a:lvl1pPr>
            <a:lvl2pPr marL="952574" indent="-366375" algn="l" defTabSz="586199" rtl="0" eaLnBrk="1" latinLnBrk="0" hangingPunct="1">
              <a:spcBef>
                <a:spcPct val="20000"/>
              </a:spcBef>
              <a:buFont typeface="Arial"/>
              <a:buChar char="–"/>
              <a:defRPr sz="3600" kern="1200">
                <a:solidFill>
                  <a:schemeClr val="tx1"/>
                </a:solidFill>
                <a:latin typeface="+mn-lt"/>
                <a:ea typeface="+mn-ea"/>
                <a:cs typeface="+mn-cs"/>
              </a:defRPr>
            </a:lvl2pPr>
            <a:lvl3pPr marL="1465498" indent="-293100" algn="l" defTabSz="586199" rtl="0" eaLnBrk="1" latinLnBrk="0" hangingPunct="1">
              <a:spcBef>
                <a:spcPct val="20000"/>
              </a:spcBef>
              <a:buFont typeface="Arial"/>
              <a:buChar char="•"/>
              <a:defRPr sz="3100" kern="1200">
                <a:solidFill>
                  <a:schemeClr val="tx1"/>
                </a:solidFill>
                <a:latin typeface="+mn-lt"/>
                <a:ea typeface="+mn-ea"/>
                <a:cs typeface="+mn-cs"/>
              </a:defRPr>
            </a:lvl3pPr>
            <a:lvl4pPr marL="2051697" indent="-293100" algn="l" defTabSz="586199" rtl="0" eaLnBrk="1" latinLnBrk="0" hangingPunct="1">
              <a:spcBef>
                <a:spcPct val="20000"/>
              </a:spcBef>
              <a:buFont typeface="Arial"/>
              <a:buChar char="–"/>
              <a:defRPr sz="2550" kern="1200">
                <a:solidFill>
                  <a:schemeClr val="tx1"/>
                </a:solidFill>
                <a:latin typeface="+mn-lt"/>
                <a:ea typeface="+mn-ea"/>
                <a:cs typeface="+mn-cs"/>
              </a:defRPr>
            </a:lvl4pPr>
            <a:lvl5pPr marL="2637896" indent="-293100" algn="l" defTabSz="586199" rtl="0" eaLnBrk="1" latinLnBrk="0" hangingPunct="1">
              <a:spcBef>
                <a:spcPct val="20000"/>
              </a:spcBef>
              <a:buFont typeface="Arial"/>
              <a:buChar char="»"/>
              <a:defRPr sz="2550" kern="1200">
                <a:solidFill>
                  <a:schemeClr val="tx1"/>
                </a:solidFill>
                <a:latin typeface="+mn-lt"/>
                <a:ea typeface="+mn-ea"/>
                <a:cs typeface="+mn-cs"/>
              </a:defRPr>
            </a:lvl5pPr>
            <a:lvl6pPr marL="3224095" indent="-293100" algn="l" defTabSz="586199" rtl="0" eaLnBrk="1" latinLnBrk="0" hangingPunct="1">
              <a:spcBef>
                <a:spcPct val="20000"/>
              </a:spcBef>
              <a:buFont typeface="Arial"/>
              <a:buChar char="•"/>
              <a:defRPr sz="2550" kern="1200">
                <a:solidFill>
                  <a:schemeClr val="tx1"/>
                </a:solidFill>
                <a:latin typeface="+mn-lt"/>
                <a:ea typeface="+mn-ea"/>
                <a:cs typeface="+mn-cs"/>
              </a:defRPr>
            </a:lvl6pPr>
            <a:lvl7pPr marL="3810294" indent="-293100" algn="l" defTabSz="586199" rtl="0" eaLnBrk="1" latinLnBrk="0" hangingPunct="1">
              <a:spcBef>
                <a:spcPct val="20000"/>
              </a:spcBef>
              <a:buFont typeface="Arial"/>
              <a:buChar char="•"/>
              <a:defRPr sz="2550" kern="1200">
                <a:solidFill>
                  <a:schemeClr val="tx1"/>
                </a:solidFill>
                <a:latin typeface="+mn-lt"/>
                <a:ea typeface="+mn-ea"/>
                <a:cs typeface="+mn-cs"/>
              </a:defRPr>
            </a:lvl7pPr>
            <a:lvl8pPr marL="4396493" indent="-293100" algn="l" defTabSz="586199" rtl="0" eaLnBrk="1" latinLnBrk="0" hangingPunct="1">
              <a:spcBef>
                <a:spcPct val="20000"/>
              </a:spcBef>
              <a:buFont typeface="Arial"/>
              <a:buChar char="•"/>
              <a:defRPr sz="2550" kern="1200">
                <a:solidFill>
                  <a:schemeClr val="tx1"/>
                </a:solidFill>
                <a:latin typeface="+mn-lt"/>
                <a:ea typeface="+mn-ea"/>
                <a:cs typeface="+mn-cs"/>
              </a:defRPr>
            </a:lvl8pPr>
            <a:lvl9pPr marL="4982692" indent="-293100" algn="l" defTabSz="586199" rtl="0" eaLnBrk="1" latinLnBrk="0" hangingPunct="1">
              <a:spcBef>
                <a:spcPct val="20000"/>
              </a:spcBef>
              <a:buFont typeface="Arial"/>
              <a:buChar char="•"/>
              <a:defRPr sz="2550" kern="1200">
                <a:solidFill>
                  <a:schemeClr val="tx1"/>
                </a:solidFill>
                <a:latin typeface="+mn-lt"/>
                <a:ea typeface="+mn-ea"/>
                <a:cs typeface="+mn-cs"/>
              </a:defRPr>
            </a:lvl9pPr>
          </a:lstStyle>
          <a:p>
            <a:pPr marL="0" indent="0" algn="ctr" defTabSz="1172398">
              <a:buNone/>
              <a:defRPr/>
            </a:pPr>
            <a:r>
              <a:rPr lang="en-US" sz="2800" dirty="0">
                <a:solidFill>
                  <a:prstClr val="black"/>
                </a:solidFill>
                <a:latin typeface="Open Sans" panose="020B0606030504020204"/>
              </a:rPr>
              <a:t>Watched by 96% of fans and preferred by 72%, home viewing of live sports offers an inexpensive, and always available, front row seat to over </a:t>
            </a:r>
            <a:r>
              <a:rPr lang="en-US" sz="2800" dirty="0">
                <a:latin typeface="Open Sans" panose="020B0606030504020204"/>
              </a:rPr>
              <a:t>14,100</a:t>
            </a:r>
            <a:r>
              <a:rPr lang="en-US" sz="2800" dirty="0">
                <a:solidFill>
                  <a:prstClr val="black"/>
                </a:solidFill>
                <a:latin typeface="Open Sans" panose="020B0606030504020204"/>
              </a:rPr>
              <a:t> nationally televised sporting events each year</a:t>
            </a:r>
          </a:p>
          <a:p>
            <a:pPr marL="0" indent="0" algn="ctr" defTabSz="1172398">
              <a:buNone/>
              <a:defRPr/>
            </a:pPr>
            <a:endParaRPr lang="en-US" sz="4000" dirty="0">
              <a:solidFill>
                <a:prstClr val="black"/>
              </a:solidFill>
              <a:latin typeface="Open Sans" panose="020B0606030504020204"/>
            </a:endParaRPr>
          </a:p>
          <a:p>
            <a:pPr marL="0" indent="0" algn="ctr" defTabSz="1172398">
              <a:buNone/>
              <a:defRPr/>
            </a:pPr>
            <a:r>
              <a:rPr lang="en-US" sz="2800" dirty="0">
                <a:solidFill>
                  <a:prstClr val="black"/>
                </a:solidFill>
                <a:latin typeface="Open Sans" panose="020B0606030504020204"/>
              </a:rPr>
              <a:t>Live sports watched on national TV delivers </a:t>
            </a:r>
            <a:r>
              <a:rPr lang="en-US" sz="2800" dirty="0">
                <a:latin typeface="Open Sans" panose="020B0606030504020204"/>
              </a:rPr>
              <a:t>281</a:t>
            </a:r>
            <a:r>
              <a:rPr lang="en-US" sz="2800" dirty="0">
                <a:solidFill>
                  <a:prstClr val="black"/>
                </a:solidFill>
                <a:latin typeface="Open Sans" panose="020B0606030504020204"/>
              </a:rPr>
              <a:t> million viewers with an aggregated time spent of nearly </a:t>
            </a:r>
            <a:r>
              <a:rPr lang="en-US" sz="2800" dirty="0">
                <a:latin typeface="Open Sans" panose="020B0606030504020204"/>
              </a:rPr>
              <a:t>22</a:t>
            </a:r>
            <a:r>
              <a:rPr lang="en-US" sz="2800" dirty="0">
                <a:solidFill>
                  <a:prstClr val="black"/>
                </a:solidFill>
                <a:latin typeface="Open Sans" panose="020B0606030504020204"/>
              </a:rPr>
              <a:t> billion hours annually </a:t>
            </a:r>
          </a:p>
          <a:p>
            <a:pPr marL="0" indent="0" algn="ctr" defTabSz="1172398">
              <a:buNone/>
              <a:defRPr/>
            </a:pPr>
            <a:endParaRPr lang="en-US" sz="4000" dirty="0">
              <a:solidFill>
                <a:prstClr val="black"/>
              </a:solidFill>
              <a:latin typeface="Open Sans" panose="020B0606030504020204"/>
            </a:endParaRPr>
          </a:p>
          <a:p>
            <a:pPr marL="0" indent="0" algn="ctr" defTabSz="1172398">
              <a:buNone/>
              <a:defRPr/>
            </a:pPr>
            <a:r>
              <a:rPr lang="en-US" sz="2800" dirty="0">
                <a:solidFill>
                  <a:prstClr val="black"/>
                </a:solidFill>
                <a:latin typeface="Open Sans" panose="020B0606030504020204"/>
              </a:rPr>
              <a:t>Sports are nearly DVR-proof, even among younger demos.  94% of sports viewing by adults 18-34 is done live and 99% is either live or live + same day</a:t>
            </a:r>
          </a:p>
          <a:p>
            <a:pPr marL="0" indent="0" algn="ctr" defTabSz="1172398">
              <a:buNone/>
              <a:defRPr/>
            </a:pPr>
            <a:endParaRPr lang="en-US" sz="4000" dirty="0">
              <a:solidFill>
                <a:prstClr val="black"/>
              </a:solidFill>
              <a:latin typeface="Open Sans" panose="020B0606030504020204"/>
            </a:endParaRPr>
          </a:p>
          <a:p>
            <a:pPr marL="0" indent="0" algn="ctr" defTabSz="1172398">
              <a:buNone/>
              <a:defRPr/>
            </a:pPr>
            <a:r>
              <a:rPr lang="en-US" sz="2800" dirty="0">
                <a:solidFill>
                  <a:prstClr val="black"/>
                </a:solidFill>
                <a:latin typeface="Open Sans" panose="020B0606030504020204"/>
              </a:rPr>
              <a:t>80% of adults 18-34 visit at least one TV-branded digital sports platform monthly which allows for additional viewing and streaming of live sports anywhere</a:t>
            </a:r>
          </a:p>
          <a:p>
            <a:pPr marL="0" indent="0" algn="ctr" defTabSz="1172398">
              <a:buNone/>
              <a:defRPr/>
            </a:pPr>
            <a:endParaRPr lang="en-US" sz="4000" dirty="0">
              <a:solidFill>
                <a:prstClr val="black"/>
              </a:solidFill>
              <a:latin typeface="Open Sans" panose="020B0606030504020204"/>
            </a:endParaRPr>
          </a:p>
          <a:p>
            <a:pPr marL="0" indent="0" algn="ctr" defTabSz="1172398">
              <a:buNone/>
              <a:defRPr/>
            </a:pPr>
            <a:r>
              <a:rPr lang="en-US" sz="2800" dirty="0">
                <a:solidFill>
                  <a:prstClr val="black"/>
                </a:solidFill>
                <a:latin typeface="Open Sans" panose="020B0606030504020204"/>
              </a:rPr>
              <a:t>Out-of-home viewing also builds additional exposure of multiscreen TV by reaching people who may not ordinarily watch sports at home and these people are receptive to ads as well – 33% of adults 18-24 have purchased a product they saw advertised while watching sports outside of the home</a:t>
            </a:r>
          </a:p>
        </p:txBody>
      </p:sp>
      <p:sp>
        <p:nvSpPr>
          <p:cNvPr id="4" name="Slide Number Placeholder 5">
            <a:extLst>
              <a:ext uri="{FF2B5EF4-FFF2-40B4-BE49-F238E27FC236}">
                <a16:creationId xmlns:a16="http://schemas.microsoft.com/office/drawing/2014/main" id="{DADE7C73-4DC9-44D8-B33B-7C792B1D98DF}"/>
              </a:ext>
            </a:extLst>
          </p:cNvPr>
          <p:cNvSpPr txBox="1">
            <a:spLocks/>
          </p:cNvSpPr>
          <p:nvPr/>
        </p:nvSpPr>
        <p:spPr>
          <a:xfrm>
            <a:off x="19082822" y="12705956"/>
            <a:ext cx="5689600" cy="965982"/>
          </a:xfrm>
          <a:prstGeom prst="rect">
            <a:avLst/>
          </a:prstGeom>
          <a:noFill/>
        </p:spPr>
        <p:txBody>
          <a:bodyPr vert="horz" wrap="square" lIns="468960" tIns="234480" rIns="468960" bIns="234480" rtlCol="0" anchor="ctr">
            <a:spAutoFit/>
          </a:bodyPr>
          <a:lstStyle>
            <a:defPPr>
              <a:defRPr lang="en-US"/>
            </a:defPPr>
            <a:lvl1pPr marL="0" algn="r" defTabSz="914400" rtl="0" eaLnBrk="1" latinLnBrk="0" hangingPunct="1">
              <a:defRPr kumimoji="0" lang="en-US" sz="1800" b="0" i="0" u="none" strike="noStrike" kern="1200" cap="none" spc="0" normalizeH="0" baseline="0" smtClean="0">
                <a:ln>
                  <a:noFill/>
                </a:ln>
                <a:solidFill>
                  <a:prstClr val="white">
                    <a:lumMod val="85000"/>
                  </a:prstClr>
                </a:solidFill>
                <a:effectLst/>
                <a:uLnTx/>
                <a:uFillTx/>
                <a:latin typeface="Trebuchet MS"/>
                <a:ea typeface="+mn-ea"/>
                <a:cs typeface="Trebuchet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72164">
              <a:defRPr/>
            </a:pPr>
            <a:fld id="{FC623D9C-B141-0E44-9A0E-426DA6A043B9}" type="slidenum">
              <a:rPr lang="en-US" sz="3200">
                <a:solidFill>
                  <a:srgbClr val="8A8A8A"/>
                </a:solidFill>
                <a:latin typeface="Open Sans" panose="020B0606030504020204" pitchFamily="34" charset="0"/>
              </a:rPr>
              <a:pPr defTabSz="1172164">
                <a:defRPr/>
              </a:pPr>
              <a:t>33</a:t>
            </a:fld>
            <a:endParaRPr lang="en-US" sz="3200" dirty="0">
              <a:solidFill>
                <a:srgbClr val="8A8A8A"/>
              </a:solidFill>
              <a:latin typeface="Open Sans" panose="020B0606030504020204" pitchFamily="34" charset="0"/>
            </a:endParaRPr>
          </a:p>
        </p:txBody>
      </p:sp>
      <p:sp>
        <p:nvSpPr>
          <p:cNvPr id="7" name="Title 1">
            <a:extLst>
              <a:ext uri="{FF2B5EF4-FFF2-40B4-BE49-F238E27FC236}">
                <a16:creationId xmlns:a16="http://schemas.microsoft.com/office/drawing/2014/main" id="{8C3BAA1C-A0CD-4AB4-97F4-D5102F5CFE38}"/>
              </a:ext>
            </a:extLst>
          </p:cNvPr>
          <p:cNvSpPr txBox="1">
            <a:spLocks/>
          </p:cNvSpPr>
          <p:nvPr/>
        </p:nvSpPr>
        <p:spPr>
          <a:xfrm>
            <a:off x="9770581" y="773962"/>
            <a:ext cx="14613418" cy="1178992"/>
          </a:xfrm>
          <a:prstGeom prst="rect">
            <a:avLst/>
          </a:prstGeom>
          <a:ln>
            <a:noFill/>
          </a:ln>
        </p:spPr>
        <p:txBody>
          <a:bodyPr vert="horz" lIns="468960" tIns="234480" rIns="468960" bIns="234480" rtlCol="0" anchor="ctr">
            <a:normAutofit lnSpcReduction="10000"/>
          </a:bodyPr>
          <a:lstStyle>
            <a:lvl1pPr algn="ctr" defTabSz="586199" rtl="0" eaLnBrk="1" latinLnBrk="0" hangingPunct="1">
              <a:spcBef>
                <a:spcPct val="0"/>
              </a:spcBef>
              <a:buNone/>
              <a:defRPr sz="5650" kern="1200">
                <a:solidFill>
                  <a:schemeClr val="tx1"/>
                </a:solidFill>
                <a:latin typeface="+mj-lt"/>
                <a:ea typeface="+mj-ea"/>
                <a:cs typeface="+mj-cs"/>
              </a:defRPr>
            </a:lvl1pPr>
          </a:lstStyle>
          <a:p>
            <a:pPr defTabSz="1172398">
              <a:defRPr/>
            </a:pPr>
            <a:r>
              <a:rPr lang="en-US" sz="4800" b="1" dirty="0">
                <a:solidFill>
                  <a:schemeClr val="accent1"/>
                </a:solidFill>
                <a:latin typeface="Open Sans" panose="020B0606030504020204"/>
              </a:rPr>
              <a:t>Key Takeaways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986102" cy="13716001"/>
          </a:xfrm>
          <a:prstGeom prst="rect">
            <a:avLst/>
          </a:prstGeom>
        </p:spPr>
      </p:pic>
      <p:cxnSp>
        <p:nvCxnSpPr>
          <p:cNvPr id="22" name="Straight Connector 21">
            <a:extLst>
              <a:ext uri="{FF2B5EF4-FFF2-40B4-BE49-F238E27FC236}">
                <a16:creationId xmlns:a16="http://schemas.microsoft.com/office/drawing/2014/main" id="{3A8B93AA-C6B3-40B5-BAEB-06D78A8B7FEE}"/>
              </a:ext>
            </a:extLst>
          </p:cNvPr>
          <p:cNvCxnSpPr>
            <a:cxnSpLocks/>
          </p:cNvCxnSpPr>
          <p:nvPr/>
        </p:nvCxnSpPr>
        <p:spPr>
          <a:xfrm>
            <a:off x="12148458" y="4071062"/>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2EB792C-78C6-4FEA-8964-CE2C2B17FD41}"/>
              </a:ext>
            </a:extLst>
          </p:cNvPr>
          <p:cNvCxnSpPr>
            <a:cxnSpLocks/>
          </p:cNvCxnSpPr>
          <p:nvPr/>
        </p:nvCxnSpPr>
        <p:spPr>
          <a:xfrm>
            <a:off x="12151570" y="5741279"/>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289EE8D-5115-48D2-9D59-EA58A68D683C}"/>
              </a:ext>
            </a:extLst>
          </p:cNvPr>
          <p:cNvCxnSpPr>
            <a:cxnSpLocks/>
          </p:cNvCxnSpPr>
          <p:nvPr/>
        </p:nvCxnSpPr>
        <p:spPr>
          <a:xfrm>
            <a:off x="12151570" y="7486553"/>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1E84494-2164-4E42-B9DD-C647CC808BFD}"/>
              </a:ext>
            </a:extLst>
          </p:cNvPr>
          <p:cNvCxnSpPr>
            <a:cxnSpLocks/>
          </p:cNvCxnSpPr>
          <p:nvPr/>
        </p:nvCxnSpPr>
        <p:spPr>
          <a:xfrm>
            <a:off x="12151570" y="9568790"/>
            <a:ext cx="9912222" cy="0"/>
          </a:xfrm>
          <a:prstGeom prst="line">
            <a:avLst/>
          </a:prstGeom>
          <a:ln w="3810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21B41A66-A057-4176-817A-C40F0EB821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Tree>
    <p:extLst>
      <p:ext uri="{BB962C8B-B14F-4D97-AF65-F5344CB8AC3E}">
        <p14:creationId xmlns:p14="http://schemas.microsoft.com/office/powerpoint/2010/main" val="3086479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9AE56B1-CA3D-4DAA-B903-6F7A8A77A674}"/>
              </a:ext>
            </a:extLst>
          </p:cNvPr>
          <p:cNvSpPr/>
          <p:nvPr/>
        </p:nvSpPr>
        <p:spPr>
          <a:xfrm>
            <a:off x="0" y="0"/>
            <a:ext cx="679234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33255" y="879042"/>
            <a:ext cx="6173414" cy="1090798"/>
          </a:xfrm>
          <a:prstGeom prst="rect">
            <a:avLst/>
          </a:prstGeom>
          <a:noFill/>
        </p:spPr>
        <p:txBody>
          <a:bodyPr wrap="square" rtlCol="0" anchor="ctr">
            <a:spAutoFit/>
          </a:bodyPr>
          <a:lstStyle/>
          <a:p>
            <a:pPr defTabSz="1172047">
              <a:lnSpc>
                <a:spcPts val="3400"/>
              </a:lnSpc>
            </a:pPr>
            <a:endParaRPr lang="en-US" sz="7999" b="1" dirty="0">
              <a:solidFill>
                <a:prstClr val="white"/>
              </a:solidFill>
              <a:latin typeface="Trebuchet MS"/>
              <a:cs typeface="Trebuchet MS"/>
            </a:endParaRPr>
          </a:p>
          <a:p>
            <a:pPr defTabSz="1172047">
              <a:lnSpc>
                <a:spcPts val="3400"/>
              </a:lnSpc>
            </a:pPr>
            <a:r>
              <a:rPr lang="en-US" sz="7999" b="1" dirty="0">
                <a:solidFill>
                  <a:prstClr val="white"/>
                </a:solidFill>
                <a:latin typeface="Trebuchet MS"/>
                <a:cs typeface="Trebuchet MS"/>
              </a:rPr>
              <a:t>Contact Us</a:t>
            </a:r>
          </a:p>
        </p:txBody>
      </p:sp>
      <p:pic>
        <p:nvPicPr>
          <p:cNvPr id="5" name="Picture 4">
            <a:hlinkClick r:id="rId2"/>
            <a:extLst>
              <a:ext uri="{FF2B5EF4-FFF2-40B4-BE49-F238E27FC236}">
                <a16:creationId xmlns:a16="http://schemas.microsoft.com/office/drawing/2014/main" id="{B353537F-30BD-4E76-9FF0-F5DB50FDD773}"/>
              </a:ext>
            </a:extLst>
          </p:cNvPr>
          <p:cNvPicPr>
            <a:picLocks noChangeAspect="1"/>
          </p:cNvPicPr>
          <p:nvPr/>
        </p:nvPicPr>
        <p:blipFill>
          <a:blip r:embed="rId3"/>
          <a:stretch>
            <a:fillRect/>
          </a:stretch>
        </p:blipFill>
        <p:spPr>
          <a:xfrm>
            <a:off x="776003" y="10957622"/>
            <a:ext cx="1926596" cy="1926596"/>
          </a:xfrm>
          <a:prstGeom prst="rect">
            <a:avLst/>
          </a:prstGeom>
        </p:spPr>
      </p:pic>
      <p:pic>
        <p:nvPicPr>
          <p:cNvPr id="7" name="Picture 6">
            <a:hlinkClick r:id="rId4"/>
            <a:extLst>
              <a:ext uri="{FF2B5EF4-FFF2-40B4-BE49-F238E27FC236}">
                <a16:creationId xmlns:a16="http://schemas.microsoft.com/office/drawing/2014/main" id="{49AC38A1-8136-4943-8843-6B8BB76384B8}"/>
              </a:ext>
            </a:extLst>
          </p:cNvPr>
          <p:cNvPicPr>
            <a:picLocks noChangeAspect="1"/>
          </p:cNvPicPr>
          <p:nvPr/>
        </p:nvPicPr>
        <p:blipFill>
          <a:blip r:embed="rId5"/>
          <a:stretch>
            <a:fillRect/>
          </a:stretch>
        </p:blipFill>
        <p:spPr>
          <a:xfrm>
            <a:off x="4065807" y="10957620"/>
            <a:ext cx="1926597" cy="1926597"/>
          </a:xfrm>
          <a:prstGeom prst="rect">
            <a:avLst/>
          </a:prstGeom>
        </p:spPr>
      </p:pic>
      <p:sp>
        <p:nvSpPr>
          <p:cNvPr id="8" name="TextBox 7"/>
          <p:cNvSpPr txBox="1"/>
          <p:nvPr/>
        </p:nvSpPr>
        <p:spPr>
          <a:xfrm>
            <a:off x="4224106" y="12883708"/>
            <a:ext cx="1609998" cy="461605"/>
          </a:xfrm>
          <a:prstGeom prst="rect">
            <a:avLst/>
          </a:prstGeom>
          <a:noFill/>
        </p:spPr>
        <p:txBody>
          <a:bodyPr wrap="square" rtlCol="0">
            <a:spAutoFit/>
          </a:bodyPr>
          <a:lstStyle/>
          <a:p>
            <a:r>
              <a:rPr lang="en-US" sz="2400" dirty="0">
                <a:solidFill>
                  <a:schemeClr val="bg1"/>
                </a:solidFill>
              </a:rPr>
              <a:t>@VABIntel</a:t>
            </a:r>
          </a:p>
        </p:txBody>
      </p:sp>
      <p:sp>
        <p:nvSpPr>
          <p:cNvPr id="9" name="TextBox 8"/>
          <p:cNvSpPr txBox="1"/>
          <p:nvPr/>
        </p:nvSpPr>
        <p:spPr>
          <a:xfrm>
            <a:off x="111719" y="12945764"/>
            <a:ext cx="3255165" cy="400110"/>
          </a:xfrm>
          <a:prstGeom prst="rect">
            <a:avLst/>
          </a:prstGeom>
          <a:noFill/>
        </p:spPr>
        <p:txBody>
          <a:bodyPr wrap="square" rtlCol="0">
            <a:spAutoFit/>
          </a:bodyPr>
          <a:lstStyle/>
          <a:p>
            <a:pPr algn="ctr"/>
            <a:r>
              <a:rPr lang="en-US" sz="2000" dirty="0">
                <a:solidFill>
                  <a:schemeClr val="bg1"/>
                </a:solidFill>
              </a:rPr>
              <a:t>VAB </a:t>
            </a:r>
          </a:p>
        </p:txBody>
      </p:sp>
      <p:sp>
        <p:nvSpPr>
          <p:cNvPr id="12" name="TextBox 11"/>
          <p:cNvSpPr txBox="1"/>
          <p:nvPr/>
        </p:nvSpPr>
        <p:spPr>
          <a:xfrm>
            <a:off x="8625522" y="3711599"/>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Kathy Grey</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SVP, Research Innovation</a:t>
            </a:r>
          </a:p>
          <a:p>
            <a:pPr lvl="0" defTabSz="586082">
              <a:defRPr/>
            </a:pPr>
            <a:r>
              <a:rPr lang="en-US" sz="24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kathyg</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587269" y="158107"/>
            <a:ext cx="3574258" cy="1882071"/>
          </a:xfrm>
          <a:prstGeom prst="rect">
            <a:avLst/>
          </a:prstGeom>
        </p:spPr>
      </p:pic>
      <p:sp>
        <p:nvSpPr>
          <p:cNvPr id="15" name="TextBox 14"/>
          <p:cNvSpPr txBox="1"/>
          <p:nvPr/>
        </p:nvSpPr>
        <p:spPr>
          <a:xfrm>
            <a:off x="12626023" y="6242990"/>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Reed Kiely</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Insights Manager</a:t>
            </a:r>
          </a:p>
          <a:p>
            <a:pPr lvl="0" defTabSz="586082">
              <a:defRPr/>
            </a:pP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reedk</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7" name="TextBox 16">
            <a:hlinkClick r:id="rId7"/>
            <a:extLst>
              <a:ext uri="{FF2B5EF4-FFF2-40B4-BE49-F238E27FC236}">
                <a16:creationId xmlns:a16="http://schemas.microsoft.com/office/drawing/2014/main" id="{84D3A5FE-0290-4AED-B92A-C1DFD6A1D2E1}"/>
              </a:ext>
            </a:extLst>
          </p:cNvPr>
          <p:cNvSpPr txBox="1"/>
          <p:nvPr/>
        </p:nvSpPr>
        <p:spPr>
          <a:xfrm>
            <a:off x="450626" y="3511545"/>
            <a:ext cx="5832516" cy="1938992"/>
          </a:xfrm>
          <a:prstGeom prst="rect">
            <a:avLst/>
          </a:prstGeom>
          <a:noFill/>
        </p:spPr>
        <p:txBody>
          <a:bodyPr wrap="square" rtlCol="0">
            <a:spAutoFit/>
          </a:bodyPr>
          <a:lstStyle/>
          <a:p>
            <a:pPr algn="ctr" defTabSz="1828068">
              <a:defRPr/>
            </a:pPr>
            <a:r>
              <a:rPr lang="en-US" sz="4000" b="1" dirty="0">
                <a:solidFill>
                  <a:prstClr val="white"/>
                </a:solidFill>
                <a:latin typeface="Open Sans" panose="020B0606030504020204" pitchFamily="34" charset="0"/>
                <a:ea typeface="Open Sans" panose="020B0606030504020204" pitchFamily="34" charset="0"/>
                <a:cs typeface="Open Sans" panose="020B0606030504020204" pitchFamily="34" charset="0"/>
              </a:rPr>
              <a:t>Register for Complimentary Access to VAB Insights</a:t>
            </a:r>
          </a:p>
        </p:txBody>
      </p:sp>
      <p:pic>
        <p:nvPicPr>
          <p:cNvPr id="18" name="Picture 17">
            <a:hlinkClick r:id="rId7"/>
            <a:extLst>
              <a:ext uri="{FF2B5EF4-FFF2-40B4-BE49-F238E27FC236}">
                <a16:creationId xmlns:a16="http://schemas.microsoft.com/office/drawing/2014/main" id="{7D4C39EE-B0C8-4698-BF4D-9AFE4B7BB3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881772" y="5481385"/>
            <a:ext cx="3027730" cy="3027730"/>
          </a:xfrm>
          <a:prstGeom prst="rect">
            <a:avLst/>
          </a:prstGeom>
        </p:spPr>
      </p:pic>
      <p:sp>
        <p:nvSpPr>
          <p:cNvPr id="19" name="TextBox 18"/>
          <p:cNvSpPr txBox="1"/>
          <p:nvPr/>
        </p:nvSpPr>
        <p:spPr>
          <a:xfrm>
            <a:off x="15516181" y="8772968"/>
            <a:ext cx="6736640" cy="153888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Karolina Guillen</a:t>
            </a:r>
          </a:p>
          <a:p>
            <a:pPr lvl="0" defTabSz="586082">
              <a:defRPr/>
            </a:pPr>
            <a:r>
              <a:rPr lang="en-US" sz="3000" dirty="0">
                <a:solidFill>
                  <a:srgbClr val="50C8A0"/>
                </a:solidFill>
                <a:latin typeface="Open Sans" panose="020B0606030504020204" pitchFamily="34" charset="0"/>
                <a:ea typeface="Open Sans" panose="020B0606030504020204" pitchFamily="34" charset="0"/>
                <a:cs typeface="Open Sans" panose="020B0606030504020204" pitchFamily="34" charset="0"/>
              </a:rPr>
              <a:t>Senior Insights Analyst</a:t>
            </a:r>
          </a:p>
          <a:p>
            <a:pPr lvl="0" defTabSz="586082">
              <a:defRPr/>
            </a:pPr>
            <a:r>
              <a:rPr lang="en-US" sz="2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karolinag</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@thevab.com</a:t>
            </a: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298809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FE8B4F-3819-4FF3-853D-831B052EC06E}"/>
              </a:ext>
            </a:extLst>
          </p:cNvPr>
          <p:cNvSpPr/>
          <p:nvPr/>
        </p:nvSpPr>
        <p:spPr>
          <a:xfrm>
            <a:off x="23325" y="5219699"/>
            <a:ext cx="20469993" cy="2682097"/>
          </a:xfrm>
          <a:prstGeom prst="rect">
            <a:avLst/>
          </a:prstGeom>
          <a:solidFill>
            <a:srgbClr val="000000">
              <a:alpha val="69804"/>
            </a:srgbClr>
          </a:solidFill>
          <a:ln>
            <a:solidFill>
              <a:srgbClr val="009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317240" y="6114471"/>
            <a:ext cx="19333395" cy="892552"/>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dirty="0">
                <a:ln>
                  <a:noFill/>
                </a:ln>
                <a:solidFill>
                  <a:srgbClr val="0099FF"/>
                </a:solidFill>
                <a:effectLst/>
                <a:uLnTx/>
                <a:uFillTx/>
                <a:latin typeface="Open Sans" panose="020B0606030504020204" pitchFamily="34" charset="0"/>
                <a:ea typeface="Open Sans" panose="020B0606030504020204" pitchFamily="34" charset="0"/>
                <a:cs typeface="Open Sans" panose="020B0606030504020204" pitchFamily="34" charset="0"/>
              </a:rPr>
              <a:t>Appendix: </a:t>
            </a:r>
            <a:r>
              <a:rPr kumimoji="0" lang="en-US" sz="52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Deeper Look Into Sports TV Programming </a:t>
            </a:r>
          </a:p>
        </p:txBody>
      </p:sp>
    </p:spTree>
    <p:extLst>
      <p:ext uri="{BB962C8B-B14F-4D97-AF65-F5344CB8AC3E}">
        <p14:creationId xmlns:p14="http://schemas.microsoft.com/office/powerpoint/2010/main" val="388005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7967124" y="12397455"/>
            <a:ext cx="13151418" cy="918435"/>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Total Day, live originals only, January 1 – December 31, 2019; includes Spanish language networks; excludes regional sports networks, local broadcast airings and digital airings of sports through MVPD / network TV apps.</a:t>
            </a:r>
          </a:p>
        </p:txBody>
      </p:sp>
      <p:graphicFrame>
        <p:nvGraphicFramePr>
          <p:cNvPr id="11" name="Chart 10"/>
          <p:cNvGraphicFramePr/>
          <p:nvPr>
            <p:extLst>
              <p:ext uri="{D42A27DB-BD31-4B8C-83A1-F6EECF244321}">
                <p14:modId xmlns:p14="http://schemas.microsoft.com/office/powerpoint/2010/main" val="4224723843"/>
              </p:ext>
            </p:extLst>
          </p:nvPr>
        </p:nvGraphicFramePr>
        <p:xfrm>
          <a:off x="8579764" y="1828800"/>
          <a:ext cx="15286389" cy="9863327"/>
        </p:xfrm>
        <a:graphic>
          <a:graphicData uri="http://schemas.openxmlformats.org/drawingml/2006/chart">
            <c:chart xmlns:c="http://schemas.openxmlformats.org/drawingml/2006/chart" xmlns:r="http://schemas.openxmlformats.org/officeDocument/2006/relationships" r:id="rId2"/>
          </a:graphicData>
        </a:graphic>
      </p:graphicFrame>
      <p:sp>
        <p:nvSpPr>
          <p:cNvPr id="7" name="Star: 5 Points 6">
            <a:extLst>
              <a:ext uri="{FF2B5EF4-FFF2-40B4-BE49-F238E27FC236}">
                <a16:creationId xmlns:a16="http://schemas.microsoft.com/office/drawing/2014/main" id="{330092FD-4537-4214-953B-F73ECEEDE96D}"/>
              </a:ext>
            </a:extLst>
          </p:cNvPr>
          <p:cNvSpPr/>
          <p:nvPr/>
        </p:nvSpPr>
        <p:spPr>
          <a:xfrm>
            <a:off x="565265" y="3807229"/>
            <a:ext cx="908860"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82399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Among the over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14,100</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live sporting events shown on national TV annually,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89%</a:t>
            </a:r>
            <a:r>
              <a:rPr lang="en-US" sz="4800"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air on ad-supported national cable TV</a:t>
            </a:r>
            <a:endPar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36</a:t>
            </a:r>
          </a:p>
        </p:txBody>
      </p:sp>
      <p:pic>
        <p:nvPicPr>
          <p:cNvPr id="15" name="Picture 14">
            <a:extLst>
              <a:ext uri="{FF2B5EF4-FFF2-40B4-BE49-F238E27FC236}">
                <a16:creationId xmlns:a16="http://schemas.microsoft.com/office/drawing/2014/main" id="{DA5B1F71-D41F-4D33-B80E-B0F30C0AD9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6" name="Rectangle 15">
            <a:extLst>
              <a:ext uri="{FF2B5EF4-FFF2-40B4-BE49-F238E27FC236}">
                <a16:creationId xmlns:a16="http://schemas.microsoft.com/office/drawing/2014/main" id="{5A5C65DE-3CB6-430E-88FF-07B22DCB1C40}"/>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128448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2" y="1923272"/>
            <a:ext cx="16412788" cy="1144955"/>
          </a:xfrm>
        </p:spPr>
        <p:txBody>
          <a:bodyPr>
            <a:normAutofit lnSpcReduction="10000"/>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Average # of National Live Sporting Events Each Day of the Week</a:t>
            </a:r>
          </a:p>
          <a:p>
            <a:r>
              <a:rPr lang="en-US" sz="2800" dirty="0">
                <a:latin typeface="Open Sans" panose="020B0606030504020204" pitchFamily="34" charset="0"/>
                <a:ea typeface="Open Sans" panose="020B0606030504020204" pitchFamily="34" charset="0"/>
                <a:cs typeface="Open Sans" panose="020B0606030504020204" pitchFamily="34" charset="0"/>
              </a:rPr>
              <a:t>CY 2019 </a:t>
            </a:r>
          </a:p>
        </p:txBody>
      </p:sp>
      <p:graphicFrame>
        <p:nvGraphicFramePr>
          <p:cNvPr id="8" name="Chart 7"/>
          <p:cNvGraphicFramePr/>
          <p:nvPr>
            <p:extLst>
              <p:ext uri="{D42A27DB-BD31-4B8C-83A1-F6EECF244321}">
                <p14:modId xmlns:p14="http://schemas.microsoft.com/office/powerpoint/2010/main" val="2231639546"/>
              </p:ext>
            </p:extLst>
          </p:nvPr>
        </p:nvGraphicFramePr>
        <p:xfrm>
          <a:off x="8534399" y="3465067"/>
          <a:ext cx="15087601" cy="822645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883810" y="8516279"/>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23</a:t>
            </a:r>
          </a:p>
        </p:txBody>
      </p:sp>
      <p:sp>
        <p:nvSpPr>
          <p:cNvPr id="9" name="TextBox 8"/>
          <p:cNvSpPr txBox="1"/>
          <p:nvPr/>
        </p:nvSpPr>
        <p:spPr>
          <a:xfrm>
            <a:off x="11037296" y="8193114"/>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27</a:t>
            </a:r>
          </a:p>
        </p:txBody>
      </p:sp>
      <p:sp>
        <p:nvSpPr>
          <p:cNvPr id="10" name="TextBox 9"/>
          <p:cNvSpPr txBox="1"/>
          <p:nvPr/>
        </p:nvSpPr>
        <p:spPr>
          <a:xfrm>
            <a:off x="13170916" y="7860640"/>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31</a:t>
            </a:r>
          </a:p>
        </p:txBody>
      </p:sp>
      <p:sp>
        <p:nvSpPr>
          <p:cNvPr id="11" name="TextBox 10"/>
          <p:cNvSpPr txBox="1"/>
          <p:nvPr/>
        </p:nvSpPr>
        <p:spPr>
          <a:xfrm>
            <a:off x="15266436" y="7613010"/>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35</a:t>
            </a:r>
          </a:p>
        </p:txBody>
      </p:sp>
      <p:sp>
        <p:nvSpPr>
          <p:cNvPr id="12" name="TextBox 11"/>
          <p:cNvSpPr txBox="1"/>
          <p:nvPr/>
        </p:nvSpPr>
        <p:spPr>
          <a:xfrm>
            <a:off x="17376949" y="7220060"/>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13" name="TextBox 12"/>
          <p:cNvSpPr txBox="1"/>
          <p:nvPr/>
        </p:nvSpPr>
        <p:spPr>
          <a:xfrm>
            <a:off x="19507579" y="4811996"/>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68</a:t>
            </a:r>
          </a:p>
        </p:txBody>
      </p:sp>
      <p:sp>
        <p:nvSpPr>
          <p:cNvPr id="14" name="TextBox 13"/>
          <p:cNvSpPr txBox="1"/>
          <p:nvPr/>
        </p:nvSpPr>
        <p:spPr>
          <a:xfrm>
            <a:off x="21631163" y="6098973"/>
            <a:ext cx="1623526" cy="646331"/>
          </a:xfrm>
          <a:prstGeom prst="rect">
            <a:avLst/>
          </a:prstGeom>
          <a:noFill/>
        </p:spPr>
        <p:txBody>
          <a:bodyPr wrap="square" rtlCol="0">
            <a:spAutoFit/>
          </a:bodyPr>
          <a:lstStyle/>
          <a:p>
            <a:pPr algn="ctr" defTabSz="914400"/>
            <a:r>
              <a:rPr lang="en-US" sz="3600" dirty="0">
                <a:solidFill>
                  <a:prstClr val="black"/>
                </a:solidFill>
                <a:latin typeface="Open Sans" panose="020B0606030504020204" pitchFamily="34" charset="0"/>
                <a:ea typeface="Open Sans" panose="020B0606030504020204" pitchFamily="34" charset="0"/>
                <a:cs typeface="Open Sans" panose="020B0606030504020204" pitchFamily="34" charset="0"/>
              </a:rPr>
              <a:t>53</a:t>
            </a:r>
          </a:p>
        </p:txBody>
      </p:sp>
      <p:sp>
        <p:nvSpPr>
          <p:cNvPr id="17" name="Text Placeholder 3"/>
          <p:cNvSpPr>
            <a:spLocks noGrp="1"/>
          </p:cNvSpPr>
          <p:nvPr>
            <p:ph type="body" sz="quarter" idx="14"/>
          </p:nvPr>
        </p:nvSpPr>
        <p:spPr>
          <a:xfrm>
            <a:off x="7971212" y="12336810"/>
            <a:ext cx="13328172" cy="974103"/>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Nielsen </a:t>
            </a:r>
            <a:r>
              <a:rPr lang="en-US" dirty="0" err="1">
                <a:latin typeface="Open Sans" panose="020B0606030504020204" pitchFamily="34" charset="0"/>
                <a:ea typeface="Open Sans" panose="020B0606030504020204" pitchFamily="34" charset="0"/>
                <a:cs typeface="Open Sans" panose="020B0606030504020204" pitchFamily="34" charset="0"/>
              </a:rPr>
              <a:t>NPower</a:t>
            </a:r>
            <a:r>
              <a:rPr lang="en-US" dirty="0">
                <a:latin typeface="Open Sans" panose="020B0606030504020204" pitchFamily="34" charset="0"/>
                <a:ea typeface="Open Sans" panose="020B0606030504020204" pitchFamily="34" charset="0"/>
                <a:cs typeface="Open Sans" panose="020B0606030504020204" pitchFamily="34" charset="0"/>
              </a:rPr>
              <a:t>, Total Day, live originals/premieres only, January 1 – December 31, 2019; includes Spanish language networks; excludes regional sports networks, local broadcast airings and digital airings of sports through MVPD / network TV apps.</a:t>
            </a:r>
          </a:p>
        </p:txBody>
      </p:sp>
      <p:sp>
        <p:nvSpPr>
          <p:cNvPr id="15" name="Star: 5 Points 14">
            <a:extLst>
              <a:ext uri="{FF2B5EF4-FFF2-40B4-BE49-F238E27FC236}">
                <a16:creationId xmlns:a16="http://schemas.microsoft.com/office/drawing/2014/main" id="{148D2D58-EDBA-4125-91D7-69B0D118162B}"/>
              </a:ext>
            </a:extLst>
          </p:cNvPr>
          <p:cNvSpPr/>
          <p:nvPr/>
        </p:nvSpPr>
        <p:spPr>
          <a:xfrm>
            <a:off x="565265" y="3807229"/>
            <a:ext cx="908860" cy="88586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Calibri"/>
            </a:endParaRPr>
          </a:p>
        </p:txBody>
      </p:sp>
      <p:sp>
        <p:nvSpPr>
          <p:cNvPr id="21" name="Title 1">
            <a:extLst>
              <a:ext uri="{FF2B5EF4-FFF2-40B4-BE49-F238E27FC236}">
                <a16:creationId xmlns:a16="http://schemas.microsoft.com/office/drawing/2014/main" id="{F6F7EF0D-B322-4A3E-A2DB-491395C14E0D}"/>
              </a:ext>
            </a:extLst>
          </p:cNvPr>
          <p:cNvSpPr txBox="1">
            <a:spLocks/>
          </p:cNvSpPr>
          <p:nvPr/>
        </p:nvSpPr>
        <p:spPr>
          <a:xfrm>
            <a:off x="143125" y="686650"/>
            <a:ext cx="782808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Ad-supported</a:t>
            </a:r>
            <a:r>
              <a:rPr kumimoji="0" lang="en-US" sz="4800" b="0"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national cable TV makes up a large majority of live sporting events every day of the</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week</a:t>
            </a:r>
            <a:endParaRPr kumimoji="0" lang="en-US" sz="48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37</a:t>
            </a:r>
          </a:p>
        </p:txBody>
      </p:sp>
      <p:pic>
        <p:nvPicPr>
          <p:cNvPr id="23" name="Picture 22">
            <a:extLst>
              <a:ext uri="{FF2B5EF4-FFF2-40B4-BE49-F238E27FC236}">
                <a16:creationId xmlns:a16="http://schemas.microsoft.com/office/drawing/2014/main" id="{AE650A13-9B76-4192-A2E0-6B40352FDD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8" name="Rectangle 17">
            <a:extLst>
              <a:ext uri="{FF2B5EF4-FFF2-40B4-BE49-F238E27FC236}">
                <a16:creationId xmlns:a16="http://schemas.microsoft.com/office/drawing/2014/main" id="{31C38701-5ED8-49AB-9986-ED5E219ADC54}"/>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2317627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2" y="1650583"/>
            <a:ext cx="16412788" cy="1478118"/>
          </a:xfrm>
        </p:spPr>
        <p:txBody>
          <a:bodyPr>
            <a:normAutofit/>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 of National Live Sporting Events Per Month</a:t>
            </a:r>
          </a:p>
          <a:p>
            <a:r>
              <a:rPr lang="en-US" sz="2800" dirty="0">
                <a:latin typeface="Open Sans" panose="020B0606030504020204" pitchFamily="34" charset="0"/>
                <a:ea typeface="Open Sans" panose="020B0606030504020204" pitchFamily="34" charset="0"/>
                <a:cs typeface="Open Sans" panose="020B0606030504020204" pitchFamily="34" charset="0"/>
              </a:rPr>
              <a:t>CY 2019</a:t>
            </a:r>
          </a:p>
        </p:txBody>
      </p:sp>
      <p:sp>
        <p:nvSpPr>
          <p:cNvPr id="27" name="Text Placeholder 2"/>
          <p:cNvSpPr>
            <a:spLocks noGrp="1"/>
          </p:cNvSpPr>
          <p:nvPr>
            <p:ph type="body" sz="quarter" idx="13"/>
          </p:nvPr>
        </p:nvSpPr>
        <p:spPr>
          <a:xfrm>
            <a:off x="8530835" y="11160763"/>
            <a:ext cx="15659891" cy="531364"/>
          </a:xfrm>
        </p:spPr>
        <p:txBody>
          <a:bodyPr>
            <a:noAutofit/>
          </a:bodyPr>
          <a:lstStyle/>
          <a:p>
            <a:pPr algn="l"/>
            <a:r>
              <a:rPr lang="en-US" sz="1800" i="1" dirty="0">
                <a:latin typeface="Open Sans" panose="020B0606030504020204" pitchFamily="34" charset="0"/>
                <a:ea typeface="Open Sans" panose="020B0606030504020204" pitchFamily="34" charset="0"/>
                <a:cs typeface="Open Sans" panose="020B0606030504020204" pitchFamily="34" charset="0"/>
              </a:rPr>
              <a:t>Note: Summer is dominated by the MLB, a sport that has the vast majority of its games airing on RSNs which are not reflected in the above chart.</a:t>
            </a:r>
          </a:p>
        </p:txBody>
      </p:sp>
      <p:sp>
        <p:nvSpPr>
          <p:cNvPr id="29" name="Star: 5 Points 28">
            <a:extLst>
              <a:ext uri="{FF2B5EF4-FFF2-40B4-BE49-F238E27FC236}">
                <a16:creationId xmlns:a16="http://schemas.microsoft.com/office/drawing/2014/main" id="{CF84FDAC-4D01-48D9-9CFF-CE32969B407F}"/>
              </a:ext>
            </a:extLst>
          </p:cNvPr>
          <p:cNvSpPr/>
          <p:nvPr/>
        </p:nvSpPr>
        <p:spPr>
          <a:xfrm>
            <a:off x="4353220" y="3807229"/>
            <a:ext cx="765021" cy="885868"/>
          </a:xfrm>
          <a:prstGeom prst="star5">
            <a:avLst/>
          </a:prstGeom>
          <a:solidFill>
            <a:srgbClr val="50C8A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itle 1">
            <a:extLst>
              <a:ext uri="{FF2B5EF4-FFF2-40B4-BE49-F238E27FC236}">
                <a16:creationId xmlns:a16="http://schemas.microsoft.com/office/drawing/2014/main" id="{F6F7EF0D-B322-4A3E-A2DB-491395C14E0D}"/>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38</a:t>
            </a:r>
          </a:p>
        </p:txBody>
      </p:sp>
      <p:graphicFrame>
        <p:nvGraphicFramePr>
          <p:cNvPr id="35" name="Chart 34">
            <a:extLst>
              <a:ext uri="{FF2B5EF4-FFF2-40B4-BE49-F238E27FC236}">
                <a16:creationId xmlns:a16="http://schemas.microsoft.com/office/drawing/2014/main" id="{8DD70F32-B6A5-4917-A566-D3F25DB4004C}"/>
              </a:ext>
            </a:extLst>
          </p:cNvPr>
          <p:cNvGraphicFramePr/>
          <p:nvPr>
            <p:extLst>
              <p:ext uri="{D42A27DB-BD31-4B8C-83A1-F6EECF244321}">
                <p14:modId xmlns:p14="http://schemas.microsoft.com/office/powerpoint/2010/main" val="585173851"/>
              </p:ext>
            </p:extLst>
          </p:nvPr>
        </p:nvGraphicFramePr>
        <p:xfrm>
          <a:off x="8362159" y="3433261"/>
          <a:ext cx="15878716" cy="7575844"/>
        </p:xfrm>
        <a:graphic>
          <a:graphicData uri="http://schemas.openxmlformats.org/drawingml/2006/chart">
            <c:chart xmlns:c="http://schemas.openxmlformats.org/drawingml/2006/chart" xmlns:r="http://schemas.openxmlformats.org/officeDocument/2006/relationships" r:id="rId2"/>
          </a:graphicData>
        </a:graphic>
      </p:graphicFrame>
      <p:sp>
        <p:nvSpPr>
          <p:cNvPr id="36" name="TextBox 35">
            <a:extLst>
              <a:ext uri="{FF2B5EF4-FFF2-40B4-BE49-F238E27FC236}">
                <a16:creationId xmlns:a16="http://schemas.microsoft.com/office/drawing/2014/main" id="{B42D3AAE-2153-4CA3-8E83-BF190553EC3E}"/>
              </a:ext>
            </a:extLst>
          </p:cNvPr>
          <p:cNvSpPr txBox="1"/>
          <p:nvPr/>
        </p:nvSpPr>
        <p:spPr>
          <a:xfrm>
            <a:off x="8492139" y="5418142"/>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1,143</a:t>
            </a:r>
          </a:p>
        </p:txBody>
      </p:sp>
      <p:sp>
        <p:nvSpPr>
          <p:cNvPr id="37" name="TextBox 36">
            <a:extLst>
              <a:ext uri="{FF2B5EF4-FFF2-40B4-BE49-F238E27FC236}">
                <a16:creationId xmlns:a16="http://schemas.microsoft.com/office/drawing/2014/main" id="{4D5BBB44-6D73-467A-A976-9B2EC73D977E}"/>
              </a:ext>
            </a:extLst>
          </p:cNvPr>
          <p:cNvSpPr txBox="1"/>
          <p:nvPr/>
        </p:nvSpPr>
        <p:spPr>
          <a:xfrm>
            <a:off x="9788010" y="5026803"/>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1,248</a:t>
            </a:r>
          </a:p>
        </p:txBody>
      </p:sp>
      <p:sp>
        <p:nvSpPr>
          <p:cNvPr id="38" name="TextBox 37">
            <a:extLst>
              <a:ext uri="{FF2B5EF4-FFF2-40B4-BE49-F238E27FC236}">
                <a16:creationId xmlns:a16="http://schemas.microsoft.com/office/drawing/2014/main" id="{AA421BD3-9611-4CED-9B61-947EFA4FBE95}"/>
              </a:ext>
            </a:extLst>
          </p:cNvPr>
          <p:cNvSpPr txBox="1"/>
          <p:nvPr/>
        </p:nvSpPr>
        <p:spPr>
          <a:xfrm>
            <a:off x="11116367" y="4490141"/>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1,385</a:t>
            </a:r>
          </a:p>
        </p:txBody>
      </p:sp>
      <p:sp>
        <p:nvSpPr>
          <p:cNvPr id="39" name="TextBox 38">
            <a:extLst>
              <a:ext uri="{FF2B5EF4-FFF2-40B4-BE49-F238E27FC236}">
                <a16:creationId xmlns:a16="http://schemas.microsoft.com/office/drawing/2014/main" id="{5CA5C58E-B250-4C76-BEC3-3B0E4784ECE6}"/>
              </a:ext>
            </a:extLst>
          </p:cNvPr>
          <p:cNvSpPr txBox="1"/>
          <p:nvPr/>
        </p:nvSpPr>
        <p:spPr>
          <a:xfrm>
            <a:off x="12394002" y="4689771"/>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1,315</a:t>
            </a:r>
          </a:p>
        </p:txBody>
      </p:sp>
      <p:sp>
        <p:nvSpPr>
          <p:cNvPr id="40" name="TextBox 39">
            <a:extLst>
              <a:ext uri="{FF2B5EF4-FFF2-40B4-BE49-F238E27FC236}">
                <a16:creationId xmlns:a16="http://schemas.microsoft.com/office/drawing/2014/main" id="{8A649C30-17B6-45C8-BE80-B9EFFB879A5E}"/>
              </a:ext>
            </a:extLst>
          </p:cNvPr>
          <p:cNvSpPr txBox="1"/>
          <p:nvPr/>
        </p:nvSpPr>
        <p:spPr>
          <a:xfrm>
            <a:off x="13688890" y="5023057"/>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1,248</a:t>
            </a:r>
          </a:p>
        </p:txBody>
      </p:sp>
      <p:sp>
        <p:nvSpPr>
          <p:cNvPr id="41" name="TextBox 40">
            <a:extLst>
              <a:ext uri="{FF2B5EF4-FFF2-40B4-BE49-F238E27FC236}">
                <a16:creationId xmlns:a16="http://schemas.microsoft.com/office/drawing/2014/main" id="{6CB6E39F-2FF8-465B-8D03-BF0D3DA64579}"/>
              </a:ext>
            </a:extLst>
          </p:cNvPr>
          <p:cNvSpPr txBox="1"/>
          <p:nvPr/>
        </p:nvSpPr>
        <p:spPr>
          <a:xfrm>
            <a:off x="15005139" y="5562365"/>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Open Sans" panose="020B0606030504020204" pitchFamily="34" charset="0"/>
                <a:ea typeface="Open Sans" panose="020B0606030504020204" pitchFamily="34" charset="0"/>
                <a:cs typeface="Open Sans" panose="020B0606030504020204" pitchFamily="34" charset="0"/>
              </a:rPr>
              <a:t>1,118</a:t>
            </a:r>
            <a:endPar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9F0F8B4E-568A-401A-8446-061B716EAA6B}"/>
              </a:ext>
            </a:extLst>
          </p:cNvPr>
          <p:cNvSpPr txBox="1"/>
          <p:nvPr/>
        </p:nvSpPr>
        <p:spPr>
          <a:xfrm>
            <a:off x="16271136" y="5689579"/>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1,082</a:t>
            </a:r>
          </a:p>
        </p:txBody>
      </p:sp>
      <p:sp>
        <p:nvSpPr>
          <p:cNvPr id="43" name="TextBox 42">
            <a:extLst>
              <a:ext uri="{FF2B5EF4-FFF2-40B4-BE49-F238E27FC236}">
                <a16:creationId xmlns:a16="http://schemas.microsoft.com/office/drawing/2014/main" id="{34BCAED4-17A7-4749-8BB2-8E429348CD96}"/>
              </a:ext>
            </a:extLst>
          </p:cNvPr>
          <p:cNvSpPr txBox="1"/>
          <p:nvPr/>
        </p:nvSpPr>
        <p:spPr>
          <a:xfrm>
            <a:off x="17295085" y="5101338"/>
            <a:ext cx="193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1,239</a:t>
            </a:r>
          </a:p>
        </p:txBody>
      </p:sp>
      <p:sp>
        <p:nvSpPr>
          <p:cNvPr id="44" name="TextBox 43">
            <a:extLst>
              <a:ext uri="{FF2B5EF4-FFF2-40B4-BE49-F238E27FC236}">
                <a16:creationId xmlns:a16="http://schemas.microsoft.com/office/drawing/2014/main" id="{75EEB657-E944-48B9-8789-2B32929E153F}"/>
              </a:ext>
            </a:extLst>
          </p:cNvPr>
          <p:cNvSpPr txBox="1"/>
          <p:nvPr/>
        </p:nvSpPr>
        <p:spPr>
          <a:xfrm>
            <a:off x="18852995" y="5407399"/>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1,154</a:t>
            </a:r>
          </a:p>
        </p:txBody>
      </p:sp>
      <p:sp>
        <p:nvSpPr>
          <p:cNvPr id="45" name="TextBox 44">
            <a:extLst>
              <a:ext uri="{FF2B5EF4-FFF2-40B4-BE49-F238E27FC236}">
                <a16:creationId xmlns:a16="http://schemas.microsoft.com/office/drawing/2014/main" id="{C1BB9A70-EA72-4BBC-BF5D-01EC19F9740C}"/>
              </a:ext>
            </a:extLst>
          </p:cNvPr>
          <p:cNvSpPr txBox="1"/>
          <p:nvPr/>
        </p:nvSpPr>
        <p:spPr>
          <a:xfrm>
            <a:off x="20154850" y="5058589"/>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1,231</a:t>
            </a:r>
          </a:p>
        </p:txBody>
      </p:sp>
      <p:sp>
        <p:nvSpPr>
          <p:cNvPr id="46" name="TextBox 45">
            <a:extLst>
              <a:ext uri="{FF2B5EF4-FFF2-40B4-BE49-F238E27FC236}">
                <a16:creationId xmlns:a16="http://schemas.microsoft.com/office/drawing/2014/main" id="{1003CD85-EFE4-41C6-B8A2-CF68F375C455}"/>
              </a:ext>
            </a:extLst>
          </p:cNvPr>
          <p:cNvSpPr txBox="1"/>
          <p:nvPr/>
        </p:nvSpPr>
        <p:spPr>
          <a:xfrm>
            <a:off x="21450153" y="5449294"/>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1,142</a:t>
            </a:r>
          </a:p>
        </p:txBody>
      </p:sp>
      <p:sp>
        <p:nvSpPr>
          <p:cNvPr id="47" name="TextBox 46">
            <a:extLst>
              <a:ext uri="{FF2B5EF4-FFF2-40B4-BE49-F238E27FC236}">
                <a16:creationId xmlns:a16="http://schemas.microsoft.com/office/drawing/2014/main" id="{8430A104-513B-4EAE-B9E6-C7B4E0D6529E}"/>
              </a:ext>
            </a:extLst>
          </p:cNvPr>
          <p:cNvSpPr txBox="1"/>
          <p:nvPr/>
        </p:nvSpPr>
        <p:spPr>
          <a:xfrm>
            <a:off x="22775698" y="6785648"/>
            <a:ext cx="1355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805</a:t>
            </a:r>
          </a:p>
        </p:txBody>
      </p:sp>
      <p:sp>
        <p:nvSpPr>
          <p:cNvPr id="25" name="Title 1">
            <a:extLst>
              <a:ext uri="{FF2B5EF4-FFF2-40B4-BE49-F238E27FC236}">
                <a16:creationId xmlns:a16="http://schemas.microsoft.com/office/drawing/2014/main" id="{A78BB5EF-D720-4837-9D50-7F20A6608722}"/>
              </a:ext>
            </a:extLst>
          </p:cNvPr>
          <p:cNvSpPr txBox="1">
            <a:spLocks/>
          </p:cNvSpPr>
          <p:nvPr/>
        </p:nvSpPr>
        <p:spPr>
          <a:xfrm>
            <a:off x="143125" y="686650"/>
            <a:ext cx="741591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On average, there are </a:t>
            </a:r>
            <a:r>
              <a:rPr lang="en-US"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1,051</a:t>
            </a: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 live sporting events airing on ad-supported national cable TV each month and available across devices</a:t>
            </a:r>
          </a:p>
        </p:txBody>
      </p:sp>
      <p:sp>
        <p:nvSpPr>
          <p:cNvPr id="48" name="Text Placeholder 3">
            <a:extLst>
              <a:ext uri="{FF2B5EF4-FFF2-40B4-BE49-F238E27FC236}">
                <a16:creationId xmlns:a16="http://schemas.microsoft.com/office/drawing/2014/main" id="{C90C22E3-0D72-4BF2-96E0-4753A63D9AFD}"/>
              </a:ext>
            </a:extLst>
          </p:cNvPr>
          <p:cNvSpPr txBox="1">
            <a:spLocks/>
          </p:cNvSpPr>
          <p:nvPr/>
        </p:nvSpPr>
        <p:spPr>
          <a:xfrm>
            <a:off x="7971212" y="12352256"/>
            <a:ext cx="13496871" cy="963633"/>
          </a:xfrm>
          <a:prstGeom prst="rect">
            <a:avLst/>
          </a:prstGeom>
        </p:spPr>
        <p:txBody>
          <a:bodyPr vert="horz" lIns="233290" tIns="116662" rIns="233290" bIns="116662" rtlCol="0">
            <a:noAutofit/>
          </a:bodyPr>
          <a:lstStyle>
            <a:lvl1pPr marL="0" indent="0" algn="l" defTabSz="874636"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874636" rtl="0" eaLnBrk="1" latinLnBrk="0" hangingPunct="1">
              <a:spcBef>
                <a:spcPct val="20000"/>
              </a:spcBef>
              <a:buFont typeface="Arial"/>
              <a:buNone/>
              <a:defRPr sz="5400" kern="1200">
                <a:solidFill>
                  <a:schemeClr val="tx1"/>
                </a:solidFill>
                <a:latin typeface="+mn-lt"/>
                <a:ea typeface="+mn-ea"/>
                <a:cs typeface="+mn-cs"/>
              </a:defRPr>
            </a:lvl2pPr>
            <a:lvl3pPr marL="1828800" indent="0" algn="l" defTabSz="874636" rtl="0" eaLnBrk="1" latinLnBrk="0" hangingPunct="1">
              <a:spcBef>
                <a:spcPct val="20000"/>
              </a:spcBef>
              <a:buFont typeface="Arial"/>
              <a:buNone/>
              <a:defRPr sz="4650" kern="1200">
                <a:solidFill>
                  <a:schemeClr val="tx1"/>
                </a:solidFill>
                <a:latin typeface="+mn-lt"/>
                <a:ea typeface="+mn-ea"/>
                <a:cs typeface="+mn-cs"/>
              </a:defRPr>
            </a:lvl3pPr>
            <a:lvl4pPr marL="2743200" indent="0" algn="l" defTabSz="874636" rtl="0" eaLnBrk="1" latinLnBrk="0" hangingPunct="1">
              <a:spcBef>
                <a:spcPct val="20000"/>
              </a:spcBef>
              <a:buFont typeface="Arial"/>
              <a:buNone/>
              <a:defRPr sz="3750" kern="1200">
                <a:solidFill>
                  <a:schemeClr val="tx1"/>
                </a:solidFill>
                <a:latin typeface="+mn-lt"/>
                <a:ea typeface="+mn-ea"/>
                <a:cs typeface="+mn-cs"/>
              </a:defRPr>
            </a:lvl4pPr>
            <a:lvl5pPr marL="3657600" indent="0" algn="l" defTabSz="874636" rtl="0" eaLnBrk="1" latinLnBrk="0" hangingPunct="1">
              <a:spcBef>
                <a:spcPct val="20000"/>
              </a:spcBef>
              <a:buFont typeface="Arial"/>
              <a:buNone/>
              <a:defRPr sz="3750" kern="1200">
                <a:solidFill>
                  <a:schemeClr val="tx1"/>
                </a:solidFill>
                <a:latin typeface="+mn-lt"/>
                <a:ea typeface="+mn-ea"/>
                <a:cs typeface="+mn-cs"/>
              </a:defRPr>
            </a:lvl5pPr>
            <a:lvl6pPr marL="4810576" indent="-437318" algn="l" defTabSz="874636" rtl="0" eaLnBrk="1" latinLnBrk="0" hangingPunct="1">
              <a:spcBef>
                <a:spcPct val="20000"/>
              </a:spcBef>
              <a:buFont typeface="Arial"/>
              <a:buChar char="•"/>
              <a:defRPr sz="3750" kern="1200">
                <a:solidFill>
                  <a:schemeClr val="tx1"/>
                </a:solidFill>
                <a:latin typeface="+mn-lt"/>
                <a:ea typeface="+mn-ea"/>
                <a:cs typeface="+mn-cs"/>
              </a:defRPr>
            </a:lvl6pPr>
            <a:lvl7pPr marL="5685226" indent="-437318" algn="l" defTabSz="874636" rtl="0" eaLnBrk="1" latinLnBrk="0" hangingPunct="1">
              <a:spcBef>
                <a:spcPct val="20000"/>
              </a:spcBef>
              <a:buFont typeface="Arial"/>
              <a:buChar char="•"/>
              <a:defRPr sz="3750" kern="1200">
                <a:solidFill>
                  <a:schemeClr val="tx1"/>
                </a:solidFill>
                <a:latin typeface="+mn-lt"/>
                <a:ea typeface="+mn-ea"/>
                <a:cs typeface="+mn-cs"/>
              </a:defRPr>
            </a:lvl7pPr>
            <a:lvl8pPr marL="6559876" indent="-437318" algn="l" defTabSz="874636" rtl="0" eaLnBrk="1" latinLnBrk="0" hangingPunct="1">
              <a:spcBef>
                <a:spcPct val="20000"/>
              </a:spcBef>
              <a:buFont typeface="Arial"/>
              <a:buChar char="•"/>
              <a:defRPr sz="3750" kern="1200">
                <a:solidFill>
                  <a:schemeClr val="tx1"/>
                </a:solidFill>
                <a:latin typeface="+mn-lt"/>
                <a:ea typeface="+mn-ea"/>
                <a:cs typeface="+mn-cs"/>
              </a:defRPr>
            </a:lvl8pPr>
            <a:lvl9pPr marL="7434524" indent="-437318" algn="l" defTabSz="874636" rtl="0" eaLnBrk="1" latinLnBrk="0" hangingPunct="1">
              <a:spcBef>
                <a:spcPct val="20000"/>
              </a:spcBef>
              <a:buFont typeface="Arial"/>
              <a:buChar char="•"/>
              <a:defRPr sz="3750" kern="1200">
                <a:solidFill>
                  <a:schemeClr val="tx1"/>
                </a:solidFill>
                <a:latin typeface="+mn-lt"/>
                <a:ea typeface="+mn-ea"/>
                <a:cs typeface="+mn-cs"/>
              </a:defRPr>
            </a:lvl9pPr>
          </a:lstStyle>
          <a:p>
            <a:r>
              <a:rPr lang="en-US" dirty="0">
                <a:latin typeface="Open Sans" panose="020B0606030504020204" pitchFamily="34" charset="0"/>
              </a:rPr>
              <a:t>Source: VAB analysis of Nielsen </a:t>
            </a:r>
            <a:r>
              <a:rPr lang="en-US" dirty="0" err="1">
                <a:latin typeface="Open Sans" panose="020B0606030504020204" pitchFamily="34" charset="0"/>
              </a:rPr>
              <a:t>NPower</a:t>
            </a:r>
            <a:r>
              <a:rPr lang="en-US" dirty="0">
                <a:latin typeface="Open Sans" panose="020B0606030504020204" pitchFamily="34" charset="0"/>
              </a:rPr>
              <a:t>, Total Day, live originals/premieres only, January – December 31, 2019; includes Spanish language networks; excludes regional sports networks, local broadcast airings and digital airings of sports through MVPD / network TV apps.</a:t>
            </a:r>
          </a:p>
        </p:txBody>
      </p:sp>
      <p:pic>
        <p:nvPicPr>
          <p:cNvPr id="26" name="Picture 25">
            <a:extLst>
              <a:ext uri="{FF2B5EF4-FFF2-40B4-BE49-F238E27FC236}">
                <a16:creationId xmlns:a16="http://schemas.microsoft.com/office/drawing/2014/main" id="{A41BE3AB-E097-4FB3-8999-2F1EAB39C8F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30" name="Rectangle 29">
            <a:extLst>
              <a:ext uri="{FF2B5EF4-FFF2-40B4-BE49-F238E27FC236}">
                <a16:creationId xmlns:a16="http://schemas.microsoft.com/office/drawing/2014/main" id="{6197AB3C-85AA-484D-BA1E-CAAD6EDAFD74}"/>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706071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971213" y="1654357"/>
            <a:ext cx="16412788" cy="1188059"/>
          </a:xfrm>
        </p:spPr>
        <p:txBody>
          <a:bodyPr/>
          <a:lstStyle/>
          <a:p>
            <a:r>
              <a:rPr lang="en-US" sz="3200" b="1" u="sng" dirty="0">
                <a:latin typeface="Open Sans" panose="020B0606030504020204" pitchFamily="34" charset="0"/>
                <a:ea typeface="Open Sans" panose="020B0606030504020204" pitchFamily="34" charset="0"/>
                <a:cs typeface="Open Sans" panose="020B0606030504020204" pitchFamily="34" charset="0"/>
              </a:rPr>
              <a:t>National Live TV Sporting Events: Total Cume P2+ Hours Viewed </a:t>
            </a:r>
          </a:p>
          <a:p>
            <a:r>
              <a:rPr lang="en-US" sz="2800" dirty="0">
                <a:latin typeface="Open Sans" panose="020B0606030504020204" pitchFamily="34" charset="0"/>
                <a:ea typeface="Open Sans" panose="020B0606030504020204" pitchFamily="34" charset="0"/>
                <a:cs typeface="Open Sans" panose="020B0606030504020204" pitchFamily="34" charset="0"/>
              </a:rPr>
              <a:t>Ad-Supported Cable TV vs. Broadcast TV</a:t>
            </a:r>
          </a:p>
          <a:p>
            <a:r>
              <a:rPr lang="en-US" sz="2400" dirty="0">
                <a:latin typeface="Open Sans" panose="020B0606030504020204" pitchFamily="34" charset="0"/>
                <a:ea typeface="Open Sans" panose="020B0606030504020204" pitchFamily="34" charset="0"/>
                <a:cs typeface="Open Sans" panose="020B0606030504020204" pitchFamily="34" charset="0"/>
              </a:rPr>
              <a:t>CY 2017 &amp; 2019</a:t>
            </a:r>
          </a:p>
        </p:txBody>
      </p:sp>
      <p:graphicFrame>
        <p:nvGraphicFramePr>
          <p:cNvPr id="27" name="Chart 26"/>
          <p:cNvGraphicFramePr/>
          <p:nvPr>
            <p:extLst>
              <p:ext uri="{D42A27DB-BD31-4B8C-83A1-F6EECF244321}">
                <p14:modId xmlns:p14="http://schemas.microsoft.com/office/powerpoint/2010/main" val="2772382852"/>
              </p:ext>
            </p:extLst>
          </p:nvPr>
        </p:nvGraphicFramePr>
        <p:xfrm>
          <a:off x="16674242" y="3832345"/>
          <a:ext cx="6346840" cy="810656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7175503" y="5897900"/>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12" name="TextBox 11"/>
          <p:cNvSpPr txBox="1"/>
          <p:nvPr/>
        </p:nvSpPr>
        <p:spPr>
          <a:xfrm>
            <a:off x="19165819" y="5541293"/>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13" name="TextBox 12"/>
          <p:cNvSpPr txBox="1"/>
          <p:nvPr/>
        </p:nvSpPr>
        <p:spPr>
          <a:xfrm>
            <a:off x="21282115" y="5530021"/>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16" name="Star: 5 Points 15">
            <a:extLst>
              <a:ext uri="{FF2B5EF4-FFF2-40B4-BE49-F238E27FC236}">
                <a16:creationId xmlns:a16="http://schemas.microsoft.com/office/drawing/2014/main" id="{7BCCD988-BAE1-4029-9B98-D955421027AE}"/>
              </a:ext>
            </a:extLst>
          </p:cNvPr>
          <p:cNvSpPr/>
          <p:nvPr/>
        </p:nvSpPr>
        <p:spPr>
          <a:xfrm>
            <a:off x="565265" y="3807229"/>
            <a:ext cx="908860" cy="885868"/>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Rectangle 14">
            <a:extLst>
              <a:ext uri="{FF2B5EF4-FFF2-40B4-BE49-F238E27FC236}">
                <a16:creationId xmlns:a16="http://schemas.microsoft.com/office/drawing/2014/main" id="{3C61C9B2-746D-49C3-8030-FB9532C1E4B4}"/>
              </a:ext>
            </a:extLst>
          </p:cNvPr>
          <p:cNvSpPr/>
          <p:nvPr/>
        </p:nvSpPr>
        <p:spPr>
          <a:xfrm>
            <a:off x="0"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Title 1">
            <a:extLst>
              <a:ext uri="{FF2B5EF4-FFF2-40B4-BE49-F238E27FC236}">
                <a16:creationId xmlns:a16="http://schemas.microsoft.com/office/drawing/2014/main" id="{F6F7EF0D-B322-4A3E-A2DB-491395C14E0D}"/>
              </a:ext>
            </a:extLst>
          </p:cNvPr>
          <p:cNvSpPr txBox="1">
            <a:spLocks/>
          </p:cNvSpPr>
          <p:nvPr/>
        </p:nvSpPr>
        <p:spPr>
          <a:xfrm>
            <a:off x="419099" y="686650"/>
            <a:ext cx="6838089"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Time spent viewing </a:t>
            </a:r>
          </a:p>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sporting events between national broadcast TV and </a:t>
            </a:r>
          </a:p>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ad-supported cable TV is fairly even with </a:t>
            </a:r>
          </a:p>
          <a:p>
            <a:pPr lvl="0" algn="l" defTabSz="1828800">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a slight skew towards broadcast TV (52% share) which is driven by NFL games</a:t>
            </a:r>
          </a:p>
        </p:txBody>
      </p:sp>
      <p:sp>
        <p:nvSpPr>
          <p:cNvPr id="21"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lvl="1" algn="r"/>
            <a:r>
              <a:rPr lang="en-US" sz="3200" dirty="0">
                <a:solidFill>
                  <a:srgbClr val="8A8A8A"/>
                </a:solidFill>
                <a:latin typeface="Open Sans" panose="020B0606030504020204" pitchFamily="34" charset="0"/>
                <a:ea typeface="Open Sans" panose="020B0606030504020204" pitchFamily="34" charset="0"/>
                <a:cs typeface="Open Sans" panose="020B0606030504020204" pitchFamily="34" charset="0"/>
              </a:rPr>
              <a:t>39</a:t>
            </a:r>
          </a:p>
        </p:txBody>
      </p:sp>
      <p:sp>
        <p:nvSpPr>
          <p:cNvPr id="2" name="TextBox 1"/>
          <p:cNvSpPr txBox="1"/>
          <p:nvPr/>
        </p:nvSpPr>
        <p:spPr>
          <a:xfrm>
            <a:off x="16626397" y="5563783"/>
            <a:ext cx="2329854"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20.1 Billion</a:t>
            </a:r>
          </a:p>
        </p:txBody>
      </p:sp>
      <p:sp>
        <p:nvSpPr>
          <p:cNvPr id="24" name="TextBox 23"/>
          <p:cNvSpPr txBox="1"/>
          <p:nvPr/>
        </p:nvSpPr>
        <p:spPr>
          <a:xfrm>
            <a:off x="18599460" y="5225567"/>
            <a:ext cx="2329854"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21.5 Billion</a:t>
            </a:r>
          </a:p>
        </p:txBody>
      </p:sp>
      <p:sp>
        <p:nvSpPr>
          <p:cNvPr id="25" name="TextBox 24"/>
          <p:cNvSpPr txBox="1"/>
          <p:nvPr/>
        </p:nvSpPr>
        <p:spPr>
          <a:xfrm>
            <a:off x="20739073" y="5173412"/>
            <a:ext cx="2329854"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21.8 Billion</a:t>
            </a:r>
          </a:p>
        </p:txBody>
      </p:sp>
      <p:graphicFrame>
        <p:nvGraphicFramePr>
          <p:cNvPr id="19" name="Chart 18">
            <a:extLst>
              <a:ext uri="{FF2B5EF4-FFF2-40B4-BE49-F238E27FC236}">
                <a16:creationId xmlns:a16="http://schemas.microsoft.com/office/drawing/2014/main" id="{9735F004-5FD0-4960-85B3-14C807AB12BD}"/>
              </a:ext>
            </a:extLst>
          </p:cNvPr>
          <p:cNvGraphicFramePr/>
          <p:nvPr>
            <p:extLst>
              <p:ext uri="{D42A27DB-BD31-4B8C-83A1-F6EECF244321}">
                <p14:modId xmlns:p14="http://schemas.microsoft.com/office/powerpoint/2010/main" val="3879575615"/>
              </p:ext>
            </p:extLst>
          </p:nvPr>
        </p:nvGraphicFramePr>
        <p:xfrm>
          <a:off x="9180357" y="3832345"/>
          <a:ext cx="6346840" cy="810656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8A7CB206-D75A-4817-AA73-3AA3028107C2}"/>
              </a:ext>
            </a:extLst>
          </p:cNvPr>
          <p:cNvSpPr txBox="1"/>
          <p:nvPr/>
        </p:nvSpPr>
        <p:spPr>
          <a:xfrm>
            <a:off x="9641238" y="5968358"/>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26" name="TextBox 25">
            <a:extLst>
              <a:ext uri="{FF2B5EF4-FFF2-40B4-BE49-F238E27FC236}">
                <a16:creationId xmlns:a16="http://schemas.microsoft.com/office/drawing/2014/main" id="{6A59D79D-5AB8-476F-8DA4-7C8FCD893058}"/>
              </a:ext>
            </a:extLst>
          </p:cNvPr>
          <p:cNvSpPr txBox="1"/>
          <p:nvPr/>
        </p:nvSpPr>
        <p:spPr>
          <a:xfrm>
            <a:off x="11649731" y="5617566"/>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28" name="TextBox 27">
            <a:extLst>
              <a:ext uri="{FF2B5EF4-FFF2-40B4-BE49-F238E27FC236}">
                <a16:creationId xmlns:a16="http://schemas.microsoft.com/office/drawing/2014/main" id="{B80F69CA-C72D-4E69-84A6-5E152C05FAEE}"/>
              </a:ext>
            </a:extLst>
          </p:cNvPr>
          <p:cNvSpPr txBox="1"/>
          <p:nvPr/>
        </p:nvSpPr>
        <p:spPr>
          <a:xfrm>
            <a:off x="13747557" y="5590280"/>
            <a:ext cx="1231642" cy="461665"/>
          </a:xfrm>
          <a:prstGeom prst="rect">
            <a:avLst/>
          </a:prstGeom>
          <a:noFill/>
        </p:spPr>
        <p:txBody>
          <a:bodyPr wrap="square" rtlCol="0">
            <a:spAutoFit/>
          </a:bodyPr>
          <a:lstStyle/>
          <a:p>
            <a:pPr algn="ctr" defTabSz="914400"/>
            <a:r>
              <a:rPr lang="en-US" sz="2400" b="1" i="1" dirty="0">
                <a:latin typeface="Open Sans" panose="020B0606030504020204" pitchFamily="34" charset="0"/>
                <a:ea typeface="Open Sans" panose="020B0606030504020204" pitchFamily="34" charset="0"/>
                <a:cs typeface="Open Sans" panose="020B0606030504020204" pitchFamily="34" charset="0"/>
              </a:rPr>
              <a:t>Hours</a:t>
            </a:r>
          </a:p>
        </p:txBody>
      </p:sp>
      <p:sp>
        <p:nvSpPr>
          <p:cNvPr id="29" name="TextBox 28">
            <a:extLst>
              <a:ext uri="{FF2B5EF4-FFF2-40B4-BE49-F238E27FC236}">
                <a16:creationId xmlns:a16="http://schemas.microsoft.com/office/drawing/2014/main" id="{2B5BB6AF-8E3B-49B3-A6D1-3E5FE2632F7D}"/>
              </a:ext>
            </a:extLst>
          </p:cNvPr>
          <p:cNvSpPr txBox="1"/>
          <p:nvPr/>
        </p:nvSpPr>
        <p:spPr>
          <a:xfrm>
            <a:off x="9029306" y="5610230"/>
            <a:ext cx="2557599"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19.9 Billion</a:t>
            </a:r>
          </a:p>
        </p:txBody>
      </p:sp>
      <p:sp>
        <p:nvSpPr>
          <p:cNvPr id="30" name="TextBox 29">
            <a:extLst>
              <a:ext uri="{FF2B5EF4-FFF2-40B4-BE49-F238E27FC236}">
                <a16:creationId xmlns:a16="http://schemas.microsoft.com/office/drawing/2014/main" id="{41259D06-166E-489D-849E-848BE44F71E4}"/>
              </a:ext>
            </a:extLst>
          </p:cNvPr>
          <p:cNvSpPr txBox="1"/>
          <p:nvPr/>
        </p:nvSpPr>
        <p:spPr>
          <a:xfrm>
            <a:off x="11100625" y="5247404"/>
            <a:ext cx="2329854"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21.6 Billion</a:t>
            </a:r>
          </a:p>
        </p:txBody>
      </p:sp>
      <p:sp>
        <p:nvSpPr>
          <p:cNvPr id="31" name="TextBox 30">
            <a:extLst>
              <a:ext uri="{FF2B5EF4-FFF2-40B4-BE49-F238E27FC236}">
                <a16:creationId xmlns:a16="http://schemas.microsoft.com/office/drawing/2014/main" id="{639892AF-6FC6-445B-B237-82D5E2A0DE7E}"/>
              </a:ext>
            </a:extLst>
          </p:cNvPr>
          <p:cNvSpPr txBox="1"/>
          <p:nvPr/>
        </p:nvSpPr>
        <p:spPr>
          <a:xfrm>
            <a:off x="13241249" y="5188845"/>
            <a:ext cx="2329854" cy="461665"/>
          </a:xfrm>
          <a:prstGeom prst="rect">
            <a:avLst/>
          </a:prstGeom>
          <a:noFill/>
        </p:spPr>
        <p:txBody>
          <a:bodyPr wrap="square" rtlCol="0">
            <a:spAutoFit/>
          </a:bodyPr>
          <a:lstStyle/>
          <a:p>
            <a:pPr algn="ctr"/>
            <a:r>
              <a:rPr lang="en-US" sz="2400" b="1" dirty="0">
                <a:latin typeface="Open Sans" panose="020B0606030504020204" pitchFamily="34" charset="0"/>
                <a:ea typeface="Open Sans" panose="020B0606030504020204" pitchFamily="34" charset="0"/>
                <a:cs typeface="Open Sans" panose="020B0606030504020204" pitchFamily="34" charset="0"/>
              </a:rPr>
              <a:t>21.8 Billion</a:t>
            </a:r>
          </a:p>
        </p:txBody>
      </p:sp>
      <p:sp>
        <p:nvSpPr>
          <p:cNvPr id="32" name="Text Placeholder 2">
            <a:extLst>
              <a:ext uri="{FF2B5EF4-FFF2-40B4-BE49-F238E27FC236}">
                <a16:creationId xmlns:a16="http://schemas.microsoft.com/office/drawing/2014/main" id="{D446DCBE-863F-458E-B73E-DA06A8E4C343}"/>
              </a:ext>
            </a:extLst>
          </p:cNvPr>
          <p:cNvSpPr txBox="1">
            <a:spLocks/>
          </p:cNvSpPr>
          <p:nvPr/>
        </p:nvSpPr>
        <p:spPr>
          <a:xfrm>
            <a:off x="18679072" y="3160895"/>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schemeClr val="tx1"/>
                </a:solidFill>
                <a:effectLst/>
                <a:uLnTx/>
                <a:uFillTx/>
                <a:latin typeface="Open Sans" panose="020B0606030504020204" pitchFamily="34" charset="0"/>
              </a:rPr>
              <a:t>2019</a:t>
            </a:r>
          </a:p>
        </p:txBody>
      </p:sp>
      <p:sp>
        <p:nvSpPr>
          <p:cNvPr id="33" name="Text Placeholder 2">
            <a:extLst>
              <a:ext uri="{FF2B5EF4-FFF2-40B4-BE49-F238E27FC236}">
                <a16:creationId xmlns:a16="http://schemas.microsoft.com/office/drawing/2014/main" id="{05097B60-B083-492A-8C41-B8CBE38F0413}"/>
              </a:ext>
            </a:extLst>
          </p:cNvPr>
          <p:cNvSpPr txBox="1">
            <a:spLocks/>
          </p:cNvSpPr>
          <p:nvPr/>
        </p:nvSpPr>
        <p:spPr>
          <a:xfrm>
            <a:off x="11185187" y="3160895"/>
            <a:ext cx="2337180" cy="737372"/>
          </a:xfrm>
          <a:prstGeom prst="rect">
            <a:avLst/>
          </a:prstGeom>
          <a:noFill/>
          <a:ln>
            <a:noFill/>
          </a:ln>
        </p:spPr>
        <p:txBody>
          <a:bodyPr vert="horz" anchor="ctr"/>
          <a:lstStyle>
            <a:lvl1pPr indent="0" algn="ctr" defTabSz="914400">
              <a:spcBef>
                <a:spcPct val="20000"/>
              </a:spcBef>
              <a:buFontTx/>
              <a:buNone/>
              <a:defRPr sz="3600" cap="none">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485900" indent="-571500" defTabSz="914400">
              <a:spcBef>
                <a:spcPct val="20000"/>
              </a:spcBef>
              <a:buFont typeface="Arial"/>
              <a:buChar char="–"/>
              <a:defRPr sz="5600"/>
            </a:lvl2pPr>
            <a:lvl3pPr marL="2286000" indent="-457200" defTabSz="914400">
              <a:spcBef>
                <a:spcPct val="20000"/>
              </a:spcBef>
              <a:buFont typeface="Arial"/>
              <a:buChar char="•"/>
              <a:defRPr sz="4800"/>
            </a:lvl3pPr>
            <a:lvl4pPr marL="3200400" indent="-457200" defTabSz="914400">
              <a:spcBef>
                <a:spcPct val="20000"/>
              </a:spcBef>
              <a:buFont typeface="Arial"/>
              <a:buChar char="–"/>
              <a:defRPr sz="4000"/>
            </a:lvl4pPr>
            <a:lvl5pPr marL="4114800" indent="-457200" defTabSz="914400">
              <a:spcBef>
                <a:spcPct val="20000"/>
              </a:spcBef>
              <a:buFont typeface="Arial"/>
              <a:buChar char="»"/>
              <a:defRPr sz="4000"/>
            </a:lvl5pPr>
            <a:lvl6pPr marL="5029200" indent="-457200" defTabSz="914400">
              <a:spcBef>
                <a:spcPct val="20000"/>
              </a:spcBef>
              <a:buFont typeface="Arial"/>
              <a:buChar char="•"/>
              <a:defRPr sz="4000"/>
            </a:lvl6pPr>
            <a:lvl7pPr marL="5943600" indent="-457200" defTabSz="914400">
              <a:spcBef>
                <a:spcPct val="20000"/>
              </a:spcBef>
              <a:buFont typeface="Arial"/>
              <a:buChar char="•"/>
              <a:defRPr sz="4000"/>
            </a:lvl7pPr>
            <a:lvl8pPr marL="6858000" indent="-457200" defTabSz="914400">
              <a:spcBef>
                <a:spcPct val="20000"/>
              </a:spcBef>
              <a:buFont typeface="Arial"/>
              <a:buChar char="•"/>
              <a:defRPr sz="4000"/>
            </a:lvl8pPr>
            <a:lvl9pPr marL="7772400" indent="-457200" defTabSz="914400">
              <a:spcBef>
                <a:spcPct val="20000"/>
              </a:spcBef>
              <a:buFont typeface="Arial"/>
              <a:buChar char="•"/>
              <a:defRPr sz="4000"/>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0" i="0" u="sng" strike="noStrike" kern="1200" cap="none" spc="0" normalizeH="0" baseline="0" noProof="0" dirty="0">
                <a:ln>
                  <a:noFill/>
                </a:ln>
                <a:solidFill>
                  <a:schemeClr val="tx1"/>
                </a:solidFill>
                <a:effectLst/>
                <a:uLnTx/>
                <a:uFillTx/>
                <a:latin typeface="Open Sans" panose="020B0606030504020204" pitchFamily="34" charset="0"/>
              </a:rPr>
              <a:t>2017</a:t>
            </a:r>
          </a:p>
        </p:txBody>
      </p:sp>
      <p:sp>
        <p:nvSpPr>
          <p:cNvPr id="34" name="Text Placeholder 3">
            <a:extLst>
              <a:ext uri="{FF2B5EF4-FFF2-40B4-BE49-F238E27FC236}">
                <a16:creationId xmlns:a16="http://schemas.microsoft.com/office/drawing/2014/main" id="{FF21A902-4F73-4B45-B40A-62D3AF819ABF}"/>
              </a:ext>
            </a:extLst>
          </p:cNvPr>
          <p:cNvSpPr txBox="1">
            <a:spLocks/>
          </p:cNvSpPr>
          <p:nvPr/>
        </p:nvSpPr>
        <p:spPr>
          <a:xfrm>
            <a:off x="7971214" y="12337761"/>
            <a:ext cx="13766850" cy="981892"/>
          </a:xfrm>
          <a:prstGeom prst="rect">
            <a:avLst/>
          </a:prstGeom>
        </p:spPr>
        <p:txBody>
          <a:bodyPr vert="horz" lIns="233290" tIns="116662" rIns="233290" bIns="116662" rtlCol="0">
            <a:noAutofit/>
          </a:bodyPr>
          <a:lstStyle>
            <a:defPPr>
              <a:defRPr lang="en-US"/>
            </a:defPPr>
            <a:lvl1pPr indent="0" defTabSz="874636">
              <a:spcBef>
                <a:spcPct val="20000"/>
              </a:spcBef>
              <a:buFont typeface="Arial"/>
              <a:buNone/>
              <a:defRPr sz="1800">
                <a:latin typeface="Open Sans" panose="020B0606030504020204" pitchFamily="34" charset="0"/>
              </a:defRPr>
            </a:lvl1pPr>
            <a:lvl2pPr marL="914400" indent="0" defTabSz="874636">
              <a:spcBef>
                <a:spcPct val="20000"/>
              </a:spcBef>
              <a:buFont typeface="Arial"/>
              <a:buNone/>
              <a:defRPr sz="5400"/>
            </a:lvl2pPr>
            <a:lvl3pPr marL="1828800" indent="0" defTabSz="874636">
              <a:spcBef>
                <a:spcPct val="20000"/>
              </a:spcBef>
              <a:buFont typeface="Arial"/>
              <a:buNone/>
              <a:defRPr sz="4650"/>
            </a:lvl3pPr>
            <a:lvl4pPr marL="2743200" indent="0" defTabSz="874636">
              <a:spcBef>
                <a:spcPct val="20000"/>
              </a:spcBef>
              <a:buFont typeface="Arial"/>
              <a:buNone/>
              <a:defRPr sz="3750"/>
            </a:lvl4pPr>
            <a:lvl5pPr marL="3657600" indent="0" defTabSz="874636">
              <a:spcBef>
                <a:spcPct val="20000"/>
              </a:spcBef>
              <a:buFont typeface="Arial"/>
              <a:buNone/>
              <a:defRPr sz="3750"/>
            </a:lvl5pPr>
            <a:lvl6pPr marL="4810576" indent="-437318" defTabSz="874636">
              <a:spcBef>
                <a:spcPct val="20000"/>
              </a:spcBef>
              <a:buFont typeface="Arial"/>
              <a:buChar char="•"/>
              <a:defRPr sz="3750"/>
            </a:lvl6pPr>
            <a:lvl7pPr marL="5685226" indent="-437318" defTabSz="874636">
              <a:spcBef>
                <a:spcPct val="20000"/>
              </a:spcBef>
              <a:buFont typeface="Arial"/>
              <a:buChar char="•"/>
              <a:defRPr sz="3750"/>
            </a:lvl7pPr>
            <a:lvl8pPr marL="6559876" indent="-437318" defTabSz="874636">
              <a:spcBef>
                <a:spcPct val="20000"/>
              </a:spcBef>
              <a:buFont typeface="Arial"/>
              <a:buChar char="•"/>
              <a:defRPr sz="3750"/>
            </a:lvl8pPr>
            <a:lvl9pPr marL="7434524" indent="-437318" defTabSz="874636">
              <a:spcBef>
                <a:spcPct val="20000"/>
              </a:spcBef>
              <a:buFont typeface="Arial"/>
              <a:buChar char="•"/>
              <a:defRPr sz="3750"/>
            </a:lvl9pPr>
          </a:lstStyle>
          <a:p>
            <a:r>
              <a:rPr lang="en-US" dirty="0"/>
              <a:t>Source: VAB analysis of Nielsen </a:t>
            </a:r>
            <a:r>
              <a:rPr lang="en-US" dirty="0" err="1"/>
              <a:t>NPower</a:t>
            </a:r>
            <a:r>
              <a:rPr lang="en-US" dirty="0"/>
              <a:t> R&amp;F Program Report, Total Day, P2+, based on calendar year; includes Spanish language networks; excludes regional sports networks, local broadcast airings and digital airings of sports through MVPD / network TV apps. Reflects live sporting events only.</a:t>
            </a:r>
          </a:p>
          <a:p>
            <a:endParaRPr lang="en-US" dirty="0"/>
          </a:p>
        </p:txBody>
      </p:sp>
      <p:pic>
        <p:nvPicPr>
          <p:cNvPr id="37" name="Picture 36">
            <a:extLst>
              <a:ext uri="{FF2B5EF4-FFF2-40B4-BE49-F238E27FC236}">
                <a16:creationId xmlns:a16="http://schemas.microsoft.com/office/drawing/2014/main" id="{46BD2B90-588F-46EF-8161-6C99270D25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36" name="Rectangle 35">
            <a:extLst>
              <a:ext uri="{FF2B5EF4-FFF2-40B4-BE49-F238E27FC236}">
                <a16:creationId xmlns:a16="http://schemas.microsoft.com/office/drawing/2014/main" id="{7095C7D2-A2B7-48F5-9097-DE9063B7ACC9}"/>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53183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8082115" y="0"/>
            <a:ext cx="8141111" cy="13715990"/>
          </a:xfrm>
          <a:prstGeom prst="rect">
            <a:avLst/>
          </a:prstGeom>
          <a:ln w="38100">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223226" y="0"/>
            <a:ext cx="8170607" cy="13716000"/>
          </a:xfrm>
          <a:prstGeom prst="rect">
            <a:avLst/>
          </a:prstGeom>
          <a:ln w="38100">
            <a:no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04" y="0"/>
            <a:ext cx="8090719" cy="13715990"/>
          </a:xfrm>
          <a:prstGeom prst="rect">
            <a:avLst/>
          </a:prstGeom>
          <a:ln w="38100">
            <a:noFill/>
          </a:ln>
        </p:spPr>
      </p:pic>
      <p:sp>
        <p:nvSpPr>
          <p:cNvPr id="5" name="Rectangle 4">
            <a:extLst>
              <a:ext uri="{FF2B5EF4-FFF2-40B4-BE49-F238E27FC236}">
                <a16:creationId xmlns:a16="http://schemas.microsoft.com/office/drawing/2014/main" id="{3AFE8B4F-3819-4FF3-853D-831B052EC06E}"/>
              </a:ext>
            </a:extLst>
          </p:cNvPr>
          <p:cNvSpPr/>
          <p:nvPr/>
        </p:nvSpPr>
        <p:spPr>
          <a:xfrm>
            <a:off x="-29496" y="5486051"/>
            <a:ext cx="18102343" cy="2149389"/>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290606" y="6114469"/>
            <a:ext cx="17782241" cy="892552"/>
          </a:xfrm>
          <a:prstGeom prst="rect">
            <a:avLst/>
          </a:prstGeom>
          <a:noFill/>
        </p:spPr>
        <p:txBody>
          <a:bodyPr wrap="square" rtlCol="0">
            <a:spAutoFit/>
          </a:bodyPr>
          <a:lstStyle/>
          <a:p>
            <a:pPr marL="0" marR="0" lvl="0" indent="0" algn="l" defTabSz="1172398" rtl="0" eaLnBrk="1" fontAlgn="auto" latinLnBrk="0" hangingPunct="1">
              <a:lnSpc>
                <a:spcPct val="100000"/>
              </a:lnSpc>
              <a:spcBef>
                <a:spcPts val="0"/>
              </a:spcBef>
              <a:spcAft>
                <a:spcPts val="0"/>
              </a:spcAft>
              <a:buClrTx/>
              <a:buSzTx/>
              <a:buFontTx/>
              <a:buNone/>
              <a:tabLst/>
              <a:defRPr/>
            </a:pPr>
            <a:r>
              <a:rPr kumimoji="0" lang="en-US" sz="5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Understanding Sports Fans’ Viewing Preferences</a:t>
            </a:r>
          </a:p>
        </p:txBody>
      </p:sp>
    </p:spTree>
    <p:extLst>
      <p:ext uri="{BB962C8B-B14F-4D97-AF65-F5344CB8AC3E}">
        <p14:creationId xmlns:p14="http://schemas.microsoft.com/office/powerpoint/2010/main" val="2848019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096581" y="12711582"/>
            <a:ext cx="13100874" cy="59190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S&amp;P Global Intelligence, Kagan, 2020: programming cost estimates reflect ad-supported cable TV &amp; Regional Sports Networks; excludes programming costs by broadcast networks.</a:t>
            </a:r>
          </a:p>
        </p:txBody>
      </p:sp>
      <p:graphicFrame>
        <p:nvGraphicFramePr>
          <p:cNvPr id="8" name="Chart 7"/>
          <p:cNvGraphicFramePr/>
          <p:nvPr>
            <p:extLst>
              <p:ext uri="{D42A27DB-BD31-4B8C-83A1-F6EECF244321}">
                <p14:modId xmlns:p14="http://schemas.microsoft.com/office/powerpoint/2010/main" val="645943983"/>
              </p:ext>
            </p:extLst>
          </p:nvPr>
        </p:nvGraphicFramePr>
        <p:xfrm>
          <a:off x="8762844" y="2453669"/>
          <a:ext cx="14350984" cy="880866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5" y="686650"/>
            <a:ext cx="7476875"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Ad-supported cable TV networks are projected to invest almost </a:t>
            </a:r>
            <a:r>
              <a:rPr lang="en-US" sz="4800" b="1" dirty="0">
                <a:solidFill>
                  <a:prstClr val="white"/>
                </a:solidFill>
                <a:latin typeface="Open Sans" panose="020B0606030504020204" pitchFamily="34" charset="0"/>
                <a:ea typeface="Open Sans" panose="020B0606030504020204" pitchFamily="34" charset="0"/>
                <a:cs typeface="Open Sans" panose="020B0606030504020204" pitchFamily="34" charset="0"/>
              </a:rPr>
              <a:t>$20 Billion </a:t>
            </a:r>
            <a:r>
              <a:rPr lang="en-US" sz="4800" dirty="0">
                <a:solidFill>
                  <a:prstClr val="white"/>
                </a:solidFill>
                <a:latin typeface="Open Sans" panose="020B0606030504020204" pitchFamily="34" charset="0"/>
                <a:ea typeface="Open Sans" panose="020B0606030504020204" pitchFamily="34" charset="0"/>
                <a:cs typeface="Open Sans" panose="020B0606030504020204" pitchFamily="34" charset="0"/>
              </a:rPr>
              <a:t>on sports programming by 2022</a:t>
            </a: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40</a:t>
            </a:r>
          </a:p>
        </p:txBody>
      </p:sp>
      <p:pic>
        <p:nvPicPr>
          <p:cNvPr id="10" name="Picture 9">
            <a:extLst>
              <a:ext uri="{FF2B5EF4-FFF2-40B4-BE49-F238E27FC236}">
                <a16:creationId xmlns:a16="http://schemas.microsoft.com/office/drawing/2014/main" id="{F538F0EE-49FC-42ED-B76E-8DAD97D1F4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1" name="Rectangle 10">
            <a:extLst>
              <a:ext uri="{FF2B5EF4-FFF2-40B4-BE49-F238E27FC236}">
                <a16:creationId xmlns:a16="http://schemas.microsoft.com/office/drawing/2014/main" id="{A702012A-B7C8-49C0-8EA9-642D2D71065D}"/>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06831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55088" y="12252349"/>
            <a:ext cx="13475182" cy="1097100"/>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Dynata ‘Sports Viewing Experience Survey,’ September 2019. Survey base: self-identified sports fans, P18+. Q10: Where do you typically watch sports? All Sports Fans based on P18+,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143124" y="686651"/>
            <a:ext cx="7323195" cy="8056476"/>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In September 2019, VAB commissioned </a:t>
            </a:r>
            <a:r>
              <a:rPr lang="en-US" sz="4000" i="1" dirty="0" err="1">
                <a:solidFill>
                  <a:prstClr val="white"/>
                </a:solidFill>
                <a:latin typeface="Open Sans" panose="020B0606030504020204" pitchFamily="34" charset="0"/>
                <a:ea typeface="Open Sans" panose="020B0606030504020204" pitchFamily="34" charset="0"/>
                <a:cs typeface="Open Sans" panose="020B0606030504020204" pitchFamily="34" charset="0"/>
              </a:rPr>
              <a:t>Dynata</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 to conduct the ‘Sports Viewing Experience’ survey to understand fans’ preferences for live sports viewing. </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0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Almost all sports fans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regardless of their level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fandom, age, gender or ethnicity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watch live sports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home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5</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36146"/>
            <a:ext cx="14109565"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172699" y="346484"/>
            <a:ext cx="14262019" cy="707886"/>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Where Do Sports Fans </a:t>
            </a:r>
            <a:r>
              <a:rPr kumimoji="0" lang="en-US" sz="4000" b="1" i="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Typically</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Watch Sports?</a:t>
            </a:r>
          </a:p>
        </p:txBody>
      </p:sp>
      <p:sp>
        <p:nvSpPr>
          <p:cNvPr id="18" name="TextBox 17"/>
          <p:cNvSpPr txBox="1"/>
          <p:nvPr/>
        </p:nvSpPr>
        <p:spPr>
          <a:xfrm>
            <a:off x="10846203" y="3408068"/>
            <a:ext cx="3001382"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3375216" y="2980017"/>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Stadium</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5992305" y="2980017"/>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Bar or Restaurant</a:t>
            </a:r>
          </a:p>
        </p:txBody>
      </p:sp>
      <p:sp>
        <p:nvSpPr>
          <p:cNvPr id="21" name="TextBox 20"/>
          <p:cNvSpPr txBox="1"/>
          <p:nvPr/>
        </p:nvSpPr>
        <p:spPr>
          <a:xfrm>
            <a:off x="18582025" y="2980017"/>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Someone </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Else’s Home</a:t>
            </a:r>
          </a:p>
        </p:txBody>
      </p:sp>
      <p:sp>
        <p:nvSpPr>
          <p:cNvPr id="30" name="TextBox 29"/>
          <p:cNvSpPr txBox="1"/>
          <p:nvPr/>
        </p:nvSpPr>
        <p:spPr>
          <a:xfrm>
            <a:off x="21133331" y="3056961"/>
            <a:ext cx="3061454" cy="800219"/>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Elsewhere</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(airport, gym, hotel, etc.)</a:t>
            </a:r>
            <a:endPar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882362" y="1364445"/>
            <a:ext cx="1488990" cy="148899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78537" y="1202700"/>
            <a:ext cx="1488990" cy="148899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48184" y="1289067"/>
            <a:ext cx="1488990" cy="148899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85917" y="1364445"/>
            <a:ext cx="1488990" cy="1488990"/>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368257" y="1272713"/>
            <a:ext cx="1488990" cy="1488990"/>
          </a:xfrm>
          <a:prstGeom prst="rect">
            <a:avLst/>
          </a:prstGeom>
        </p:spPr>
      </p:pic>
      <p:sp>
        <p:nvSpPr>
          <p:cNvPr id="36" name="TextBox 35"/>
          <p:cNvSpPr txBox="1"/>
          <p:nvPr/>
        </p:nvSpPr>
        <p:spPr>
          <a:xfrm>
            <a:off x="9149219" y="4210661"/>
            <a:ext cx="2152882"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a:t>
            </a:r>
            <a:endParaRPr kumimoji="0" lang="en-US" sz="20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8378887" y="3690623"/>
            <a:ext cx="290162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Fan Type</a:t>
            </a:r>
            <a:endPar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1866690" y="421066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45" name="TextBox 44"/>
          <p:cNvSpPr txBox="1"/>
          <p:nvPr/>
        </p:nvSpPr>
        <p:spPr>
          <a:xfrm>
            <a:off x="11913161" y="583862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46" name="TextBox 45"/>
          <p:cNvSpPr txBox="1"/>
          <p:nvPr/>
        </p:nvSpPr>
        <p:spPr>
          <a:xfrm>
            <a:off x="11913161" y="667026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92%</a:t>
            </a:r>
          </a:p>
        </p:txBody>
      </p:sp>
      <p:sp>
        <p:nvSpPr>
          <p:cNvPr id="49" name="TextBox 48"/>
          <p:cNvSpPr txBox="1"/>
          <p:nvPr/>
        </p:nvSpPr>
        <p:spPr>
          <a:xfrm>
            <a:off x="11913161" y="1088465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89%</a:t>
            </a:r>
          </a:p>
        </p:txBody>
      </p:sp>
      <p:sp>
        <p:nvSpPr>
          <p:cNvPr id="50" name="TextBox 49"/>
          <p:cNvSpPr txBox="1"/>
          <p:nvPr/>
        </p:nvSpPr>
        <p:spPr>
          <a:xfrm>
            <a:off x="11866690" y="751473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93%</a:t>
            </a:r>
          </a:p>
        </p:txBody>
      </p:sp>
      <p:sp>
        <p:nvSpPr>
          <p:cNvPr id="51" name="TextBox 50"/>
          <p:cNvSpPr txBox="1"/>
          <p:nvPr/>
        </p:nvSpPr>
        <p:spPr>
          <a:xfrm>
            <a:off x="11913161" y="1004885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54" name="TextBox 53"/>
          <p:cNvSpPr txBox="1"/>
          <p:nvPr/>
        </p:nvSpPr>
        <p:spPr>
          <a:xfrm>
            <a:off x="9226637" y="4980384"/>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Avid</a:t>
            </a:r>
            <a:endParaRPr kumimoji="0" lang="en-US" sz="20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1913161" y="498038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98%</a:t>
            </a:r>
          </a:p>
        </p:txBody>
      </p:sp>
      <p:sp>
        <p:nvSpPr>
          <p:cNvPr id="57" name="TextBox 56"/>
          <p:cNvSpPr txBox="1"/>
          <p:nvPr/>
        </p:nvSpPr>
        <p:spPr>
          <a:xfrm>
            <a:off x="11913161" y="9270882"/>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96%</a:t>
            </a:r>
          </a:p>
        </p:txBody>
      </p:sp>
      <p:sp>
        <p:nvSpPr>
          <p:cNvPr id="105" name="TextBox 104"/>
          <p:cNvSpPr txBox="1"/>
          <p:nvPr/>
        </p:nvSpPr>
        <p:spPr>
          <a:xfrm>
            <a:off x="11913161" y="1166369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92%</a:t>
            </a:r>
          </a:p>
        </p:txBody>
      </p:sp>
      <p:sp>
        <p:nvSpPr>
          <p:cNvPr id="73" name="TextBox 72"/>
          <p:cNvSpPr txBox="1"/>
          <p:nvPr/>
        </p:nvSpPr>
        <p:spPr>
          <a:xfrm>
            <a:off x="8736473" y="5838625"/>
            <a:ext cx="25656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Moderate</a:t>
            </a:r>
            <a:endParaRPr kumimoji="0" lang="en-US" sz="20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9226637" y="6670265"/>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Casual</a:t>
            </a:r>
            <a:endParaRPr kumimoji="0" lang="en-US" sz="20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8491434" y="7514731"/>
            <a:ext cx="2810667"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endParaRPr kumimoji="0" lang="en-US" sz="20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9226637" y="9270882"/>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Male</a:t>
            </a:r>
            <a:endParaRPr kumimoji="0" lang="en-US" sz="20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8736473" y="10048859"/>
            <a:ext cx="25656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a:t>
            </a:r>
            <a:endParaRPr kumimoji="0" lang="en-US" sz="20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9226637" y="10884650"/>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9005047" y="11663690"/>
            <a:ext cx="2297054"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a:cxnSpLocks/>
          </p:cNvCxnSpPr>
          <p:nvPr/>
        </p:nvCxnSpPr>
        <p:spPr>
          <a:xfrm>
            <a:off x="11517066" y="485189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517066" y="569189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1517066" y="652261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1517066" y="7379430"/>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11517066" y="8268082"/>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1517066" y="10022464"/>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1517066" y="10763539"/>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1517066" y="11585613"/>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4271723" y="421066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sp>
        <p:nvSpPr>
          <p:cNvPr id="123" name="TextBox 122"/>
          <p:cNvSpPr txBox="1"/>
          <p:nvPr/>
        </p:nvSpPr>
        <p:spPr>
          <a:xfrm>
            <a:off x="14318194" y="583862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26%</a:t>
            </a:r>
          </a:p>
        </p:txBody>
      </p:sp>
      <p:sp>
        <p:nvSpPr>
          <p:cNvPr id="124" name="TextBox 123"/>
          <p:cNvSpPr txBox="1"/>
          <p:nvPr/>
        </p:nvSpPr>
        <p:spPr>
          <a:xfrm>
            <a:off x="14318194" y="667026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125" name="TextBox 124"/>
          <p:cNvSpPr txBox="1"/>
          <p:nvPr/>
        </p:nvSpPr>
        <p:spPr>
          <a:xfrm>
            <a:off x="14318194" y="1088465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26" name="TextBox 125"/>
          <p:cNvSpPr txBox="1"/>
          <p:nvPr/>
        </p:nvSpPr>
        <p:spPr>
          <a:xfrm>
            <a:off x="14271723" y="751473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34%</a:t>
            </a:r>
          </a:p>
        </p:txBody>
      </p:sp>
      <p:sp>
        <p:nvSpPr>
          <p:cNvPr id="127" name="TextBox 126"/>
          <p:cNvSpPr txBox="1"/>
          <p:nvPr/>
        </p:nvSpPr>
        <p:spPr>
          <a:xfrm>
            <a:off x="14318194" y="1004885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128" name="TextBox 127"/>
          <p:cNvSpPr txBox="1"/>
          <p:nvPr/>
        </p:nvSpPr>
        <p:spPr>
          <a:xfrm>
            <a:off x="14318194" y="498038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43%</a:t>
            </a:r>
          </a:p>
        </p:txBody>
      </p:sp>
      <p:sp>
        <p:nvSpPr>
          <p:cNvPr id="129" name="TextBox 128"/>
          <p:cNvSpPr txBox="1"/>
          <p:nvPr/>
        </p:nvSpPr>
        <p:spPr>
          <a:xfrm>
            <a:off x="14318194" y="9270882"/>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29%</a:t>
            </a:r>
          </a:p>
        </p:txBody>
      </p:sp>
      <p:sp>
        <p:nvSpPr>
          <p:cNvPr id="130" name="TextBox 129"/>
          <p:cNvSpPr txBox="1"/>
          <p:nvPr/>
        </p:nvSpPr>
        <p:spPr>
          <a:xfrm>
            <a:off x="14318194" y="1166369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a:t>
            </a:r>
          </a:p>
        </p:txBody>
      </p:sp>
      <p:sp>
        <p:nvSpPr>
          <p:cNvPr id="131" name="TextBox 130"/>
          <p:cNvSpPr txBox="1"/>
          <p:nvPr/>
        </p:nvSpPr>
        <p:spPr>
          <a:xfrm>
            <a:off x="16858661" y="421066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32" name="TextBox 131"/>
          <p:cNvSpPr txBox="1"/>
          <p:nvPr/>
        </p:nvSpPr>
        <p:spPr>
          <a:xfrm>
            <a:off x="16905132" y="583862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25%</a:t>
            </a:r>
          </a:p>
        </p:txBody>
      </p:sp>
      <p:sp>
        <p:nvSpPr>
          <p:cNvPr id="133" name="TextBox 132"/>
          <p:cNvSpPr txBox="1"/>
          <p:nvPr/>
        </p:nvSpPr>
        <p:spPr>
          <a:xfrm>
            <a:off x="16905132" y="667026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134" name="TextBox 133"/>
          <p:cNvSpPr txBox="1"/>
          <p:nvPr/>
        </p:nvSpPr>
        <p:spPr>
          <a:xfrm>
            <a:off x="16905132" y="1088465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135" name="TextBox 134"/>
          <p:cNvSpPr txBox="1"/>
          <p:nvPr/>
        </p:nvSpPr>
        <p:spPr>
          <a:xfrm>
            <a:off x="16858661" y="751473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136" name="TextBox 135"/>
          <p:cNvSpPr txBox="1"/>
          <p:nvPr/>
        </p:nvSpPr>
        <p:spPr>
          <a:xfrm>
            <a:off x="16905132" y="1004885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sp>
        <p:nvSpPr>
          <p:cNvPr id="137" name="TextBox 136"/>
          <p:cNvSpPr txBox="1"/>
          <p:nvPr/>
        </p:nvSpPr>
        <p:spPr>
          <a:xfrm>
            <a:off x="16905132" y="498038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41%</a:t>
            </a:r>
          </a:p>
        </p:txBody>
      </p:sp>
      <p:sp>
        <p:nvSpPr>
          <p:cNvPr id="138" name="TextBox 137"/>
          <p:cNvSpPr txBox="1"/>
          <p:nvPr/>
        </p:nvSpPr>
        <p:spPr>
          <a:xfrm>
            <a:off x="16905132" y="9270882"/>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39" name="TextBox 138"/>
          <p:cNvSpPr txBox="1"/>
          <p:nvPr/>
        </p:nvSpPr>
        <p:spPr>
          <a:xfrm>
            <a:off x="16905132" y="1166369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a:t>
            </a:r>
          </a:p>
        </p:txBody>
      </p:sp>
      <p:sp>
        <p:nvSpPr>
          <p:cNvPr id="140" name="TextBox 139"/>
          <p:cNvSpPr txBox="1"/>
          <p:nvPr/>
        </p:nvSpPr>
        <p:spPr>
          <a:xfrm>
            <a:off x="19563746" y="421066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141" name="TextBox 140"/>
          <p:cNvSpPr txBox="1"/>
          <p:nvPr/>
        </p:nvSpPr>
        <p:spPr>
          <a:xfrm>
            <a:off x="19610217" y="583862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142" name="TextBox 141"/>
          <p:cNvSpPr txBox="1"/>
          <p:nvPr/>
        </p:nvSpPr>
        <p:spPr>
          <a:xfrm>
            <a:off x="19610217" y="667026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143" name="TextBox 142"/>
          <p:cNvSpPr txBox="1"/>
          <p:nvPr/>
        </p:nvSpPr>
        <p:spPr>
          <a:xfrm>
            <a:off x="19610217" y="1088465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144" name="TextBox 143"/>
          <p:cNvSpPr txBox="1"/>
          <p:nvPr/>
        </p:nvSpPr>
        <p:spPr>
          <a:xfrm>
            <a:off x="19563746" y="751473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35%</a:t>
            </a:r>
          </a:p>
        </p:txBody>
      </p:sp>
      <p:sp>
        <p:nvSpPr>
          <p:cNvPr id="145" name="TextBox 144"/>
          <p:cNvSpPr txBox="1"/>
          <p:nvPr/>
        </p:nvSpPr>
        <p:spPr>
          <a:xfrm>
            <a:off x="19610217" y="1004885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31%</a:t>
            </a:r>
          </a:p>
        </p:txBody>
      </p:sp>
      <p:sp>
        <p:nvSpPr>
          <p:cNvPr id="146" name="TextBox 145"/>
          <p:cNvSpPr txBox="1"/>
          <p:nvPr/>
        </p:nvSpPr>
        <p:spPr>
          <a:xfrm>
            <a:off x="19610217" y="498038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37%</a:t>
            </a:r>
          </a:p>
        </p:txBody>
      </p:sp>
      <p:sp>
        <p:nvSpPr>
          <p:cNvPr id="147" name="TextBox 146"/>
          <p:cNvSpPr txBox="1"/>
          <p:nvPr/>
        </p:nvSpPr>
        <p:spPr>
          <a:xfrm>
            <a:off x="19610217" y="9270882"/>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148" name="TextBox 147"/>
          <p:cNvSpPr txBox="1"/>
          <p:nvPr/>
        </p:nvSpPr>
        <p:spPr>
          <a:xfrm>
            <a:off x="19610217" y="1166369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a:t>
            </a:r>
          </a:p>
        </p:txBody>
      </p:sp>
      <p:sp>
        <p:nvSpPr>
          <p:cNvPr id="150" name="TextBox 149"/>
          <p:cNvSpPr txBox="1"/>
          <p:nvPr/>
        </p:nvSpPr>
        <p:spPr>
          <a:xfrm>
            <a:off x="22118557" y="421066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151" name="TextBox 150"/>
          <p:cNvSpPr txBox="1"/>
          <p:nvPr/>
        </p:nvSpPr>
        <p:spPr>
          <a:xfrm>
            <a:off x="22165028" y="583862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4%</a:t>
            </a:r>
          </a:p>
        </p:txBody>
      </p:sp>
      <p:sp>
        <p:nvSpPr>
          <p:cNvPr id="152" name="TextBox 151"/>
          <p:cNvSpPr txBox="1"/>
          <p:nvPr/>
        </p:nvSpPr>
        <p:spPr>
          <a:xfrm>
            <a:off x="22165028" y="667026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3%</a:t>
            </a:r>
          </a:p>
        </p:txBody>
      </p:sp>
      <p:sp>
        <p:nvSpPr>
          <p:cNvPr id="153" name="TextBox 152"/>
          <p:cNvSpPr txBox="1"/>
          <p:nvPr/>
        </p:nvSpPr>
        <p:spPr>
          <a:xfrm>
            <a:off x="22165028" y="1088465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154" name="TextBox 153"/>
          <p:cNvSpPr txBox="1"/>
          <p:nvPr/>
        </p:nvSpPr>
        <p:spPr>
          <a:xfrm>
            <a:off x="22118557" y="751473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155" name="TextBox 154"/>
          <p:cNvSpPr txBox="1"/>
          <p:nvPr/>
        </p:nvSpPr>
        <p:spPr>
          <a:xfrm>
            <a:off x="22165028" y="1004885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156" name="TextBox 155"/>
          <p:cNvSpPr txBox="1"/>
          <p:nvPr/>
        </p:nvSpPr>
        <p:spPr>
          <a:xfrm>
            <a:off x="22165028" y="498038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12%</a:t>
            </a:r>
          </a:p>
        </p:txBody>
      </p:sp>
      <p:sp>
        <p:nvSpPr>
          <p:cNvPr id="157" name="TextBox 156"/>
          <p:cNvSpPr txBox="1"/>
          <p:nvPr/>
        </p:nvSpPr>
        <p:spPr>
          <a:xfrm>
            <a:off x="22165028" y="9270882"/>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158" name="TextBox 157"/>
          <p:cNvSpPr txBox="1"/>
          <p:nvPr/>
        </p:nvSpPr>
        <p:spPr>
          <a:xfrm>
            <a:off x="22165028" y="11663690"/>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cxnSp>
        <p:nvCxnSpPr>
          <p:cNvPr id="6" name="Straight Connector 5"/>
          <p:cNvCxnSpPr/>
          <p:nvPr/>
        </p:nvCxnSpPr>
        <p:spPr>
          <a:xfrm>
            <a:off x="13662085" y="425316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6186024" y="425013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18808462" y="425013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21492392" y="4264772"/>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D6DD47E9-4FD4-4910-B646-F8247AB35D51}"/>
              </a:ext>
            </a:extLst>
          </p:cNvPr>
          <p:cNvSpPr txBox="1"/>
          <p:nvPr/>
        </p:nvSpPr>
        <p:spPr>
          <a:xfrm>
            <a:off x="11857727" y="8366378"/>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98%</a:t>
            </a:r>
          </a:p>
        </p:txBody>
      </p:sp>
      <p:sp>
        <p:nvSpPr>
          <p:cNvPr id="87" name="TextBox 86">
            <a:extLst>
              <a:ext uri="{FF2B5EF4-FFF2-40B4-BE49-F238E27FC236}">
                <a16:creationId xmlns:a16="http://schemas.microsoft.com/office/drawing/2014/main" id="{3A0C4A9A-EF9F-41DD-A83C-837FEB7BA51D}"/>
              </a:ext>
            </a:extLst>
          </p:cNvPr>
          <p:cNvSpPr txBox="1"/>
          <p:nvPr/>
        </p:nvSpPr>
        <p:spPr>
          <a:xfrm>
            <a:off x="8482471" y="8366378"/>
            <a:ext cx="2810667"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endParaRPr kumimoji="0" lang="en-US" sz="20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88" name="Straight Connector 87">
            <a:extLst>
              <a:ext uri="{FF2B5EF4-FFF2-40B4-BE49-F238E27FC236}">
                <a16:creationId xmlns:a16="http://schemas.microsoft.com/office/drawing/2014/main" id="{AD7D00D1-8A77-443D-BC9A-74A83CDF9311}"/>
              </a:ext>
            </a:extLst>
          </p:cNvPr>
          <p:cNvCxnSpPr/>
          <p:nvPr/>
        </p:nvCxnSpPr>
        <p:spPr>
          <a:xfrm>
            <a:off x="11508103" y="9173516"/>
            <a:ext cx="12171591"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A217915E-4D71-4A43-A53C-3EFC768C57B2}"/>
              </a:ext>
            </a:extLst>
          </p:cNvPr>
          <p:cNvSpPr txBox="1"/>
          <p:nvPr/>
        </p:nvSpPr>
        <p:spPr>
          <a:xfrm>
            <a:off x="14262760" y="8366378"/>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30%</a:t>
            </a:r>
          </a:p>
        </p:txBody>
      </p:sp>
      <p:sp>
        <p:nvSpPr>
          <p:cNvPr id="90" name="TextBox 89">
            <a:extLst>
              <a:ext uri="{FF2B5EF4-FFF2-40B4-BE49-F238E27FC236}">
                <a16:creationId xmlns:a16="http://schemas.microsoft.com/office/drawing/2014/main" id="{2F4C323B-9933-47A8-A859-6E72A67D04BC}"/>
              </a:ext>
            </a:extLst>
          </p:cNvPr>
          <p:cNvSpPr txBox="1"/>
          <p:nvPr/>
        </p:nvSpPr>
        <p:spPr>
          <a:xfrm>
            <a:off x="16849698" y="8366378"/>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28%</a:t>
            </a:r>
          </a:p>
        </p:txBody>
      </p:sp>
      <p:sp>
        <p:nvSpPr>
          <p:cNvPr id="91" name="TextBox 90">
            <a:extLst>
              <a:ext uri="{FF2B5EF4-FFF2-40B4-BE49-F238E27FC236}">
                <a16:creationId xmlns:a16="http://schemas.microsoft.com/office/drawing/2014/main" id="{041F56AB-C58C-44B4-96A5-B5B5B469B671}"/>
              </a:ext>
            </a:extLst>
          </p:cNvPr>
          <p:cNvSpPr txBox="1"/>
          <p:nvPr/>
        </p:nvSpPr>
        <p:spPr>
          <a:xfrm>
            <a:off x="19554783" y="8366378"/>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24%</a:t>
            </a:r>
          </a:p>
        </p:txBody>
      </p:sp>
      <p:sp>
        <p:nvSpPr>
          <p:cNvPr id="92" name="TextBox 91">
            <a:extLst>
              <a:ext uri="{FF2B5EF4-FFF2-40B4-BE49-F238E27FC236}">
                <a16:creationId xmlns:a16="http://schemas.microsoft.com/office/drawing/2014/main" id="{11687572-2C78-4D4F-8680-2010EEFB3A71}"/>
              </a:ext>
            </a:extLst>
          </p:cNvPr>
          <p:cNvSpPr txBox="1"/>
          <p:nvPr/>
        </p:nvSpPr>
        <p:spPr>
          <a:xfrm>
            <a:off x="22109594" y="8366378"/>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pic>
        <p:nvPicPr>
          <p:cNvPr id="95" name="Picture 94">
            <a:hlinkClick r:id="rId8"/>
            <a:extLst>
              <a:ext uri="{FF2B5EF4-FFF2-40B4-BE49-F238E27FC236}">
                <a16:creationId xmlns:a16="http://schemas.microsoft.com/office/drawing/2014/main" id="{1576FAE4-6BC6-452A-A02E-41182FA5104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3014" y="11328428"/>
            <a:ext cx="4103113" cy="2303797"/>
          </a:xfrm>
          <a:prstGeom prst="rect">
            <a:avLst/>
          </a:prstGeom>
        </p:spPr>
      </p:pic>
      <p:sp>
        <p:nvSpPr>
          <p:cNvPr id="96" name="Rectangle 95">
            <a:hlinkClick r:id="rId8"/>
            <a:extLst>
              <a:ext uri="{FF2B5EF4-FFF2-40B4-BE49-F238E27FC236}">
                <a16:creationId xmlns:a16="http://schemas.microsoft.com/office/drawing/2014/main" id="{A0FEEDAB-B810-426D-80B5-64EFE2750647}"/>
              </a:ext>
            </a:extLst>
          </p:cNvPr>
          <p:cNvSpPr/>
          <p:nvPr/>
        </p:nvSpPr>
        <p:spPr>
          <a:xfrm>
            <a:off x="4409533" y="11972494"/>
            <a:ext cx="3466536" cy="1323439"/>
          </a:xfrm>
          <a:prstGeom prst="rect">
            <a:avLst/>
          </a:prstGeom>
        </p:spPr>
        <p:txBody>
          <a:bodyPr wrap="square">
            <a:spAutoFit/>
          </a:bodyPr>
          <a:lstStyle/>
          <a:p>
            <a:pPr lvl="0" defTabSz="1828800">
              <a:spcBef>
                <a:spcPct val="0"/>
              </a:spcBef>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Click here to download</a:t>
            </a:r>
            <a:b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The Best Seats In The House</a:t>
            </a: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custom study on sports viewing preferences.</a:t>
            </a:r>
          </a:p>
        </p:txBody>
      </p:sp>
    </p:spTree>
    <p:extLst>
      <p:ext uri="{BB962C8B-B14F-4D97-AF65-F5344CB8AC3E}">
        <p14:creationId xmlns:p14="http://schemas.microsoft.com/office/powerpoint/2010/main" val="279335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157996" y="12271037"/>
            <a:ext cx="13569767" cy="1098359"/>
          </a:xfrm>
        </p:spPr>
        <p:txBody>
          <a:bodyPr>
            <a:no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Source: VAB / </a:t>
            </a:r>
            <a:r>
              <a:rPr lang="en-US" sz="1600" dirty="0" err="1">
                <a:latin typeface="Open Sans" panose="020B0606030504020204" pitchFamily="34" charset="0"/>
                <a:ea typeface="Open Sans" panose="020B0606030504020204" pitchFamily="34" charset="0"/>
                <a:cs typeface="Open Sans" panose="020B0606030504020204" pitchFamily="34" charset="0"/>
              </a:rPr>
              <a:t>Dynata</a:t>
            </a:r>
            <a:r>
              <a:rPr lang="en-US" sz="1600"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Q11: When thinking about the overall sports viewing experience, where do you prefer to watch sports? All Sports Fans based on P18+, Avid Fans Respondents (habitually watch sports on TV, intensely follow teams / players, </a:t>
            </a:r>
            <a:r>
              <a:rPr lang="en-US" sz="1600" dirty="0" err="1">
                <a:latin typeface="Open Sans" panose="020B0606030504020204" pitchFamily="34" charset="0"/>
                <a:ea typeface="Open Sans" panose="020B0606030504020204" pitchFamily="34" charset="0"/>
                <a:cs typeface="Open Sans" panose="020B0606030504020204" pitchFamily="34" charset="0"/>
              </a:rPr>
              <a:t>etc</a:t>
            </a:r>
            <a:r>
              <a:rPr lang="en-US" sz="1600" dirty="0">
                <a:latin typeface="Open Sans" panose="020B0606030504020204" pitchFamily="34" charset="0"/>
                <a:ea typeface="Open Sans" panose="020B0606030504020204" pitchFamily="34" charset="0"/>
                <a:cs typeface="Open Sans" panose="020B0606030504020204" pitchFamily="34" charset="0"/>
              </a:rPr>
              <a:t>), Casual Fans Respondents (occasionally watch sports on TV, stay up to date on major sports news, etc. Note: Numbers don’t add to 100% due to respondents ability to select more than one answer.</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9" name="Rectangle 8">
            <a:extLst>
              <a:ext uri="{FF2B5EF4-FFF2-40B4-BE49-F238E27FC236}">
                <a16:creationId xmlns:a16="http://schemas.microsoft.com/office/drawing/2014/main" id="{9B5E779F-5ECF-4971-994F-A24E23829812}"/>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
        <p:nvSpPr>
          <p:cNvPr id="11" name="Rectangle 10"/>
          <p:cNvSpPr/>
          <p:nvPr/>
        </p:nvSpPr>
        <p:spPr>
          <a:xfrm>
            <a:off x="10172699" y="313234"/>
            <a:ext cx="14262019" cy="707886"/>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Where Do Sports Fans </a:t>
            </a:r>
            <a:r>
              <a:rPr kumimoji="0" lang="en-US" sz="4000" b="1" i="1"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Prefer</a:t>
            </a:r>
            <a:r>
              <a:rPr kumimoji="0" lang="en-US" sz="4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 Watch Sports?</a:t>
            </a:r>
          </a:p>
        </p:txBody>
      </p:sp>
      <p:sp>
        <p:nvSpPr>
          <p:cNvPr id="18" name="TextBox 17"/>
          <p:cNvSpPr txBox="1"/>
          <p:nvPr/>
        </p:nvSpPr>
        <p:spPr>
          <a:xfrm>
            <a:off x="13357043" y="3392747"/>
            <a:ext cx="3001382" cy="55399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Home</a:t>
            </a:r>
          </a:p>
        </p:txBody>
      </p:sp>
      <p:sp>
        <p:nvSpPr>
          <p:cNvPr id="19" name="TextBox 18"/>
          <p:cNvSpPr txBox="1"/>
          <p:nvPr/>
        </p:nvSpPr>
        <p:spPr>
          <a:xfrm>
            <a:off x="15886056" y="2946767"/>
            <a:ext cx="3061454" cy="101566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Stadium</a:t>
            </a:r>
            <a:b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or Arena</a:t>
            </a:r>
          </a:p>
        </p:txBody>
      </p:sp>
      <p:sp>
        <p:nvSpPr>
          <p:cNvPr id="20" name="TextBox 19"/>
          <p:cNvSpPr txBox="1"/>
          <p:nvPr/>
        </p:nvSpPr>
        <p:spPr>
          <a:xfrm>
            <a:off x="18503145" y="2946767"/>
            <a:ext cx="3061454" cy="1046440"/>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0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Out-Of-Home</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(Bar/Restaurant, Someone Else’s Home or Elsewhere)</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65703" y="2345106"/>
            <a:ext cx="573092" cy="57309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95281" y="1615764"/>
            <a:ext cx="991789" cy="99178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659024" y="1255817"/>
            <a:ext cx="1488990" cy="148899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196757" y="1331195"/>
            <a:ext cx="1488990" cy="1488990"/>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113701" y="1543564"/>
            <a:ext cx="724124" cy="724124"/>
          </a:xfrm>
          <a:prstGeom prst="rect">
            <a:avLst/>
          </a:prstGeom>
        </p:spPr>
      </p:pic>
      <p:sp>
        <p:nvSpPr>
          <p:cNvPr id="36" name="TextBox 35"/>
          <p:cNvSpPr txBox="1"/>
          <p:nvPr/>
        </p:nvSpPr>
        <p:spPr>
          <a:xfrm>
            <a:off x="11660059" y="4177411"/>
            <a:ext cx="2152882"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endParaRPr kumimoji="0" lang="en-US" sz="20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0889727" y="3660002"/>
            <a:ext cx="290162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Sports Fan Type</a:t>
            </a:r>
            <a:endParaRPr kumimoji="0" lang="en-US" sz="1600" b="1"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a:off x="14377530" y="417741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72%</a:t>
            </a:r>
          </a:p>
        </p:txBody>
      </p:sp>
      <p:sp>
        <p:nvSpPr>
          <p:cNvPr id="45" name="TextBox 44"/>
          <p:cNvSpPr txBox="1"/>
          <p:nvPr/>
        </p:nvSpPr>
        <p:spPr>
          <a:xfrm>
            <a:off x="14470472" y="580537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75%</a:t>
            </a:r>
          </a:p>
        </p:txBody>
      </p:sp>
      <p:sp>
        <p:nvSpPr>
          <p:cNvPr id="46" name="TextBox 45"/>
          <p:cNvSpPr txBox="1"/>
          <p:nvPr/>
        </p:nvSpPr>
        <p:spPr>
          <a:xfrm>
            <a:off x="14470472" y="6601157"/>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70%</a:t>
            </a:r>
          </a:p>
        </p:txBody>
      </p:sp>
      <p:sp>
        <p:nvSpPr>
          <p:cNvPr id="49" name="TextBox 48"/>
          <p:cNvSpPr txBox="1"/>
          <p:nvPr/>
        </p:nvSpPr>
        <p:spPr>
          <a:xfrm>
            <a:off x="14470472" y="10833471"/>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65%</a:t>
            </a:r>
          </a:p>
        </p:txBody>
      </p:sp>
      <p:sp>
        <p:nvSpPr>
          <p:cNvPr id="50" name="TextBox 49"/>
          <p:cNvSpPr txBox="1"/>
          <p:nvPr/>
        </p:nvSpPr>
        <p:spPr>
          <a:xfrm>
            <a:off x="14279661" y="7473477"/>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sp>
        <p:nvSpPr>
          <p:cNvPr id="51" name="TextBox 50"/>
          <p:cNvSpPr txBox="1"/>
          <p:nvPr/>
        </p:nvSpPr>
        <p:spPr>
          <a:xfrm>
            <a:off x="14470472" y="1001560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70%</a:t>
            </a:r>
          </a:p>
        </p:txBody>
      </p:sp>
      <p:sp>
        <p:nvSpPr>
          <p:cNvPr id="54" name="TextBox 53"/>
          <p:cNvSpPr txBox="1"/>
          <p:nvPr/>
        </p:nvSpPr>
        <p:spPr>
          <a:xfrm>
            <a:off x="11737477" y="4947134"/>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Avid</a:t>
            </a:r>
            <a:endParaRPr kumimoji="0" lang="en-US" sz="20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4470472" y="494713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71%</a:t>
            </a:r>
          </a:p>
        </p:txBody>
      </p:sp>
      <p:sp>
        <p:nvSpPr>
          <p:cNvPr id="57" name="TextBox 56"/>
          <p:cNvSpPr txBox="1"/>
          <p:nvPr/>
        </p:nvSpPr>
        <p:spPr>
          <a:xfrm>
            <a:off x="14470472" y="9219703"/>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74%</a:t>
            </a:r>
          </a:p>
        </p:txBody>
      </p:sp>
      <p:sp>
        <p:nvSpPr>
          <p:cNvPr id="105" name="TextBox 104"/>
          <p:cNvSpPr txBox="1"/>
          <p:nvPr/>
        </p:nvSpPr>
        <p:spPr>
          <a:xfrm>
            <a:off x="14470472" y="1162910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67%</a:t>
            </a:r>
          </a:p>
        </p:txBody>
      </p:sp>
      <p:sp>
        <p:nvSpPr>
          <p:cNvPr id="73" name="TextBox 72"/>
          <p:cNvSpPr txBox="1"/>
          <p:nvPr/>
        </p:nvSpPr>
        <p:spPr>
          <a:xfrm>
            <a:off x="11247313" y="5805375"/>
            <a:ext cx="25656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Moderate</a:t>
            </a:r>
            <a:endParaRPr kumimoji="0" lang="en-US" sz="20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4" name="TextBox 73"/>
          <p:cNvSpPr txBox="1"/>
          <p:nvPr/>
        </p:nvSpPr>
        <p:spPr>
          <a:xfrm>
            <a:off x="11737477" y="6601157"/>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Casual</a:t>
            </a:r>
            <a:endParaRPr kumimoji="0" lang="en-US" sz="20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11043412" y="7473477"/>
            <a:ext cx="276952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endParaRPr kumimoji="0" lang="en-US" sz="20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1737477" y="9219703"/>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Male</a:t>
            </a:r>
            <a:endParaRPr kumimoji="0" lang="en-US" sz="20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7" name="TextBox 76"/>
          <p:cNvSpPr txBox="1"/>
          <p:nvPr/>
        </p:nvSpPr>
        <p:spPr>
          <a:xfrm>
            <a:off x="11247313" y="10015609"/>
            <a:ext cx="25656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Female</a:t>
            </a:r>
            <a:endParaRPr kumimoji="0" lang="en-US" sz="20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2" name="TextBox 111"/>
          <p:cNvSpPr txBox="1"/>
          <p:nvPr/>
        </p:nvSpPr>
        <p:spPr>
          <a:xfrm>
            <a:off x="11737477" y="10833471"/>
            <a:ext cx="2075463"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Black</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3" name="TextBox 112"/>
          <p:cNvSpPr txBox="1"/>
          <p:nvPr/>
        </p:nvSpPr>
        <p:spPr>
          <a:xfrm>
            <a:off x="11515887" y="11629105"/>
            <a:ext cx="2297054"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Hispanic</a:t>
            </a:r>
            <a:endPar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14" name="Straight Connector 113"/>
          <p:cNvCxnSpPr/>
          <p:nvPr/>
        </p:nvCxnSpPr>
        <p:spPr>
          <a:xfrm>
            <a:off x="11255807" y="4818646"/>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11255807" y="5658649"/>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1255807" y="6489369"/>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11255807" y="7310322"/>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11255807" y="8216903"/>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1255807" y="9917498"/>
            <a:ext cx="10047533"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1255807" y="10730289"/>
            <a:ext cx="10047533"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1255807" y="11588221"/>
            <a:ext cx="10047533"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16782563" y="417741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123" name="TextBox 122"/>
          <p:cNvSpPr txBox="1"/>
          <p:nvPr/>
        </p:nvSpPr>
        <p:spPr>
          <a:xfrm>
            <a:off x="16875505" y="580537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124" name="TextBox 123"/>
          <p:cNvSpPr txBox="1"/>
          <p:nvPr/>
        </p:nvSpPr>
        <p:spPr>
          <a:xfrm>
            <a:off x="16875505" y="6601157"/>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16%</a:t>
            </a:r>
          </a:p>
        </p:txBody>
      </p:sp>
      <p:sp>
        <p:nvSpPr>
          <p:cNvPr id="125" name="TextBox 124"/>
          <p:cNvSpPr txBox="1"/>
          <p:nvPr/>
        </p:nvSpPr>
        <p:spPr>
          <a:xfrm>
            <a:off x="16875505" y="10833471"/>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126" name="TextBox 125"/>
          <p:cNvSpPr txBox="1"/>
          <p:nvPr/>
        </p:nvSpPr>
        <p:spPr>
          <a:xfrm>
            <a:off x="16684694" y="7473477"/>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23%</a:t>
            </a:r>
          </a:p>
        </p:txBody>
      </p:sp>
      <p:sp>
        <p:nvSpPr>
          <p:cNvPr id="127" name="TextBox 126"/>
          <p:cNvSpPr txBox="1"/>
          <p:nvPr/>
        </p:nvSpPr>
        <p:spPr>
          <a:xfrm>
            <a:off x="16875505" y="1001560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128" name="TextBox 127"/>
          <p:cNvSpPr txBox="1"/>
          <p:nvPr/>
        </p:nvSpPr>
        <p:spPr>
          <a:xfrm>
            <a:off x="16875505" y="494713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22%</a:t>
            </a:r>
          </a:p>
        </p:txBody>
      </p:sp>
      <p:sp>
        <p:nvSpPr>
          <p:cNvPr id="129" name="TextBox 128"/>
          <p:cNvSpPr txBox="1"/>
          <p:nvPr/>
        </p:nvSpPr>
        <p:spPr>
          <a:xfrm>
            <a:off x="16875505" y="9219703"/>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18%</a:t>
            </a:r>
          </a:p>
        </p:txBody>
      </p:sp>
      <p:sp>
        <p:nvSpPr>
          <p:cNvPr id="130" name="TextBox 129"/>
          <p:cNvSpPr txBox="1"/>
          <p:nvPr/>
        </p:nvSpPr>
        <p:spPr>
          <a:xfrm>
            <a:off x="16875505" y="1162910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18%</a:t>
            </a:r>
          </a:p>
        </p:txBody>
      </p:sp>
      <p:sp>
        <p:nvSpPr>
          <p:cNvPr id="131" name="TextBox 130"/>
          <p:cNvSpPr txBox="1"/>
          <p:nvPr/>
        </p:nvSpPr>
        <p:spPr>
          <a:xfrm>
            <a:off x="19502562" y="4177411"/>
            <a:ext cx="1162070"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132" name="TextBox 131"/>
          <p:cNvSpPr txBox="1"/>
          <p:nvPr/>
        </p:nvSpPr>
        <p:spPr>
          <a:xfrm>
            <a:off x="19595504" y="580537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37F3A"/>
                </a:solidFill>
                <a:effectLst/>
                <a:uLnTx/>
                <a:uFillTx/>
                <a:latin typeface="Open Sans" panose="020B0606030504020204" pitchFamily="34" charset="0"/>
                <a:ea typeface="Open Sans" panose="020B0606030504020204" pitchFamily="34" charset="0"/>
                <a:cs typeface="Open Sans" panose="020B0606030504020204" pitchFamily="34" charset="0"/>
              </a:rPr>
              <a:t>6%</a:t>
            </a:r>
          </a:p>
        </p:txBody>
      </p:sp>
      <p:sp>
        <p:nvSpPr>
          <p:cNvPr id="133" name="TextBox 132"/>
          <p:cNvSpPr txBox="1"/>
          <p:nvPr/>
        </p:nvSpPr>
        <p:spPr>
          <a:xfrm>
            <a:off x="19595504" y="6601157"/>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26DA1"/>
                </a:solidFill>
                <a:effectLst/>
                <a:uLnTx/>
                <a:uFillTx/>
                <a:latin typeface="Open Sans" panose="020B0606030504020204" pitchFamily="34" charset="0"/>
                <a:ea typeface="Open Sans" panose="020B0606030504020204" pitchFamily="34" charset="0"/>
                <a:cs typeface="Open Sans" panose="020B0606030504020204" pitchFamily="34" charset="0"/>
              </a:rPr>
              <a:t>14%</a:t>
            </a:r>
          </a:p>
        </p:txBody>
      </p:sp>
      <p:sp>
        <p:nvSpPr>
          <p:cNvPr id="134" name="TextBox 133"/>
          <p:cNvSpPr txBox="1"/>
          <p:nvPr/>
        </p:nvSpPr>
        <p:spPr>
          <a:xfrm>
            <a:off x="19595504" y="10833471"/>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sp>
        <p:nvSpPr>
          <p:cNvPr id="135" name="TextBox 134"/>
          <p:cNvSpPr txBox="1"/>
          <p:nvPr/>
        </p:nvSpPr>
        <p:spPr>
          <a:xfrm>
            <a:off x="19404693" y="7473477"/>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11%</a:t>
            </a:r>
          </a:p>
        </p:txBody>
      </p:sp>
      <p:sp>
        <p:nvSpPr>
          <p:cNvPr id="136" name="TextBox 135"/>
          <p:cNvSpPr txBox="1"/>
          <p:nvPr/>
        </p:nvSpPr>
        <p:spPr>
          <a:xfrm>
            <a:off x="19595504" y="10015609"/>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A5F9A"/>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137" name="TextBox 136"/>
          <p:cNvSpPr txBox="1"/>
          <p:nvPr/>
        </p:nvSpPr>
        <p:spPr>
          <a:xfrm>
            <a:off x="19595504" y="4947134"/>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138" name="TextBox 137"/>
          <p:cNvSpPr txBox="1"/>
          <p:nvPr/>
        </p:nvSpPr>
        <p:spPr>
          <a:xfrm>
            <a:off x="19595504" y="9219703"/>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74C49"/>
                </a:solidFill>
                <a:effectLst/>
                <a:uLnTx/>
                <a:uFillTx/>
                <a:latin typeface="Open Sans" panose="020B0606030504020204" pitchFamily="34" charset="0"/>
                <a:ea typeface="Open Sans" panose="020B0606030504020204" pitchFamily="34" charset="0"/>
                <a:cs typeface="Open Sans" panose="020B0606030504020204" pitchFamily="34" charset="0"/>
              </a:rPr>
              <a:t>9%</a:t>
            </a:r>
          </a:p>
        </p:txBody>
      </p:sp>
      <p:sp>
        <p:nvSpPr>
          <p:cNvPr id="139" name="TextBox 138"/>
          <p:cNvSpPr txBox="1"/>
          <p:nvPr/>
        </p:nvSpPr>
        <p:spPr>
          <a:xfrm>
            <a:off x="19595504" y="11629105"/>
            <a:ext cx="1069128"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14%</a:t>
            </a:r>
          </a:p>
        </p:txBody>
      </p:sp>
      <p:cxnSp>
        <p:nvCxnSpPr>
          <p:cNvPr id="6" name="Straight Connector 5"/>
          <p:cNvCxnSpPr/>
          <p:nvPr/>
        </p:nvCxnSpPr>
        <p:spPr>
          <a:xfrm>
            <a:off x="16172925" y="4219916"/>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18696864" y="4216885"/>
            <a:ext cx="0" cy="8001492"/>
          </a:xfrm>
          <a:prstGeom prst="line">
            <a:avLst/>
          </a:prstGeom>
          <a:ln>
            <a:solidFill>
              <a:schemeClr val="bg1">
                <a:lumMod val="85000"/>
              </a:schemeClr>
            </a:solidFill>
            <a:prstDash val="lgDash"/>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516FC078-6D8F-438F-A1CA-8F61379BB5D9}"/>
              </a:ext>
            </a:extLst>
          </p:cNvPr>
          <p:cNvSpPr txBox="1"/>
          <p:nvPr/>
        </p:nvSpPr>
        <p:spPr>
          <a:xfrm>
            <a:off x="14279661" y="8360979"/>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76%</a:t>
            </a:r>
          </a:p>
        </p:txBody>
      </p:sp>
      <p:sp>
        <p:nvSpPr>
          <p:cNvPr id="65" name="TextBox 64">
            <a:extLst>
              <a:ext uri="{FF2B5EF4-FFF2-40B4-BE49-F238E27FC236}">
                <a16:creationId xmlns:a16="http://schemas.microsoft.com/office/drawing/2014/main" id="{AA229A2B-FCA6-4657-ACF9-A7FBAE9CD14B}"/>
              </a:ext>
            </a:extLst>
          </p:cNvPr>
          <p:cNvSpPr txBox="1"/>
          <p:nvPr/>
        </p:nvSpPr>
        <p:spPr>
          <a:xfrm>
            <a:off x="11034448" y="8360979"/>
            <a:ext cx="276952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endParaRPr kumimoji="0" lang="en-US" sz="20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66" name="Straight Connector 65">
            <a:extLst>
              <a:ext uri="{FF2B5EF4-FFF2-40B4-BE49-F238E27FC236}">
                <a16:creationId xmlns:a16="http://schemas.microsoft.com/office/drawing/2014/main" id="{ACAFB20F-2FE7-49C6-845F-E89465E007D1}"/>
              </a:ext>
            </a:extLst>
          </p:cNvPr>
          <p:cNvCxnSpPr/>
          <p:nvPr/>
        </p:nvCxnSpPr>
        <p:spPr>
          <a:xfrm>
            <a:off x="11246843" y="9104405"/>
            <a:ext cx="9906020"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588095E0-7E63-40E4-B82C-ECA47D176C2C}"/>
              </a:ext>
            </a:extLst>
          </p:cNvPr>
          <p:cNvSpPr txBox="1"/>
          <p:nvPr/>
        </p:nvSpPr>
        <p:spPr>
          <a:xfrm>
            <a:off x="16684694" y="8360979"/>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17%</a:t>
            </a:r>
          </a:p>
        </p:txBody>
      </p:sp>
      <p:sp>
        <p:nvSpPr>
          <p:cNvPr id="68" name="TextBox 67">
            <a:extLst>
              <a:ext uri="{FF2B5EF4-FFF2-40B4-BE49-F238E27FC236}">
                <a16:creationId xmlns:a16="http://schemas.microsoft.com/office/drawing/2014/main" id="{3A843144-6AEA-4841-9F13-293564B55D52}"/>
              </a:ext>
            </a:extLst>
          </p:cNvPr>
          <p:cNvSpPr txBox="1"/>
          <p:nvPr/>
        </p:nvSpPr>
        <p:spPr>
          <a:xfrm>
            <a:off x="19404693" y="8360979"/>
            <a:ext cx="1259939" cy="584775"/>
          </a:xfrm>
          <a:prstGeom prst="rect">
            <a:avLst/>
          </a:prstGeom>
          <a:noFill/>
        </p:spPr>
        <p:txBody>
          <a:bodyPr wrap="square" rtlCol="0">
            <a:spAutoFit/>
          </a:bodyPr>
          <a:lstStyle/>
          <a:p>
            <a:pPr marL="0" marR="0" lvl="0" indent="0" algn="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69" name="Title 1">
            <a:extLst>
              <a:ext uri="{FF2B5EF4-FFF2-40B4-BE49-F238E27FC236}">
                <a16:creationId xmlns:a16="http://schemas.microsoft.com/office/drawing/2014/main" id="{5C6253EB-A060-48B1-B376-A14340F36E8B}"/>
              </a:ext>
            </a:extLst>
          </p:cNvPr>
          <p:cNvSpPr txBox="1">
            <a:spLocks/>
          </p:cNvSpPr>
          <p:nvPr/>
        </p:nvSpPr>
        <p:spPr>
          <a:xfrm>
            <a:off x="143124" y="812157"/>
            <a:ext cx="7505637"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Regardless of the type of sports fan, at least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two-thirds prefer watching sports from the comfort of their own home, </a:t>
            </a:r>
            <a:r>
              <a:rPr kumimoji="0" lang="en-US" sz="400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males slightly more inclined than the average sports fan</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70" name="Picture 69">
            <a:extLst>
              <a:ext uri="{FF2B5EF4-FFF2-40B4-BE49-F238E27FC236}">
                <a16:creationId xmlns:a16="http://schemas.microsoft.com/office/drawing/2014/main" id="{6E5D4619-A9D2-4196-9F42-F0750E2EE25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pic>
        <p:nvPicPr>
          <p:cNvPr id="80" name="Picture 79">
            <a:hlinkClick r:id="rId8"/>
            <a:extLst>
              <a:ext uri="{FF2B5EF4-FFF2-40B4-BE49-F238E27FC236}">
                <a16:creationId xmlns:a16="http://schemas.microsoft.com/office/drawing/2014/main" id="{D18EA746-CBE5-451A-8C21-E2C7A37B68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3014" y="11328428"/>
            <a:ext cx="4103113" cy="2303797"/>
          </a:xfrm>
          <a:prstGeom prst="rect">
            <a:avLst/>
          </a:prstGeom>
        </p:spPr>
      </p:pic>
      <p:sp>
        <p:nvSpPr>
          <p:cNvPr id="81" name="Rectangle 80">
            <a:hlinkClick r:id="rId8"/>
            <a:extLst>
              <a:ext uri="{FF2B5EF4-FFF2-40B4-BE49-F238E27FC236}">
                <a16:creationId xmlns:a16="http://schemas.microsoft.com/office/drawing/2014/main" id="{F4058F77-EA89-4322-8D45-0A54B168D811}"/>
              </a:ext>
            </a:extLst>
          </p:cNvPr>
          <p:cNvSpPr/>
          <p:nvPr/>
        </p:nvSpPr>
        <p:spPr>
          <a:xfrm>
            <a:off x="4409533" y="11972494"/>
            <a:ext cx="3466536" cy="1323439"/>
          </a:xfrm>
          <a:prstGeom prst="rect">
            <a:avLst/>
          </a:prstGeom>
        </p:spPr>
        <p:txBody>
          <a:bodyPr wrap="square">
            <a:spAutoFit/>
          </a:bodyPr>
          <a:lstStyle/>
          <a:p>
            <a:pPr lvl="0" defTabSz="1828800">
              <a:spcBef>
                <a:spcPct val="0"/>
              </a:spcBef>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Click here to download</a:t>
            </a:r>
            <a:b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The Best Seats In The House</a:t>
            </a: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custom study on sports viewing preferences.</a:t>
            </a:r>
          </a:p>
        </p:txBody>
      </p:sp>
    </p:spTree>
    <p:extLst>
      <p:ext uri="{BB962C8B-B14F-4D97-AF65-F5344CB8AC3E}">
        <p14:creationId xmlns:p14="http://schemas.microsoft.com/office/powerpoint/2010/main" val="1730568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B1B7423-B5F6-4DEE-B167-B7C86C774128}"/>
              </a:ext>
            </a:extLst>
          </p:cNvPr>
          <p:cNvSpPr/>
          <p:nvPr/>
        </p:nvSpPr>
        <p:spPr>
          <a:xfrm>
            <a:off x="22115404" y="6816490"/>
            <a:ext cx="1840316" cy="1207470"/>
          </a:xfrm>
          <a:prstGeom prst="rect">
            <a:avLst/>
          </a:prstGeom>
          <a:solidFill>
            <a:schemeClr val="bg1">
              <a:lumMod val="50000"/>
            </a:schemeClr>
          </a:solidFill>
          <a:ln w="571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7B931460-52AC-4C4C-92E0-D1C1C6DE479A}"/>
              </a:ext>
            </a:extLst>
          </p:cNvPr>
          <p:cNvSpPr/>
          <p:nvPr/>
        </p:nvSpPr>
        <p:spPr>
          <a:xfrm>
            <a:off x="19596323" y="3992605"/>
            <a:ext cx="1840316" cy="1207470"/>
          </a:xfrm>
          <a:prstGeom prst="rect">
            <a:avLst/>
          </a:prstGeom>
          <a:solidFill>
            <a:schemeClr val="bg2">
              <a:lumMod val="50000"/>
            </a:schemeClr>
          </a:solidFill>
          <a:ln w="5715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F48C0413-13AE-49F3-9ABC-E26EC9A2777B}"/>
              </a:ext>
            </a:extLst>
          </p:cNvPr>
          <p:cNvSpPr/>
          <p:nvPr/>
        </p:nvSpPr>
        <p:spPr>
          <a:xfrm>
            <a:off x="16942713" y="6794849"/>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31E4FECF-C286-4DD8-B422-4A3FB17805DE}"/>
              </a:ext>
            </a:extLst>
          </p:cNvPr>
          <p:cNvSpPr/>
          <p:nvPr/>
        </p:nvSpPr>
        <p:spPr>
          <a:xfrm>
            <a:off x="17006856" y="4060692"/>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 Placeholder 3"/>
          <p:cNvSpPr>
            <a:spLocks noGrp="1"/>
          </p:cNvSpPr>
          <p:nvPr>
            <p:ph type="body" sz="quarter" idx="14"/>
          </p:nvPr>
        </p:nvSpPr>
        <p:spPr>
          <a:xfrm>
            <a:off x="8201806" y="12112594"/>
            <a:ext cx="13361502" cy="1205557"/>
          </a:xfrm>
        </p:spPr>
        <p:txBody>
          <a:bodyPr>
            <a:no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 </a:t>
            </a:r>
            <a:r>
              <a:rPr lang="en-US" dirty="0" err="1">
                <a:latin typeface="Open Sans" panose="020B0606030504020204" pitchFamily="34" charset="0"/>
                <a:ea typeface="Open Sans" panose="020B0606030504020204" pitchFamily="34" charset="0"/>
                <a:cs typeface="Open Sans" panose="020B0606030504020204" pitchFamily="34" charset="0"/>
              </a:rPr>
              <a:t>Dynata</a:t>
            </a:r>
            <a:r>
              <a:rPr lang="en-US" dirty="0">
                <a:latin typeface="Open Sans" panose="020B0606030504020204" pitchFamily="34" charset="0"/>
                <a:ea typeface="Open Sans" panose="020B0606030504020204" pitchFamily="34" charset="0"/>
                <a:cs typeface="Open Sans" panose="020B0606030504020204" pitchFamily="34" charset="0"/>
              </a:rPr>
              <a:t> ‘Sports Viewing Experience Survey,’ September 2019. Survey base = self-identified sports fans, P18+. Q17: Please rate how much you agree or disagree with the following statement (Top 2 Box: Somewhat Agree &amp; Strongly Agree), Q20: Which of the following statements do you believe are true for you? Avid Fans Respondents (habitually watch sports on TV, intensely follow teams / players, </a:t>
            </a:r>
            <a:r>
              <a:rPr lang="en-US" dirty="0" err="1">
                <a:latin typeface="Open Sans" panose="020B0606030504020204" pitchFamily="34" charset="0"/>
                <a:ea typeface="Open Sans" panose="020B0606030504020204" pitchFamily="34" charset="0"/>
                <a:cs typeface="Open Sans" panose="020B0606030504020204" pitchFamily="34" charset="0"/>
              </a:rPr>
              <a:t>etc</a:t>
            </a:r>
            <a:r>
              <a:rPr lang="en-US" dirty="0">
                <a:latin typeface="Open Sans" panose="020B0606030504020204" pitchFamily="34" charset="0"/>
                <a:ea typeface="Open Sans" panose="020B0606030504020204" pitchFamily="34" charset="0"/>
                <a:cs typeface="Open Sans" panose="020B0606030504020204" pitchFamily="34" charset="0"/>
              </a:rPr>
              <a:t>), All Sports Fans based on P18+.</a:t>
            </a:r>
          </a:p>
        </p:txBody>
      </p:sp>
      <p:sp>
        <p:nvSpPr>
          <p:cNvPr id="13" name="Rectangle 12">
            <a:extLst>
              <a:ext uri="{FF2B5EF4-FFF2-40B4-BE49-F238E27FC236}">
                <a16:creationId xmlns:a16="http://schemas.microsoft.com/office/drawing/2014/main" id="{3C61C9B2-746D-49C3-8030-FB9532C1E4B4}"/>
              </a:ext>
            </a:extLst>
          </p:cNvPr>
          <p:cNvSpPr/>
          <p:nvPr/>
        </p:nvSpPr>
        <p:spPr>
          <a:xfrm>
            <a:off x="-4088" y="0"/>
            <a:ext cx="7971212"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206544" y="320896"/>
            <a:ext cx="7568791" cy="10558003"/>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Fans prefer to watch sports on the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largest, clearest screen possible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 fact,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almost 70% </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of adults 18-34 have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bought a bigger TV</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just so they could have a better sports viewing experience.</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With that said, there is </a:t>
            </a:r>
            <a:r>
              <a:rPr kumimoji="0" lang="en-US" sz="4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also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growing acceptance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of sports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viewing across all video devices</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as only about half of sports fans need to always watch sports on the largest screen available.</a:t>
            </a:r>
          </a:p>
        </p:txBody>
      </p:sp>
      <p:sp>
        <p:nvSpPr>
          <p:cNvPr id="26" name="TextBox 25"/>
          <p:cNvSpPr txBox="1"/>
          <p:nvPr/>
        </p:nvSpPr>
        <p:spPr>
          <a:xfrm>
            <a:off x="10195269" y="3651141"/>
            <a:ext cx="4237185" cy="206210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bought a bigger TV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screen just so I could have a better viewing experience for sports</a:t>
            </a:r>
            <a:endPar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6803691" y="694543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66%</a:t>
            </a:r>
          </a:p>
        </p:txBody>
      </p:sp>
      <p:sp>
        <p:nvSpPr>
          <p:cNvPr id="38"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7</a:t>
            </a:r>
          </a:p>
        </p:txBody>
      </p:sp>
      <p:sp>
        <p:nvSpPr>
          <p:cNvPr id="29" name="TextBox 28"/>
          <p:cNvSpPr txBox="1"/>
          <p:nvPr/>
        </p:nvSpPr>
        <p:spPr>
          <a:xfrm>
            <a:off x="19415844" y="694543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30" name="TextBox 29"/>
          <p:cNvSpPr txBox="1"/>
          <p:nvPr/>
        </p:nvSpPr>
        <p:spPr>
          <a:xfrm>
            <a:off x="21863107" y="694543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64%</a:t>
            </a:r>
          </a:p>
        </p:txBody>
      </p:sp>
      <p:sp>
        <p:nvSpPr>
          <p:cNvPr id="47" name="TextBox 46"/>
          <p:cNvSpPr txBox="1"/>
          <p:nvPr/>
        </p:nvSpPr>
        <p:spPr>
          <a:xfrm>
            <a:off x="10208878" y="6391435"/>
            <a:ext cx="3995052" cy="206210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 watch sports on a </a:t>
            </a: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high definition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TV so I can see the action clearer </a:t>
            </a:r>
          </a:p>
        </p:txBody>
      </p:sp>
      <p:sp>
        <p:nvSpPr>
          <p:cNvPr id="51" name="TextBox 50"/>
          <p:cNvSpPr txBox="1"/>
          <p:nvPr/>
        </p:nvSpPr>
        <p:spPr>
          <a:xfrm>
            <a:off x="16803691" y="415667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73%</a:t>
            </a:r>
          </a:p>
        </p:txBody>
      </p:sp>
      <p:sp>
        <p:nvSpPr>
          <p:cNvPr id="52" name="TextBox 51"/>
          <p:cNvSpPr txBox="1"/>
          <p:nvPr/>
        </p:nvSpPr>
        <p:spPr>
          <a:xfrm>
            <a:off x="19415844" y="415667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69%</a:t>
            </a:r>
          </a:p>
        </p:txBody>
      </p:sp>
      <p:sp>
        <p:nvSpPr>
          <p:cNvPr id="53" name="TextBox 52"/>
          <p:cNvSpPr txBox="1"/>
          <p:nvPr/>
        </p:nvSpPr>
        <p:spPr>
          <a:xfrm>
            <a:off x="21863107" y="415667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59%</a:t>
            </a:r>
          </a:p>
        </p:txBody>
      </p:sp>
      <p:cxnSp>
        <p:nvCxnSpPr>
          <p:cNvPr id="5" name="Straight Connector 4"/>
          <p:cNvCxnSpPr/>
          <p:nvPr/>
        </p:nvCxnSpPr>
        <p:spPr>
          <a:xfrm>
            <a:off x="9940278" y="5967113"/>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4402921" y="6945433"/>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60%</a:t>
            </a:r>
          </a:p>
        </p:txBody>
      </p:sp>
      <p:sp>
        <p:nvSpPr>
          <p:cNvPr id="67" name="TextBox 66"/>
          <p:cNvSpPr txBox="1"/>
          <p:nvPr/>
        </p:nvSpPr>
        <p:spPr>
          <a:xfrm>
            <a:off x="14402921" y="4156677"/>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63%</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7994" y="3733843"/>
            <a:ext cx="1929917" cy="19299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17994" y="6569741"/>
            <a:ext cx="1940013" cy="1940013"/>
          </a:xfrm>
          <a:prstGeom prst="rect">
            <a:avLst/>
          </a:prstGeom>
        </p:spPr>
      </p:pic>
      <p:sp>
        <p:nvSpPr>
          <p:cNvPr id="27" name="TextBox 26"/>
          <p:cNvSpPr txBox="1"/>
          <p:nvPr/>
        </p:nvSpPr>
        <p:spPr>
          <a:xfrm>
            <a:off x="16404225" y="2473013"/>
            <a:ext cx="295676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9BBB59">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Avid Fans</a:t>
            </a:r>
          </a:p>
        </p:txBody>
      </p:sp>
      <p:sp>
        <p:nvSpPr>
          <p:cNvPr id="28" name="TextBox 27"/>
          <p:cNvSpPr txBox="1"/>
          <p:nvPr/>
        </p:nvSpPr>
        <p:spPr>
          <a:xfrm>
            <a:off x="19444870" y="1988921"/>
            <a:ext cx="2142136"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Adults 18-34</a:t>
            </a:r>
          </a:p>
        </p:txBody>
      </p:sp>
      <p:sp>
        <p:nvSpPr>
          <p:cNvPr id="31" name="TextBox 30"/>
          <p:cNvSpPr txBox="1"/>
          <p:nvPr/>
        </p:nvSpPr>
        <p:spPr>
          <a:xfrm>
            <a:off x="21563308" y="2473013"/>
            <a:ext cx="2609580"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Adults 35+</a:t>
            </a:r>
          </a:p>
        </p:txBody>
      </p:sp>
      <p:sp>
        <p:nvSpPr>
          <p:cNvPr id="34" name="Rectangle 33">
            <a:extLst>
              <a:ext uri="{FF2B5EF4-FFF2-40B4-BE49-F238E27FC236}">
                <a16:creationId xmlns:a16="http://schemas.microsoft.com/office/drawing/2014/main" id="{A7B09BD8-9A5B-4E8F-9001-69D4B543F134}"/>
              </a:ext>
            </a:extLst>
          </p:cNvPr>
          <p:cNvSpPr/>
          <p:nvPr/>
        </p:nvSpPr>
        <p:spPr>
          <a:xfrm>
            <a:off x="10307878" y="822437"/>
            <a:ext cx="13865010" cy="646331"/>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Sports Fans Who Agree With The Following Statements</a:t>
            </a:r>
          </a:p>
        </p:txBody>
      </p:sp>
      <p:sp>
        <p:nvSpPr>
          <p:cNvPr id="35" name="TextBox 34"/>
          <p:cNvSpPr txBox="1"/>
          <p:nvPr/>
        </p:nvSpPr>
        <p:spPr>
          <a:xfrm>
            <a:off x="13985953" y="1988922"/>
            <a:ext cx="2956760"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All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Sports Fans</a:t>
            </a:r>
          </a:p>
        </p:txBody>
      </p:sp>
      <p:cxnSp>
        <p:nvCxnSpPr>
          <p:cNvPr id="33" name="Straight Connector 32">
            <a:extLst>
              <a:ext uri="{FF2B5EF4-FFF2-40B4-BE49-F238E27FC236}">
                <a16:creationId xmlns:a16="http://schemas.microsoft.com/office/drawing/2014/main" id="{30C7A26A-F29D-4EDD-9CA1-FCAD81A132B4}"/>
              </a:ext>
            </a:extLst>
          </p:cNvPr>
          <p:cNvCxnSpPr>
            <a:cxnSpLocks/>
          </p:cNvCxnSpPr>
          <p:nvPr/>
        </p:nvCxnSpPr>
        <p:spPr>
          <a:xfrm>
            <a:off x="19266813" y="1990162"/>
            <a:ext cx="0" cy="9932897"/>
          </a:xfrm>
          <a:prstGeom prst="line">
            <a:avLst/>
          </a:prstGeom>
          <a:ln w="3810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0ED43BE9-32EE-4982-8DB2-111F9CDE7E95}"/>
              </a:ext>
            </a:extLst>
          </p:cNvPr>
          <p:cNvSpPr/>
          <p:nvPr/>
        </p:nvSpPr>
        <p:spPr>
          <a:xfrm>
            <a:off x="16951677" y="9672515"/>
            <a:ext cx="1840316" cy="1207470"/>
          </a:xfrm>
          <a:prstGeom prst="rect">
            <a:avLst/>
          </a:prstGeom>
          <a:solidFill>
            <a:schemeClr val="accent3">
              <a:lumMod val="75000"/>
            </a:schemeClr>
          </a:solidFill>
          <a:ln w="5715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56" name="TextBox 55">
            <a:extLst>
              <a:ext uri="{FF2B5EF4-FFF2-40B4-BE49-F238E27FC236}">
                <a16:creationId xmlns:a16="http://schemas.microsoft.com/office/drawing/2014/main" id="{344B69DD-0E6A-452D-BE97-E8512E22A2F2}"/>
              </a:ext>
            </a:extLst>
          </p:cNvPr>
          <p:cNvSpPr txBox="1"/>
          <p:nvPr/>
        </p:nvSpPr>
        <p:spPr>
          <a:xfrm>
            <a:off x="16812655" y="982309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54%</a:t>
            </a:r>
          </a:p>
        </p:txBody>
      </p:sp>
      <p:sp>
        <p:nvSpPr>
          <p:cNvPr id="57" name="TextBox 56">
            <a:extLst>
              <a:ext uri="{FF2B5EF4-FFF2-40B4-BE49-F238E27FC236}">
                <a16:creationId xmlns:a16="http://schemas.microsoft.com/office/drawing/2014/main" id="{96E9267C-A9AE-451D-961C-CC7924082A2F}"/>
              </a:ext>
            </a:extLst>
          </p:cNvPr>
          <p:cNvSpPr txBox="1"/>
          <p:nvPr/>
        </p:nvSpPr>
        <p:spPr>
          <a:xfrm>
            <a:off x="19424808" y="982309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EEECE1">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49%</a:t>
            </a:r>
          </a:p>
        </p:txBody>
      </p:sp>
      <p:sp>
        <p:nvSpPr>
          <p:cNvPr id="58" name="TextBox 57">
            <a:extLst>
              <a:ext uri="{FF2B5EF4-FFF2-40B4-BE49-F238E27FC236}">
                <a16:creationId xmlns:a16="http://schemas.microsoft.com/office/drawing/2014/main" id="{0B2376DD-5FDC-4E0E-8D8C-B52F6D5C21E3}"/>
              </a:ext>
            </a:extLst>
          </p:cNvPr>
          <p:cNvSpPr txBox="1"/>
          <p:nvPr/>
        </p:nvSpPr>
        <p:spPr>
          <a:xfrm>
            <a:off x="21872071" y="982309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Open Sans" panose="020B0606030504020204" pitchFamily="34" charset="0"/>
                <a:cs typeface="Open Sans" panose="020B0606030504020204" pitchFamily="34" charset="0"/>
              </a:rPr>
              <a:t>48%</a:t>
            </a:r>
          </a:p>
        </p:txBody>
      </p:sp>
      <p:sp>
        <p:nvSpPr>
          <p:cNvPr id="59" name="TextBox 58">
            <a:extLst>
              <a:ext uri="{FF2B5EF4-FFF2-40B4-BE49-F238E27FC236}">
                <a16:creationId xmlns:a16="http://schemas.microsoft.com/office/drawing/2014/main" id="{2F88BEE2-053A-4522-9377-CD59F2B8F8F5}"/>
              </a:ext>
            </a:extLst>
          </p:cNvPr>
          <p:cNvSpPr txBox="1"/>
          <p:nvPr/>
        </p:nvSpPr>
        <p:spPr>
          <a:xfrm>
            <a:off x="10217842" y="9269101"/>
            <a:ext cx="3995052" cy="2062103"/>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Whenever possible I watch sports on the </a:t>
            </a:r>
            <a:r>
              <a:rPr kumimoji="0" lang="en-US"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largest screen </a:t>
            </a:r>
            <a:r>
              <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available in my home</a:t>
            </a:r>
          </a:p>
        </p:txBody>
      </p:sp>
      <p:sp>
        <p:nvSpPr>
          <p:cNvPr id="60" name="TextBox 59">
            <a:extLst>
              <a:ext uri="{FF2B5EF4-FFF2-40B4-BE49-F238E27FC236}">
                <a16:creationId xmlns:a16="http://schemas.microsoft.com/office/drawing/2014/main" id="{3C23C415-FC71-4265-B5EF-E556EF2451D9}"/>
              </a:ext>
            </a:extLst>
          </p:cNvPr>
          <p:cNvSpPr txBox="1"/>
          <p:nvPr/>
        </p:nvSpPr>
        <p:spPr>
          <a:xfrm>
            <a:off x="14411885" y="9823099"/>
            <a:ext cx="2272990" cy="954107"/>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dirty="0">
                <a:ln>
                  <a:noFill/>
                </a:ln>
                <a:solidFill>
                  <a:srgbClr val="70B7CD"/>
                </a:solidFill>
                <a:effectLst/>
                <a:uLnTx/>
                <a:uFillTx/>
                <a:latin typeface="Open Sans" panose="020B0606030504020204" pitchFamily="34" charset="0"/>
                <a:ea typeface="Open Sans" panose="020B0606030504020204" pitchFamily="34" charset="0"/>
                <a:cs typeface="Open Sans" panose="020B0606030504020204" pitchFamily="34" charset="0"/>
              </a:rPr>
              <a:t>48%</a:t>
            </a:r>
          </a:p>
        </p:txBody>
      </p:sp>
      <p:cxnSp>
        <p:nvCxnSpPr>
          <p:cNvPr id="62" name="Straight Connector 61">
            <a:extLst>
              <a:ext uri="{FF2B5EF4-FFF2-40B4-BE49-F238E27FC236}">
                <a16:creationId xmlns:a16="http://schemas.microsoft.com/office/drawing/2014/main" id="{7F8AF98B-6BA7-4794-A24B-EB589F9245A0}"/>
              </a:ext>
            </a:extLst>
          </p:cNvPr>
          <p:cNvCxnSpPr/>
          <p:nvPr/>
        </p:nvCxnSpPr>
        <p:spPr>
          <a:xfrm>
            <a:off x="9985104" y="8952359"/>
            <a:ext cx="14195819" cy="0"/>
          </a:xfrm>
          <a:prstGeom prst="line">
            <a:avLst/>
          </a:prstGeom>
          <a:ln w="381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70160" y="9365639"/>
            <a:ext cx="2125109" cy="2125109"/>
          </a:xfrm>
          <a:prstGeom prst="rect">
            <a:avLst/>
          </a:prstGeom>
        </p:spPr>
      </p:pic>
      <p:pic>
        <p:nvPicPr>
          <p:cNvPr id="41" name="Picture 40">
            <a:extLst>
              <a:ext uri="{FF2B5EF4-FFF2-40B4-BE49-F238E27FC236}">
                <a16:creationId xmlns:a16="http://schemas.microsoft.com/office/drawing/2014/main" id="{1E04C50A-8152-46A3-979D-9DFB9A07C2E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pic>
        <p:nvPicPr>
          <p:cNvPr id="44" name="Picture 43">
            <a:hlinkClick r:id="rId7"/>
            <a:extLst>
              <a:ext uri="{FF2B5EF4-FFF2-40B4-BE49-F238E27FC236}">
                <a16:creationId xmlns:a16="http://schemas.microsoft.com/office/drawing/2014/main" id="{31EFA849-20E0-4F15-8475-17CB0D97A1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3014" y="11328428"/>
            <a:ext cx="4103113" cy="2303797"/>
          </a:xfrm>
          <a:prstGeom prst="rect">
            <a:avLst/>
          </a:prstGeom>
        </p:spPr>
      </p:pic>
      <p:sp>
        <p:nvSpPr>
          <p:cNvPr id="45" name="Rectangle 44">
            <a:hlinkClick r:id="rId7"/>
            <a:extLst>
              <a:ext uri="{FF2B5EF4-FFF2-40B4-BE49-F238E27FC236}">
                <a16:creationId xmlns:a16="http://schemas.microsoft.com/office/drawing/2014/main" id="{75C63436-02B6-41D1-99AC-2B0E4010D348}"/>
              </a:ext>
            </a:extLst>
          </p:cNvPr>
          <p:cNvSpPr/>
          <p:nvPr/>
        </p:nvSpPr>
        <p:spPr>
          <a:xfrm>
            <a:off x="4409533" y="11972494"/>
            <a:ext cx="3466536" cy="1323439"/>
          </a:xfrm>
          <a:prstGeom prst="rect">
            <a:avLst/>
          </a:prstGeom>
        </p:spPr>
        <p:txBody>
          <a:bodyPr wrap="square">
            <a:spAutoFit/>
          </a:bodyPr>
          <a:lstStyle/>
          <a:p>
            <a:pPr lvl="0" defTabSz="1828800">
              <a:spcBef>
                <a:spcPct val="0"/>
              </a:spcBef>
              <a:defRPr/>
            </a:pP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Click here to download</a:t>
            </a:r>
            <a:b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b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a:t>
            </a:r>
            <a:r>
              <a:rPr lang="en-US" sz="2000" i="1" dirty="0">
                <a:solidFill>
                  <a:prstClr val="white"/>
                </a:solidFill>
                <a:latin typeface="Open Sans" panose="020B0606030504020204" pitchFamily="34" charset="0"/>
                <a:ea typeface="Open Sans" panose="020B0606030504020204" pitchFamily="34" charset="0"/>
                <a:cs typeface="Open Sans" panose="020B0606030504020204" pitchFamily="34" charset="0"/>
              </a:rPr>
              <a:t>The Best Seats In The House</a:t>
            </a:r>
            <a:r>
              <a:rPr lang="en-US" sz="2000" dirty="0">
                <a:solidFill>
                  <a:prstClr val="white"/>
                </a:solidFill>
                <a:latin typeface="Open Sans" panose="020B0606030504020204" pitchFamily="34" charset="0"/>
                <a:ea typeface="Open Sans" panose="020B0606030504020204" pitchFamily="34" charset="0"/>
                <a:cs typeface="Open Sans" panose="020B0606030504020204" pitchFamily="34" charset="0"/>
              </a:rPr>
              <a:t> custom study on sports viewing preferences.</a:t>
            </a:r>
          </a:p>
        </p:txBody>
      </p:sp>
      <p:sp>
        <p:nvSpPr>
          <p:cNvPr id="42" name="Rectangle 41">
            <a:extLst>
              <a:ext uri="{FF2B5EF4-FFF2-40B4-BE49-F238E27FC236}">
                <a16:creationId xmlns:a16="http://schemas.microsoft.com/office/drawing/2014/main" id="{2615A5F1-9E1A-42D3-B97F-15E0EDEEAAA6}"/>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3496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466787" y="12084381"/>
            <a:ext cx="13271276" cy="1226415"/>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Source: VAB analysis of S&amp;P Global Intelligence, The 2019 Sports Report (2018 average cost per subscriber for sports TV network package include ESPN nets, Fox Sports nets, NBC Sports, CBS Sports, Tennis, NFL Net, Golf, MLB Net, </a:t>
            </a:r>
            <a:r>
              <a:rPr lang="en-US" dirty="0" err="1">
                <a:latin typeface="Open Sans" panose="020B0606030504020204" pitchFamily="34" charset="0"/>
                <a:ea typeface="Open Sans" panose="020B0606030504020204" pitchFamily="34" charset="0"/>
                <a:cs typeface="Open Sans" panose="020B0606030504020204" pitchFamily="34" charset="0"/>
              </a:rPr>
              <a:t>beIN</a:t>
            </a:r>
            <a:r>
              <a:rPr lang="en-US" dirty="0">
                <a:latin typeface="Open Sans" panose="020B0606030504020204" pitchFamily="34" charset="0"/>
                <a:ea typeface="Open Sans" panose="020B0606030504020204" pitchFamily="34" charset="0"/>
                <a:cs typeface="Open Sans" panose="020B0606030504020204" pitchFamily="34" charset="0"/>
              </a:rPr>
              <a:t>, Outdoor, </a:t>
            </a:r>
            <a:r>
              <a:rPr lang="en-US" dirty="0" err="1">
                <a:latin typeface="Open Sans" panose="020B0606030504020204" pitchFamily="34" charset="0"/>
                <a:ea typeface="Open Sans" panose="020B0606030504020204" pitchFamily="34" charset="0"/>
                <a:cs typeface="Open Sans" panose="020B0606030504020204" pitchFamily="34" charset="0"/>
              </a:rPr>
              <a:t>etc</a:t>
            </a:r>
            <a:r>
              <a:rPr lang="en-US" dirty="0">
                <a:latin typeface="Open Sans" panose="020B0606030504020204" pitchFamily="34" charset="0"/>
                <a:ea typeface="Open Sans" panose="020B0606030504020204" pitchFamily="34" charset="0"/>
                <a:cs typeface="Open Sans" panose="020B0606030504020204" pitchFamily="34" charset="0"/>
              </a:rPr>
              <a:t>; excludes RSN costs). Average ticket price per sport based on figures reported in the MPAA 2018 THEME Report (via Team Marketing Report).</a:t>
            </a:r>
          </a:p>
        </p:txBody>
      </p:sp>
      <p:graphicFrame>
        <p:nvGraphicFramePr>
          <p:cNvPr id="8" name="Chart 7"/>
          <p:cNvGraphicFramePr/>
          <p:nvPr>
            <p:extLst>
              <p:ext uri="{D42A27DB-BD31-4B8C-83A1-F6EECF244321}">
                <p14:modId xmlns:p14="http://schemas.microsoft.com/office/powerpoint/2010/main" val="1759048002"/>
              </p:ext>
            </p:extLst>
          </p:nvPr>
        </p:nvGraphicFramePr>
        <p:xfrm>
          <a:off x="8762844" y="1829043"/>
          <a:ext cx="14350984" cy="943328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3C61C9B2-746D-49C3-8030-FB9532C1E4B4}"/>
              </a:ext>
            </a:extLst>
          </p:cNvPr>
          <p:cNvSpPr/>
          <p:nvPr/>
        </p:nvSpPr>
        <p:spPr>
          <a:xfrm>
            <a:off x="-4089" y="0"/>
            <a:ext cx="8183567" cy="13716000"/>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F6F7EF0D-B322-4A3E-A2DB-491395C14E0D}"/>
              </a:ext>
            </a:extLst>
          </p:cNvPr>
          <p:cNvSpPr txBox="1">
            <a:spLocks/>
          </p:cNvSpPr>
          <p:nvPr/>
        </p:nvSpPr>
        <p:spPr>
          <a:xfrm>
            <a:off x="49820" y="686650"/>
            <a:ext cx="8244618" cy="11005477"/>
          </a:xfrm>
          <a:prstGeom prst="rect">
            <a:avLst/>
          </a:prstGeom>
        </p:spPr>
        <p:txBody>
          <a:bodyPr vert="horz" lIns="233282" tIns="116606" rIns="233282" bIns="116606" rtlCol="0" anchor="t">
            <a:noAutofit/>
          </a:bodyPr>
          <a:lstStyle>
            <a:lvl1pPr algn="ctr" defTabSz="583178" rtl="0" eaLnBrk="1" latinLnBrk="0" hangingPunct="1">
              <a:spcBef>
                <a:spcPct val="0"/>
              </a:spcBef>
              <a:buNone/>
              <a:defRPr sz="5600" kern="1200">
                <a:solidFill>
                  <a:schemeClr val="tx1"/>
                </a:solidFill>
                <a:latin typeface="+mj-lt"/>
                <a:ea typeface="+mj-ea"/>
                <a:cs typeface="+mj-cs"/>
              </a:defRPr>
            </a:lvl1pPr>
          </a:lstStyle>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For consumers, on top of </a:t>
            </a:r>
            <a:r>
              <a:rPr lang="en-US" sz="4000" dirty="0">
                <a:solidFill>
                  <a:prstClr val="white"/>
                </a:solidFill>
                <a:latin typeface="Open Sans" panose="020B0606030504020204" pitchFamily="34" charset="0"/>
                <a:ea typeface="Open Sans" panose="020B0606030504020204" pitchFamily="34" charset="0"/>
                <a:cs typeface="Open Sans" panose="020B0606030504020204" pitchFamily="34" charset="0"/>
              </a:rPr>
              <a:t>a</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better viewing experience, comfort &amp; convenience, watching sports on multiscreen TV is also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comparatively inexpensive</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0" marR="0" lvl="0" indent="0" algn="l" defTabSz="18288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average MVPD subscriber pays only $13.30 per month to receive sports TV networks as part of their cable subscription, which is a fraction of the cost </a:t>
            </a:r>
          </a:p>
          <a:p>
            <a:pPr marL="0" marR="0" lvl="0" indent="0" algn="l" defTabSz="18288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for a family of four to go to </a:t>
            </a:r>
            <a:r>
              <a:rPr kumimoji="0" lang="en-US" sz="40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one sporting event</a:t>
            </a: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in either of the four major American sports.</a:t>
            </a:r>
          </a:p>
        </p:txBody>
      </p:sp>
      <p:sp>
        <p:nvSpPr>
          <p:cNvPr id="15" name="Slide Number Placeholder 1"/>
          <p:cNvSpPr txBox="1">
            <a:spLocks/>
          </p:cNvSpPr>
          <p:nvPr/>
        </p:nvSpPr>
        <p:spPr>
          <a:xfrm>
            <a:off x="22076690" y="12823812"/>
            <a:ext cx="2307309" cy="730250"/>
          </a:xfrm>
          <a:prstGeom prst="rect">
            <a:avLst/>
          </a:prstGeom>
        </p:spPr>
        <p:txBody>
          <a:bodyPr anchor="ctr"/>
          <a:lstStyle>
            <a:defPPr>
              <a:defRPr lang="en-US"/>
            </a:defPPr>
            <a:lvl1pPr marL="0" algn="l" defTabSz="1172398" rtl="0" eaLnBrk="1" latinLnBrk="0" hangingPunct="1">
              <a:defRPr sz="4600" kern="1200">
                <a:solidFill>
                  <a:schemeClr val="tx1"/>
                </a:solidFill>
                <a:latin typeface="+mn-lt"/>
                <a:ea typeface="+mn-ea"/>
                <a:cs typeface="+mn-cs"/>
              </a:defRPr>
            </a:lvl1pPr>
            <a:lvl2pPr marL="1172398" algn="l" defTabSz="1172398" rtl="0" eaLnBrk="1" latinLnBrk="0" hangingPunct="1">
              <a:defRPr sz="4600" kern="1200">
                <a:solidFill>
                  <a:schemeClr val="tx1"/>
                </a:solidFill>
                <a:latin typeface="+mn-lt"/>
                <a:ea typeface="+mn-ea"/>
                <a:cs typeface="+mn-cs"/>
              </a:defRPr>
            </a:lvl2pPr>
            <a:lvl3pPr marL="2344796" algn="l" defTabSz="1172398" rtl="0" eaLnBrk="1" latinLnBrk="0" hangingPunct="1">
              <a:defRPr sz="4600" kern="1200">
                <a:solidFill>
                  <a:schemeClr val="tx1"/>
                </a:solidFill>
                <a:latin typeface="+mn-lt"/>
                <a:ea typeface="+mn-ea"/>
                <a:cs typeface="+mn-cs"/>
              </a:defRPr>
            </a:lvl3pPr>
            <a:lvl4pPr marL="3517194" algn="l" defTabSz="1172398" rtl="0" eaLnBrk="1" latinLnBrk="0" hangingPunct="1">
              <a:defRPr sz="4600" kern="1200">
                <a:solidFill>
                  <a:schemeClr val="tx1"/>
                </a:solidFill>
                <a:latin typeface="+mn-lt"/>
                <a:ea typeface="+mn-ea"/>
                <a:cs typeface="+mn-cs"/>
              </a:defRPr>
            </a:lvl4pPr>
            <a:lvl5pPr marL="4689592" algn="l" defTabSz="1172398" rtl="0" eaLnBrk="1" latinLnBrk="0" hangingPunct="1">
              <a:defRPr sz="4600" kern="1200">
                <a:solidFill>
                  <a:schemeClr val="tx1"/>
                </a:solidFill>
                <a:latin typeface="+mn-lt"/>
                <a:ea typeface="+mn-ea"/>
                <a:cs typeface="+mn-cs"/>
              </a:defRPr>
            </a:lvl5pPr>
            <a:lvl6pPr marL="5861990" algn="l" defTabSz="1172398" rtl="0" eaLnBrk="1" latinLnBrk="0" hangingPunct="1">
              <a:defRPr sz="4600" kern="1200">
                <a:solidFill>
                  <a:schemeClr val="tx1"/>
                </a:solidFill>
                <a:latin typeface="+mn-lt"/>
                <a:ea typeface="+mn-ea"/>
                <a:cs typeface="+mn-cs"/>
              </a:defRPr>
            </a:lvl6pPr>
            <a:lvl7pPr marL="7034388" algn="l" defTabSz="1172398" rtl="0" eaLnBrk="1" latinLnBrk="0" hangingPunct="1">
              <a:defRPr sz="4600" kern="1200">
                <a:solidFill>
                  <a:schemeClr val="tx1"/>
                </a:solidFill>
                <a:latin typeface="+mn-lt"/>
                <a:ea typeface="+mn-ea"/>
                <a:cs typeface="+mn-cs"/>
              </a:defRPr>
            </a:lvl7pPr>
            <a:lvl8pPr marL="8206786" algn="l" defTabSz="1172398" rtl="0" eaLnBrk="1" latinLnBrk="0" hangingPunct="1">
              <a:defRPr sz="4600" kern="1200">
                <a:solidFill>
                  <a:schemeClr val="tx1"/>
                </a:solidFill>
                <a:latin typeface="+mn-lt"/>
                <a:ea typeface="+mn-ea"/>
                <a:cs typeface="+mn-cs"/>
              </a:defRPr>
            </a:lvl8pPr>
            <a:lvl9pPr marL="9379184" algn="l" defTabSz="1172398" rtl="0" eaLnBrk="1" latinLnBrk="0" hangingPunct="1">
              <a:defRPr sz="4600" kern="1200">
                <a:solidFill>
                  <a:schemeClr val="tx1"/>
                </a:solidFill>
                <a:latin typeface="+mn-lt"/>
                <a:ea typeface="+mn-ea"/>
                <a:cs typeface="+mn-cs"/>
              </a:defRPr>
            </a:lvl9pPr>
          </a:lstStyle>
          <a:p>
            <a:pPr marL="1172398" marR="0" lvl="1" indent="0" algn="r" defTabSz="117239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8A8A8A"/>
                </a:solidFill>
                <a:effectLst/>
                <a:uLnTx/>
                <a:uFillTx/>
                <a:latin typeface="Open Sans" panose="020B0606030504020204" pitchFamily="34" charset="0"/>
                <a:ea typeface="Open Sans" panose="020B0606030504020204" pitchFamily="34" charset="0"/>
                <a:cs typeface="Open Sans" panose="020B0606030504020204" pitchFamily="34" charset="0"/>
              </a:rPr>
              <a:t>8</a:t>
            </a:r>
          </a:p>
        </p:txBody>
      </p:sp>
      <p:sp>
        <p:nvSpPr>
          <p:cNvPr id="2" name="Rounded Rectangle 1"/>
          <p:cNvSpPr/>
          <p:nvPr/>
        </p:nvSpPr>
        <p:spPr>
          <a:xfrm>
            <a:off x="8354979" y="1347890"/>
            <a:ext cx="3549696" cy="10539067"/>
          </a:xfrm>
          <a:prstGeom prst="roundRect">
            <a:avLst/>
          </a:prstGeom>
          <a:noFill/>
          <a:ln w="762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5285D9AB-E7DE-476E-B659-7C18E6CB2583}"/>
              </a:ext>
            </a:extLst>
          </p:cNvPr>
          <p:cNvSpPr txBox="1"/>
          <p:nvPr/>
        </p:nvSpPr>
        <p:spPr>
          <a:xfrm>
            <a:off x="12511985" y="2115667"/>
            <a:ext cx="9845991" cy="58477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Open Sans" panose="020B0606030504020204" pitchFamily="34" charset="0"/>
                <a:ea typeface="+mn-ea"/>
                <a:cs typeface="+mn-cs"/>
              </a:rPr>
              <a:t>2018 Average Ticket Price for a Family of Four</a:t>
            </a:r>
          </a:p>
        </p:txBody>
      </p:sp>
      <p:sp>
        <p:nvSpPr>
          <p:cNvPr id="17" name="TextBox 16">
            <a:extLst>
              <a:ext uri="{FF2B5EF4-FFF2-40B4-BE49-F238E27FC236}">
                <a16:creationId xmlns:a16="http://schemas.microsoft.com/office/drawing/2014/main" id="{6A2D795E-BAB1-4869-9FD2-A8964CBEA7B6}"/>
              </a:ext>
            </a:extLst>
          </p:cNvPr>
          <p:cNvSpPr txBox="1"/>
          <p:nvPr/>
        </p:nvSpPr>
        <p:spPr>
          <a:xfrm>
            <a:off x="8387743" y="1640540"/>
            <a:ext cx="3428639" cy="107721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Open Sans" panose="020B0606030504020204" pitchFamily="34" charset="0"/>
                <a:ea typeface="+mn-ea"/>
                <a:cs typeface="+mn-cs"/>
              </a:rPr>
              <a:t>Avg Sports TV Cost Per Month</a:t>
            </a:r>
          </a:p>
        </p:txBody>
      </p:sp>
      <p:sp>
        <p:nvSpPr>
          <p:cNvPr id="19" name="Text Placeholder 3">
            <a:extLst>
              <a:ext uri="{FF2B5EF4-FFF2-40B4-BE49-F238E27FC236}">
                <a16:creationId xmlns:a16="http://schemas.microsoft.com/office/drawing/2014/main" id="{A550B66D-F8DE-4BEA-BFBF-9FA92D06DA17}"/>
              </a:ext>
            </a:extLst>
          </p:cNvPr>
          <p:cNvSpPr txBox="1">
            <a:spLocks/>
          </p:cNvSpPr>
          <p:nvPr/>
        </p:nvSpPr>
        <p:spPr>
          <a:xfrm>
            <a:off x="8906277" y="11156929"/>
            <a:ext cx="2560987" cy="433062"/>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(via MVPD)</a:t>
            </a:r>
          </a:p>
        </p:txBody>
      </p:sp>
      <p:pic>
        <p:nvPicPr>
          <p:cNvPr id="18" name="Picture 17">
            <a:extLst>
              <a:ext uri="{FF2B5EF4-FFF2-40B4-BE49-F238E27FC236}">
                <a16:creationId xmlns:a16="http://schemas.microsoft.com/office/drawing/2014/main" id="{245FBED4-1706-44F4-AE43-155872CAA9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738063" y="12744769"/>
            <a:ext cx="1675673" cy="762113"/>
          </a:xfrm>
          <a:prstGeom prst="rect">
            <a:avLst/>
          </a:prstGeom>
        </p:spPr>
      </p:pic>
      <p:sp>
        <p:nvSpPr>
          <p:cNvPr id="20" name="Rectangle 19">
            <a:extLst>
              <a:ext uri="{FF2B5EF4-FFF2-40B4-BE49-F238E27FC236}">
                <a16:creationId xmlns:a16="http://schemas.microsoft.com/office/drawing/2014/main" id="{D8C3B40E-3005-4A34-A0CE-42B11DBA569E}"/>
              </a:ext>
            </a:extLst>
          </p:cNvPr>
          <p:cNvSpPr/>
          <p:nvPr/>
        </p:nvSpPr>
        <p:spPr>
          <a:xfrm>
            <a:off x="7967124" y="13336146"/>
            <a:ext cx="14109566" cy="400110"/>
          </a:xfrm>
          <a:prstGeom prst="rect">
            <a:avLst/>
          </a:prstGeom>
        </p:spPr>
        <p:txBody>
          <a:bodyPr wrap="square">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4104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4E7676-4A5E-479B-B919-B56DA7FF8D07}"/>
              </a:ext>
            </a:extLst>
          </p:cNvPr>
          <p:cNvSpPr/>
          <p:nvPr/>
        </p:nvSpPr>
        <p:spPr>
          <a:xfrm>
            <a:off x="-29496" y="5486051"/>
            <a:ext cx="23920274" cy="2149389"/>
          </a:xfrm>
          <a:prstGeom prst="rect">
            <a:avLst/>
          </a:prstGeom>
          <a:solidFill>
            <a:srgbClr val="000000">
              <a:alpha val="69804"/>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172398" rtl="0"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TextBox 5">
            <a:extLst>
              <a:ext uri="{FF2B5EF4-FFF2-40B4-BE49-F238E27FC236}">
                <a16:creationId xmlns:a16="http://schemas.microsoft.com/office/drawing/2014/main" id="{799E8460-57DF-4E1A-BD61-FBBD179E0412}"/>
              </a:ext>
            </a:extLst>
          </p:cNvPr>
          <p:cNvSpPr txBox="1"/>
          <p:nvPr/>
        </p:nvSpPr>
        <p:spPr>
          <a:xfrm>
            <a:off x="6997" y="6114469"/>
            <a:ext cx="24498926" cy="892552"/>
          </a:xfrm>
          <a:prstGeom prst="rect">
            <a:avLst/>
          </a:prstGeom>
          <a:noFill/>
        </p:spPr>
        <p:txBody>
          <a:bodyPr wrap="square" rtlCol="0">
            <a:spAutoFit/>
          </a:bodyPr>
          <a:lstStyle/>
          <a:p>
            <a:pPr marL="0" marR="0" lvl="0" indent="0" defTabSz="1172398" rtl="0" eaLnBrk="1" fontAlgn="auto" latinLnBrk="0" hangingPunct="1">
              <a:lnSpc>
                <a:spcPct val="100000"/>
              </a:lnSpc>
              <a:spcBef>
                <a:spcPts val="0"/>
              </a:spcBef>
              <a:spcAft>
                <a:spcPts val="0"/>
              </a:spcAft>
              <a:buClrTx/>
              <a:buSzTx/>
              <a:buFontTx/>
              <a:buNone/>
              <a:tabLst/>
              <a:defRPr/>
            </a:pPr>
            <a:r>
              <a:rPr lang="en-US" sz="5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Multiscreen TV:</a:t>
            </a:r>
            <a:r>
              <a:rPr lang="en-US" sz="5200" dirty="0">
                <a:solidFill>
                  <a:schemeClr val="bg1"/>
                </a:solidFill>
                <a:latin typeface="Open Sans" panose="020B0606030504020204" pitchFamily="34" charset="0"/>
                <a:ea typeface="Open Sans" panose="020B0606030504020204" pitchFamily="34" charset="0"/>
                <a:cs typeface="Open Sans" panose="020B0606030504020204" pitchFamily="34" charset="0"/>
              </a:rPr>
              <a:t> What Does A Better Viewing Experience And Value Get You?</a:t>
            </a:r>
            <a:endParaRPr kumimoji="0" lang="en-US" sz="5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91062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20333</TotalTime>
  <Words>4843</Words>
  <Application>Microsoft Office PowerPoint</Application>
  <PresentationFormat>Custom</PresentationFormat>
  <Paragraphs>644</Paragraphs>
  <Slides>40</Slides>
  <Notes>18</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40</vt:i4>
      </vt:variant>
    </vt:vector>
  </HeadingPairs>
  <TitlesOfParts>
    <vt:vector size="61" baseType="lpstr">
      <vt:lpstr>Arial</vt:lpstr>
      <vt:lpstr>Calibri</vt:lpstr>
      <vt:lpstr>Calibri Light</vt:lpstr>
      <vt:lpstr>Open Sans</vt:lpstr>
      <vt:lpstr>Open Sans Light</vt:lpstr>
      <vt:lpstr>Trebuchet MS</vt:lpstr>
      <vt:lpstr>Office Theme</vt:lpstr>
      <vt:lpstr>Custom Design</vt:lpstr>
      <vt:lpstr>1_Custom Design</vt:lpstr>
      <vt:lpstr>2_Custom Design</vt:lpstr>
      <vt:lpstr>3_Custom Design</vt:lpstr>
      <vt:lpstr>4_Custom Design</vt:lpstr>
      <vt:lpstr>5_Custom Design</vt:lpstr>
      <vt:lpstr>6_Custom Design</vt:lpstr>
      <vt:lpstr>2_Office Theme</vt:lpstr>
      <vt:lpstr>7_Office Theme</vt:lpstr>
      <vt:lpstr>7_Custom Design</vt:lpstr>
      <vt:lpstr>8_Custom Design</vt:lpstr>
      <vt:lpstr>9_Custom Design</vt:lpstr>
      <vt:lpstr>1_Office Theme</vt:lpstr>
      <vt:lpstr>10_Custom Design</vt:lpstr>
      <vt:lpstr>PowerPoint Presentation</vt:lpstr>
      <vt:lpstr>PowerPoint Presentation</vt:lpstr>
      <vt:lpstr>Game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Includes A Front Row Seat To Marquee Sporting Events Ingrained In  Popular Culture Airing Exclusively On Multiscreen TV Throughout The Year</vt:lpstr>
      <vt:lpstr>There Is Continuity Throughout The Year As Live Sports Are Always ‘In Season’  With At Least Five Major Sports Active In Each Month</vt:lpstr>
      <vt:lpstr>PowerPoint Presentation</vt:lpstr>
      <vt:lpstr>PowerPoint Presentation</vt:lpstr>
      <vt:lpstr>PowerPoint Presentation</vt:lpstr>
      <vt:lpstr>Popular ‘Branded’ Live Sports Series ‘Own’ Specific Days Throughout The Year</vt:lpstr>
      <vt:lpstr>PowerPoint Presentation</vt:lpstr>
      <vt:lpstr>PowerPoint Presentation</vt:lpstr>
      <vt:lpstr>PowerPoint Presentation</vt:lpstr>
      <vt:lpstr>PowerPoint Presentation</vt:lpstr>
      <vt:lpstr>PowerPoint Presentation</vt:lpstr>
      <vt:lpstr>Speaking of Excitement &amp; Interest, Many Sporting Events Across Leagues  Have Been Setting Record-Breaking Ratings Over The Past Year</vt:lpstr>
      <vt:lpstr>PowerPoint Presentation</vt:lpstr>
      <vt:lpstr>TV Brands Extend Their Reach &amp; Engagement Through Live Streaming  On Digital Platforms Which Allows Additional Sports Viewing Anywhere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Reed</cp:lastModifiedBy>
  <cp:revision>4215</cp:revision>
  <cp:lastPrinted>2020-02-28T23:07:44Z</cp:lastPrinted>
  <dcterms:created xsi:type="dcterms:W3CDTF">2018-08-15T21:18:21Z</dcterms:created>
  <dcterms:modified xsi:type="dcterms:W3CDTF">2020-03-09T12:44:35Z</dcterms:modified>
</cp:coreProperties>
</file>