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68" r:id="rId6"/>
    <p:sldMasterId id="2147483675" r:id="rId7"/>
    <p:sldMasterId id="2147483681" r:id="rId8"/>
    <p:sldMasterId id="2147483702" r:id="rId9"/>
  </p:sldMasterIdLst>
  <p:notesMasterIdLst>
    <p:notesMasterId r:id="rId49"/>
  </p:notesMasterIdLst>
  <p:sldIdLst>
    <p:sldId id="2144327404" r:id="rId10"/>
    <p:sldId id="2144327266" r:id="rId11"/>
    <p:sldId id="266" r:id="rId12"/>
    <p:sldId id="16331" r:id="rId13"/>
    <p:sldId id="2144327296" r:id="rId14"/>
    <p:sldId id="2144327371" r:id="rId15"/>
    <p:sldId id="2144327400" r:id="rId16"/>
    <p:sldId id="2144327411" r:id="rId17"/>
    <p:sldId id="2144327298" r:id="rId18"/>
    <p:sldId id="2144327414" r:id="rId19"/>
    <p:sldId id="2144327291" r:id="rId20"/>
    <p:sldId id="2144327310" r:id="rId21"/>
    <p:sldId id="2144327410" r:id="rId22"/>
    <p:sldId id="2144327313" r:id="rId23"/>
    <p:sldId id="2144327328" r:id="rId24"/>
    <p:sldId id="2144327396" r:id="rId25"/>
    <p:sldId id="2144327397" r:id="rId26"/>
    <p:sldId id="2144327416" r:id="rId27"/>
    <p:sldId id="2144327326" r:id="rId28"/>
    <p:sldId id="2144327317" r:id="rId29"/>
    <p:sldId id="2144327320" r:id="rId30"/>
    <p:sldId id="2144327319" r:id="rId31"/>
    <p:sldId id="2144327398" r:id="rId32"/>
    <p:sldId id="2144327324" r:id="rId33"/>
    <p:sldId id="2144327325" r:id="rId34"/>
    <p:sldId id="2144327417" r:id="rId35"/>
    <p:sldId id="2144327359" r:id="rId36"/>
    <p:sldId id="2144327409" r:id="rId37"/>
    <p:sldId id="2144327383" r:id="rId38"/>
    <p:sldId id="2144327355" r:id="rId39"/>
    <p:sldId id="2144327356" r:id="rId40"/>
    <p:sldId id="2144327357" r:id="rId41"/>
    <p:sldId id="2144327358" r:id="rId42"/>
    <p:sldId id="2144327384" r:id="rId43"/>
    <p:sldId id="2144327412" r:id="rId44"/>
    <p:sldId id="2144327413" r:id="rId45"/>
    <p:sldId id="2144327408" r:id="rId46"/>
    <p:sldId id="286" r:id="rId47"/>
    <p:sldId id="2144327267" r:id="rId4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1B1464"/>
    <a:srgbClr val="00BFF2"/>
    <a:srgbClr val="D1D9E1"/>
    <a:srgbClr val="7ED2F6"/>
    <a:srgbClr val="FFE600"/>
    <a:srgbClr val="4EBEA4"/>
    <a:srgbClr val="009AFE"/>
    <a:srgbClr val="C3CCE5"/>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B322F-9CE7-4F18-9F57-E933B23A841E}" v="6" dt="2020-08-11T15:10:18.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90" autoAdjust="0"/>
    <p:restoredTop sz="97436" autoAdjust="0"/>
  </p:normalViewPr>
  <p:slideViewPr>
    <p:cSldViewPr snapToGrid="0" snapToObjects="1">
      <p:cViewPr varScale="1">
        <p:scale>
          <a:sx n="114" d="100"/>
          <a:sy n="114" d="100"/>
        </p:scale>
        <p:origin x="696" y="10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Vita" userId="aa14e4186e2e1102" providerId="LiveId" clId="{4FFB322F-9CE7-4F18-9F57-E933B23A841E}"/>
    <pc:docChg chg="custSel delSld modSld">
      <pc:chgData name="Marianne Vita" userId="aa14e4186e2e1102" providerId="LiveId" clId="{4FFB322F-9CE7-4F18-9F57-E933B23A841E}" dt="2020-08-11T15:12:52.732" v="303" actId="47"/>
      <pc:docMkLst>
        <pc:docMk/>
      </pc:docMkLst>
      <pc:sldChg chg="del">
        <pc:chgData name="Marianne Vita" userId="aa14e4186e2e1102" providerId="LiveId" clId="{4FFB322F-9CE7-4F18-9F57-E933B23A841E}" dt="2020-08-11T15:03:44.048" v="8" actId="47"/>
        <pc:sldMkLst>
          <pc:docMk/>
          <pc:sldMk cId="3647238114" sldId="2144327290"/>
        </pc:sldMkLst>
      </pc:sldChg>
      <pc:sldChg chg="modSp mod">
        <pc:chgData name="Marianne Vita" userId="aa14e4186e2e1102" providerId="LiveId" clId="{4FFB322F-9CE7-4F18-9F57-E933B23A841E}" dt="2020-08-11T15:04:55.660" v="38" actId="207"/>
        <pc:sldMkLst>
          <pc:docMk/>
          <pc:sldMk cId="565865670" sldId="2144327383"/>
        </pc:sldMkLst>
        <pc:spChg chg="mod">
          <ac:chgData name="Marianne Vita" userId="aa14e4186e2e1102" providerId="LiveId" clId="{4FFB322F-9CE7-4F18-9F57-E933B23A841E}" dt="2020-08-11T15:04:55.660" v="38" actId="207"/>
          <ac:spMkLst>
            <pc:docMk/>
            <pc:sldMk cId="565865670" sldId="2144327383"/>
            <ac:spMk id="16" creationId="{9A529899-950F-C14F-99A5-896AC3170183}"/>
          </ac:spMkLst>
        </pc:spChg>
      </pc:sldChg>
      <pc:sldChg chg="del">
        <pc:chgData name="Marianne Vita" userId="aa14e4186e2e1102" providerId="LiveId" clId="{4FFB322F-9CE7-4F18-9F57-E933B23A841E}" dt="2020-08-11T15:12:52.732" v="303" actId="47"/>
        <pc:sldMkLst>
          <pc:docMk/>
          <pc:sldMk cId="581869256" sldId="2144327399"/>
        </pc:sldMkLst>
      </pc:sldChg>
      <pc:sldChg chg="modSp mod">
        <pc:chgData name="Marianne Vita" userId="aa14e4186e2e1102" providerId="LiveId" clId="{4FFB322F-9CE7-4F18-9F57-E933B23A841E}" dt="2020-08-11T15:11:39.064" v="248" actId="1076"/>
        <pc:sldMkLst>
          <pc:docMk/>
          <pc:sldMk cId="2489441550" sldId="2144327412"/>
        </pc:sldMkLst>
        <pc:spChg chg="mod">
          <ac:chgData name="Marianne Vita" userId="aa14e4186e2e1102" providerId="LiveId" clId="{4FFB322F-9CE7-4F18-9F57-E933B23A841E}" dt="2020-08-11T15:11:39.064" v="248" actId="1076"/>
          <ac:spMkLst>
            <pc:docMk/>
            <pc:sldMk cId="2489441550" sldId="2144327412"/>
            <ac:spMk id="4" creationId="{A91BC618-227D-4965-8511-C3D51AE79E2A}"/>
          </ac:spMkLst>
        </pc:spChg>
        <pc:spChg chg="mod">
          <ac:chgData name="Marianne Vita" userId="aa14e4186e2e1102" providerId="LiveId" clId="{4FFB322F-9CE7-4F18-9F57-E933B23A841E}" dt="2020-08-11T15:06:25.159" v="44" actId="20577"/>
          <ac:spMkLst>
            <pc:docMk/>
            <pc:sldMk cId="2489441550" sldId="2144327412"/>
            <ac:spMk id="13" creationId="{375B340E-BB4D-4395-8103-28F43684B20E}"/>
          </ac:spMkLst>
        </pc:spChg>
      </pc:sldChg>
      <pc:sldChg chg="addSp delSp modSp mod">
        <pc:chgData name="Marianne Vita" userId="aa14e4186e2e1102" providerId="LiveId" clId="{4FFB322F-9CE7-4F18-9F57-E933B23A841E}" dt="2020-08-11T15:12:35.583" v="302" actId="20577"/>
        <pc:sldMkLst>
          <pc:docMk/>
          <pc:sldMk cId="260429205" sldId="2144327413"/>
        </pc:sldMkLst>
        <pc:spChg chg="mod">
          <ac:chgData name="Marianne Vita" userId="aa14e4186e2e1102" providerId="LiveId" clId="{4FFB322F-9CE7-4F18-9F57-E933B23A841E}" dt="2020-08-11T15:09:35.863" v="168" actId="1076"/>
          <ac:spMkLst>
            <pc:docMk/>
            <pc:sldMk cId="260429205" sldId="2144327413"/>
            <ac:spMk id="3" creationId="{D15BBF86-5A5F-4332-AF4E-8E4B60F980C8}"/>
          </ac:spMkLst>
        </pc:spChg>
        <pc:spChg chg="mod">
          <ac:chgData name="Marianne Vita" userId="aa14e4186e2e1102" providerId="LiveId" clId="{4FFB322F-9CE7-4F18-9F57-E933B23A841E}" dt="2020-08-11T15:07:50.735" v="117" actId="20577"/>
          <ac:spMkLst>
            <pc:docMk/>
            <pc:sldMk cId="260429205" sldId="2144327413"/>
            <ac:spMk id="8" creationId="{C601D712-84AB-4CAE-8AB8-600CEA4BF6B2}"/>
          </ac:spMkLst>
        </pc:spChg>
        <pc:spChg chg="mod">
          <ac:chgData name="Marianne Vita" userId="aa14e4186e2e1102" providerId="LiveId" clId="{4FFB322F-9CE7-4F18-9F57-E933B23A841E}" dt="2020-08-11T15:07:18.118" v="76" actId="20577"/>
          <ac:spMkLst>
            <pc:docMk/>
            <pc:sldMk cId="260429205" sldId="2144327413"/>
            <ac:spMk id="10" creationId="{57A036F3-3515-4FC7-A09D-737816D88B43}"/>
          </ac:spMkLst>
        </pc:spChg>
        <pc:spChg chg="mod">
          <ac:chgData name="Marianne Vita" userId="aa14e4186e2e1102" providerId="LiveId" clId="{4FFB322F-9CE7-4F18-9F57-E933B23A841E}" dt="2020-08-11T15:10:45.181" v="241" actId="20577"/>
          <ac:spMkLst>
            <pc:docMk/>
            <pc:sldMk cId="260429205" sldId="2144327413"/>
            <ac:spMk id="11" creationId="{262C0F4D-2E54-462D-A152-B684FA2F7566}"/>
          </ac:spMkLst>
        </pc:spChg>
        <pc:spChg chg="mod">
          <ac:chgData name="Marianne Vita" userId="aa14e4186e2e1102" providerId="LiveId" clId="{4FFB322F-9CE7-4F18-9F57-E933B23A841E}" dt="2020-08-11T15:12:35.583" v="302" actId="20577"/>
          <ac:spMkLst>
            <pc:docMk/>
            <pc:sldMk cId="260429205" sldId="2144327413"/>
            <ac:spMk id="17" creationId="{79598AA6-9E55-4832-869C-FF726B210285}"/>
          </ac:spMkLst>
        </pc:spChg>
        <pc:spChg chg="del">
          <ac:chgData name="Marianne Vita" userId="aa14e4186e2e1102" providerId="LiveId" clId="{4FFB322F-9CE7-4F18-9F57-E933B23A841E}" dt="2020-08-11T15:10:51.860" v="242" actId="478"/>
          <ac:spMkLst>
            <pc:docMk/>
            <pc:sldMk cId="260429205" sldId="2144327413"/>
            <ac:spMk id="33" creationId="{EEDBC308-6FB6-4187-B053-4E74370C13BC}"/>
          </ac:spMkLst>
        </pc:spChg>
        <pc:spChg chg="mod">
          <ac:chgData name="Marianne Vita" userId="aa14e4186e2e1102" providerId="LiveId" clId="{4FFB322F-9CE7-4F18-9F57-E933B23A841E}" dt="2020-08-11T15:09:45.860" v="187" actId="20577"/>
          <ac:spMkLst>
            <pc:docMk/>
            <pc:sldMk cId="260429205" sldId="2144327413"/>
            <ac:spMk id="86" creationId="{6B345190-1880-4F86-8C13-CD71A196044D}"/>
          </ac:spMkLst>
        </pc:spChg>
        <pc:picChg chg="del">
          <ac:chgData name="Marianne Vita" userId="aa14e4186e2e1102" providerId="LiveId" clId="{4FFB322F-9CE7-4F18-9F57-E933B23A841E}" dt="2020-08-11T15:11:29.755" v="246" actId="478"/>
          <ac:picMkLst>
            <pc:docMk/>
            <pc:sldMk cId="260429205" sldId="2144327413"/>
            <ac:picMk id="5" creationId="{20E76D06-2022-4590-A4F0-4012CA81F38A}"/>
          </ac:picMkLst>
        </pc:picChg>
        <pc:picChg chg="add mod">
          <ac:chgData name="Marianne Vita" userId="aa14e4186e2e1102" providerId="LiveId" clId="{4FFB322F-9CE7-4F18-9F57-E933B23A841E}" dt="2020-08-11T15:11:32.341" v="247" actId="1076"/>
          <ac:picMkLst>
            <pc:docMk/>
            <pc:sldMk cId="260429205" sldId="2144327413"/>
            <ac:picMk id="12" creationId="{44299942-73BA-481A-9294-E9DA590022F6}"/>
          </ac:picMkLst>
        </pc:picChg>
        <pc:picChg chg="del">
          <ac:chgData name="Marianne Vita" userId="aa14e4186e2e1102" providerId="LiveId" clId="{4FFB322F-9CE7-4F18-9F57-E933B23A841E}" dt="2020-08-11T15:10:55.342" v="244" actId="478"/>
          <ac:picMkLst>
            <pc:docMk/>
            <pc:sldMk cId="260429205" sldId="2144327413"/>
            <ac:picMk id="14" creationId="{6DED554F-D868-4970-8BC9-21323977AF64}"/>
          </ac:picMkLst>
        </pc:picChg>
        <pc:picChg chg="del">
          <ac:chgData name="Marianne Vita" userId="aa14e4186e2e1102" providerId="LiveId" clId="{4FFB322F-9CE7-4F18-9F57-E933B23A841E}" dt="2020-08-11T15:10:53.754" v="243" actId="478"/>
          <ac:picMkLst>
            <pc:docMk/>
            <pc:sldMk cId="260429205" sldId="2144327413"/>
            <ac:picMk id="39" creationId="{9DD44AA6-D62B-47B4-B97C-F8E16E20BA81}"/>
          </ac:picMkLst>
        </pc:picChg>
      </pc:sldChg>
      <pc:sldChg chg="modSp mod">
        <pc:chgData name="Marianne Vita" userId="aa14e4186e2e1102" providerId="LiveId" clId="{4FFB322F-9CE7-4F18-9F57-E933B23A841E}" dt="2020-08-11T15:03:32.543" v="7" actId="207"/>
        <pc:sldMkLst>
          <pc:docMk/>
          <pc:sldMk cId="3657596619" sldId="2144327414"/>
        </pc:sldMkLst>
        <pc:spChg chg="mod">
          <ac:chgData name="Marianne Vita" userId="aa14e4186e2e1102" providerId="LiveId" clId="{4FFB322F-9CE7-4F18-9F57-E933B23A841E}" dt="2020-08-11T15:03:32.543" v="7" actId="207"/>
          <ac:spMkLst>
            <pc:docMk/>
            <pc:sldMk cId="3657596619" sldId="2144327414"/>
            <ac:spMk id="16" creationId="{9A529899-950F-C14F-99A5-896AC3170183}"/>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5365262180767328"/>
          <c:y val="0.18376988756710211"/>
          <c:w val="0.49269475638465349"/>
          <c:h val="0.81436505621644895"/>
        </c:manualLayout>
      </c:layout>
      <c:pieChart>
        <c:varyColors val="1"/>
        <c:ser>
          <c:idx val="0"/>
          <c:order val="0"/>
          <c:tx>
            <c:strRef>
              <c:f>Sheet1!$B$1</c:f>
              <c:strCache>
                <c:ptCount val="1"/>
                <c:pt idx="0">
                  <c:v>Total Survey Respondents</c:v>
                </c:pt>
              </c:strCache>
            </c:strRef>
          </c:tx>
          <c:spPr>
            <a:gradFill flip="none" rotWithShape="1">
              <a:gsLst>
                <a:gs pos="0">
                  <a:srgbClr val="3682B4"/>
                </a:gs>
                <a:gs pos="100000">
                  <a:srgbClr val="0765A3"/>
                </a:gs>
              </a:gsLst>
              <a:lin ang="0" scaled="0"/>
              <a:tileRect/>
            </a:gradFill>
          </c:spPr>
          <c:explosion val="3"/>
          <c:dPt>
            <c:idx val="0"/>
            <c:bubble3D val="0"/>
            <c:explosion val="0"/>
            <c:spPr>
              <a:solidFill>
                <a:srgbClr val="ED3C8D"/>
              </a:solidFill>
            </c:spPr>
            <c:extLst>
              <c:ext xmlns:c16="http://schemas.microsoft.com/office/drawing/2014/chart" uri="{C3380CC4-5D6E-409C-BE32-E72D297353CC}">
                <c16:uniqueId val="{00000001-4DFF-4AFF-8991-840C727CC257}"/>
              </c:ext>
            </c:extLst>
          </c:dPt>
          <c:dPt>
            <c:idx val="1"/>
            <c:bubble3D val="0"/>
            <c:explosion val="0"/>
            <c:spPr>
              <a:solidFill>
                <a:srgbClr val="002060"/>
              </a:solidFill>
            </c:spPr>
            <c:extLst>
              <c:ext xmlns:c16="http://schemas.microsoft.com/office/drawing/2014/chart" uri="{C3380CC4-5D6E-409C-BE32-E72D297353CC}">
                <c16:uniqueId val="{00000003-4DFF-4AFF-8991-840C727CC257}"/>
              </c:ext>
            </c:extLst>
          </c:dPt>
          <c:dPt>
            <c:idx val="2"/>
            <c:bubble3D val="0"/>
            <c:explosion val="0"/>
            <c:spPr>
              <a:solidFill>
                <a:srgbClr val="00BFF2"/>
              </a:solidFill>
            </c:spPr>
            <c:extLst>
              <c:ext xmlns:c16="http://schemas.microsoft.com/office/drawing/2014/chart" uri="{C3380CC4-5D6E-409C-BE32-E72D297353CC}">
                <c16:uniqueId val="{00000005-4DFF-4AFF-8991-840C727CC257}"/>
              </c:ext>
            </c:extLst>
          </c:dPt>
          <c:dPt>
            <c:idx val="3"/>
            <c:bubble3D val="0"/>
            <c:explosion val="0"/>
            <c:spPr>
              <a:solidFill>
                <a:srgbClr val="4EBEA4"/>
              </a:solidFill>
            </c:spPr>
            <c:extLst>
              <c:ext xmlns:c16="http://schemas.microsoft.com/office/drawing/2014/chart" uri="{C3380CC4-5D6E-409C-BE32-E72D297353CC}">
                <c16:uniqueId val="{00000007-4DFF-4AFF-8991-840C727CC257}"/>
              </c:ext>
            </c:extLst>
          </c:dPt>
          <c:dPt>
            <c:idx val="4"/>
            <c:bubble3D val="0"/>
            <c:spPr>
              <a:solidFill>
                <a:srgbClr val="EFEF96"/>
              </a:solidFill>
            </c:spPr>
            <c:extLst>
              <c:ext xmlns:c16="http://schemas.microsoft.com/office/drawing/2014/chart" uri="{C3380CC4-5D6E-409C-BE32-E72D297353CC}">
                <c16:uniqueId val="{00000009-4DFF-4AFF-8991-840C727CC257}"/>
              </c:ext>
            </c:extLst>
          </c:dPt>
          <c:dPt>
            <c:idx val="5"/>
            <c:bubble3D val="0"/>
            <c:spPr>
              <a:solidFill>
                <a:schemeClr val="accent2"/>
              </a:solidFill>
            </c:spPr>
            <c:extLst>
              <c:ext xmlns:c16="http://schemas.microsoft.com/office/drawing/2014/chart" uri="{C3380CC4-5D6E-409C-BE32-E72D297353CC}">
                <c16:uniqueId val="{0000000B-4DFF-4AFF-8991-840C727CC257}"/>
              </c:ext>
            </c:extLst>
          </c:dPt>
          <c:dPt>
            <c:idx val="6"/>
            <c:bubble3D val="0"/>
            <c:spPr>
              <a:solidFill>
                <a:schemeClr val="accent3"/>
              </a:solidFill>
            </c:spPr>
            <c:extLst>
              <c:ext xmlns:c16="http://schemas.microsoft.com/office/drawing/2014/chart" uri="{C3380CC4-5D6E-409C-BE32-E72D297353CC}">
                <c16:uniqueId val="{0000000D-4DFF-4AFF-8991-840C727CC257}"/>
              </c:ext>
            </c:extLst>
          </c:dPt>
          <c:dPt>
            <c:idx val="7"/>
            <c:bubble3D val="0"/>
            <c:spPr>
              <a:solidFill>
                <a:schemeClr val="accent6"/>
              </a:solidFill>
            </c:spPr>
            <c:extLst>
              <c:ext xmlns:c16="http://schemas.microsoft.com/office/drawing/2014/chart" uri="{C3380CC4-5D6E-409C-BE32-E72D297353CC}">
                <c16:uniqueId val="{0000000F-4DFF-4AFF-8991-840C727CC257}"/>
              </c:ext>
            </c:extLst>
          </c:dPt>
          <c:dLbls>
            <c:dLbl>
              <c:idx val="0"/>
              <c:layout>
                <c:manualLayout>
                  <c:x val="-3.2396642050828234E-2"/>
                  <c:y val="-1.5158844455092807E-2"/>
                </c:manualLayout>
              </c:layout>
              <c:tx>
                <c:rich>
                  <a:bodyPr/>
                  <a:lstStyle/>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2-9 live</a:t>
                    </a:r>
                    <a:r>
                      <a:rPr lang="en-US" sz="1300" b="1" u="sng" baseline="0" dirty="0">
                        <a:solidFill>
                          <a:srgbClr val="1B1464"/>
                        </a:solidFill>
                        <a:latin typeface="Helvetica" panose="020B0403020202020204" pitchFamily="34" charset="0"/>
                        <a:ea typeface="Open Sans" panose="020B0606030504020204" pitchFamily="34" charset="0"/>
                        <a:cs typeface="Open Sans" panose="020B0606030504020204" pitchFamily="34" charset="0"/>
                      </a:rPr>
                      <a:t> events </a:t>
                    </a:r>
                  </a:p>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aired on 3 days </a:t>
                    </a:r>
                  </a:p>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of the year (</a:t>
                    </a:r>
                    <a:fld id="{1457EC66-3E9D-431A-8F68-F3A8AAE765AA}" type="VALUE">
                      <a:rPr lang="en-US" sz="1300" b="1" smtClean="0">
                        <a:solidFill>
                          <a:srgbClr val="1B1464"/>
                        </a:solidFill>
                        <a:latin typeface="Helvetica" panose="020B0403020202020204" pitchFamily="34" charset="0"/>
                        <a:ea typeface="Open Sans" panose="020B0606030504020204" pitchFamily="34" charset="0"/>
                        <a:cs typeface="Open Sans" panose="020B0606030504020204" pitchFamily="34" charset="0"/>
                      </a:rPr>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t>[VALUE]</a:t>
                    </a:fld>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0107864075434334"/>
                      <c:h val="0.18094452488593513"/>
                    </c:manualLayout>
                  </c15:layout>
                  <c15:dlblFieldTable/>
                  <c15:showDataLabelsRange val="0"/>
                </c:ext>
                <c:ext xmlns:c16="http://schemas.microsoft.com/office/drawing/2014/chart" uri="{C3380CC4-5D6E-409C-BE32-E72D297353CC}">
                  <c16:uniqueId val="{00000001-4DFF-4AFF-8991-840C727CC257}"/>
                </c:ext>
              </c:extLst>
            </c:dLbl>
            <c:dLbl>
              <c:idx val="1"/>
              <c:layout>
                <c:manualLayout>
                  <c:x val="8.6947550716816938E-2"/>
                  <c:y val="5.9536396591595646E-2"/>
                </c:manualLayout>
              </c:layout>
              <c:tx>
                <c:rich>
                  <a:bodyPr/>
                  <a:lstStyle/>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10-19 live events</a:t>
                    </a:r>
                    <a:r>
                      <a:rPr lang="en-US" sz="1300" b="1" u="sng" baseline="0"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p>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0" baseline="0" dirty="0">
                        <a:solidFill>
                          <a:srgbClr val="1B1464"/>
                        </a:solidFill>
                        <a:latin typeface="Helvetica" panose="020B0403020202020204" pitchFamily="34" charset="0"/>
                        <a:ea typeface="Open Sans" panose="020B0606030504020204" pitchFamily="34" charset="0"/>
                        <a:cs typeface="Open Sans" panose="020B0606030504020204" pitchFamily="34" charset="0"/>
                      </a:rPr>
                      <a:t>aired on 32</a:t>
                    </a:r>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 days </a:t>
                    </a:r>
                  </a:p>
                  <a:p>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of the year</a:t>
                    </a:r>
                    <a:r>
                      <a:rPr lang="en-US" sz="1300" b="0" baseline="0"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a:t>
                    </a:r>
                    <a:fld id="{E5994162-7F8B-4DBC-955F-EE6C2925AB97}" type="VALUE">
                      <a:rPr lang="en-US" sz="1300" b="1" smtClean="0">
                        <a:solidFill>
                          <a:srgbClr val="1B1464"/>
                        </a:solidFill>
                        <a:latin typeface="Helvetica" panose="020B0403020202020204" pitchFamily="34" charset="0"/>
                        <a:ea typeface="Open Sans" panose="020B0606030504020204" pitchFamily="34" charset="0"/>
                        <a:cs typeface="Open Sans" panose="020B0606030504020204" pitchFamily="34" charset="0"/>
                      </a:rPr>
                      <a:pPr>
                        <a:defRPr sz="1300" b="0">
                          <a:solidFill>
                            <a:srgbClr val="1B1464"/>
                          </a:solidFill>
                          <a:latin typeface="Helvetica" panose="020B0403020202020204" pitchFamily="34" charset="0"/>
                          <a:ea typeface="Open Sans" panose="020B0606030504020204" pitchFamily="34" charset="0"/>
                          <a:cs typeface="Open Sans" panose="020B0606030504020204" pitchFamily="34" charset="0"/>
                        </a:defRPr>
                      </a:pPr>
                      <a:t>[VALUE]</a:t>
                    </a:fld>
                    <a:r>
                      <a:rPr lang="en-US" sz="1300" b="0" dirty="0">
                        <a:solidFill>
                          <a:srgbClr val="1B1464"/>
                        </a:solidFill>
                        <a:latin typeface="Helvetica" panose="020B0403020202020204" pitchFamily="34" charset="0"/>
                        <a:ea typeface="Open Sans" panose="020B0606030504020204" pitchFamily="34" charset="0"/>
                        <a:cs typeface="Open Sans" panose="020B0606030504020204" pitchFamily="34"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1851285039067497"/>
                      <c:h val="0.21583728740876543"/>
                    </c:manualLayout>
                  </c15:layout>
                  <c15:dlblFieldTable/>
                  <c15:showDataLabelsRange val="0"/>
                </c:ext>
                <c:ext xmlns:c16="http://schemas.microsoft.com/office/drawing/2014/chart" uri="{C3380CC4-5D6E-409C-BE32-E72D297353CC}">
                  <c16:uniqueId val="{00000003-4DFF-4AFF-8991-840C727CC257}"/>
                </c:ext>
              </c:extLst>
            </c:dLbl>
            <c:dLbl>
              <c:idx val="2"/>
              <c:layout>
                <c:manualLayout>
                  <c:x val="-0.22701747959313631"/>
                  <c:y val="-8.5128726640138333E-2"/>
                </c:manualLayout>
              </c:layout>
              <c:tx>
                <c:rich>
                  <a:bodyPr/>
                  <a:lstStyle/>
                  <a:p>
                    <a:r>
                      <a:rPr lang="en-US" sz="1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20-49 live events </a:t>
                    </a:r>
                  </a:p>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aired on</a:t>
                    </a:r>
                    <a:r>
                      <a:rPr lang="en-US" sz="14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243 days </a:t>
                    </a:r>
                  </a:p>
                  <a:p>
                    <a:r>
                      <a:rPr lang="en-US" sz="14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of the year </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fld id="{066818B6-0AEC-485D-B238-C71ABCFBF7F7}" type="VALUE">
                      <a:rPr lang="en-US" sz="14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[VALUE]</a:t>
                    </a:fld>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c:rich>
              </c:tx>
              <c:showLegendKey val="0"/>
              <c:showVal val="1"/>
              <c:showCatName val="0"/>
              <c:showSerName val="0"/>
              <c:showPercent val="0"/>
              <c:showBubbleSize val="0"/>
              <c:extLst>
                <c:ext xmlns:c15="http://schemas.microsoft.com/office/drawing/2012/chart" uri="{CE6537A1-D6FC-4f65-9D91-7224C49458BB}">
                  <c15:layout>
                    <c:manualLayout>
                      <c:w val="0.26560604807314825"/>
                      <c:h val="0.26472231192316509"/>
                    </c:manualLayout>
                  </c15:layout>
                  <c15:dlblFieldTable/>
                  <c15:showDataLabelsRange val="0"/>
                </c:ext>
                <c:ext xmlns:c16="http://schemas.microsoft.com/office/drawing/2014/chart" uri="{C3380CC4-5D6E-409C-BE32-E72D297353CC}">
                  <c16:uniqueId val="{00000005-4DFF-4AFF-8991-840C727CC257}"/>
                </c:ext>
              </c:extLst>
            </c:dLbl>
            <c:dLbl>
              <c:idx val="3"/>
              <c:layout>
                <c:manualLayout>
                  <c:x val="0.1740152383503297"/>
                  <c:y val="0.25728975690465766"/>
                </c:manualLayout>
              </c:layout>
              <c:tx>
                <c:rich>
                  <a:bodyPr/>
                  <a:lstStyle/>
                  <a:p>
                    <a:r>
                      <a:rPr lang="en-US" sz="1300" b="1" u="sng" dirty="0">
                        <a:solidFill>
                          <a:schemeClr val="bg1"/>
                        </a:solidFill>
                      </a:rPr>
                      <a:t>51-89 live events </a:t>
                    </a:r>
                  </a:p>
                  <a:p>
                    <a:r>
                      <a:rPr lang="en-US" sz="1300" dirty="0">
                        <a:solidFill>
                          <a:schemeClr val="bg1"/>
                        </a:solidFill>
                      </a:rPr>
                      <a:t>aired on 87 days </a:t>
                    </a:r>
                  </a:p>
                  <a:p>
                    <a:r>
                      <a:rPr lang="en-US" sz="1300" dirty="0">
                        <a:solidFill>
                          <a:schemeClr val="bg1"/>
                        </a:solidFill>
                      </a:rPr>
                      <a:t>of the year (</a:t>
                    </a:r>
                    <a:fld id="{BDC63849-EEE6-4F1C-B4C5-F6B41B2E94FC}" type="VALUE">
                      <a:rPr lang="en-US" sz="1300" b="1" smtClean="0">
                        <a:solidFill>
                          <a:schemeClr val="bg1"/>
                        </a:solidFill>
                      </a:rPr>
                      <a:pPr/>
                      <a:t>[VALUE]</a:t>
                    </a:fld>
                    <a:r>
                      <a:rPr lang="en-US" sz="1300"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0.21851321917524896"/>
                      <c:h val="0.2020566183670493"/>
                    </c:manualLayout>
                  </c15:layout>
                  <c15:dlblFieldTable/>
                  <c15:showDataLabelsRange val="0"/>
                </c:ext>
                <c:ext xmlns:c16="http://schemas.microsoft.com/office/drawing/2014/chart" uri="{C3380CC4-5D6E-409C-BE32-E72D297353CC}">
                  <c16:uniqueId val="{00000007-4DFF-4AFF-8991-840C727CC257}"/>
                </c:ext>
              </c:extLst>
            </c:dLbl>
            <c:dLbl>
              <c:idx val="4"/>
              <c:layout>
                <c:manualLayout>
                  <c:x val="4.3904658684343678E-2"/>
                  <c:y val="7.7832873566806543E-2"/>
                </c:manualLayout>
              </c:layout>
              <c:spPr/>
              <c:txPr>
                <a:bodyPr/>
                <a:lstStyle/>
                <a:p>
                  <a:pPr>
                    <a:defRPr sz="1300" b="0">
                      <a:solidFill>
                        <a:schemeClr val="tx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FF-4AFF-8991-840C727CC257}"/>
                </c:ext>
              </c:extLst>
            </c:dLbl>
            <c:dLbl>
              <c:idx val="5"/>
              <c:layout>
                <c:manualLayout>
                  <c:x val="3.8852174862568277E-2"/>
                  <c:y val="0.10082580193571362"/>
                </c:manualLayout>
              </c:layout>
              <c:spPr/>
              <c:txPr>
                <a:bodyPr/>
                <a:lstStyle/>
                <a:p>
                  <a:pPr>
                    <a:defRPr sz="1300" b="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FF-4AFF-8991-840C727CC257}"/>
                </c:ext>
              </c:extLst>
            </c:dLbl>
            <c:dLbl>
              <c:idx val="6"/>
              <c:layout>
                <c:manualLayout>
                  <c:x val="1.5255888180294622E-2"/>
                  <c:y val="0.106071633775956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DFF-4AFF-8991-840C727CC257}"/>
                </c:ext>
              </c:extLst>
            </c:dLbl>
            <c:spPr>
              <a:noFill/>
              <a:ln>
                <a:noFill/>
              </a:ln>
              <a:effectLst/>
            </c:spPr>
            <c:txPr>
              <a:bodyPr/>
              <a:lstStyle/>
              <a:p>
                <a:pPr>
                  <a:defRPr sz="1300" b="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2-9</c:v>
                </c:pt>
                <c:pt idx="1">
                  <c:v>10-19</c:v>
                </c:pt>
                <c:pt idx="2">
                  <c:v>20-49</c:v>
                </c:pt>
                <c:pt idx="3">
                  <c:v>50-89</c:v>
                </c:pt>
              </c:strCache>
            </c:strRef>
          </c:cat>
          <c:val>
            <c:numRef>
              <c:f>Sheet1!$B$2:$B$5</c:f>
              <c:numCache>
                <c:formatCode>0%</c:formatCode>
                <c:ptCount val="4"/>
                <c:pt idx="0">
                  <c:v>0.01</c:v>
                </c:pt>
                <c:pt idx="1">
                  <c:v>0.09</c:v>
                </c:pt>
                <c:pt idx="2">
                  <c:v>0.67</c:v>
                </c:pt>
                <c:pt idx="3">
                  <c:v>0.24</c:v>
                </c:pt>
              </c:numCache>
            </c:numRef>
          </c:val>
          <c:extLst>
            <c:ext xmlns:c16="http://schemas.microsoft.com/office/drawing/2014/chart" uri="{C3380CC4-5D6E-409C-BE32-E72D297353CC}">
              <c16:uniqueId val="{00000010-4DFF-4AFF-8991-840C727CC257}"/>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77575497965303E-2"/>
          <c:y val="6.8842943188553607E-2"/>
          <c:w val="0.9824041188216982"/>
          <c:h val="0.72369500119757568"/>
        </c:manualLayout>
      </c:layout>
      <c:barChart>
        <c:barDir val="col"/>
        <c:grouping val="stacked"/>
        <c:varyColors val="0"/>
        <c:ser>
          <c:idx val="0"/>
          <c:order val="0"/>
          <c:tx>
            <c:strRef>
              <c:f>Sheet1!$B$1</c:f>
              <c:strCache>
                <c:ptCount val="1"/>
                <c:pt idx="0">
                  <c:v>Jan 1 - July 20</c:v>
                </c:pt>
              </c:strCache>
            </c:strRef>
          </c:tx>
          <c:spPr>
            <a:solidFill>
              <a:srgbClr val="1B1464"/>
            </a:solidFill>
          </c:spPr>
          <c:invertIfNegative val="0"/>
          <c:dPt>
            <c:idx val="1"/>
            <c:invertIfNegative val="0"/>
            <c:bubble3D val="0"/>
            <c:spPr>
              <a:solidFill>
                <a:srgbClr val="1B1464"/>
              </a:solidFill>
            </c:spPr>
            <c:extLst>
              <c:ext xmlns:c16="http://schemas.microsoft.com/office/drawing/2014/chart" uri="{C3380CC4-5D6E-409C-BE32-E72D297353CC}">
                <c16:uniqueId val="{00000001-BAB9-48DE-817A-CF86C99CC200}"/>
              </c:ext>
            </c:extLst>
          </c:dPt>
          <c:dLbls>
            <c:dLbl>
              <c:idx val="0"/>
              <c:layout>
                <c:manualLayout>
                  <c:x val="-2.2853962928238935E-17"/>
                  <c:y val="-1.4017706460396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B9-48DE-817A-CF86C99CC200}"/>
                </c:ext>
              </c:extLst>
            </c:dLbl>
            <c:dLbl>
              <c:idx val="1"/>
              <c:layout>
                <c:manualLayout>
                  <c:x val="-9.141585171295574E-17"/>
                  <c:y val="-2.1026559690595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9-48DE-817A-CF86C99CC200}"/>
                </c:ext>
              </c:extLst>
            </c:dLbl>
            <c:spPr>
              <a:noFill/>
              <a:ln>
                <a:noFill/>
              </a:ln>
              <a:effectLst/>
            </c:spPr>
            <c:txPr>
              <a:bodyPr wrap="square" lIns="38100" tIns="19050" rIns="38100" bIns="19050" anchor="ctr">
                <a:spAutoFit/>
              </a:bodyPr>
              <a:lstStyle/>
              <a:p>
                <a:pPr>
                  <a:defRPr sz="140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2019</c:v>
                </c:pt>
                <c:pt idx="1">
                  <c:v>2020</c:v>
                </c:pt>
              </c:numCache>
            </c:numRef>
          </c:cat>
          <c:val>
            <c:numRef>
              <c:f>Sheet1!$B$2:$B$3</c:f>
              <c:numCache>
                <c:formatCode>#,##0</c:formatCode>
                <c:ptCount val="2"/>
                <c:pt idx="0">
                  <c:v>271200</c:v>
                </c:pt>
                <c:pt idx="1">
                  <c:v>259898</c:v>
                </c:pt>
              </c:numCache>
            </c:numRef>
          </c:val>
          <c:extLst>
            <c:ext xmlns:c16="http://schemas.microsoft.com/office/drawing/2014/chart" uri="{C3380CC4-5D6E-409C-BE32-E72D297353CC}">
              <c16:uniqueId val="{0000000C-BAB9-48DE-817A-CF86C99CC200}"/>
            </c:ext>
          </c:extLst>
        </c:ser>
        <c:dLbls>
          <c:showLegendKey val="0"/>
          <c:showVal val="0"/>
          <c:showCatName val="0"/>
          <c:showSerName val="0"/>
          <c:showPercent val="0"/>
          <c:showBubbleSize val="0"/>
        </c:dLbls>
        <c:gapWidth val="150"/>
        <c:overlap val="100"/>
        <c:axId val="722410808"/>
        <c:axId val="722411200"/>
      </c:barChart>
      <c:catAx>
        <c:axId val="722410808"/>
        <c:scaling>
          <c:orientation val="minMax"/>
        </c:scaling>
        <c:delete val="0"/>
        <c:axPos val="b"/>
        <c:numFmt formatCode="General" sourceLinked="0"/>
        <c:majorTickMark val="out"/>
        <c:minorTickMark val="none"/>
        <c:tickLblPos val="nextTo"/>
        <c:spPr>
          <a:ln>
            <a:solidFill>
              <a:srgbClr val="1B1464"/>
            </a:solidFill>
          </a:ln>
        </c:spPr>
        <c:txPr>
          <a:bodyPr/>
          <a:lstStyle/>
          <a:p>
            <a:pPr>
              <a:defRPr sz="1400">
                <a:solidFill>
                  <a:srgbClr val="1B1464"/>
                </a:solidFill>
              </a:defRPr>
            </a:pPr>
            <a:endParaRPr lang="en-US"/>
          </a:p>
        </c:txPr>
        <c:crossAx val="722411200"/>
        <c:crosses val="autoZero"/>
        <c:auto val="1"/>
        <c:lblAlgn val="ctr"/>
        <c:lblOffset val="100"/>
        <c:noMultiLvlLbl val="0"/>
      </c:catAx>
      <c:valAx>
        <c:axId val="722411200"/>
        <c:scaling>
          <c:orientation val="minMax"/>
          <c:min val="0"/>
        </c:scaling>
        <c:delete val="1"/>
        <c:axPos val="l"/>
        <c:numFmt formatCode="#,##0" sourceLinked="1"/>
        <c:majorTickMark val="out"/>
        <c:minorTickMark val="none"/>
        <c:tickLblPos val="nextTo"/>
        <c:crossAx val="722410808"/>
        <c:crosses val="autoZero"/>
        <c:crossBetween val="between"/>
      </c:valAx>
    </c:plotArea>
    <c:plotVisOnly val="1"/>
    <c:dispBlanksAs val="gap"/>
    <c:showDLblsOverMax val="0"/>
  </c:chart>
  <c:txPr>
    <a:bodyPr/>
    <a:lstStyle/>
    <a:p>
      <a:pPr>
        <a:defRPr sz="1100">
          <a:latin typeface="Helvetica" panose="020B0403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980103178736668E-3"/>
          <c:y val="7.5851796418751935E-2"/>
          <c:w val="0.9824041188216982"/>
          <c:h val="0.72369500119757568"/>
        </c:manualLayout>
      </c:layout>
      <c:barChart>
        <c:barDir val="col"/>
        <c:grouping val="stacked"/>
        <c:varyColors val="0"/>
        <c:ser>
          <c:idx val="0"/>
          <c:order val="0"/>
          <c:tx>
            <c:strRef>
              <c:f>Sheet1!$B$1</c:f>
              <c:strCache>
                <c:ptCount val="1"/>
                <c:pt idx="0">
                  <c:v>Jan 1 - July 20</c:v>
                </c:pt>
              </c:strCache>
            </c:strRef>
          </c:tx>
          <c:spPr>
            <a:solidFill>
              <a:srgbClr val="1B1464"/>
            </a:solidFill>
          </c:spPr>
          <c:invertIfNegative val="0"/>
          <c:dPt>
            <c:idx val="1"/>
            <c:invertIfNegative val="0"/>
            <c:bubble3D val="0"/>
            <c:spPr>
              <a:solidFill>
                <a:srgbClr val="1B1464"/>
              </a:solidFill>
            </c:spPr>
            <c:extLst>
              <c:ext xmlns:c16="http://schemas.microsoft.com/office/drawing/2014/chart" uri="{C3380CC4-5D6E-409C-BE32-E72D297353CC}">
                <c16:uniqueId val="{00000001-08B2-4CAC-A656-C79029925190}"/>
              </c:ext>
            </c:extLst>
          </c:dPt>
          <c:dLbls>
            <c:dLbl>
              <c:idx val="0"/>
              <c:layout>
                <c:manualLayout>
                  <c:x val="0"/>
                  <c:y val="7.00885323019833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B2-4CAC-A656-C79029925190}"/>
                </c:ext>
              </c:extLst>
            </c:dLbl>
            <c:dLbl>
              <c:idx val="1"/>
              <c:layout>
                <c:manualLayout>
                  <c:x val="0"/>
                  <c:y val="3.50442661509916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B2-4CAC-A656-C79029925190}"/>
                </c:ext>
              </c:extLst>
            </c:dLbl>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2019</c:v>
                </c:pt>
                <c:pt idx="1">
                  <c:v>2020</c:v>
                </c:pt>
              </c:numCache>
            </c:numRef>
          </c:cat>
          <c:val>
            <c:numRef>
              <c:f>Sheet1!$B$2:$B$3</c:f>
              <c:numCache>
                <c:formatCode>#,##0</c:formatCode>
                <c:ptCount val="2"/>
                <c:pt idx="0">
                  <c:v>2142</c:v>
                </c:pt>
                <c:pt idx="1">
                  <c:v>1282</c:v>
                </c:pt>
              </c:numCache>
            </c:numRef>
          </c:val>
          <c:extLst>
            <c:ext xmlns:c16="http://schemas.microsoft.com/office/drawing/2014/chart" uri="{C3380CC4-5D6E-409C-BE32-E72D297353CC}">
              <c16:uniqueId val="{00000003-08B2-4CAC-A656-C79029925190}"/>
            </c:ext>
          </c:extLst>
        </c:ser>
        <c:ser>
          <c:idx val="1"/>
          <c:order val="1"/>
          <c:tx>
            <c:strRef>
              <c:f>Sheet1!$C$1</c:f>
              <c:strCache>
                <c:ptCount val="1"/>
                <c:pt idx="0">
                  <c:v>July 21 - Dec 31</c:v>
                </c:pt>
              </c:strCache>
            </c:strRef>
          </c:tx>
          <c:spPr>
            <a:solidFill>
              <a:srgbClr val="00BFF2"/>
            </a:solidFill>
          </c:spPr>
          <c:invertIfNegative val="0"/>
          <c:dLbls>
            <c:dLbl>
              <c:idx val="0"/>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9B4B-4D93-A286-71E4F0E54DDF}"/>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2019</c:v>
                </c:pt>
                <c:pt idx="1">
                  <c:v>2020</c:v>
                </c:pt>
              </c:numCache>
            </c:numRef>
          </c:cat>
          <c:val>
            <c:numRef>
              <c:f>Sheet1!$C$2:$C$3</c:f>
              <c:numCache>
                <c:formatCode>General</c:formatCode>
                <c:ptCount val="2"/>
                <c:pt idx="0" formatCode="#,##0">
                  <c:v>2222</c:v>
                </c:pt>
              </c:numCache>
            </c:numRef>
          </c:val>
          <c:extLst>
            <c:ext xmlns:c16="http://schemas.microsoft.com/office/drawing/2014/chart" uri="{C3380CC4-5D6E-409C-BE32-E72D297353CC}">
              <c16:uniqueId val="{00000003-9B4B-4D93-A286-71E4F0E54DDF}"/>
            </c:ext>
          </c:extLst>
        </c:ser>
        <c:dLbls>
          <c:showLegendKey val="0"/>
          <c:showVal val="0"/>
          <c:showCatName val="0"/>
          <c:showSerName val="0"/>
          <c:showPercent val="0"/>
          <c:showBubbleSize val="0"/>
        </c:dLbls>
        <c:gapWidth val="150"/>
        <c:overlap val="100"/>
        <c:axId val="722410808"/>
        <c:axId val="722411200"/>
      </c:barChart>
      <c:catAx>
        <c:axId val="722410808"/>
        <c:scaling>
          <c:orientation val="minMax"/>
        </c:scaling>
        <c:delete val="0"/>
        <c:axPos val="b"/>
        <c:numFmt formatCode="General" sourceLinked="0"/>
        <c:majorTickMark val="out"/>
        <c:minorTickMark val="none"/>
        <c:tickLblPos val="nextTo"/>
        <c:spPr>
          <a:ln>
            <a:solidFill>
              <a:srgbClr val="1B1464"/>
            </a:solidFill>
          </a:ln>
        </c:spPr>
        <c:txPr>
          <a:bodyPr/>
          <a:lstStyle/>
          <a:p>
            <a:pPr>
              <a:defRPr sz="1400">
                <a:solidFill>
                  <a:srgbClr val="1B1464"/>
                </a:solidFill>
              </a:defRPr>
            </a:pPr>
            <a:endParaRPr lang="en-US"/>
          </a:p>
        </c:txPr>
        <c:crossAx val="722411200"/>
        <c:crosses val="autoZero"/>
        <c:auto val="1"/>
        <c:lblAlgn val="ctr"/>
        <c:lblOffset val="100"/>
        <c:noMultiLvlLbl val="0"/>
      </c:catAx>
      <c:valAx>
        <c:axId val="722411200"/>
        <c:scaling>
          <c:orientation val="minMax"/>
        </c:scaling>
        <c:delete val="1"/>
        <c:axPos val="l"/>
        <c:numFmt formatCode="#,##0" sourceLinked="1"/>
        <c:majorTickMark val="out"/>
        <c:minorTickMark val="none"/>
        <c:tickLblPos val="nextTo"/>
        <c:crossAx val="722410808"/>
        <c:crosses val="autoZero"/>
        <c:crossBetween val="between"/>
      </c:valAx>
    </c:plotArea>
    <c:legend>
      <c:legendPos val="t"/>
      <c:layout>
        <c:manualLayout>
          <c:xMode val="edge"/>
          <c:yMode val="edge"/>
          <c:x val="0.16499842261663461"/>
          <c:y val="0.90764649331068425"/>
          <c:w val="0.67000295845268421"/>
          <c:h val="8.0717154692565213E-2"/>
        </c:manualLayout>
      </c:layout>
      <c:overlay val="0"/>
      <c:txPr>
        <a:bodyPr/>
        <a:lstStyle/>
        <a:p>
          <a:pPr>
            <a:defRPr sz="1400">
              <a:solidFill>
                <a:srgbClr val="1B1464"/>
              </a:solidFill>
            </a:defRPr>
          </a:pPr>
          <a:endParaRPr lang="en-US"/>
        </a:p>
      </c:txPr>
    </c:legend>
    <c:plotVisOnly val="1"/>
    <c:dispBlanksAs val="gap"/>
    <c:showDLblsOverMax val="0"/>
  </c:chart>
  <c:txPr>
    <a:bodyPr/>
    <a:lstStyle/>
    <a:p>
      <a:pPr>
        <a:defRPr sz="1100">
          <a:latin typeface="Helvetica" panose="020B0403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89787925254864"/>
          <c:y val="6.3039352061705758E-2"/>
          <c:w val="0.56210212074745136"/>
          <c:h val="0.93696064793829403"/>
        </c:manualLayout>
      </c:layout>
      <c:barChart>
        <c:barDir val="bar"/>
        <c:grouping val="clustered"/>
        <c:varyColors val="0"/>
        <c:ser>
          <c:idx val="1"/>
          <c:order val="0"/>
          <c:tx>
            <c:strRef>
              <c:f>Sheet1!$B$1</c:f>
              <c:strCache>
                <c:ptCount val="1"/>
                <c:pt idx="0">
                  <c:v>Adults 18+</c:v>
                </c:pt>
              </c:strCache>
            </c:strRef>
          </c:tx>
          <c:spPr>
            <a:solidFill>
              <a:srgbClr val="1B1464"/>
            </a:solidFill>
            <a:ln>
              <a:noFill/>
            </a:ln>
            <a:effectLst/>
          </c:spPr>
          <c:invertIfNegative val="0"/>
          <c:dLbls>
            <c:dLbl>
              <c:idx val="0"/>
              <c:layout>
                <c:manualLayout>
                  <c:x val="0"/>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CA-46BD-9B90-8C2C32E37A63}"/>
                </c:ext>
              </c:extLst>
            </c:dLbl>
            <c:dLbl>
              <c:idx val="1"/>
              <c:layout>
                <c:manualLayout>
                  <c:x val="1.9417475728155339E-3"/>
                  <c:y val="-1.17187503604438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CA-46BD-9B90-8C2C32E37A63}"/>
                </c:ext>
              </c:extLst>
            </c:dLbl>
            <c:dLbl>
              <c:idx val="2"/>
              <c:layout>
                <c:manualLayout>
                  <c:x val="3.8834951456310678E-3"/>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CA-46BD-9B90-8C2C32E37A63}"/>
                </c:ext>
              </c:extLst>
            </c:dLbl>
            <c:dLbl>
              <c:idx val="3"/>
              <c:layout>
                <c:manualLayout>
                  <c:x val="6.4724919093851134E-4"/>
                  <c:y val="-8.20312525231077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CA-46BD-9B90-8C2C32E37A63}"/>
                </c:ext>
              </c:extLst>
            </c:dLbl>
            <c:dLbl>
              <c:idx val="4"/>
              <c:layout>
                <c:manualLayout>
                  <c:x val="0"/>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CA-46BD-9B90-8C2C32E37A63}"/>
                </c:ext>
              </c:extLst>
            </c:dLbl>
            <c:dLbl>
              <c:idx val="5"/>
              <c:layout>
                <c:manualLayout>
                  <c:x val="-2.5889967637541403E-3"/>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CA-46BD-9B90-8C2C32E37A63}"/>
                </c:ext>
              </c:extLst>
            </c:dLbl>
            <c:dLbl>
              <c:idx val="6"/>
              <c:layout>
                <c:manualLayout>
                  <c:x val="0"/>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CA-46BD-9B90-8C2C32E37A63}"/>
                </c:ext>
              </c:extLst>
            </c:dLbl>
            <c:dLbl>
              <c:idx val="7"/>
              <c:layout>
                <c:manualLayout>
                  <c:x val="-9.492878471222674E-17"/>
                  <c:y val="-1.406250043253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CA-46BD-9B90-8C2C32E37A63}"/>
                </c:ext>
              </c:extLst>
            </c:dLbl>
            <c:dLbl>
              <c:idx val="8"/>
              <c:layout>
                <c:manualLayout>
                  <c:x val="-9.492878471222674E-17"/>
                  <c:y val="-1.0546875324399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CA-46BD-9B90-8C2C32E37A63}"/>
                </c:ext>
              </c:extLst>
            </c:dLbl>
            <c:dLbl>
              <c:idx val="9"/>
              <c:layout>
                <c:manualLayout>
                  <c:x val="-1.8985756942445348E-16"/>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CA-46BD-9B90-8C2C32E37A63}"/>
                </c:ext>
              </c:extLst>
            </c:dLbl>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Do not have TV at home</c:v>
                </c:pt>
                <c:pt idx="1">
                  <c:v>No time to view at home</c:v>
                </c:pt>
                <c:pt idx="2">
                  <c:v>Watch while traveling for business or pleasure</c:v>
                </c:pt>
                <c:pt idx="3">
                  <c:v>View channels I do not have at home</c:v>
                </c:pt>
                <c:pt idx="4">
                  <c:v>Helps pass the time while in a location other than my home</c:v>
                </c:pt>
                <c:pt idx="5">
                  <c:v>Like to watch when out at dinner</c:v>
                </c:pt>
                <c:pt idx="6">
                  <c:v>Like to view on large screens</c:v>
                </c:pt>
                <c:pt idx="7">
                  <c:v>View at parties or special events</c:v>
                </c:pt>
                <c:pt idx="8">
                  <c:v>Like to view with others</c:v>
                </c:pt>
              </c:strCache>
            </c:strRef>
          </c:cat>
          <c:val>
            <c:numRef>
              <c:f>Sheet1!$B$2:$B$10</c:f>
              <c:numCache>
                <c:formatCode>0%</c:formatCode>
                <c:ptCount val="9"/>
                <c:pt idx="0">
                  <c:v>0.03</c:v>
                </c:pt>
                <c:pt idx="1">
                  <c:v>0.03</c:v>
                </c:pt>
                <c:pt idx="2">
                  <c:v>0.16</c:v>
                </c:pt>
                <c:pt idx="3">
                  <c:v>0.19</c:v>
                </c:pt>
                <c:pt idx="4">
                  <c:v>0.25</c:v>
                </c:pt>
                <c:pt idx="5">
                  <c:v>0.37</c:v>
                </c:pt>
                <c:pt idx="6">
                  <c:v>0.42</c:v>
                </c:pt>
                <c:pt idx="7">
                  <c:v>0.42</c:v>
                </c:pt>
                <c:pt idx="8">
                  <c:v>0.68</c:v>
                </c:pt>
              </c:numCache>
            </c:numRef>
          </c:val>
          <c:extLst>
            <c:ext xmlns:c16="http://schemas.microsoft.com/office/drawing/2014/chart" uri="{C3380CC4-5D6E-409C-BE32-E72D297353CC}">
              <c16:uniqueId val="{0000000A-C5CA-46BD-9B90-8C2C32E37A63}"/>
            </c:ext>
          </c:extLst>
        </c:ser>
        <c:dLbls>
          <c:dLblPos val="outEnd"/>
          <c:showLegendKey val="0"/>
          <c:showVal val="1"/>
          <c:showCatName val="0"/>
          <c:showSerName val="0"/>
          <c:showPercent val="0"/>
          <c:showBubbleSize val="0"/>
        </c:dLbls>
        <c:gapWidth val="125"/>
        <c:axId val="736432128"/>
        <c:axId val="736432520"/>
      </c:barChart>
      <c:catAx>
        <c:axId val="73643212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endParaRPr lang="en-US"/>
          </a:p>
        </c:txPr>
        <c:crossAx val="736432520"/>
        <c:crosses val="autoZero"/>
        <c:auto val="1"/>
        <c:lblAlgn val="ctr"/>
        <c:lblOffset val="100"/>
        <c:noMultiLvlLbl val="0"/>
      </c:catAx>
      <c:valAx>
        <c:axId val="736432520"/>
        <c:scaling>
          <c:orientation val="minMax"/>
        </c:scaling>
        <c:delete val="1"/>
        <c:axPos val="b"/>
        <c:numFmt formatCode="0%" sourceLinked="1"/>
        <c:majorTickMark val="none"/>
        <c:minorTickMark val="none"/>
        <c:tickLblPos val="nextTo"/>
        <c:crossAx val="73643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latin typeface="Helvetica" panose="020B0403020202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4.0920584758203253E-2"/>
          <c:w val="0.98281249999999998"/>
          <c:h val="0.77578630832001572"/>
        </c:manualLayout>
      </c:layout>
      <c:barChart>
        <c:barDir val="col"/>
        <c:grouping val="clustered"/>
        <c:varyColors val="0"/>
        <c:ser>
          <c:idx val="0"/>
          <c:order val="0"/>
          <c:tx>
            <c:strRef>
              <c:f>Sheet1!$B$1</c:f>
              <c:strCache>
                <c:ptCount val="1"/>
                <c:pt idx="0">
                  <c:v>A18+</c:v>
                </c:pt>
              </c:strCache>
            </c:strRef>
          </c:tx>
          <c:spPr>
            <a:solidFill>
              <a:srgbClr val="1B1464"/>
            </a:solidFill>
            <a:ln>
              <a:noFill/>
            </a:ln>
            <a:effectLst/>
          </c:spPr>
          <c:invertIfNegative val="0"/>
          <c:dLbls>
            <c:dLbl>
              <c:idx val="0"/>
              <c:layout>
                <c:manualLayout>
                  <c:x val="-7.8124999999999965E-3"/>
                  <c:y val="-2.43545322708291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7F-487C-B95F-1F952B8BB77C}"/>
                </c:ext>
              </c:extLst>
            </c:dLbl>
            <c:dLbl>
              <c:idx val="1"/>
              <c:layout>
                <c:manualLayout>
                  <c:x val="-6.2500000000000003E-3"/>
                  <c:y val="1.32844437907986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7F-487C-B95F-1F952B8BB77C}"/>
                </c:ext>
              </c:extLst>
            </c:dLbl>
            <c:dLbl>
              <c:idx val="3"/>
              <c:layout>
                <c:manualLayout>
                  <c:x val="-7.0312500000000574E-3"/>
                  <c:y val="-1.32844437907996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7F-487C-B95F-1F952B8BB77C}"/>
                </c:ext>
              </c:extLst>
            </c:dLbl>
            <c:dLbl>
              <c:idx val="4"/>
              <c:layout>
                <c:manualLayout>
                  <c:x val="-3.1250000000000002E-3"/>
                  <c:y val="-9.74181290833167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7F-487C-B95F-1F952B8BB77C}"/>
                </c:ext>
              </c:extLst>
            </c:dLbl>
            <c:dLbl>
              <c:idx val="5"/>
              <c:layout>
                <c:manualLayout>
                  <c:x val="-8.5937500000000007E-3"/>
                  <c:y val="-9.74181290833167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7F-487C-B95F-1F952B8BB77C}"/>
                </c:ext>
              </c:extLst>
            </c:dLbl>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Sheet1!$B$2:$B$8</c:f>
              <c:numCache>
                <c:formatCode>0%</c:formatCode>
                <c:ptCount val="7"/>
                <c:pt idx="0">
                  <c:v>0.66</c:v>
                </c:pt>
                <c:pt idx="1">
                  <c:v>0.53</c:v>
                </c:pt>
                <c:pt idx="2">
                  <c:v>0.18</c:v>
                </c:pt>
                <c:pt idx="3">
                  <c:v>0.14000000000000001</c:v>
                </c:pt>
                <c:pt idx="4">
                  <c:v>0.1</c:v>
                </c:pt>
                <c:pt idx="5">
                  <c:v>0.1</c:v>
                </c:pt>
                <c:pt idx="6">
                  <c:v>0.04</c:v>
                </c:pt>
              </c:numCache>
            </c:numRef>
          </c:val>
          <c:extLst>
            <c:ext xmlns:c16="http://schemas.microsoft.com/office/drawing/2014/chart" uri="{C3380CC4-5D6E-409C-BE32-E72D297353CC}">
              <c16:uniqueId val="{00000005-CB7F-487C-B95F-1F952B8BB77C}"/>
            </c:ext>
          </c:extLst>
        </c:ser>
        <c:ser>
          <c:idx val="1"/>
          <c:order val="1"/>
          <c:tx>
            <c:strRef>
              <c:f>Sheet1!$C$1</c:f>
              <c:strCache>
                <c:ptCount val="1"/>
                <c:pt idx="0">
                  <c:v>A18-24</c:v>
                </c:pt>
              </c:strCache>
            </c:strRef>
          </c:tx>
          <c:spPr>
            <a:solidFill>
              <a:srgbClr val="00BFF2"/>
            </a:solidFill>
            <a:ln>
              <a:noFill/>
            </a:ln>
            <a:effectLst/>
          </c:spPr>
          <c:invertIfNegative val="0"/>
          <c:dLbls>
            <c:dLbl>
              <c:idx val="1"/>
              <c:layout>
                <c:manualLayout>
                  <c:x val="2.3437499999999713E-3"/>
                  <c:y val="5.31377751631946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7F-487C-B95F-1F952B8BB77C}"/>
                </c:ext>
              </c:extLst>
            </c:dLbl>
            <c:dLbl>
              <c:idx val="4"/>
              <c:layout>
                <c:manualLayout>
                  <c:x val="-2.34374999999999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7F-487C-B95F-1F952B8BB77C}"/>
                </c:ext>
              </c:extLst>
            </c:dLbl>
            <c:dLbl>
              <c:idx val="5"/>
              <c:layout>
                <c:manualLayout>
                  <c:x val="-2.34374999999999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B7F-487C-B95F-1F952B8BB77C}"/>
                </c:ext>
              </c:extLst>
            </c:dLbl>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Sheet1!$C$2:$C$8</c:f>
              <c:numCache>
                <c:formatCode>0%</c:formatCode>
                <c:ptCount val="7"/>
                <c:pt idx="0">
                  <c:v>0.7</c:v>
                </c:pt>
                <c:pt idx="1">
                  <c:v>0.51</c:v>
                </c:pt>
                <c:pt idx="2">
                  <c:v>0.31</c:v>
                </c:pt>
                <c:pt idx="3">
                  <c:v>0.2</c:v>
                </c:pt>
                <c:pt idx="4">
                  <c:v>0.13</c:v>
                </c:pt>
                <c:pt idx="5">
                  <c:v>0.11</c:v>
                </c:pt>
                <c:pt idx="6">
                  <c:v>0.02</c:v>
                </c:pt>
              </c:numCache>
            </c:numRef>
          </c:val>
          <c:extLst>
            <c:ext xmlns:c16="http://schemas.microsoft.com/office/drawing/2014/chart" uri="{C3380CC4-5D6E-409C-BE32-E72D297353CC}">
              <c16:uniqueId val="{00000009-CB7F-487C-B95F-1F952B8BB77C}"/>
            </c:ext>
          </c:extLst>
        </c:ser>
        <c:ser>
          <c:idx val="2"/>
          <c:order val="2"/>
          <c:tx>
            <c:strRef>
              <c:f>Sheet1!$D$1</c:f>
              <c:strCache>
                <c:ptCount val="1"/>
                <c:pt idx="0">
                  <c:v>A25-34</c:v>
                </c:pt>
              </c:strCache>
            </c:strRef>
          </c:tx>
          <c:spPr>
            <a:solidFill>
              <a:srgbClr val="E84A99"/>
            </a:solidFill>
            <a:ln>
              <a:noFill/>
            </a:ln>
            <a:effectLst/>
          </c:spPr>
          <c:invertIfNegative val="0"/>
          <c:dLbls>
            <c:dLbl>
              <c:idx val="0"/>
              <c:layout>
                <c:manualLayout>
                  <c:x val="7.03124999999998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B7F-487C-B95F-1F952B8BB77C}"/>
                </c:ext>
              </c:extLst>
            </c:dLbl>
            <c:dLbl>
              <c:idx val="2"/>
              <c:layout>
                <c:manualLayout>
                  <c:x val="6.2500000000000003E-3"/>
                  <c:y val="-1.32844437907986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B7F-487C-B95F-1F952B8BB77C}"/>
                </c:ext>
              </c:extLst>
            </c:dLbl>
            <c:dLbl>
              <c:idx val="3"/>
              <c:layout>
                <c:manualLayout>
                  <c:x val="9.37499999999999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B7F-487C-B95F-1F952B8BB77C}"/>
                </c:ext>
              </c:extLst>
            </c:dLbl>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Sheet1!$D$2:$D$8</c:f>
              <c:numCache>
                <c:formatCode>0%</c:formatCode>
                <c:ptCount val="7"/>
                <c:pt idx="0">
                  <c:v>0.71</c:v>
                </c:pt>
                <c:pt idx="1">
                  <c:v>0.56999999999999995</c:v>
                </c:pt>
                <c:pt idx="2">
                  <c:v>0.24</c:v>
                </c:pt>
                <c:pt idx="3">
                  <c:v>0.19</c:v>
                </c:pt>
                <c:pt idx="4">
                  <c:v>0.18</c:v>
                </c:pt>
                <c:pt idx="5">
                  <c:v>0.14000000000000001</c:v>
                </c:pt>
                <c:pt idx="6">
                  <c:v>0.06</c:v>
                </c:pt>
              </c:numCache>
            </c:numRef>
          </c:val>
          <c:extLst>
            <c:ext xmlns:c16="http://schemas.microsoft.com/office/drawing/2014/chart" uri="{C3380CC4-5D6E-409C-BE32-E72D297353CC}">
              <c16:uniqueId val="{0000000D-CB7F-487C-B95F-1F952B8BB77C}"/>
            </c:ext>
          </c:extLst>
        </c:ser>
        <c:dLbls>
          <c:dLblPos val="outEnd"/>
          <c:showLegendKey val="0"/>
          <c:showVal val="1"/>
          <c:showCatName val="0"/>
          <c:showSerName val="0"/>
          <c:showPercent val="0"/>
          <c:showBubbleSize val="0"/>
        </c:dLbls>
        <c:gapWidth val="204"/>
        <c:overlap val="-14"/>
        <c:axId val="736433304"/>
        <c:axId val="736433696"/>
      </c:barChart>
      <c:catAx>
        <c:axId val="73643330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crossAx val="736433696"/>
        <c:crosses val="autoZero"/>
        <c:auto val="1"/>
        <c:lblAlgn val="ctr"/>
        <c:lblOffset val="100"/>
        <c:noMultiLvlLbl val="0"/>
      </c:catAx>
      <c:valAx>
        <c:axId val="736433696"/>
        <c:scaling>
          <c:orientation val="minMax"/>
        </c:scaling>
        <c:delete val="1"/>
        <c:axPos val="l"/>
        <c:numFmt formatCode="0%" sourceLinked="1"/>
        <c:majorTickMark val="none"/>
        <c:minorTickMark val="none"/>
        <c:tickLblPos val="nextTo"/>
        <c:crossAx val="736433304"/>
        <c:crosses val="autoZero"/>
        <c:crossBetween val="between"/>
      </c:valAx>
      <c:spPr>
        <a:noFill/>
        <a:ln>
          <a:noFill/>
        </a:ln>
        <a:effectLst/>
      </c:spPr>
    </c:plotArea>
    <c:legend>
      <c:legendPos val="b"/>
      <c:layout>
        <c:manualLayout>
          <c:xMode val="edge"/>
          <c:yMode val="edge"/>
          <c:x val="0.31287958241463376"/>
          <c:y val="1.0981318724768709E-2"/>
          <c:w val="0.39169897104275331"/>
          <c:h val="7.892947462258473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a:solidFill>
            <a:srgbClr val="1B1464"/>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4.0920584758203253E-2"/>
          <c:w val="0.98281249999999998"/>
          <c:h val="0.77578630832001572"/>
        </c:manualLayout>
      </c:layout>
      <c:barChart>
        <c:barDir val="col"/>
        <c:grouping val="clustered"/>
        <c:varyColors val="0"/>
        <c:ser>
          <c:idx val="0"/>
          <c:order val="0"/>
          <c:tx>
            <c:strRef>
              <c:f>Sheet1!$B$1</c:f>
              <c:strCache>
                <c:ptCount val="1"/>
                <c:pt idx="0">
                  <c:v>A18+</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Sheet1!$B$2:$B$4</c:f>
              <c:numCache>
                <c:formatCode>0%</c:formatCode>
                <c:ptCount val="3"/>
                <c:pt idx="0">
                  <c:v>0.55000000000000004</c:v>
                </c:pt>
                <c:pt idx="1">
                  <c:v>0.36</c:v>
                </c:pt>
                <c:pt idx="2">
                  <c:v>0.28999999999999998</c:v>
                </c:pt>
              </c:numCache>
            </c:numRef>
          </c:val>
          <c:extLst>
            <c:ext xmlns:c16="http://schemas.microsoft.com/office/drawing/2014/chart" uri="{C3380CC4-5D6E-409C-BE32-E72D297353CC}">
              <c16:uniqueId val="{00000000-F04B-4280-94B5-A62BEBE79BA0}"/>
            </c:ext>
          </c:extLst>
        </c:ser>
        <c:ser>
          <c:idx val="1"/>
          <c:order val="1"/>
          <c:tx>
            <c:strRef>
              <c:f>Sheet1!$C$1</c:f>
              <c:strCache>
                <c:ptCount val="1"/>
                <c:pt idx="0">
                  <c:v>A18-24</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Sheet1!$C$2:$C$4</c:f>
              <c:numCache>
                <c:formatCode>0%</c:formatCode>
                <c:ptCount val="3"/>
                <c:pt idx="0">
                  <c:v>0.6</c:v>
                </c:pt>
                <c:pt idx="1">
                  <c:v>0.41</c:v>
                </c:pt>
                <c:pt idx="2">
                  <c:v>0.33</c:v>
                </c:pt>
              </c:numCache>
            </c:numRef>
          </c:val>
          <c:extLst>
            <c:ext xmlns:c16="http://schemas.microsoft.com/office/drawing/2014/chart" uri="{C3380CC4-5D6E-409C-BE32-E72D297353CC}">
              <c16:uniqueId val="{00000001-F04B-4280-94B5-A62BEBE79BA0}"/>
            </c:ext>
          </c:extLst>
        </c:ser>
        <c:ser>
          <c:idx val="2"/>
          <c:order val="2"/>
          <c:tx>
            <c:strRef>
              <c:f>Sheet1!$D$1</c:f>
              <c:strCache>
                <c:ptCount val="1"/>
                <c:pt idx="0">
                  <c:v>A25-34</c:v>
                </c:pt>
              </c:strCache>
            </c:strRef>
          </c:tx>
          <c:spPr>
            <a:solidFill>
              <a:srgbClr val="E84A99"/>
            </a:solidFill>
            <a:ln>
              <a:noFill/>
            </a:ln>
            <a:effectLst/>
          </c:spPr>
          <c:invertIfNegative val="0"/>
          <c:dLbls>
            <c:dLbl>
              <c:idx val="3"/>
              <c:layout>
                <c:manualLayout>
                  <c:x val="9.37499999999999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4B-4280-94B5-A62BEBE79BA0}"/>
                </c:ext>
              </c:extLst>
            </c:dLbl>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Sheet1!$D$2:$D$4</c:f>
              <c:numCache>
                <c:formatCode>0%</c:formatCode>
                <c:ptCount val="3"/>
                <c:pt idx="0">
                  <c:v>0.61</c:v>
                </c:pt>
                <c:pt idx="1">
                  <c:v>0.48</c:v>
                </c:pt>
                <c:pt idx="2">
                  <c:v>0.28000000000000003</c:v>
                </c:pt>
              </c:numCache>
            </c:numRef>
          </c:val>
          <c:extLst>
            <c:ext xmlns:c16="http://schemas.microsoft.com/office/drawing/2014/chart" uri="{C3380CC4-5D6E-409C-BE32-E72D297353CC}">
              <c16:uniqueId val="{00000003-F04B-4280-94B5-A62BEBE79BA0}"/>
            </c:ext>
          </c:extLst>
        </c:ser>
        <c:dLbls>
          <c:dLblPos val="outEnd"/>
          <c:showLegendKey val="0"/>
          <c:showVal val="1"/>
          <c:showCatName val="0"/>
          <c:showSerName val="0"/>
          <c:showPercent val="0"/>
          <c:showBubbleSize val="0"/>
        </c:dLbls>
        <c:gapWidth val="204"/>
        <c:overlap val="-14"/>
        <c:axId val="736238832"/>
        <c:axId val="736239224"/>
      </c:barChart>
      <c:catAx>
        <c:axId val="73623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736239224"/>
        <c:crosses val="autoZero"/>
        <c:auto val="1"/>
        <c:lblAlgn val="ctr"/>
        <c:lblOffset val="100"/>
        <c:noMultiLvlLbl val="0"/>
      </c:catAx>
      <c:valAx>
        <c:axId val="736239224"/>
        <c:scaling>
          <c:orientation val="minMax"/>
        </c:scaling>
        <c:delete val="1"/>
        <c:axPos val="l"/>
        <c:numFmt formatCode="0%" sourceLinked="1"/>
        <c:majorTickMark val="none"/>
        <c:minorTickMark val="none"/>
        <c:tickLblPos val="nextTo"/>
        <c:crossAx val="736238832"/>
        <c:crosses val="autoZero"/>
        <c:crossBetween val="between"/>
      </c:valAx>
      <c:spPr>
        <a:noFill/>
        <a:ln>
          <a:noFill/>
        </a:ln>
        <a:effectLst/>
      </c:spPr>
    </c:plotArea>
    <c:legend>
      <c:legendPos val="b"/>
      <c:layout>
        <c:manualLayout>
          <c:xMode val="edge"/>
          <c:yMode val="edge"/>
          <c:x val="0.26762813730314966"/>
          <c:y val="1.0981318724768709E-2"/>
          <c:w val="0.45783569143700781"/>
          <c:h val="7.892947462258473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a:solidFill>
            <a:srgbClr val="1B1464"/>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9DB70-D2DB-4933-87B5-D6B064517E6A}" type="doc">
      <dgm:prSet loTypeId="urn:microsoft.com/office/officeart/2005/8/layout/chart3" loCatId="cycle" qsTypeId="urn:microsoft.com/office/officeart/2005/8/quickstyle/simple1" qsCatId="simple" csTypeId="urn:microsoft.com/office/officeart/2005/8/colors/accent1_2" csCatId="accent1" phldr="1"/>
      <dgm:spPr/>
    </dgm:pt>
    <dgm:pt modelId="{DC570D48-EAF1-40C0-A579-E55B3B37F804}">
      <dgm:prSet phldrT="[Text]" custT="1"/>
      <dgm:spPr>
        <a:xfrm>
          <a:off x="1072414" y="686370"/>
          <a:ext cx="5547132" cy="5547132"/>
        </a:xfrm>
        <a:prstGeom prst="pie">
          <a:avLst>
            <a:gd name="adj1" fmla="val 16200000"/>
            <a:gd name="adj2" fmla="val 19800000"/>
          </a:avLst>
        </a:prstGeom>
        <a:solidFill>
          <a:srgbClr val="1B1464"/>
        </a:solidFill>
        <a:ln w="25400" cap="flat" cmpd="sng" algn="ctr">
          <a:solidFill>
            <a:sysClr val="window" lastClr="FFFFFF">
              <a:hueOff val="0"/>
              <a:satOff val="0"/>
              <a:lumOff val="0"/>
              <a:alphaOff val="0"/>
            </a:sysClr>
          </a:solidFill>
          <a:prstDash val="solid"/>
        </a:ln>
        <a:effectLst/>
      </dgm:spPr>
      <dgm:t>
        <a:bodyPr/>
        <a:lstStyle/>
        <a:p>
          <a:pPr>
            <a:buNone/>
          </a:pPr>
          <a: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Connection</a:t>
          </a:r>
          <a:b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00" b="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(team, family/friends, social following)</a:t>
          </a:r>
        </a:p>
      </dgm:t>
    </dgm:pt>
    <dgm:pt modelId="{7E70E8FD-1B08-4A76-B6A2-EA07B968BEF8}" type="parTrans" cxnId="{76ED0B89-6D40-45D0-94F6-AD63E68EDE2E}">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AE6FC8D8-4F49-4AD4-AA63-2F702B1F41BD}" type="sibTrans" cxnId="{76ED0B89-6D40-45D0-94F6-AD63E68EDE2E}">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98ADF158-1A1B-4B14-AC0C-B17990C6F7A5}">
      <dgm:prSet phldrT="[Text]" custT="1"/>
      <dgm:spPr>
        <a:xfrm>
          <a:off x="1080225" y="671269"/>
          <a:ext cx="5547132" cy="5547132"/>
        </a:xfrm>
        <a:prstGeom prst="pie">
          <a:avLst>
            <a:gd name="adj1" fmla="val 19800000"/>
            <a:gd name="adj2" fmla="val 1800000"/>
          </a:avLst>
        </a:prstGeom>
        <a:solidFill>
          <a:srgbClr val="00BFF2"/>
        </a:solidFill>
        <a:ln w="25400" cap="flat" cmpd="sng" algn="ctr">
          <a:solidFill>
            <a:sysClr val="window" lastClr="FFFFFF">
              <a:hueOff val="0"/>
              <a:satOff val="0"/>
              <a:lumOff val="0"/>
              <a:alphaOff val="0"/>
            </a:sysClr>
          </a:solidFill>
          <a:prstDash val="solid"/>
        </a:ln>
        <a:effectLst/>
      </dgm:spPr>
      <dgm:t>
        <a:bodyPr/>
        <a:lstStyle/>
        <a:p>
          <a:pPr>
            <a:buNone/>
          </a:pPr>
          <a: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Camaraderie </a:t>
          </a:r>
          <a:b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&amp; </a:t>
          </a:r>
          <a:b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Community</a:t>
          </a:r>
          <a:b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endParaRPr lang="en-US" sz="105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endParaRPr>
        </a:p>
      </dgm:t>
    </dgm:pt>
    <dgm:pt modelId="{0B2D1D4F-92FF-473F-A886-5D2F76ED12FC}" type="parTrans" cxnId="{ECE697EA-B2A5-4B82-8E79-EDE18415E668}">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BDFB1D0E-8623-40D4-B996-D74268CAFBE3}" type="sibTrans" cxnId="{ECE697EA-B2A5-4B82-8E79-EDE18415E668}">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4D644D72-D07B-45B6-8888-27C235C12870}">
      <dgm:prSet phldrT="[Text]" custT="1"/>
      <dgm:spPr>
        <a:xfrm>
          <a:off x="1078561" y="671269"/>
          <a:ext cx="5550460" cy="5547132"/>
        </a:xfrm>
        <a:prstGeom prst="pie">
          <a:avLst>
            <a:gd name="adj1" fmla="val 1800000"/>
            <a:gd name="adj2" fmla="val 5400000"/>
          </a:avLst>
        </a:prstGeom>
        <a:solidFill>
          <a:srgbClr val="E84A99"/>
        </a:solidFill>
        <a:ln w="25400" cap="flat" cmpd="sng" algn="ctr">
          <a:solidFill>
            <a:sysClr val="window" lastClr="FFFFFF">
              <a:hueOff val="0"/>
              <a:satOff val="0"/>
              <a:lumOff val="0"/>
              <a:alphaOff val="0"/>
            </a:sysClr>
          </a:solidFill>
          <a:prstDash val="solid"/>
        </a:ln>
        <a:effectLst/>
      </dgm:spPr>
      <dgm:t>
        <a:bodyPr/>
        <a:lstStyle/>
        <a:p>
          <a:pPr>
            <a:buNone/>
          </a:pPr>
          <a: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Commitment</a:t>
          </a:r>
          <a:br>
            <a:rPr lang="en-US" sz="14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5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(team spirit &amp; support)</a:t>
          </a:r>
        </a:p>
      </dgm:t>
    </dgm:pt>
    <dgm:pt modelId="{623C3463-D980-4DC0-9365-A6F872518A2D}" type="parTrans" cxnId="{9BD19302-282E-4CCB-A25D-A20FEC7237E0}">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E5D69FF9-5F50-49FA-A2DA-F9F00981619E}" type="sibTrans" cxnId="{9BD19302-282E-4CCB-A25D-A20FEC7237E0}">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1B268A30-B6E4-49BE-99D8-3FD393303875}">
      <dgm:prSet phldrT="[Text]" custT="1"/>
      <dgm:spPr>
        <a:xfrm>
          <a:off x="1080225" y="671269"/>
          <a:ext cx="5547132" cy="5547132"/>
        </a:xfrm>
        <a:prstGeom prst="pie">
          <a:avLst>
            <a:gd name="adj1" fmla="val 12600000"/>
            <a:gd name="adj2" fmla="val 16200000"/>
          </a:avLst>
        </a:prstGeom>
        <a:solidFill>
          <a:srgbClr val="C3CCE5"/>
        </a:solidFill>
        <a:ln w="25400" cap="flat" cmpd="sng" algn="ctr">
          <a:solidFill>
            <a:sysClr val="window" lastClr="FFFFFF">
              <a:hueOff val="0"/>
              <a:satOff val="0"/>
              <a:lumOff val="0"/>
              <a:alphaOff val="0"/>
            </a:sysClr>
          </a:solidFill>
          <a:prstDash val="solid"/>
        </a:ln>
        <a:effectLst/>
      </dgm:spPr>
      <dgm:t>
        <a:bodyPr/>
        <a:lstStyle/>
        <a:p>
          <a:pPr>
            <a:lnSpc>
              <a:spcPct val="100000"/>
            </a:lnSpc>
            <a:buNone/>
          </a:pPr>
          <a:r>
            <a:rPr lang="en-US" sz="14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Comfort </a:t>
          </a:r>
          <a:br>
            <a:rPr lang="en-US" sz="14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4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&amp;</a:t>
          </a:r>
          <a:br>
            <a:rPr lang="en-US" sz="14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4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Convenience</a:t>
          </a:r>
        </a:p>
      </dgm:t>
    </dgm:pt>
    <dgm:pt modelId="{5DAE13D2-DE82-491C-A01C-A3C65C0F10DE}" type="parTrans" cxnId="{1146C2BC-0433-4D43-9088-827C489A0101}">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C5D59CDB-728B-430B-A6AB-6DAA8A287544}" type="sibTrans" cxnId="{1146C2BC-0433-4D43-9088-827C489A0101}">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5F14779E-1585-48C3-8CCB-5BBD1A72F417}">
      <dgm:prSet phldrT="[Text]" custT="1"/>
      <dgm:spPr>
        <a:xfrm>
          <a:off x="1080225" y="671269"/>
          <a:ext cx="5547132" cy="5547132"/>
        </a:xfrm>
        <a:prstGeom prst="pie">
          <a:avLst>
            <a:gd name="adj1" fmla="val 5400000"/>
            <a:gd name="adj2" fmla="val 9000000"/>
          </a:avLst>
        </a:prstGeom>
        <a:solidFill>
          <a:srgbClr val="4EBEA4"/>
        </a:solidFill>
        <a:ln w="25400" cap="flat" cmpd="sng" algn="ctr">
          <a:solidFill>
            <a:sysClr val="window" lastClr="FFFFFF">
              <a:hueOff val="0"/>
              <a:satOff val="0"/>
              <a:lumOff val="0"/>
              <a:alphaOff val="0"/>
            </a:sysClr>
          </a:solidFill>
          <a:prstDash val="solid"/>
        </a:ln>
        <a:effectLst/>
      </dgm:spPr>
      <dgm:t>
        <a:bodyPr/>
        <a:lstStyle/>
        <a:p>
          <a:pPr>
            <a:buNone/>
          </a:pPr>
          <a:r>
            <a:rPr lang="en-US" sz="16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Contact</a:t>
          </a:r>
          <a:br>
            <a:rPr lang="en-US" sz="1600" b="1"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5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(experiences)</a:t>
          </a:r>
        </a:p>
      </dgm:t>
    </dgm:pt>
    <dgm:pt modelId="{347DFBCA-E2DD-415B-92F2-BB86711BB077}" type="parTrans" cxnId="{BF2BAC56-20F1-4282-90B5-544E4B2D5449}">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4F56605E-3C8F-4342-B521-37765F3F90D7}" type="sibTrans" cxnId="{BF2BAC56-20F1-4282-90B5-544E4B2D5449}">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F124FD35-D5AA-4B4E-A42D-6A118DBBA024}">
      <dgm:prSet phldrT="[Text]" custT="1"/>
      <dgm:spPr>
        <a:xfrm>
          <a:off x="1080225" y="671269"/>
          <a:ext cx="5547132" cy="5547132"/>
        </a:xfrm>
        <a:prstGeom prst="pie">
          <a:avLst>
            <a:gd name="adj1" fmla="val 9000000"/>
            <a:gd name="adj2" fmla="val 12600000"/>
          </a:avLst>
        </a:prstGeom>
        <a:solidFill>
          <a:srgbClr val="FFE600"/>
        </a:solidFill>
        <a:ln w="25400" cap="flat" cmpd="sng" algn="ctr">
          <a:solidFill>
            <a:sysClr val="window" lastClr="FFFFFF">
              <a:hueOff val="0"/>
              <a:satOff val="0"/>
              <a:lumOff val="0"/>
              <a:alphaOff val="0"/>
            </a:sysClr>
          </a:solidFill>
          <a:prstDash val="solid"/>
        </a:ln>
        <a:effectLst/>
      </dgm:spPr>
      <dgm:t>
        <a:bodyPr/>
        <a:lstStyle/>
        <a:p>
          <a:pPr>
            <a:buNone/>
          </a:pPr>
          <a:r>
            <a:rPr lang="en-US" sz="12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Comprehension </a:t>
          </a:r>
          <a:br>
            <a:rPr lang="en-US" sz="1200" b="1"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100" b="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(commentary &amp; analysis)</a:t>
          </a:r>
        </a:p>
      </dgm:t>
    </dgm:pt>
    <dgm:pt modelId="{83B03771-BDA0-4AEB-8B5D-9E2F27920D70}" type="sibTrans" cxnId="{79F24B6A-2240-47C5-AAC1-86A0C59AD3E1}">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8ABDACB6-4FBB-451B-8C3D-3185F213C224}" type="parTrans" cxnId="{79F24B6A-2240-47C5-AAC1-86A0C59AD3E1}">
      <dgm:prSet/>
      <dgm:spPr/>
      <dgm:t>
        <a:bodyPr/>
        <a:lstStyle/>
        <a:p>
          <a:endParaRPr lang="en-US" sz="800">
            <a:latin typeface="Helvetica" panose="020B0403020202020204" pitchFamily="34" charset="0"/>
            <a:ea typeface="Open Sans" panose="020B0606030504020204" pitchFamily="34" charset="0"/>
            <a:cs typeface="Open Sans" panose="020B0606030504020204" pitchFamily="34" charset="0"/>
          </a:endParaRPr>
        </a:p>
      </dgm:t>
    </dgm:pt>
    <dgm:pt modelId="{C611BF28-FBE3-4300-9474-41D284108BD7}" type="pres">
      <dgm:prSet presAssocID="{F769DB70-D2DB-4933-87B5-D6B064517E6A}" presName="compositeShape" presStyleCnt="0">
        <dgm:presLayoutVars>
          <dgm:chMax val="7"/>
          <dgm:dir/>
          <dgm:resizeHandles val="exact"/>
        </dgm:presLayoutVars>
      </dgm:prSet>
      <dgm:spPr/>
    </dgm:pt>
    <dgm:pt modelId="{DA898692-1D7F-4D37-B809-FF9DDDD367D7}" type="pres">
      <dgm:prSet presAssocID="{F769DB70-D2DB-4933-87B5-D6B064517E6A}" presName="wedge1" presStyleLbl="node1" presStyleIdx="0" presStyleCnt="6" custLinFactNeighborX="-3117" custLinFactNeighborY="5427"/>
      <dgm:spPr/>
    </dgm:pt>
    <dgm:pt modelId="{AE0E0189-466C-4621-8EA2-F1143C2AC63C}" type="pres">
      <dgm:prSet presAssocID="{F769DB70-D2DB-4933-87B5-D6B064517E6A}" presName="wedge1Tx" presStyleLbl="node1" presStyleIdx="0" presStyleCnt="6">
        <dgm:presLayoutVars>
          <dgm:chMax val="0"/>
          <dgm:chPref val="0"/>
          <dgm:bulletEnabled val="1"/>
        </dgm:presLayoutVars>
      </dgm:prSet>
      <dgm:spPr/>
    </dgm:pt>
    <dgm:pt modelId="{B453968E-2557-47B7-B760-D2A76B5C7CC5}" type="pres">
      <dgm:prSet presAssocID="{F769DB70-D2DB-4933-87B5-D6B064517E6A}" presName="wedge2" presStyleLbl="node1" presStyleIdx="1" presStyleCnt="6"/>
      <dgm:spPr/>
    </dgm:pt>
    <dgm:pt modelId="{18EC8CDB-D1F3-4878-AA18-DC9305623994}" type="pres">
      <dgm:prSet presAssocID="{F769DB70-D2DB-4933-87B5-D6B064517E6A}" presName="wedge2Tx" presStyleLbl="node1" presStyleIdx="1" presStyleCnt="6">
        <dgm:presLayoutVars>
          <dgm:chMax val="0"/>
          <dgm:chPref val="0"/>
          <dgm:bulletEnabled val="1"/>
        </dgm:presLayoutVars>
      </dgm:prSet>
      <dgm:spPr/>
    </dgm:pt>
    <dgm:pt modelId="{50A77079-C502-4B1D-9488-C9FEC1BD884E}" type="pres">
      <dgm:prSet presAssocID="{F769DB70-D2DB-4933-87B5-D6B064517E6A}" presName="wedge3" presStyleLbl="node1" presStyleIdx="2" presStyleCnt="6" custScaleX="100060"/>
      <dgm:spPr/>
    </dgm:pt>
    <dgm:pt modelId="{93CC4A76-74EE-4773-92BD-76B3504C3BDD}" type="pres">
      <dgm:prSet presAssocID="{F769DB70-D2DB-4933-87B5-D6B064517E6A}" presName="wedge3Tx" presStyleLbl="node1" presStyleIdx="2" presStyleCnt="6">
        <dgm:presLayoutVars>
          <dgm:chMax val="0"/>
          <dgm:chPref val="0"/>
          <dgm:bulletEnabled val="1"/>
        </dgm:presLayoutVars>
      </dgm:prSet>
      <dgm:spPr/>
    </dgm:pt>
    <dgm:pt modelId="{3E87A8EC-0BA6-424D-A4AA-7194EB432C74}" type="pres">
      <dgm:prSet presAssocID="{F769DB70-D2DB-4933-87B5-D6B064517E6A}" presName="wedge4" presStyleLbl="node1" presStyleIdx="3" presStyleCnt="6"/>
      <dgm:spPr/>
    </dgm:pt>
    <dgm:pt modelId="{B32ED703-B1C6-41C3-AF4A-E128E0AA6221}" type="pres">
      <dgm:prSet presAssocID="{F769DB70-D2DB-4933-87B5-D6B064517E6A}" presName="wedge4Tx" presStyleLbl="node1" presStyleIdx="3" presStyleCnt="6">
        <dgm:presLayoutVars>
          <dgm:chMax val="0"/>
          <dgm:chPref val="0"/>
          <dgm:bulletEnabled val="1"/>
        </dgm:presLayoutVars>
      </dgm:prSet>
      <dgm:spPr/>
    </dgm:pt>
    <dgm:pt modelId="{711E76D4-972A-4FF1-996D-286F44DAE798}" type="pres">
      <dgm:prSet presAssocID="{F769DB70-D2DB-4933-87B5-D6B064517E6A}" presName="wedge5" presStyleLbl="node1" presStyleIdx="4" presStyleCnt="6"/>
      <dgm:spPr/>
    </dgm:pt>
    <dgm:pt modelId="{7CEE23D0-CD49-446C-BA56-2E798719F22C}" type="pres">
      <dgm:prSet presAssocID="{F769DB70-D2DB-4933-87B5-D6B064517E6A}" presName="wedge5Tx" presStyleLbl="node1" presStyleIdx="4" presStyleCnt="6">
        <dgm:presLayoutVars>
          <dgm:chMax val="0"/>
          <dgm:chPref val="0"/>
          <dgm:bulletEnabled val="1"/>
        </dgm:presLayoutVars>
      </dgm:prSet>
      <dgm:spPr/>
    </dgm:pt>
    <dgm:pt modelId="{99803E7D-941A-4AAA-AB70-6DAFA33E1DCD}" type="pres">
      <dgm:prSet presAssocID="{F769DB70-D2DB-4933-87B5-D6B064517E6A}" presName="wedge6" presStyleLbl="node1" presStyleIdx="5" presStyleCnt="6"/>
      <dgm:spPr/>
    </dgm:pt>
    <dgm:pt modelId="{BD783054-A914-4AF7-A66A-98737B134B1C}" type="pres">
      <dgm:prSet presAssocID="{F769DB70-D2DB-4933-87B5-D6B064517E6A}" presName="wedge6Tx" presStyleLbl="node1" presStyleIdx="5" presStyleCnt="6">
        <dgm:presLayoutVars>
          <dgm:chMax val="0"/>
          <dgm:chPref val="0"/>
          <dgm:bulletEnabled val="1"/>
        </dgm:presLayoutVars>
      </dgm:prSet>
      <dgm:spPr/>
    </dgm:pt>
  </dgm:ptLst>
  <dgm:cxnLst>
    <dgm:cxn modelId="{9BD19302-282E-4CCB-A25D-A20FEC7237E0}" srcId="{F769DB70-D2DB-4933-87B5-D6B064517E6A}" destId="{4D644D72-D07B-45B6-8888-27C235C12870}" srcOrd="2" destOrd="0" parTransId="{623C3463-D980-4DC0-9365-A6F872518A2D}" sibTransId="{E5D69FF9-5F50-49FA-A2DA-F9F00981619E}"/>
    <dgm:cxn modelId="{2C87F70B-4736-4ED2-AAFF-1B5BF95D3804}" type="presOf" srcId="{4D644D72-D07B-45B6-8888-27C235C12870}" destId="{93CC4A76-74EE-4773-92BD-76B3504C3BDD}" srcOrd="1" destOrd="0" presId="urn:microsoft.com/office/officeart/2005/8/layout/chart3"/>
    <dgm:cxn modelId="{08F02D5D-61AC-4D9A-86D2-208F4A99B7CB}" type="presOf" srcId="{5F14779E-1585-48C3-8CCB-5BBD1A72F417}" destId="{3E87A8EC-0BA6-424D-A4AA-7194EB432C74}" srcOrd="0" destOrd="0" presId="urn:microsoft.com/office/officeart/2005/8/layout/chart3"/>
    <dgm:cxn modelId="{C9CC9267-5FC0-44D6-9D6E-B62EB2893B02}" type="presOf" srcId="{DC570D48-EAF1-40C0-A579-E55B3B37F804}" destId="{AE0E0189-466C-4621-8EA2-F1143C2AC63C}" srcOrd="1" destOrd="0" presId="urn:microsoft.com/office/officeart/2005/8/layout/chart3"/>
    <dgm:cxn modelId="{79F24B6A-2240-47C5-AAC1-86A0C59AD3E1}" srcId="{F769DB70-D2DB-4933-87B5-D6B064517E6A}" destId="{F124FD35-D5AA-4B4E-A42D-6A118DBBA024}" srcOrd="4" destOrd="0" parTransId="{8ABDACB6-4FBB-451B-8C3D-3185F213C224}" sibTransId="{83B03771-BDA0-4AEB-8B5D-9E2F27920D70}"/>
    <dgm:cxn modelId="{1F32E76C-6D70-4DD2-B188-2B0671820A59}" type="presOf" srcId="{F124FD35-D5AA-4B4E-A42D-6A118DBBA024}" destId="{711E76D4-972A-4FF1-996D-286F44DAE798}" srcOrd="0" destOrd="0" presId="urn:microsoft.com/office/officeart/2005/8/layout/chart3"/>
    <dgm:cxn modelId="{FC229F51-D469-4556-97F5-AE33D4954CF3}" type="presOf" srcId="{F124FD35-D5AA-4B4E-A42D-6A118DBBA024}" destId="{7CEE23D0-CD49-446C-BA56-2E798719F22C}" srcOrd="1" destOrd="0" presId="urn:microsoft.com/office/officeart/2005/8/layout/chart3"/>
    <dgm:cxn modelId="{D6D1EA75-2D90-4F57-A01C-95F8E6D1F456}" type="presOf" srcId="{1B268A30-B6E4-49BE-99D8-3FD393303875}" destId="{BD783054-A914-4AF7-A66A-98737B134B1C}" srcOrd="1" destOrd="0" presId="urn:microsoft.com/office/officeart/2005/8/layout/chart3"/>
    <dgm:cxn modelId="{BF2BAC56-20F1-4282-90B5-544E4B2D5449}" srcId="{F769DB70-D2DB-4933-87B5-D6B064517E6A}" destId="{5F14779E-1585-48C3-8CCB-5BBD1A72F417}" srcOrd="3" destOrd="0" parTransId="{347DFBCA-E2DD-415B-92F2-BB86711BB077}" sibTransId="{4F56605E-3C8F-4342-B521-37765F3F90D7}"/>
    <dgm:cxn modelId="{62E1DA83-BD83-4CE8-B7B8-1EFD1E4D7EED}" type="presOf" srcId="{1B268A30-B6E4-49BE-99D8-3FD393303875}" destId="{99803E7D-941A-4AAA-AB70-6DAFA33E1DCD}" srcOrd="0" destOrd="0" presId="urn:microsoft.com/office/officeart/2005/8/layout/chart3"/>
    <dgm:cxn modelId="{76ED0B89-6D40-45D0-94F6-AD63E68EDE2E}" srcId="{F769DB70-D2DB-4933-87B5-D6B064517E6A}" destId="{DC570D48-EAF1-40C0-A579-E55B3B37F804}" srcOrd="0" destOrd="0" parTransId="{7E70E8FD-1B08-4A76-B6A2-EA07B968BEF8}" sibTransId="{AE6FC8D8-4F49-4AD4-AA63-2F702B1F41BD}"/>
    <dgm:cxn modelId="{F2AD238A-1B71-49E5-B00D-AD3ACCD1D478}" type="presOf" srcId="{98ADF158-1A1B-4B14-AC0C-B17990C6F7A5}" destId="{18EC8CDB-D1F3-4878-AA18-DC9305623994}" srcOrd="1" destOrd="0" presId="urn:microsoft.com/office/officeart/2005/8/layout/chart3"/>
    <dgm:cxn modelId="{0AD3E29B-E36D-409C-8FE5-FA3A538749EB}" type="presOf" srcId="{F769DB70-D2DB-4933-87B5-D6B064517E6A}" destId="{C611BF28-FBE3-4300-9474-41D284108BD7}" srcOrd="0" destOrd="0" presId="urn:microsoft.com/office/officeart/2005/8/layout/chart3"/>
    <dgm:cxn modelId="{7EA7BFAA-23A6-42FF-BFF6-646DF02A61A8}" type="presOf" srcId="{98ADF158-1A1B-4B14-AC0C-B17990C6F7A5}" destId="{B453968E-2557-47B7-B760-D2A76B5C7CC5}" srcOrd="0" destOrd="0" presId="urn:microsoft.com/office/officeart/2005/8/layout/chart3"/>
    <dgm:cxn modelId="{1146C2BC-0433-4D43-9088-827C489A0101}" srcId="{F769DB70-D2DB-4933-87B5-D6B064517E6A}" destId="{1B268A30-B6E4-49BE-99D8-3FD393303875}" srcOrd="5" destOrd="0" parTransId="{5DAE13D2-DE82-491C-A01C-A3C65C0F10DE}" sibTransId="{C5D59CDB-728B-430B-A6AB-6DAA8A287544}"/>
    <dgm:cxn modelId="{F522AAC9-CA82-40CB-A9C5-392EBA4E692A}" type="presOf" srcId="{DC570D48-EAF1-40C0-A579-E55B3B37F804}" destId="{DA898692-1D7F-4D37-B809-FF9DDDD367D7}" srcOrd="0" destOrd="0" presId="urn:microsoft.com/office/officeart/2005/8/layout/chart3"/>
    <dgm:cxn modelId="{ECE697EA-B2A5-4B82-8E79-EDE18415E668}" srcId="{F769DB70-D2DB-4933-87B5-D6B064517E6A}" destId="{98ADF158-1A1B-4B14-AC0C-B17990C6F7A5}" srcOrd="1" destOrd="0" parTransId="{0B2D1D4F-92FF-473F-A886-5D2F76ED12FC}" sibTransId="{BDFB1D0E-8623-40D4-B996-D74268CAFBE3}"/>
    <dgm:cxn modelId="{775CB1FB-916B-40E9-9E39-EDABFDB1AB21}" type="presOf" srcId="{5F14779E-1585-48C3-8CCB-5BBD1A72F417}" destId="{B32ED703-B1C6-41C3-AF4A-E128E0AA6221}" srcOrd="1" destOrd="0" presId="urn:microsoft.com/office/officeart/2005/8/layout/chart3"/>
    <dgm:cxn modelId="{C996CBFD-9F09-4E69-81E2-6F2A423AA680}" type="presOf" srcId="{4D644D72-D07B-45B6-8888-27C235C12870}" destId="{50A77079-C502-4B1D-9488-C9FEC1BD884E}" srcOrd="0" destOrd="0" presId="urn:microsoft.com/office/officeart/2005/8/layout/chart3"/>
    <dgm:cxn modelId="{3ABC24DF-DE55-4DD0-A762-C994485209BF}" type="presParOf" srcId="{C611BF28-FBE3-4300-9474-41D284108BD7}" destId="{DA898692-1D7F-4D37-B809-FF9DDDD367D7}" srcOrd="0" destOrd="0" presId="urn:microsoft.com/office/officeart/2005/8/layout/chart3"/>
    <dgm:cxn modelId="{33AE553C-6680-4E7D-9AD3-625B7AA36FA7}" type="presParOf" srcId="{C611BF28-FBE3-4300-9474-41D284108BD7}" destId="{AE0E0189-466C-4621-8EA2-F1143C2AC63C}" srcOrd="1" destOrd="0" presId="urn:microsoft.com/office/officeart/2005/8/layout/chart3"/>
    <dgm:cxn modelId="{CF80E383-D5A6-4FED-96B7-F0751B470B42}" type="presParOf" srcId="{C611BF28-FBE3-4300-9474-41D284108BD7}" destId="{B453968E-2557-47B7-B760-D2A76B5C7CC5}" srcOrd="2" destOrd="0" presId="urn:microsoft.com/office/officeart/2005/8/layout/chart3"/>
    <dgm:cxn modelId="{7EF6BA5B-2203-4DF6-A650-58CD07C6F144}" type="presParOf" srcId="{C611BF28-FBE3-4300-9474-41D284108BD7}" destId="{18EC8CDB-D1F3-4878-AA18-DC9305623994}" srcOrd="3" destOrd="0" presId="urn:microsoft.com/office/officeart/2005/8/layout/chart3"/>
    <dgm:cxn modelId="{B1610759-135E-46CD-8585-8F289A083126}" type="presParOf" srcId="{C611BF28-FBE3-4300-9474-41D284108BD7}" destId="{50A77079-C502-4B1D-9488-C9FEC1BD884E}" srcOrd="4" destOrd="0" presId="urn:microsoft.com/office/officeart/2005/8/layout/chart3"/>
    <dgm:cxn modelId="{1907F0D8-CA62-401B-AEA5-8B42F41E8808}" type="presParOf" srcId="{C611BF28-FBE3-4300-9474-41D284108BD7}" destId="{93CC4A76-74EE-4773-92BD-76B3504C3BDD}" srcOrd="5" destOrd="0" presId="urn:microsoft.com/office/officeart/2005/8/layout/chart3"/>
    <dgm:cxn modelId="{766A8AA3-48BE-4BE2-9690-6A377EBCD6C6}" type="presParOf" srcId="{C611BF28-FBE3-4300-9474-41D284108BD7}" destId="{3E87A8EC-0BA6-424D-A4AA-7194EB432C74}" srcOrd="6" destOrd="0" presId="urn:microsoft.com/office/officeart/2005/8/layout/chart3"/>
    <dgm:cxn modelId="{F132ACC0-639A-4CD3-B6EA-27BB91DB9523}" type="presParOf" srcId="{C611BF28-FBE3-4300-9474-41D284108BD7}" destId="{B32ED703-B1C6-41C3-AF4A-E128E0AA6221}" srcOrd="7" destOrd="0" presId="urn:microsoft.com/office/officeart/2005/8/layout/chart3"/>
    <dgm:cxn modelId="{DD0F2F7B-5B32-4BBB-92A0-FBB33EC7D48B}" type="presParOf" srcId="{C611BF28-FBE3-4300-9474-41D284108BD7}" destId="{711E76D4-972A-4FF1-996D-286F44DAE798}" srcOrd="8" destOrd="0" presId="urn:microsoft.com/office/officeart/2005/8/layout/chart3"/>
    <dgm:cxn modelId="{46713C2B-9F54-4EE0-8820-CCB91F7B7C67}" type="presParOf" srcId="{C611BF28-FBE3-4300-9474-41D284108BD7}" destId="{7CEE23D0-CD49-446C-BA56-2E798719F22C}" srcOrd="9" destOrd="0" presId="urn:microsoft.com/office/officeart/2005/8/layout/chart3"/>
    <dgm:cxn modelId="{99B7715B-2221-448E-BDF9-9C64AF7F9327}" type="presParOf" srcId="{C611BF28-FBE3-4300-9474-41D284108BD7}" destId="{99803E7D-941A-4AAA-AB70-6DAFA33E1DCD}" srcOrd="10" destOrd="0" presId="urn:microsoft.com/office/officeart/2005/8/layout/chart3"/>
    <dgm:cxn modelId="{DB4DE3C9-D26E-4442-BBA4-6F801834B7F9}" type="presParOf" srcId="{C611BF28-FBE3-4300-9474-41D284108BD7}" destId="{BD783054-A914-4AF7-A66A-98737B134B1C}"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98692-1D7F-4D37-B809-FF9DDDD367D7}">
      <dsp:nvSpPr>
        <dsp:cNvPr id="0" name=""/>
        <dsp:cNvSpPr/>
      </dsp:nvSpPr>
      <dsp:spPr>
        <a:xfrm>
          <a:off x="1115517" y="713957"/>
          <a:ext cx="5770086" cy="5770086"/>
        </a:xfrm>
        <a:prstGeom prst="pie">
          <a:avLst>
            <a:gd name="adj1" fmla="val 16200000"/>
            <a:gd name="adj2" fmla="val 19800000"/>
          </a:avLst>
        </a:prstGeom>
        <a:solidFill>
          <a:srgbClr val="1B1464"/>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Connection</a:t>
          </a:r>
          <a:b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00" b="0"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(team, family/friends, social following)</a:t>
          </a:r>
        </a:p>
      </dsp:txBody>
      <dsp:txXfrm>
        <a:off x="4308843" y="1513253"/>
        <a:ext cx="1190019" cy="874301"/>
      </dsp:txXfrm>
    </dsp:sp>
    <dsp:sp modelId="{B453968E-2557-47B7-B760-D2A76B5C7CC5}">
      <dsp:nvSpPr>
        <dsp:cNvPr id="0" name=""/>
        <dsp:cNvSpPr/>
      </dsp:nvSpPr>
      <dsp:spPr>
        <a:xfrm>
          <a:off x="1123642" y="698249"/>
          <a:ext cx="5770086" cy="5770086"/>
        </a:xfrm>
        <a:prstGeom prst="pie">
          <a:avLst>
            <a:gd name="adj1" fmla="val 19800000"/>
            <a:gd name="adj2" fmla="val 1800000"/>
          </a:avLst>
        </a:prstGeom>
        <a:solidFill>
          <a:srgbClr val="00BFF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Camaraderie </a:t>
          </a:r>
          <a:b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&amp; </a:t>
          </a:r>
          <a:b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Community</a:t>
          </a:r>
          <a:b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endParaRPr lang="en-US" sz="1050"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endParaRPr>
        </a:p>
      </dsp:txBody>
      <dsp:txXfrm>
        <a:off x="5328918" y="3170428"/>
        <a:ext cx="1233734" cy="825727"/>
      </dsp:txXfrm>
    </dsp:sp>
    <dsp:sp modelId="{50A77079-C502-4B1D-9488-C9FEC1BD884E}">
      <dsp:nvSpPr>
        <dsp:cNvPr id="0" name=""/>
        <dsp:cNvSpPr/>
      </dsp:nvSpPr>
      <dsp:spPr>
        <a:xfrm>
          <a:off x="1121911" y="698249"/>
          <a:ext cx="5773548" cy="5770086"/>
        </a:xfrm>
        <a:prstGeom prst="pie">
          <a:avLst>
            <a:gd name="adj1" fmla="val 1800000"/>
            <a:gd name="adj2" fmla="val 5400000"/>
          </a:avLst>
        </a:prstGeom>
        <a:solidFill>
          <a:srgbClr val="E84A99"/>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Commitment</a:t>
          </a:r>
          <a:br>
            <a:rPr lang="en-US" sz="14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50"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(team spirit &amp; support)</a:t>
          </a:r>
        </a:p>
      </dsp:txBody>
      <dsp:txXfrm>
        <a:off x="4317153" y="4794737"/>
        <a:ext cx="1190733" cy="874301"/>
      </dsp:txXfrm>
    </dsp:sp>
    <dsp:sp modelId="{3E87A8EC-0BA6-424D-A4AA-7194EB432C74}">
      <dsp:nvSpPr>
        <dsp:cNvPr id="0" name=""/>
        <dsp:cNvSpPr/>
      </dsp:nvSpPr>
      <dsp:spPr>
        <a:xfrm>
          <a:off x="1123642" y="698249"/>
          <a:ext cx="5770086" cy="5770086"/>
        </a:xfrm>
        <a:prstGeom prst="pie">
          <a:avLst>
            <a:gd name="adj1" fmla="val 5400000"/>
            <a:gd name="adj2" fmla="val 9000000"/>
          </a:avLst>
        </a:prstGeom>
        <a:solidFill>
          <a:srgbClr val="4EBEA4"/>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Contact</a:t>
          </a:r>
          <a:br>
            <a:rPr lang="en-US" sz="1600" b="1"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br>
          <a:r>
            <a:rPr lang="en-US" sz="1050" kern="1200" dirty="0">
              <a:solidFill>
                <a:sysClr val="window" lastClr="FFFFFF"/>
              </a:solidFill>
              <a:latin typeface="Helvetica" panose="020B0403020202020204" pitchFamily="34" charset="0"/>
              <a:ea typeface="Open Sans" panose="020B0606030504020204" pitchFamily="34" charset="0"/>
              <a:cs typeface="Open Sans" panose="020B0606030504020204" pitchFamily="34" charset="0"/>
            </a:rPr>
            <a:t>(experiences)</a:t>
          </a:r>
        </a:p>
      </dsp:txBody>
      <dsp:txXfrm>
        <a:off x="2510382" y="4794737"/>
        <a:ext cx="1190019" cy="874301"/>
      </dsp:txXfrm>
    </dsp:sp>
    <dsp:sp modelId="{711E76D4-972A-4FF1-996D-286F44DAE798}">
      <dsp:nvSpPr>
        <dsp:cNvPr id="0" name=""/>
        <dsp:cNvSpPr/>
      </dsp:nvSpPr>
      <dsp:spPr>
        <a:xfrm>
          <a:off x="1123642" y="698249"/>
          <a:ext cx="5770086" cy="5770086"/>
        </a:xfrm>
        <a:prstGeom prst="pie">
          <a:avLst>
            <a:gd name="adj1" fmla="val 9000000"/>
            <a:gd name="adj2" fmla="val 12600000"/>
          </a:avLst>
        </a:prstGeom>
        <a:solidFill>
          <a:srgbClr val="FFE6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Comprehension </a:t>
          </a:r>
          <a:br>
            <a:rPr lang="en-US" sz="12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100" b="0"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(commentary &amp; analysis)</a:t>
          </a:r>
        </a:p>
      </dsp:txBody>
      <dsp:txXfrm>
        <a:off x="1468456" y="3170428"/>
        <a:ext cx="1233734" cy="825727"/>
      </dsp:txXfrm>
    </dsp:sp>
    <dsp:sp modelId="{99803E7D-941A-4AAA-AB70-6DAFA33E1DCD}">
      <dsp:nvSpPr>
        <dsp:cNvPr id="0" name=""/>
        <dsp:cNvSpPr/>
      </dsp:nvSpPr>
      <dsp:spPr>
        <a:xfrm>
          <a:off x="1123642" y="698249"/>
          <a:ext cx="5770086" cy="5770086"/>
        </a:xfrm>
        <a:prstGeom prst="pie">
          <a:avLst>
            <a:gd name="adj1" fmla="val 12600000"/>
            <a:gd name="adj2" fmla="val 16200000"/>
          </a:avLst>
        </a:prstGeom>
        <a:solidFill>
          <a:srgbClr val="C3CCE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Comfort </a:t>
          </a:r>
          <a:br>
            <a:rPr lang="en-US" sz="14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4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&amp;</a:t>
          </a:r>
          <a:br>
            <a:rPr lang="en-US" sz="14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br>
          <a:r>
            <a:rPr lang="en-US" sz="1400" b="1" kern="1200" dirty="0">
              <a:solidFill>
                <a:sysClr val="windowText" lastClr="000000"/>
              </a:solidFill>
              <a:latin typeface="Helvetica" panose="020B0403020202020204" pitchFamily="34" charset="0"/>
              <a:ea typeface="Open Sans" panose="020B0606030504020204" pitchFamily="34" charset="0"/>
              <a:cs typeface="Open Sans" panose="020B0606030504020204" pitchFamily="34" charset="0"/>
            </a:rPr>
            <a:t>Convenience</a:t>
          </a:r>
        </a:p>
      </dsp:txBody>
      <dsp:txXfrm>
        <a:off x="2510382" y="1497545"/>
        <a:ext cx="1190019" cy="87430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C769033-CC82-0C4F-9180-62F036320BDF}" type="datetimeFigureOut">
              <a:rPr lang="en-US" smtClean="0"/>
              <a:t>9/1/2020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sz="1200" dirty="0">
              <a:solidFill>
                <a:schemeClr val="bg1"/>
              </a:solidFill>
              <a:latin typeface="Helvetica" pitchFamily="2" charset="0"/>
            </a:endParaRPr>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dirty="0"/>
          </a:p>
        </p:txBody>
      </p:sp>
    </p:spTree>
    <p:extLst>
      <p:ext uri="{BB962C8B-B14F-4D97-AF65-F5344CB8AC3E}">
        <p14:creationId xmlns:p14="http://schemas.microsoft.com/office/powerpoint/2010/main" val="244241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1676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884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4016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9164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52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836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9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1523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882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6332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3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95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39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5656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13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237358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50"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82263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a:xfrm>
            <a:off x="838200" y="6356351"/>
            <a:ext cx="2743200" cy="365125"/>
          </a:xfrm>
          <a:prstGeom prst="rect">
            <a:avLst/>
          </a:prstGeom>
        </p:spPr>
        <p:txBody>
          <a:bodyPr/>
          <a:lstStyle/>
          <a:p>
            <a:fld id="{52ECEE6F-509C-4FD9-ACC9-2F3A2DA5CD59}" type="datetimeFigureOut">
              <a:rPr lang="en-US" smtClean="0"/>
              <a:t>9/1/2020</a:t>
            </a:fld>
            <a:endParaRPr lang="en-US" dirty="0"/>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dirty="0"/>
          </a:p>
        </p:txBody>
      </p:sp>
    </p:spTree>
    <p:extLst>
      <p:ext uri="{BB962C8B-B14F-4D97-AF65-F5344CB8AC3E}">
        <p14:creationId xmlns:p14="http://schemas.microsoft.com/office/powerpoint/2010/main" val="339609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6" y="460184"/>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33788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49669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6"/>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676647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8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946323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50"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99502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a:xfrm>
            <a:off x="838200" y="6356351"/>
            <a:ext cx="2743200" cy="365125"/>
          </a:xfrm>
          <a:prstGeom prst="rect">
            <a:avLst/>
          </a:prstGeom>
        </p:spPr>
        <p:txBody>
          <a:bodyPr/>
          <a:lstStyle/>
          <a:p>
            <a:fld id="{52ECEE6F-509C-4FD9-ACC9-2F3A2DA5CD59}" type="datetimeFigureOut">
              <a:rPr lang="en-US" smtClean="0"/>
              <a:t>9/1/2020</a:t>
            </a:fld>
            <a:endParaRPr lang="en-US" dirty="0"/>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dirty="0"/>
          </a:p>
        </p:txBody>
      </p:sp>
    </p:spTree>
    <p:extLst>
      <p:ext uri="{BB962C8B-B14F-4D97-AF65-F5344CB8AC3E}">
        <p14:creationId xmlns:p14="http://schemas.microsoft.com/office/powerpoint/2010/main" val="2355376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499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62584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50"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0034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0" y="5002207"/>
            <a:ext cx="7247474"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61653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1430F60-B2A5-4C6E-8F21-A235B545F79A}" type="slidenum">
              <a:rPr lang="en-US" smtClean="0"/>
              <a:pPr/>
              <a:t>‹#›</a:t>
            </a:fld>
            <a:endParaRPr lang="en-US" dirty="0"/>
          </a:p>
        </p:txBody>
      </p:sp>
    </p:spTree>
    <p:extLst>
      <p:ext uri="{BB962C8B-B14F-4D97-AF65-F5344CB8AC3E}">
        <p14:creationId xmlns:p14="http://schemas.microsoft.com/office/powerpoint/2010/main" val="1415541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6" y="2788255"/>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4"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93037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9/1/2020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9/1/2020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7654285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3793923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80"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85344146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6" r:id="rId4"/>
    <p:sldLayoutId id="2147483687"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7469235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hyperlink" Target="https://thevab.com/insight/best-seats-in-the-hous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png"/><Relationship Id="rId7"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slide" Target="slide35.xml"/><Relationship Id="rId4" Type="http://schemas.openxmlformats.org/officeDocument/2006/relationships/slide" Target="slide3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png"/><Relationship Id="rId7"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37.jpeg"/><Relationship Id="rId4" Type="http://schemas.openxmlformats.org/officeDocument/2006/relationships/hyperlink" Target="https://thevab.com/insight/best-seats-in-the-house" TargetMode="External"/><Relationship Id="rId9"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hyperlink" Target="https://thevab.com/insight/matter-of-principle-2020" TargetMode="External"/><Relationship Id="rId18" Type="http://schemas.openxmlformats.org/officeDocument/2006/relationships/image" Target="../media/image101.jpeg"/><Relationship Id="rId3" Type="http://schemas.openxmlformats.org/officeDocument/2006/relationships/hyperlink" Target="https://thevab.com/" TargetMode="External"/><Relationship Id="rId7" Type="http://schemas.openxmlformats.org/officeDocument/2006/relationships/hyperlink" Target="http://www.thevab.com/" TargetMode="External"/><Relationship Id="rId12" Type="http://schemas.openxmlformats.org/officeDocument/2006/relationships/hyperlink" Target="https://thevab.com/our-team/reed-kiely" TargetMode="External"/><Relationship Id="rId17" Type="http://schemas.openxmlformats.org/officeDocument/2006/relationships/image" Target="../media/image100.jpeg"/><Relationship Id="rId2" Type="http://schemas.openxmlformats.org/officeDocument/2006/relationships/image" Target="../media/image5.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hyperlink" Target="https://thevab.com/our-team/leah-montner-dixon" TargetMode="External"/><Relationship Id="rId5" Type="http://schemas.openxmlformats.org/officeDocument/2006/relationships/hyperlink" Target="https://twitter.com/VABintel" TargetMode="External"/><Relationship Id="rId15" Type="http://schemas.openxmlformats.org/officeDocument/2006/relationships/hyperlink" Target="https://thevab.com/insight/best-seats-in-the-house" TargetMode="External"/><Relationship Id="rId10" Type="http://schemas.openxmlformats.org/officeDocument/2006/relationships/hyperlink" Target="https://thevab.com/our-team/jason-wiese" TargetMode="External"/><Relationship Id="rId4" Type="http://schemas.openxmlformats.org/officeDocument/2006/relationships/image" Target="../media/image96.png"/><Relationship Id="rId9" Type="http://schemas.openxmlformats.org/officeDocument/2006/relationships/image" Target="../media/image7.png"/><Relationship Id="rId14" Type="http://schemas.openxmlformats.org/officeDocument/2006/relationships/hyperlink" Target="https://thevab.com/insight/best-seats-in-the-house-supplemen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7.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person, window&#10;&#10;Description automatically generated">
            <a:extLst>
              <a:ext uri="{FF2B5EF4-FFF2-40B4-BE49-F238E27FC236}">
                <a16:creationId xmlns:a16="http://schemas.microsoft.com/office/drawing/2014/main" id="{074FE9E4-BA4A-4FAA-918D-E48BB310C3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0"/>
            <a:ext cx="12196437" cy="6825263"/>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16007"/>
            <a:ext cx="12192000"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169070" y="3488505"/>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198022" y="3408226"/>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469" y="6164783"/>
            <a:ext cx="2085727" cy="660480"/>
          </a:xfrm>
          <a:prstGeom prst="rect">
            <a:avLst/>
          </a:prstGeom>
        </p:spPr>
      </p:pic>
      <p:sp>
        <p:nvSpPr>
          <p:cNvPr id="8" name="TextBox 7">
            <a:extLst>
              <a:ext uri="{FF2B5EF4-FFF2-40B4-BE49-F238E27FC236}">
                <a16:creationId xmlns:a16="http://schemas.microsoft.com/office/drawing/2014/main" id="{EE51D7BD-4F71-41C2-B8C6-DBBB8C178470}"/>
              </a:ext>
            </a:extLst>
          </p:cNvPr>
          <p:cNvSpPr txBox="1"/>
          <p:nvPr/>
        </p:nvSpPr>
        <p:spPr>
          <a:xfrm>
            <a:off x="118270" y="4338390"/>
            <a:ext cx="7312340" cy="1415772"/>
          </a:xfrm>
          <a:prstGeom prst="rect">
            <a:avLst/>
          </a:prstGeom>
          <a:noFill/>
        </p:spPr>
        <p:txBody>
          <a:bodyPr wrap="square" rtlCol="0">
            <a:spAutoFit/>
          </a:bodyPr>
          <a:lstStyle/>
          <a:p>
            <a:pPr lvl="0">
              <a:defRPr/>
            </a:pPr>
            <a:r>
              <a:rPr lang="en-US" sz="3400" b="1" dirty="0">
                <a:solidFill>
                  <a:srgbClr val="4EBEA4"/>
                </a:solidFill>
                <a:latin typeface="Helvetica" pitchFamily="2" charset="0"/>
              </a:rPr>
              <a:t>The Best Seats In The House</a:t>
            </a:r>
          </a:p>
          <a:p>
            <a:pPr lvl="0">
              <a:defRPr/>
            </a:pPr>
            <a:r>
              <a:rPr lang="en-US" sz="2600" dirty="0">
                <a:solidFill>
                  <a:schemeClr val="bg1"/>
                </a:solidFill>
                <a:latin typeface="Helvetica" pitchFamily="2" charset="0"/>
              </a:rPr>
              <a:t>Recreating The Gameday Sports Experience </a:t>
            </a:r>
          </a:p>
          <a:p>
            <a:pPr lvl="0">
              <a:defRPr/>
            </a:pPr>
            <a:r>
              <a:rPr lang="en-US" sz="2600" dirty="0">
                <a:solidFill>
                  <a:schemeClr val="bg1"/>
                </a:solidFill>
                <a:latin typeface="Helvetica" pitchFamily="2" charset="0"/>
              </a:rPr>
              <a:t>At Home</a:t>
            </a:r>
          </a:p>
        </p:txBody>
      </p:sp>
    </p:spTree>
    <p:extLst>
      <p:ext uri="{BB962C8B-B14F-4D97-AF65-F5344CB8AC3E}">
        <p14:creationId xmlns:p14="http://schemas.microsoft.com/office/powerpoint/2010/main" val="2145504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AD0D50-5F2C-4427-9A61-806FC96834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Sports Are Back!</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838331" y="1505196"/>
            <a:ext cx="7150469" cy="4278094"/>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800" b="1" i="0" u="none" strike="noStrike" kern="1200" cap="none" spc="0" normalizeH="0" baseline="0" noProof="0" dirty="0">
                <a:ln>
                  <a:noFill/>
                </a:ln>
                <a:solidFill>
                  <a:srgbClr val="002060"/>
                </a:solidFill>
                <a:effectLst/>
                <a:uLnTx/>
                <a:uFillTx/>
                <a:latin typeface="Helvetica"/>
                <a:ea typeface="+mn-ea"/>
                <a:cs typeface="Helvetica"/>
              </a:rPr>
              <a:t>The viewers’ appetite, and television coverage of, sports has always been very huge so, due to the pandemic-related postponement of most sports, fans are hungry to re-embrace their passion as their favorite leagues return to action    </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1" i="0" u="none" strike="noStrike" kern="1200" cap="none" spc="0" normalizeH="0" baseline="0" noProof="0" dirty="0">
              <a:ln>
                <a:noFill/>
              </a:ln>
              <a:solidFill>
                <a:srgbClr val="002060"/>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800" b="1" i="0" u="none" strike="noStrike" kern="1200" cap="none" spc="0" normalizeH="0" baseline="0" noProof="0" dirty="0">
                <a:ln>
                  <a:noFill/>
                </a:ln>
                <a:solidFill>
                  <a:srgbClr val="002060"/>
                </a:solidFill>
                <a:effectLst/>
                <a:uLnTx/>
                <a:uFillTx/>
                <a:latin typeface="Helvetica"/>
                <a:ea typeface="+mn-ea"/>
                <a:cs typeface="Helvetica"/>
              </a:rPr>
              <a:t>Between the already planned sports seasons and several other major leagues playing outside of their typical schedule dates, marketers will have even more opportunities to connect and engage with consumers through live sports programming within the second half of the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800" b="1" i="0" u="none" strike="noStrike" kern="1200" cap="none" spc="0" normalizeH="0" baseline="0" noProof="0" dirty="0">
                <a:ln>
                  <a:noFill/>
                </a:ln>
                <a:solidFill>
                  <a:srgbClr val="002060"/>
                </a:solidFill>
                <a:effectLst/>
                <a:uLnTx/>
                <a:uFillTx/>
                <a:latin typeface="Helvetica"/>
                <a:ea typeface="+mn-ea"/>
                <a:cs typeface="Helvetica"/>
              </a:rPr>
              <a:t>Viewers have shown their excitement for the return of sports as events across leagues have been breaking viewership records over the summer</a:t>
            </a:r>
          </a:p>
        </p:txBody>
      </p:sp>
    </p:spTree>
    <p:extLst>
      <p:ext uri="{BB962C8B-B14F-4D97-AF65-F5344CB8AC3E}">
        <p14:creationId xmlns:p14="http://schemas.microsoft.com/office/powerpoint/2010/main" val="365759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E7FC8E-7324-4C4F-998A-AF60E734C80B}"/>
              </a:ext>
            </a:extLst>
          </p:cNvPr>
          <p:cNvSpPr/>
          <p:nvPr/>
        </p:nvSpPr>
        <p:spPr>
          <a:xfrm>
            <a:off x="4737940" y="1694089"/>
            <a:ext cx="7445182" cy="4314021"/>
          </a:xfrm>
          <a:prstGeom prst="rect">
            <a:avLst/>
          </a:prstGeom>
          <a:solidFill>
            <a:srgbClr val="C3C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4864A4-2C1A-4C45-B97D-96E8ADAFC220}"/>
              </a:ext>
            </a:extLst>
          </p:cNvPr>
          <p:cNvSpPr/>
          <p:nvPr/>
        </p:nvSpPr>
        <p:spPr>
          <a:xfrm>
            <a:off x="0" y="1696162"/>
            <a:ext cx="7445182" cy="431402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3879" y="280076"/>
            <a:ext cx="1175620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Reintroducing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our custom study from earlier this year with a </a:t>
            </a:r>
            <a:r>
              <a:rPr lang="en-US" sz="2600" b="1" dirty="0">
                <a:solidFill>
                  <a:srgbClr val="E84A99"/>
                </a:solidFill>
                <a:latin typeface="Helvetica" pitchFamily="2" charset="0"/>
              </a:rPr>
              <a:t>focus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on </a:t>
            </a:r>
            <a:b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b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the key insights and behaviors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that are sure to be even more important during this </a:t>
            </a:r>
            <a:r>
              <a:rPr lang="en-US" sz="2600" b="1" dirty="0">
                <a:solidFill>
                  <a:srgbClr val="E84A99"/>
                </a:solidFill>
                <a:latin typeface="Helvetica" pitchFamily="2" charset="0"/>
              </a:rPr>
              <a:t>time of social distancing and limited, or no, game attendance</a:t>
            </a:r>
            <a:endParaRPr kumimoji="0" lang="en-US" sz="2600" b="1" i="0" u="none" strike="noStrike" kern="1200" cap="none" spc="0" normalizeH="0" baseline="0" noProof="0" dirty="0">
              <a:ln>
                <a:noFill/>
              </a:ln>
              <a:solidFill>
                <a:srgbClr val="E84A99"/>
              </a:solidFill>
              <a:effectLst/>
              <a:uLnTx/>
              <a:uFillTx/>
              <a:latin typeface="Helvetica" pitchFamily="2" charset="0"/>
            </a:endParaRP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9" name="Title 1">
            <a:extLst>
              <a:ext uri="{FF2B5EF4-FFF2-40B4-BE49-F238E27FC236}">
                <a16:creationId xmlns:a16="http://schemas.microsoft.com/office/drawing/2014/main" id="{B5CEE0E4-32F1-4C33-96A0-5E29EAC6342D}"/>
              </a:ext>
            </a:extLst>
          </p:cNvPr>
          <p:cNvSpPr txBox="1">
            <a:spLocks/>
          </p:cNvSpPr>
          <p:nvPr/>
        </p:nvSpPr>
        <p:spPr>
          <a:xfrm>
            <a:off x="8878" y="1873540"/>
            <a:ext cx="7289230" cy="3988363"/>
          </a:xfrm>
          <a:prstGeom prst="rect">
            <a:avLst/>
          </a:prstGeom>
          <a:noFill/>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In January 2020, we released our marketer’s guide, ‘</a:t>
            </a:r>
            <a:r>
              <a:rPr lang="en-US" sz="1700" i="1" dirty="0">
                <a:solidFill>
                  <a:schemeClr val="bg1"/>
                </a:solidFill>
                <a:latin typeface="Helvetica" panose="020B0403020202020204" pitchFamily="34" charset="0"/>
                <a:ea typeface="Open Sans" panose="020B0606030504020204" pitchFamily="34" charset="0"/>
                <a:cs typeface="Open Sans" panose="020B0606030504020204" pitchFamily="34" charset="0"/>
              </a:rPr>
              <a:t>The Best Seats In The House</a:t>
            </a: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 to help marketers understand the passion of today’s sports fan and the motivating factors behind their preferences for live sports viewing, particularly at-home viewing vs. in-person event attendance.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To do this, VAB commissioned </a:t>
            </a:r>
            <a:r>
              <a:rPr lang="en-US" sz="1700" i="1" dirty="0">
                <a:solidFill>
                  <a:schemeClr val="bg1"/>
                </a:solidFill>
                <a:latin typeface="Helvetica" panose="020B0403020202020204" pitchFamily="34" charset="0"/>
                <a:ea typeface="Open Sans" panose="020B0606030504020204" pitchFamily="34" charset="0"/>
                <a:cs typeface="Open Sans" panose="020B0606030504020204" pitchFamily="34" charset="0"/>
              </a:rPr>
              <a:t>Dynata</a:t>
            </a: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 to conduct the ‘Sports Viewing Experience’ Survey fielded online in September 2019. The results are based on 1,023 adult 18+ U.S. respondents who identified themselves as a sports fan (either casual, moderate or avid).</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17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For this re-release, we’re focusing on the key roles that at-home viewing plays in the sports fans’ life so marketers can understand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1700" dirty="0">
                <a:solidFill>
                  <a:schemeClr val="bg1"/>
                </a:solidFill>
                <a:latin typeface="Helvetica" panose="020B0403020202020204" pitchFamily="34" charset="0"/>
                <a:ea typeface="Open Sans" panose="020B0606030504020204" pitchFamily="34" charset="0"/>
                <a:cs typeface="Open Sans" panose="020B0606030504020204" pitchFamily="34" charset="0"/>
              </a:rPr>
              <a:t>their behaviors which are sure to be amplified for the near future.</a:t>
            </a:r>
            <a:endParaRPr kumimoji="0" lang="en-US" sz="17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2" name="Picture 1">
            <a:hlinkClick r:id="rId4"/>
            <a:extLst>
              <a:ext uri="{FF2B5EF4-FFF2-40B4-BE49-F238E27FC236}">
                <a16:creationId xmlns:a16="http://schemas.microsoft.com/office/drawing/2014/main" id="{90E580D9-D2EB-4728-A49E-CC1AA5EDD7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22836" y="2622021"/>
            <a:ext cx="4382632" cy="2458155"/>
          </a:xfrm>
          <a:prstGeom prst="rect">
            <a:avLst/>
          </a:prstGeom>
          <a:ln>
            <a:solidFill>
              <a:srgbClr val="1B1464"/>
            </a:solidFill>
          </a:ln>
        </p:spPr>
      </p:pic>
    </p:spTree>
    <p:extLst>
      <p:ext uri="{BB962C8B-B14F-4D97-AF65-F5344CB8AC3E}">
        <p14:creationId xmlns:p14="http://schemas.microsoft.com/office/powerpoint/2010/main" val="2734135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43914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The Real ‘Home Field Advantage’</a:t>
            </a:r>
            <a:b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br>
            <a:r>
              <a:rPr kumimoji="0" lang="en-US" sz="2800" i="0" u="none" strike="noStrike" kern="1200" cap="none" spc="0" normalizeH="0" baseline="0" noProof="0" dirty="0">
                <a:ln>
                  <a:noFill/>
                </a:ln>
                <a:solidFill>
                  <a:schemeClr val="bg1"/>
                </a:solidFill>
                <a:effectLst/>
                <a:uLnTx/>
                <a:uFillTx/>
                <a:latin typeface="Helvetica" pitchFamily="2" charset="0"/>
                <a:ea typeface="+mn-ea"/>
                <a:cs typeface="+mn-cs"/>
              </a:rPr>
              <a:t>A Front Row Seat To All Live Sports</a:t>
            </a:r>
            <a:endParaRPr kumimoji="0" lang="en-US" sz="400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Tree>
    <p:extLst>
      <p:ext uri="{BB962C8B-B14F-4D97-AF65-F5344CB8AC3E}">
        <p14:creationId xmlns:p14="http://schemas.microsoft.com/office/powerpoint/2010/main" val="313782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A53C2223-2ED3-4076-984D-FF478711B513}"/>
              </a:ext>
            </a:extLst>
          </p:cNvPr>
          <p:cNvSpPr/>
          <p:nvPr/>
        </p:nvSpPr>
        <p:spPr>
          <a:xfrm>
            <a:off x="355000" y="355560"/>
            <a:ext cx="1177228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Although sports are back, the stadium experience </a:t>
            </a:r>
            <a:r>
              <a:rPr lang="en-US" sz="2600" b="1" dirty="0">
                <a:solidFill>
                  <a:srgbClr val="E84A99"/>
                </a:solidFill>
                <a:latin typeface="Helvetica" pitchFamily="2" charset="0"/>
              </a:rPr>
              <a:t>looks very different</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2" name="Picture 4" descr="The Pittsburgh Penguins, left, and Philadelphia Flyers warm up before an exhibition hockey game in Toronto on Tuesday. [NATHAN DENETTE  |  AP]">
            <a:extLst>
              <a:ext uri="{FF2B5EF4-FFF2-40B4-BE49-F238E27FC236}">
                <a16:creationId xmlns:a16="http://schemas.microsoft.com/office/drawing/2014/main" id="{F46B6AC4-B901-487A-9595-E536C6CE01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275"/>
          <a:stretch/>
        </p:blipFill>
        <p:spPr bwMode="auto">
          <a:xfrm>
            <a:off x="3079684" y="1977453"/>
            <a:ext cx="2733697" cy="2032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rtual Fans Help Mavericks in NBA Bubble – NBC 5 Dallas-Fort Worth">
            <a:extLst>
              <a:ext uri="{FF2B5EF4-FFF2-40B4-BE49-F238E27FC236}">
                <a16:creationId xmlns:a16="http://schemas.microsoft.com/office/drawing/2014/main" id="{3FBA761F-1A00-4BA7-8C65-5476202270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60" r="16983"/>
          <a:stretch/>
        </p:blipFill>
        <p:spPr bwMode="auto">
          <a:xfrm>
            <a:off x="3079684" y="4275002"/>
            <a:ext cx="2733697" cy="2034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dboard cutouts of baseball fans fill seats at MLB games ...">
            <a:extLst>
              <a:ext uri="{FF2B5EF4-FFF2-40B4-BE49-F238E27FC236}">
                <a16:creationId xmlns:a16="http://schemas.microsoft.com/office/drawing/2014/main" id="{1F9C636C-E955-4088-A922-D1AD5A47EB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55" r="3720"/>
          <a:stretch/>
        </p:blipFill>
        <p:spPr bwMode="auto">
          <a:xfrm>
            <a:off x="9228390" y="1977454"/>
            <a:ext cx="2733697" cy="2032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ot of room for NASCAR fans at Texas due to virus and heat - ABC News">
            <a:extLst>
              <a:ext uri="{FF2B5EF4-FFF2-40B4-BE49-F238E27FC236}">
                <a16:creationId xmlns:a16="http://schemas.microsoft.com/office/drawing/2014/main" id="{2C656BD6-D969-4E53-ABFA-5B216D768D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21" r="6421"/>
          <a:stretch/>
        </p:blipFill>
        <p:spPr bwMode="auto">
          <a:xfrm>
            <a:off x="9228390" y="4282726"/>
            <a:ext cx="2733697" cy="20284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A5AE19-57AB-4C22-B022-D6C3E91490A8}"/>
              </a:ext>
            </a:extLst>
          </p:cNvPr>
          <p:cNvSpPr txBox="1"/>
          <p:nvPr/>
        </p:nvSpPr>
        <p:spPr>
          <a:xfrm>
            <a:off x="647274" y="942394"/>
            <a:ext cx="11141103" cy="584775"/>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Social distancing has led sports leagues to use cut-out fans, ‘virtual’ fans for TV broadcasts and </a:t>
            </a:r>
            <a:r>
              <a:rPr lang="en-US" sz="1600" dirty="0">
                <a:solidFill>
                  <a:srgbClr val="E84A99"/>
                </a:solidFill>
                <a:latin typeface="Helvetica" panose="020B0403020202020204" pitchFamily="34" charset="0"/>
                <a:ea typeface="Open Sans" panose="020B0606030504020204" pitchFamily="34" charset="0"/>
                <a:cs typeface="Open Sans" panose="020B0606030504020204" pitchFamily="34" charset="0"/>
              </a:rPr>
              <a:t>pumped in crowd noise</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 to re-create the missing elements from not having fans in attendance</a:t>
            </a:r>
          </a:p>
        </p:txBody>
      </p:sp>
      <p:sp>
        <p:nvSpPr>
          <p:cNvPr id="7" name="Triangle 40">
            <a:extLst>
              <a:ext uri="{FF2B5EF4-FFF2-40B4-BE49-F238E27FC236}">
                <a16:creationId xmlns:a16="http://schemas.microsoft.com/office/drawing/2014/main" id="{043CE03E-D792-419C-8483-95E6B0C01012}"/>
              </a:ext>
            </a:extLst>
          </p:cNvPr>
          <p:cNvSpPr/>
          <p:nvPr/>
        </p:nvSpPr>
        <p:spPr>
          <a:xfrm rot="5400000">
            <a:off x="408221" y="103639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E3BF34F-97B2-4441-B87B-C2AED5AD29EE}"/>
              </a:ext>
            </a:extLst>
          </p:cNvPr>
          <p:cNvSpPr/>
          <p:nvPr/>
        </p:nvSpPr>
        <p:spPr>
          <a:xfrm>
            <a:off x="1081551" y="1977454"/>
            <a:ext cx="1998133" cy="20324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B8C5B37-56EB-4079-BDE8-560E4730F82A}"/>
              </a:ext>
            </a:extLst>
          </p:cNvPr>
          <p:cNvSpPr txBox="1"/>
          <p:nvPr/>
        </p:nvSpPr>
        <p:spPr>
          <a:xfrm>
            <a:off x="1329297" y="2080009"/>
            <a:ext cx="1742196" cy="523220"/>
          </a:xfrm>
          <a:prstGeom prst="rect">
            <a:avLst/>
          </a:prstGeom>
          <a:noFill/>
        </p:spPr>
        <p:txBody>
          <a:bodyPr wrap="square" rtlCol="0">
            <a:spAutoFit/>
          </a:bodyPr>
          <a:lstStyle/>
          <a:p>
            <a:r>
              <a:rPr lang="en-US" sz="1400" dirty="0">
                <a:solidFill>
                  <a:schemeClr val="bg1"/>
                </a:solidFill>
                <a:latin typeface="Helvetica" panose="020B0403020202020204" pitchFamily="34" charset="0"/>
              </a:rPr>
              <a:t>No in-stadium attendance for fans</a:t>
            </a:r>
          </a:p>
        </p:txBody>
      </p:sp>
      <p:pic>
        <p:nvPicPr>
          <p:cNvPr id="1026" name="Picture 2" descr="NHL Outlines Plans for Return to the Ice - Multichannel">
            <a:extLst>
              <a:ext uri="{FF2B5EF4-FFF2-40B4-BE49-F238E27FC236}">
                <a16:creationId xmlns:a16="http://schemas.microsoft.com/office/drawing/2014/main" id="{BA82F22B-DB9C-4D05-B18B-18FE41E317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66" y="2516931"/>
            <a:ext cx="991494" cy="991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jor League Baseball (MLB) Employee Benefits and Perks | Glassdoor">
            <a:extLst>
              <a:ext uri="{FF2B5EF4-FFF2-40B4-BE49-F238E27FC236}">
                <a16:creationId xmlns:a16="http://schemas.microsoft.com/office/drawing/2014/main" id="{24885402-CFE7-4500-BE80-ED2C1AA0CB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8614" y="2516931"/>
            <a:ext cx="986943" cy="9869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BA logo PNG images free download">
            <a:extLst>
              <a:ext uri="{FF2B5EF4-FFF2-40B4-BE49-F238E27FC236}">
                <a16:creationId xmlns:a16="http://schemas.microsoft.com/office/drawing/2014/main" id="{6CEE9073-8F1C-41B1-ADEF-B41D7E8FA8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504" y="4572355"/>
            <a:ext cx="572296" cy="13842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B0A6993-3B23-45CE-8B5F-17D9EF2EA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6640" y="5205623"/>
            <a:ext cx="1057771" cy="182631"/>
          </a:xfrm>
          <a:prstGeom prst="rect">
            <a:avLst/>
          </a:prstGeom>
          <a:noFill/>
          <a:extLst>
            <a:ext uri="{909E8E84-426E-40DD-AFC4-6F175D3DCCD1}">
              <a14:hiddenFill xmlns:a14="http://schemas.microsoft.com/office/drawing/2010/main">
                <a:solidFill>
                  <a:srgbClr val="FFFFFF"/>
                </a:solidFill>
              </a14:hiddenFill>
            </a:ext>
          </a:extLst>
        </p:spPr>
      </p:pic>
      <p:sp>
        <p:nvSpPr>
          <p:cNvPr id="16" name="Triangle 40">
            <a:extLst>
              <a:ext uri="{FF2B5EF4-FFF2-40B4-BE49-F238E27FC236}">
                <a16:creationId xmlns:a16="http://schemas.microsoft.com/office/drawing/2014/main" id="{F9EC088B-C5F2-48F1-A45A-CC834DC34C92}"/>
              </a:ext>
            </a:extLst>
          </p:cNvPr>
          <p:cNvSpPr/>
          <p:nvPr/>
        </p:nvSpPr>
        <p:spPr>
          <a:xfrm rot="5400000">
            <a:off x="1141710" y="215196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6A0AD5A-6CFB-4E60-B46B-8A42B74D2CBC}"/>
              </a:ext>
            </a:extLst>
          </p:cNvPr>
          <p:cNvSpPr txBox="1"/>
          <p:nvPr/>
        </p:nvSpPr>
        <p:spPr>
          <a:xfrm>
            <a:off x="1329297" y="3211536"/>
            <a:ext cx="1750386" cy="738664"/>
          </a:xfrm>
          <a:prstGeom prst="rect">
            <a:avLst/>
          </a:prstGeom>
          <a:noFill/>
        </p:spPr>
        <p:txBody>
          <a:bodyPr wrap="square">
            <a:spAutoFit/>
          </a:bodyPr>
          <a:lstStyle/>
          <a:p>
            <a:r>
              <a:rPr lang="en-US" sz="1400" dirty="0">
                <a:solidFill>
                  <a:schemeClr val="bg1"/>
                </a:solidFill>
                <a:latin typeface="Helvetica" panose="020B0403020202020204" pitchFamily="34" charset="0"/>
              </a:rPr>
              <a:t>Two-city* ‘bubble’ to keep players and staff isolated</a:t>
            </a:r>
          </a:p>
        </p:txBody>
      </p:sp>
      <p:sp>
        <p:nvSpPr>
          <p:cNvPr id="19" name="Triangle 40">
            <a:extLst>
              <a:ext uri="{FF2B5EF4-FFF2-40B4-BE49-F238E27FC236}">
                <a16:creationId xmlns:a16="http://schemas.microsoft.com/office/drawing/2014/main" id="{06B932C6-2717-45A5-B2C6-D00560400751}"/>
              </a:ext>
            </a:extLst>
          </p:cNvPr>
          <p:cNvSpPr/>
          <p:nvPr/>
        </p:nvSpPr>
        <p:spPr>
          <a:xfrm rot="5400000">
            <a:off x="1147640" y="327888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456E43E-1449-47FB-BAA2-39644AFF345C}"/>
              </a:ext>
            </a:extLst>
          </p:cNvPr>
          <p:cNvSpPr txBox="1"/>
          <p:nvPr/>
        </p:nvSpPr>
        <p:spPr>
          <a:xfrm>
            <a:off x="1321107" y="2628310"/>
            <a:ext cx="1750386" cy="523220"/>
          </a:xfrm>
          <a:prstGeom prst="rect">
            <a:avLst/>
          </a:prstGeom>
          <a:noFill/>
        </p:spPr>
        <p:txBody>
          <a:bodyPr wrap="square">
            <a:spAutoFit/>
          </a:bodyPr>
          <a:lstStyle/>
          <a:p>
            <a:r>
              <a:rPr lang="en-US" sz="1400" dirty="0">
                <a:solidFill>
                  <a:schemeClr val="bg1"/>
                </a:solidFill>
                <a:latin typeface="Helvetica" panose="020B0403020202020204" pitchFamily="34" charset="0"/>
              </a:rPr>
              <a:t>Crowd noise pumped in</a:t>
            </a:r>
          </a:p>
        </p:txBody>
      </p:sp>
      <p:sp>
        <p:nvSpPr>
          <p:cNvPr id="22" name="Triangle 40">
            <a:extLst>
              <a:ext uri="{FF2B5EF4-FFF2-40B4-BE49-F238E27FC236}">
                <a16:creationId xmlns:a16="http://schemas.microsoft.com/office/drawing/2014/main" id="{99BEBF3F-FEAC-4FA8-8468-EF29DF37641D}"/>
              </a:ext>
            </a:extLst>
          </p:cNvPr>
          <p:cNvSpPr/>
          <p:nvPr/>
        </p:nvSpPr>
        <p:spPr>
          <a:xfrm rot="5400000">
            <a:off x="1139450" y="269566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E8DE6D6-D9D7-42E7-8599-033BFA0B6000}"/>
              </a:ext>
            </a:extLst>
          </p:cNvPr>
          <p:cNvSpPr/>
          <p:nvPr/>
        </p:nvSpPr>
        <p:spPr>
          <a:xfrm>
            <a:off x="7230257" y="4278658"/>
            <a:ext cx="1998133" cy="20324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7780D22-BB2E-439A-AF4E-1E3ECB68C011}"/>
              </a:ext>
            </a:extLst>
          </p:cNvPr>
          <p:cNvSpPr txBox="1"/>
          <p:nvPr/>
        </p:nvSpPr>
        <p:spPr>
          <a:xfrm>
            <a:off x="7478003" y="4381213"/>
            <a:ext cx="1742196" cy="523220"/>
          </a:xfrm>
          <a:prstGeom prst="rect">
            <a:avLst/>
          </a:prstGeom>
          <a:noFill/>
        </p:spPr>
        <p:txBody>
          <a:bodyPr wrap="square" rtlCol="0">
            <a:spAutoFit/>
          </a:bodyPr>
          <a:lstStyle/>
          <a:p>
            <a:r>
              <a:rPr lang="en-US" sz="1400" dirty="0">
                <a:solidFill>
                  <a:schemeClr val="bg1"/>
                </a:solidFill>
                <a:latin typeface="Helvetica" panose="020B0403020202020204" pitchFamily="34" charset="0"/>
              </a:rPr>
              <a:t>Limited in-person fan attendance</a:t>
            </a:r>
          </a:p>
        </p:txBody>
      </p:sp>
      <p:sp>
        <p:nvSpPr>
          <p:cNvPr id="27" name="Triangle 40">
            <a:extLst>
              <a:ext uri="{FF2B5EF4-FFF2-40B4-BE49-F238E27FC236}">
                <a16:creationId xmlns:a16="http://schemas.microsoft.com/office/drawing/2014/main" id="{DA3CAE55-63C3-4BAF-9665-ADCC1F653A11}"/>
              </a:ext>
            </a:extLst>
          </p:cNvPr>
          <p:cNvSpPr/>
          <p:nvPr/>
        </p:nvSpPr>
        <p:spPr>
          <a:xfrm rot="5400000">
            <a:off x="7290416" y="445316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F5A6DAF-2989-4DE4-BF9D-42C5F8FD992B}"/>
              </a:ext>
            </a:extLst>
          </p:cNvPr>
          <p:cNvSpPr txBox="1"/>
          <p:nvPr/>
        </p:nvSpPr>
        <p:spPr>
          <a:xfrm>
            <a:off x="7478003" y="5697538"/>
            <a:ext cx="1750386" cy="523220"/>
          </a:xfrm>
          <a:prstGeom prst="rect">
            <a:avLst/>
          </a:prstGeom>
          <a:noFill/>
        </p:spPr>
        <p:txBody>
          <a:bodyPr wrap="square">
            <a:spAutoFit/>
          </a:bodyPr>
          <a:lstStyle/>
          <a:p>
            <a:r>
              <a:rPr lang="en-US" sz="1400" dirty="0">
                <a:solidFill>
                  <a:schemeClr val="bg1"/>
                </a:solidFill>
                <a:latin typeface="Helvetica" panose="020B0403020202020204" pitchFamily="34" charset="0"/>
              </a:rPr>
              <a:t>Some venues have banned tailgating</a:t>
            </a:r>
          </a:p>
        </p:txBody>
      </p:sp>
      <p:sp>
        <p:nvSpPr>
          <p:cNvPr id="31" name="Triangle 40">
            <a:extLst>
              <a:ext uri="{FF2B5EF4-FFF2-40B4-BE49-F238E27FC236}">
                <a16:creationId xmlns:a16="http://schemas.microsoft.com/office/drawing/2014/main" id="{F09B6FB8-A62C-4E3F-BD16-A8FA31014007}"/>
              </a:ext>
            </a:extLst>
          </p:cNvPr>
          <p:cNvSpPr/>
          <p:nvPr/>
        </p:nvSpPr>
        <p:spPr>
          <a:xfrm rot="5400000">
            <a:off x="7296346" y="576488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BB08076-32A7-4979-9074-512A35661EBE}"/>
              </a:ext>
            </a:extLst>
          </p:cNvPr>
          <p:cNvSpPr txBox="1"/>
          <p:nvPr/>
        </p:nvSpPr>
        <p:spPr>
          <a:xfrm>
            <a:off x="7469813" y="5052348"/>
            <a:ext cx="1820068" cy="523220"/>
          </a:xfrm>
          <a:prstGeom prst="rect">
            <a:avLst/>
          </a:prstGeom>
          <a:noFill/>
        </p:spPr>
        <p:txBody>
          <a:bodyPr wrap="square">
            <a:spAutoFit/>
          </a:bodyPr>
          <a:lstStyle/>
          <a:p>
            <a:r>
              <a:rPr lang="en-US" sz="1400" dirty="0">
                <a:solidFill>
                  <a:schemeClr val="bg1"/>
                </a:solidFill>
                <a:latin typeface="Helvetica" panose="020B0403020202020204" pitchFamily="34" charset="0"/>
              </a:rPr>
              <a:t>Social distancing and masks required</a:t>
            </a:r>
          </a:p>
        </p:txBody>
      </p:sp>
      <p:sp>
        <p:nvSpPr>
          <p:cNvPr id="35" name="Triangle 40">
            <a:extLst>
              <a:ext uri="{FF2B5EF4-FFF2-40B4-BE49-F238E27FC236}">
                <a16:creationId xmlns:a16="http://schemas.microsoft.com/office/drawing/2014/main" id="{E03C7331-88B5-4FB4-A2A6-E67861C89807}"/>
              </a:ext>
            </a:extLst>
          </p:cNvPr>
          <p:cNvSpPr/>
          <p:nvPr/>
        </p:nvSpPr>
        <p:spPr>
          <a:xfrm rot="5400000">
            <a:off x="7288156" y="511969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880CA00-A1C1-4A58-85F9-1D52C8D96375}"/>
              </a:ext>
            </a:extLst>
          </p:cNvPr>
          <p:cNvSpPr/>
          <p:nvPr/>
        </p:nvSpPr>
        <p:spPr>
          <a:xfrm>
            <a:off x="1081551" y="4275821"/>
            <a:ext cx="1998133" cy="20324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1D7F166-A2E7-4B96-9FD0-BA29FDB89D37}"/>
              </a:ext>
            </a:extLst>
          </p:cNvPr>
          <p:cNvSpPr txBox="1"/>
          <p:nvPr/>
        </p:nvSpPr>
        <p:spPr>
          <a:xfrm>
            <a:off x="1329297" y="4321438"/>
            <a:ext cx="1742196" cy="523220"/>
          </a:xfrm>
          <a:prstGeom prst="rect">
            <a:avLst/>
          </a:prstGeom>
          <a:noFill/>
        </p:spPr>
        <p:txBody>
          <a:bodyPr wrap="square" rtlCol="0">
            <a:spAutoFit/>
          </a:bodyPr>
          <a:lstStyle/>
          <a:p>
            <a:r>
              <a:rPr lang="en-US" sz="1400" dirty="0">
                <a:solidFill>
                  <a:schemeClr val="bg1"/>
                </a:solidFill>
                <a:latin typeface="Helvetica" panose="020B0403020202020204" pitchFamily="34" charset="0"/>
              </a:rPr>
              <a:t>No in-stadium attendance for fans</a:t>
            </a:r>
          </a:p>
        </p:txBody>
      </p:sp>
      <p:sp>
        <p:nvSpPr>
          <p:cNvPr id="41" name="Triangle 40">
            <a:extLst>
              <a:ext uri="{FF2B5EF4-FFF2-40B4-BE49-F238E27FC236}">
                <a16:creationId xmlns:a16="http://schemas.microsoft.com/office/drawing/2014/main" id="{D78F91D1-126D-4FDA-A287-0FDC99DE46BB}"/>
              </a:ext>
            </a:extLst>
          </p:cNvPr>
          <p:cNvSpPr/>
          <p:nvPr/>
        </p:nvSpPr>
        <p:spPr>
          <a:xfrm rot="5400000">
            <a:off x="1141710" y="439339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0F770E2-52F1-4E2A-AD68-754397AFEEBC}"/>
              </a:ext>
            </a:extLst>
          </p:cNvPr>
          <p:cNvSpPr txBox="1"/>
          <p:nvPr/>
        </p:nvSpPr>
        <p:spPr>
          <a:xfrm>
            <a:off x="1329297" y="5570872"/>
            <a:ext cx="1750386" cy="738664"/>
          </a:xfrm>
          <a:prstGeom prst="rect">
            <a:avLst/>
          </a:prstGeom>
          <a:noFill/>
        </p:spPr>
        <p:txBody>
          <a:bodyPr wrap="square">
            <a:spAutoFit/>
          </a:bodyPr>
          <a:lstStyle/>
          <a:p>
            <a:r>
              <a:rPr lang="en-US" sz="1400" dirty="0">
                <a:solidFill>
                  <a:schemeClr val="bg1"/>
                </a:solidFill>
                <a:latin typeface="Helvetica" panose="020B0403020202020204" pitchFamily="34" charset="0"/>
              </a:rPr>
              <a:t>‘Bubble’ in Orlando to keep players and staff isolated</a:t>
            </a:r>
          </a:p>
        </p:txBody>
      </p:sp>
      <p:sp>
        <p:nvSpPr>
          <p:cNvPr id="45" name="Triangle 40">
            <a:extLst>
              <a:ext uri="{FF2B5EF4-FFF2-40B4-BE49-F238E27FC236}">
                <a16:creationId xmlns:a16="http://schemas.microsoft.com/office/drawing/2014/main" id="{BEB3E035-DC60-4C18-95D1-FE9541AC990C}"/>
              </a:ext>
            </a:extLst>
          </p:cNvPr>
          <p:cNvSpPr/>
          <p:nvPr/>
        </p:nvSpPr>
        <p:spPr>
          <a:xfrm rot="5400000">
            <a:off x="1147640" y="563822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B260956-FF47-4AC5-A764-4D986BC2E78A}"/>
              </a:ext>
            </a:extLst>
          </p:cNvPr>
          <p:cNvSpPr txBox="1"/>
          <p:nvPr/>
        </p:nvSpPr>
        <p:spPr>
          <a:xfrm>
            <a:off x="1321107" y="4840769"/>
            <a:ext cx="1750386" cy="738664"/>
          </a:xfrm>
          <a:prstGeom prst="rect">
            <a:avLst/>
          </a:prstGeom>
          <a:noFill/>
        </p:spPr>
        <p:txBody>
          <a:bodyPr wrap="square">
            <a:spAutoFit/>
          </a:bodyPr>
          <a:lstStyle/>
          <a:p>
            <a:r>
              <a:rPr lang="en-US" sz="1400" dirty="0">
                <a:solidFill>
                  <a:schemeClr val="bg1"/>
                </a:solidFill>
                <a:latin typeface="Helvetica" panose="020B0403020202020204" pitchFamily="34" charset="0"/>
              </a:rPr>
              <a:t>Virtual fans via screens &amp; crowd noise</a:t>
            </a:r>
          </a:p>
        </p:txBody>
      </p:sp>
      <p:sp>
        <p:nvSpPr>
          <p:cNvPr id="51" name="Triangle 40">
            <a:extLst>
              <a:ext uri="{FF2B5EF4-FFF2-40B4-BE49-F238E27FC236}">
                <a16:creationId xmlns:a16="http://schemas.microsoft.com/office/drawing/2014/main" id="{3EBAA1D0-2148-459F-A566-01155AD8389A}"/>
              </a:ext>
            </a:extLst>
          </p:cNvPr>
          <p:cNvSpPr/>
          <p:nvPr/>
        </p:nvSpPr>
        <p:spPr>
          <a:xfrm rot="5400000">
            <a:off x="1139450" y="490811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A1D9FB7-F0DA-49E3-8FFC-21881613FEDD}"/>
              </a:ext>
            </a:extLst>
          </p:cNvPr>
          <p:cNvSpPr/>
          <p:nvPr/>
        </p:nvSpPr>
        <p:spPr>
          <a:xfrm>
            <a:off x="7230257" y="1980626"/>
            <a:ext cx="1998133" cy="203249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E93B98D-D1F4-4887-B8A3-2C4E5D390251}"/>
              </a:ext>
            </a:extLst>
          </p:cNvPr>
          <p:cNvSpPr txBox="1"/>
          <p:nvPr/>
        </p:nvSpPr>
        <p:spPr>
          <a:xfrm>
            <a:off x="7478003" y="2083181"/>
            <a:ext cx="1742196" cy="523220"/>
          </a:xfrm>
          <a:prstGeom prst="rect">
            <a:avLst/>
          </a:prstGeom>
          <a:noFill/>
        </p:spPr>
        <p:txBody>
          <a:bodyPr wrap="square" rtlCol="0">
            <a:spAutoFit/>
          </a:bodyPr>
          <a:lstStyle/>
          <a:p>
            <a:r>
              <a:rPr lang="en-US" sz="1400" dirty="0">
                <a:solidFill>
                  <a:schemeClr val="bg1"/>
                </a:solidFill>
                <a:latin typeface="Helvetica" panose="020B0403020202020204" pitchFamily="34" charset="0"/>
              </a:rPr>
              <a:t>No in-stadium attendance for fans</a:t>
            </a:r>
          </a:p>
        </p:txBody>
      </p:sp>
      <p:sp>
        <p:nvSpPr>
          <p:cNvPr id="57" name="Triangle 40">
            <a:extLst>
              <a:ext uri="{FF2B5EF4-FFF2-40B4-BE49-F238E27FC236}">
                <a16:creationId xmlns:a16="http://schemas.microsoft.com/office/drawing/2014/main" id="{10B1808F-6856-4D84-B05F-C5EC0446D1A3}"/>
              </a:ext>
            </a:extLst>
          </p:cNvPr>
          <p:cNvSpPr/>
          <p:nvPr/>
        </p:nvSpPr>
        <p:spPr>
          <a:xfrm rot="5400000">
            <a:off x="7290416" y="215513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A994FFDD-EC02-4C46-9460-0CF76DA0596E}"/>
              </a:ext>
            </a:extLst>
          </p:cNvPr>
          <p:cNvSpPr txBox="1"/>
          <p:nvPr/>
        </p:nvSpPr>
        <p:spPr>
          <a:xfrm>
            <a:off x="7478003" y="3278153"/>
            <a:ext cx="1750386" cy="523220"/>
          </a:xfrm>
          <a:prstGeom prst="rect">
            <a:avLst/>
          </a:prstGeom>
          <a:noFill/>
        </p:spPr>
        <p:txBody>
          <a:bodyPr wrap="square">
            <a:spAutoFit/>
          </a:bodyPr>
          <a:lstStyle/>
          <a:p>
            <a:r>
              <a:rPr lang="en-US" sz="1400" dirty="0">
                <a:solidFill>
                  <a:schemeClr val="bg1"/>
                </a:solidFill>
                <a:latin typeface="Helvetica" panose="020B0403020202020204" pitchFamily="34" charset="0"/>
              </a:rPr>
              <a:t>Crowd noise artificially created</a:t>
            </a:r>
          </a:p>
        </p:txBody>
      </p:sp>
      <p:sp>
        <p:nvSpPr>
          <p:cNvPr id="61" name="Triangle 40">
            <a:extLst>
              <a:ext uri="{FF2B5EF4-FFF2-40B4-BE49-F238E27FC236}">
                <a16:creationId xmlns:a16="http://schemas.microsoft.com/office/drawing/2014/main" id="{6A0FF884-1BD8-4D47-B639-B2CA8A528756}"/>
              </a:ext>
            </a:extLst>
          </p:cNvPr>
          <p:cNvSpPr/>
          <p:nvPr/>
        </p:nvSpPr>
        <p:spPr>
          <a:xfrm rot="5400000">
            <a:off x="7296346" y="334550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C4A17C5-2C62-498E-BB94-5586BAABA806}"/>
              </a:ext>
            </a:extLst>
          </p:cNvPr>
          <p:cNvSpPr txBox="1"/>
          <p:nvPr/>
        </p:nvSpPr>
        <p:spPr>
          <a:xfrm>
            <a:off x="7469813" y="2693948"/>
            <a:ext cx="1750386" cy="523220"/>
          </a:xfrm>
          <a:prstGeom prst="rect">
            <a:avLst/>
          </a:prstGeom>
          <a:noFill/>
        </p:spPr>
        <p:txBody>
          <a:bodyPr wrap="square">
            <a:spAutoFit/>
          </a:bodyPr>
          <a:lstStyle/>
          <a:p>
            <a:r>
              <a:rPr lang="en-US" sz="1400" dirty="0">
                <a:solidFill>
                  <a:schemeClr val="bg1"/>
                </a:solidFill>
                <a:latin typeface="Helvetica" panose="020B0403020202020204" pitchFamily="34" charset="0"/>
              </a:rPr>
              <a:t>Cut-outs of real fans in the stands</a:t>
            </a:r>
          </a:p>
        </p:txBody>
      </p:sp>
      <p:sp>
        <p:nvSpPr>
          <p:cNvPr id="65" name="Triangle 40">
            <a:extLst>
              <a:ext uri="{FF2B5EF4-FFF2-40B4-BE49-F238E27FC236}">
                <a16:creationId xmlns:a16="http://schemas.microsoft.com/office/drawing/2014/main" id="{B3DD03FB-CF6C-4D66-BF64-217146D10892}"/>
              </a:ext>
            </a:extLst>
          </p:cNvPr>
          <p:cNvSpPr/>
          <p:nvPr/>
        </p:nvSpPr>
        <p:spPr>
          <a:xfrm rot="5400000">
            <a:off x="7288156" y="276129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410F9A4-E92A-4D9A-AEE6-652AA5BCECBE}"/>
              </a:ext>
            </a:extLst>
          </p:cNvPr>
          <p:cNvSpPr txBox="1"/>
          <p:nvPr/>
        </p:nvSpPr>
        <p:spPr>
          <a:xfrm>
            <a:off x="528319" y="6315931"/>
            <a:ext cx="3918213" cy="246221"/>
          </a:xfrm>
          <a:prstGeom prst="rect">
            <a:avLst/>
          </a:prstGeom>
          <a:noFill/>
        </p:spPr>
        <p:txBody>
          <a:bodyPr wrap="square" rtlCol="0">
            <a:spAutoFit/>
          </a:bodyPr>
          <a:lstStyle/>
          <a:p>
            <a:r>
              <a:rPr lang="en-US" sz="1000" dirty="0">
                <a:solidFill>
                  <a:srgbClr val="1B1464"/>
                </a:solidFill>
                <a:latin typeface="Helvetica" panose="020B0403020202020204" pitchFamily="34" charset="0"/>
              </a:rPr>
              <a:t>*NHL ‘Bubble’ cities are Edmonton &amp; Toronto</a:t>
            </a:r>
          </a:p>
        </p:txBody>
      </p:sp>
    </p:spTree>
    <p:extLst>
      <p:ext uri="{BB962C8B-B14F-4D97-AF65-F5344CB8AC3E}">
        <p14:creationId xmlns:p14="http://schemas.microsoft.com/office/powerpoint/2010/main" val="419270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7B95104-F811-47E8-AB0A-55D465116386}"/>
              </a:ext>
            </a:extLst>
          </p:cNvPr>
          <p:cNvSpPr txBox="1"/>
          <p:nvPr/>
        </p:nvSpPr>
        <p:spPr>
          <a:xfrm>
            <a:off x="446732" y="6230088"/>
            <a:ext cx="11687273"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 Dynata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etc), Casual Fans Respondents (occasionally watch sports on TV, stay up to date on major sports news, etc. Note: Numbers don’t add to 100% due to respondents ability to select more than one answer.</a:t>
            </a:r>
          </a:p>
        </p:txBody>
      </p:sp>
      <p:sp>
        <p:nvSpPr>
          <p:cNvPr id="41" name="TextBox 40">
            <a:extLst>
              <a:ext uri="{FF2B5EF4-FFF2-40B4-BE49-F238E27FC236}">
                <a16:creationId xmlns:a16="http://schemas.microsoft.com/office/drawing/2014/main" id="{5E0DBCA8-C3A9-4164-8E1E-F42ED5B5143B}"/>
              </a:ext>
            </a:extLst>
          </p:cNvPr>
          <p:cNvSpPr txBox="1"/>
          <p:nvPr/>
        </p:nvSpPr>
        <p:spPr>
          <a:xfrm>
            <a:off x="2303495" y="4279093"/>
            <a:ext cx="2480588" cy="400110"/>
          </a:xfrm>
          <a:prstGeom prst="rect">
            <a:avLst/>
          </a:prstGeom>
          <a:noFill/>
        </p:spPr>
        <p:txBody>
          <a:bodyPr wrap="square" rtlCol="0">
            <a:spAutoFit/>
          </a:bodyPr>
          <a:lstStyle/>
          <a:p>
            <a:pPr algn="ctr" defTabSz="586199"/>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Home</a:t>
            </a:r>
          </a:p>
        </p:txBody>
      </p:sp>
      <p:sp>
        <p:nvSpPr>
          <p:cNvPr id="42" name="TextBox 41">
            <a:extLst>
              <a:ext uri="{FF2B5EF4-FFF2-40B4-BE49-F238E27FC236}">
                <a16:creationId xmlns:a16="http://schemas.microsoft.com/office/drawing/2014/main" id="{7D58C469-ECBC-40CB-93DF-9A4AE2AB9AFA}"/>
              </a:ext>
            </a:extLst>
          </p:cNvPr>
          <p:cNvSpPr txBox="1"/>
          <p:nvPr/>
        </p:nvSpPr>
        <p:spPr>
          <a:xfrm>
            <a:off x="4873588" y="4279093"/>
            <a:ext cx="2530235" cy="707886"/>
          </a:xfrm>
          <a:prstGeom prst="rect">
            <a:avLst/>
          </a:prstGeom>
          <a:noFill/>
        </p:spPr>
        <p:txBody>
          <a:bodyPr wrap="square" rtlCol="0">
            <a:spAutoFit/>
          </a:bodyPr>
          <a:lstStyle/>
          <a:p>
            <a:pPr algn="ctr" defTabSz="586199"/>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Stadium</a:t>
            </a:r>
            <a:b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br>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or Arena</a:t>
            </a:r>
          </a:p>
        </p:txBody>
      </p:sp>
      <p:sp>
        <p:nvSpPr>
          <p:cNvPr id="43" name="TextBox 42">
            <a:extLst>
              <a:ext uri="{FF2B5EF4-FFF2-40B4-BE49-F238E27FC236}">
                <a16:creationId xmlns:a16="http://schemas.microsoft.com/office/drawing/2014/main" id="{01D922FB-5FAC-4CE4-BFA5-AC42F6971187}"/>
              </a:ext>
            </a:extLst>
          </p:cNvPr>
          <p:cNvSpPr txBox="1"/>
          <p:nvPr/>
        </p:nvSpPr>
        <p:spPr>
          <a:xfrm>
            <a:off x="7192146" y="4279093"/>
            <a:ext cx="3054581" cy="830997"/>
          </a:xfrm>
          <a:prstGeom prst="rect">
            <a:avLst/>
          </a:prstGeom>
          <a:noFill/>
        </p:spPr>
        <p:txBody>
          <a:bodyPr wrap="square" rtlCol="0">
            <a:spAutoFit/>
          </a:bodyPr>
          <a:lstStyle/>
          <a:p>
            <a:pPr algn="ctr" defTabSz="586199"/>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Out-Of-Home</a:t>
            </a:r>
          </a:p>
          <a:p>
            <a:pPr algn="ctr" defTabSz="586199"/>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(Bar/Restaurant, Someone Else’s Home or Elsewhere)</a:t>
            </a:r>
          </a:p>
        </p:txBody>
      </p:sp>
      <p:pic>
        <p:nvPicPr>
          <p:cNvPr id="46" name="Picture 45">
            <a:extLst>
              <a:ext uri="{FF2B5EF4-FFF2-40B4-BE49-F238E27FC236}">
                <a16:creationId xmlns:a16="http://schemas.microsoft.com/office/drawing/2014/main" id="{73EEFF7A-580D-4E84-80A5-209AE4F34E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38606" y="3729226"/>
            <a:ext cx="540059" cy="540059"/>
          </a:xfrm>
          <a:prstGeom prst="rect">
            <a:avLst/>
          </a:prstGeom>
        </p:spPr>
      </p:pic>
      <p:pic>
        <p:nvPicPr>
          <p:cNvPr id="59" name="Picture 58">
            <a:extLst>
              <a:ext uri="{FF2B5EF4-FFF2-40B4-BE49-F238E27FC236}">
                <a16:creationId xmlns:a16="http://schemas.microsoft.com/office/drawing/2014/main" id="{4EDE9F10-DF62-4531-832F-EFF42E8830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02314" y="3137625"/>
            <a:ext cx="909796" cy="909796"/>
          </a:xfrm>
          <a:prstGeom prst="rect">
            <a:avLst/>
          </a:prstGeom>
        </p:spPr>
      </p:pic>
      <p:pic>
        <p:nvPicPr>
          <p:cNvPr id="60" name="Picture 59">
            <a:extLst>
              <a:ext uri="{FF2B5EF4-FFF2-40B4-BE49-F238E27FC236}">
                <a16:creationId xmlns:a16="http://schemas.microsoft.com/office/drawing/2014/main" id="{7B66E563-1AC1-4C60-866B-9F7628C38D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23394" y="2940850"/>
            <a:ext cx="1230622" cy="1230622"/>
          </a:xfrm>
          <a:prstGeom prst="rect">
            <a:avLst/>
          </a:prstGeom>
        </p:spPr>
      </p:pic>
      <p:pic>
        <p:nvPicPr>
          <p:cNvPr id="61" name="Picture 60">
            <a:extLst>
              <a:ext uri="{FF2B5EF4-FFF2-40B4-BE49-F238E27FC236}">
                <a16:creationId xmlns:a16="http://schemas.microsoft.com/office/drawing/2014/main" id="{3B6B3467-0CAF-4C95-A660-F53120AB29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28478" y="3016925"/>
            <a:ext cx="1230622" cy="1230622"/>
          </a:xfrm>
          <a:prstGeom prst="rect">
            <a:avLst/>
          </a:prstGeom>
        </p:spPr>
      </p:pic>
      <p:pic>
        <p:nvPicPr>
          <p:cNvPr id="62" name="Picture 61">
            <a:extLst>
              <a:ext uri="{FF2B5EF4-FFF2-40B4-BE49-F238E27FC236}">
                <a16:creationId xmlns:a16="http://schemas.microsoft.com/office/drawing/2014/main" id="{0F431D6F-162A-48C7-8765-7729E57FED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19436" y="2849907"/>
            <a:ext cx="782329" cy="782329"/>
          </a:xfrm>
          <a:prstGeom prst="rect">
            <a:avLst/>
          </a:prstGeom>
        </p:spPr>
      </p:pic>
      <p:sp>
        <p:nvSpPr>
          <p:cNvPr id="63" name="TextBox 62">
            <a:extLst>
              <a:ext uri="{FF2B5EF4-FFF2-40B4-BE49-F238E27FC236}">
                <a16:creationId xmlns:a16="http://schemas.microsoft.com/office/drawing/2014/main" id="{E3FFA698-5B00-44A7-A8FB-06C50D4EE6D4}"/>
              </a:ext>
            </a:extLst>
          </p:cNvPr>
          <p:cNvSpPr txBox="1"/>
          <p:nvPr/>
        </p:nvSpPr>
        <p:spPr>
          <a:xfrm>
            <a:off x="2755810" y="5018995"/>
            <a:ext cx="1575959" cy="553998"/>
          </a:xfrm>
          <a:prstGeom prst="rect">
            <a:avLst/>
          </a:prstGeom>
          <a:noFill/>
        </p:spPr>
        <p:txBody>
          <a:bodyPr wrap="square" rtlCol="0">
            <a:spAutoFit/>
          </a:bodyPr>
          <a:lstStyle/>
          <a:p>
            <a:pPr algn="ctr" defTabSz="586199"/>
            <a:r>
              <a:rPr lang="en-US" sz="3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72%</a:t>
            </a:r>
          </a:p>
        </p:txBody>
      </p:sp>
      <p:sp>
        <p:nvSpPr>
          <p:cNvPr id="64" name="TextBox 63">
            <a:extLst>
              <a:ext uri="{FF2B5EF4-FFF2-40B4-BE49-F238E27FC236}">
                <a16:creationId xmlns:a16="http://schemas.microsoft.com/office/drawing/2014/main" id="{6DAE1610-1970-41AD-B9E4-EC78A7E68C7E}"/>
              </a:ext>
            </a:extLst>
          </p:cNvPr>
          <p:cNvSpPr txBox="1"/>
          <p:nvPr/>
        </p:nvSpPr>
        <p:spPr>
          <a:xfrm>
            <a:off x="5350726" y="5018995"/>
            <a:ext cx="1575959" cy="553998"/>
          </a:xfrm>
          <a:prstGeom prst="rect">
            <a:avLst/>
          </a:prstGeom>
          <a:noFill/>
        </p:spPr>
        <p:txBody>
          <a:bodyPr wrap="square" rtlCol="0">
            <a:spAutoFit/>
          </a:bodyPr>
          <a:lstStyle/>
          <a:p>
            <a:pPr algn="ctr" defTabSz="586199"/>
            <a:r>
              <a:rPr lang="en-US" sz="3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19%</a:t>
            </a:r>
          </a:p>
        </p:txBody>
      </p:sp>
      <p:sp>
        <p:nvSpPr>
          <p:cNvPr id="65" name="TextBox 64">
            <a:extLst>
              <a:ext uri="{FF2B5EF4-FFF2-40B4-BE49-F238E27FC236}">
                <a16:creationId xmlns:a16="http://schemas.microsoft.com/office/drawing/2014/main" id="{94AAC9E5-2501-41C6-88B5-A3C3F205F724}"/>
              </a:ext>
            </a:extLst>
          </p:cNvPr>
          <p:cNvSpPr txBox="1"/>
          <p:nvPr/>
        </p:nvSpPr>
        <p:spPr>
          <a:xfrm>
            <a:off x="7931457" y="5018995"/>
            <a:ext cx="1575959" cy="553998"/>
          </a:xfrm>
          <a:prstGeom prst="rect">
            <a:avLst/>
          </a:prstGeom>
          <a:noFill/>
        </p:spPr>
        <p:txBody>
          <a:bodyPr wrap="square" rtlCol="0">
            <a:spAutoFit/>
          </a:bodyPr>
          <a:lstStyle/>
          <a:p>
            <a:pPr algn="ctr" defTabSz="586199"/>
            <a:r>
              <a:rPr lang="en-US" sz="3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8%</a:t>
            </a:r>
          </a:p>
        </p:txBody>
      </p:sp>
      <p:sp>
        <p:nvSpPr>
          <p:cNvPr id="68" name="Rectangle 67">
            <a:extLst>
              <a:ext uri="{FF2B5EF4-FFF2-40B4-BE49-F238E27FC236}">
                <a16:creationId xmlns:a16="http://schemas.microsoft.com/office/drawing/2014/main" id="{F32497F5-7101-4915-897D-66656F5D46D5}"/>
              </a:ext>
            </a:extLst>
          </p:cNvPr>
          <p:cNvSpPr/>
          <p:nvPr/>
        </p:nvSpPr>
        <p:spPr>
          <a:xfrm>
            <a:off x="0" y="2013086"/>
            <a:ext cx="12192000" cy="677108"/>
          </a:xfrm>
          <a:prstGeom prst="rect">
            <a:avLst/>
          </a:prstGeom>
        </p:spPr>
        <p:txBody>
          <a:bodyPr wrap="square">
            <a:spAutoFit/>
          </a:bodyPr>
          <a:lstStyle/>
          <a:p>
            <a:pPr algn="ctr" defTabSz="586199"/>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Where Do Sports Fans </a:t>
            </a:r>
            <a:r>
              <a:rPr lang="en-US" sz="2000" b="1" i="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Prefer </a:t>
            </a:r>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To</a:t>
            </a:r>
            <a:r>
              <a:rPr lang="en-US" sz="2000" b="1" i="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Watch Sports?</a:t>
            </a:r>
          </a:p>
          <a:p>
            <a:pPr algn="ctr" defTabSz="586199"/>
            <a:r>
              <a:rPr lang="en-US" b="1" dirty="0">
                <a:solidFill>
                  <a:srgbClr val="1B1464"/>
                </a:solidFill>
                <a:latin typeface="Helvetica" panose="020B0403020202020204" pitchFamily="34" charset="0"/>
                <a:ea typeface="Open Sans" panose="020B0606030504020204" pitchFamily="34" charset="0"/>
                <a:cs typeface="Open Sans" panose="020B0606030504020204" pitchFamily="34" charset="0"/>
              </a:rPr>
              <a:t>All Sports Fans</a:t>
            </a:r>
          </a:p>
        </p:txBody>
      </p:sp>
      <p:sp>
        <p:nvSpPr>
          <p:cNvPr id="20" name="Rectangle 19">
            <a:extLst>
              <a:ext uri="{FF2B5EF4-FFF2-40B4-BE49-F238E27FC236}">
                <a16:creationId xmlns:a16="http://schemas.microsoft.com/office/drawing/2014/main" id="{A53C2223-2ED3-4076-984D-FF478711B513}"/>
              </a:ext>
            </a:extLst>
          </p:cNvPr>
          <p:cNvSpPr/>
          <p:nvPr/>
        </p:nvSpPr>
        <p:spPr>
          <a:xfrm>
            <a:off x="283590" y="446812"/>
            <a:ext cx="1190841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But even before social distancing prohibited people from attending games, </a:t>
            </a:r>
            <a:r>
              <a:rPr lang="en-US" sz="2600" b="1" dirty="0">
                <a:solidFill>
                  <a:srgbClr val="E84A99"/>
                </a:solidFill>
                <a:latin typeface="Helvetica" pitchFamily="2" charset="0"/>
              </a:rPr>
              <a:t>most fans preferred to watch sports at home</a:t>
            </a:r>
            <a:r>
              <a:rPr lang="en-US" sz="2600" b="1" dirty="0">
                <a:solidFill>
                  <a:srgbClr val="1B1464"/>
                </a:solidFill>
                <a:latin typeface="Helvetica" pitchFamily="2" charset="0"/>
              </a:rPr>
              <a:t> anyways</a:t>
            </a:r>
            <a:endParaRPr kumimoji="0" lang="en-US" sz="2600" b="1" i="0" u="none" strike="noStrike" kern="1200" cap="none" spc="0" normalizeH="0" baseline="0" noProof="0" dirty="0">
              <a:ln>
                <a:noFill/>
              </a:ln>
              <a:solidFill>
                <a:srgbClr val="E84A99"/>
              </a:solidFill>
              <a:effectLst/>
              <a:uLnTx/>
              <a:uFillTx/>
              <a:latin typeface="Helvetica" pitchFamily="2" charset="0"/>
            </a:endParaRPr>
          </a:p>
        </p:txBody>
      </p:sp>
    </p:spTree>
    <p:extLst>
      <p:ext uri="{BB962C8B-B14F-4D97-AF65-F5344CB8AC3E}">
        <p14:creationId xmlns:p14="http://schemas.microsoft.com/office/powerpoint/2010/main" val="391960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194799" y="2669361"/>
            <a:ext cx="5665087" cy="2308324"/>
          </a:xfrm>
          <a:prstGeom prst="rect">
            <a:avLst/>
          </a:prstGeom>
          <a:noFill/>
        </p:spPr>
        <p:txBody>
          <a:bodyPr wrap="square" rtlCol="0">
            <a:spAutoFit/>
          </a:bodyPr>
          <a:lstStyle/>
          <a:p>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In ‘normal’ times,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avid fans</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adults 18-34</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and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females</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are more likely than others to prefer the experience and gameday atmosphere that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attending a game in-person</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provides.</a:t>
            </a:r>
          </a:p>
          <a:p>
            <a:endPar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Casual sports fans</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younger demos</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and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multicultural</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 fans are more likely than others to prefer watching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‘out-of-home’ </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as part of social gatherings.</a:t>
            </a:r>
          </a:p>
        </p:txBody>
      </p:sp>
      <p:sp>
        <p:nvSpPr>
          <p:cNvPr id="16" name="Rectangle 15">
            <a:extLst>
              <a:ext uri="{FF2B5EF4-FFF2-40B4-BE49-F238E27FC236}">
                <a16:creationId xmlns:a16="http://schemas.microsoft.com/office/drawing/2014/main" id="{9A529899-950F-C14F-99A5-896AC3170183}"/>
              </a:ext>
            </a:extLst>
          </p:cNvPr>
          <p:cNvSpPr/>
          <p:nvPr/>
        </p:nvSpPr>
        <p:spPr>
          <a:xfrm>
            <a:off x="94446" y="212993"/>
            <a:ext cx="6001554"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Almost all sports fans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regardless of their level of fandom, age, gender or ethnicity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prefer to watch live sports at home</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6035632" y="6007641"/>
            <a:ext cx="6268817" cy="523220"/>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etc), Moderate Fans Respondents (</a:t>
            </a:r>
            <a:r>
              <a:rPr lang="en-US" sz="700" dirty="0">
                <a:solidFill>
                  <a:srgbClr val="1B1464"/>
                </a:solidFill>
                <a:latin typeface="Helvetica" panose="020B0604020202020204" pitchFamily="34" charset="0"/>
                <a:cs typeface="Helvetica" panose="020B0604020202020204" pitchFamily="34" charset="0"/>
              </a:rPr>
              <a:t>watch sports on TV a few times a week, routinely follow team / player news, </a:t>
            </a:r>
            <a:r>
              <a:rPr lang="en-US" sz="700" dirty="0" err="1">
                <a:solidFill>
                  <a:srgbClr val="1B1464"/>
                </a:solidFill>
                <a:latin typeface="Helvetica" panose="020B0604020202020204" pitchFamily="34" charset="0"/>
                <a:cs typeface="Helvetica" panose="020B0604020202020204" pitchFamily="34" charset="0"/>
              </a:rPr>
              <a:t>etc</a:t>
            </a:r>
            <a:r>
              <a:rPr lang="en-US" sz="700" dirty="0">
                <a:solidFill>
                  <a:srgbClr val="1B1464"/>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Casual Fans Respondents (occasionally watch sports on TV, stay up to date on major sports news, etc). Note: Numbers don’t add to 100% due to respondents ability to select more than one answer.</a:t>
            </a:r>
          </a:p>
        </p:txBody>
      </p:sp>
      <p:sp>
        <p:nvSpPr>
          <p:cNvPr id="12" name="TextBox 11">
            <a:extLst>
              <a:ext uri="{FF2B5EF4-FFF2-40B4-BE49-F238E27FC236}">
                <a16:creationId xmlns:a16="http://schemas.microsoft.com/office/drawing/2014/main" id="{57C28B4C-B944-405A-B0FB-B90FBFB39619}"/>
              </a:ext>
            </a:extLst>
          </p:cNvPr>
          <p:cNvSpPr txBox="1"/>
          <p:nvPr/>
        </p:nvSpPr>
        <p:spPr>
          <a:xfrm>
            <a:off x="7718050" y="2286037"/>
            <a:ext cx="1500691" cy="323165"/>
          </a:xfrm>
          <a:prstGeom prst="rect">
            <a:avLst/>
          </a:prstGeom>
          <a:noFill/>
        </p:spPr>
        <p:txBody>
          <a:bodyPr wrap="square" rtlCol="0">
            <a:spAutoFit/>
          </a:bodyPr>
          <a:lstStyle/>
          <a:p>
            <a:pPr algn="ctr" defTabSz="586199"/>
            <a:r>
              <a:rPr lang="en-US" sz="15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Home</a:t>
            </a:r>
          </a:p>
        </p:txBody>
      </p:sp>
      <p:sp>
        <p:nvSpPr>
          <p:cNvPr id="13" name="TextBox 12">
            <a:extLst>
              <a:ext uri="{FF2B5EF4-FFF2-40B4-BE49-F238E27FC236}">
                <a16:creationId xmlns:a16="http://schemas.microsoft.com/office/drawing/2014/main" id="{052A7A41-2425-4FDF-BA64-F2AF3711402E}"/>
              </a:ext>
            </a:extLst>
          </p:cNvPr>
          <p:cNvSpPr txBox="1"/>
          <p:nvPr/>
        </p:nvSpPr>
        <p:spPr>
          <a:xfrm>
            <a:off x="8966513" y="2286037"/>
            <a:ext cx="1530727" cy="553998"/>
          </a:xfrm>
          <a:prstGeom prst="rect">
            <a:avLst/>
          </a:prstGeom>
          <a:noFill/>
        </p:spPr>
        <p:txBody>
          <a:bodyPr wrap="square" rtlCol="0">
            <a:spAutoFit/>
          </a:bodyPr>
          <a:lstStyle/>
          <a:p>
            <a:pPr algn="ctr" defTabSz="586199"/>
            <a:r>
              <a:rPr lang="en-US" sz="15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Stadium</a:t>
            </a:r>
            <a:br>
              <a:rPr lang="en-US" sz="15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br>
            <a:r>
              <a:rPr lang="en-US" sz="15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or Arena</a:t>
            </a:r>
          </a:p>
        </p:txBody>
      </p:sp>
      <p:pic>
        <p:nvPicPr>
          <p:cNvPr id="14" name="Picture 13">
            <a:extLst>
              <a:ext uri="{FF2B5EF4-FFF2-40B4-BE49-F238E27FC236}">
                <a16:creationId xmlns:a16="http://schemas.microsoft.com/office/drawing/2014/main" id="{6030A18D-FFCA-43E4-A207-4D2B1BE461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59629" y="1540322"/>
            <a:ext cx="744495" cy="744495"/>
          </a:xfrm>
          <a:prstGeom prst="rect">
            <a:avLst/>
          </a:prstGeom>
        </p:spPr>
      </p:pic>
      <p:pic>
        <p:nvPicPr>
          <p:cNvPr id="15" name="Picture 14">
            <a:extLst>
              <a:ext uri="{FF2B5EF4-FFF2-40B4-BE49-F238E27FC236}">
                <a16:creationId xmlns:a16="http://schemas.microsoft.com/office/drawing/2014/main" id="{76310850-B92A-4F7B-9C01-AF9D30E1EC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6148" y="1540322"/>
            <a:ext cx="744495" cy="744495"/>
          </a:xfrm>
          <a:prstGeom prst="rect">
            <a:avLst/>
          </a:prstGeom>
        </p:spPr>
      </p:pic>
      <p:sp>
        <p:nvSpPr>
          <p:cNvPr id="19" name="Rectangle 18">
            <a:extLst>
              <a:ext uri="{FF2B5EF4-FFF2-40B4-BE49-F238E27FC236}">
                <a16:creationId xmlns:a16="http://schemas.microsoft.com/office/drawing/2014/main" id="{8670AFD9-A266-4693-9356-7B5C258356FA}"/>
              </a:ext>
            </a:extLst>
          </p:cNvPr>
          <p:cNvSpPr/>
          <p:nvPr/>
        </p:nvSpPr>
        <p:spPr>
          <a:xfrm>
            <a:off x="6096000" y="945350"/>
            <a:ext cx="6096000" cy="400110"/>
          </a:xfrm>
          <a:prstGeom prst="rect">
            <a:avLst/>
          </a:prstGeom>
        </p:spPr>
        <p:txBody>
          <a:bodyPr wrap="square">
            <a:spAutoFit/>
          </a:bodyPr>
          <a:lstStyle/>
          <a:p>
            <a:pPr algn="ctr" defTabSz="586199"/>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Where Do Sports Fans </a:t>
            </a:r>
            <a:r>
              <a:rPr lang="en-US" sz="2000" b="1" i="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Prefer</a:t>
            </a:r>
            <a:r>
              <a:rPr lang="en-US" sz="20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To Watch Sports?</a:t>
            </a:r>
          </a:p>
        </p:txBody>
      </p:sp>
      <p:sp>
        <p:nvSpPr>
          <p:cNvPr id="20" name="TextBox 19">
            <a:extLst>
              <a:ext uri="{FF2B5EF4-FFF2-40B4-BE49-F238E27FC236}">
                <a16:creationId xmlns:a16="http://schemas.microsoft.com/office/drawing/2014/main" id="{DE11197C-C346-483E-9D42-5570E9A61C75}"/>
              </a:ext>
            </a:extLst>
          </p:cNvPr>
          <p:cNvSpPr txBox="1"/>
          <p:nvPr/>
        </p:nvSpPr>
        <p:spPr>
          <a:xfrm>
            <a:off x="6443963" y="2914150"/>
            <a:ext cx="1191148" cy="307777"/>
          </a:xfrm>
          <a:prstGeom prst="rect">
            <a:avLst/>
          </a:prstGeom>
          <a:noFill/>
        </p:spPr>
        <p:txBody>
          <a:bodyPr wrap="square" rtlCol="0">
            <a:spAutoFit/>
          </a:bodyPr>
          <a:lstStyle/>
          <a:p>
            <a:pPr algn="r" defTabSz="586199"/>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sp>
        <p:nvSpPr>
          <p:cNvPr id="21" name="TextBox 20">
            <a:extLst>
              <a:ext uri="{FF2B5EF4-FFF2-40B4-BE49-F238E27FC236}">
                <a16:creationId xmlns:a16="http://schemas.microsoft.com/office/drawing/2014/main" id="{61B0627B-DF02-4C45-873B-F870777E25A7}"/>
              </a:ext>
            </a:extLst>
          </p:cNvPr>
          <p:cNvSpPr txBox="1"/>
          <p:nvPr/>
        </p:nvSpPr>
        <p:spPr>
          <a:xfrm>
            <a:off x="6010077" y="2493490"/>
            <a:ext cx="1605414" cy="276999"/>
          </a:xfrm>
          <a:prstGeom prst="rect">
            <a:avLst/>
          </a:prstGeom>
          <a:noFill/>
        </p:spPr>
        <p:txBody>
          <a:bodyPr wrap="square" rtlCol="0">
            <a:spAutoFit/>
          </a:bodyPr>
          <a:lstStyle/>
          <a:p>
            <a:pPr algn="r" defTabSz="586199"/>
            <a:r>
              <a:rPr lang="en-US" sz="12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Fan Type</a:t>
            </a:r>
            <a:endParaRPr lang="en-US" sz="800" b="1" u="sng"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45CB0213-BDF4-468F-AA3A-7C08C550097B}"/>
              </a:ext>
            </a:extLst>
          </p:cNvPr>
          <p:cNvSpPr txBox="1"/>
          <p:nvPr/>
        </p:nvSpPr>
        <p:spPr>
          <a:xfrm>
            <a:off x="8093878" y="2914150"/>
            <a:ext cx="642951" cy="307777"/>
          </a:xfrm>
          <a:prstGeom prst="rect">
            <a:avLst/>
          </a:prstGeom>
          <a:noFill/>
        </p:spPr>
        <p:txBody>
          <a:bodyPr wrap="square" rtlCol="0">
            <a:spAutoFit/>
          </a:bodyPr>
          <a:lstStyle/>
          <a:p>
            <a:pPr algn="r" defTabSz="586199"/>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72%</a:t>
            </a:r>
          </a:p>
        </p:txBody>
      </p:sp>
      <p:sp>
        <p:nvSpPr>
          <p:cNvPr id="23" name="TextBox 22">
            <a:extLst>
              <a:ext uri="{FF2B5EF4-FFF2-40B4-BE49-F238E27FC236}">
                <a16:creationId xmlns:a16="http://schemas.microsoft.com/office/drawing/2014/main" id="{E535BF7F-9854-4C85-86CA-2F293B665D06}"/>
              </a:ext>
            </a:extLst>
          </p:cNvPr>
          <p:cNvSpPr txBox="1"/>
          <p:nvPr/>
        </p:nvSpPr>
        <p:spPr>
          <a:xfrm>
            <a:off x="8119589" y="3495818"/>
            <a:ext cx="591528" cy="307777"/>
          </a:xfrm>
          <a:prstGeom prst="rect">
            <a:avLst/>
          </a:prstGeom>
          <a:noFill/>
        </p:spPr>
        <p:txBody>
          <a:bodyPr wrap="square" rtlCol="0">
            <a:spAutoFit/>
          </a:bodyPr>
          <a:lstStyle/>
          <a:p>
            <a:pPr algn="r" defTabSz="586199"/>
            <a:r>
              <a:rPr lang="en-US" sz="14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75%</a:t>
            </a:r>
          </a:p>
        </p:txBody>
      </p:sp>
      <p:sp>
        <p:nvSpPr>
          <p:cNvPr id="24" name="TextBox 23">
            <a:extLst>
              <a:ext uri="{FF2B5EF4-FFF2-40B4-BE49-F238E27FC236}">
                <a16:creationId xmlns:a16="http://schemas.microsoft.com/office/drawing/2014/main" id="{63681F92-CE71-45EB-BEC4-C036961ED2CC}"/>
              </a:ext>
            </a:extLst>
          </p:cNvPr>
          <p:cNvSpPr txBox="1"/>
          <p:nvPr/>
        </p:nvSpPr>
        <p:spPr>
          <a:xfrm>
            <a:off x="8119589" y="377131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70%</a:t>
            </a:r>
          </a:p>
        </p:txBody>
      </p:sp>
      <p:sp>
        <p:nvSpPr>
          <p:cNvPr id="27" name="TextBox 26">
            <a:extLst>
              <a:ext uri="{FF2B5EF4-FFF2-40B4-BE49-F238E27FC236}">
                <a16:creationId xmlns:a16="http://schemas.microsoft.com/office/drawing/2014/main" id="{673D348F-00A8-4F3D-8AD9-00B89FC6E641}"/>
              </a:ext>
            </a:extLst>
          </p:cNvPr>
          <p:cNvSpPr txBox="1"/>
          <p:nvPr/>
        </p:nvSpPr>
        <p:spPr>
          <a:xfrm>
            <a:off x="8119589" y="4743232"/>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65%</a:t>
            </a:r>
          </a:p>
        </p:txBody>
      </p:sp>
      <p:sp>
        <p:nvSpPr>
          <p:cNvPr id="30" name="TextBox 29">
            <a:extLst>
              <a:ext uri="{FF2B5EF4-FFF2-40B4-BE49-F238E27FC236}">
                <a16:creationId xmlns:a16="http://schemas.microsoft.com/office/drawing/2014/main" id="{AD78DA5F-D037-4936-BB43-A7E9E48E306E}"/>
              </a:ext>
            </a:extLst>
          </p:cNvPr>
          <p:cNvSpPr txBox="1"/>
          <p:nvPr/>
        </p:nvSpPr>
        <p:spPr>
          <a:xfrm>
            <a:off x="6486797" y="3229970"/>
            <a:ext cx="1148314"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sp>
        <p:nvSpPr>
          <p:cNvPr id="31" name="TextBox 30">
            <a:extLst>
              <a:ext uri="{FF2B5EF4-FFF2-40B4-BE49-F238E27FC236}">
                <a16:creationId xmlns:a16="http://schemas.microsoft.com/office/drawing/2014/main" id="{B8459C80-CDE9-4E1F-9AB0-99F41A31AB88}"/>
              </a:ext>
            </a:extLst>
          </p:cNvPr>
          <p:cNvSpPr txBox="1"/>
          <p:nvPr/>
        </p:nvSpPr>
        <p:spPr>
          <a:xfrm>
            <a:off x="8119589" y="322997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71%</a:t>
            </a:r>
          </a:p>
        </p:txBody>
      </p:sp>
      <p:sp>
        <p:nvSpPr>
          <p:cNvPr id="32" name="TextBox 31">
            <a:extLst>
              <a:ext uri="{FF2B5EF4-FFF2-40B4-BE49-F238E27FC236}">
                <a16:creationId xmlns:a16="http://schemas.microsoft.com/office/drawing/2014/main" id="{761F3C22-224C-4978-8AFD-E8969BBCF4E6}"/>
              </a:ext>
            </a:extLst>
          </p:cNvPr>
          <p:cNvSpPr txBox="1"/>
          <p:nvPr/>
        </p:nvSpPr>
        <p:spPr>
          <a:xfrm>
            <a:off x="8119589" y="440900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74%</a:t>
            </a:r>
          </a:p>
        </p:txBody>
      </p:sp>
      <p:sp>
        <p:nvSpPr>
          <p:cNvPr id="33" name="TextBox 32">
            <a:extLst>
              <a:ext uri="{FF2B5EF4-FFF2-40B4-BE49-F238E27FC236}">
                <a16:creationId xmlns:a16="http://schemas.microsoft.com/office/drawing/2014/main" id="{BDBA5098-A1CE-4550-9C2A-3F2656127B7C}"/>
              </a:ext>
            </a:extLst>
          </p:cNvPr>
          <p:cNvSpPr txBox="1"/>
          <p:nvPr/>
        </p:nvSpPr>
        <p:spPr>
          <a:xfrm>
            <a:off x="8119589" y="5018318"/>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67%</a:t>
            </a:r>
          </a:p>
        </p:txBody>
      </p:sp>
      <p:sp>
        <p:nvSpPr>
          <p:cNvPr id="34" name="TextBox 33">
            <a:extLst>
              <a:ext uri="{FF2B5EF4-FFF2-40B4-BE49-F238E27FC236}">
                <a16:creationId xmlns:a16="http://schemas.microsoft.com/office/drawing/2014/main" id="{5AD0EF35-1383-4562-B37E-900D74A63BD4}"/>
              </a:ext>
            </a:extLst>
          </p:cNvPr>
          <p:cNvSpPr txBox="1"/>
          <p:nvPr/>
        </p:nvSpPr>
        <p:spPr>
          <a:xfrm>
            <a:off x="6215598" y="3486293"/>
            <a:ext cx="1419513" cy="307777"/>
          </a:xfrm>
          <a:prstGeom prst="rect">
            <a:avLst/>
          </a:prstGeom>
          <a:noFill/>
        </p:spPr>
        <p:txBody>
          <a:bodyPr wrap="square" rtlCol="0">
            <a:spAutoFit/>
          </a:bodyPr>
          <a:lstStyle/>
          <a:p>
            <a:pPr algn="r" defTabSz="586199"/>
            <a:r>
              <a:rPr lang="en-US" sz="14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Moderate</a:t>
            </a:r>
          </a:p>
        </p:txBody>
      </p:sp>
      <p:sp>
        <p:nvSpPr>
          <p:cNvPr id="35" name="TextBox 34">
            <a:extLst>
              <a:ext uri="{FF2B5EF4-FFF2-40B4-BE49-F238E27FC236}">
                <a16:creationId xmlns:a16="http://schemas.microsoft.com/office/drawing/2014/main" id="{90F1B3B9-93B5-4D9A-B7EA-7B114583E8F8}"/>
              </a:ext>
            </a:extLst>
          </p:cNvPr>
          <p:cNvSpPr txBox="1"/>
          <p:nvPr/>
        </p:nvSpPr>
        <p:spPr>
          <a:xfrm>
            <a:off x="6486797" y="3771316"/>
            <a:ext cx="1148314"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Casual</a:t>
            </a:r>
          </a:p>
        </p:txBody>
      </p:sp>
      <p:sp>
        <p:nvSpPr>
          <p:cNvPr id="38" name="TextBox 37">
            <a:extLst>
              <a:ext uri="{FF2B5EF4-FFF2-40B4-BE49-F238E27FC236}">
                <a16:creationId xmlns:a16="http://schemas.microsoft.com/office/drawing/2014/main" id="{74AEA1C5-48F4-46BF-BFB9-3F3998E9C427}"/>
              </a:ext>
            </a:extLst>
          </p:cNvPr>
          <p:cNvSpPr txBox="1"/>
          <p:nvPr/>
        </p:nvSpPr>
        <p:spPr>
          <a:xfrm>
            <a:off x="6486797" y="4409006"/>
            <a:ext cx="1148314"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40" name="TextBox 39">
            <a:extLst>
              <a:ext uri="{FF2B5EF4-FFF2-40B4-BE49-F238E27FC236}">
                <a16:creationId xmlns:a16="http://schemas.microsoft.com/office/drawing/2014/main" id="{42D435F4-B5EE-46DB-A832-0EB5D671A3A5}"/>
              </a:ext>
            </a:extLst>
          </p:cNvPr>
          <p:cNvSpPr txBox="1"/>
          <p:nvPr/>
        </p:nvSpPr>
        <p:spPr>
          <a:xfrm>
            <a:off x="6486797" y="4743232"/>
            <a:ext cx="1148314"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41" name="TextBox 40">
            <a:extLst>
              <a:ext uri="{FF2B5EF4-FFF2-40B4-BE49-F238E27FC236}">
                <a16:creationId xmlns:a16="http://schemas.microsoft.com/office/drawing/2014/main" id="{7A7B9758-A5C8-46AF-9001-8018985A1560}"/>
              </a:ext>
            </a:extLst>
          </p:cNvPr>
          <p:cNvSpPr txBox="1"/>
          <p:nvPr/>
        </p:nvSpPr>
        <p:spPr>
          <a:xfrm>
            <a:off x="6364195" y="5018318"/>
            <a:ext cx="1270916"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42" name="TextBox 41">
            <a:extLst>
              <a:ext uri="{FF2B5EF4-FFF2-40B4-BE49-F238E27FC236}">
                <a16:creationId xmlns:a16="http://schemas.microsoft.com/office/drawing/2014/main" id="{FF08B3A7-3E6D-4503-B142-DFFDD989EA62}"/>
              </a:ext>
            </a:extLst>
          </p:cNvPr>
          <p:cNvSpPr txBox="1"/>
          <p:nvPr/>
        </p:nvSpPr>
        <p:spPr>
          <a:xfrm>
            <a:off x="9358619" y="2914150"/>
            <a:ext cx="642951" cy="307777"/>
          </a:xfrm>
          <a:prstGeom prst="rect">
            <a:avLst/>
          </a:prstGeom>
          <a:noFill/>
        </p:spPr>
        <p:txBody>
          <a:bodyPr wrap="square" rtlCol="0">
            <a:spAutoFit/>
          </a:bodyPr>
          <a:lstStyle/>
          <a:p>
            <a:pPr algn="r" defTabSz="586199"/>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19%</a:t>
            </a:r>
          </a:p>
        </p:txBody>
      </p:sp>
      <p:sp>
        <p:nvSpPr>
          <p:cNvPr id="43" name="TextBox 42">
            <a:extLst>
              <a:ext uri="{FF2B5EF4-FFF2-40B4-BE49-F238E27FC236}">
                <a16:creationId xmlns:a16="http://schemas.microsoft.com/office/drawing/2014/main" id="{A3AE39CB-E224-4499-BC4D-3C581D0EB382}"/>
              </a:ext>
            </a:extLst>
          </p:cNvPr>
          <p:cNvSpPr txBox="1"/>
          <p:nvPr/>
        </p:nvSpPr>
        <p:spPr>
          <a:xfrm>
            <a:off x="9384330" y="3495818"/>
            <a:ext cx="591528" cy="307777"/>
          </a:xfrm>
          <a:prstGeom prst="rect">
            <a:avLst/>
          </a:prstGeom>
          <a:noFill/>
        </p:spPr>
        <p:txBody>
          <a:bodyPr wrap="square" rtlCol="0">
            <a:spAutoFit/>
          </a:bodyPr>
          <a:lstStyle/>
          <a:p>
            <a:pPr algn="r" defTabSz="586199"/>
            <a:r>
              <a:rPr lang="en-US" sz="14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19%</a:t>
            </a:r>
          </a:p>
        </p:txBody>
      </p:sp>
      <p:sp>
        <p:nvSpPr>
          <p:cNvPr id="44" name="TextBox 43">
            <a:extLst>
              <a:ext uri="{FF2B5EF4-FFF2-40B4-BE49-F238E27FC236}">
                <a16:creationId xmlns:a16="http://schemas.microsoft.com/office/drawing/2014/main" id="{AA3416A4-D40B-44A5-9116-7BA09D33270A}"/>
              </a:ext>
            </a:extLst>
          </p:cNvPr>
          <p:cNvSpPr txBox="1"/>
          <p:nvPr/>
        </p:nvSpPr>
        <p:spPr>
          <a:xfrm>
            <a:off x="9384330" y="377131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16%</a:t>
            </a:r>
          </a:p>
        </p:txBody>
      </p:sp>
      <p:sp>
        <p:nvSpPr>
          <p:cNvPr id="45" name="TextBox 44">
            <a:extLst>
              <a:ext uri="{FF2B5EF4-FFF2-40B4-BE49-F238E27FC236}">
                <a16:creationId xmlns:a16="http://schemas.microsoft.com/office/drawing/2014/main" id="{E1CFF8B1-F7BB-48FF-9AF4-9E4CE2FB2F4A}"/>
              </a:ext>
            </a:extLst>
          </p:cNvPr>
          <p:cNvSpPr txBox="1"/>
          <p:nvPr/>
        </p:nvSpPr>
        <p:spPr>
          <a:xfrm>
            <a:off x="9384330" y="4743232"/>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17%</a:t>
            </a:r>
          </a:p>
        </p:txBody>
      </p:sp>
      <p:sp>
        <p:nvSpPr>
          <p:cNvPr id="48" name="TextBox 47">
            <a:extLst>
              <a:ext uri="{FF2B5EF4-FFF2-40B4-BE49-F238E27FC236}">
                <a16:creationId xmlns:a16="http://schemas.microsoft.com/office/drawing/2014/main" id="{8037758C-957D-4D2B-8682-5001FE5135D6}"/>
              </a:ext>
            </a:extLst>
          </p:cNvPr>
          <p:cNvSpPr txBox="1"/>
          <p:nvPr/>
        </p:nvSpPr>
        <p:spPr>
          <a:xfrm>
            <a:off x="9384330" y="322997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22%</a:t>
            </a:r>
          </a:p>
        </p:txBody>
      </p:sp>
      <p:sp>
        <p:nvSpPr>
          <p:cNvPr id="49" name="TextBox 48">
            <a:extLst>
              <a:ext uri="{FF2B5EF4-FFF2-40B4-BE49-F238E27FC236}">
                <a16:creationId xmlns:a16="http://schemas.microsoft.com/office/drawing/2014/main" id="{79D745DE-64F3-4C2F-9DDD-B1502B125613}"/>
              </a:ext>
            </a:extLst>
          </p:cNvPr>
          <p:cNvSpPr txBox="1"/>
          <p:nvPr/>
        </p:nvSpPr>
        <p:spPr>
          <a:xfrm>
            <a:off x="9384330" y="440900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18%</a:t>
            </a:r>
          </a:p>
        </p:txBody>
      </p:sp>
      <p:sp>
        <p:nvSpPr>
          <p:cNvPr id="50" name="TextBox 49">
            <a:extLst>
              <a:ext uri="{FF2B5EF4-FFF2-40B4-BE49-F238E27FC236}">
                <a16:creationId xmlns:a16="http://schemas.microsoft.com/office/drawing/2014/main" id="{1F9F2998-1ED9-4665-B3ED-E38227533B3C}"/>
              </a:ext>
            </a:extLst>
          </p:cNvPr>
          <p:cNvSpPr txBox="1"/>
          <p:nvPr/>
        </p:nvSpPr>
        <p:spPr>
          <a:xfrm>
            <a:off x="9384330" y="5018318"/>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18%</a:t>
            </a:r>
          </a:p>
        </p:txBody>
      </p:sp>
      <p:sp>
        <p:nvSpPr>
          <p:cNvPr id="51" name="TextBox 50">
            <a:extLst>
              <a:ext uri="{FF2B5EF4-FFF2-40B4-BE49-F238E27FC236}">
                <a16:creationId xmlns:a16="http://schemas.microsoft.com/office/drawing/2014/main" id="{BC31CBDF-FBA2-407E-A10D-CBE06D50B75B}"/>
              </a:ext>
            </a:extLst>
          </p:cNvPr>
          <p:cNvSpPr txBox="1"/>
          <p:nvPr/>
        </p:nvSpPr>
        <p:spPr>
          <a:xfrm>
            <a:off x="10817768" y="2914150"/>
            <a:ext cx="642951" cy="307777"/>
          </a:xfrm>
          <a:prstGeom prst="rect">
            <a:avLst/>
          </a:prstGeom>
          <a:noFill/>
        </p:spPr>
        <p:txBody>
          <a:bodyPr wrap="square" rtlCol="0">
            <a:spAutoFit/>
          </a:bodyPr>
          <a:lstStyle/>
          <a:p>
            <a:pPr algn="r" defTabSz="586199"/>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8%</a:t>
            </a:r>
          </a:p>
        </p:txBody>
      </p:sp>
      <p:sp>
        <p:nvSpPr>
          <p:cNvPr id="52" name="TextBox 51">
            <a:extLst>
              <a:ext uri="{FF2B5EF4-FFF2-40B4-BE49-F238E27FC236}">
                <a16:creationId xmlns:a16="http://schemas.microsoft.com/office/drawing/2014/main" id="{6F0CF46D-130D-4D96-ABE6-92A2BEF67C9A}"/>
              </a:ext>
            </a:extLst>
          </p:cNvPr>
          <p:cNvSpPr txBox="1"/>
          <p:nvPr/>
        </p:nvSpPr>
        <p:spPr>
          <a:xfrm>
            <a:off x="10843479" y="3495818"/>
            <a:ext cx="591528" cy="307777"/>
          </a:xfrm>
          <a:prstGeom prst="rect">
            <a:avLst/>
          </a:prstGeom>
          <a:noFill/>
        </p:spPr>
        <p:txBody>
          <a:bodyPr wrap="square" rtlCol="0">
            <a:spAutoFit/>
          </a:bodyPr>
          <a:lstStyle/>
          <a:p>
            <a:pPr algn="r" defTabSz="586199"/>
            <a:r>
              <a:rPr lang="en-US" sz="1400" b="1" dirty="0">
                <a:solidFill>
                  <a:srgbClr val="4EBEA4"/>
                </a:solidFill>
                <a:latin typeface="Helvetica" panose="020B0403020202020204" pitchFamily="34" charset="0"/>
                <a:ea typeface="Open Sans" panose="020B0606030504020204" pitchFamily="34" charset="0"/>
                <a:cs typeface="Open Sans" panose="020B0606030504020204" pitchFamily="34" charset="0"/>
              </a:rPr>
              <a:t>6%</a:t>
            </a:r>
          </a:p>
        </p:txBody>
      </p:sp>
      <p:sp>
        <p:nvSpPr>
          <p:cNvPr id="53" name="TextBox 52">
            <a:extLst>
              <a:ext uri="{FF2B5EF4-FFF2-40B4-BE49-F238E27FC236}">
                <a16:creationId xmlns:a16="http://schemas.microsoft.com/office/drawing/2014/main" id="{CC4EAE36-6A28-448F-8B3F-AD7306A7E36F}"/>
              </a:ext>
            </a:extLst>
          </p:cNvPr>
          <p:cNvSpPr txBox="1"/>
          <p:nvPr/>
        </p:nvSpPr>
        <p:spPr>
          <a:xfrm>
            <a:off x="10843479" y="377131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14%</a:t>
            </a:r>
          </a:p>
        </p:txBody>
      </p:sp>
      <p:sp>
        <p:nvSpPr>
          <p:cNvPr id="54" name="TextBox 53">
            <a:extLst>
              <a:ext uri="{FF2B5EF4-FFF2-40B4-BE49-F238E27FC236}">
                <a16:creationId xmlns:a16="http://schemas.microsoft.com/office/drawing/2014/main" id="{FF95AAC6-505B-4967-933C-882DEC0A4BA6}"/>
              </a:ext>
            </a:extLst>
          </p:cNvPr>
          <p:cNvSpPr txBox="1"/>
          <p:nvPr/>
        </p:nvSpPr>
        <p:spPr>
          <a:xfrm>
            <a:off x="10843479" y="4743232"/>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19%</a:t>
            </a:r>
          </a:p>
        </p:txBody>
      </p:sp>
      <p:sp>
        <p:nvSpPr>
          <p:cNvPr id="57" name="TextBox 56">
            <a:extLst>
              <a:ext uri="{FF2B5EF4-FFF2-40B4-BE49-F238E27FC236}">
                <a16:creationId xmlns:a16="http://schemas.microsoft.com/office/drawing/2014/main" id="{1DC84F0E-4177-4518-A350-BBC72224BF9A}"/>
              </a:ext>
            </a:extLst>
          </p:cNvPr>
          <p:cNvSpPr txBox="1"/>
          <p:nvPr/>
        </p:nvSpPr>
        <p:spPr>
          <a:xfrm>
            <a:off x="10843479" y="322997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8%</a:t>
            </a:r>
          </a:p>
        </p:txBody>
      </p:sp>
      <p:sp>
        <p:nvSpPr>
          <p:cNvPr id="58" name="TextBox 57">
            <a:extLst>
              <a:ext uri="{FF2B5EF4-FFF2-40B4-BE49-F238E27FC236}">
                <a16:creationId xmlns:a16="http://schemas.microsoft.com/office/drawing/2014/main" id="{8F828FD8-972C-478F-B3A9-CEDE36E79256}"/>
              </a:ext>
            </a:extLst>
          </p:cNvPr>
          <p:cNvSpPr txBox="1"/>
          <p:nvPr/>
        </p:nvSpPr>
        <p:spPr>
          <a:xfrm>
            <a:off x="10843479" y="440900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9%</a:t>
            </a:r>
          </a:p>
        </p:txBody>
      </p:sp>
      <p:sp>
        <p:nvSpPr>
          <p:cNvPr id="59" name="TextBox 58">
            <a:extLst>
              <a:ext uri="{FF2B5EF4-FFF2-40B4-BE49-F238E27FC236}">
                <a16:creationId xmlns:a16="http://schemas.microsoft.com/office/drawing/2014/main" id="{893B8555-F412-4C65-BF23-27A431DAB476}"/>
              </a:ext>
            </a:extLst>
          </p:cNvPr>
          <p:cNvSpPr txBox="1"/>
          <p:nvPr/>
        </p:nvSpPr>
        <p:spPr>
          <a:xfrm>
            <a:off x="10843479" y="5018318"/>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14%</a:t>
            </a:r>
          </a:p>
        </p:txBody>
      </p:sp>
      <p:sp>
        <p:nvSpPr>
          <p:cNvPr id="64" name="TextBox 63">
            <a:extLst>
              <a:ext uri="{FF2B5EF4-FFF2-40B4-BE49-F238E27FC236}">
                <a16:creationId xmlns:a16="http://schemas.microsoft.com/office/drawing/2014/main" id="{69269CFF-67A8-43A0-ADDB-EAA79E473152}"/>
              </a:ext>
            </a:extLst>
          </p:cNvPr>
          <p:cNvSpPr txBox="1"/>
          <p:nvPr/>
        </p:nvSpPr>
        <p:spPr>
          <a:xfrm>
            <a:off x="10245578" y="2296787"/>
            <a:ext cx="1946913" cy="630942"/>
          </a:xfrm>
          <a:prstGeom prst="rect">
            <a:avLst/>
          </a:prstGeom>
          <a:noFill/>
        </p:spPr>
        <p:txBody>
          <a:bodyPr wrap="square" rtlCol="0">
            <a:spAutoFit/>
          </a:bodyPr>
          <a:lstStyle/>
          <a:p>
            <a:pPr algn="ctr" defTabSz="586199"/>
            <a:r>
              <a:rPr lang="en-US" sz="15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Out-Of-Home</a:t>
            </a:r>
          </a:p>
          <a:p>
            <a:pPr algn="ctr" defTabSz="586199"/>
            <a:r>
              <a:rPr lang="en-US" sz="1000" dirty="0">
                <a:solidFill>
                  <a:srgbClr val="1B1464"/>
                </a:solidFill>
                <a:latin typeface="Helvetica" panose="020B0403020202020204" pitchFamily="34" charset="0"/>
                <a:ea typeface="Open Sans" panose="020B0606030504020204" pitchFamily="34" charset="0"/>
                <a:cs typeface="Open Sans" panose="020B0606030504020204" pitchFamily="34" charset="0"/>
              </a:rPr>
              <a:t>(Bar/Restaurant, Someone Else’s Home or Elsewhere)</a:t>
            </a:r>
          </a:p>
        </p:txBody>
      </p:sp>
      <p:pic>
        <p:nvPicPr>
          <p:cNvPr id="65" name="Picture 64">
            <a:extLst>
              <a:ext uri="{FF2B5EF4-FFF2-40B4-BE49-F238E27FC236}">
                <a16:creationId xmlns:a16="http://schemas.microsoft.com/office/drawing/2014/main" id="{F859FFFD-9769-4ECA-9EE1-D57515C1BD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9227" y="1971243"/>
            <a:ext cx="239431" cy="239431"/>
          </a:xfrm>
          <a:prstGeom prst="rect">
            <a:avLst/>
          </a:prstGeom>
        </p:spPr>
      </p:pic>
      <p:pic>
        <p:nvPicPr>
          <p:cNvPr id="66" name="Picture 65">
            <a:extLst>
              <a:ext uri="{FF2B5EF4-FFF2-40B4-BE49-F238E27FC236}">
                <a16:creationId xmlns:a16="http://schemas.microsoft.com/office/drawing/2014/main" id="{77950E91-EE2F-4D50-83A4-FE3A082EA29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05036" y="1774779"/>
            <a:ext cx="403351" cy="403351"/>
          </a:xfrm>
          <a:prstGeom prst="rect">
            <a:avLst/>
          </a:prstGeom>
        </p:spPr>
      </p:pic>
      <p:pic>
        <p:nvPicPr>
          <p:cNvPr id="67" name="Picture 66">
            <a:extLst>
              <a:ext uri="{FF2B5EF4-FFF2-40B4-BE49-F238E27FC236}">
                <a16:creationId xmlns:a16="http://schemas.microsoft.com/office/drawing/2014/main" id="{591E5E84-0446-442A-985A-7C78341ABA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43904" y="1532409"/>
            <a:ext cx="346839" cy="346839"/>
          </a:xfrm>
          <a:prstGeom prst="rect">
            <a:avLst/>
          </a:prstGeom>
        </p:spPr>
      </p:pic>
      <p:cxnSp>
        <p:nvCxnSpPr>
          <p:cNvPr id="68" name="Straight Connector 67">
            <a:extLst>
              <a:ext uri="{FF2B5EF4-FFF2-40B4-BE49-F238E27FC236}">
                <a16:creationId xmlns:a16="http://schemas.microsoft.com/office/drawing/2014/main" id="{6DAA2155-6EF4-4D11-BD1A-A6EE68716105}"/>
              </a:ext>
            </a:extLst>
          </p:cNvPr>
          <p:cNvCxnSpPr>
            <a:cxnSpLocks/>
          </p:cNvCxnSpPr>
          <p:nvPr/>
        </p:nvCxnSpPr>
        <p:spPr>
          <a:xfrm>
            <a:off x="6367537" y="3206112"/>
            <a:ext cx="5702408"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A4A9048E-1F39-46BE-AAD8-A1ECDF354891}"/>
              </a:ext>
            </a:extLst>
          </p:cNvPr>
          <p:cNvCxnSpPr>
            <a:cxnSpLocks/>
          </p:cNvCxnSpPr>
          <p:nvPr/>
        </p:nvCxnSpPr>
        <p:spPr>
          <a:xfrm>
            <a:off x="6367537" y="4103667"/>
            <a:ext cx="5702408"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FFF88E2-CC4E-479E-A18D-56CEE029BDB7}"/>
              </a:ext>
            </a:extLst>
          </p:cNvPr>
          <p:cNvCxnSpPr>
            <a:cxnSpLocks/>
          </p:cNvCxnSpPr>
          <p:nvPr/>
        </p:nvCxnSpPr>
        <p:spPr>
          <a:xfrm>
            <a:off x="6367537" y="4724829"/>
            <a:ext cx="5702408"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B6802DC1-0582-42CD-B358-029089BB0911}"/>
              </a:ext>
            </a:extLst>
          </p:cNvPr>
          <p:cNvSpPr txBox="1"/>
          <p:nvPr/>
        </p:nvSpPr>
        <p:spPr>
          <a:xfrm>
            <a:off x="8119589" y="4148714"/>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70%</a:t>
            </a:r>
          </a:p>
        </p:txBody>
      </p:sp>
      <p:sp>
        <p:nvSpPr>
          <p:cNvPr id="73" name="TextBox 72">
            <a:extLst>
              <a:ext uri="{FF2B5EF4-FFF2-40B4-BE49-F238E27FC236}">
                <a16:creationId xmlns:a16="http://schemas.microsoft.com/office/drawing/2014/main" id="{A2A6ABAE-BFB0-4815-AF52-12D19D591289}"/>
              </a:ext>
            </a:extLst>
          </p:cNvPr>
          <p:cNvSpPr txBox="1"/>
          <p:nvPr/>
        </p:nvSpPr>
        <p:spPr>
          <a:xfrm>
            <a:off x="6215598" y="4148714"/>
            <a:ext cx="1419513"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74" name="TextBox 73">
            <a:extLst>
              <a:ext uri="{FF2B5EF4-FFF2-40B4-BE49-F238E27FC236}">
                <a16:creationId xmlns:a16="http://schemas.microsoft.com/office/drawing/2014/main" id="{B860EA71-4205-4499-B359-E8E38936E5A9}"/>
              </a:ext>
            </a:extLst>
          </p:cNvPr>
          <p:cNvSpPr txBox="1"/>
          <p:nvPr/>
        </p:nvSpPr>
        <p:spPr>
          <a:xfrm>
            <a:off x="9384330" y="4148714"/>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22%</a:t>
            </a:r>
          </a:p>
        </p:txBody>
      </p:sp>
      <p:sp>
        <p:nvSpPr>
          <p:cNvPr id="75" name="TextBox 74">
            <a:extLst>
              <a:ext uri="{FF2B5EF4-FFF2-40B4-BE49-F238E27FC236}">
                <a16:creationId xmlns:a16="http://schemas.microsoft.com/office/drawing/2014/main" id="{B735E623-B5ED-4849-A1C6-930B0F88E478}"/>
              </a:ext>
            </a:extLst>
          </p:cNvPr>
          <p:cNvSpPr txBox="1"/>
          <p:nvPr/>
        </p:nvSpPr>
        <p:spPr>
          <a:xfrm>
            <a:off x="10843479" y="4148714"/>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7%</a:t>
            </a:r>
          </a:p>
        </p:txBody>
      </p:sp>
      <p:sp>
        <p:nvSpPr>
          <p:cNvPr id="55" name="TextBox 54">
            <a:extLst>
              <a:ext uri="{FF2B5EF4-FFF2-40B4-BE49-F238E27FC236}">
                <a16:creationId xmlns:a16="http://schemas.microsoft.com/office/drawing/2014/main" id="{CE3D4FBA-5883-4BA8-8292-D76CFF8AA597}"/>
              </a:ext>
            </a:extLst>
          </p:cNvPr>
          <p:cNvSpPr txBox="1"/>
          <p:nvPr/>
        </p:nvSpPr>
        <p:spPr>
          <a:xfrm>
            <a:off x="8119589" y="535089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66%</a:t>
            </a:r>
          </a:p>
        </p:txBody>
      </p:sp>
      <p:sp>
        <p:nvSpPr>
          <p:cNvPr id="56" name="TextBox 55">
            <a:extLst>
              <a:ext uri="{FF2B5EF4-FFF2-40B4-BE49-F238E27FC236}">
                <a16:creationId xmlns:a16="http://schemas.microsoft.com/office/drawing/2014/main" id="{93966684-9074-41B6-874E-D826D543E510}"/>
              </a:ext>
            </a:extLst>
          </p:cNvPr>
          <p:cNvSpPr txBox="1"/>
          <p:nvPr/>
        </p:nvSpPr>
        <p:spPr>
          <a:xfrm>
            <a:off x="8119589" y="562597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76%</a:t>
            </a:r>
          </a:p>
        </p:txBody>
      </p:sp>
      <p:sp>
        <p:nvSpPr>
          <p:cNvPr id="60" name="TextBox 59">
            <a:extLst>
              <a:ext uri="{FF2B5EF4-FFF2-40B4-BE49-F238E27FC236}">
                <a16:creationId xmlns:a16="http://schemas.microsoft.com/office/drawing/2014/main" id="{C94E9899-B443-473D-98F0-B4FA05DD5681}"/>
              </a:ext>
            </a:extLst>
          </p:cNvPr>
          <p:cNvSpPr txBox="1"/>
          <p:nvPr/>
        </p:nvSpPr>
        <p:spPr>
          <a:xfrm>
            <a:off x="6486797" y="5350890"/>
            <a:ext cx="1148314"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P18-34</a:t>
            </a:r>
          </a:p>
        </p:txBody>
      </p:sp>
      <p:sp>
        <p:nvSpPr>
          <p:cNvPr id="61" name="TextBox 60">
            <a:extLst>
              <a:ext uri="{FF2B5EF4-FFF2-40B4-BE49-F238E27FC236}">
                <a16:creationId xmlns:a16="http://schemas.microsoft.com/office/drawing/2014/main" id="{9C4F5A3A-09DA-4280-8918-C3AE079FE1D9}"/>
              </a:ext>
            </a:extLst>
          </p:cNvPr>
          <p:cNvSpPr txBox="1"/>
          <p:nvPr/>
        </p:nvSpPr>
        <p:spPr>
          <a:xfrm>
            <a:off x="6364195" y="5625976"/>
            <a:ext cx="1270916"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P35+</a:t>
            </a:r>
          </a:p>
        </p:txBody>
      </p:sp>
      <p:sp>
        <p:nvSpPr>
          <p:cNvPr id="62" name="TextBox 61">
            <a:extLst>
              <a:ext uri="{FF2B5EF4-FFF2-40B4-BE49-F238E27FC236}">
                <a16:creationId xmlns:a16="http://schemas.microsoft.com/office/drawing/2014/main" id="{77726829-2B79-4FA7-B4CE-46227E7B27A3}"/>
              </a:ext>
            </a:extLst>
          </p:cNvPr>
          <p:cNvSpPr txBox="1"/>
          <p:nvPr/>
        </p:nvSpPr>
        <p:spPr>
          <a:xfrm>
            <a:off x="9384330" y="535089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63" name="TextBox 62">
            <a:extLst>
              <a:ext uri="{FF2B5EF4-FFF2-40B4-BE49-F238E27FC236}">
                <a16:creationId xmlns:a16="http://schemas.microsoft.com/office/drawing/2014/main" id="{091676E9-3378-469E-8015-F7F1A0F9183B}"/>
              </a:ext>
            </a:extLst>
          </p:cNvPr>
          <p:cNvSpPr txBox="1"/>
          <p:nvPr/>
        </p:nvSpPr>
        <p:spPr>
          <a:xfrm>
            <a:off x="9384330" y="562597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18%</a:t>
            </a:r>
          </a:p>
        </p:txBody>
      </p:sp>
      <p:sp>
        <p:nvSpPr>
          <p:cNvPr id="70" name="TextBox 69">
            <a:extLst>
              <a:ext uri="{FF2B5EF4-FFF2-40B4-BE49-F238E27FC236}">
                <a16:creationId xmlns:a16="http://schemas.microsoft.com/office/drawing/2014/main" id="{67F1CAE3-BD74-4527-9214-B95A13C780D5}"/>
              </a:ext>
            </a:extLst>
          </p:cNvPr>
          <p:cNvSpPr txBox="1"/>
          <p:nvPr/>
        </p:nvSpPr>
        <p:spPr>
          <a:xfrm>
            <a:off x="10843479" y="5350890"/>
            <a:ext cx="591528" cy="307777"/>
          </a:xfrm>
          <a:prstGeom prst="rect">
            <a:avLst/>
          </a:prstGeom>
          <a:noFill/>
        </p:spPr>
        <p:txBody>
          <a:bodyPr wrap="square" rtlCol="0">
            <a:spAutoFit/>
          </a:bodyPr>
          <a:lstStyle/>
          <a:p>
            <a:pPr algn="r" defTabSz="586199"/>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11%</a:t>
            </a:r>
          </a:p>
        </p:txBody>
      </p:sp>
      <p:sp>
        <p:nvSpPr>
          <p:cNvPr id="76" name="TextBox 75">
            <a:extLst>
              <a:ext uri="{FF2B5EF4-FFF2-40B4-BE49-F238E27FC236}">
                <a16:creationId xmlns:a16="http://schemas.microsoft.com/office/drawing/2014/main" id="{A838BB71-2AC1-4806-9B99-B9448737EEB3}"/>
              </a:ext>
            </a:extLst>
          </p:cNvPr>
          <p:cNvSpPr txBox="1"/>
          <p:nvPr/>
        </p:nvSpPr>
        <p:spPr>
          <a:xfrm>
            <a:off x="10843479" y="5625976"/>
            <a:ext cx="591528" cy="307777"/>
          </a:xfrm>
          <a:prstGeom prst="rect">
            <a:avLst/>
          </a:prstGeom>
          <a:noFill/>
        </p:spPr>
        <p:txBody>
          <a:bodyPr wrap="square" rtlCol="0">
            <a:spAutoFit/>
          </a:bodyPr>
          <a:lstStyle/>
          <a:p>
            <a:pPr algn="r" defTabSz="586199"/>
            <a:r>
              <a:rPr lang="en-US" sz="14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9%</a:t>
            </a:r>
          </a:p>
        </p:txBody>
      </p:sp>
      <p:cxnSp>
        <p:nvCxnSpPr>
          <p:cNvPr id="77" name="Straight Connector 76">
            <a:extLst>
              <a:ext uri="{FF2B5EF4-FFF2-40B4-BE49-F238E27FC236}">
                <a16:creationId xmlns:a16="http://schemas.microsoft.com/office/drawing/2014/main" id="{519797BF-FCCB-49FC-A9BD-5D1026A01229}"/>
              </a:ext>
            </a:extLst>
          </p:cNvPr>
          <p:cNvCxnSpPr>
            <a:cxnSpLocks/>
          </p:cNvCxnSpPr>
          <p:nvPr/>
        </p:nvCxnSpPr>
        <p:spPr>
          <a:xfrm>
            <a:off x="6367537" y="5332487"/>
            <a:ext cx="5702408"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035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1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4C27C7A9-9E97-455F-BAB8-9AEF08CEE573}"/>
              </a:ext>
            </a:extLst>
          </p:cNvPr>
          <p:cNvSpPr/>
          <p:nvPr/>
        </p:nvSpPr>
        <p:spPr>
          <a:xfrm>
            <a:off x="217900" y="410966"/>
            <a:ext cx="1116327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our original custom study, we identified what fans said</a:t>
            </a:r>
            <a:r>
              <a:rPr lang="en-US" sz="2600" b="1" dirty="0">
                <a:solidFill>
                  <a:srgbClr val="1B1464"/>
                </a:solidFill>
                <a:latin typeface="Helvetica" pitchFamily="2" charset="0"/>
              </a:rPr>
              <a:t> were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best and worst aspects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attending sporting events in person</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90F7822F-A8F2-4DC7-BB13-39AA2BD5818F}"/>
              </a:ext>
            </a:extLst>
          </p:cNvPr>
          <p:cNvSpPr txBox="1"/>
          <p:nvPr/>
        </p:nvSpPr>
        <p:spPr>
          <a:xfrm>
            <a:off x="217900" y="1949198"/>
            <a:ext cx="4924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Favorite Reasons To Go To A Sporting Event</a:t>
            </a:r>
          </a:p>
        </p:txBody>
      </p:sp>
      <p:sp>
        <p:nvSpPr>
          <p:cNvPr id="41" name="TextBox 40">
            <a:extLst>
              <a:ext uri="{FF2B5EF4-FFF2-40B4-BE49-F238E27FC236}">
                <a16:creationId xmlns:a16="http://schemas.microsoft.com/office/drawing/2014/main" id="{EACA0021-AF3F-4253-8622-2D0D0B5A8DF0}"/>
              </a:ext>
            </a:extLst>
          </p:cNvPr>
          <p:cNvSpPr txBox="1"/>
          <p:nvPr/>
        </p:nvSpPr>
        <p:spPr>
          <a:xfrm>
            <a:off x="5780968" y="2399230"/>
            <a:ext cx="5014278"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Too expensive (tickets, concessions, parking, etc)</a:t>
            </a:r>
          </a:p>
        </p:txBody>
      </p:sp>
      <p:sp>
        <p:nvSpPr>
          <p:cNvPr id="43" name="Triangle 40">
            <a:extLst>
              <a:ext uri="{FF2B5EF4-FFF2-40B4-BE49-F238E27FC236}">
                <a16:creationId xmlns:a16="http://schemas.microsoft.com/office/drawing/2014/main" id="{0B9B14B0-FAAD-4767-9818-0EA08E7F0669}"/>
              </a:ext>
            </a:extLst>
          </p:cNvPr>
          <p:cNvSpPr/>
          <p:nvPr/>
        </p:nvSpPr>
        <p:spPr>
          <a:xfrm rot="5400000">
            <a:off x="5509241" y="248114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9F1F4EAD-1EAE-4757-A71D-91ADCF1FE6AB}"/>
              </a:ext>
            </a:extLst>
          </p:cNvPr>
          <p:cNvSpPr txBox="1"/>
          <p:nvPr/>
        </p:nvSpPr>
        <p:spPr>
          <a:xfrm>
            <a:off x="5780967" y="2952159"/>
            <a:ext cx="6338509"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Too much traffic</a:t>
            </a:r>
          </a:p>
        </p:txBody>
      </p:sp>
      <p:sp>
        <p:nvSpPr>
          <p:cNvPr id="47" name="Triangle 40">
            <a:extLst>
              <a:ext uri="{FF2B5EF4-FFF2-40B4-BE49-F238E27FC236}">
                <a16:creationId xmlns:a16="http://schemas.microsoft.com/office/drawing/2014/main" id="{DF521054-29D9-401C-A8C6-1993EE986B42}"/>
              </a:ext>
            </a:extLst>
          </p:cNvPr>
          <p:cNvSpPr/>
          <p:nvPr/>
        </p:nvSpPr>
        <p:spPr>
          <a:xfrm rot="5400000">
            <a:off x="5509241" y="303407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8F7656A3-61A4-4691-8F64-479C4F63E78B}"/>
              </a:ext>
            </a:extLst>
          </p:cNvPr>
          <p:cNvSpPr txBox="1"/>
          <p:nvPr/>
        </p:nvSpPr>
        <p:spPr>
          <a:xfrm>
            <a:off x="5780968" y="3460935"/>
            <a:ext cx="6155534"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Stadium / arena is too far away</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50" name="Triangle 40">
            <a:extLst>
              <a:ext uri="{FF2B5EF4-FFF2-40B4-BE49-F238E27FC236}">
                <a16:creationId xmlns:a16="http://schemas.microsoft.com/office/drawing/2014/main" id="{954B00C2-976C-4F8A-A23D-01C1E3754C55}"/>
              </a:ext>
            </a:extLst>
          </p:cNvPr>
          <p:cNvSpPr/>
          <p:nvPr/>
        </p:nvSpPr>
        <p:spPr>
          <a:xfrm rot="5400000">
            <a:off x="5509241" y="354285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6BD293B-83B9-4B9A-954A-4F356EF1AAA1}"/>
              </a:ext>
            </a:extLst>
          </p:cNvPr>
          <p:cNvSpPr txBox="1"/>
          <p:nvPr/>
        </p:nvSpPr>
        <p:spPr>
          <a:xfrm>
            <a:off x="5780968" y="4081911"/>
            <a:ext cx="6171334"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Unpredictable weather</a:t>
            </a:r>
          </a:p>
        </p:txBody>
      </p:sp>
      <p:sp>
        <p:nvSpPr>
          <p:cNvPr id="52" name="Triangle 40">
            <a:extLst>
              <a:ext uri="{FF2B5EF4-FFF2-40B4-BE49-F238E27FC236}">
                <a16:creationId xmlns:a16="http://schemas.microsoft.com/office/drawing/2014/main" id="{690E2F07-A65D-4875-83E5-CC323F32F3C7}"/>
              </a:ext>
            </a:extLst>
          </p:cNvPr>
          <p:cNvSpPr/>
          <p:nvPr/>
        </p:nvSpPr>
        <p:spPr>
          <a:xfrm rot="5400000">
            <a:off x="5509241" y="414833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5A0A90E-EA6A-485E-8E19-77CE8A400CFD}"/>
              </a:ext>
            </a:extLst>
          </p:cNvPr>
          <p:cNvSpPr txBox="1"/>
          <p:nvPr/>
        </p:nvSpPr>
        <p:spPr>
          <a:xfrm>
            <a:off x="5780966" y="4678413"/>
            <a:ext cx="4610101"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Long lines for entry, concessions, bathrooms</a:t>
            </a:r>
          </a:p>
        </p:txBody>
      </p:sp>
      <p:sp>
        <p:nvSpPr>
          <p:cNvPr id="54" name="Triangle 40">
            <a:extLst>
              <a:ext uri="{FF2B5EF4-FFF2-40B4-BE49-F238E27FC236}">
                <a16:creationId xmlns:a16="http://schemas.microsoft.com/office/drawing/2014/main" id="{8A377AC7-FD39-4097-AC59-1322149CE359}"/>
              </a:ext>
            </a:extLst>
          </p:cNvPr>
          <p:cNvSpPr/>
          <p:nvPr/>
        </p:nvSpPr>
        <p:spPr>
          <a:xfrm rot="5400000">
            <a:off x="5509240" y="473369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2B95CDF-4D56-4508-862C-137F95907E7D}"/>
              </a:ext>
            </a:extLst>
          </p:cNvPr>
          <p:cNvSpPr txBox="1"/>
          <p:nvPr/>
        </p:nvSpPr>
        <p:spPr>
          <a:xfrm>
            <a:off x="5359834" y="1949198"/>
            <a:ext cx="6447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Reasons That Would Keep You From Attending A Sporting Event</a:t>
            </a:r>
          </a:p>
        </p:txBody>
      </p:sp>
      <p:sp>
        <p:nvSpPr>
          <p:cNvPr id="6" name="TextBox 5">
            <a:extLst>
              <a:ext uri="{FF2B5EF4-FFF2-40B4-BE49-F238E27FC236}">
                <a16:creationId xmlns:a16="http://schemas.microsoft.com/office/drawing/2014/main" id="{B090AFBF-B328-475E-B9B6-5AFA2DF866C3}"/>
              </a:ext>
            </a:extLst>
          </p:cNvPr>
          <p:cNvSpPr txBox="1"/>
          <p:nvPr/>
        </p:nvSpPr>
        <p:spPr>
          <a:xfrm>
            <a:off x="5773569" y="5319082"/>
            <a:ext cx="5216985"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Seats are usually too far away from the field / court</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7" name="Triangle 40">
            <a:extLst>
              <a:ext uri="{FF2B5EF4-FFF2-40B4-BE49-F238E27FC236}">
                <a16:creationId xmlns:a16="http://schemas.microsoft.com/office/drawing/2014/main" id="{34496041-EAD4-439E-8DCE-27F835E6B9E7}"/>
              </a:ext>
            </a:extLst>
          </p:cNvPr>
          <p:cNvSpPr/>
          <p:nvPr/>
        </p:nvSpPr>
        <p:spPr>
          <a:xfrm rot="5400000">
            <a:off x="5501843" y="53788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3E493A-76D5-4870-AEA9-C0AC4F93DF9A}"/>
              </a:ext>
            </a:extLst>
          </p:cNvPr>
          <p:cNvSpPr txBox="1"/>
          <p:nvPr/>
        </p:nvSpPr>
        <p:spPr>
          <a:xfrm>
            <a:off x="531824" y="2399230"/>
            <a:ext cx="4409603"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enjoy the gameday atmosphere and making 'a day of it’ by tailgating or going to area bars</a:t>
            </a:r>
          </a:p>
        </p:txBody>
      </p:sp>
      <p:sp>
        <p:nvSpPr>
          <p:cNvPr id="10" name="TextBox 9">
            <a:extLst>
              <a:ext uri="{FF2B5EF4-FFF2-40B4-BE49-F238E27FC236}">
                <a16:creationId xmlns:a16="http://schemas.microsoft.com/office/drawing/2014/main" id="{49608C23-7FD2-4DD0-A88F-C08D5152281B}"/>
              </a:ext>
            </a:extLst>
          </p:cNvPr>
          <p:cNvSpPr txBox="1"/>
          <p:nvPr/>
        </p:nvSpPr>
        <p:spPr>
          <a:xfrm>
            <a:off x="531823" y="3265628"/>
            <a:ext cx="4081347"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spending time with family and friends</a:t>
            </a:r>
          </a:p>
        </p:txBody>
      </p:sp>
      <p:sp>
        <p:nvSpPr>
          <p:cNvPr id="11" name="TextBox 10">
            <a:extLst>
              <a:ext uri="{FF2B5EF4-FFF2-40B4-BE49-F238E27FC236}">
                <a16:creationId xmlns:a16="http://schemas.microsoft.com/office/drawing/2014/main" id="{260B8DED-FDA6-4936-B4FD-2F0ED0600419}"/>
              </a:ext>
            </a:extLst>
          </p:cNvPr>
          <p:cNvSpPr txBox="1"/>
          <p:nvPr/>
        </p:nvSpPr>
        <p:spPr>
          <a:xfrm>
            <a:off x="531823" y="3913231"/>
            <a:ext cx="4619982"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appreciate the camaraderie and community with other fans</a:t>
            </a:r>
          </a:p>
        </p:txBody>
      </p:sp>
      <p:sp>
        <p:nvSpPr>
          <p:cNvPr id="12" name="TextBox 11">
            <a:extLst>
              <a:ext uri="{FF2B5EF4-FFF2-40B4-BE49-F238E27FC236}">
                <a16:creationId xmlns:a16="http://schemas.microsoft.com/office/drawing/2014/main" id="{4CCB0508-B9BD-4852-819B-5B62ECF1899C}"/>
              </a:ext>
            </a:extLst>
          </p:cNvPr>
          <p:cNvSpPr txBox="1"/>
          <p:nvPr/>
        </p:nvSpPr>
        <p:spPr>
          <a:xfrm>
            <a:off x="531823" y="4651780"/>
            <a:ext cx="4610101"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to show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team pride and support my favorite team</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3" name="Triangle 40">
            <a:extLst>
              <a:ext uri="{FF2B5EF4-FFF2-40B4-BE49-F238E27FC236}">
                <a16:creationId xmlns:a16="http://schemas.microsoft.com/office/drawing/2014/main" id="{43F34A3F-0FC3-4592-9915-5E63B33D6FD1}"/>
              </a:ext>
            </a:extLst>
          </p:cNvPr>
          <p:cNvSpPr/>
          <p:nvPr/>
        </p:nvSpPr>
        <p:spPr>
          <a:xfrm rot="5400000">
            <a:off x="260097" y="248114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40">
            <a:extLst>
              <a:ext uri="{FF2B5EF4-FFF2-40B4-BE49-F238E27FC236}">
                <a16:creationId xmlns:a16="http://schemas.microsoft.com/office/drawing/2014/main" id="{255F989D-8F40-4E38-99DA-0A231104DED6}"/>
              </a:ext>
            </a:extLst>
          </p:cNvPr>
          <p:cNvSpPr/>
          <p:nvPr/>
        </p:nvSpPr>
        <p:spPr>
          <a:xfrm rot="5400000">
            <a:off x="260097" y="334754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riangle 40">
            <a:extLst>
              <a:ext uri="{FF2B5EF4-FFF2-40B4-BE49-F238E27FC236}">
                <a16:creationId xmlns:a16="http://schemas.microsoft.com/office/drawing/2014/main" id="{DA7314B3-6993-40AC-958C-B7FF199DD2BD}"/>
              </a:ext>
            </a:extLst>
          </p:cNvPr>
          <p:cNvSpPr/>
          <p:nvPr/>
        </p:nvSpPr>
        <p:spPr>
          <a:xfrm rot="5400000">
            <a:off x="260097" y="39796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riangle 40">
            <a:extLst>
              <a:ext uri="{FF2B5EF4-FFF2-40B4-BE49-F238E27FC236}">
                <a16:creationId xmlns:a16="http://schemas.microsoft.com/office/drawing/2014/main" id="{DD1888A3-C608-44AC-B71A-7E61B0573F17}"/>
              </a:ext>
            </a:extLst>
          </p:cNvPr>
          <p:cNvSpPr/>
          <p:nvPr/>
        </p:nvSpPr>
        <p:spPr>
          <a:xfrm rot="5400000">
            <a:off x="260097" y="47248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661AADD-8918-4C76-AE4F-AD3C6B1EF240}"/>
              </a:ext>
            </a:extLst>
          </p:cNvPr>
          <p:cNvSpPr txBox="1"/>
          <p:nvPr/>
        </p:nvSpPr>
        <p:spPr>
          <a:xfrm>
            <a:off x="533302" y="5532145"/>
            <a:ext cx="4305028"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the ability to see everything happening on the field</a:t>
            </a:r>
          </a:p>
        </p:txBody>
      </p:sp>
      <p:sp>
        <p:nvSpPr>
          <p:cNvPr id="45" name="Triangle 40">
            <a:extLst>
              <a:ext uri="{FF2B5EF4-FFF2-40B4-BE49-F238E27FC236}">
                <a16:creationId xmlns:a16="http://schemas.microsoft.com/office/drawing/2014/main" id="{6651FA54-88B5-4A4A-ADF2-1839BB923E62}"/>
              </a:ext>
            </a:extLst>
          </p:cNvPr>
          <p:cNvSpPr/>
          <p:nvPr/>
        </p:nvSpPr>
        <p:spPr>
          <a:xfrm rot="5400000">
            <a:off x="261576" y="55918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8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1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4C27C7A9-9E97-455F-BAB8-9AEF08CEE573}"/>
              </a:ext>
            </a:extLst>
          </p:cNvPr>
          <p:cNvSpPr/>
          <p:nvPr/>
        </p:nvSpPr>
        <p:spPr>
          <a:xfrm>
            <a:off x="79899" y="331064"/>
            <a:ext cx="1202036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Although fans already greatly prefer ‘at-home’ viewing to anything else, those that won’t be able to attend games this season will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easily replicate the gameday experience at home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without the hassles of going to the game </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90F7822F-A8F2-4DC7-BB13-39AA2BD5818F}"/>
              </a:ext>
            </a:extLst>
          </p:cNvPr>
          <p:cNvSpPr txBox="1"/>
          <p:nvPr/>
        </p:nvSpPr>
        <p:spPr>
          <a:xfrm>
            <a:off x="353585" y="1949198"/>
            <a:ext cx="4924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Favorite Reasons To Go To A Sporting Event</a:t>
            </a:r>
          </a:p>
        </p:txBody>
      </p:sp>
      <p:sp>
        <p:nvSpPr>
          <p:cNvPr id="55" name="TextBox 54">
            <a:extLst>
              <a:ext uri="{FF2B5EF4-FFF2-40B4-BE49-F238E27FC236}">
                <a16:creationId xmlns:a16="http://schemas.microsoft.com/office/drawing/2014/main" id="{72B95CDF-4D56-4508-862C-137F95907E7D}"/>
              </a:ext>
            </a:extLst>
          </p:cNvPr>
          <p:cNvSpPr txBox="1"/>
          <p:nvPr/>
        </p:nvSpPr>
        <p:spPr>
          <a:xfrm>
            <a:off x="6378659" y="1949198"/>
            <a:ext cx="55645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Fans Recreate The Experience At Home</a:t>
            </a:r>
          </a:p>
        </p:txBody>
      </p:sp>
      <p:sp>
        <p:nvSpPr>
          <p:cNvPr id="8" name="TextBox 7">
            <a:extLst>
              <a:ext uri="{FF2B5EF4-FFF2-40B4-BE49-F238E27FC236}">
                <a16:creationId xmlns:a16="http://schemas.microsoft.com/office/drawing/2014/main" id="{10137616-2BA6-4669-B468-68A1AF6C0478}"/>
              </a:ext>
            </a:extLst>
          </p:cNvPr>
          <p:cNvSpPr txBox="1"/>
          <p:nvPr/>
        </p:nvSpPr>
        <p:spPr>
          <a:xfrm>
            <a:off x="667509" y="2399230"/>
            <a:ext cx="4409603"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enjoy the gameday atmosphere and making 'a day of it’ by tailgating or going to area bars</a:t>
            </a:r>
          </a:p>
        </p:txBody>
      </p:sp>
      <p:sp>
        <p:nvSpPr>
          <p:cNvPr id="11" name="TextBox 10">
            <a:extLst>
              <a:ext uri="{FF2B5EF4-FFF2-40B4-BE49-F238E27FC236}">
                <a16:creationId xmlns:a16="http://schemas.microsoft.com/office/drawing/2014/main" id="{FBE279DA-1FF4-4725-A54F-5B355ED61DD7}"/>
              </a:ext>
            </a:extLst>
          </p:cNvPr>
          <p:cNvSpPr txBox="1"/>
          <p:nvPr/>
        </p:nvSpPr>
        <p:spPr>
          <a:xfrm>
            <a:off x="667508" y="3175988"/>
            <a:ext cx="4081347" cy="338554"/>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spending time with family and friends</a:t>
            </a:r>
          </a:p>
        </p:txBody>
      </p:sp>
      <p:sp>
        <p:nvSpPr>
          <p:cNvPr id="12" name="TextBox 11">
            <a:extLst>
              <a:ext uri="{FF2B5EF4-FFF2-40B4-BE49-F238E27FC236}">
                <a16:creationId xmlns:a16="http://schemas.microsoft.com/office/drawing/2014/main" id="{326833C6-9E45-41EB-A269-5EECD1A39819}"/>
              </a:ext>
            </a:extLst>
          </p:cNvPr>
          <p:cNvSpPr txBox="1"/>
          <p:nvPr/>
        </p:nvSpPr>
        <p:spPr>
          <a:xfrm>
            <a:off x="667508" y="3913231"/>
            <a:ext cx="4619982"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appreciate the camaraderie and community with other fans</a:t>
            </a:r>
          </a:p>
        </p:txBody>
      </p:sp>
      <p:sp>
        <p:nvSpPr>
          <p:cNvPr id="13" name="TextBox 12">
            <a:extLst>
              <a:ext uri="{FF2B5EF4-FFF2-40B4-BE49-F238E27FC236}">
                <a16:creationId xmlns:a16="http://schemas.microsoft.com/office/drawing/2014/main" id="{9D0C6BDC-56A7-466A-AC46-90F79FF84F64}"/>
              </a:ext>
            </a:extLst>
          </p:cNvPr>
          <p:cNvSpPr txBox="1"/>
          <p:nvPr/>
        </p:nvSpPr>
        <p:spPr>
          <a:xfrm>
            <a:off x="667508" y="4651780"/>
            <a:ext cx="4610101"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to show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team pride and support my favorite team</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7" name="Triangle 40">
            <a:extLst>
              <a:ext uri="{FF2B5EF4-FFF2-40B4-BE49-F238E27FC236}">
                <a16:creationId xmlns:a16="http://schemas.microsoft.com/office/drawing/2014/main" id="{B376A790-F2E7-4DDF-906F-AF99DC714B09}"/>
              </a:ext>
            </a:extLst>
          </p:cNvPr>
          <p:cNvSpPr/>
          <p:nvPr/>
        </p:nvSpPr>
        <p:spPr>
          <a:xfrm rot="5400000">
            <a:off x="395782" y="248114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riangle 40">
            <a:extLst>
              <a:ext uri="{FF2B5EF4-FFF2-40B4-BE49-F238E27FC236}">
                <a16:creationId xmlns:a16="http://schemas.microsoft.com/office/drawing/2014/main" id="{47131FF4-1664-4B3B-B7A7-B61C37D36B6E}"/>
              </a:ext>
            </a:extLst>
          </p:cNvPr>
          <p:cNvSpPr/>
          <p:nvPr/>
        </p:nvSpPr>
        <p:spPr>
          <a:xfrm rot="5400000">
            <a:off x="395782" y="32579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riangle 40">
            <a:extLst>
              <a:ext uri="{FF2B5EF4-FFF2-40B4-BE49-F238E27FC236}">
                <a16:creationId xmlns:a16="http://schemas.microsoft.com/office/drawing/2014/main" id="{9E7C66D5-70AC-4D2C-95CE-844197918DCA}"/>
              </a:ext>
            </a:extLst>
          </p:cNvPr>
          <p:cNvSpPr/>
          <p:nvPr/>
        </p:nvSpPr>
        <p:spPr>
          <a:xfrm rot="5400000">
            <a:off x="395782" y="39796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riangle 40">
            <a:extLst>
              <a:ext uri="{FF2B5EF4-FFF2-40B4-BE49-F238E27FC236}">
                <a16:creationId xmlns:a16="http://schemas.microsoft.com/office/drawing/2014/main" id="{4FD0CEA2-80C1-4464-844A-A6F637560ED3}"/>
              </a:ext>
            </a:extLst>
          </p:cNvPr>
          <p:cNvSpPr/>
          <p:nvPr/>
        </p:nvSpPr>
        <p:spPr>
          <a:xfrm rot="5400000">
            <a:off x="395782" y="47248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70A3788-7242-4635-A1F0-2662FECEFA45}"/>
              </a:ext>
            </a:extLst>
          </p:cNvPr>
          <p:cNvSpPr txBox="1"/>
          <p:nvPr/>
        </p:nvSpPr>
        <p:spPr>
          <a:xfrm>
            <a:off x="668987" y="5532145"/>
            <a:ext cx="4305028"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 like the ability to see everything happening on the field</a:t>
            </a:r>
          </a:p>
        </p:txBody>
      </p:sp>
      <p:sp>
        <p:nvSpPr>
          <p:cNvPr id="37" name="Triangle 40">
            <a:extLst>
              <a:ext uri="{FF2B5EF4-FFF2-40B4-BE49-F238E27FC236}">
                <a16:creationId xmlns:a16="http://schemas.microsoft.com/office/drawing/2014/main" id="{E0DB1660-9488-45C4-933C-76C75BF02E17}"/>
              </a:ext>
            </a:extLst>
          </p:cNvPr>
          <p:cNvSpPr/>
          <p:nvPr/>
        </p:nvSpPr>
        <p:spPr>
          <a:xfrm rot="5400000">
            <a:off x="397261" y="55918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66286633-F18F-45D8-B27F-09ECF5E41F3F}"/>
              </a:ext>
            </a:extLst>
          </p:cNvPr>
          <p:cNvCxnSpPr>
            <a:cxnSpLocks/>
          </p:cNvCxnSpPr>
          <p:nvPr/>
        </p:nvCxnSpPr>
        <p:spPr>
          <a:xfrm>
            <a:off x="5006088" y="2586263"/>
            <a:ext cx="1215780"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26E98F5-D173-440A-A9B5-9C8330752D3E}"/>
              </a:ext>
            </a:extLst>
          </p:cNvPr>
          <p:cNvSpPr txBox="1"/>
          <p:nvPr/>
        </p:nvSpPr>
        <p:spPr>
          <a:xfrm>
            <a:off x="6688061" y="2391831"/>
            <a:ext cx="4899817"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Cooking / grilling in the backyard  / ordering in pizza, wings and beer</a:t>
            </a:r>
          </a:p>
        </p:txBody>
      </p:sp>
      <p:sp>
        <p:nvSpPr>
          <p:cNvPr id="67" name="TextBox 66">
            <a:extLst>
              <a:ext uri="{FF2B5EF4-FFF2-40B4-BE49-F238E27FC236}">
                <a16:creationId xmlns:a16="http://schemas.microsoft.com/office/drawing/2014/main" id="{B3CD0D81-0271-4874-AC86-12033E07CC9E}"/>
              </a:ext>
            </a:extLst>
          </p:cNvPr>
          <p:cNvSpPr txBox="1"/>
          <p:nvPr/>
        </p:nvSpPr>
        <p:spPr>
          <a:xfrm>
            <a:off x="6688061" y="3168589"/>
            <a:ext cx="5255118"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Hosting gatherings with their close circle of friends </a:t>
            </a:r>
            <a:b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and family</a:t>
            </a:r>
          </a:p>
        </p:txBody>
      </p:sp>
      <p:sp>
        <p:nvSpPr>
          <p:cNvPr id="69" name="TextBox 68">
            <a:extLst>
              <a:ext uri="{FF2B5EF4-FFF2-40B4-BE49-F238E27FC236}">
                <a16:creationId xmlns:a16="http://schemas.microsoft.com/office/drawing/2014/main" id="{94ACFB1A-D8C8-48B4-A0BA-EC1E32290BCF}"/>
              </a:ext>
            </a:extLst>
          </p:cNvPr>
          <p:cNvSpPr txBox="1"/>
          <p:nvPr/>
        </p:nvSpPr>
        <p:spPr>
          <a:xfrm>
            <a:off x="6688061" y="3905832"/>
            <a:ext cx="5024106"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Engaging with ‘shared interest’ communities through online forums and social media platforms</a:t>
            </a:r>
          </a:p>
        </p:txBody>
      </p:sp>
      <p:sp>
        <p:nvSpPr>
          <p:cNvPr id="71" name="TextBox 70">
            <a:extLst>
              <a:ext uri="{FF2B5EF4-FFF2-40B4-BE49-F238E27FC236}">
                <a16:creationId xmlns:a16="http://schemas.microsoft.com/office/drawing/2014/main" id="{4008CA09-DE0E-4889-A6A7-1BFE809AD1A3}"/>
              </a:ext>
            </a:extLst>
          </p:cNvPr>
          <p:cNvSpPr txBox="1"/>
          <p:nvPr/>
        </p:nvSpPr>
        <p:spPr>
          <a:xfrm>
            <a:off x="6688061" y="4644381"/>
            <a:ext cx="4610101" cy="584775"/>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Playing festive music, wearing the team colors and apparel and sitting in their lucky seat</a:t>
            </a:r>
          </a:p>
        </p:txBody>
      </p:sp>
      <p:sp>
        <p:nvSpPr>
          <p:cNvPr id="73" name="Triangle 40">
            <a:extLst>
              <a:ext uri="{FF2B5EF4-FFF2-40B4-BE49-F238E27FC236}">
                <a16:creationId xmlns:a16="http://schemas.microsoft.com/office/drawing/2014/main" id="{6ACAC345-1C7C-49CF-B060-5750B25A5933}"/>
              </a:ext>
            </a:extLst>
          </p:cNvPr>
          <p:cNvSpPr/>
          <p:nvPr/>
        </p:nvSpPr>
        <p:spPr>
          <a:xfrm rot="5400000">
            <a:off x="6416335" y="247374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riangle 40">
            <a:extLst>
              <a:ext uri="{FF2B5EF4-FFF2-40B4-BE49-F238E27FC236}">
                <a16:creationId xmlns:a16="http://schemas.microsoft.com/office/drawing/2014/main" id="{1F37A3AB-25FA-46FF-9A44-7A9B8BA8C7D5}"/>
              </a:ext>
            </a:extLst>
          </p:cNvPr>
          <p:cNvSpPr/>
          <p:nvPr/>
        </p:nvSpPr>
        <p:spPr>
          <a:xfrm rot="5400000">
            <a:off x="6416335" y="32505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Triangle 40">
            <a:extLst>
              <a:ext uri="{FF2B5EF4-FFF2-40B4-BE49-F238E27FC236}">
                <a16:creationId xmlns:a16="http://schemas.microsoft.com/office/drawing/2014/main" id="{846D7DD1-1320-4E2E-A1AD-821D65876407}"/>
              </a:ext>
            </a:extLst>
          </p:cNvPr>
          <p:cNvSpPr/>
          <p:nvPr/>
        </p:nvSpPr>
        <p:spPr>
          <a:xfrm rot="5400000">
            <a:off x="6416335" y="397225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Triangle 40">
            <a:extLst>
              <a:ext uri="{FF2B5EF4-FFF2-40B4-BE49-F238E27FC236}">
                <a16:creationId xmlns:a16="http://schemas.microsoft.com/office/drawing/2014/main" id="{A9AB9139-B538-4EFC-89CD-C3B8456997EB}"/>
              </a:ext>
            </a:extLst>
          </p:cNvPr>
          <p:cNvSpPr/>
          <p:nvPr/>
        </p:nvSpPr>
        <p:spPr>
          <a:xfrm rot="5400000">
            <a:off x="6416335" y="471741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D60A360-F1D5-4515-91F5-C95B016AEEA5}"/>
              </a:ext>
            </a:extLst>
          </p:cNvPr>
          <p:cNvSpPr txBox="1"/>
          <p:nvPr/>
        </p:nvSpPr>
        <p:spPr>
          <a:xfrm>
            <a:off x="6689540" y="5524746"/>
            <a:ext cx="4608622" cy="830997"/>
          </a:xfrm>
          <a:prstGeom prst="rect">
            <a:avLst/>
          </a:prstGeom>
          <a:noFill/>
        </p:spPr>
        <p:txBody>
          <a:bodyPr wrap="square" rtlCol="0">
            <a:spAutoFit/>
          </a:body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What’s a better view than having a front row seat from your couch for every game? Not to mention the available pre-to-post-game coverage on TV?</a:t>
            </a:r>
          </a:p>
        </p:txBody>
      </p:sp>
      <p:sp>
        <p:nvSpPr>
          <p:cNvPr id="85" name="Triangle 40">
            <a:extLst>
              <a:ext uri="{FF2B5EF4-FFF2-40B4-BE49-F238E27FC236}">
                <a16:creationId xmlns:a16="http://schemas.microsoft.com/office/drawing/2014/main" id="{A6B1B5D4-AC22-4453-993F-8559E2B0681C}"/>
              </a:ext>
            </a:extLst>
          </p:cNvPr>
          <p:cNvSpPr/>
          <p:nvPr/>
        </p:nvSpPr>
        <p:spPr>
          <a:xfrm rot="5400000">
            <a:off x="6417814" y="558447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0" name="Straight Arrow Connector 89">
            <a:extLst>
              <a:ext uri="{FF2B5EF4-FFF2-40B4-BE49-F238E27FC236}">
                <a16:creationId xmlns:a16="http://schemas.microsoft.com/office/drawing/2014/main" id="{7D4CC26B-BE5D-46BF-A08D-E1A466D0F895}"/>
              </a:ext>
            </a:extLst>
          </p:cNvPr>
          <p:cNvCxnSpPr>
            <a:cxnSpLocks/>
          </p:cNvCxnSpPr>
          <p:nvPr/>
        </p:nvCxnSpPr>
        <p:spPr>
          <a:xfrm>
            <a:off x="4980933" y="3341480"/>
            <a:ext cx="1215780"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0C56AC5-222A-4A99-9133-3714A0448EF4}"/>
              </a:ext>
            </a:extLst>
          </p:cNvPr>
          <p:cNvCxnSpPr>
            <a:cxnSpLocks/>
          </p:cNvCxnSpPr>
          <p:nvPr/>
        </p:nvCxnSpPr>
        <p:spPr>
          <a:xfrm>
            <a:off x="4980933" y="4061439"/>
            <a:ext cx="1215780"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5C227A8-1ED4-4C7B-8F85-2559FF2CA443}"/>
              </a:ext>
            </a:extLst>
          </p:cNvPr>
          <p:cNvCxnSpPr>
            <a:cxnSpLocks/>
          </p:cNvCxnSpPr>
          <p:nvPr/>
        </p:nvCxnSpPr>
        <p:spPr>
          <a:xfrm>
            <a:off x="4980932" y="4807164"/>
            <a:ext cx="1215780"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8CA8611E-5831-4518-BC59-CB4EF9A3C92F}"/>
              </a:ext>
            </a:extLst>
          </p:cNvPr>
          <p:cNvCxnSpPr>
            <a:cxnSpLocks/>
          </p:cNvCxnSpPr>
          <p:nvPr/>
        </p:nvCxnSpPr>
        <p:spPr>
          <a:xfrm>
            <a:off x="4980932" y="5677176"/>
            <a:ext cx="1215780" cy="0"/>
          </a:xfrm>
          <a:prstGeom prst="straightConnector1">
            <a:avLst/>
          </a:prstGeom>
          <a:ln w="28575">
            <a:solidFill>
              <a:srgbClr val="1B14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28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1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98F85FA2-5FB3-4BA9-9731-311FF55DC9FE}"/>
              </a:ext>
            </a:extLst>
          </p:cNvPr>
          <p:cNvSpPr/>
          <p:nvPr/>
        </p:nvSpPr>
        <p:spPr>
          <a:xfrm>
            <a:off x="370062" y="4183344"/>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9D5EB1A-3A9E-4CDD-95EC-E379ED966513}"/>
              </a:ext>
            </a:extLst>
          </p:cNvPr>
          <p:cNvSpPr/>
          <p:nvPr/>
        </p:nvSpPr>
        <p:spPr>
          <a:xfrm>
            <a:off x="6233698" y="1894968"/>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D07A406-C64B-4664-AF0C-5FD59742CDC5}"/>
              </a:ext>
            </a:extLst>
          </p:cNvPr>
          <p:cNvSpPr/>
          <p:nvPr/>
        </p:nvSpPr>
        <p:spPr>
          <a:xfrm>
            <a:off x="6233698" y="4183344"/>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1F9ABB9-1D21-43A3-83E9-EC89F27A29F3}"/>
              </a:ext>
            </a:extLst>
          </p:cNvPr>
          <p:cNvSpPr/>
          <p:nvPr/>
        </p:nvSpPr>
        <p:spPr>
          <a:xfrm>
            <a:off x="380625" y="1892955"/>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4C27C7A9-9E97-455F-BAB8-9AEF08CEE573}"/>
              </a:ext>
            </a:extLst>
          </p:cNvPr>
          <p:cNvSpPr/>
          <p:nvPr/>
        </p:nvSpPr>
        <p:spPr>
          <a:xfrm>
            <a:off x="79899" y="368315"/>
            <a:ext cx="1202036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Brands are even helping</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fans re-create the gameday atmosphere at home with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food, fun, games </a:t>
            </a:r>
            <a:r>
              <a:rPr lang="en-US" sz="2600" b="1" dirty="0">
                <a:solidFill>
                  <a:srgbClr val="1B1464"/>
                </a:solidFill>
                <a:latin typeface="Helvetica" pitchFamily="2" charset="0"/>
              </a:rPr>
              <a:t>and</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 authentic tailgate experiences</a:t>
            </a:r>
          </a:p>
        </p:txBody>
      </p:sp>
      <p:pic>
        <p:nvPicPr>
          <p:cNvPr id="1026" name="Picture 2">
            <a:extLst>
              <a:ext uri="{FF2B5EF4-FFF2-40B4-BE49-F238E27FC236}">
                <a16:creationId xmlns:a16="http://schemas.microsoft.com/office/drawing/2014/main" id="{FD4E97DC-2A44-459B-A3BC-FDA506D8D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6324" y="4294099"/>
            <a:ext cx="2845071" cy="1982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490D79-25A8-4E98-8D7A-A6AB903CA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817" y="1988545"/>
            <a:ext cx="2820578" cy="1987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8EEC58-B91C-4657-90DD-4F4492A0F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1265" y="4294099"/>
            <a:ext cx="3092145" cy="1982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097E742D-7255-4F8F-A1E3-B6AF9BDEB4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622" y="1988545"/>
            <a:ext cx="3033778" cy="1987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inz | World Branding Awards">
            <a:extLst>
              <a:ext uri="{FF2B5EF4-FFF2-40B4-BE49-F238E27FC236}">
                <a16:creationId xmlns:a16="http://schemas.microsoft.com/office/drawing/2014/main" id="{F76AEEC6-7BC9-43B9-B0FF-D3C79CB2AC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19" t="24780" r="11459" b="24368"/>
          <a:stretch/>
        </p:blipFill>
        <p:spPr bwMode="auto">
          <a:xfrm>
            <a:off x="6320446" y="4323105"/>
            <a:ext cx="812441" cy="338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istory of the Pepsi logo - 99designs">
            <a:extLst>
              <a:ext uri="{FF2B5EF4-FFF2-40B4-BE49-F238E27FC236}">
                <a16:creationId xmlns:a16="http://schemas.microsoft.com/office/drawing/2014/main" id="{C46BB418-5C5D-42B6-A29B-3FEB99E534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124" b="16634"/>
          <a:stretch/>
        </p:blipFill>
        <p:spPr bwMode="auto">
          <a:xfrm>
            <a:off x="6320446" y="2026140"/>
            <a:ext cx="1029152" cy="3363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s Delivering for Postmates Worth It? - Review">
            <a:extLst>
              <a:ext uri="{FF2B5EF4-FFF2-40B4-BE49-F238E27FC236}">
                <a16:creationId xmlns:a16="http://schemas.microsoft.com/office/drawing/2014/main" id="{56020D5D-65B0-402C-8549-BC28204BB0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67" y="4282163"/>
            <a:ext cx="746577" cy="5703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ineken Logo - PNG and Vector - Logo Download">
            <a:extLst>
              <a:ext uri="{FF2B5EF4-FFF2-40B4-BE49-F238E27FC236}">
                <a16:creationId xmlns:a16="http://schemas.microsoft.com/office/drawing/2014/main" id="{CC0556EE-CEC5-46DD-A3BD-1D8D7DE318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142" y="1988545"/>
            <a:ext cx="887975" cy="470465"/>
          </a:xfrm>
          <a:prstGeom prst="rect">
            <a:avLst/>
          </a:prstGeom>
          <a:solidFill>
            <a:schemeClr val="bg1"/>
          </a:solidFill>
        </p:spPr>
      </p:pic>
      <p:sp>
        <p:nvSpPr>
          <p:cNvPr id="27" name="TextBox 26">
            <a:extLst>
              <a:ext uri="{FF2B5EF4-FFF2-40B4-BE49-F238E27FC236}">
                <a16:creationId xmlns:a16="http://schemas.microsoft.com/office/drawing/2014/main" id="{3E97B513-3287-4AE1-9CAF-01CF4FE32801}"/>
              </a:ext>
            </a:extLst>
          </p:cNvPr>
          <p:cNvSpPr txBox="1"/>
          <p:nvPr/>
        </p:nvSpPr>
        <p:spPr>
          <a:xfrm>
            <a:off x="1355033" y="2070543"/>
            <a:ext cx="1320843" cy="523220"/>
          </a:xfrm>
          <a:prstGeom prst="rect">
            <a:avLst/>
          </a:prstGeom>
          <a:noFill/>
        </p:spPr>
        <p:txBody>
          <a:bodyPr wrap="square" rtlCol="0">
            <a:spAutoFit/>
          </a:bodyPr>
          <a:lstStyle/>
          <a:p>
            <a:pPr algn="ctr"/>
            <a:r>
              <a:rPr lang="en-US" sz="1400" b="1" dirty="0">
                <a:solidFill>
                  <a:srgbClr val="E84A99"/>
                </a:solidFill>
                <a:latin typeface="Helvetica" panose="020B0403020202020204" pitchFamily="34" charset="0"/>
              </a:rPr>
              <a:t>Stadium In A Box</a:t>
            </a:r>
          </a:p>
        </p:txBody>
      </p:sp>
      <p:sp>
        <p:nvSpPr>
          <p:cNvPr id="29" name="TextBox 28">
            <a:extLst>
              <a:ext uri="{FF2B5EF4-FFF2-40B4-BE49-F238E27FC236}">
                <a16:creationId xmlns:a16="http://schemas.microsoft.com/office/drawing/2014/main" id="{4853C0D3-EAD7-42CD-AF91-BD147D255A6D}"/>
              </a:ext>
            </a:extLst>
          </p:cNvPr>
          <p:cNvSpPr txBox="1"/>
          <p:nvPr/>
        </p:nvSpPr>
        <p:spPr>
          <a:xfrm>
            <a:off x="389112" y="2648221"/>
            <a:ext cx="2499997" cy="1223412"/>
          </a:xfrm>
          <a:prstGeom prst="rect">
            <a:avLst/>
          </a:prstGeom>
          <a:noFill/>
        </p:spPr>
        <p:txBody>
          <a:bodyPr wrap="square" rtlCol="0">
            <a:spAutoFit/>
          </a:bodyPr>
          <a:lstStyle/>
          <a:p>
            <a:r>
              <a:rPr lang="en-US" sz="1050" dirty="0">
                <a:latin typeface="Helvetica" panose="020B0403020202020204" pitchFamily="34" charset="0"/>
              </a:rPr>
              <a:t>Heineken is bringing the stadium to the fans with their “Stadium in a Box” to promote their zero-alcohol Heineken 0.0. The contest winners receive an official stadium seat, branded with their team’s logo and a mini-fridge.</a:t>
            </a:r>
          </a:p>
        </p:txBody>
      </p:sp>
      <p:sp>
        <p:nvSpPr>
          <p:cNvPr id="30" name="TextBox 29">
            <a:extLst>
              <a:ext uri="{FF2B5EF4-FFF2-40B4-BE49-F238E27FC236}">
                <a16:creationId xmlns:a16="http://schemas.microsoft.com/office/drawing/2014/main" id="{D0ACA29D-5296-4076-9BDD-C64533E49A08}"/>
              </a:ext>
            </a:extLst>
          </p:cNvPr>
          <p:cNvSpPr txBox="1"/>
          <p:nvPr/>
        </p:nvSpPr>
        <p:spPr>
          <a:xfrm>
            <a:off x="7376948" y="2008559"/>
            <a:ext cx="1320843" cy="338554"/>
          </a:xfrm>
          <a:prstGeom prst="rect">
            <a:avLst/>
          </a:prstGeom>
          <a:noFill/>
        </p:spPr>
        <p:txBody>
          <a:bodyPr wrap="square" rtlCol="0">
            <a:spAutoFit/>
          </a:bodyPr>
          <a:lstStyle/>
          <a:p>
            <a:pPr algn="ctr"/>
            <a:r>
              <a:rPr lang="en-US" sz="1600" b="1" dirty="0">
                <a:solidFill>
                  <a:srgbClr val="E84A99"/>
                </a:solidFill>
                <a:latin typeface="Helvetica" panose="020B0403020202020204" pitchFamily="34" charset="0"/>
              </a:rPr>
              <a:t>‘</a:t>
            </a:r>
            <a:r>
              <a:rPr lang="en-US" sz="1600" b="1" dirty="0" err="1">
                <a:solidFill>
                  <a:srgbClr val="E84A99"/>
                </a:solidFill>
                <a:latin typeface="Helvetica" panose="020B0403020202020204" pitchFamily="34" charset="0"/>
              </a:rPr>
              <a:t>Homegate</a:t>
            </a:r>
            <a:r>
              <a:rPr lang="en-US" sz="1600" b="1" dirty="0">
                <a:solidFill>
                  <a:srgbClr val="E84A99"/>
                </a:solidFill>
                <a:latin typeface="Helvetica" panose="020B0403020202020204" pitchFamily="34" charset="0"/>
              </a:rPr>
              <a:t>’</a:t>
            </a:r>
          </a:p>
        </p:txBody>
      </p:sp>
      <p:sp>
        <p:nvSpPr>
          <p:cNvPr id="31" name="TextBox 30">
            <a:extLst>
              <a:ext uri="{FF2B5EF4-FFF2-40B4-BE49-F238E27FC236}">
                <a16:creationId xmlns:a16="http://schemas.microsoft.com/office/drawing/2014/main" id="{C1E0C92B-AC38-43B5-9595-0BF9546FFEA6}"/>
              </a:ext>
            </a:extLst>
          </p:cNvPr>
          <p:cNvSpPr txBox="1"/>
          <p:nvPr/>
        </p:nvSpPr>
        <p:spPr>
          <a:xfrm>
            <a:off x="6247704" y="2466252"/>
            <a:ext cx="2780704" cy="1546577"/>
          </a:xfrm>
          <a:prstGeom prst="rect">
            <a:avLst/>
          </a:prstGeom>
          <a:noFill/>
        </p:spPr>
        <p:txBody>
          <a:bodyPr wrap="square" rtlCol="0">
            <a:spAutoFit/>
          </a:bodyPr>
          <a:lstStyle/>
          <a:p>
            <a:r>
              <a:rPr lang="en-US" sz="1050" dirty="0">
                <a:latin typeface="Helvetica" panose="020B0403020202020204" pitchFamily="34" charset="0"/>
              </a:rPr>
              <a:t>Pepsi’s ‘</a:t>
            </a:r>
            <a:r>
              <a:rPr lang="en-US" sz="1050" dirty="0" err="1">
                <a:latin typeface="Helvetica" panose="020B0403020202020204" pitchFamily="34" charset="0"/>
              </a:rPr>
              <a:t>Homegate</a:t>
            </a:r>
            <a:r>
              <a:rPr lang="en-US" sz="1050" dirty="0">
                <a:latin typeface="Helvetica" panose="020B0403020202020204" pitchFamily="34" charset="0"/>
              </a:rPr>
              <a:t>’ sweepstakes is bringing the tailgate to fans’ houses. Winners won’t be missing the parking lots with the 16 </a:t>
            </a:r>
            <a:r>
              <a:rPr lang="en-US" sz="1050" dirty="0" err="1">
                <a:latin typeface="Helvetica" panose="020B0403020202020204" pitchFamily="34" charset="0"/>
              </a:rPr>
              <a:t>sq</a:t>
            </a:r>
            <a:r>
              <a:rPr lang="en-US" sz="1050" dirty="0">
                <a:latin typeface="Helvetica" panose="020B0403020202020204" pitchFamily="34" charset="0"/>
              </a:rPr>
              <a:t>-foot tailgating box that includes an outdoor projector, custom </a:t>
            </a:r>
          </a:p>
          <a:p>
            <a:r>
              <a:rPr lang="en-US" sz="1050" dirty="0">
                <a:latin typeface="Helvetica" panose="020B0403020202020204" pitchFamily="34" charset="0"/>
              </a:rPr>
              <a:t>corn hole sets and Pepsi. The brand even recreated a stadium parking lot tailgate experience for one lucky NY Jets fan complete with grill and painted end zone.</a:t>
            </a:r>
          </a:p>
        </p:txBody>
      </p:sp>
      <p:sp>
        <p:nvSpPr>
          <p:cNvPr id="33" name="TextBox 32">
            <a:extLst>
              <a:ext uri="{FF2B5EF4-FFF2-40B4-BE49-F238E27FC236}">
                <a16:creationId xmlns:a16="http://schemas.microsoft.com/office/drawing/2014/main" id="{CE835E3B-74E5-4FA1-8F54-094FCC415C92}"/>
              </a:ext>
            </a:extLst>
          </p:cNvPr>
          <p:cNvSpPr txBox="1"/>
          <p:nvPr/>
        </p:nvSpPr>
        <p:spPr>
          <a:xfrm>
            <a:off x="1355033" y="4261608"/>
            <a:ext cx="1320843" cy="523220"/>
          </a:xfrm>
          <a:prstGeom prst="rect">
            <a:avLst/>
          </a:prstGeom>
          <a:noFill/>
        </p:spPr>
        <p:txBody>
          <a:bodyPr wrap="square" rtlCol="0">
            <a:spAutoFit/>
          </a:bodyPr>
          <a:lstStyle/>
          <a:p>
            <a:pPr algn="ctr"/>
            <a:r>
              <a:rPr lang="en-US" sz="1400" b="1" dirty="0">
                <a:solidFill>
                  <a:srgbClr val="E84A99"/>
                </a:solidFill>
                <a:latin typeface="Helvetica" panose="020B0403020202020204" pitchFamily="34" charset="0"/>
              </a:rPr>
              <a:t>Dodger Home Plates</a:t>
            </a:r>
          </a:p>
        </p:txBody>
      </p:sp>
      <p:sp>
        <p:nvSpPr>
          <p:cNvPr id="35" name="TextBox 34">
            <a:extLst>
              <a:ext uri="{FF2B5EF4-FFF2-40B4-BE49-F238E27FC236}">
                <a16:creationId xmlns:a16="http://schemas.microsoft.com/office/drawing/2014/main" id="{5D3058A0-787C-4F3F-A8A5-BE2237CC3E78}"/>
              </a:ext>
            </a:extLst>
          </p:cNvPr>
          <p:cNvSpPr txBox="1"/>
          <p:nvPr/>
        </p:nvSpPr>
        <p:spPr>
          <a:xfrm>
            <a:off x="374077" y="4899885"/>
            <a:ext cx="2536003" cy="1384995"/>
          </a:xfrm>
          <a:prstGeom prst="rect">
            <a:avLst/>
          </a:prstGeom>
          <a:noFill/>
        </p:spPr>
        <p:txBody>
          <a:bodyPr wrap="square" rtlCol="0">
            <a:spAutoFit/>
          </a:bodyPr>
          <a:lstStyle/>
          <a:p>
            <a:r>
              <a:rPr lang="en-US" sz="1050" dirty="0">
                <a:latin typeface="Helvetica" panose="020B0403020202020204" pitchFamily="34" charset="0"/>
              </a:rPr>
              <a:t>The LA Dodgers partnered with Postmates to bring dishes from Dodger Stadium to fans’ homes. Postmates is offering delivery of “Dodgers Home Plates” in LA with fans’ in-stadium favorites including premium Dodger Dogs, Dodgers’ blue gelato and the team’s carne </a:t>
            </a:r>
            <a:r>
              <a:rPr lang="en-US" sz="1050" dirty="0" err="1">
                <a:latin typeface="Helvetica" panose="020B0403020202020204" pitchFamily="34" charset="0"/>
              </a:rPr>
              <a:t>asada</a:t>
            </a:r>
            <a:r>
              <a:rPr lang="en-US" sz="1050" dirty="0">
                <a:latin typeface="Helvetica" panose="020B0403020202020204" pitchFamily="34" charset="0"/>
              </a:rPr>
              <a:t> helmet nachos.</a:t>
            </a:r>
          </a:p>
        </p:txBody>
      </p:sp>
      <p:sp>
        <p:nvSpPr>
          <p:cNvPr id="36" name="TextBox 35">
            <a:extLst>
              <a:ext uri="{FF2B5EF4-FFF2-40B4-BE49-F238E27FC236}">
                <a16:creationId xmlns:a16="http://schemas.microsoft.com/office/drawing/2014/main" id="{F09DBE01-6C8C-4C74-A878-7243CFA1EB2E}"/>
              </a:ext>
            </a:extLst>
          </p:cNvPr>
          <p:cNvSpPr txBox="1"/>
          <p:nvPr/>
        </p:nvSpPr>
        <p:spPr>
          <a:xfrm>
            <a:off x="7292530" y="4234547"/>
            <a:ext cx="1320843" cy="523220"/>
          </a:xfrm>
          <a:prstGeom prst="rect">
            <a:avLst/>
          </a:prstGeom>
          <a:noFill/>
        </p:spPr>
        <p:txBody>
          <a:bodyPr wrap="square" rtlCol="0">
            <a:spAutoFit/>
          </a:bodyPr>
          <a:lstStyle/>
          <a:p>
            <a:pPr algn="ctr"/>
            <a:r>
              <a:rPr lang="en-US" sz="1400" b="1" dirty="0">
                <a:solidFill>
                  <a:srgbClr val="E84A99"/>
                </a:solidFill>
                <a:latin typeface="Helvetica" panose="020B0403020202020204" pitchFamily="34" charset="0"/>
              </a:rPr>
              <a:t>Stadium Ketchup Kits</a:t>
            </a:r>
          </a:p>
        </p:txBody>
      </p:sp>
      <p:sp>
        <p:nvSpPr>
          <p:cNvPr id="40" name="TextBox 39">
            <a:extLst>
              <a:ext uri="{FF2B5EF4-FFF2-40B4-BE49-F238E27FC236}">
                <a16:creationId xmlns:a16="http://schemas.microsoft.com/office/drawing/2014/main" id="{3FAE46FF-D155-4F2D-9507-04A894F84D57}"/>
              </a:ext>
            </a:extLst>
          </p:cNvPr>
          <p:cNvSpPr txBox="1"/>
          <p:nvPr/>
        </p:nvSpPr>
        <p:spPr>
          <a:xfrm>
            <a:off x="6233699" y="4912752"/>
            <a:ext cx="2652616" cy="1223412"/>
          </a:xfrm>
          <a:prstGeom prst="rect">
            <a:avLst/>
          </a:prstGeom>
          <a:noFill/>
        </p:spPr>
        <p:txBody>
          <a:bodyPr wrap="square" rtlCol="0">
            <a:spAutoFit/>
          </a:bodyPr>
          <a:lstStyle/>
          <a:p>
            <a:r>
              <a:rPr lang="en-US" sz="1050" dirty="0">
                <a:latin typeface="Helvetica" panose="020B0403020202020204" pitchFamily="34" charset="0"/>
              </a:rPr>
              <a:t>Heinz created 200 “Stadium Ketchup Kits” to help bring a bit of the ballpark home. The stadium-sized dispenser comes filled with ketchup, alongside a coupon for a free pack of Oscar Mayer hot dogs and a foam finger so fans’ can cheer on their teams from home.</a:t>
            </a:r>
          </a:p>
        </p:txBody>
      </p:sp>
    </p:spTree>
    <p:extLst>
      <p:ext uri="{BB962C8B-B14F-4D97-AF65-F5344CB8AC3E}">
        <p14:creationId xmlns:p14="http://schemas.microsoft.com/office/powerpoint/2010/main" val="2648242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305389" y="357425"/>
            <a:ext cx="5485222" cy="5693866"/>
          </a:xfrm>
          <a:prstGeom prst="rect">
            <a:avLst/>
          </a:prstGeom>
        </p:spPr>
        <p:txBody>
          <a:bodyPr wrap="square">
            <a:spAutoFit/>
          </a:bodyPr>
          <a:lstStyle/>
          <a:p>
            <a:r>
              <a:rPr lang="en-US" sz="2600" dirty="0">
                <a:solidFill>
                  <a:schemeClr val="bg1"/>
                </a:solidFill>
                <a:latin typeface="Helvetica" panose="020B0403020202020204" pitchFamily="34" charset="0"/>
              </a:rPr>
              <a:t>Through their fan passion and ability to be social around shared interests, either with a close group of family and friends or through multiscreen platforms, at-home sports viewing satisfies </a:t>
            </a:r>
            <a:r>
              <a:rPr lang="en-US" sz="2600" b="1" dirty="0">
                <a:solidFill>
                  <a:srgbClr val="E84A99"/>
                </a:solidFill>
                <a:latin typeface="Helvetica" panose="020B0403020202020204" pitchFamily="34" charset="0"/>
              </a:rPr>
              <a:t>six essential human need states</a:t>
            </a:r>
            <a:r>
              <a:rPr lang="en-US" sz="2600" dirty="0">
                <a:solidFill>
                  <a:schemeClr val="bg1"/>
                </a:solidFill>
                <a:latin typeface="Helvetica" panose="020B0403020202020204" pitchFamily="34" charset="0"/>
              </a:rPr>
              <a:t>. </a:t>
            </a:r>
          </a:p>
          <a:p>
            <a:endParaRPr lang="en-US" sz="2600" dirty="0">
              <a:solidFill>
                <a:schemeClr val="bg1"/>
              </a:solidFill>
              <a:latin typeface="Helvetica" panose="020B0403020202020204" pitchFamily="34" charset="0"/>
            </a:endParaRPr>
          </a:p>
          <a:p>
            <a:r>
              <a:rPr lang="en-US" sz="2600" dirty="0">
                <a:solidFill>
                  <a:schemeClr val="bg1"/>
                </a:solidFill>
                <a:latin typeface="Helvetica" panose="020B0403020202020204" pitchFamily="34" charset="0"/>
              </a:rPr>
              <a:t>The fulfillment of these need states is more important than ever considering the extended lockdowns, physical isolation </a:t>
            </a:r>
          </a:p>
          <a:p>
            <a:r>
              <a:rPr lang="en-US" sz="2600" dirty="0">
                <a:solidFill>
                  <a:schemeClr val="bg1"/>
                </a:solidFill>
                <a:latin typeface="Helvetica" panose="020B0403020202020204" pitchFamily="34" charset="0"/>
              </a:rPr>
              <a:t>and uncertainties that the country has recently endured.</a:t>
            </a:r>
            <a:endParaRPr lang="en-US" sz="2600" dirty="0">
              <a:solidFill>
                <a:srgbClr val="E84A99"/>
              </a:solidFill>
              <a:latin typeface="Helvetica" panose="020B0403020202020204" pitchFamily="34" charset="0"/>
            </a:endParaRP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19</a:t>
            </a:fld>
            <a:endParaRPr lang="en-US" dirty="0"/>
          </a:p>
        </p:txBody>
      </p:sp>
      <p:graphicFrame>
        <p:nvGraphicFramePr>
          <p:cNvPr id="11" name="Diagram 10">
            <a:extLst>
              <a:ext uri="{FF2B5EF4-FFF2-40B4-BE49-F238E27FC236}">
                <a16:creationId xmlns:a16="http://schemas.microsoft.com/office/drawing/2014/main" id="{88755F17-5038-41D2-9724-3043051702A7}"/>
              </a:ext>
            </a:extLst>
          </p:cNvPr>
          <p:cNvGraphicFramePr/>
          <p:nvPr>
            <p:extLst>
              <p:ext uri="{D42A27DB-BD31-4B8C-83A1-F6EECF244321}">
                <p14:modId xmlns:p14="http://schemas.microsoft.com/office/powerpoint/2010/main" val="1423229871"/>
              </p:ext>
            </p:extLst>
          </p:nvPr>
        </p:nvGraphicFramePr>
        <p:xfrm>
          <a:off x="5140349" y="-215704"/>
          <a:ext cx="8187368" cy="686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573BAA21-0649-41AA-B254-9D0724343F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2893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8667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in a room&#10;&#10;Description automatically generated">
            <a:extLst>
              <a:ext uri="{FF2B5EF4-FFF2-40B4-BE49-F238E27FC236}">
                <a16:creationId xmlns:a16="http://schemas.microsoft.com/office/drawing/2014/main" id="{BE57BC30-6348-4FC3-9623-8F0D3784CD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697199"/>
            <a:ext cx="7188201" cy="5172987"/>
          </a:xfrm>
          <a:prstGeom prst="rect">
            <a:avLst/>
          </a:prstGeom>
        </p:spPr>
      </p:pic>
      <p:sp>
        <p:nvSpPr>
          <p:cNvPr id="9" name="Rectangle 8">
            <a:extLst>
              <a:ext uri="{FF2B5EF4-FFF2-40B4-BE49-F238E27FC236}">
                <a16:creationId xmlns:a16="http://schemas.microsoft.com/office/drawing/2014/main" id="{CB65E828-C057-41E3-8F0B-0C08C2B8AB9C}"/>
              </a:ext>
            </a:extLst>
          </p:cNvPr>
          <p:cNvSpPr/>
          <p:nvPr/>
        </p:nvSpPr>
        <p:spPr>
          <a:xfrm>
            <a:off x="7188200" y="1697199"/>
            <a:ext cx="5003799"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3879" y="406648"/>
            <a:ext cx="119501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Comfort &amp; convenience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are the top needs fulfilled by watching sports at home which is driven by the superior viewing experience that exists</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7" name="Rounded Rectangle 78">
            <a:extLst>
              <a:ext uri="{FF2B5EF4-FFF2-40B4-BE49-F238E27FC236}">
                <a16:creationId xmlns:a16="http://schemas.microsoft.com/office/drawing/2014/main" id="{40B513C4-A4EF-4D4D-ACAE-95CDA8FD0D66}"/>
              </a:ext>
            </a:extLst>
          </p:cNvPr>
          <p:cNvSpPr/>
          <p:nvPr/>
        </p:nvSpPr>
        <p:spPr>
          <a:xfrm>
            <a:off x="7315201" y="3070858"/>
            <a:ext cx="4778828" cy="2184327"/>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28" name="TextBox 27">
            <a:extLst>
              <a:ext uri="{FF2B5EF4-FFF2-40B4-BE49-F238E27FC236}">
                <a16:creationId xmlns:a16="http://schemas.microsoft.com/office/drawing/2014/main" id="{6748618A-75C0-4D1A-86C1-488BB479EE0C}"/>
              </a:ext>
            </a:extLst>
          </p:cNvPr>
          <p:cNvSpPr txBox="1"/>
          <p:nvPr/>
        </p:nvSpPr>
        <p:spPr>
          <a:xfrm>
            <a:off x="7342038" y="3369083"/>
            <a:ext cx="4726591" cy="1569660"/>
          </a:xfrm>
          <a:prstGeom prst="rect">
            <a:avLst/>
          </a:prstGeom>
          <a:noFill/>
        </p:spPr>
        <p:txBody>
          <a:bodyPr wrap="square" rtlCol="0">
            <a:spAutoFit/>
          </a:bodyPr>
          <a:lstStyle/>
          <a:p>
            <a:pPr algn="ctr" defTabSz="586199"/>
            <a:r>
              <a:rPr lang="en-US" sz="2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92% </a:t>
            </a:r>
            <a:r>
              <a:rPr lang="en-US" sz="2400" dirty="0">
                <a:solidFill>
                  <a:srgbClr val="1B1464"/>
                </a:solidFill>
                <a:latin typeface="Helvetica" panose="020B0403020202020204" pitchFamily="34" charset="0"/>
                <a:ea typeface="Open Sans" panose="020B0606030504020204" pitchFamily="34" charset="0"/>
                <a:cs typeface="Open Sans" panose="020B0606030504020204" pitchFamily="34" charset="0"/>
              </a:rPr>
              <a:t>of all sports fans enjoy home viewing because TV provides them a </a:t>
            </a:r>
            <a:r>
              <a:rPr lang="en-US" sz="2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front row seat </a:t>
            </a:r>
            <a:r>
              <a:rPr lang="en-US" sz="2400" dirty="0">
                <a:solidFill>
                  <a:srgbClr val="1B1464"/>
                </a:solidFill>
                <a:latin typeface="Helvetica" panose="020B0403020202020204" pitchFamily="34" charset="0"/>
                <a:ea typeface="Open Sans" panose="020B0606030504020204" pitchFamily="34" charset="0"/>
                <a:cs typeface="Open Sans" panose="020B0606030504020204" pitchFamily="34" charset="0"/>
              </a:rPr>
              <a:t>to any game they want to watch</a:t>
            </a:r>
          </a:p>
        </p:txBody>
      </p:sp>
      <p:sp>
        <p:nvSpPr>
          <p:cNvPr id="56" name="TextBox 55">
            <a:extLst>
              <a:ext uri="{FF2B5EF4-FFF2-40B4-BE49-F238E27FC236}">
                <a16:creationId xmlns:a16="http://schemas.microsoft.com/office/drawing/2014/main" id="{958E8A42-820A-4161-91A2-0A81B1707DDB}"/>
              </a:ext>
            </a:extLst>
          </p:cNvPr>
          <p:cNvSpPr txBox="1"/>
          <p:nvPr/>
        </p:nvSpPr>
        <p:spPr>
          <a:xfrm>
            <a:off x="7208708" y="6133067"/>
            <a:ext cx="4945260" cy="461665"/>
          </a:xfrm>
          <a:prstGeom prst="rect">
            <a:avLst/>
          </a:prstGeom>
          <a:noFill/>
        </p:spPr>
        <p:txBody>
          <a:bodyPr wrap="square">
            <a:spAutoFit/>
          </a:bodyPr>
          <a:lstStyle/>
          <a:p>
            <a:r>
              <a:rPr lang="en-US" sz="800" dirty="0">
                <a:solidFill>
                  <a:schemeClr val="bg1"/>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a:t>
            </a:r>
          </a:p>
        </p:txBody>
      </p:sp>
    </p:spTree>
    <p:extLst>
      <p:ext uri="{BB962C8B-B14F-4D97-AF65-F5344CB8AC3E}">
        <p14:creationId xmlns:p14="http://schemas.microsoft.com/office/powerpoint/2010/main" val="17442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217900" y="155544"/>
            <a:ext cx="117562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Most fans, especially multicultural fans, have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bought a bigger TV </a:t>
            </a:r>
            <a:r>
              <a:rPr lang="en-US" sz="2600" b="1" dirty="0">
                <a:solidFill>
                  <a:srgbClr val="E84A99"/>
                </a:solidFill>
                <a:latin typeface="Helvetica" pitchFamily="2" charset="0"/>
              </a:rPr>
              <a:t>screen</a:t>
            </a:r>
            <a:r>
              <a:rPr lang="en-US" sz="2600" b="1" dirty="0">
                <a:solidFill>
                  <a:srgbClr val="1B1464"/>
                </a:solidFill>
                <a:latin typeface="Helvetica" pitchFamily="2" charset="0"/>
              </a:rPr>
              <a:t> just so they can have a better viewing experience for sports at home</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2" name="TextBox 11">
            <a:extLst>
              <a:ext uri="{FF2B5EF4-FFF2-40B4-BE49-F238E27FC236}">
                <a16:creationId xmlns:a16="http://schemas.microsoft.com/office/drawing/2014/main" id="{2DE1562A-8B23-4252-A079-15BC51BB215B}"/>
              </a:ext>
            </a:extLst>
          </p:cNvPr>
          <p:cNvSpPr txBox="1"/>
          <p:nvPr/>
        </p:nvSpPr>
        <p:spPr>
          <a:xfrm>
            <a:off x="599685" y="1037873"/>
            <a:ext cx="11466731" cy="584775"/>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With that said, multicultural audiences are also more likely to watch sports across smaller screens as well, like mobile devices</a:t>
            </a:r>
          </a:p>
        </p:txBody>
      </p:sp>
      <p:sp>
        <p:nvSpPr>
          <p:cNvPr id="75" name="Triangle 40">
            <a:extLst>
              <a:ext uri="{FF2B5EF4-FFF2-40B4-BE49-F238E27FC236}">
                <a16:creationId xmlns:a16="http://schemas.microsoft.com/office/drawing/2014/main" id="{881ADC77-5C36-46A3-8525-1C758669B25E}"/>
              </a:ext>
            </a:extLst>
          </p:cNvPr>
          <p:cNvSpPr/>
          <p:nvPr/>
        </p:nvSpPr>
        <p:spPr>
          <a:xfrm rot="5400000">
            <a:off x="360632" y="10963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 Placeholder 3">
            <a:extLst>
              <a:ext uri="{FF2B5EF4-FFF2-40B4-BE49-F238E27FC236}">
                <a16:creationId xmlns:a16="http://schemas.microsoft.com/office/drawing/2014/main" id="{7E5370F0-A721-4484-B229-4D27582CA340}"/>
              </a:ext>
            </a:extLst>
          </p:cNvPr>
          <p:cNvSpPr txBox="1">
            <a:spLocks/>
          </p:cNvSpPr>
          <p:nvPr/>
        </p:nvSpPr>
        <p:spPr>
          <a:xfrm>
            <a:off x="546751" y="6243753"/>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etc), All Sports Fans based on P18+.</a:t>
            </a:r>
          </a:p>
        </p:txBody>
      </p:sp>
      <p:sp>
        <p:nvSpPr>
          <p:cNvPr id="46" name="TextBox 45">
            <a:extLst>
              <a:ext uri="{FF2B5EF4-FFF2-40B4-BE49-F238E27FC236}">
                <a16:creationId xmlns:a16="http://schemas.microsoft.com/office/drawing/2014/main" id="{17D35C32-8C68-4F7A-B999-6B12E05365B8}"/>
              </a:ext>
            </a:extLst>
          </p:cNvPr>
          <p:cNvSpPr txBox="1"/>
          <p:nvPr/>
        </p:nvSpPr>
        <p:spPr>
          <a:xfrm>
            <a:off x="1035521" y="2908094"/>
            <a:ext cx="2874950" cy="830997"/>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I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bought a bigger TV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screen just so I could have a better viewing experience for sports</a:t>
            </a:r>
          </a:p>
        </p:txBody>
      </p:sp>
      <p:sp>
        <p:nvSpPr>
          <p:cNvPr id="48" name="TextBox 47">
            <a:extLst>
              <a:ext uri="{FF2B5EF4-FFF2-40B4-BE49-F238E27FC236}">
                <a16:creationId xmlns:a16="http://schemas.microsoft.com/office/drawing/2014/main" id="{E0C71921-BE1B-42F6-8CE3-7C1F68F52B0D}"/>
              </a:ext>
            </a:extLst>
          </p:cNvPr>
          <p:cNvSpPr txBox="1"/>
          <p:nvPr/>
        </p:nvSpPr>
        <p:spPr>
          <a:xfrm>
            <a:off x="6180038" y="2573911"/>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59" name="TextBox 58">
            <a:extLst>
              <a:ext uri="{FF2B5EF4-FFF2-40B4-BE49-F238E27FC236}">
                <a16:creationId xmlns:a16="http://schemas.microsoft.com/office/drawing/2014/main" id="{77EF8594-595D-4CAC-8BC4-A27010BB70F1}"/>
              </a:ext>
            </a:extLst>
          </p:cNvPr>
          <p:cNvSpPr txBox="1"/>
          <p:nvPr/>
        </p:nvSpPr>
        <p:spPr>
          <a:xfrm>
            <a:off x="7560166" y="2573911"/>
            <a:ext cx="1478380"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62" name="TextBox 61">
            <a:extLst>
              <a:ext uri="{FF2B5EF4-FFF2-40B4-BE49-F238E27FC236}">
                <a16:creationId xmlns:a16="http://schemas.microsoft.com/office/drawing/2014/main" id="{4EB6C9E8-48FA-4151-A43E-56EE7084E2F7}"/>
              </a:ext>
            </a:extLst>
          </p:cNvPr>
          <p:cNvSpPr txBox="1"/>
          <p:nvPr/>
        </p:nvSpPr>
        <p:spPr>
          <a:xfrm>
            <a:off x="956638" y="3979237"/>
            <a:ext cx="3032717" cy="830997"/>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I watch sports on a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high definition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TV so I can see the action clearer </a:t>
            </a:r>
          </a:p>
        </p:txBody>
      </p:sp>
      <p:sp>
        <p:nvSpPr>
          <p:cNvPr id="63" name="TextBox 62">
            <a:extLst>
              <a:ext uri="{FF2B5EF4-FFF2-40B4-BE49-F238E27FC236}">
                <a16:creationId xmlns:a16="http://schemas.microsoft.com/office/drawing/2014/main" id="{AE841894-3CA3-4FC9-BD12-0386253EF374}"/>
              </a:ext>
            </a:extLst>
          </p:cNvPr>
          <p:cNvSpPr txBox="1"/>
          <p:nvPr/>
        </p:nvSpPr>
        <p:spPr>
          <a:xfrm>
            <a:off x="1035521" y="5091808"/>
            <a:ext cx="2874950" cy="830997"/>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Whenever possible I watch sports on the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largest screen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available in my home</a:t>
            </a:r>
          </a:p>
        </p:txBody>
      </p:sp>
      <p:sp>
        <p:nvSpPr>
          <p:cNvPr id="64" name="TextBox 63">
            <a:extLst>
              <a:ext uri="{FF2B5EF4-FFF2-40B4-BE49-F238E27FC236}">
                <a16:creationId xmlns:a16="http://schemas.microsoft.com/office/drawing/2014/main" id="{4D098B25-430E-4414-89FD-659C6B87B096}"/>
              </a:ext>
            </a:extLst>
          </p:cNvPr>
          <p:cNvSpPr txBox="1"/>
          <p:nvPr/>
        </p:nvSpPr>
        <p:spPr>
          <a:xfrm>
            <a:off x="7731109" y="3123537"/>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59%</a:t>
            </a:r>
          </a:p>
        </p:txBody>
      </p:sp>
      <p:sp>
        <p:nvSpPr>
          <p:cNvPr id="65" name="Rectangle 64">
            <a:extLst>
              <a:ext uri="{FF2B5EF4-FFF2-40B4-BE49-F238E27FC236}">
                <a16:creationId xmlns:a16="http://schemas.microsoft.com/office/drawing/2014/main" id="{BC7F1D8E-467D-4D7E-B842-8ED769B2BF35}"/>
              </a:ext>
            </a:extLst>
          </p:cNvPr>
          <p:cNvSpPr/>
          <p:nvPr/>
        </p:nvSpPr>
        <p:spPr>
          <a:xfrm>
            <a:off x="3560107" y="2039920"/>
            <a:ext cx="5858855" cy="369332"/>
          </a:xfrm>
          <a:prstGeom prst="rect">
            <a:avLst/>
          </a:prstGeom>
        </p:spPr>
        <p:txBody>
          <a:bodyPr wrap="square">
            <a:spAutoFit/>
          </a:bodyPr>
          <a:lstStyle/>
          <a:p>
            <a:pPr algn="ctr" defTabSz="586199">
              <a:defRPr/>
            </a:pPr>
            <a:r>
              <a:rPr lang="en-US"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Agree</a:t>
            </a:r>
          </a:p>
        </p:txBody>
      </p:sp>
      <p:cxnSp>
        <p:nvCxnSpPr>
          <p:cNvPr id="66" name="Straight Connector 65">
            <a:extLst>
              <a:ext uri="{FF2B5EF4-FFF2-40B4-BE49-F238E27FC236}">
                <a16:creationId xmlns:a16="http://schemas.microsoft.com/office/drawing/2014/main" id="{81712C2D-6D26-492E-ABA2-504D9707982C}"/>
              </a:ext>
            </a:extLst>
          </p:cNvPr>
          <p:cNvCxnSpPr>
            <a:cxnSpLocks/>
          </p:cNvCxnSpPr>
          <p:nvPr/>
        </p:nvCxnSpPr>
        <p:spPr>
          <a:xfrm>
            <a:off x="1074985" y="3816219"/>
            <a:ext cx="10899115"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CE199DFB-1E66-4CC3-9DF9-4D32FC16D95D}"/>
              </a:ext>
            </a:extLst>
          </p:cNvPr>
          <p:cNvSpPr txBox="1"/>
          <p:nvPr/>
        </p:nvSpPr>
        <p:spPr>
          <a:xfrm>
            <a:off x="3501180" y="2572913"/>
            <a:ext cx="1520471" cy="338554"/>
          </a:xfrm>
          <a:prstGeom prst="rect">
            <a:avLst/>
          </a:prstGeom>
          <a:noFill/>
        </p:spPr>
        <p:txBody>
          <a:bodyPr wrap="square" rtlCol="0">
            <a:spAutoFit/>
          </a:bodyPr>
          <a:lstStyle/>
          <a:p>
            <a:pPr algn="ctr" defTabSz="586199">
              <a:defRPr/>
            </a:pPr>
            <a:r>
              <a:rPr lang="en-US" sz="16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cxnSp>
        <p:nvCxnSpPr>
          <p:cNvPr id="68" name="Straight Connector 67">
            <a:extLst>
              <a:ext uri="{FF2B5EF4-FFF2-40B4-BE49-F238E27FC236}">
                <a16:creationId xmlns:a16="http://schemas.microsoft.com/office/drawing/2014/main" id="{E3375821-72D9-4E99-9C2C-258F3ED1908C}"/>
              </a:ext>
            </a:extLst>
          </p:cNvPr>
          <p:cNvCxnSpPr>
            <a:cxnSpLocks/>
          </p:cNvCxnSpPr>
          <p:nvPr/>
        </p:nvCxnSpPr>
        <p:spPr>
          <a:xfrm>
            <a:off x="6162325" y="2665632"/>
            <a:ext cx="0" cy="3143542"/>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AA4BAE23-F190-499B-8D29-C4B8B692242B}"/>
              </a:ext>
            </a:extLst>
          </p:cNvPr>
          <p:cNvSpPr/>
          <p:nvPr/>
        </p:nvSpPr>
        <p:spPr>
          <a:xfrm>
            <a:off x="7816857" y="416001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70" name="Rectangle 69">
            <a:extLst>
              <a:ext uri="{FF2B5EF4-FFF2-40B4-BE49-F238E27FC236}">
                <a16:creationId xmlns:a16="http://schemas.microsoft.com/office/drawing/2014/main" id="{AD8F4544-3B44-48A0-A1A0-2C2904935047}"/>
              </a:ext>
            </a:extLst>
          </p:cNvPr>
          <p:cNvSpPr/>
          <p:nvPr/>
        </p:nvSpPr>
        <p:spPr>
          <a:xfrm>
            <a:off x="6441219" y="5272585"/>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71" name="Rectangle 70">
            <a:extLst>
              <a:ext uri="{FF2B5EF4-FFF2-40B4-BE49-F238E27FC236}">
                <a16:creationId xmlns:a16="http://schemas.microsoft.com/office/drawing/2014/main" id="{F72D6584-9C0A-411B-B2BD-2B52D9984087}"/>
              </a:ext>
            </a:extLst>
          </p:cNvPr>
          <p:cNvSpPr/>
          <p:nvPr/>
        </p:nvSpPr>
        <p:spPr>
          <a:xfrm>
            <a:off x="6442595" y="3088871"/>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72" name="TextBox 71">
            <a:extLst>
              <a:ext uri="{FF2B5EF4-FFF2-40B4-BE49-F238E27FC236}">
                <a16:creationId xmlns:a16="http://schemas.microsoft.com/office/drawing/2014/main" id="{11EA29BC-1ACD-46D2-BA09-C916197C24B0}"/>
              </a:ext>
            </a:extLst>
          </p:cNvPr>
          <p:cNvSpPr txBox="1"/>
          <p:nvPr/>
        </p:nvSpPr>
        <p:spPr>
          <a:xfrm>
            <a:off x="7731109" y="4194680"/>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61%</a:t>
            </a:r>
          </a:p>
        </p:txBody>
      </p:sp>
      <p:sp>
        <p:nvSpPr>
          <p:cNvPr id="73" name="TextBox 72">
            <a:extLst>
              <a:ext uri="{FF2B5EF4-FFF2-40B4-BE49-F238E27FC236}">
                <a16:creationId xmlns:a16="http://schemas.microsoft.com/office/drawing/2014/main" id="{B682359B-C380-44D3-9330-1704E21D862C}"/>
              </a:ext>
            </a:extLst>
          </p:cNvPr>
          <p:cNvSpPr txBox="1"/>
          <p:nvPr/>
        </p:nvSpPr>
        <p:spPr>
          <a:xfrm>
            <a:off x="6333051" y="3123537"/>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66%</a:t>
            </a:r>
          </a:p>
        </p:txBody>
      </p:sp>
      <p:sp>
        <p:nvSpPr>
          <p:cNvPr id="74" name="TextBox 73">
            <a:extLst>
              <a:ext uri="{FF2B5EF4-FFF2-40B4-BE49-F238E27FC236}">
                <a16:creationId xmlns:a16="http://schemas.microsoft.com/office/drawing/2014/main" id="{D876DC0D-7E39-4710-8A8C-DD15C9B069D6}"/>
              </a:ext>
            </a:extLst>
          </p:cNvPr>
          <p:cNvSpPr txBox="1"/>
          <p:nvPr/>
        </p:nvSpPr>
        <p:spPr>
          <a:xfrm>
            <a:off x="7731109" y="5307251"/>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47%</a:t>
            </a:r>
          </a:p>
        </p:txBody>
      </p:sp>
      <p:sp>
        <p:nvSpPr>
          <p:cNvPr id="76" name="Rectangle 75">
            <a:extLst>
              <a:ext uri="{FF2B5EF4-FFF2-40B4-BE49-F238E27FC236}">
                <a16:creationId xmlns:a16="http://schemas.microsoft.com/office/drawing/2014/main" id="{9399AF87-6D3E-4A13-9BEC-964911FE40FE}"/>
              </a:ext>
            </a:extLst>
          </p:cNvPr>
          <p:cNvSpPr/>
          <p:nvPr/>
        </p:nvSpPr>
        <p:spPr>
          <a:xfrm>
            <a:off x="5013272" y="416001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77" name="Rectangle 76">
            <a:extLst>
              <a:ext uri="{FF2B5EF4-FFF2-40B4-BE49-F238E27FC236}">
                <a16:creationId xmlns:a16="http://schemas.microsoft.com/office/drawing/2014/main" id="{D5D218CF-8D88-4E61-A251-A7EA48A29567}"/>
              </a:ext>
            </a:extLst>
          </p:cNvPr>
          <p:cNvSpPr/>
          <p:nvPr/>
        </p:nvSpPr>
        <p:spPr>
          <a:xfrm>
            <a:off x="5022238" y="5272585"/>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78" name="Rectangle 77">
            <a:extLst>
              <a:ext uri="{FF2B5EF4-FFF2-40B4-BE49-F238E27FC236}">
                <a16:creationId xmlns:a16="http://schemas.microsoft.com/office/drawing/2014/main" id="{D968C3D5-1D2B-4C23-A054-929C3B1EB4EC}"/>
              </a:ext>
            </a:extLst>
          </p:cNvPr>
          <p:cNvSpPr/>
          <p:nvPr/>
        </p:nvSpPr>
        <p:spPr>
          <a:xfrm>
            <a:off x="5017754" y="3088871"/>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79" name="TextBox 78">
            <a:extLst>
              <a:ext uri="{FF2B5EF4-FFF2-40B4-BE49-F238E27FC236}">
                <a16:creationId xmlns:a16="http://schemas.microsoft.com/office/drawing/2014/main" id="{883F03BE-550D-4F43-B5DC-22FC2F3C5EC5}"/>
              </a:ext>
            </a:extLst>
          </p:cNvPr>
          <p:cNvSpPr txBox="1"/>
          <p:nvPr/>
        </p:nvSpPr>
        <p:spPr>
          <a:xfrm>
            <a:off x="4745427" y="2573911"/>
            <a:ext cx="1478380" cy="338554"/>
          </a:xfrm>
          <a:prstGeom prst="rect">
            <a:avLst/>
          </a:prstGeom>
          <a:noFill/>
        </p:spPr>
        <p:txBody>
          <a:bodyPr wrap="square" rtlCol="0">
            <a:spAutoFit/>
          </a:bodyPr>
          <a:lstStyle/>
          <a:p>
            <a:pPr algn="ctr" defTabSz="586199"/>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cxnSp>
        <p:nvCxnSpPr>
          <p:cNvPr id="80" name="Straight Connector 79">
            <a:extLst>
              <a:ext uri="{FF2B5EF4-FFF2-40B4-BE49-F238E27FC236}">
                <a16:creationId xmlns:a16="http://schemas.microsoft.com/office/drawing/2014/main" id="{E4D4FB9E-9270-4D82-8068-3A49DC224F0F}"/>
              </a:ext>
            </a:extLst>
          </p:cNvPr>
          <p:cNvCxnSpPr>
            <a:cxnSpLocks/>
          </p:cNvCxnSpPr>
          <p:nvPr/>
        </p:nvCxnSpPr>
        <p:spPr>
          <a:xfrm>
            <a:off x="1095718" y="4957867"/>
            <a:ext cx="1087838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12A923A2-6511-41E4-9236-26AFACB4319F}"/>
              </a:ext>
            </a:extLst>
          </p:cNvPr>
          <p:cNvCxnSpPr>
            <a:cxnSpLocks/>
          </p:cNvCxnSpPr>
          <p:nvPr/>
        </p:nvCxnSpPr>
        <p:spPr>
          <a:xfrm>
            <a:off x="9088762" y="2665632"/>
            <a:ext cx="0" cy="3143542"/>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2AD95DE6-86FD-4A2F-845C-1D118E74F42C}"/>
              </a:ext>
            </a:extLst>
          </p:cNvPr>
          <p:cNvSpPr txBox="1"/>
          <p:nvPr/>
        </p:nvSpPr>
        <p:spPr>
          <a:xfrm>
            <a:off x="9228499" y="2573911"/>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83" name="TextBox 82">
            <a:extLst>
              <a:ext uri="{FF2B5EF4-FFF2-40B4-BE49-F238E27FC236}">
                <a16:creationId xmlns:a16="http://schemas.microsoft.com/office/drawing/2014/main" id="{47DDEC48-36D9-4C81-802A-EC991FE9815B}"/>
              </a:ext>
            </a:extLst>
          </p:cNvPr>
          <p:cNvSpPr txBox="1"/>
          <p:nvPr/>
        </p:nvSpPr>
        <p:spPr>
          <a:xfrm>
            <a:off x="10557703" y="2573911"/>
            <a:ext cx="1583373"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85" name="Rectangle 84">
            <a:extLst>
              <a:ext uri="{FF2B5EF4-FFF2-40B4-BE49-F238E27FC236}">
                <a16:creationId xmlns:a16="http://schemas.microsoft.com/office/drawing/2014/main" id="{BF378F9C-E0B3-493A-9B50-A808E837FCE0}"/>
              </a:ext>
            </a:extLst>
          </p:cNvPr>
          <p:cNvSpPr/>
          <p:nvPr/>
        </p:nvSpPr>
        <p:spPr>
          <a:xfrm>
            <a:off x="10876024" y="416001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6" name="Rectangle 85">
            <a:extLst>
              <a:ext uri="{FF2B5EF4-FFF2-40B4-BE49-F238E27FC236}">
                <a16:creationId xmlns:a16="http://schemas.microsoft.com/office/drawing/2014/main" id="{5F9F3BBC-048C-4A47-9B5E-39AEBF8F27D6}"/>
              </a:ext>
            </a:extLst>
          </p:cNvPr>
          <p:cNvSpPr/>
          <p:nvPr/>
        </p:nvSpPr>
        <p:spPr>
          <a:xfrm>
            <a:off x="10876024" y="3088871"/>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9" name="TextBox 88">
            <a:extLst>
              <a:ext uri="{FF2B5EF4-FFF2-40B4-BE49-F238E27FC236}">
                <a16:creationId xmlns:a16="http://schemas.microsoft.com/office/drawing/2014/main" id="{8E4ED771-2EDA-4F80-969B-F40541B31FEF}"/>
              </a:ext>
            </a:extLst>
          </p:cNvPr>
          <p:cNvSpPr txBox="1"/>
          <p:nvPr/>
        </p:nvSpPr>
        <p:spPr>
          <a:xfrm>
            <a:off x="9390477" y="5307251"/>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41%</a:t>
            </a:r>
          </a:p>
        </p:txBody>
      </p:sp>
      <p:sp>
        <p:nvSpPr>
          <p:cNvPr id="90" name="TextBox 89">
            <a:extLst>
              <a:ext uri="{FF2B5EF4-FFF2-40B4-BE49-F238E27FC236}">
                <a16:creationId xmlns:a16="http://schemas.microsoft.com/office/drawing/2014/main" id="{8FD7707F-CFB0-42C5-816F-F50417C4BD5B}"/>
              </a:ext>
            </a:extLst>
          </p:cNvPr>
          <p:cNvSpPr txBox="1"/>
          <p:nvPr/>
        </p:nvSpPr>
        <p:spPr>
          <a:xfrm>
            <a:off x="3752637" y="5307251"/>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48%</a:t>
            </a:r>
          </a:p>
        </p:txBody>
      </p:sp>
      <p:sp>
        <p:nvSpPr>
          <p:cNvPr id="91" name="TextBox 90">
            <a:extLst>
              <a:ext uri="{FF2B5EF4-FFF2-40B4-BE49-F238E27FC236}">
                <a16:creationId xmlns:a16="http://schemas.microsoft.com/office/drawing/2014/main" id="{F2FF3681-49DB-4F9B-8591-3332B5836D4A}"/>
              </a:ext>
            </a:extLst>
          </p:cNvPr>
          <p:cNvSpPr txBox="1"/>
          <p:nvPr/>
        </p:nvSpPr>
        <p:spPr>
          <a:xfrm>
            <a:off x="3752637" y="3123537"/>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63%</a:t>
            </a:r>
          </a:p>
        </p:txBody>
      </p:sp>
      <p:sp>
        <p:nvSpPr>
          <p:cNvPr id="92" name="TextBox 91">
            <a:extLst>
              <a:ext uri="{FF2B5EF4-FFF2-40B4-BE49-F238E27FC236}">
                <a16:creationId xmlns:a16="http://schemas.microsoft.com/office/drawing/2014/main" id="{1BAEA1C9-12A7-4CD6-9965-FE0914CE0F17}"/>
              </a:ext>
            </a:extLst>
          </p:cNvPr>
          <p:cNvSpPr txBox="1"/>
          <p:nvPr/>
        </p:nvSpPr>
        <p:spPr>
          <a:xfrm>
            <a:off x="3752637" y="4194680"/>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60%</a:t>
            </a:r>
          </a:p>
        </p:txBody>
      </p:sp>
      <p:sp>
        <p:nvSpPr>
          <p:cNvPr id="93" name="TextBox 92">
            <a:extLst>
              <a:ext uri="{FF2B5EF4-FFF2-40B4-BE49-F238E27FC236}">
                <a16:creationId xmlns:a16="http://schemas.microsoft.com/office/drawing/2014/main" id="{2CEE2EF0-B73C-474E-9F7A-614A3D731FC0}"/>
              </a:ext>
            </a:extLst>
          </p:cNvPr>
          <p:cNvSpPr txBox="1"/>
          <p:nvPr/>
        </p:nvSpPr>
        <p:spPr>
          <a:xfrm>
            <a:off x="4931503" y="5307251"/>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54%</a:t>
            </a:r>
          </a:p>
        </p:txBody>
      </p:sp>
      <p:sp>
        <p:nvSpPr>
          <p:cNvPr id="94" name="TextBox 93">
            <a:extLst>
              <a:ext uri="{FF2B5EF4-FFF2-40B4-BE49-F238E27FC236}">
                <a16:creationId xmlns:a16="http://schemas.microsoft.com/office/drawing/2014/main" id="{A3EEE635-7009-47BC-A829-D06023AB40F0}"/>
              </a:ext>
            </a:extLst>
          </p:cNvPr>
          <p:cNvSpPr txBox="1"/>
          <p:nvPr/>
        </p:nvSpPr>
        <p:spPr>
          <a:xfrm>
            <a:off x="4931503" y="3123537"/>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76%</a:t>
            </a:r>
          </a:p>
        </p:txBody>
      </p:sp>
      <p:sp>
        <p:nvSpPr>
          <p:cNvPr id="95" name="TextBox 94">
            <a:extLst>
              <a:ext uri="{FF2B5EF4-FFF2-40B4-BE49-F238E27FC236}">
                <a16:creationId xmlns:a16="http://schemas.microsoft.com/office/drawing/2014/main" id="{06DB42F9-9981-4A2B-BAA6-A5A89D55B773}"/>
              </a:ext>
            </a:extLst>
          </p:cNvPr>
          <p:cNvSpPr txBox="1"/>
          <p:nvPr/>
        </p:nvSpPr>
        <p:spPr>
          <a:xfrm>
            <a:off x="4931503" y="4194680"/>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66%</a:t>
            </a:r>
          </a:p>
        </p:txBody>
      </p:sp>
      <p:sp>
        <p:nvSpPr>
          <p:cNvPr id="96" name="TextBox 95">
            <a:extLst>
              <a:ext uri="{FF2B5EF4-FFF2-40B4-BE49-F238E27FC236}">
                <a16:creationId xmlns:a16="http://schemas.microsoft.com/office/drawing/2014/main" id="{7E790201-D9AF-497F-B37E-D3D48FA61369}"/>
              </a:ext>
            </a:extLst>
          </p:cNvPr>
          <p:cNvSpPr txBox="1"/>
          <p:nvPr/>
        </p:nvSpPr>
        <p:spPr>
          <a:xfrm>
            <a:off x="6350980" y="4194680"/>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60%</a:t>
            </a:r>
          </a:p>
        </p:txBody>
      </p:sp>
      <p:sp>
        <p:nvSpPr>
          <p:cNvPr id="97" name="TextBox 96">
            <a:extLst>
              <a:ext uri="{FF2B5EF4-FFF2-40B4-BE49-F238E27FC236}">
                <a16:creationId xmlns:a16="http://schemas.microsoft.com/office/drawing/2014/main" id="{FB031AB3-2DCF-4A24-BBD8-5A08573AA2DD}"/>
              </a:ext>
            </a:extLst>
          </p:cNvPr>
          <p:cNvSpPr txBox="1"/>
          <p:nvPr/>
        </p:nvSpPr>
        <p:spPr>
          <a:xfrm>
            <a:off x="6350980" y="5307251"/>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49%</a:t>
            </a:r>
          </a:p>
        </p:txBody>
      </p:sp>
      <p:sp>
        <p:nvSpPr>
          <p:cNvPr id="98" name="TextBox 97">
            <a:extLst>
              <a:ext uri="{FF2B5EF4-FFF2-40B4-BE49-F238E27FC236}">
                <a16:creationId xmlns:a16="http://schemas.microsoft.com/office/drawing/2014/main" id="{CA6FE2B5-320D-416A-9858-DEB8B52CBC2D}"/>
              </a:ext>
            </a:extLst>
          </p:cNvPr>
          <p:cNvSpPr txBox="1"/>
          <p:nvPr/>
        </p:nvSpPr>
        <p:spPr>
          <a:xfrm>
            <a:off x="9390477" y="4194680"/>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52%</a:t>
            </a:r>
          </a:p>
        </p:txBody>
      </p:sp>
      <p:sp>
        <p:nvSpPr>
          <p:cNvPr id="99" name="TextBox 98">
            <a:extLst>
              <a:ext uri="{FF2B5EF4-FFF2-40B4-BE49-F238E27FC236}">
                <a16:creationId xmlns:a16="http://schemas.microsoft.com/office/drawing/2014/main" id="{1C0A0A16-575C-4A0B-B206-EDFFB53EC5FE}"/>
              </a:ext>
            </a:extLst>
          </p:cNvPr>
          <p:cNvSpPr txBox="1"/>
          <p:nvPr/>
        </p:nvSpPr>
        <p:spPr>
          <a:xfrm>
            <a:off x="10767856" y="4194680"/>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61%</a:t>
            </a:r>
          </a:p>
        </p:txBody>
      </p:sp>
      <p:pic>
        <p:nvPicPr>
          <p:cNvPr id="100" name="Picture 99">
            <a:extLst>
              <a:ext uri="{FF2B5EF4-FFF2-40B4-BE49-F238E27FC236}">
                <a16:creationId xmlns:a16="http://schemas.microsoft.com/office/drawing/2014/main" id="{52CCC465-0FF1-42DA-899B-5384A3E6BE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661" y="2885792"/>
            <a:ext cx="875600" cy="875600"/>
          </a:xfrm>
          <a:prstGeom prst="rect">
            <a:avLst/>
          </a:prstGeom>
        </p:spPr>
      </p:pic>
      <p:pic>
        <p:nvPicPr>
          <p:cNvPr id="101" name="Picture 100">
            <a:extLst>
              <a:ext uri="{FF2B5EF4-FFF2-40B4-BE49-F238E27FC236}">
                <a16:creationId xmlns:a16="http://schemas.microsoft.com/office/drawing/2014/main" id="{3B3CAC24-4673-4819-9802-EAF4C92484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403" y="3954645"/>
            <a:ext cx="880180" cy="880180"/>
          </a:xfrm>
          <a:prstGeom prst="rect">
            <a:avLst/>
          </a:prstGeom>
        </p:spPr>
      </p:pic>
      <p:pic>
        <p:nvPicPr>
          <p:cNvPr id="102" name="Picture 101">
            <a:extLst>
              <a:ext uri="{FF2B5EF4-FFF2-40B4-BE49-F238E27FC236}">
                <a16:creationId xmlns:a16="http://schemas.microsoft.com/office/drawing/2014/main" id="{4DAB93D5-81A5-47A4-B050-746B40891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339" y="5025227"/>
            <a:ext cx="964158" cy="964158"/>
          </a:xfrm>
          <a:prstGeom prst="rect">
            <a:avLst/>
          </a:prstGeom>
        </p:spPr>
      </p:pic>
      <p:sp>
        <p:nvSpPr>
          <p:cNvPr id="103" name="TextBox 102">
            <a:extLst>
              <a:ext uri="{FF2B5EF4-FFF2-40B4-BE49-F238E27FC236}">
                <a16:creationId xmlns:a16="http://schemas.microsoft.com/office/drawing/2014/main" id="{6D8F97CE-AD39-4F73-B3AE-0458628C00B6}"/>
              </a:ext>
            </a:extLst>
          </p:cNvPr>
          <p:cNvSpPr txBox="1"/>
          <p:nvPr/>
        </p:nvSpPr>
        <p:spPr>
          <a:xfrm>
            <a:off x="10767856" y="3123537"/>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76%</a:t>
            </a:r>
          </a:p>
        </p:txBody>
      </p:sp>
      <p:sp>
        <p:nvSpPr>
          <p:cNvPr id="2" name="Rectangle 1">
            <a:extLst>
              <a:ext uri="{FF2B5EF4-FFF2-40B4-BE49-F238E27FC236}">
                <a16:creationId xmlns:a16="http://schemas.microsoft.com/office/drawing/2014/main" id="{CFF3021B-6869-4E26-ACCE-DCDD2E7688A6}"/>
              </a:ext>
            </a:extLst>
          </p:cNvPr>
          <p:cNvSpPr/>
          <p:nvPr/>
        </p:nvSpPr>
        <p:spPr>
          <a:xfrm>
            <a:off x="9506877" y="3090349"/>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3" name="TextBox 2">
            <a:extLst>
              <a:ext uri="{FF2B5EF4-FFF2-40B4-BE49-F238E27FC236}">
                <a16:creationId xmlns:a16="http://schemas.microsoft.com/office/drawing/2014/main" id="{D3850E2C-9199-44E8-AD03-A38029BBCEE5}"/>
              </a:ext>
            </a:extLst>
          </p:cNvPr>
          <p:cNvSpPr txBox="1"/>
          <p:nvPr/>
        </p:nvSpPr>
        <p:spPr>
          <a:xfrm>
            <a:off x="9397333" y="312501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68%</a:t>
            </a:r>
          </a:p>
        </p:txBody>
      </p:sp>
      <p:sp>
        <p:nvSpPr>
          <p:cNvPr id="4" name="TextBox 3">
            <a:extLst>
              <a:ext uri="{FF2B5EF4-FFF2-40B4-BE49-F238E27FC236}">
                <a16:creationId xmlns:a16="http://schemas.microsoft.com/office/drawing/2014/main" id="{A01397BA-226D-40F7-B71A-293AAADAC125}"/>
              </a:ext>
            </a:extLst>
          </p:cNvPr>
          <p:cNvSpPr txBox="1"/>
          <p:nvPr/>
        </p:nvSpPr>
        <p:spPr>
          <a:xfrm>
            <a:off x="10751005" y="5308730"/>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46%</a:t>
            </a:r>
          </a:p>
        </p:txBody>
      </p:sp>
    </p:spTree>
    <p:extLst>
      <p:ext uri="{BB962C8B-B14F-4D97-AF65-F5344CB8AC3E}">
        <p14:creationId xmlns:p14="http://schemas.microsoft.com/office/powerpoint/2010/main" val="269872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217900" y="223694"/>
            <a:ext cx="109857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There’s a comfort to watching sports at home as almost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two-thirds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of avid fans and over half of males consider it their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‘me-time’</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2" name="TextBox 11">
            <a:extLst>
              <a:ext uri="{FF2B5EF4-FFF2-40B4-BE49-F238E27FC236}">
                <a16:creationId xmlns:a16="http://schemas.microsoft.com/office/drawing/2014/main" id="{2DE1562A-8B23-4252-A079-15BC51BB215B}"/>
              </a:ext>
            </a:extLst>
          </p:cNvPr>
          <p:cNvSpPr txBox="1"/>
          <p:nvPr/>
        </p:nvSpPr>
        <p:spPr>
          <a:xfrm>
            <a:off x="546751" y="1088481"/>
            <a:ext cx="11466731" cy="584775"/>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While multicultural audiences are more likely to set aside time to watch sports, they are less likely to consider it ‘me-time’ </a:t>
            </a:r>
            <a:b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b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as they think of sports as more of a communal experience</a:t>
            </a:r>
            <a:endPar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84" name="Text Placeholder 3">
            <a:extLst>
              <a:ext uri="{FF2B5EF4-FFF2-40B4-BE49-F238E27FC236}">
                <a16:creationId xmlns:a16="http://schemas.microsoft.com/office/drawing/2014/main" id="{7E5370F0-A721-4484-B229-4D27582CA340}"/>
              </a:ext>
            </a:extLst>
          </p:cNvPr>
          <p:cNvSpPr txBox="1">
            <a:spLocks/>
          </p:cNvSpPr>
          <p:nvPr/>
        </p:nvSpPr>
        <p:spPr>
          <a:xfrm>
            <a:off x="546751" y="6243753"/>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Q18 &amp; Q19: Which of the following statements do you believe are true for you?, Avid Fans Respondents (habitually watch sports on TV, intensely follow teams / players, etc). All Sports Fans based on P18+.</a:t>
            </a:r>
          </a:p>
        </p:txBody>
      </p:sp>
      <p:sp>
        <p:nvSpPr>
          <p:cNvPr id="67" name="TextBox 66">
            <a:extLst>
              <a:ext uri="{FF2B5EF4-FFF2-40B4-BE49-F238E27FC236}">
                <a16:creationId xmlns:a16="http://schemas.microsoft.com/office/drawing/2014/main" id="{B99A6926-F09F-4C85-B04B-B0763CC253B0}"/>
              </a:ext>
            </a:extLst>
          </p:cNvPr>
          <p:cNvSpPr txBox="1"/>
          <p:nvPr/>
        </p:nvSpPr>
        <p:spPr>
          <a:xfrm>
            <a:off x="959953" y="2918964"/>
            <a:ext cx="2874950" cy="584775"/>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Watching sports is my </a:t>
            </a:r>
            <a:b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b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‘me-time’ </a:t>
            </a:r>
          </a:p>
        </p:txBody>
      </p:sp>
      <p:sp>
        <p:nvSpPr>
          <p:cNvPr id="68" name="TextBox 67">
            <a:extLst>
              <a:ext uri="{FF2B5EF4-FFF2-40B4-BE49-F238E27FC236}">
                <a16:creationId xmlns:a16="http://schemas.microsoft.com/office/drawing/2014/main" id="{E4303CA7-4D80-483C-926E-76A9A93AF138}"/>
              </a:ext>
            </a:extLst>
          </p:cNvPr>
          <p:cNvSpPr txBox="1"/>
          <p:nvPr/>
        </p:nvSpPr>
        <p:spPr>
          <a:xfrm>
            <a:off x="6208613" y="2559858"/>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69" name="TextBox 68">
            <a:extLst>
              <a:ext uri="{FF2B5EF4-FFF2-40B4-BE49-F238E27FC236}">
                <a16:creationId xmlns:a16="http://schemas.microsoft.com/office/drawing/2014/main" id="{69D1E091-DFFF-41AD-AFAC-6A0DE8252E11}"/>
              </a:ext>
            </a:extLst>
          </p:cNvPr>
          <p:cNvSpPr txBox="1"/>
          <p:nvPr/>
        </p:nvSpPr>
        <p:spPr>
          <a:xfrm>
            <a:off x="7588741" y="2559858"/>
            <a:ext cx="1478380"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70" name="TextBox 69">
            <a:extLst>
              <a:ext uri="{FF2B5EF4-FFF2-40B4-BE49-F238E27FC236}">
                <a16:creationId xmlns:a16="http://schemas.microsoft.com/office/drawing/2014/main" id="{ADB6DA76-6781-4CE7-B3E2-5493A4A82A05}"/>
              </a:ext>
            </a:extLst>
          </p:cNvPr>
          <p:cNvSpPr txBox="1"/>
          <p:nvPr/>
        </p:nvSpPr>
        <p:spPr>
          <a:xfrm>
            <a:off x="881070" y="5142763"/>
            <a:ext cx="3032717" cy="584775"/>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I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always sit in the same seat </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when watching sports at home </a:t>
            </a:r>
          </a:p>
        </p:txBody>
      </p:sp>
      <p:sp>
        <p:nvSpPr>
          <p:cNvPr id="73" name="TextBox 72">
            <a:extLst>
              <a:ext uri="{FF2B5EF4-FFF2-40B4-BE49-F238E27FC236}">
                <a16:creationId xmlns:a16="http://schemas.microsoft.com/office/drawing/2014/main" id="{A16F02CD-C166-40AD-A1AE-3E0505BB5392}"/>
              </a:ext>
            </a:extLst>
          </p:cNvPr>
          <p:cNvSpPr txBox="1"/>
          <p:nvPr/>
        </p:nvSpPr>
        <p:spPr>
          <a:xfrm>
            <a:off x="7759684" y="3011296"/>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44%</a:t>
            </a:r>
          </a:p>
        </p:txBody>
      </p:sp>
      <p:sp>
        <p:nvSpPr>
          <p:cNvPr id="74" name="Rectangle 73">
            <a:extLst>
              <a:ext uri="{FF2B5EF4-FFF2-40B4-BE49-F238E27FC236}">
                <a16:creationId xmlns:a16="http://schemas.microsoft.com/office/drawing/2014/main" id="{CABCBAFA-7602-4286-9DA4-D05FB7D1CBC0}"/>
              </a:ext>
            </a:extLst>
          </p:cNvPr>
          <p:cNvSpPr/>
          <p:nvPr/>
        </p:nvSpPr>
        <p:spPr>
          <a:xfrm>
            <a:off x="3560107" y="1793865"/>
            <a:ext cx="5858855" cy="369332"/>
          </a:xfrm>
          <a:prstGeom prst="rect">
            <a:avLst/>
          </a:prstGeom>
        </p:spPr>
        <p:txBody>
          <a:bodyPr wrap="square">
            <a:spAutoFit/>
          </a:bodyPr>
          <a:lstStyle/>
          <a:p>
            <a:pPr algn="ctr" defTabSz="586199">
              <a:defRPr/>
            </a:pPr>
            <a:r>
              <a:rPr lang="en-US"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Agree</a:t>
            </a:r>
          </a:p>
        </p:txBody>
      </p:sp>
      <p:cxnSp>
        <p:nvCxnSpPr>
          <p:cNvPr id="76" name="Straight Connector 75">
            <a:extLst>
              <a:ext uri="{FF2B5EF4-FFF2-40B4-BE49-F238E27FC236}">
                <a16:creationId xmlns:a16="http://schemas.microsoft.com/office/drawing/2014/main" id="{31F5BBCE-57EC-4118-94BB-D26AAC13CFAD}"/>
              </a:ext>
            </a:extLst>
          </p:cNvPr>
          <p:cNvCxnSpPr>
            <a:cxnSpLocks/>
          </p:cNvCxnSpPr>
          <p:nvPr/>
        </p:nvCxnSpPr>
        <p:spPr>
          <a:xfrm>
            <a:off x="1074985" y="3788191"/>
            <a:ext cx="10899115"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7E578299-48C9-4250-9EAF-7DC6EA173833}"/>
              </a:ext>
            </a:extLst>
          </p:cNvPr>
          <p:cNvSpPr txBox="1"/>
          <p:nvPr/>
        </p:nvSpPr>
        <p:spPr>
          <a:xfrm>
            <a:off x="3484659" y="2558861"/>
            <a:ext cx="1520471" cy="338554"/>
          </a:xfrm>
          <a:prstGeom prst="rect">
            <a:avLst/>
          </a:prstGeom>
          <a:noFill/>
        </p:spPr>
        <p:txBody>
          <a:bodyPr wrap="square" rtlCol="0">
            <a:spAutoFit/>
          </a:bodyPr>
          <a:lstStyle/>
          <a:p>
            <a:pPr algn="ctr" defTabSz="586199">
              <a:defRPr/>
            </a:pPr>
            <a:r>
              <a:rPr lang="en-US" sz="16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cxnSp>
        <p:nvCxnSpPr>
          <p:cNvPr id="78" name="Straight Connector 77">
            <a:extLst>
              <a:ext uri="{FF2B5EF4-FFF2-40B4-BE49-F238E27FC236}">
                <a16:creationId xmlns:a16="http://schemas.microsoft.com/office/drawing/2014/main" id="{F2210000-235A-4AFE-B112-CA2431145D30}"/>
              </a:ext>
            </a:extLst>
          </p:cNvPr>
          <p:cNvCxnSpPr>
            <a:cxnSpLocks/>
          </p:cNvCxnSpPr>
          <p:nvPr/>
        </p:nvCxnSpPr>
        <p:spPr>
          <a:xfrm>
            <a:off x="6162325" y="2651579"/>
            <a:ext cx="0" cy="3331971"/>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7019DA86-B7D4-4191-967B-B2AF8B8AC576}"/>
              </a:ext>
            </a:extLst>
          </p:cNvPr>
          <p:cNvSpPr/>
          <p:nvPr/>
        </p:nvSpPr>
        <p:spPr>
          <a:xfrm>
            <a:off x="7845432" y="5189068"/>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2" name="Rectangle 81">
            <a:extLst>
              <a:ext uri="{FF2B5EF4-FFF2-40B4-BE49-F238E27FC236}">
                <a16:creationId xmlns:a16="http://schemas.microsoft.com/office/drawing/2014/main" id="{EFD200D0-90B5-4DB1-805C-B0D90EA470BF}"/>
              </a:ext>
            </a:extLst>
          </p:cNvPr>
          <p:cNvSpPr/>
          <p:nvPr/>
        </p:nvSpPr>
        <p:spPr>
          <a:xfrm>
            <a:off x="6471170" y="2965269"/>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3" name="TextBox 82">
            <a:extLst>
              <a:ext uri="{FF2B5EF4-FFF2-40B4-BE49-F238E27FC236}">
                <a16:creationId xmlns:a16="http://schemas.microsoft.com/office/drawing/2014/main" id="{148CE8B5-D539-4AED-80A6-E33F1BFCD8F2}"/>
              </a:ext>
            </a:extLst>
          </p:cNvPr>
          <p:cNvSpPr txBox="1"/>
          <p:nvPr/>
        </p:nvSpPr>
        <p:spPr>
          <a:xfrm>
            <a:off x="7759684" y="5235095"/>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38%</a:t>
            </a:r>
          </a:p>
        </p:txBody>
      </p:sp>
      <p:sp>
        <p:nvSpPr>
          <p:cNvPr id="85" name="TextBox 84">
            <a:extLst>
              <a:ext uri="{FF2B5EF4-FFF2-40B4-BE49-F238E27FC236}">
                <a16:creationId xmlns:a16="http://schemas.microsoft.com/office/drawing/2014/main" id="{64837D76-6396-4535-9B19-F50C65545A2C}"/>
              </a:ext>
            </a:extLst>
          </p:cNvPr>
          <p:cNvSpPr txBox="1"/>
          <p:nvPr/>
        </p:nvSpPr>
        <p:spPr>
          <a:xfrm>
            <a:off x="6361626" y="3011296"/>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58%</a:t>
            </a:r>
          </a:p>
        </p:txBody>
      </p:sp>
      <p:sp>
        <p:nvSpPr>
          <p:cNvPr id="88" name="Rectangle 87">
            <a:extLst>
              <a:ext uri="{FF2B5EF4-FFF2-40B4-BE49-F238E27FC236}">
                <a16:creationId xmlns:a16="http://schemas.microsoft.com/office/drawing/2014/main" id="{0F0F24A9-77B3-4FB9-B826-2696A73E8C6C}"/>
              </a:ext>
            </a:extLst>
          </p:cNvPr>
          <p:cNvSpPr/>
          <p:nvPr/>
        </p:nvSpPr>
        <p:spPr>
          <a:xfrm>
            <a:off x="5013272" y="5189068"/>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91" name="Rectangle 90">
            <a:extLst>
              <a:ext uri="{FF2B5EF4-FFF2-40B4-BE49-F238E27FC236}">
                <a16:creationId xmlns:a16="http://schemas.microsoft.com/office/drawing/2014/main" id="{72DF43F5-D8A3-4795-A805-A7A3FD784FC3}"/>
              </a:ext>
            </a:extLst>
          </p:cNvPr>
          <p:cNvSpPr/>
          <p:nvPr/>
        </p:nvSpPr>
        <p:spPr>
          <a:xfrm>
            <a:off x="5017754" y="2965269"/>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92" name="TextBox 91">
            <a:extLst>
              <a:ext uri="{FF2B5EF4-FFF2-40B4-BE49-F238E27FC236}">
                <a16:creationId xmlns:a16="http://schemas.microsoft.com/office/drawing/2014/main" id="{3FD9F13B-1CC3-4860-9D15-2F500D07541E}"/>
              </a:ext>
            </a:extLst>
          </p:cNvPr>
          <p:cNvSpPr txBox="1"/>
          <p:nvPr/>
        </p:nvSpPr>
        <p:spPr>
          <a:xfrm>
            <a:off x="4745427" y="2559858"/>
            <a:ext cx="1478380" cy="338554"/>
          </a:xfrm>
          <a:prstGeom prst="rect">
            <a:avLst/>
          </a:prstGeom>
          <a:noFill/>
        </p:spPr>
        <p:txBody>
          <a:bodyPr wrap="square" rtlCol="0">
            <a:spAutoFit/>
          </a:bodyPr>
          <a:lstStyle/>
          <a:p>
            <a:pPr algn="ctr" defTabSz="586199"/>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cxnSp>
        <p:nvCxnSpPr>
          <p:cNvPr id="95" name="Straight Connector 94">
            <a:extLst>
              <a:ext uri="{FF2B5EF4-FFF2-40B4-BE49-F238E27FC236}">
                <a16:creationId xmlns:a16="http://schemas.microsoft.com/office/drawing/2014/main" id="{5B1277B6-7456-4A3D-AFF1-0FE6365488FE}"/>
              </a:ext>
            </a:extLst>
          </p:cNvPr>
          <p:cNvCxnSpPr>
            <a:cxnSpLocks/>
          </p:cNvCxnSpPr>
          <p:nvPr/>
        </p:nvCxnSpPr>
        <p:spPr>
          <a:xfrm>
            <a:off x="9088762" y="2651579"/>
            <a:ext cx="0" cy="3331971"/>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2B88801-4855-4040-90D2-EF26669A01FE}"/>
              </a:ext>
            </a:extLst>
          </p:cNvPr>
          <p:cNvSpPr txBox="1"/>
          <p:nvPr/>
        </p:nvSpPr>
        <p:spPr>
          <a:xfrm>
            <a:off x="9228499" y="2559858"/>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97" name="TextBox 96">
            <a:extLst>
              <a:ext uri="{FF2B5EF4-FFF2-40B4-BE49-F238E27FC236}">
                <a16:creationId xmlns:a16="http://schemas.microsoft.com/office/drawing/2014/main" id="{9D5248DE-B98D-4ED8-8176-4AAEC9DD77B8}"/>
              </a:ext>
            </a:extLst>
          </p:cNvPr>
          <p:cNvSpPr txBox="1"/>
          <p:nvPr/>
        </p:nvSpPr>
        <p:spPr>
          <a:xfrm>
            <a:off x="10557703" y="2559858"/>
            <a:ext cx="1583373"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98" name="TextBox 97">
            <a:extLst>
              <a:ext uri="{FF2B5EF4-FFF2-40B4-BE49-F238E27FC236}">
                <a16:creationId xmlns:a16="http://schemas.microsoft.com/office/drawing/2014/main" id="{BCB691E2-244D-4B1E-BC54-74E22CDD176A}"/>
              </a:ext>
            </a:extLst>
          </p:cNvPr>
          <p:cNvSpPr txBox="1"/>
          <p:nvPr/>
        </p:nvSpPr>
        <p:spPr>
          <a:xfrm>
            <a:off x="10779570" y="3011296"/>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45%</a:t>
            </a:r>
          </a:p>
        </p:txBody>
      </p:sp>
      <p:sp>
        <p:nvSpPr>
          <p:cNvPr id="102" name="TextBox 101">
            <a:extLst>
              <a:ext uri="{FF2B5EF4-FFF2-40B4-BE49-F238E27FC236}">
                <a16:creationId xmlns:a16="http://schemas.microsoft.com/office/drawing/2014/main" id="{7EBFB0CF-898A-493D-A9F3-42488360733F}"/>
              </a:ext>
            </a:extLst>
          </p:cNvPr>
          <p:cNvSpPr txBox="1"/>
          <p:nvPr/>
        </p:nvSpPr>
        <p:spPr>
          <a:xfrm>
            <a:off x="9390477" y="3011296"/>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50%</a:t>
            </a:r>
          </a:p>
        </p:txBody>
      </p:sp>
      <p:pic>
        <p:nvPicPr>
          <p:cNvPr id="107" name="Picture 106">
            <a:extLst>
              <a:ext uri="{FF2B5EF4-FFF2-40B4-BE49-F238E27FC236}">
                <a16:creationId xmlns:a16="http://schemas.microsoft.com/office/drawing/2014/main" id="{00B9ADA8-CE96-4690-B551-9A914E5901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838" y="5095717"/>
            <a:ext cx="678866" cy="678866"/>
          </a:xfrm>
          <a:prstGeom prst="rect">
            <a:avLst/>
          </a:prstGeom>
        </p:spPr>
      </p:pic>
      <p:pic>
        <p:nvPicPr>
          <p:cNvPr id="108" name="Picture 107">
            <a:extLst>
              <a:ext uri="{FF2B5EF4-FFF2-40B4-BE49-F238E27FC236}">
                <a16:creationId xmlns:a16="http://schemas.microsoft.com/office/drawing/2014/main" id="{D25DD283-D845-4615-8214-7A35ECB9AA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926" y="2870006"/>
            <a:ext cx="682690" cy="682690"/>
          </a:xfrm>
          <a:prstGeom prst="rect">
            <a:avLst/>
          </a:prstGeom>
        </p:spPr>
      </p:pic>
      <p:sp>
        <p:nvSpPr>
          <p:cNvPr id="112" name="TextBox 111">
            <a:extLst>
              <a:ext uri="{FF2B5EF4-FFF2-40B4-BE49-F238E27FC236}">
                <a16:creationId xmlns:a16="http://schemas.microsoft.com/office/drawing/2014/main" id="{2B374CE9-A69E-46E8-B3F5-1DF7221B87F2}"/>
              </a:ext>
            </a:extLst>
          </p:cNvPr>
          <p:cNvSpPr txBox="1"/>
          <p:nvPr/>
        </p:nvSpPr>
        <p:spPr>
          <a:xfrm>
            <a:off x="3727237" y="3011296"/>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53%</a:t>
            </a:r>
          </a:p>
        </p:txBody>
      </p:sp>
      <p:sp>
        <p:nvSpPr>
          <p:cNvPr id="113" name="TextBox 112">
            <a:extLst>
              <a:ext uri="{FF2B5EF4-FFF2-40B4-BE49-F238E27FC236}">
                <a16:creationId xmlns:a16="http://schemas.microsoft.com/office/drawing/2014/main" id="{86306AAD-05C2-406B-A3A9-950EB4560EBA}"/>
              </a:ext>
            </a:extLst>
          </p:cNvPr>
          <p:cNvSpPr txBox="1"/>
          <p:nvPr/>
        </p:nvSpPr>
        <p:spPr>
          <a:xfrm>
            <a:off x="3727237" y="5235095"/>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38%</a:t>
            </a:r>
          </a:p>
        </p:txBody>
      </p:sp>
      <p:sp>
        <p:nvSpPr>
          <p:cNvPr id="116" name="TextBox 115">
            <a:extLst>
              <a:ext uri="{FF2B5EF4-FFF2-40B4-BE49-F238E27FC236}">
                <a16:creationId xmlns:a16="http://schemas.microsoft.com/office/drawing/2014/main" id="{E19A775A-60FA-4AFD-B333-16A4767247D5}"/>
              </a:ext>
            </a:extLst>
          </p:cNvPr>
          <p:cNvSpPr txBox="1"/>
          <p:nvPr/>
        </p:nvSpPr>
        <p:spPr>
          <a:xfrm>
            <a:off x="4931503" y="3011296"/>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64%</a:t>
            </a:r>
          </a:p>
        </p:txBody>
      </p:sp>
      <p:sp>
        <p:nvSpPr>
          <p:cNvPr id="117" name="TextBox 116">
            <a:extLst>
              <a:ext uri="{FF2B5EF4-FFF2-40B4-BE49-F238E27FC236}">
                <a16:creationId xmlns:a16="http://schemas.microsoft.com/office/drawing/2014/main" id="{A066E4B1-17E0-4835-8B1C-5F5D0A8E60B4}"/>
              </a:ext>
            </a:extLst>
          </p:cNvPr>
          <p:cNvSpPr txBox="1"/>
          <p:nvPr/>
        </p:nvSpPr>
        <p:spPr>
          <a:xfrm>
            <a:off x="4931503" y="5235095"/>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40%</a:t>
            </a:r>
          </a:p>
        </p:txBody>
      </p:sp>
      <p:sp>
        <p:nvSpPr>
          <p:cNvPr id="119" name="Rectangle 118">
            <a:extLst>
              <a:ext uri="{FF2B5EF4-FFF2-40B4-BE49-F238E27FC236}">
                <a16:creationId xmlns:a16="http://schemas.microsoft.com/office/drawing/2014/main" id="{4192168C-5B16-4114-9447-649CBB566BB3}"/>
              </a:ext>
            </a:extLst>
          </p:cNvPr>
          <p:cNvSpPr/>
          <p:nvPr/>
        </p:nvSpPr>
        <p:spPr>
          <a:xfrm>
            <a:off x="6471170" y="5189068"/>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120" name="TextBox 119">
            <a:extLst>
              <a:ext uri="{FF2B5EF4-FFF2-40B4-BE49-F238E27FC236}">
                <a16:creationId xmlns:a16="http://schemas.microsoft.com/office/drawing/2014/main" id="{B5B12FB8-3BA8-473E-88B9-98B0BFF4817A}"/>
              </a:ext>
            </a:extLst>
          </p:cNvPr>
          <p:cNvSpPr txBox="1"/>
          <p:nvPr/>
        </p:nvSpPr>
        <p:spPr>
          <a:xfrm>
            <a:off x="6379555" y="523509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38%</a:t>
            </a:r>
          </a:p>
        </p:txBody>
      </p:sp>
      <p:sp>
        <p:nvSpPr>
          <p:cNvPr id="123" name="TextBox 122">
            <a:extLst>
              <a:ext uri="{FF2B5EF4-FFF2-40B4-BE49-F238E27FC236}">
                <a16:creationId xmlns:a16="http://schemas.microsoft.com/office/drawing/2014/main" id="{0B27895B-70C5-4F40-A961-D3E0D7DAA701}"/>
              </a:ext>
            </a:extLst>
          </p:cNvPr>
          <p:cNvSpPr txBox="1"/>
          <p:nvPr/>
        </p:nvSpPr>
        <p:spPr>
          <a:xfrm>
            <a:off x="9390477" y="5235095"/>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34%</a:t>
            </a:r>
          </a:p>
        </p:txBody>
      </p:sp>
      <p:sp>
        <p:nvSpPr>
          <p:cNvPr id="124" name="TextBox 123">
            <a:extLst>
              <a:ext uri="{FF2B5EF4-FFF2-40B4-BE49-F238E27FC236}">
                <a16:creationId xmlns:a16="http://schemas.microsoft.com/office/drawing/2014/main" id="{09C71F9C-DAAC-4343-99A4-117843A7C30C}"/>
              </a:ext>
            </a:extLst>
          </p:cNvPr>
          <p:cNvSpPr txBox="1"/>
          <p:nvPr/>
        </p:nvSpPr>
        <p:spPr>
          <a:xfrm>
            <a:off x="10779570" y="5235095"/>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31%</a:t>
            </a:r>
          </a:p>
        </p:txBody>
      </p:sp>
      <p:sp>
        <p:nvSpPr>
          <p:cNvPr id="126" name="Triangle 40">
            <a:extLst>
              <a:ext uri="{FF2B5EF4-FFF2-40B4-BE49-F238E27FC236}">
                <a16:creationId xmlns:a16="http://schemas.microsoft.com/office/drawing/2014/main" id="{CD679469-9995-47D8-BCD4-B680EB27FFF5}"/>
              </a:ext>
            </a:extLst>
          </p:cNvPr>
          <p:cNvSpPr/>
          <p:nvPr/>
        </p:nvSpPr>
        <p:spPr>
          <a:xfrm rot="5400000">
            <a:off x="324515" y="115002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5F69FE00-1541-40F4-8160-CD307170CCDC}"/>
              </a:ext>
            </a:extLst>
          </p:cNvPr>
          <p:cNvSpPr txBox="1"/>
          <p:nvPr/>
        </p:nvSpPr>
        <p:spPr>
          <a:xfrm>
            <a:off x="873166" y="4086033"/>
            <a:ext cx="3032711" cy="584775"/>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I regularly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set time aside</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 in my busy schedule to watch sports</a:t>
            </a:r>
            <a:endPar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cxnSp>
        <p:nvCxnSpPr>
          <p:cNvPr id="46" name="Straight Connector 45">
            <a:extLst>
              <a:ext uri="{FF2B5EF4-FFF2-40B4-BE49-F238E27FC236}">
                <a16:creationId xmlns:a16="http://schemas.microsoft.com/office/drawing/2014/main" id="{973AA3E9-D31E-4C83-AACD-7ADB38B7A53D}"/>
              </a:ext>
            </a:extLst>
          </p:cNvPr>
          <p:cNvCxnSpPr>
            <a:cxnSpLocks/>
          </p:cNvCxnSpPr>
          <p:nvPr/>
        </p:nvCxnSpPr>
        <p:spPr>
          <a:xfrm>
            <a:off x="1053427" y="4925896"/>
            <a:ext cx="10899115"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4F0DF7F4-3EA6-4C75-943F-A8D55AFB212A}"/>
              </a:ext>
            </a:extLst>
          </p:cNvPr>
          <p:cNvSpPr/>
          <p:nvPr/>
        </p:nvSpPr>
        <p:spPr>
          <a:xfrm>
            <a:off x="6449612" y="4132338"/>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48" name="TextBox 47">
            <a:extLst>
              <a:ext uri="{FF2B5EF4-FFF2-40B4-BE49-F238E27FC236}">
                <a16:creationId xmlns:a16="http://schemas.microsoft.com/office/drawing/2014/main" id="{71E44156-1639-431C-8FA9-A6C27D889F11}"/>
              </a:ext>
            </a:extLst>
          </p:cNvPr>
          <p:cNvSpPr txBox="1"/>
          <p:nvPr/>
        </p:nvSpPr>
        <p:spPr>
          <a:xfrm>
            <a:off x="6340068" y="417836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44%</a:t>
            </a:r>
          </a:p>
        </p:txBody>
      </p:sp>
      <p:sp>
        <p:nvSpPr>
          <p:cNvPr id="49" name="Rectangle 48">
            <a:extLst>
              <a:ext uri="{FF2B5EF4-FFF2-40B4-BE49-F238E27FC236}">
                <a16:creationId xmlns:a16="http://schemas.microsoft.com/office/drawing/2014/main" id="{EC3E233C-164B-48DC-8994-E7E7EBAA99D0}"/>
              </a:ext>
            </a:extLst>
          </p:cNvPr>
          <p:cNvSpPr/>
          <p:nvPr/>
        </p:nvSpPr>
        <p:spPr>
          <a:xfrm>
            <a:off x="4996196" y="4132338"/>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54" name="TextBox 53">
            <a:extLst>
              <a:ext uri="{FF2B5EF4-FFF2-40B4-BE49-F238E27FC236}">
                <a16:creationId xmlns:a16="http://schemas.microsoft.com/office/drawing/2014/main" id="{C3BBACD3-AB03-4CB0-9B56-63DAE2D5C68D}"/>
              </a:ext>
            </a:extLst>
          </p:cNvPr>
          <p:cNvSpPr txBox="1"/>
          <p:nvPr/>
        </p:nvSpPr>
        <p:spPr>
          <a:xfrm>
            <a:off x="3705679" y="4178365"/>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44%</a:t>
            </a:r>
          </a:p>
        </p:txBody>
      </p:sp>
      <p:sp>
        <p:nvSpPr>
          <p:cNvPr id="55" name="TextBox 54">
            <a:extLst>
              <a:ext uri="{FF2B5EF4-FFF2-40B4-BE49-F238E27FC236}">
                <a16:creationId xmlns:a16="http://schemas.microsoft.com/office/drawing/2014/main" id="{7368DFD9-7B39-4D2E-88CB-9B584FF561B4}"/>
              </a:ext>
            </a:extLst>
          </p:cNvPr>
          <p:cNvSpPr txBox="1"/>
          <p:nvPr/>
        </p:nvSpPr>
        <p:spPr>
          <a:xfrm>
            <a:off x="4909945" y="4178365"/>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58%</a:t>
            </a:r>
          </a:p>
        </p:txBody>
      </p:sp>
      <p:sp>
        <p:nvSpPr>
          <p:cNvPr id="59" name="Rectangle 58">
            <a:extLst>
              <a:ext uri="{FF2B5EF4-FFF2-40B4-BE49-F238E27FC236}">
                <a16:creationId xmlns:a16="http://schemas.microsoft.com/office/drawing/2014/main" id="{163A62A6-AC24-4F07-B386-9D3FEB65E828}"/>
              </a:ext>
            </a:extLst>
          </p:cNvPr>
          <p:cNvSpPr/>
          <p:nvPr/>
        </p:nvSpPr>
        <p:spPr>
          <a:xfrm>
            <a:off x="7845432" y="4132338"/>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60" name="TextBox 59">
            <a:extLst>
              <a:ext uri="{FF2B5EF4-FFF2-40B4-BE49-F238E27FC236}">
                <a16:creationId xmlns:a16="http://schemas.microsoft.com/office/drawing/2014/main" id="{9BA80675-7F40-416F-A703-0E6CA2E82CE7}"/>
              </a:ext>
            </a:extLst>
          </p:cNvPr>
          <p:cNvSpPr txBox="1"/>
          <p:nvPr/>
        </p:nvSpPr>
        <p:spPr>
          <a:xfrm>
            <a:off x="7759684" y="4178365"/>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44%</a:t>
            </a:r>
          </a:p>
        </p:txBody>
      </p:sp>
      <p:sp>
        <p:nvSpPr>
          <p:cNvPr id="61" name="Rectangle 60">
            <a:extLst>
              <a:ext uri="{FF2B5EF4-FFF2-40B4-BE49-F238E27FC236}">
                <a16:creationId xmlns:a16="http://schemas.microsoft.com/office/drawing/2014/main" id="{3BD2A5AD-C80A-492B-B017-FC8455DD89DE}"/>
              </a:ext>
            </a:extLst>
          </p:cNvPr>
          <p:cNvSpPr/>
          <p:nvPr/>
        </p:nvSpPr>
        <p:spPr>
          <a:xfrm>
            <a:off x="10836334" y="4132338"/>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pic>
        <p:nvPicPr>
          <p:cNvPr id="64" name="Picture 63">
            <a:extLst>
              <a:ext uri="{FF2B5EF4-FFF2-40B4-BE49-F238E27FC236}">
                <a16:creationId xmlns:a16="http://schemas.microsoft.com/office/drawing/2014/main" id="{24E76C6F-2936-461F-B326-8870A29748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3820" y="4049483"/>
            <a:ext cx="645796" cy="645796"/>
          </a:xfrm>
          <a:prstGeom prst="rect">
            <a:avLst/>
          </a:prstGeom>
        </p:spPr>
      </p:pic>
      <p:sp>
        <p:nvSpPr>
          <p:cNvPr id="57" name="Rectangle 56">
            <a:extLst>
              <a:ext uri="{FF2B5EF4-FFF2-40B4-BE49-F238E27FC236}">
                <a16:creationId xmlns:a16="http://schemas.microsoft.com/office/drawing/2014/main" id="{B6B80231-0CAF-415E-BF2E-738F70C30F3B}"/>
              </a:ext>
            </a:extLst>
          </p:cNvPr>
          <p:cNvSpPr/>
          <p:nvPr/>
        </p:nvSpPr>
        <p:spPr>
          <a:xfrm>
            <a:off x="9486255" y="4118950"/>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62" name="TextBox 61">
            <a:extLst>
              <a:ext uri="{FF2B5EF4-FFF2-40B4-BE49-F238E27FC236}">
                <a16:creationId xmlns:a16="http://schemas.microsoft.com/office/drawing/2014/main" id="{805689F2-1D91-4657-92DD-21F9378B065F}"/>
              </a:ext>
            </a:extLst>
          </p:cNvPr>
          <p:cNvSpPr txBox="1"/>
          <p:nvPr/>
        </p:nvSpPr>
        <p:spPr>
          <a:xfrm>
            <a:off x="10750586" y="4178365"/>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61%</a:t>
            </a:r>
          </a:p>
        </p:txBody>
      </p:sp>
      <p:sp>
        <p:nvSpPr>
          <p:cNvPr id="3" name="TextBox 2">
            <a:extLst>
              <a:ext uri="{FF2B5EF4-FFF2-40B4-BE49-F238E27FC236}">
                <a16:creationId xmlns:a16="http://schemas.microsoft.com/office/drawing/2014/main" id="{7750450E-D306-4F26-9117-7266A2D17B72}"/>
              </a:ext>
            </a:extLst>
          </p:cNvPr>
          <p:cNvSpPr txBox="1"/>
          <p:nvPr/>
        </p:nvSpPr>
        <p:spPr>
          <a:xfrm>
            <a:off x="9391956" y="4171254"/>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52%</a:t>
            </a:r>
          </a:p>
        </p:txBody>
      </p:sp>
    </p:spTree>
    <p:extLst>
      <p:ext uri="{BB962C8B-B14F-4D97-AF65-F5344CB8AC3E}">
        <p14:creationId xmlns:p14="http://schemas.microsoft.com/office/powerpoint/2010/main" val="127414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0" y="169010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82387" y="223694"/>
            <a:ext cx="119946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Live sports also creates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valuable occasions to bring people together</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a majority of female fans think of sports as an important family activity</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2" name="TextBox 11">
            <a:extLst>
              <a:ext uri="{FF2B5EF4-FFF2-40B4-BE49-F238E27FC236}">
                <a16:creationId xmlns:a16="http://schemas.microsoft.com/office/drawing/2014/main" id="{2DE1562A-8B23-4252-A079-15BC51BB215B}"/>
              </a:ext>
            </a:extLst>
          </p:cNvPr>
          <p:cNvSpPr txBox="1"/>
          <p:nvPr/>
        </p:nvSpPr>
        <p:spPr>
          <a:xfrm>
            <a:off x="546751" y="1159505"/>
            <a:ext cx="11466731" cy="338554"/>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This bonding time leads many to make the occasion even more of an event by cooking or grilling for their guests</a:t>
            </a:r>
            <a:endPar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84" name="Text Placeholder 3">
            <a:extLst>
              <a:ext uri="{FF2B5EF4-FFF2-40B4-BE49-F238E27FC236}">
                <a16:creationId xmlns:a16="http://schemas.microsoft.com/office/drawing/2014/main" id="{7E5370F0-A721-4484-B229-4D27582CA340}"/>
              </a:ext>
            </a:extLst>
          </p:cNvPr>
          <p:cNvSpPr txBox="1">
            <a:spLocks/>
          </p:cNvSpPr>
          <p:nvPr/>
        </p:nvSpPr>
        <p:spPr>
          <a:xfrm>
            <a:off x="546751" y="6243753"/>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Q18 &amp; Q19: Which of the following statements do you believe are true for you?, Avid Fans Respondents (habitually watch sports on TV, intensely follow teams / players, etc). All Sports Fans based on P18+.</a:t>
            </a:r>
          </a:p>
        </p:txBody>
      </p:sp>
      <p:sp>
        <p:nvSpPr>
          <p:cNvPr id="68" name="TextBox 67">
            <a:extLst>
              <a:ext uri="{FF2B5EF4-FFF2-40B4-BE49-F238E27FC236}">
                <a16:creationId xmlns:a16="http://schemas.microsoft.com/office/drawing/2014/main" id="{E4303CA7-4D80-483C-926E-76A9A93AF138}"/>
              </a:ext>
            </a:extLst>
          </p:cNvPr>
          <p:cNvSpPr txBox="1"/>
          <p:nvPr/>
        </p:nvSpPr>
        <p:spPr>
          <a:xfrm>
            <a:off x="6180038" y="2638577"/>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69" name="TextBox 68">
            <a:extLst>
              <a:ext uri="{FF2B5EF4-FFF2-40B4-BE49-F238E27FC236}">
                <a16:creationId xmlns:a16="http://schemas.microsoft.com/office/drawing/2014/main" id="{69D1E091-DFFF-41AD-AFAC-6A0DE8252E11}"/>
              </a:ext>
            </a:extLst>
          </p:cNvPr>
          <p:cNvSpPr txBox="1"/>
          <p:nvPr/>
        </p:nvSpPr>
        <p:spPr>
          <a:xfrm>
            <a:off x="7560166" y="2638577"/>
            <a:ext cx="1478380"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71" name="TextBox 70">
            <a:extLst>
              <a:ext uri="{FF2B5EF4-FFF2-40B4-BE49-F238E27FC236}">
                <a16:creationId xmlns:a16="http://schemas.microsoft.com/office/drawing/2014/main" id="{3BF7973C-4BAC-4CA5-A081-B2A6C2A0491E}"/>
              </a:ext>
            </a:extLst>
          </p:cNvPr>
          <p:cNvSpPr txBox="1"/>
          <p:nvPr/>
        </p:nvSpPr>
        <p:spPr>
          <a:xfrm>
            <a:off x="882262" y="3271869"/>
            <a:ext cx="2874950" cy="584775"/>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Watching sports is </a:t>
            </a:r>
            <a:b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b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important family time</a:t>
            </a:r>
          </a:p>
        </p:txBody>
      </p:sp>
      <p:sp>
        <p:nvSpPr>
          <p:cNvPr id="72" name="TextBox 71">
            <a:extLst>
              <a:ext uri="{FF2B5EF4-FFF2-40B4-BE49-F238E27FC236}">
                <a16:creationId xmlns:a16="http://schemas.microsoft.com/office/drawing/2014/main" id="{9CBF9471-F4A2-4716-905E-17A4C650EB27}"/>
              </a:ext>
            </a:extLst>
          </p:cNvPr>
          <p:cNvSpPr txBox="1"/>
          <p:nvPr/>
        </p:nvSpPr>
        <p:spPr>
          <a:xfrm>
            <a:off x="847624" y="4595554"/>
            <a:ext cx="3053953" cy="830997"/>
          </a:xfrm>
          <a:prstGeom prst="rect">
            <a:avLst/>
          </a:prstGeom>
          <a:noFill/>
        </p:spPr>
        <p:txBody>
          <a:bodyPr wrap="square" rtlCol="0">
            <a:spAutoFit/>
          </a:bodyPr>
          <a:lstStyle/>
          <a:p>
            <a:pPr algn="ctr" defTabSz="586199">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I like to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cook/grill for family or friends</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 when watching sports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on</a:t>
            </a: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sz="16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TV</a:t>
            </a:r>
          </a:p>
        </p:txBody>
      </p:sp>
      <p:sp>
        <p:nvSpPr>
          <p:cNvPr id="74" name="Rectangle 73">
            <a:extLst>
              <a:ext uri="{FF2B5EF4-FFF2-40B4-BE49-F238E27FC236}">
                <a16:creationId xmlns:a16="http://schemas.microsoft.com/office/drawing/2014/main" id="{CABCBAFA-7602-4286-9DA4-D05FB7D1CBC0}"/>
              </a:ext>
            </a:extLst>
          </p:cNvPr>
          <p:cNvSpPr/>
          <p:nvPr/>
        </p:nvSpPr>
        <p:spPr>
          <a:xfrm>
            <a:off x="3560107" y="1793865"/>
            <a:ext cx="5858855" cy="369332"/>
          </a:xfrm>
          <a:prstGeom prst="rect">
            <a:avLst/>
          </a:prstGeom>
        </p:spPr>
        <p:txBody>
          <a:bodyPr wrap="square">
            <a:spAutoFit/>
          </a:bodyPr>
          <a:lstStyle/>
          <a:p>
            <a:pPr algn="ctr" defTabSz="586199">
              <a:defRPr/>
            </a:pPr>
            <a:r>
              <a:rPr lang="en-US"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Agree</a:t>
            </a:r>
          </a:p>
        </p:txBody>
      </p:sp>
      <p:sp>
        <p:nvSpPr>
          <p:cNvPr id="77" name="TextBox 76">
            <a:extLst>
              <a:ext uri="{FF2B5EF4-FFF2-40B4-BE49-F238E27FC236}">
                <a16:creationId xmlns:a16="http://schemas.microsoft.com/office/drawing/2014/main" id="{7E578299-48C9-4250-9EAF-7DC6EA173833}"/>
              </a:ext>
            </a:extLst>
          </p:cNvPr>
          <p:cNvSpPr txBox="1"/>
          <p:nvPr/>
        </p:nvSpPr>
        <p:spPr>
          <a:xfrm>
            <a:off x="3475789" y="2637578"/>
            <a:ext cx="1520471" cy="338554"/>
          </a:xfrm>
          <a:prstGeom prst="rect">
            <a:avLst/>
          </a:prstGeom>
          <a:noFill/>
        </p:spPr>
        <p:txBody>
          <a:bodyPr wrap="square" rtlCol="0">
            <a:spAutoFit/>
          </a:bodyPr>
          <a:lstStyle/>
          <a:p>
            <a:pPr algn="ctr" defTabSz="586199">
              <a:defRPr/>
            </a:pPr>
            <a:r>
              <a:rPr lang="en-US" sz="16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cxnSp>
        <p:nvCxnSpPr>
          <p:cNvPr id="78" name="Straight Connector 77">
            <a:extLst>
              <a:ext uri="{FF2B5EF4-FFF2-40B4-BE49-F238E27FC236}">
                <a16:creationId xmlns:a16="http://schemas.microsoft.com/office/drawing/2014/main" id="{F2210000-235A-4AFE-B112-CA2431145D30}"/>
              </a:ext>
            </a:extLst>
          </p:cNvPr>
          <p:cNvCxnSpPr>
            <a:cxnSpLocks/>
          </p:cNvCxnSpPr>
          <p:nvPr/>
        </p:nvCxnSpPr>
        <p:spPr>
          <a:xfrm>
            <a:off x="6162325" y="2637578"/>
            <a:ext cx="0" cy="3104923"/>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B6BAC49E-E57A-4550-BF35-DD197B9A8387}"/>
              </a:ext>
            </a:extLst>
          </p:cNvPr>
          <p:cNvSpPr/>
          <p:nvPr/>
        </p:nvSpPr>
        <p:spPr>
          <a:xfrm>
            <a:off x="7812376" y="3314427"/>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1" name="Rectangle 80">
            <a:extLst>
              <a:ext uri="{FF2B5EF4-FFF2-40B4-BE49-F238E27FC236}">
                <a16:creationId xmlns:a16="http://schemas.microsoft.com/office/drawing/2014/main" id="{AB3715ED-0A65-4DCE-A115-5A513082B24C}"/>
              </a:ext>
            </a:extLst>
          </p:cNvPr>
          <p:cNvSpPr/>
          <p:nvPr/>
        </p:nvSpPr>
        <p:spPr>
          <a:xfrm>
            <a:off x="7812375" y="4775581"/>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86" name="TextBox 85">
            <a:extLst>
              <a:ext uri="{FF2B5EF4-FFF2-40B4-BE49-F238E27FC236}">
                <a16:creationId xmlns:a16="http://schemas.microsoft.com/office/drawing/2014/main" id="{8BC6C355-83AB-4137-AA50-864C38A941D0}"/>
              </a:ext>
            </a:extLst>
          </p:cNvPr>
          <p:cNvSpPr txBox="1"/>
          <p:nvPr/>
        </p:nvSpPr>
        <p:spPr>
          <a:xfrm>
            <a:off x="7731109" y="3360454"/>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57%</a:t>
            </a:r>
          </a:p>
        </p:txBody>
      </p:sp>
      <p:sp>
        <p:nvSpPr>
          <p:cNvPr id="87" name="TextBox 86">
            <a:extLst>
              <a:ext uri="{FF2B5EF4-FFF2-40B4-BE49-F238E27FC236}">
                <a16:creationId xmlns:a16="http://schemas.microsoft.com/office/drawing/2014/main" id="{7891FD4B-E6B1-485B-8C02-E062BB9ECC23}"/>
              </a:ext>
            </a:extLst>
          </p:cNvPr>
          <p:cNvSpPr txBox="1"/>
          <p:nvPr/>
        </p:nvSpPr>
        <p:spPr>
          <a:xfrm>
            <a:off x="7731109" y="4821608"/>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51%</a:t>
            </a:r>
          </a:p>
        </p:txBody>
      </p:sp>
      <p:sp>
        <p:nvSpPr>
          <p:cNvPr id="89" name="Rectangle 88">
            <a:extLst>
              <a:ext uri="{FF2B5EF4-FFF2-40B4-BE49-F238E27FC236}">
                <a16:creationId xmlns:a16="http://schemas.microsoft.com/office/drawing/2014/main" id="{74D26C04-8444-42EA-956E-5F213C2872E2}"/>
              </a:ext>
            </a:extLst>
          </p:cNvPr>
          <p:cNvSpPr/>
          <p:nvPr/>
        </p:nvSpPr>
        <p:spPr>
          <a:xfrm>
            <a:off x="5022238" y="3314427"/>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90" name="Rectangle 89">
            <a:extLst>
              <a:ext uri="{FF2B5EF4-FFF2-40B4-BE49-F238E27FC236}">
                <a16:creationId xmlns:a16="http://schemas.microsoft.com/office/drawing/2014/main" id="{B331D6D4-3B42-4B12-9B95-1764F0E9B0ED}"/>
              </a:ext>
            </a:extLst>
          </p:cNvPr>
          <p:cNvSpPr/>
          <p:nvPr/>
        </p:nvSpPr>
        <p:spPr>
          <a:xfrm>
            <a:off x="5013273" y="4775581"/>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92" name="TextBox 91">
            <a:extLst>
              <a:ext uri="{FF2B5EF4-FFF2-40B4-BE49-F238E27FC236}">
                <a16:creationId xmlns:a16="http://schemas.microsoft.com/office/drawing/2014/main" id="{3FD9F13B-1CC3-4860-9D15-2F500D07541E}"/>
              </a:ext>
            </a:extLst>
          </p:cNvPr>
          <p:cNvSpPr txBox="1"/>
          <p:nvPr/>
        </p:nvSpPr>
        <p:spPr>
          <a:xfrm>
            <a:off x="4745427" y="2638577"/>
            <a:ext cx="1478380" cy="338554"/>
          </a:xfrm>
          <a:prstGeom prst="rect">
            <a:avLst/>
          </a:prstGeom>
          <a:noFill/>
        </p:spPr>
        <p:txBody>
          <a:bodyPr wrap="square" rtlCol="0">
            <a:spAutoFit/>
          </a:bodyPr>
          <a:lstStyle/>
          <a:p>
            <a:pPr algn="ctr" defTabSz="586199"/>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cxnSp>
        <p:nvCxnSpPr>
          <p:cNvPr id="94" name="Straight Connector 93">
            <a:extLst>
              <a:ext uri="{FF2B5EF4-FFF2-40B4-BE49-F238E27FC236}">
                <a16:creationId xmlns:a16="http://schemas.microsoft.com/office/drawing/2014/main" id="{329CD831-BC3A-4E6D-AEC7-0EA520D13765}"/>
              </a:ext>
            </a:extLst>
          </p:cNvPr>
          <p:cNvCxnSpPr>
            <a:cxnSpLocks/>
          </p:cNvCxnSpPr>
          <p:nvPr/>
        </p:nvCxnSpPr>
        <p:spPr>
          <a:xfrm>
            <a:off x="1095718" y="4243448"/>
            <a:ext cx="10878382"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5B1277B6-7456-4A3D-AFF1-0FE6365488FE}"/>
              </a:ext>
            </a:extLst>
          </p:cNvPr>
          <p:cNvCxnSpPr>
            <a:cxnSpLocks/>
          </p:cNvCxnSpPr>
          <p:nvPr/>
        </p:nvCxnSpPr>
        <p:spPr>
          <a:xfrm>
            <a:off x="9088762" y="2637578"/>
            <a:ext cx="0" cy="3038248"/>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62B88801-4855-4040-90D2-EF26669A01FE}"/>
              </a:ext>
            </a:extLst>
          </p:cNvPr>
          <p:cNvSpPr txBox="1"/>
          <p:nvPr/>
        </p:nvSpPr>
        <p:spPr>
          <a:xfrm>
            <a:off x="9228499" y="2638577"/>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97" name="TextBox 96">
            <a:extLst>
              <a:ext uri="{FF2B5EF4-FFF2-40B4-BE49-F238E27FC236}">
                <a16:creationId xmlns:a16="http://schemas.microsoft.com/office/drawing/2014/main" id="{9D5248DE-B98D-4ED8-8176-4AAEC9DD77B8}"/>
              </a:ext>
            </a:extLst>
          </p:cNvPr>
          <p:cNvSpPr txBox="1"/>
          <p:nvPr/>
        </p:nvSpPr>
        <p:spPr>
          <a:xfrm>
            <a:off x="10557703" y="2638577"/>
            <a:ext cx="1583373"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100" name="Rectangle 99">
            <a:extLst>
              <a:ext uri="{FF2B5EF4-FFF2-40B4-BE49-F238E27FC236}">
                <a16:creationId xmlns:a16="http://schemas.microsoft.com/office/drawing/2014/main" id="{E7603BAA-00E5-4D9B-8CBC-607A3BF42136}"/>
              </a:ext>
            </a:extLst>
          </p:cNvPr>
          <p:cNvSpPr/>
          <p:nvPr/>
        </p:nvSpPr>
        <p:spPr>
          <a:xfrm>
            <a:off x="9486255" y="4775581"/>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105" name="Rectangle 104">
            <a:extLst>
              <a:ext uri="{FF2B5EF4-FFF2-40B4-BE49-F238E27FC236}">
                <a16:creationId xmlns:a16="http://schemas.microsoft.com/office/drawing/2014/main" id="{1EF3E746-344C-485E-A852-5A0B2A938BFA}"/>
              </a:ext>
            </a:extLst>
          </p:cNvPr>
          <p:cNvSpPr/>
          <p:nvPr/>
        </p:nvSpPr>
        <p:spPr>
          <a:xfrm>
            <a:off x="9486255" y="3314427"/>
            <a:ext cx="920158" cy="492164"/>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schemeClr val="bg1"/>
              </a:solidFill>
              <a:latin typeface="Helvetica" panose="020B0403020202020204" pitchFamily="34" charset="0"/>
            </a:endParaRPr>
          </a:p>
        </p:txBody>
      </p:sp>
      <p:sp>
        <p:nvSpPr>
          <p:cNvPr id="106" name="TextBox 105">
            <a:extLst>
              <a:ext uri="{FF2B5EF4-FFF2-40B4-BE49-F238E27FC236}">
                <a16:creationId xmlns:a16="http://schemas.microsoft.com/office/drawing/2014/main" id="{9C37F0C4-941B-43E6-B637-A2EED8244BF2}"/>
              </a:ext>
            </a:extLst>
          </p:cNvPr>
          <p:cNvSpPr txBox="1"/>
          <p:nvPr/>
        </p:nvSpPr>
        <p:spPr>
          <a:xfrm>
            <a:off x="9390477" y="3360454"/>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48%</a:t>
            </a:r>
          </a:p>
        </p:txBody>
      </p:sp>
      <p:pic>
        <p:nvPicPr>
          <p:cNvPr id="109" name="Picture 108">
            <a:extLst>
              <a:ext uri="{FF2B5EF4-FFF2-40B4-BE49-F238E27FC236}">
                <a16:creationId xmlns:a16="http://schemas.microsoft.com/office/drawing/2014/main" id="{F533DE8B-C382-4040-BDA1-630204926B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1685" y="3235995"/>
            <a:ext cx="649028" cy="649028"/>
          </a:xfrm>
          <a:prstGeom prst="rect">
            <a:avLst/>
          </a:prstGeom>
        </p:spPr>
      </p:pic>
      <p:pic>
        <p:nvPicPr>
          <p:cNvPr id="110" name="Picture 109">
            <a:extLst>
              <a:ext uri="{FF2B5EF4-FFF2-40B4-BE49-F238E27FC236}">
                <a16:creationId xmlns:a16="http://schemas.microsoft.com/office/drawing/2014/main" id="{6B270D33-C895-4D46-A3E7-E7BBA5EDF2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4854" y="4680318"/>
            <a:ext cx="682690" cy="682690"/>
          </a:xfrm>
          <a:prstGeom prst="rect">
            <a:avLst/>
          </a:prstGeom>
        </p:spPr>
      </p:pic>
      <p:sp>
        <p:nvSpPr>
          <p:cNvPr id="111" name="TextBox 110">
            <a:extLst>
              <a:ext uri="{FF2B5EF4-FFF2-40B4-BE49-F238E27FC236}">
                <a16:creationId xmlns:a16="http://schemas.microsoft.com/office/drawing/2014/main" id="{04B3AB1B-919F-49B3-ACDC-DBAF28551D48}"/>
              </a:ext>
            </a:extLst>
          </p:cNvPr>
          <p:cNvSpPr txBox="1"/>
          <p:nvPr/>
        </p:nvSpPr>
        <p:spPr>
          <a:xfrm>
            <a:off x="3727237" y="3360454"/>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44%</a:t>
            </a:r>
          </a:p>
        </p:txBody>
      </p:sp>
      <p:sp>
        <p:nvSpPr>
          <p:cNvPr id="114" name="TextBox 113">
            <a:extLst>
              <a:ext uri="{FF2B5EF4-FFF2-40B4-BE49-F238E27FC236}">
                <a16:creationId xmlns:a16="http://schemas.microsoft.com/office/drawing/2014/main" id="{13940B7B-EFF7-460E-B6DC-7E6279596F07}"/>
              </a:ext>
            </a:extLst>
          </p:cNvPr>
          <p:cNvSpPr txBox="1"/>
          <p:nvPr/>
        </p:nvSpPr>
        <p:spPr>
          <a:xfrm>
            <a:off x="3727237" y="4821608"/>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38%</a:t>
            </a:r>
          </a:p>
        </p:txBody>
      </p:sp>
      <p:sp>
        <p:nvSpPr>
          <p:cNvPr id="115" name="TextBox 114">
            <a:extLst>
              <a:ext uri="{FF2B5EF4-FFF2-40B4-BE49-F238E27FC236}">
                <a16:creationId xmlns:a16="http://schemas.microsoft.com/office/drawing/2014/main" id="{B899B079-4EB3-4B59-B3FA-BDD7C843C76B}"/>
              </a:ext>
            </a:extLst>
          </p:cNvPr>
          <p:cNvSpPr txBox="1"/>
          <p:nvPr/>
        </p:nvSpPr>
        <p:spPr>
          <a:xfrm>
            <a:off x="4931503" y="3360454"/>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58%</a:t>
            </a:r>
          </a:p>
        </p:txBody>
      </p:sp>
      <p:sp>
        <p:nvSpPr>
          <p:cNvPr id="118" name="TextBox 117">
            <a:extLst>
              <a:ext uri="{FF2B5EF4-FFF2-40B4-BE49-F238E27FC236}">
                <a16:creationId xmlns:a16="http://schemas.microsoft.com/office/drawing/2014/main" id="{00F0AA0E-F4E3-4308-8A92-1C1FBC4D6ED4}"/>
              </a:ext>
            </a:extLst>
          </p:cNvPr>
          <p:cNvSpPr txBox="1"/>
          <p:nvPr/>
        </p:nvSpPr>
        <p:spPr>
          <a:xfrm>
            <a:off x="4931503" y="4821608"/>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40%</a:t>
            </a:r>
          </a:p>
        </p:txBody>
      </p:sp>
      <p:sp>
        <p:nvSpPr>
          <p:cNvPr id="121" name="TextBox 120">
            <a:extLst>
              <a:ext uri="{FF2B5EF4-FFF2-40B4-BE49-F238E27FC236}">
                <a16:creationId xmlns:a16="http://schemas.microsoft.com/office/drawing/2014/main" id="{B483270C-B7D5-4C84-BD93-650C73CAA21C}"/>
              </a:ext>
            </a:extLst>
          </p:cNvPr>
          <p:cNvSpPr txBox="1"/>
          <p:nvPr/>
        </p:nvSpPr>
        <p:spPr>
          <a:xfrm>
            <a:off x="6350980" y="4821608"/>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36%</a:t>
            </a:r>
          </a:p>
        </p:txBody>
      </p:sp>
      <p:sp>
        <p:nvSpPr>
          <p:cNvPr id="122" name="TextBox 121">
            <a:extLst>
              <a:ext uri="{FF2B5EF4-FFF2-40B4-BE49-F238E27FC236}">
                <a16:creationId xmlns:a16="http://schemas.microsoft.com/office/drawing/2014/main" id="{00A3963A-0798-4B03-B5AF-4FDF15AFAB9C}"/>
              </a:ext>
            </a:extLst>
          </p:cNvPr>
          <p:cNvSpPr txBox="1"/>
          <p:nvPr/>
        </p:nvSpPr>
        <p:spPr>
          <a:xfrm>
            <a:off x="6350980" y="3360454"/>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43%</a:t>
            </a:r>
          </a:p>
        </p:txBody>
      </p:sp>
      <p:sp>
        <p:nvSpPr>
          <p:cNvPr id="125" name="TextBox 124">
            <a:extLst>
              <a:ext uri="{FF2B5EF4-FFF2-40B4-BE49-F238E27FC236}">
                <a16:creationId xmlns:a16="http://schemas.microsoft.com/office/drawing/2014/main" id="{7C8CF586-9ED0-4530-81D8-2822E984897B}"/>
              </a:ext>
            </a:extLst>
          </p:cNvPr>
          <p:cNvSpPr txBox="1"/>
          <p:nvPr/>
        </p:nvSpPr>
        <p:spPr>
          <a:xfrm>
            <a:off x="9390477" y="4821608"/>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50%</a:t>
            </a:r>
          </a:p>
        </p:txBody>
      </p:sp>
      <p:sp>
        <p:nvSpPr>
          <p:cNvPr id="126" name="Triangle 40">
            <a:extLst>
              <a:ext uri="{FF2B5EF4-FFF2-40B4-BE49-F238E27FC236}">
                <a16:creationId xmlns:a16="http://schemas.microsoft.com/office/drawing/2014/main" id="{CD679469-9995-47D8-BCD4-B680EB27FFF5}"/>
              </a:ext>
            </a:extLst>
          </p:cNvPr>
          <p:cNvSpPr/>
          <p:nvPr/>
        </p:nvSpPr>
        <p:spPr>
          <a:xfrm rot="5400000">
            <a:off x="324515" y="122105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7857C87-BE07-4FBE-B266-D5580F50BEBA}"/>
              </a:ext>
            </a:extLst>
          </p:cNvPr>
          <p:cNvSpPr/>
          <p:nvPr/>
        </p:nvSpPr>
        <p:spPr>
          <a:xfrm>
            <a:off x="10796759" y="3307027"/>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3" name="TextBox 2">
            <a:extLst>
              <a:ext uri="{FF2B5EF4-FFF2-40B4-BE49-F238E27FC236}">
                <a16:creationId xmlns:a16="http://schemas.microsoft.com/office/drawing/2014/main" id="{9696461D-788B-43DD-85CD-57D9BA8CCB56}"/>
              </a:ext>
            </a:extLst>
          </p:cNvPr>
          <p:cNvSpPr txBox="1"/>
          <p:nvPr/>
        </p:nvSpPr>
        <p:spPr>
          <a:xfrm>
            <a:off x="10715492" y="3353054"/>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47%</a:t>
            </a:r>
          </a:p>
        </p:txBody>
      </p:sp>
      <p:sp>
        <p:nvSpPr>
          <p:cNvPr id="4" name="Rectangle 3">
            <a:extLst>
              <a:ext uri="{FF2B5EF4-FFF2-40B4-BE49-F238E27FC236}">
                <a16:creationId xmlns:a16="http://schemas.microsoft.com/office/drawing/2014/main" id="{E1118ABC-BF93-45A4-8D3D-489C301EC3B7}"/>
              </a:ext>
            </a:extLst>
          </p:cNvPr>
          <p:cNvSpPr/>
          <p:nvPr/>
        </p:nvSpPr>
        <p:spPr>
          <a:xfrm>
            <a:off x="10796759" y="4777062"/>
            <a:ext cx="920158" cy="492164"/>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5" name="TextBox 4">
            <a:extLst>
              <a:ext uri="{FF2B5EF4-FFF2-40B4-BE49-F238E27FC236}">
                <a16:creationId xmlns:a16="http://schemas.microsoft.com/office/drawing/2014/main" id="{06F6A91E-C3F5-416A-B76D-36FE3B22A8E9}"/>
              </a:ext>
            </a:extLst>
          </p:cNvPr>
          <p:cNvSpPr txBox="1"/>
          <p:nvPr/>
        </p:nvSpPr>
        <p:spPr>
          <a:xfrm>
            <a:off x="10715493" y="4823089"/>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45%</a:t>
            </a:r>
          </a:p>
        </p:txBody>
      </p:sp>
    </p:spTree>
    <p:extLst>
      <p:ext uri="{BB962C8B-B14F-4D97-AF65-F5344CB8AC3E}">
        <p14:creationId xmlns:p14="http://schemas.microsoft.com/office/powerpoint/2010/main" val="3382990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B2DE294-0C3F-4BCB-96C9-E87D188A59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95044"/>
            <a:ext cx="5206999" cy="5175142"/>
          </a:xfrm>
          <a:prstGeom prst="rect">
            <a:avLst/>
          </a:prstGeom>
          <a:ln>
            <a:noFill/>
          </a:ln>
        </p:spPr>
      </p:pic>
      <p:sp>
        <p:nvSpPr>
          <p:cNvPr id="9" name="Rectangle 8">
            <a:extLst>
              <a:ext uri="{FF2B5EF4-FFF2-40B4-BE49-F238E27FC236}">
                <a16:creationId xmlns:a16="http://schemas.microsoft.com/office/drawing/2014/main" id="{CB65E828-C057-41E3-8F0B-0C08C2B8AB9C}"/>
              </a:ext>
            </a:extLst>
          </p:cNvPr>
          <p:cNvSpPr/>
          <p:nvPr/>
        </p:nvSpPr>
        <p:spPr>
          <a:xfrm>
            <a:off x="5194300" y="1697199"/>
            <a:ext cx="6997699"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3879" y="159743"/>
            <a:ext cx="119501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Social media enhances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sports viewing experience at home and keeps fans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more engaged with games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especially among</a:t>
            </a:r>
            <a:r>
              <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multicultural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fans</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2" name="TextBox 31">
            <a:extLst>
              <a:ext uri="{FF2B5EF4-FFF2-40B4-BE49-F238E27FC236}">
                <a16:creationId xmlns:a16="http://schemas.microsoft.com/office/drawing/2014/main" id="{45C19EB3-1612-45FB-B9B3-E41BC7373E6C}"/>
              </a:ext>
            </a:extLst>
          </p:cNvPr>
          <p:cNvSpPr txBox="1"/>
          <p:nvPr/>
        </p:nvSpPr>
        <p:spPr>
          <a:xfrm>
            <a:off x="5206999" y="2229802"/>
            <a:ext cx="6847381" cy="507831"/>
          </a:xfrm>
          <a:prstGeom prst="rect">
            <a:avLst/>
          </a:prstGeom>
          <a:noFill/>
        </p:spPr>
        <p:txBody>
          <a:bodyPr wrap="square" rtlCol="0">
            <a:spAutoFit/>
          </a:bodyPr>
          <a:lstStyle/>
          <a:p>
            <a:pPr algn="ctr" defTabSz="586199"/>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 </a:t>
            </a:r>
            <a:r>
              <a:rPr lang="en-US" sz="1600" b="1" i="1" dirty="0">
                <a:solidFill>
                  <a:srgbClr val="1B1464"/>
                </a:solidFill>
                <a:latin typeface="Helvetica" panose="020B0403020202020204" pitchFamily="34" charset="0"/>
                <a:ea typeface="Open Sans" panose="020B0606030504020204" pitchFamily="34" charset="0"/>
                <a:cs typeface="Open Sans" panose="020B0606030504020204" pitchFamily="34" charset="0"/>
              </a:rPr>
              <a:t>ritual I do</a:t>
            </a:r>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 before or during ‘big’ games to help my team win”</a:t>
            </a:r>
          </a:p>
          <a:p>
            <a:pPr algn="ctr" defTabSz="586199"/>
            <a:r>
              <a:rPr lang="en-US" sz="1100" dirty="0">
                <a:solidFill>
                  <a:srgbClr val="1B1464"/>
                </a:solidFill>
                <a:latin typeface="Helvetica" panose="020B0403020202020204" pitchFamily="34" charset="0"/>
                <a:ea typeface="Open Sans" panose="020B0606030504020204" pitchFamily="34" charset="0"/>
                <a:cs typeface="Open Sans" panose="020B0606030504020204" pitchFamily="34" charset="0"/>
              </a:rPr>
              <a:t>(% who agree)</a:t>
            </a:r>
          </a:p>
        </p:txBody>
      </p:sp>
      <p:sp>
        <p:nvSpPr>
          <p:cNvPr id="24" name="TextBox 23">
            <a:extLst>
              <a:ext uri="{FF2B5EF4-FFF2-40B4-BE49-F238E27FC236}">
                <a16:creationId xmlns:a16="http://schemas.microsoft.com/office/drawing/2014/main" id="{C2705896-BD21-4823-82F0-79F43888E425}"/>
              </a:ext>
            </a:extLst>
          </p:cNvPr>
          <p:cNvSpPr txBox="1"/>
          <p:nvPr/>
        </p:nvSpPr>
        <p:spPr>
          <a:xfrm>
            <a:off x="546751" y="1020533"/>
            <a:ext cx="11283028" cy="584775"/>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rPr>
              <a:t>Social media is an even more important platform today since it allows fans to follow, and have conversations within, shared-interest communities (virtual ‘bars’ or ‘tailgates’) during a time of continued physical distancing practices</a:t>
            </a:r>
          </a:p>
        </p:txBody>
      </p:sp>
      <p:sp>
        <p:nvSpPr>
          <p:cNvPr id="26" name="Triangle 40">
            <a:extLst>
              <a:ext uri="{FF2B5EF4-FFF2-40B4-BE49-F238E27FC236}">
                <a16:creationId xmlns:a16="http://schemas.microsoft.com/office/drawing/2014/main" id="{B0583472-FCD8-4935-96E2-1FEF566EE771}"/>
              </a:ext>
            </a:extLst>
          </p:cNvPr>
          <p:cNvSpPr/>
          <p:nvPr/>
        </p:nvSpPr>
        <p:spPr>
          <a:xfrm rot="5400000">
            <a:off x="307697" y="110260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ed Rectangle 78">
            <a:extLst>
              <a:ext uri="{FF2B5EF4-FFF2-40B4-BE49-F238E27FC236}">
                <a16:creationId xmlns:a16="http://schemas.microsoft.com/office/drawing/2014/main" id="{40B513C4-A4EF-4D4D-ACAE-95CDA8FD0D66}"/>
              </a:ext>
            </a:extLst>
          </p:cNvPr>
          <p:cNvSpPr/>
          <p:nvPr/>
        </p:nvSpPr>
        <p:spPr>
          <a:xfrm>
            <a:off x="5270364" y="2138356"/>
            <a:ext cx="6836364" cy="672489"/>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28" name="TextBox 27">
            <a:extLst>
              <a:ext uri="{FF2B5EF4-FFF2-40B4-BE49-F238E27FC236}">
                <a16:creationId xmlns:a16="http://schemas.microsoft.com/office/drawing/2014/main" id="{6748618A-75C0-4D1A-86C1-488BB479EE0C}"/>
              </a:ext>
            </a:extLst>
          </p:cNvPr>
          <p:cNvSpPr txBox="1"/>
          <p:nvPr/>
        </p:nvSpPr>
        <p:spPr>
          <a:xfrm>
            <a:off x="5206999" y="2110538"/>
            <a:ext cx="6847381" cy="746358"/>
          </a:xfrm>
          <a:prstGeom prst="rect">
            <a:avLst/>
          </a:prstGeom>
          <a:noFill/>
        </p:spPr>
        <p:txBody>
          <a:bodyPr wrap="square" rtlCol="0">
            <a:spAutoFit/>
          </a:bodyPr>
          <a:lstStyle/>
          <a:p>
            <a:pPr algn="ctr" defTabSz="586199">
              <a:defRPr/>
            </a:pPr>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“Following </a:t>
            </a:r>
            <a:r>
              <a:rPr lang="en-US" sz="1600" b="1" i="1" dirty="0">
                <a:solidFill>
                  <a:srgbClr val="1B1464"/>
                </a:solidFill>
                <a:latin typeface="Helvetica" panose="020B0403020202020204" pitchFamily="34" charset="0"/>
                <a:ea typeface="Open Sans" panose="020B0606030504020204" pitchFamily="34" charset="0"/>
                <a:cs typeface="Open Sans" panose="020B0606030504020204" pitchFamily="34" charset="0"/>
              </a:rPr>
              <a:t>social media posts</a:t>
            </a:r>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 keeps me </a:t>
            </a:r>
            <a:r>
              <a:rPr lang="en-US" sz="1600" b="1" i="1" dirty="0">
                <a:solidFill>
                  <a:srgbClr val="1B1464"/>
                </a:solidFill>
                <a:latin typeface="Helvetica" panose="020B0403020202020204" pitchFamily="34" charset="0"/>
                <a:ea typeface="Open Sans" panose="020B0606030504020204" pitchFamily="34" charset="0"/>
                <a:cs typeface="Open Sans" panose="020B0606030504020204" pitchFamily="34" charset="0"/>
              </a:rPr>
              <a:t>more actively engaged</a:t>
            </a:r>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p>
          <a:p>
            <a:pPr algn="ctr" defTabSz="586199">
              <a:defRPr/>
            </a:pPr>
            <a:r>
              <a:rPr lang="en-US" sz="16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in watching live sports on TV”</a:t>
            </a:r>
          </a:p>
          <a:p>
            <a:pPr algn="ctr" defTabSz="586199">
              <a:defRPr/>
            </a:pPr>
            <a:r>
              <a:rPr lang="en-US" sz="1050" dirty="0">
                <a:solidFill>
                  <a:srgbClr val="1B1464"/>
                </a:solidFill>
                <a:latin typeface="Helvetica" panose="020B0403020202020204" pitchFamily="34" charset="0"/>
                <a:ea typeface="Open Sans" panose="020B0606030504020204" pitchFamily="34" charset="0"/>
                <a:cs typeface="Open Sans" panose="020B0606030504020204" pitchFamily="34" charset="0"/>
              </a:rPr>
              <a:t>(% who agree)</a:t>
            </a:r>
          </a:p>
        </p:txBody>
      </p:sp>
      <p:sp>
        <p:nvSpPr>
          <p:cNvPr id="29" name="Rounded Rectangle 80">
            <a:extLst>
              <a:ext uri="{FF2B5EF4-FFF2-40B4-BE49-F238E27FC236}">
                <a16:creationId xmlns:a16="http://schemas.microsoft.com/office/drawing/2014/main" id="{B5779271-6B67-4606-9068-B7C919CFAF5A}"/>
              </a:ext>
            </a:extLst>
          </p:cNvPr>
          <p:cNvSpPr/>
          <p:nvPr/>
        </p:nvSpPr>
        <p:spPr>
          <a:xfrm>
            <a:off x="5360867" y="3138687"/>
            <a:ext cx="3210055" cy="1250870"/>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30" name="Rectangle 29">
            <a:extLst>
              <a:ext uri="{FF2B5EF4-FFF2-40B4-BE49-F238E27FC236}">
                <a16:creationId xmlns:a16="http://schemas.microsoft.com/office/drawing/2014/main" id="{D2E5CEAC-D51F-4795-B67F-AB264AE7775D}"/>
              </a:ext>
            </a:extLst>
          </p:cNvPr>
          <p:cNvSpPr/>
          <p:nvPr/>
        </p:nvSpPr>
        <p:spPr>
          <a:xfrm>
            <a:off x="5346101" y="3580511"/>
            <a:ext cx="3210054" cy="769441"/>
          </a:xfrm>
          <a:prstGeom prst="rect">
            <a:avLst/>
          </a:prstGeom>
        </p:spPr>
        <p:txBody>
          <a:bodyPr wrap="square">
            <a:spAutoFit/>
          </a:bodyPr>
          <a:lstStyle/>
          <a:p>
            <a:pPr algn="ctr" defTabSz="586199"/>
            <a:r>
              <a:rPr lang="en-US" sz="4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52%</a:t>
            </a:r>
          </a:p>
        </p:txBody>
      </p:sp>
      <p:sp>
        <p:nvSpPr>
          <p:cNvPr id="46" name="TextBox 45">
            <a:extLst>
              <a:ext uri="{FF2B5EF4-FFF2-40B4-BE49-F238E27FC236}">
                <a16:creationId xmlns:a16="http://schemas.microsoft.com/office/drawing/2014/main" id="{61FCE5E5-AF99-41F4-991E-4F538720D7F5}"/>
              </a:ext>
            </a:extLst>
          </p:cNvPr>
          <p:cNvSpPr txBox="1"/>
          <p:nvPr/>
        </p:nvSpPr>
        <p:spPr>
          <a:xfrm>
            <a:off x="5360867" y="3210805"/>
            <a:ext cx="3210055" cy="369332"/>
          </a:xfrm>
          <a:prstGeom prst="rect">
            <a:avLst/>
          </a:prstGeom>
          <a:noFill/>
        </p:spPr>
        <p:txBody>
          <a:bodyPr wrap="square" rtlCol="0">
            <a:spAutoFit/>
          </a:bodyPr>
          <a:lstStyle/>
          <a:p>
            <a:pPr algn="ctr" defTabSz="586199"/>
            <a:r>
              <a:rPr lang="en-US"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Avid Sports Fans</a:t>
            </a:r>
          </a:p>
        </p:txBody>
      </p:sp>
      <p:sp>
        <p:nvSpPr>
          <p:cNvPr id="47" name="Rounded Rectangle 84">
            <a:extLst>
              <a:ext uri="{FF2B5EF4-FFF2-40B4-BE49-F238E27FC236}">
                <a16:creationId xmlns:a16="http://schemas.microsoft.com/office/drawing/2014/main" id="{CAD8C112-7836-4F93-86B0-7F0176B751E1}"/>
              </a:ext>
            </a:extLst>
          </p:cNvPr>
          <p:cNvSpPr/>
          <p:nvPr/>
        </p:nvSpPr>
        <p:spPr>
          <a:xfrm>
            <a:off x="8828266" y="3149818"/>
            <a:ext cx="3210055" cy="1250870"/>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48" name="Rectangle 47">
            <a:extLst>
              <a:ext uri="{FF2B5EF4-FFF2-40B4-BE49-F238E27FC236}">
                <a16:creationId xmlns:a16="http://schemas.microsoft.com/office/drawing/2014/main" id="{736B3C96-C2DA-4F52-8B05-D1E6C0D95FC9}"/>
              </a:ext>
            </a:extLst>
          </p:cNvPr>
          <p:cNvSpPr/>
          <p:nvPr/>
        </p:nvSpPr>
        <p:spPr>
          <a:xfrm>
            <a:off x="8828266" y="3591642"/>
            <a:ext cx="3195287" cy="769441"/>
          </a:xfrm>
          <a:prstGeom prst="rect">
            <a:avLst/>
          </a:prstGeom>
        </p:spPr>
        <p:txBody>
          <a:bodyPr wrap="square">
            <a:spAutoFit/>
          </a:bodyPr>
          <a:lstStyle/>
          <a:p>
            <a:pPr algn="ctr" defTabSz="586199"/>
            <a:r>
              <a:rPr lang="en-US" sz="4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50%</a:t>
            </a:r>
          </a:p>
        </p:txBody>
      </p:sp>
      <p:sp>
        <p:nvSpPr>
          <p:cNvPr id="49" name="TextBox 48">
            <a:extLst>
              <a:ext uri="{FF2B5EF4-FFF2-40B4-BE49-F238E27FC236}">
                <a16:creationId xmlns:a16="http://schemas.microsoft.com/office/drawing/2014/main" id="{DBF77998-057E-4AE5-9E64-F4FC2A6BC489}"/>
              </a:ext>
            </a:extLst>
          </p:cNvPr>
          <p:cNvSpPr txBox="1"/>
          <p:nvPr/>
        </p:nvSpPr>
        <p:spPr>
          <a:xfrm>
            <a:off x="8828266" y="3221936"/>
            <a:ext cx="3210055" cy="369332"/>
          </a:xfrm>
          <a:prstGeom prst="rect">
            <a:avLst/>
          </a:prstGeom>
          <a:noFill/>
        </p:spPr>
        <p:txBody>
          <a:bodyPr wrap="square" rtlCol="0">
            <a:spAutoFit/>
          </a:bodyPr>
          <a:lstStyle/>
          <a:p>
            <a:pPr algn="ctr" defTabSz="586199"/>
            <a:r>
              <a:rPr lang="en-US"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Female Sports Fans</a:t>
            </a:r>
          </a:p>
        </p:txBody>
      </p:sp>
      <p:sp>
        <p:nvSpPr>
          <p:cNvPr id="50" name="Rounded Rectangle 88">
            <a:extLst>
              <a:ext uri="{FF2B5EF4-FFF2-40B4-BE49-F238E27FC236}">
                <a16:creationId xmlns:a16="http://schemas.microsoft.com/office/drawing/2014/main" id="{DDF78CCC-38FB-4039-93C1-3D9076B1F028}"/>
              </a:ext>
            </a:extLst>
          </p:cNvPr>
          <p:cNvSpPr/>
          <p:nvPr/>
        </p:nvSpPr>
        <p:spPr>
          <a:xfrm>
            <a:off x="5346100" y="4677144"/>
            <a:ext cx="3210055" cy="1250870"/>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51" name="Rectangle 50">
            <a:extLst>
              <a:ext uri="{FF2B5EF4-FFF2-40B4-BE49-F238E27FC236}">
                <a16:creationId xmlns:a16="http://schemas.microsoft.com/office/drawing/2014/main" id="{F5E5E62C-884B-46ED-8596-49D0FB41FAC6}"/>
              </a:ext>
            </a:extLst>
          </p:cNvPr>
          <p:cNvSpPr/>
          <p:nvPr/>
        </p:nvSpPr>
        <p:spPr>
          <a:xfrm>
            <a:off x="5346101" y="5118968"/>
            <a:ext cx="3194788" cy="769441"/>
          </a:xfrm>
          <a:prstGeom prst="rect">
            <a:avLst/>
          </a:prstGeom>
        </p:spPr>
        <p:txBody>
          <a:bodyPr wrap="square">
            <a:spAutoFit/>
          </a:bodyPr>
          <a:lstStyle/>
          <a:p>
            <a:pPr algn="ctr" defTabSz="586199"/>
            <a:r>
              <a:rPr lang="en-US" sz="4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74%</a:t>
            </a:r>
          </a:p>
        </p:txBody>
      </p:sp>
      <p:sp>
        <p:nvSpPr>
          <p:cNvPr id="52" name="TextBox 51">
            <a:extLst>
              <a:ext uri="{FF2B5EF4-FFF2-40B4-BE49-F238E27FC236}">
                <a16:creationId xmlns:a16="http://schemas.microsoft.com/office/drawing/2014/main" id="{0A55E567-D2B5-459E-9A4D-10EB793E67C8}"/>
              </a:ext>
            </a:extLst>
          </p:cNvPr>
          <p:cNvSpPr txBox="1"/>
          <p:nvPr/>
        </p:nvSpPr>
        <p:spPr>
          <a:xfrm>
            <a:off x="5360867" y="4749263"/>
            <a:ext cx="3194789" cy="369332"/>
          </a:xfrm>
          <a:prstGeom prst="rect">
            <a:avLst/>
          </a:prstGeom>
          <a:noFill/>
        </p:spPr>
        <p:txBody>
          <a:bodyPr wrap="square" rtlCol="0">
            <a:spAutoFit/>
          </a:bodyPr>
          <a:lstStyle/>
          <a:p>
            <a:pPr algn="ctr" defTabSz="586199"/>
            <a:r>
              <a:rPr lang="en-US"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Black Sports Fans</a:t>
            </a:r>
          </a:p>
        </p:txBody>
      </p:sp>
      <p:sp>
        <p:nvSpPr>
          <p:cNvPr id="53" name="Rounded Rectangle 91">
            <a:extLst>
              <a:ext uri="{FF2B5EF4-FFF2-40B4-BE49-F238E27FC236}">
                <a16:creationId xmlns:a16="http://schemas.microsoft.com/office/drawing/2014/main" id="{2710094A-15C2-494A-9F27-C06DDF950DE6}"/>
              </a:ext>
            </a:extLst>
          </p:cNvPr>
          <p:cNvSpPr/>
          <p:nvPr/>
        </p:nvSpPr>
        <p:spPr>
          <a:xfrm>
            <a:off x="8813499" y="4688275"/>
            <a:ext cx="3210055" cy="1250870"/>
          </a:xfrm>
          <a:prstGeom prst="roundRect">
            <a:avLst>
              <a:gd name="adj" fmla="val 11936"/>
            </a:avLst>
          </a:prstGeom>
          <a:solidFill>
            <a:srgbClr val="D1D9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54" name="Rectangle 53">
            <a:extLst>
              <a:ext uri="{FF2B5EF4-FFF2-40B4-BE49-F238E27FC236}">
                <a16:creationId xmlns:a16="http://schemas.microsoft.com/office/drawing/2014/main" id="{4C332F5D-553F-4C4D-A3C2-A4EACB600047}"/>
              </a:ext>
            </a:extLst>
          </p:cNvPr>
          <p:cNvSpPr/>
          <p:nvPr/>
        </p:nvSpPr>
        <p:spPr>
          <a:xfrm>
            <a:off x="8813499" y="5130099"/>
            <a:ext cx="3194789" cy="769441"/>
          </a:xfrm>
          <a:prstGeom prst="rect">
            <a:avLst/>
          </a:prstGeom>
        </p:spPr>
        <p:txBody>
          <a:bodyPr wrap="square">
            <a:spAutoFit/>
          </a:bodyPr>
          <a:lstStyle/>
          <a:p>
            <a:pPr algn="ctr" defTabSz="586199"/>
            <a:r>
              <a:rPr lang="en-US" sz="4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59%</a:t>
            </a:r>
          </a:p>
        </p:txBody>
      </p:sp>
      <p:sp>
        <p:nvSpPr>
          <p:cNvPr id="55" name="TextBox 54">
            <a:extLst>
              <a:ext uri="{FF2B5EF4-FFF2-40B4-BE49-F238E27FC236}">
                <a16:creationId xmlns:a16="http://schemas.microsoft.com/office/drawing/2014/main" id="{F14B3475-737F-4C3D-B25D-2D8D9E0F008C}"/>
              </a:ext>
            </a:extLst>
          </p:cNvPr>
          <p:cNvSpPr txBox="1"/>
          <p:nvPr/>
        </p:nvSpPr>
        <p:spPr>
          <a:xfrm>
            <a:off x="8828266" y="4760394"/>
            <a:ext cx="3194789" cy="369332"/>
          </a:xfrm>
          <a:prstGeom prst="rect">
            <a:avLst/>
          </a:prstGeom>
          <a:noFill/>
        </p:spPr>
        <p:txBody>
          <a:bodyPr wrap="square" rtlCol="0">
            <a:spAutoFit/>
          </a:bodyPr>
          <a:lstStyle/>
          <a:p>
            <a:pPr algn="ctr" defTabSz="586199"/>
            <a:r>
              <a:rPr lang="en-US"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Hispanic Sports Fans</a:t>
            </a:r>
          </a:p>
        </p:txBody>
      </p:sp>
      <p:sp>
        <p:nvSpPr>
          <p:cNvPr id="56" name="TextBox 55">
            <a:extLst>
              <a:ext uri="{FF2B5EF4-FFF2-40B4-BE49-F238E27FC236}">
                <a16:creationId xmlns:a16="http://schemas.microsoft.com/office/drawing/2014/main" id="{958E8A42-820A-4161-91A2-0A81B1707DDB}"/>
              </a:ext>
            </a:extLst>
          </p:cNvPr>
          <p:cNvSpPr txBox="1"/>
          <p:nvPr/>
        </p:nvSpPr>
        <p:spPr>
          <a:xfrm>
            <a:off x="5232332" y="6132032"/>
            <a:ext cx="6921635" cy="461665"/>
          </a:xfrm>
          <a:prstGeom prst="rect">
            <a:avLst/>
          </a:prstGeom>
          <a:noFill/>
        </p:spPr>
        <p:txBody>
          <a:bodyPr wrap="square">
            <a:spAutoFit/>
          </a:bodyPr>
          <a:lstStyle/>
          <a:p>
            <a:r>
              <a:rPr lang="en-US" sz="800" dirty="0">
                <a:solidFill>
                  <a:schemeClr val="bg1"/>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Q18: Which of the following statements do you believe are true for you? Avid Fans Respondents (habitually watch sports on TV, intensely follow teams / players, etc), All Sports Fans based on P18+.</a:t>
            </a:r>
          </a:p>
        </p:txBody>
      </p:sp>
    </p:spTree>
    <p:extLst>
      <p:ext uri="{BB962C8B-B14F-4D97-AF65-F5344CB8AC3E}">
        <p14:creationId xmlns:p14="http://schemas.microsoft.com/office/powerpoint/2010/main" val="252359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1"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80192" y="216473"/>
            <a:ext cx="1194670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360-degree experience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that TV networks provide - pre &amp; post game coverage, commentary and analysis, multiple camera angles and replays -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keeps viewers consistently engaged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throughout the event</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84" name="Text Placeholder 3">
            <a:extLst>
              <a:ext uri="{FF2B5EF4-FFF2-40B4-BE49-F238E27FC236}">
                <a16:creationId xmlns:a16="http://schemas.microsoft.com/office/drawing/2014/main" id="{7E5370F0-A721-4484-B229-4D27582CA340}"/>
              </a:ext>
            </a:extLst>
          </p:cNvPr>
          <p:cNvSpPr txBox="1">
            <a:spLocks/>
          </p:cNvSpPr>
          <p:nvPr/>
        </p:nvSpPr>
        <p:spPr>
          <a:xfrm>
            <a:off x="546751" y="6130096"/>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*Q12: Please rate how important the following are in your decision to watch sports at home (Top 2 Box: Somewhat Important &amp; Very Important, (based on respondents who prefer watching sports at home via Q11). Q17: Please rate how much you agree or disagree with the following statement (Top 2 Box: Somewhat Agree &amp; Strongly Agree), (based on respondents who prefer watching sports at home via Q11), Avid Fans Respondents (habitually watch sports on TV, intensely follow teams / players, etc), All Sports Fans based on P18+.</a:t>
            </a:r>
          </a:p>
        </p:txBody>
      </p:sp>
      <p:pic>
        <p:nvPicPr>
          <p:cNvPr id="54" name="Picture 8" descr="Image result for nba tnt pregame coverage">
            <a:extLst>
              <a:ext uri="{FF2B5EF4-FFF2-40B4-BE49-F238E27FC236}">
                <a16:creationId xmlns:a16="http://schemas.microsoft.com/office/drawing/2014/main" id="{0E19161D-F552-4927-86C1-24C9BD55215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339930" y="2071716"/>
            <a:ext cx="2052211" cy="1102262"/>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4" descr="Image result for NFL POSTGAME">
            <a:extLst>
              <a:ext uri="{FF2B5EF4-FFF2-40B4-BE49-F238E27FC236}">
                <a16:creationId xmlns:a16="http://schemas.microsoft.com/office/drawing/2014/main" id="{FD4E644C-52DA-4910-A4BD-0D656754EEB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3416" y="3456735"/>
            <a:ext cx="2052212" cy="1166107"/>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6" descr="Image result for sideline interview">
            <a:extLst>
              <a:ext uri="{FF2B5EF4-FFF2-40B4-BE49-F238E27FC236}">
                <a16:creationId xmlns:a16="http://schemas.microsoft.com/office/drawing/2014/main" id="{1BEE9E57-8EAF-4420-8C48-8EE989533F2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331723" y="4924743"/>
            <a:ext cx="2052212" cy="1122297"/>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a:extLst>
              <a:ext uri="{FF2B5EF4-FFF2-40B4-BE49-F238E27FC236}">
                <a16:creationId xmlns:a16="http://schemas.microsoft.com/office/drawing/2014/main" id="{649D6EEC-FBAD-42E0-8AB1-DBC630B2CF1E}"/>
              </a:ext>
            </a:extLst>
          </p:cNvPr>
          <p:cNvSpPr txBox="1"/>
          <p:nvPr/>
        </p:nvSpPr>
        <p:spPr>
          <a:xfrm>
            <a:off x="3331722" y="5677795"/>
            <a:ext cx="2052213" cy="369332"/>
          </a:xfrm>
          <a:prstGeom prst="rect">
            <a:avLst/>
          </a:prstGeom>
          <a:solidFill>
            <a:srgbClr val="000000">
              <a:alpha val="52941"/>
            </a:srgbClr>
          </a:solidFill>
        </p:spPr>
        <p:txBody>
          <a:bodyPr wrap="square" rtlCol="0">
            <a:spAutoFit/>
          </a:bodyPr>
          <a:lstStyle/>
          <a:p>
            <a:pPr algn="ctr" defTabSz="586199"/>
            <a:r>
              <a:rPr lang="en-US" dirty="0">
                <a:solidFill>
                  <a:prstClr val="white"/>
                </a:solidFill>
                <a:latin typeface="Helvetica" panose="020B0403020202020204" pitchFamily="34" charset="0"/>
                <a:ea typeface="Open Sans" panose="020B0606030504020204" pitchFamily="34" charset="0"/>
                <a:cs typeface="Open Sans" panose="020B0606030504020204" pitchFamily="34" charset="0"/>
              </a:rPr>
              <a:t>Live Interviews</a:t>
            </a:r>
          </a:p>
        </p:txBody>
      </p:sp>
      <p:pic>
        <p:nvPicPr>
          <p:cNvPr id="58" name="Picture 2" descr="Image result for offsides replay">
            <a:extLst>
              <a:ext uri="{FF2B5EF4-FFF2-40B4-BE49-F238E27FC236}">
                <a16:creationId xmlns:a16="http://schemas.microsoft.com/office/drawing/2014/main" id="{949E825A-F590-4367-A40C-0F5B45594D5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839200" y="4844742"/>
            <a:ext cx="2084525" cy="1188641"/>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4" descr="https://cdn1.thecomeback.com/wp-content/uploads/sites/94/2018/11/nantzromo.jpg">
            <a:extLst>
              <a:ext uri="{FF2B5EF4-FFF2-40B4-BE49-F238E27FC236}">
                <a16:creationId xmlns:a16="http://schemas.microsoft.com/office/drawing/2014/main" id="{46EBBD46-F8F8-4EAF-A62C-78CC838F5844}"/>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503030" y="3458213"/>
            <a:ext cx="2070358" cy="1163396"/>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6" descr="Image result for soccer lineups tv">
            <a:extLst>
              <a:ext uri="{FF2B5EF4-FFF2-40B4-BE49-F238E27FC236}">
                <a16:creationId xmlns:a16="http://schemas.microsoft.com/office/drawing/2014/main" id="{490DF8DA-8411-460D-903D-AA489FA9D7D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73332" y="2073921"/>
            <a:ext cx="2085418" cy="1100339"/>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TextBox 62">
            <a:extLst>
              <a:ext uri="{FF2B5EF4-FFF2-40B4-BE49-F238E27FC236}">
                <a16:creationId xmlns:a16="http://schemas.microsoft.com/office/drawing/2014/main" id="{DE96F31D-13E5-495F-870D-CA0E6AC2E15B}"/>
              </a:ext>
            </a:extLst>
          </p:cNvPr>
          <p:cNvSpPr txBox="1"/>
          <p:nvPr/>
        </p:nvSpPr>
        <p:spPr>
          <a:xfrm>
            <a:off x="9515594" y="4287091"/>
            <a:ext cx="2057794" cy="338554"/>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Helvetica" panose="020B0403020202020204" pitchFamily="34" charset="0"/>
              </a:rPr>
              <a:t>Game Commentary</a:t>
            </a:r>
          </a:p>
        </p:txBody>
      </p:sp>
      <p:sp>
        <p:nvSpPr>
          <p:cNvPr id="64" name="TextBox 63">
            <a:extLst>
              <a:ext uri="{FF2B5EF4-FFF2-40B4-BE49-F238E27FC236}">
                <a16:creationId xmlns:a16="http://schemas.microsoft.com/office/drawing/2014/main" id="{5EB8AFBA-D814-4438-ABBE-64E821458056}"/>
              </a:ext>
            </a:extLst>
          </p:cNvPr>
          <p:cNvSpPr txBox="1"/>
          <p:nvPr/>
        </p:nvSpPr>
        <p:spPr>
          <a:xfrm>
            <a:off x="6851276" y="5677822"/>
            <a:ext cx="2069148" cy="369332"/>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Helvetica" panose="020B0403020202020204" pitchFamily="34" charset="0"/>
              </a:rPr>
              <a:t>Instant Replay</a:t>
            </a:r>
          </a:p>
        </p:txBody>
      </p:sp>
      <p:sp>
        <p:nvSpPr>
          <p:cNvPr id="65" name="TextBox 64">
            <a:extLst>
              <a:ext uri="{FF2B5EF4-FFF2-40B4-BE49-F238E27FC236}">
                <a16:creationId xmlns:a16="http://schemas.microsoft.com/office/drawing/2014/main" id="{A6F79CD3-9D57-49DF-A273-7C7B6F2B45AB}"/>
              </a:ext>
            </a:extLst>
          </p:cNvPr>
          <p:cNvSpPr txBox="1"/>
          <p:nvPr/>
        </p:nvSpPr>
        <p:spPr>
          <a:xfrm>
            <a:off x="6786876" y="2806080"/>
            <a:ext cx="2068115" cy="369332"/>
          </a:xfrm>
          <a:prstGeom prst="rect">
            <a:avLst/>
          </a:prstGeom>
          <a:solidFill>
            <a:srgbClr val="000000">
              <a:alpha val="52941"/>
            </a:srgbClr>
          </a:solidFill>
        </p:spPr>
        <p:txBody>
          <a:bodyPr wrap="square" rtlCol="0">
            <a:spAutoFit/>
          </a:bodyPr>
          <a:lstStyle>
            <a:defPPr>
              <a:defRPr lang="en-US"/>
            </a:defPPr>
            <a:lvl1pPr algn="ct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Helvetica" panose="020B0403020202020204" pitchFamily="34" charset="0"/>
              </a:rPr>
              <a:t>Game Preview</a:t>
            </a:r>
          </a:p>
        </p:txBody>
      </p:sp>
      <p:sp>
        <p:nvSpPr>
          <p:cNvPr id="66" name="TextBox 65">
            <a:extLst>
              <a:ext uri="{FF2B5EF4-FFF2-40B4-BE49-F238E27FC236}">
                <a16:creationId xmlns:a16="http://schemas.microsoft.com/office/drawing/2014/main" id="{47022087-5544-41D1-9A4D-5E00DD8E29C6}"/>
              </a:ext>
            </a:extLst>
          </p:cNvPr>
          <p:cNvSpPr txBox="1"/>
          <p:nvPr/>
        </p:nvSpPr>
        <p:spPr>
          <a:xfrm>
            <a:off x="673416" y="4310728"/>
            <a:ext cx="2052212" cy="307777"/>
          </a:xfrm>
          <a:prstGeom prst="rect">
            <a:avLst/>
          </a:prstGeom>
          <a:solidFill>
            <a:srgbClr val="000000">
              <a:alpha val="52941"/>
            </a:srgbClr>
          </a:solidFill>
        </p:spPr>
        <p:txBody>
          <a:bodyPr wrap="square" rtlCol="0">
            <a:spAutoFit/>
          </a:bodyPr>
          <a:lstStyle/>
          <a:p>
            <a:pPr algn="ctr" defTabSz="586199"/>
            <a:r>
              <a:rPr lang="en-US" sz="1400" dirty="0">
                <a:solidFill>
                  <a:prstClr val="white"/>
                </a:solidFill>
                <a:latin typeface="Helvetica" panose="020B0403020202020204" pitchFamily="34" charset="0"/>
                <a:ea typeface="Open Sans" panose="020B0606030504020204" pitchFamily="34" charset="0"/>
                <a:cs typeface="Open Sans" panose="020B0606030504020204" pitchFamily="34" charset="0"/>
              </a:rPr>
              <a:t>Post-Game Highlights</a:t>
            </a:r>
          </a:p>
        </p:txBody>
      </p:sp>
      <p:sp>
        <p:nvSpPr>
          <p:cNvPr id="67" name="TextBox 66">
            <a:extLst>
              <a:ext uri="{FF2B5EF4-FFF2-40B4-BE49-F238E27FC236}">
                <a16:creationId xmlns:a16="http://schemas.microsoft.com/office/drawing/2014/main" id="{34EF9BFF-33B7-4CA0-932A-7818322DB078}"/>
              </a:ext>
            </a:extLst>
          </p:cNvPr>
          <p:cNvSpPr txBox="1"/>
          <p:nvPr/>
        </p:nvSpPr>
        <p:spPr>
          <a:xfrm>
            <a:off x="3337108" y="2871191"/>
            <a:ext cx="2052213" cy="307777"/>
          </a:xfrm>
          <a:prstGeom prst="rect">
            <a:avLst/>
          </a:prstGeom>
          <a:solidFill>
            <a:srgbClr val="000000">
              <a:alpha val="52941"/>
            </a:srgbClr>
          </a:solidFill>
        </p:spPr>
        <p:txBody>
          <a:bodyPr wrap="square" rtlCol="0">
            <a:spAutoFit/>
          </a:bodyPr>
          <a:lstStyle/>
          <a:p>
            <a:pPr algn="ctr" defTabSz="586199"/>
            <a:r>
              <a:rPr lang="en-US" sz="1400" dirty="0">
                <a:solidFill>
                  <a:prstClr val="white"/>
                </a:solidFill>
                <a:latin typeface="Helvetica" panose="020B0403020202020204" pitchFamily="34" charset="0"/>
                <a:ea typeface="Open Sans" panose="020B0606030504020204" pitchFamily="34" charset="0"/>
                <a:cs typeface="Open Sans" panose="020B0606030504020204" pitchFamily="34" charset="0"/>
              </a:rPr>
              <a:t>Pre-Game Coverage</a:t>
            </a:r>
          </a:p>
        </p:txBody>
      </p:sp>
      <p:grpSp>
        <p:nvGrpSpPr>
          <p:cNvPr id="71" name="Group 70">
            <a:extLst>
              <a:ext uri="{FF2B5EF4-FFF2-40B4-BE49-F238E27FC236}">
                <a16:creationId xmlns:a16="http://schemas.microsoft.com/office/drawing/2014/main" id="{358BB358-02D8-4184-A419-FF31DFD32FB6}"/>
              </a:ext>
            </a:extLst>
          </p:cNvPr>
          <p:cNvGrpSpPr/>
          <p:nvPr/>
        </p:nvGrpSpPr>
        <p:grpSpPr>
          <a:xfrm>
            <a:off x="477032" y="2213083"/>
            <a:ext cx="1881937" cy="975713"/>
            <a:chOff x="8181816" y="3441321"/>
            <a:chExt cx="4711376" cy="1136825"/>
          </a:xfrm>
        </p:grpSpPr>
        <p:sp>
          <p:nvSpPr>
            <p:cNvPr id="72" name="Rounded Rectangle 38">
              <a:extLst>
                <a:ext uri="{FF2B5EF4-FFF2-40B4-BE49-F238E27FC236}">
                  <a16:creationId xmlns:a16="http://schemas.microsoft.com/office/drawing/2014/main" id="{B0E8D0DE-04C4-4827-9C4E-FF7542BE41EE}"/>
                </a:ext>
              </a:extLst>
            </p:cNvPr>
            <p:cNvSpPr/>
            <p:nvPr/>
          </p:nvSpPr>
          <p:spPr>
            <a:xfrm>
              <a:off x="8181816" y="3441321"/>
              <a:ext cx="4702529" cy="1107184"/>
            </a:xfrm>
            <a:prstGeom prst="roundRect">
              <a:avLst>
                <a:gd name="adj" fmla="val 8213"/>
              </a:avLst>
            </a:prstGeom>
            <a:solidFill>
              <a:srgbClr val="1B1464"/>
            </a:solidFill>
            <a:ln w="38100" cap="flat" cmpd="sng" algn="ctr">
              <a:solidFill>
                <a:srgbClr val="1B1464"/>
              </a:solidFill>
              <a:prstDash val="solid"/>
            </a:ln>
            <a:effectLst/>
          </p:spPr>
          <p:txBody>
            <a:bodyPr rtlCol="0" anchor="ctr"/>
            <a:lstStyle/>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prstClr val="white"/>
                </a:solidFill>
                <a:effectLst/>
                <a:uLnTx/>
                <a:uFillTx/>
                <a:latin typeface="Helvetica" panose="020B0403020202020204" pitchFamily="34" charset="0"/>
              </a:endParaRPr>
            </a:p>
          </p:txBody>
        </p:sp>
        <p:sp>
          <p:nvSpPr>
            <p:cNvPr id="73" name="TextBox 72">
              <a:extLst>
                <a:ext uri="{FF2B5EF4-FFF2-40B4-BE49-F238E27FC236}">
                  <a16:creationId xmlns:a16="http://schemas.microsoft.com/office/drawing/2014/main" id="{9C349948-84D4-4701-9A45-6D7B8E206DEC}"/>
                </a:ext>
              </a:extLst>
            </p:cNvPr>
            <p:cNvSpPr txBox="1"/>
            <p:nvPr/>
          </p:nvSpPr>
          <p:spPr>
            <a:xfrm>
              <a:off x="8190661" y="3502354"/>
              <a:ext cx="4702531" cy="1075792"/>
            </a:xfrm>
            <a:prstGeom prst="rect">
              <a:avLst/>
            </a:prstGeom>
            <a:noFill/>
          </p:spPr>
          <p:txBody>
            <a:bodyPr wrap="square" rtlCol="0">
              <a:spAutoFit/>
            </a:body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“I enjoy watching pre-game coverage and post-game highlights”</a:t>
              </a:r>
            </a:p>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70% / </a:t>
              </a:r>
              <a:r>
                <a:rPr kumimoji="0" lang="en-US" sz="2000" b="1" i="0" u="none" strike="noStrike" kern="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81%</a:t>
              </a:r>
            </a:p>
          </p:txBody>
        </p:sp>
      </p:grpSp>
      <p:grpSp>
        <p:nvGrpSpPr>
          <p:cNvPr id="76" name="Group 75">
            <a:extLst>
              <a:ext uri="{FF2B5EF4-FFF2-40B4-BE49-F238E27FC236}">
                <a16:creationId xmlns:a16="http://schemas.microsoft.com/office/drawing/2014/main" id="{EC4F54FF-92DB-4CF6-B2A0-65A9DC921952}"/>
              </a:ext>
            </a:extLst>
          </p:cNvPr>
          <p:cNvGrpSpPr/>
          <p:nvPr/>
        </p:nvGrpSpPr>
        <p:grpSpPr>
          <a:xfrm>
            <a:off x="10001136" y="4814938"/>
            <a:ext cx="1874876" cy="1232216"/>
            <a:chOff x="8529583" y="3030872"/>
            <a:chExt cx="4711375" cy="1200110"/>
          </a:xfrm>
        </p:grpSpPr>
        <p:sp>
          <p:nvSpPr>
            <p:cNvPr id="77" name="Rounded Rectangle 38">
              <a:extLst>
                <a:ext uri="{FF2B5EF4-FFF2-40B4-BE49-F238E27FC236}">
                  <a16:creationId xmlns:a16="http://schemas.microsoft.com/office/drawing/2014/main" id="{CAEB9298-0E8C-453E-A95B-3BEAD395DDF9}"/>
                </a:ext>
              </a:extLst>
            </p:cNvPr>
            <p:cNvSpPr/>
            <p:nvPr/>
          </p:nvSpPr>
          <p:spPr>
            <a:xfrm>
              <a:off x="8529583" y="3030872"/>
              <a:ext cx="4702530" cy="1193497"/>
            </a:xfrm>
            <a:prstGeom prst="roundRect">
              <a:avLst>
                <a:gd name="adj" fmla="val 8213"/>
              </a:avLst>
            </a:prstGeom>
            <a:solidFill>
              <a:srgbClr val="1B1464"/>
            </a:solidFill>
            <a:ln w="38100" cap="flat" cmpd="sng" algn="ctr">
              <a:solidFill>
                <a:srgbClr val="1B1464"/>
              </a:solidFill>
              <a:prstDash val="solid"/>
            </a:ln>
            <a:effectLst/>
          </p:spPr>
          <p:txBody>
            <a:bodyPr rtlCol="0" anchor="ctr"/>
            <a:lstStyle/>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prstClr val="white"/>
                </a:solidFill>
                <a:effectLst/>
                <a:uLnTx/>
                <a:uFillTx/>
                <a:latin typeface="Helvetica" panose="020B0403020202020204" pitchFamily="34" charset="0"/>
              </a:endParaRPr>
            </a:p>
          </p:txBody>
        </p:sp>
        <p:sp>
          <p:nvSpPr>
            <p:cNvPr id="78" name="TextBox 77">
              <a:extLst>
                <a:ext uri="{FF2B5EF4-FFF2-40B4-BE49-F238E27FC236}">
                  <a16:creationId xmlns:a16="http://schemas.microsoft.com/office/drawing/2014/main" id="{02D9E6EA-B173-4F78-9385-8602A8353616}"/>
                </a:ext>
              </a:extLst>
            </p:cNvPr>
            <p:cNvSpPr txBox="1"/>
            <p:nvPr/>
          </p:nvSpPr>
          <p:spPr>
            <a:xfrm>
              <a:off x="8538426" y="3091905"/>
              <a:ext cx="4702532" cy="1139077"/>
            </a:xfrm>
            <a:prstGeom prst="rect">
              <a:avLst/>
            </a:prstGeom>
            <a:noFill/>
          </p:spPr>
          <p:txBody>
            <a:bodyPr wrap="square" rtlCol="0">
              <a:spAutoFit/>
            </a:body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“I have a better experience watching a sporting event on TV due to the different camera angles &amp; replays”</a:t>
              </a:r>
              <a:br>
                <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br>
              <a:endPar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77% / </a:t>
              </a:r>
              <a:r>
                <a:rPr kumimoji="0" lang="en-US" sz="2000" b="1" i="0" u="none" strike="noStrike" kern="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79%</a:t>
              </a:r>
            </a:p>
          </p:txBody>
        </p:sp>
      </p:grpSp>
      <p:grpSp>
        <p:nvGrpSpPr>
          <p:cNvPr id="79" name="Group 78">
            <a:extLst>
              <a:ext uri="{FF2B5EF4-FFF2-40B4-BE49-F238E27FC236}">
                <a16:creationId xmlns:a16="http://schemas.microsoft.com/office/drawing/2014/main" id="{33C97F44-E12E-400B-8854-51ABD9D7F468}"/>
              </a:ext>
            </a:extLst>
          </p:cNvPr>
          <p:cNvGrpSpPr/>
          <p:nvPr/>
        </p:nvGrpSpPr>
        <p:grpSpPr>
          <a:xfrm>
            <a:off x="1369378" y="4871876"/>
            <a:ext cx="1673747" cy="1106278"/>
            <a:chOff x="7243619" y="6253556"/>
            <a:chExt cx="4535743" cy="1873812"/>
          </a:xfrm>
        </p:grpSpPr>
        <p:sp>
          <p:nvSpPr>
            <p:cNvPr id="80" name="Rounded Rectangle 38">
              <a:extLst>
                <a:ext uri="{FF2B5EF4-FFF2-40B4-BE49-F238E27FC236}">
                  <a16:creationId xmlns:a16="http://schemas.microsoft.com/office/drawing/2014/main" id="{7D88E8AB-17B2-4FBF-9CCA-8DBB222753AC}"/>
                </a:ext>
              </a:extLst>
            </p:cNvPr>
            <p:cNvSpPr/>
            <p:nvPr/>
          </p:nvSpPr>
          <p:spPr>
            <a:xfrm>
              <a:off x="7243619" y="6253556"/>
              <a:ext cx="4506246" cy="1873812"/>
            </a:xfrm>
            <a:prstGeom prst="roundRect">
              <a:avLst>
                <a:gd name="adj" fmla="val 8213"/>
              </a:avLst>
            </a:prstGeom>
            <a:solidFill>
              <a:srgbClr val="1B1464"/>
            </a:solidFill>
            <a:ln w="38100" cap="flat" cmpd="sng" algn="ctr">
              <a:solidFill>
                <a:srgbClr val="1B1464"/>
              </a:solidFill>
              <a:prstDash val="solid"/>
            </a:ln>
            <a:effectLst/>
          </p:spPr>
          <p:txBody>
            <a:bodyPr rtlCol="0" anchor="ctr"/>
            <a:lstStyle/>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prstClr val="white"/>
                </a:solidFill>
                <a:effectLst/>
                <a:uLnTx/>
                <a:uFillTx/>
                <a:latin typeface="Helvetica" panose="020B0403020202020204" pitchFamily="34" charset="0"/>
              </a:endParaRPr>
            </a:p>
          </p:txBody>
        </p:sp>
        <p:sp>
          <p:nvSpPr>
            <p:cNvPr id="81" name="TextBox 80">
              <a:extLst>
                <a:ext uri="{FF2B5EF4-FFF2-40B4-BE49-F238E27FC236}">
                  <a16:creationId xmlns:a16="http://schemas.microsoft.com/office/drawing/2014/main" id="{586F59F9-8297-4326-A541-11605DD0BEA9}"/>
                </a:ext>
              </a:extLst>
            </p:cNvPr>
            <p:cNvSpPr txBox="1"/>
            <p:nvPr/>
          </p:nvSpPr>
          <p:spPr>
            <a:xfrm>
              <a:off x="7273114" y="6286492"/>
              <a:ext cx="4506248" cy="1824590"/>
            </a:xfrm>
            <a:prstGeom prst="rect">
              <a:avLst/>
            </a:prstGeom>
            <a:noFill/>
          </p:spPr>
          <p:txBody>
            <a:bodyPr wrap="square" rtlCol="0">
              <a:spAutoFit/>
            </a:body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“Watching ‘off-the-field’ coverage (including live interviews, highlights, etc) is important to me”*</a:t>
              </a:r>
            </a:p>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62% / </a:t>
              </a:r>
              <a:r>
                <a:rPr kumimoji="0" lang="en-US" sz="2000" b="1" i="0" u="none" strike="noStrike" kern="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68%</a:t>
              </a:r>
              <a:endParaRPr kumimoji="0" lang="en-US" sz="2300" b="1" i="0" u="none" strike="noStrike" kern="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pSp>
      <p:grpSp>
        <p:nvGrpSpPr>
          <p:cNvPr id="82" name="Group 81">
            <a:extLst>
              <a:ext uri="{FF2B5EF4-FFF2-40B4-BE49-F238E27FC236}">
                <a16:creationId xmlns:a16="http://schemas.microsoft.com/office/drawing/2014/main" id="{6C9D438F-5D73-4287-98A7-7417FD11C0B4}"/>
              </a:ext>
            </a:extLst>
          </p:cNvPr>
          <p:cNvGrpSpPr/>
          <p:nvPr/>
        </p:nvGrpSpPr>
        <p:grpSpPr>
          <a:xfrm>
            <a:off x="9994088" y="2131245"/>
            <a:ext cx="1878404" cy="1128650"/>
            <a:chOff x="8181816" y="3030871"/>
            <a:chExt cx="4711376" cy="1339352"/>
          </a:xfrm>
        </p:grpSpPr>
        <p:sp>
          <p:nvSpPr>
            <p:cNvPr id="83" name="Rounded Rectangle 38">
              <a:extLst>
                <a:ext uri="{FF2B5EF4-FFF2-40B4-BE49-F238E27FC236}">
                  <a16:creationId xmlns:a16="http://schemas.microsoft.com/office/drawing/2014/main" id="{4F38E03B-CC4E-495A-B29B-32FF6FBCEF90}"/>
                </a:ext>
              </a:extLst>
            </p:cNvPr>
            <p:cNvSpPr/>
            <p:nvPr/>
          </p:nvSpPr>
          <p:spPr>
            <a:xfrm>
              <a:off x="8181816" y="3030871"/>
              <a:ext cx="4702529" cy="1323732"/>
            </a:xfrm>
            <a:prstGeom prst="roundRect">
              <a:avLst>
                <a:gd name="adj" fmla="val 8213"/>
              </a:avLst>
            </a:prstGeom>
            <a:solidFill>
              <a:srgbClr val="1B1464"/>
            </a:solidFill>
            <a:ln w="38100" cap="flat" cmpd="sng" algn="ctr">
              <a:solidFill>
                <a:srgbClr val="1B1464"/>
              </a:solidFill>
              <a:prstDash val="solid"/>
            </a:ln>
            <a:effectLst/>
          </p:spPr>
          <p:txBody>
            <a:bodyPr rtlCol="0" anchor="ctr"/>
            <a:lstStyle/>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prstClr val="white"/>
                </a:solidFill>
                <a:effectLst/>
                <a:uLnTx/>
                <a:uFillTx/>
                <a:latin typeface="Helvetica" panose="020B0403020202020204" pitchFamily="34" charset="0"/>
              </a:endParaRPr>
            </a:p>
          </p:txBody>
        </p:sp>
        <p:sp>
          <p:nvSpPr>
            <p:cNvPr id="85" name="TextBox 84">
              <a:extLst>
                <a:ext uri="{FF2B5EF4-FFF2-40B4-BE49-F238E27FC236}">
                  <a16:creationId xmlns:a16="http://schemas.microsoft.com/office/drawing/2014/main" id="{41598F28-BCA3-4BDC-8CE3-6E19B5B24593}"/>
                </a:ext>
              </a:extLst>
            </p:cNvPr>
            <p:cNvSpPr txBox="1"/>
            <p:nvPr/>
          </p:nvSpPr>
          <p:spPr>
            <a:xfrm>
              <a:off x="8190662" y="3091905"/>
              <a:ext cx="4702530" cy="1278318"/>
            </a:xfrm>
            <a:prstGeom prst="rect">
              <a:avLst/>
            </a:prstGeom>
            <a:noFill/>
          </p:spPr>
          <p:txBody>
            <a:bodyPr wrap="square" rtlCol="0">
              <a:spAutoFit/>
            </a:bodyPr>
            <a:lstStyle/>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“Hearing the announcers and commentators makes it easier to keep up with the action”*</a:t>
              </a:r>
            </a:p>
            <a:p>
              <a:pPr marL="0" marR="0" lvl="0" indent="0" algn="ctr" defTabSz="586199"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58619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80% / </a:t>
              </a:r>
              <a:r>
                <a:rPr kumimoji="0" lang="en-US" sz="2000" b="1" i="0" u="none" strike="noStrike" kern="0" cap="none" spc="0" normalizeH="0" baseline="0" noProof="0" dirty="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84%</a:t>
              </a:r>
            </a:p>
          </p:txBody>
        </p:sp>
      </p:grpSp>
      <p:sp>
        <p:nvSpPr>
          <p:cNvPr id="86" name="TextBox 85">
            <a:extLst>
              <a:ext uri="{FF2B5EF4-FFF2-40B4-BE49-F238E27FC236}">
                <a16:creationId xmlns:a16="http://schemas.microsoft.com/office/drawing/2014/main" id="{4128FF2B-53BF-48F8-A81E-755992D506FF}"/>
              </a:ext>
            </a:extLst>
          </p:cNvPr>
          <p:cNvSpPr txBox="1"/>
          <p:nvPr/>
        </p:nvSpPr>
        <p:spPr>
          <a:xfrm>
            <a:off x="4596015" y="3875167"/>
            <a:ext cx="3077325" cy="338554"/>
          </a:xfrm>
          <a:prstGeom prst="rect">
            <a:avLst/>
          </a:prstGeom>
          <a:solidFill>
            <a:srgbClr val="1B1464"/>
          </a:solidFill>
        </p:spPr>
        <p:txBody>
          <a:bodyPr wrap="square" rtlCol="0" anchor="ctr">
            <a:spAutoFit/>
          </a:bodyPr>
          <a:lstStyle/>
          <a:p>
            <a:pPr algn="ctr" defTabSz="586199"/>
            <a:endParaRPr lang="en-US" sz="2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algn="ctr" defTabSz="586199"/>
            <a:r>
              <a:rPr lang="en-US" sz="1400" b="1" dirty="0">
                <a:solidFill>
                  <a:schemeClr val="bg1"/>
                </a:solidFill>
                <a:latin typeface="Helvetica" panose="020B0403020202020204" pitchFamily="34" charset="0"/>
                <a:ea typeface="Open Sans" panose="020B0606030504020204" pitchFamily="34" charset="0"/>
                <a:cs typeface="Open Sans" panose="020B0606030504020204" pitchFamily="34" charset="0"/>
              </a:rPr>
              <a:t>All Sports Fans /</a:t>
            </a:r>
            <a:r>
              <a:rPr lang="en-US" sz="1400" b="1" dirty="0">
                <a:solidFill>
                  <a:srgbClr val="70B7CD"/>
                </a:solidFill>
                <a:latin typeface="Helvetica" panose="020B0403020202020204" pitchFamily="34" charset="0"/>
                <a:ea typeface="Open Sans" panose="020B0606030504020204" pitchFamily="34" charset="0"/>
                <a:cs typeface="Open Sans" panose="020B0606030504020204" pitchFamily="34" charset="0"/>
              </a:rPr>
              <a:t> </a:t>
            </a:r>
            <a:r>
              <a:rPr lang="en-US" sz="14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Avid Sports Fans</a:t>
            </a:r>
            <a:endParaRPr lang="en-US" b="1" dirty="0">
              <a:solidFill>
                <a:srgbClr val="E84A99"/>
              </a:solidFill>
              <a:latin typeface="Helvetica" panose="020B0403020202020204" pitchFamily="34" charset="0"/>
              <a:ea typeface="Open Sans" panose="020B0606030504020204" pitchFamily="34" charset="0"/>
              <a:cs typeface="Open Sans" panose="020B0606030504020204" pitchFamily="34" charset="0"/>
            </a:endParaRPr>
          </a:p>
        </p:txBody>
      </p:sp>
      <p:sp>
        <p:nvSpPr>
          <p:cNvPr id="4" name="Arrow: Right 3">
            <a:extLst>
              <a:ext uri="{FF2B5EF4-FFF2-40B4-BE49-F238E27FC236}">
                <a16:creationId xmlns:a16="http://schemas.microsoft.com/office/drawing/2014/main" id="{8FE9DF0E-74FD-4225-9DDC-6898A59B047B}"/>
              </a:ext>
            </a:extLst>
          </p:cNvPr>
          <p:cNvSpPr/>
          <p:nvPr/>
        </p:nvSpPr>
        <p:spPr>
          <a:xfrm>
            <a:off x="5714944" y="2406061"/>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Arrow: Right 86">
            <a:extLst>
              <a:ext uri="{FF2B5EF4-FFF2-40B4-BE49-F238E27FC236}">
                <a16:creationId xmlns:a16="http://schemas.microsoft.com/office/drawing/2014/main" id="{BC2E58F7-2F55-46AE-BD99-76F38BB066EF}"/>
              </a:ext>
            </a:extLst>
          </p:cNvPr>
          <p:cNvSpPr/>
          <p:nvPr/>
        </p:nvSpPr>
        <p:spPr>
          <a:xfrm rot="2733248">
            <a:off x="9086311" y="2702942"/>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Arrow: Right 87">
            <a:extLst>
              <a:ext uri="{FF2B5EF4-FFF2-40B4-BE49-F238E27FC236}">
                <a16:creationId xmlns:a16="http://schemas.microsoft.com/office/drawing/2014/main" id="{FBB5908B-B61F-4088-9EF2-1639B8E91FF2}"/>
              </a:ext>
            </a:extLst>
          </p:cNvPr>
          <p:cNvSpPr/>
          <p:nvPr/>
        </p:nvSpPr>
        <p:spPr>
          <a:xfrm rot="8100000">
            <a:off x="9098876" y="5042354"/>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Arrow: Right 88">
            <a:extLst>
              <a:ext uri="{FF2B5EF4-FFF2-40B4-BE49-F238E27FC236}">
                <a16:creationId xmlns:a16="http://schemas.microsoft.com/office/drawing/2014/main" id="{30B907E3-9B25-469D-85B5-DE27C821B0F8}"/>
              </a:ext>
            </a:extLst>
          </p:cNvPr>
          <p:cNvSpPr/>
          <p:nvPr/>
        </p:nvSpPr>
        <p:spPr>
          <a:xfrm rot="10800000">
            <a:off x="5714944" y="5264580"/>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Arrow: Right 89">
            <a:extLst>
              <a:ext uri="{FF2B5EF4-FFF2-40B4-BE49-F238E27FC236}">
                <a16:creationId xmlns:a16="http://schemas.microsoft.com/office/drawing/2014/main" id="{B09EFB44-8EF5-4DBB-A503-5AAC96DC11DD}"/>
              </a:ext>
            </a:extLst>
          </p:cNvPr>
          <p:cNvSpPr/>
          <p:nvPr/>
        </p:nvSpPr>
        <p:spPr>
          <a:xfrm rot="13500000">
            <a:off x="2791910" y="4292601"/>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Right 37">
            <a:extLst>
              <a:ext uri="{FF2B5EF4-FFF2-40B4-BE49-F238E27FC236}">
                <a16:creationId xmlns:a16="http://schemas.microsoft.com/office/drawing/2014/main" id="{B28D7A4C-9A22-43E7-B0F4-81C52729096C}"/>
              </a:ext>
            </a:extLst>
          </p:cNvPr>
          <p:cNvSpPr/>
          <p:nvPr/>
        </p:nvSpPr>
        <p:spPr>
          <a:xfrm rot="19123662">
            <a:off x="2366595" y="2668362"/>
            <a:ext cx="833438" cy="412824"/>
          </a:xfrm>
          <a:prstGeom prst="rightArrow">
            <a:avLst>
              <a:gd name="adj1" fmla="val 32695"/>
              <a:gd name="adj2" fmla="val 70766"/>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711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0BFF12-0280-4BD9-B3FC-24D7B1C5A801}"/>
              </a:ext>
            </a:extLst>
          </p:cNvPr>
          <p:cNvSpPr/>
          <p:nvPr/>
        </p:nvSpPr>
        <p:spPr>
          <a:xfrm>
            <a:off x="-1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25C712F4-0A06-4B86-B0BF-A8C39FBB7B19}"/>
              </a:ext>
            </a:extLst>
          </p:cNvPr>
          <p:cNvSpPr/>
          <p:nvPr/>
        </p:nvSpPr>
        <p:spPr>
          <a:xfrm>
            <a:off x="395176" y="4183344"/>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4BF0A4B5-BDFC-4064-9821-901ECE0E05BC}"/>
              </a:ext>
            </a:extLst>
          </p:cNvPr>
          <p:cNvSpPr/>
          <p:nvPr/>
        </p:nvSpPr>
        <p:spPr>
          <a:xfrm>
            <a:off x="6262567" y="1892956"/>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65D2364-9079-47FB-B9FD-F33408A90DE1}"/>
              </a:ext>
            </a:extLst>
          </p:cNvPr>
          <p:cNvSpPr/>
          <p:nvPr/>
        </p:nvSpPr>
        <p:spPr>
          <a:xfrm>
            <a:off x="6262567" y="4163583"/>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06979450-78A7-4E68-AECF-FC1DD6456E4D}"/>
              </a:ext>
            </a:extLst>
          </p:cNvPr>
          <p:cNvSpPr/>
          <p:nvPr/>
        </p:nvSpPr>
        <p:spPr>
          <a:xfrm>
            <a:off x="405739" y="1892955"/>
            <a:ext cx="5550161" cy="2167890"/>
          </a:xfrm>
          <a:prstGeom prst="roundRect">
            <a:avLst>
              <a:gd name="adj" fmla="val 6109"/>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4C27C7A9-9E97-455F-BAB8-9AEF08CEE573}"/>
              </a:ext>
            </a:extLst>
          </p:cNvPr>
          <p:cNvSpPr/>
          <p:nvPr/>
        </p:nvSpPr>
        <p:spPr>
          <a:xfrm>
            <a:off x="79899" y="275395"/>
            <a:ext cx="1202036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Brands and leagues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are using a mix of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advanced technologies, social media</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CRM tactics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to make the at-home fan feel like they are at the game, literally</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pic>
        <p:nvPicPr>
          <p:cNvPr id="2050" name="Picture 2">
            <a:extLst>
              <a:ext uri="{FF2B5EF4-FFF2-40B4-BE49-F238E27FC236}">
                <a16:creationId xmlns:a16="http://schemas.microsoft.com/office/drawing/2014/main" id="{96FC5D78-350B-4BB5-87A8-0B52BD9B3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940" y="1975290"/>
            <a:ext cx="2979458" cy="1988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E6BE83-30B5-4257-B6CF-3D4C09A4D525}"/>
              </a:ext>
            </a:extLst>
          </p:cNvPr>
          <p:cNvSpPr txBox="1"/>
          <p:nvPr/>
        </p:nvSpPr>
        <p:spPr>
          <a:xfrm>
            <a:off x="1380147" y="2070543"/>
            <a:ext cx="13208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‘Courtside’</a:t>
            </a:r>
          </a:p>
        </p:txBody>
      </p:sp>
      <p:sp>
        <p:nvSpPr>
          <p:cNvPr id="10" name="TextBox 9">
            <a:extLst>
              <a:ext uri="{FF2B5EF4-FFF2-40B4-BE49-F238E27FC236}">
                <a16:creationId xmlns:a16="http://schemas.microsoft.com/office/drawing/2014/main" id="{B4654B55-FD38-4108-A900-A7A03F0E45A4}"/>
              </a:ext>
            </a:extLst>
          </p:cNvPr>
          <p:cNvSpPr txBox="1"/>
          <p:nvPr/>
        </p:nvSpPr>
        <p:spPr>
          <a:xfrm>
            <a:off x="7229262" y="4278758"/>
            <a:ext cx="1856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Cardboard Cutouts &amp; Foul Ball by Mail</a:t>
            </a:r>
          </a:p>
        </p:txBody>
      </p:sp>
      <p:sp>
        <p:nvSpPr>
          <p:cNvPr id="12" name="TextBox 11">
            <a:extLst>
              <a:ext uri="{FF2B5EF4-FFF2-40B4-BE49-F238E27FC236}">
                <a16:creationId xmlns:a16="http://schemas.microsoft.com/office/drawing/2014/main" id="{68F4B3C7-7134-4C26-8D27-2B75CAB1AFA1}"/>
              </a:ext>
            </a:extLst>
          </p:cNvPr>
          <p:cNvSpPr txBox="1"/>
          <p:nvPr/>
        </p:nvSpPr>
        <p:spPr>
          <a:xfrm>
            <a:off x="1380147" y="4267445"/>
            <a:ext cx="1382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Cheer at the </a:t>
            </a:r>
            <a:br>
              <a:rPr kumimoji="0" lang="en-US" sz="1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Ballpark</a:t>
            </a:r>
          </a:p>
        </p:txBody>
      </p:sp>
      <p:sp>
        <p:nvSpPr>
          <p:cNvPr id="13" name="TextBox 12">
            <a:extLst>
              <a:ext uri="{FF2B5EF4-FFF2-40B4-BE49-F238E27FC236}">
                <a16:creationId xmlns:a16="http://schemas.microsoft.com/office/drawing/2014/main" id="{C80BF6FE-F58C-4608-BA25-06BAD1ACB1D6}"/>
              </a:ext>
            </a:extLst>
          </p:cNvPr>
          <p:cNvSpPr txBox="1"/>
          <p:nvPr/>
        </p:nvSpPr>
        <p:spPr>
          <a:xfrm>
            <a:off x="6800922" y="2088781"/>
            <a:ext cx="21473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 #PricelessWave</a:t>
            </a:r>
          </a:p>
        </p:txBody>
      </p:sp>
      <p:pic>
        <p:nvPicPr>
          <p:cNvPr id="2056" name="Picture 8" descr="Michelob Ultra logo">
            <a:extLst>
              <a:ext uri="{FF2B5EF4-FFF2-40B4-BE49-F238E27FC236}">
                <a16:creationId xmlns:a16="http://schemas.microsoft.com/office/drawing/2014/main" id="{76B64F09-9145-4E27-B991-744B480B1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77" y="2000690"/>
            <a:ext cx="828372" cy="5932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sterCard | Teheca">
            <a:extLst>
              <a:ext uri="{FF2B5EF4-FFF2-40B4-BE49-F238E27FC236}">
                <a16:creationId xmlns:a16="http://schemas.microsoft.com/office/drawing/2014/main" id="{5D89EE15-D5BD-42CD-9B97-255A2AE5E0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52" t="21826" r="11478" b="20261"/>
          <a:stretch/>
        </p:blipFill>
        <p:spPr bwMode="auto">
          <a:xfrm>
            <a:off x="6315457" y="2000691"/>
            <a:ext cx="665444" cy="514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BB27AE3-9432-4949-A888-FC0038016C43}"/>
              </a:ext>
            </a:extLst>
          </p:cNvPr>
          <p:cNvPicPr>
            <a:picLocks noChangeAspect="1"/>
          </p:cNvPicPr>
          <p:nvPr/>
        </p:nvPicPr>
        <p:blipFill>
          <a:blip r:embed="rId7"/>
          <a:stretch>
            <a:fillRect/>
          </a:stretch>
        </p:blipFill>
        <p:spPr>
          <a:xfrm>
            <a:off x="8768323" y="2119316"/>
            <a:ext cx="2989461" cy="1769605"/>
          </a:xfrm>
          <a:prstGeom prst="rect">
            <a:avLst/>
          </a:prstGeom>
        </p:spPr>
      </p:pic>
      <p:pic>
        <p:nvPicPr>
          <p:cNvPr id="2060" name="Picture 12" descr="Major League Baseball logo - Wikipedia">
            <a:extLst>
              <a:ext uri="{FF2B5EF4-FFF2-40B4-BE49-F238E27FC236}">
                <a16:creationId xmlns:a16="http://schemas.microsoft.com/office/drawing/2014/main" id="{50C026DD-01A2-4ABA-A3EB-680FFD9BD8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256" y="4278759"/>
            <a:ext cx="967433" cy="52322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836746D-E44B-44EC-AF54-77BC51C61F4E}"/>
              </a:ext>
            </a:extLst>
          </p:cNvPr>
          <p:cNvGrpSpPr/>
          <p:nvPr/>
        </p:nvGrpSpPr>
        <p:grpSpPr>
          <a:xfrm>
            <a:off x="3026234" y="4492232"/>
            <a:ext cx="2830579" cy="1550114"/>
            <a:chOff x="2498804" y="4516800"/>
            <a:chExt cx="3634882" cy="1470548"/>
          </a:xfrm>
        </p:grpSpPr>
        <p:pic>
          <p:nvPicPr>
            <p:cNvPr id="20" name="Picture 19">
              <a:extLst>
                <a:ext uri="{FF2B5EF4-FFF2-40B4-BE49-F238E27FC236}">
                  <a16:creationId xmlns:a16="http://schemas.microsoft.com/office/drawing/2014/main" id="{3C26A15F-AED5-4856-B6CB-CE3D463B8473}"/>
                </a:ext>
              </a:extLst>
            </p:cNvPr>
            <p:cNvPicPr>
              <a:picLocks noChangeAspect="1"/>
            </p:cNvPicPr>
            <p:nvPr/>
          </p:nvPicPr>
          <p:blipFill rotWithShape="1">
            <a:blip r:embed="rId9"/>
            <a:srcRect t="53141"/>
            <a:stretch/>
          </p:blipFill>
          <p:spPr>
            <a:xfrm>
              <a:off x="4198051" y="4516800"/>
              <a:ext cx="1935635" cy="1470547"/>
            </a:xfrm>
            <a:prstGeom prst="rect">
              <a:avLst/>
            </a:prstGeom>
          </p:spPr>
        </p:pic>
        <p:pic>
          <p:nvPicPr>
            <p:cNvPr id="24" name="Picture 23">
              <a:extLst>
                <a:ext uri="{FF2B5EF4-FFF2-40B4-BE49-F238E27FC236}">
                  <a16:creationId xmlns:a16="http://schemas.microsoft.com/office/drawing/2014/main" id="{3653940D-B1C8-4BD4-A705-E9F6E187FB8E}"/>
                </a:ext>
              </a:extLst>
            </p:cNvPr>
            <p:cNvPicPr>
              <a:picLocks noChangeAspect="1"/>
            </p:cNvPicPr>
            <p:nvPr/>
          </p:nvPicPr>
          <p:blipFill rotWithShape="1">
            <a:blip r:embed="rId9"/>
            <a:srcRect b="46623"/>
            <a:stretch/>
          </p:blipFill>
          <p:spPr>
            <a:xfrm>
              <a:off x="2498804" y="4516800"/>
              <a:ext cx="1699247" cy="1470548"/>
            </a:xfrm>
            <a:prstGeom prst="rect">
              <a:avLst/>
            </a:prstGeom>
          </p:spPr>
        </p:pic>
      </p:grpSp>
      <p:pic>
        <p:nvPicPr>
          <p:cNvPr id="2064" name="Picture 16">
            <a:extLst>
              <a:ext uri="{FF2B5EF4-FFF2-40B4-BE49-F238E27FC236}">
                <a16:creationId xmlns:a16="http://schemas.microsoft.com/office/drawing/2014/main" id="{B406F440-ABB6-4C4B-853A-0826934E4B0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856" b="18333"/>
          <a:stretch/>
        </p:blipFill>
        <p:spPr bwMode="auto">
          <a:xfrm>
            <a:off x="10365953" y="4278759"/>
            <a:ext cx="1392115" cy="192259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9D179F2-C2B3-4505-AE05-45A5B39CAF77}"/>
              </a:ext>
            </a:extLst>
          </p:cNvPr>
          <p:cNvSpPr txBox="1"/>
          <p:nvPr/>
        </p:nvSpPr>
        <p:spPr>
          <a:xfrm>
            <a:off x="395166" y="2623853"/>
            <a:ext cx="24717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Michelob Ultra partnered with Microsoft’s technology to bring fans virtually to the game as the NBA plays within the Orlando bubble. Fans watching from home appear on 17-foot screens that surround the players on three sides of the courts and is seen on the broadcasts.</a:t>
            </a:r>
          </a:p>
        </p:txBody>
      </p:sp>
      <p:pic>
        <p:nvPicPr>
          <p:cNvPr id="38" name="Picture 12" descr="Major League Baseball logo - Wikipedia">
            <a:extLst>
              <a:ext uri="{FF2B5EF4-FFF2-40B4-BE49-F238E27FC236}">
                <a16:creationId xmlns:a16="http://schemas.microsoft.com/office/drawing/2014/main" id="{6C8F5B1D-9614-45B9-B767-DA538EC5EC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782" y="4278758"/>
            <a:ext cx="96743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331D933-607D-44EC-B10C-075992A52253}"/>
              </a:ext>
            </a:extLst>
          </p:cNvPr>
          <p:cNvPicPr>
            <a:picLocks noChangeAspect="1"/>
          </p:cNvPicPr>
          <p:nvPr/>
        </p:nvPicPr>
        <p:blipFill rotWithShape="1">
          <a:blip r:embed="rId11"/>
          <a:srcRect l="62926"/>
          <a:stretch/>
        </p:blipFill>
        <p:spPr>
          <a:xfrm>
            <a:off x="9063303" y="4278759"/>
            <a:ext cx="1267162" cy="1922599"/>
          </a:xfrm>
          <a:prstGeom prst="rect">
            <a:avLst/>
          </a:prstGeom>
        </p:spPr>
      </p:pic>
      <p:sp>
        <p:nvSpPr>
          <p:cNvPr id="42" name="TextBox 41">
            <a:extLst>
              <a:ext uri="{FF2B5EF4-FFF2-40B4-BE49-F238E27FC236}">
                <a16:creationId xmlns:a16="http://schemas.microsoft.com/office/drawing/2014/main" id="{D98EFB4A-D63A-4F13-A440-9F46377038C3}"/>
              </a:ext>
            </a:extLst>
          </p:cNvPr>
          <p:cNvSpPr txBox="1"/>
          <p:nvPr/>
        </p:nvSpPr>
        <p:spPr>
          <a:xfrm>
            <a:off x="6262568" y="2669026"/>
            <a:ext cx="245081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As the finals for the UEFA Champions League approached, Mastercard brought soccer fans across the world together for the biggest stadium wave through TikTok. The #PricelessWave starts when fans record themselves and raise their arms from the bottom of the screen to the top on TikTok.</a:t>
            </a:r>
          </a:p>
        </p:txBody>
      </p:sp>
      <p:sp>
        <p:nvSpPr>
          <p:cNvPr id="43" name="TextBox 42">
            <a:extLst>
              <a:ext uri="{FF2B5EF4-FFF2-40B4-BE49-F238E27FC236}">
                <a16:creationId xmlns:a16="http://schemas.microsoft.com/office/drawing/2014/main" id="{EB900F2A-4B1B-4F5B-8D63-8DCD5A420B11}"/>
              </a:ext>
            </a:extLst>
          </p:cNvPr>
          <p:cNvSpPr txBox="1"/>
          <p:nvPr/>
        </p:nvSpPr>
        <p:spPr>
          <a:xfrm>
            <a:off x="395166" y="4886080"/>
            <a:ext cx="27011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Without in-stadium fans, the MLB is bringing in the noise through their “Cheer at the Ballpark” app on MLB.com. Through this app fans can cheer on their favorite team and boo their rivals during a game. Crowd noise operators at each ballpark can use this data as a guide to control stadium sounds during a game.</a:t>
            </a:r>
          </a:p>
        </p:txBody>
      </p:sp>
      <p:sp>
        <p:nvSpPr>
          <p:cNvPr id="44" name="TextBox 43">
            <a:extLst>
              <a:ext uri="{FF2B5EF4-FFF2-40B4-BE49-F238E27FC236}">
                <a16:creationId xmlns:a16="http://schemas.microsoft.com/office/drawing/2014/main" id="{87A0093C-7F96-4ADF-905E-774657DFA7BE}"/>
              </a:ext>
            </a:extLst>
          </p:cNvPr>
          <p:cNvSpPr txBox="1"/>
          <p:nvPr/>
        </p:nvSpPr>
        <p:spPr>
          <a:xfrm>
            <a:off x="6262558" y="4874130"/>
            <a:ext cx="284634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Some MLB teams are bringing the fans back to the stadium through carboard cutouts. Fans can have themselves featured in the stands in their favorite team gear.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A lucky Pittsburgh Pirates season ticket holder was mailed a foul ball that landed in his empty seat during a game.</a:t>
            </a:r>
          </a:p>
        </p:txBody>
      </p:sp>
    </p:spTree>
    <p:extLst>
      <p:ext uri="{BB962C8B-B14F-4D97-AF65-F5344CB8AC3E}">
        <p14:creationId xmlns:p14="http://schemas.microsoft.com/office/powerpoint/2010/main" val="367057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635739"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65872" y="212993"/>
            <a:ext cx="3613612"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Because of the fan passion and engagement, the </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sports TV viewing experience drives consumer action </a:t>
            </a: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through the purchase funnel</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27</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3649623" y="6230124"/>
            <a:ext cx="8426984"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 Dynata ‘Sports Viewing Experience Survey,’ September 2019. Survey base = self-identified sports fans, P18+. Q18. Which of the following statements do you believe are true for you? Avid Fans Respondents (habitually watch sports on TV, intensely follow teams / players, etc). All Sports Fans based on P18+.</a:t>
            </a:r>
          </a:p>
        </p:txBody>
      </p:sp>
      <p:sp>
        <p:nvSpPr>
          <p:cNvPr id="140" name="TextBox 139">
            <a:extLst>
              <a:ext uri="{FF2B5EF4-FFF2-40B4-BE49-F238E27FC236}">
                <a16:creationId xmlns:a16="http://schemas.microsoft.com/office/drawing/2014/main" id="{BBA235AA-E997-4F25-B1E6-8FC4902FA2C3}"/>
              </a:ext>
            </a:extLst>
          </p:cNvPr>
          <p:cNvSpPr txBox="1"/>
          <p:nvPr/>
        </p:nvSpPr>
        <p:spPr>
          <a:xfrm>
            <a:off x="130742" y="3579041"/>
            <a:ext cx="3518881" cy="2308324"/>
          </a:xfrm>
          <a:prstGeom prst="rect">
            <a:avLst/>
          </a:prstGeom>
          <a:noFill/>
        </p:spPr>
        <p:txBody>
          <a:bodyPr wrap="square">
            <a:spAutoFit/>
          </a:bodyPr>
          <a:lstStyle/>
          <a:p>
            <a:pPr algn="l" defTabSz="914400">
              <a:defRPr/>
            </a:pPr>
            <a:r>
              <a:rPr lang="en-US" sz="2400"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Females, Black and Hispanic sports fans over-index</a:t>
            </a:r>
            <a:r>
              <a:rPr lang="en-US" sz="2400" dirty="0">
                <a:solidFill>
                  <a:srgbClr val="1B1464"/>
                </a:solidFill>
                <a:latin typeface="Helvetica" panose="020B0403020202020204" pitchFamily="34" charset="0"/>
                <a:ea typeface="Open Sans" panose="020B0606030504020204" pitchFamily="34" charset="0"/>
                <a:cs typeface="Open Sans" panose="020B0606030504020204" pitchFamily="34" charset="0"/>
              </a:rPr>
              <a:t> the average sports fan in action taken through the funnel.</a:t>
            </a:r>
          </a:p>
        </p:txBody>
      </p:sp>
      <p:sp>
        <p:nvSpPr>
          <p:cNvPr id="12" name="TextBox 11">
            <a:extLst>
              <a:ext uri="{FF2B5EF4-FFF2-40B4-BE49-F238E27FC236}">
                <a16:creationId xmlns:a16="http://schemas.microsoft.com/office/drawing/2014/main" id="{908FE52D-90AE-4A43-B2D9-F6BF3D7AD5D1}"/>
              </a:ext>
            </a:extLst>
          </p:cNvPr>
          <p:cNvSpPr txBox="1"/>
          <p:nvPr/>
        </p:nvSpPr>
        <p:spPr>
          <a:xfrm>
            <a:off x="3709565" y="1650831"/>
            <a:ext cx="2391422"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Awareness &amp; Consideration</a:t>
            </a:r>
          </a:p>
        </p:txBody>
      </p:sp>
      <p:sp>
        <p:nvSpPr>
          <p:cNvPr id="13" name="TextBox 12">
            <a:extLst>
              <a:ext uri="{FF2B5EF4-FFF2-40B4-BE49-F238E27FC236}">
                <a16:creationId xmlns:a16="http://schemas.microsoft.com/office/drawing/2014/main" id="{305C4363-0ACC-40A0-BF39-3C01CB4F9BB4}"/>
              </a:ext>
            </a:extLst>
          </p:cNvPr>
          <p:cNvSpPr txBox="1"/>
          <p:nvPr/>
        </p:nvSpPr>
        <p:spPr>
          <a:xfrm>
            <a:off x="3791694" y="2028559"/>
            <a:ext cx="2523395" cy="646331"/>
          </a:xfrm>
          <a:prstGeom prst="rect">
            <a:avLst/>
          </a:prstGeom>
          <a:noFill/>
        </p:spPr>
        <p:txBody>
          <a:bodyPr wrap="square" rtlCol="0">
            <a:spAutoFit/>
          </a:bodyPr>
          <a:lstStyle/>
          <a:p>
            <a:pPr defTabSz="586199"/>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talked</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with friends and/or family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about an advertisement</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I saw while watching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on TV</a:t>
            </a:r>
          </a:p>
        </p:txBody>
      </p:sp>
      <p:sp>
        <p:nvSpPr>
          <p:cNvPr id="15" name="TextBox 14">
            <a:extLst>
              <a:ext uri="{FF2B5EF4-FFF2-40B4-BE49-F238E27FC236}">
                <a16:creationId xmlns:a16="http://schemas.microsoft.com/office/drawing/2014/main" id="{C35D7597-454B-4510-BD24-DFA5CF1BE0F5}"/>
              </a:ext>
            </a:extLst>
          </p:cNvPr>
          <p:cNvSpPr txBox="1"/>
          <p:nvPr/>
        </p:nvSpPr>
        <p:spPr>
          <a:xfrm>
            <a:off x="7040623" y="1729402"/>
            <a:ext cx="1478380" cy="261610"/>
          </a:xfrm>
          <a:prstGeom prst="rect">
            <a:avLst/>
          </a:prstGeom>
          <a:noFill/>
        </p:spPr>
        <p:txBody>
          <a:bodyPr wrap="square" rtlCol="0">
            <a:spAutoFit/>
          </a:bodyPr>
          <a:lstStyle/>
          <a:p>
            <a:pPr algn="ctr" defTabSz="586199"/>
            <a:r>
              <a:rPr lang="en-US" sz="11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sp>
        <p:nvSpPr>
          <p:cNvPr id="18" name="TextBox 17">
            <a:extLst>
              <a:ext uri="{FF2B5EF4-FFF2-40B4-BE49-F238E27FC236}">
                <a16:creationId xmlns:a16="http://schemas.microsoft.com/office/drawing/2014/main" id="{B09E4B2A-4177-4457-923F-4E60F96004F3}"/>
              </a:ext>
            </a:extLst>
          </p:cNvPr>
          <p:cNvSpPr txBox="1"/>
          <p:nvPr/>
        </p:nvSpPr>
        <p:spPr>
          <a:xfrm>
            <a:off x="6164399" y="1731169"/>
            <a:ext cx="1136495" cy="261610"/>
          </a:xfrm>
          <a:prstGeom prst="rect">
            <a:avLst/>
          </a:prstGeom>
          <a:noFill/>
        </p:spPr>
        <p:txBody>
          <a:bodyPr wrap="square" rtlCol="0">
            <a:spAutoFit/>
          </a:bodyPr>
          <a:lstStyle/>
          <a:p>
            <a:pPr algn="ctr" defTabSz="586199"/>
            <a:r>
              <a:rPr lang="en-US" sz="11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sp>
        <p:nvSpPr>
          <p:cNvPr id="20" name="TextBox 19">
            <a:extLst>
              <a:ext uri="{FF2B5EF4-FFF2-40B4-BE49-F238E27FC236}">
                <a16:creationId xmlns:a16="http://schemas.microsoft.com/office/drawing/2014/main" id="{DDB988CE-01B0-47F8-98D1-D429F55F0502}"/>
              </a:ext>
            </a:extLst>
          </p:cNvPr>
          <p:cNvSpPr txBox="1"/>
          <p:nvPr/>
        </p:nvSpPr>
        <p:spPr>
          <a:xfrm>
            <a:off x="7211566" y="213356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34%</a:t>
            </a:r>
          </a:p>
        </p:txBody>
      </p:sp>
      <p:sp>
        <p:nvSpPr>
          <p:cNvPr id="21" name="TextBox 20">
            <a:extLst>
              <a:ext uri="{FF2B5EF4-FFF2-40B4-BE49-F238E27FC236}">
                <a16:creationId xmlns:a16="http://schemas.microsoft.com/office/drawing/2014/main" id="{45DEA1C5-0B32-4F86-A06B-39D3EDDD7044}"/>
              </a:ext>
            </a:extLst>
          </p:cNvPr>
          <p:cNvSpPr txBox="1"/>
          <p:nvPr/>
        </p:nvSpPr>
        <p:spPr>
          <a:xfrm>
            <a:off x="6191032" y="2133562"/>
            <a:ext cx="1136495" cy="461665"/>
          </a:xfrm>
          <a:prstGeom prst="rect">
            <a:avLst/>
          </a:prstGeom>
          <a:noFill/>
        </p:spPr>
        <p:txBody>
          <a:bodyPr wrap="square" rtlCol="0">
            <a:spAutoFit/>
          </a:bodyPr>
          <a:lstStyle/>
          <a:p>
            <a:pPr algn="ctr" defTabSz="586199"/>
            <a:r>
              <a:rPr lang="en-US" sz="23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30%</a:t>
            </a:r>
          </a:p>
        </p:txBody>
      </p:sp>
      <p:sp>
        <p:nvSpPr>
          <p:cNvPr id="22" name="Rectangle 21">
            <a:extLst>
              <a:ext uri="{FF2B5EF4-FFF2-40B4-BE49-F238E27FC236}">
                <a16:creationId xmlns:a16="http://schemas.microsoft.com/office/drawing/2014/main" id="{B197E995-3437-462C-A47C-086096E7055F}"/>
              </a:ext>
            </a:extLst>
          </p:cNvPr>
          <p:cNvSpPr/>
          <p:nvPr/>
        </p:nvSpPr>
        <p:spPr>
          <a:xfrm>
            <a:off x="3649623" y="803286"/>
            <a:ext cx="8542377" cy="338554"/>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Have Done The Following…</a:t>
            </a:r>
          </a:p>
        </p:txBody>
      </p:sp>
      <p:cxnSp>
        <p:nvCxnSpPr>
          <p:cNvPr id="23" name="Straight Connector 22">
            <a:extLst>
              <a:ext uri="{FF2B5EF4-FFF2-40B4-BE49-F238E27FC236}">
                <a16:creationId xmlns:a16="http://schemas.microsoft.com/office/drawing/2014/main" id="{BD8F1DE0-358A-449D-9B2C-506C8FCB0CDF}"/>
              </a:ext>
            </a:extLst>
          </p:cNvPr>
          <p:cNvCxnSpPr>
            <a:cxnSpLocks/>
          </p:cNvCxnSpPr>
          <p:nvPr/>
        </p:nvCxnSpPr>
        <p:spPr>
          <a:xfrm>
            <a:off x="3806006" y="2888143"/>
            <a:ext cx="8218638" cy="0"/>
          </a:xfrm>
          <a:prstGeom prst="line">
            <a:avLst/>
          </a:prstGeom>
          <a:ln w="28575">
            <a:solidFill>
              <a:srgbClr val="1B1464"/>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118A048A-668D-489B-A4B2-6ED2F658D96B}"/>
              </a:ext>
            </a:extLst>
          </p:cNvPr>
          <p:cNvSpPr txBox="1"/>
          <p:nvPr/>
        </p:nvSpPr>
        <p:spPr>
          <a:xfrm>
            <a:off x="7944355" y="1729402"/>
            <a:ext cx="1644850" cy="261610"/>
          </a:xfrm>
          <a:prstGeom prst="rect">
            <a:avLst/>
          </a:prstGeom>
          <a:noFill/>
        </p:spPr>
        <p:txBody>
          <a:bodyPr wrap="square" rtlCol="0">
            <a:spAutoFit/>
          </a:bodyPr>
          <a:lstStyle/>
          <a:p>
            <a:pPr algn="ctr" defTabSz="586199"/>
            <a:r>
              <a:rPr lang="en-US" sz="11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27" name="TextBox 26">
            <a:extLst>
              <a:ext uri="{FF2B5EF4-FFF2-40B4-BE49-F238E27FC236}">
                <a16:creationId xmlns:a16="http://schemas.microsoft.com/office/drawing/2014/main" id="{336C0341-EB16-4DFA-9FDC-BF67074BA393}"/>
              </a:ext>
            </a:extLst>
          </p:cNvPr>
          <p:cNvSpPr txBox="1"/>
          <p:nvPr/>
        </p:nvSpPr>
        <p:spPr>
          <a:xfrm>
            <a:off x="8198533" y="2133562"/>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26%</a:t>
            </a:r>
          </a:p>
        </p:txBody>
      </p:sp>
      <p:sp>
        <p:nvSpPr>
          <p:cNvPr id="32" name="TextBox 31">
            <a:extLst>
              <a:ext uri="{FF2B5EF4-FFF2-40B4-BE49-F238E27FC236}">
                <a16:creationId xmlns:a16="http://schemas.microsoft.com/office/drawing/2014/main" id="{0FC23C9C-1F2A-4BC1-9A0C-E58EC9CCC6A8}"/>
              </a:ext>
            </a:extLst>
          </p:cNvPr>
          <p:cNvSpPr txBox="1"/>
          <p:nvPr/>
        </p:nvSpPr>
        <p:spPr>
          <a:xfrm>
            <a:off x="9088894" y="1729402"/>
            <a:ext cx="1126276" cy="261610"/>
          </a:xfrm>
          <a:prstGeom prst="rect">
            <a:avLst/>
          </a:prstGeom>
          <a:noFill/>
        </p:spPr>
        <p:txBody>
          <a:bodyPr wrap="square" rtlCol="0">
            <a:spAutoFit/>
          </a:bodyPr>
          <a:lstStyle/>
          <a:p>
            <a:pPr algn="ctr" defTabSz="586199"/>
            <a:r>
              <a:rPr lang="en-US" sz="11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34" name="TextBox 33">
            <a:extLst>
              <a:ext uri="{FF2B5EF4-FFF2-40B4-BE49-F238E27FC236}">
                <a16:creationId xmlns:a16="http://schemas.microsoft.com/office/drawing/2014/main" id="{D3790954-4F0C-4C47-B030-2889B70C0A8D}"/>
              </a:ext>
            </a:extLst>
          </p:cNvPr>
          <p:cNvSpPr txBox="1"/>
          <p:nvPr/>
        </p:nvSpPr>
        <p:spPr>
          <a:xfrm>
            <a:off x="9083785" y="213356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35%</a:t>
            </a:r>
          </a:p>
        </p:txBody>
      </p:sp>
      <p:sp>
        <p:nvSpPr>
          <p:cNvPr id="36" name="TextBox 35">
            <a:extLst>
              <a:ext uri="{FF2B5EF4-FFF2-40B4-BE49-F238E27FC236}">
                <a16:creationId xmlns:a16="http://schemas.microsoft.com/office/drawing/2014/main" id="{9A9A8372-DDCE-4A4D-9CA0-850559571D4B}"/>
              </a:ext>
            </a:extLst>
          </p:cNvPr>
          <p:cNvSpPr txBox="1"/>
          <p:nvPr/>
        </p:nvSpPr>
        <p:spPr>
          <a:xfrm>
            <a:off x="3769030" y="3578427"/>
            <a:ext cx="2518066" cy="646331"/>
          </a:xfrm>
          <a:prstGeom prst="rect">
            <a:avLst/>
          </a:prstGeom>
          <a:noFill/>
        </p:spPr>
        <p:txBody>
          <a:bodyPr wrap="square" rtlCol="0">
            <a:spAutoFit/>
          </a:bodyPr>
          <a:lstStyle/>
          <a:p>
            <a:pPr defTabSz="586199"/>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visited a website for a product</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that I saw advertised while watching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on TV</a:t>
            </a:r>
          </a:p>
        </p:txBody>
      </p:sp>
      <p:sp>
        <p:nvSpPr>
          <p:cNvPr id="39" name="TextBox 38">
            <a:extLst>
              <a:ext uri="{FF2B5EF4-FFF2-40B4-BE49-F238E27FC236}">
                <a16:creationId xmlns:a16="http://schemas.microsoft.com/office/drawing/2014/main" id="{CB6579BF-12E5-46B9-96E0-30ED23F27CC0}"/>
              </a:ext>
            </a:extLst>
          </p:cNvPr>
          <p:cNvSpPr txBox="1"/>
          <p:nvPr/>
        </p:nvSpPr>
        <p:spPr>
          <a:xfrm>
            <a:off x="7211566" y="3578427"/>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26%</a:t>
            </a:r>
          </a:p>
        </p:txBody>
      </p:sp>
      <p:sp>
        <p:nvSpPr>
          <p:cNvPr id="40" name="TextBox 39">
            <a:extLst>
              <a:ext uri="{FF2B5EF4-FFF2-40B4-BE49-F238E27FC236}">
                <a16:creationId xmlns:a16="http://schemas.microsoft.com/office/drawing/2014/main" id="{EB7A4F9D-0975-467A-A1D5-2D7999093156}"/>
              </a:ext>
            </a:extLst>
          </p:cNvPr>
          <p:cNvSpPr txBox="1"/>
          <p:nvPr/>
        </p:nvSpPr>
        <p:spPr>
          <a:xfrm>
            <a:off x="6191032" y="3578427"/>
            <a:ext cx="1136495" cy="461665"/>
          </a:xfrm>
          <a:prstGeom prst="rect">
            <a:avLst/>
          </a:prstGeom>
          <a:noFill/>
        </p:spPr>
        <p:txBody>
          <a:bodyPr wrap="square" rtlCol="0">
            <a:spAutoFit/>
          </a:bodyPr>
          <a:lstStyle/>
          <a:p>
            <a:pPr algn="ctr" defTabSz="586199"/>
            <a:r>
              <a:rPr lang="en-US" sz="23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22%</a:t>
            </a:r>
          </a:p>
        </p:txBody>
      </p:sp>
      <p:sp>
        <p:nvSpPr>
          <p:cNvPr id="42" name="TextBox 41">
            <a:extLst>
              <a:ext uri="{FF2B5EF4-FFF2-40B4-BE49-F238E27FC236}">
                <a16:creationId xmlns:a16="http://schemas.microsoft.com/office/drawing/2014/main" id="{5046D874-3C53-49BC-A759-BFFFEF63BDF7}"/>
              </a:ext>
            </a:extLst>
          </p:cNvPr>
          <p:cNvSpPr txBox="1"/>
          <p:nvPr/>
        </p:nvSpPr>
        <p:spPr>
          <a:xfrm>
            <a:off x="8198533" y="3578427"/>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21%</a:t>
            </a:r>
          </a:p>
        </p:txBody>
      </p:sp>
      <p:sp>
        <p:nvSpPr>
          <p:cNvPr id="51" name="TextBox 50">
            <a:extLst>
              <a:ext uri="{FF2B5EF4-FFF2-40B4-BE49-F238E27FC236}">
                <a16:creationId xmlns:a16="http://schemas.microsoft.com/office/drawing/2014/main" id="{F4161FB6-509C-44EE-BF0A-2E7C3E8D4A3C}"/>
              </a:ext>
            </a:extLst>
          </p:cNvPr>
          <p:cNvSpPr txBox="1"/>
          <p:nvPr/>
        </p:nvSpPr>
        <p:spPr>
          <a:xfrm>
            <a:off x="9083785" y="3578427"/>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52" name="TextBox 51">
            <a:extLst>
              <a:ext uri="{FF2B5EF4-FFF2-40B4-BE49-F238E27FC236}">
                <a16:creationId xmlns:a16="http://schemas.microsoft.com/office/drawing/2014/main" id="{F490E36C-9402-40E8-B160-8DC369209809}"/>
              </a:ext>
            </a:extLst>
          </p:cNvPr>
          <p:cNvSpPr txBox="1"/>
          <p:nvPr/>
        </p:nvSpPr>
        <p:spPr>
          <a:xfrm>
            <a:off x="3709564" y="3153761"/>
            <a:ext cx="1972416"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Consideration &amp; Intent</a:t>
            </a:r>
          </a:p>
        </p:txBody>
      </p:sp>
      <p:cxnSp>
        <p:nvCxnSpPr>
          <p:cNvPr id="53" name="Straight Connector 52">
            <a:extLst>
              <a:ext uri="{FF2B5EF4-FFF2-40B4-BE49-F238E27FC236}">
                <a16:creationId xmlns:a16="http://schemas.microsoft.com/office/drawing/2014/main" id="{91543005-F390-4183-85A0-5A09012F5CC1}"/>
              </a:ext>
            </a:extLst>
          </p:cNvPr>
          <p:cNvCxnSpPr>
            <a:cxnSpLocks/>
          </p:cNvCxnSpPr>
          <p:nvPr/>
        </p:nvCxnSpPr>
        <p:spPr>
          <a:xfrm>
            <a:off x="3806006" y="4497868"/>
            <a:ext cx="8218638" cy="0"/>
          </a:xfrm>
          <a:prstGeom prst="line">
            <a:avLst/>
          </a:prstGeom>
          <a:ln w="28575">
            <a:solidFill>
              <a:srgbClr val="1B1464"/>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A854180-3B80-481D-8424-3C660F0C846D}"/>
              </a:ext>
            </a:extLst>
          </p:cNvPr>
          <p:cNvSpPr txBox="1"/>
          <p:nvPr/>
        </p:nvSpPr>
        <p:spPr>
          <a:xfrm>
            <a:off x="3791695" y="5072407"/>
            <a:ext cx="2518066" cy="646331"/>
          </a:xfrm>
          <a:prstGeom prst="rect">
            <a:avLst/>
          </a:prstGeom>
          <a:noFill/>
        </p:spPr>
        <p:txBody>
          <a:bodyPr wrap="square" rtlCol="0">
            <a:spAutoFit/>
          </a:bodyPr>
          <a:lstStyle/>
          <a:p>
            <a:pPr defTabSz="586199">
              <a:defRPr/>
            </a:pP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purchased a product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or service I saw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advertised</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while watching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on TV</a:t>
            </a:r>
          </a:p>
        </p:txBody>
      </p:sp>
      <p:sp>
        <p:nvSpPr>
          <p:cNvPr id="55" name="TextBox 54">
            <a:extLst>
              <a:ext uri="{FF2B5EF4-FFF2-40B4-BE49-F238E27FC236}">
                <a16:creationId xmlns:a16="http://schemas.microsoft.com/office/drawing/2014/main" id="{B0F99F64-1ED3-4E2A-8C62-97CEC36FE7A6}"/>
              </a:ext>
            </a:extLst>
          </p:cNvPr>
          <p:cNvSpPr txBox="1"/>
          <p:nvPr/>
        </p:nvSpPr>
        <p:spPr>
          <a:xfrm>
            <a:off x="7211566" y="515894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26%</a:t>
            </a:r>
          </a:p>
        </p:txBody>
      </p:sp>
      <p:sp>
        <p:nvSpPr>
          <p:cNvPr id="56" name="TextBox 55">
            <a:extLst>
              <a:ext uri="{FF2B5EF4-FFF2-40B4-BE49-F238E27FC236}">
                <a16:creationId xmlns:a16="http://schemas.microsoft.com/office/drawing/2014/main" id="{9CE2013A-5B23-49F1-A72E-F2F92B4AFA3D}"/>
              </a:ext>
            </a:extLst>
          </p:cNvPr>
          <p:cNvSpPr txBox="1"/>
          <p:nvPr/>
        </p:nvSpPr>
        <p:spPr>
          <a:xfrm>
            <a:off x="6191032" y="5158942"/>
            <a:ext cx="1136495" cy="461665"/>
          </a:xfrm>
          <a:prstGeom prst="rect">
            <a:avLst/>
          </a:prstGeom>
          <a:noFill/>
        </p:spPr>
        <p:txBody>
          <a:bodyPr wrap="square" rtlCol="0">
            <a:spAutoFit/>
          </a:bodyPr>
          <a:lstStyle/>
          <a:p>
            <a:pPr algn="ctr" defTabSz="586199"/>
            <a:r>
              <a:rPr lang="en-US" sz="23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57" name="TextBox 56">
            <a:extLst>
              <a:ext uri="{FF2B5EF4-FFF2-40B4-BE49-F238E27FC236}">
                <a16:creationId xmlns:a16="http://schemas.microsoft.com/office/drawing/2014/main" id="{40CEF90B-2B2E-4AB4-8C67-D22AEAD4A571}"/>
              </a:ext>
            </a:extLst>
          </p:cNvPr>
          <p:cNvSpPr txBox="1"/>
          <p:nvPr/>
        </p:nvSpPr>
        <p:spPr>
          <a:xfrm>
            <a:off x="8198533" y="5158942"/>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60" name="TextBox 59">
            <a:extLst>
              <a:ext uri="{FF2B5EF4-FFF2-40B4-BE49-F238E27FC236}">
                <a16:creationId xmlns:a16="http://schemas.microsoft.com/office/drawing/2014/main" id="{D43AA1FB-67BB-4B35-B72E-F1351AF5DF85}"/>
              </a:ext>
            </a:extLst>
          </p:cNvPr>
          <p:cNvSpPr txBox="1"/>
          <p:nvPr/>
        </p:nvSpPr>
        <p:spPr>
          <a:xfrm>
            <a:off x="9083785" y="515894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24%</a:t>
            </a:r>
          </a:p>
        </p:txBody>
      </p:sp>
      <p:sp>
        <p:nvSpPr>
          <p:cNvPr id="61" name="TextBox 60">
            <a:extLst>
              <a:ext uri="{FF2B5EF4-FFF2-40B4-BE49-F238E27FC236}">
                <a16:creationId xmlns:a16="http://schemas.microsoft.com/office/drawing/2014/main" id="{A526051C-0653-4B4F-8E43-125AE5EDE5AE}"/>
              </a:ext>
            </a:extLst>
          </p:cNvPr>
          <p:cNvSpPr txBox="1"/>
          <p:nvPr/>
        </p:nvSpPr>
        <p:spPr>
          <a:xfrm>
            <a:off x="3709564" y="4707410"/>
            <a:ext cx="723512"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Sales</a:t>
            </a:r>
          </a:p>
        </p:txBody>
      </p:sp>
      <p:sp>
        <p:nvSpPr>
          <p:cNvPr id="62" name="TextBox 61">
            <a:extLst>
              <a:ext uri="{FF2B5EF4-FFF2-40B4-BE49-F238E27FC236}">
                <a16:creationId xmlns:a16="http://schemas.microsoft.com/office/drawing/2014/main" id="{4B352F2D-C37A-4BAE-868D-3CA9BE694E97}"/>
              </a:ext>
            </a:extLst>
          </p:cNvPr>
          <p:cNvSpPr txBox="1"/>
          <p:nvPr/>
        </p:nvSpPr>
        <p:spPr>
          <a:xfrm>
            <a:off x="9778890" y="1743302"/>
            <a:ext cx="1644850" cy="261610"/>
          </a:xfrm>
          <a:prstGeom prst="rect">
            <a:avLst/>
          </a:prstGeom>
          <a:noFill/>
        </p:spPr>
        <p:txBody>
          <a:bodyPr wrap="square" rtlCol="0">
            <a:spAutoFit/>
          </a:bodyPr>
          <a:lstStyle/>
          <a:p>
            <a:pPr algn="ctr" defTabSz="586199"/>
            <a:r>
              <a:rPr lang="en-US" sz="11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63" name="TextBox 62">
            <a:extLst>
              <a:ext uri="{FF2B5EF4-FFF2-40B4-BE49-F238E27FC236}">
                <a16:creationId xmlns:a16="http://schemas.microsoft.com/office/drawing/2014/main" id="{A535B6CA-04E0-4CAE-B73F-4C684A90CFBD}"/>
              </a:ext>
            </a:extLst>
          </p:cNvPr>
          <p:cNvSpPr txBox="1"/>
          <p:nvPr/>
        </p:nvSpPr>
        <p:spPr>
          <a:xfrm>
            <a:off x="10033068" y="2147462"/>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40%</a:t>
            </a:r>
          </a:p>
        </p:txBody>
      </p:sp>
      <p:sp>
        <p:nvSpPr>
          <p:cNvPr id="64" name="TextBox 63">
            <a:extLst>
              <a:ext uri="{FF2B5EF4-FFF2-40B4-BE49-F238E27FC236}">
                <a16:creationId xmlns:a16="http://schemas.microsoft.com/office/drawing/2014/main" id="{6D44E22D-A4D6-4282-AA5C-15AA8EFFD3F4}"/>
              </a:ext>
            </a:extLst>
          </p:cNvPr>
          <p:cNvSpPr txBox="1"/>
          <p:nvPr/>
        </p:nvSpPr>
        <p:spPr>
          <a:xfrm>
            <a:off x="10950331" y="1743302"/>
            <a:ext cx="1126276" cy="261610"/>
          </a:xfrm>
          <a:prstGeom prst="rect">
            <a:avLst/>
          </a:prstGeom>
          <a:noFill/>
        </p:spPr>
        <p:txBody>
          <a:bodyPr wrap="square" rtlCol="0">
            <a:spAutoFit/>
          </a:bodyPr>
          <a:lstStyle/>
          <a:p>
            <a:pPr algn="ctr" defTabSz="586199"/>
            <a:r>
              <a:rPr lang="en-US" sz="11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65" name="TextBox 64">
            <a:extLst>
              <a:ext uri="{FF2B5EF4-FFF2-40B4-BE49-F238E27FC236}">
                <a16:creationId xmlns:a16="http://schemas.microsoft.com/office/drawing/2014/main" id="{F4009021-19B1-472C-A4B8-CDBE1094127C}"/>
              </a:ext>
            </a:extLst>
          </p:cNvPr>
          <p:cNvSpPr txBox="1"/>
          <p:nvPr/>
        </p:nvSpPr>
        <p:spPr>
          <a:xfrm>
            <a:off x="10945222" y="214746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34%</a:t>
            </a:r>
          </a:p>
        </p:txBody>
      </p:sp>
      <p:sp>
        <p:nvSpPr>
          <p:cNvPr id="66" name="TextBox 65">
            <a:extLst>
              <a:ext uri="{FF2B5EF4-FFF2-40B4-BE49-F238E27FC236}">
                <a16:creationId xmlns:a16="http://schemas.microsoft.com/office/drawing/2014/main" id="{28F9EB21-5904-4C13-BA7B-A529B8FD4997}"/>
              </a:ext>
            </a:extLst>
          </p:cNvPr>
          <p:cNvSpPr txBox="1"/>
          <p:nvPr/>
        </p:nvSpPr>
        <p:spPr>
          <a:xfrm>
            <a:off x="10033068" y="3592327"/>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28%</a:t>
            </a:r>
          </a:p>
        </p:txBody>
      </p:sp>
      <p:sp>
        <p:nvSpPr>
          <p:cNvPr id="67" name="TextBox 66">
            <a:extLst>
              <a:ext uri="{FF2B5EF4-FFF2-40B4-BE49-F238E27FC236}">
                <a16:creationId xmlns:a16="http://schemas.microsoft.com/office/drawing/2014/main" id="{A221BB6C-2FFF-4F84-A0A3-4A3C2E3F3221}"/>
              </a:ext>
            </a:extLst>
          </p:cNvPr>
          <p:cNvSpPr txBox="1"/>
          <p:nvPr/>
        </p:nvSpPr>
        <p:spPr>
          <a:xfrm>
            <a:off x="10945222" y="3592327"/>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68" name="TextBox 67">
            <a:extLst>
              <a:ext uri="{FF2B5EF4-FFF2-40B4-BE49-F238E27FC236}">
                <a16:creationId xmlns:a16="http://schemas.microsoft.com/office/drawing/2014/main" id="{CB4A2B8C-5021-402C-AE42-2DB4562EB431}"/>
              </a:ext>
            </a:extLst>
          </p:cNvPr>
          <p:cNvSpPr txBox="1"/>
          <p:nvPr/>
        </p:nvSpPr>
        <p:spPr>
          <a:xfrm>
            <a:off x="10033068" y="5172842"/>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25%</a:t>
            </a:r>
          </a:p>
        </p:txBody>
      </p:sp>
      <p:sp>
        <p:nvSpPr>
          <p:cNvPr id="69" name="TextBox 68">
            <a:extLst>
              <a:ext uri="{FF2B5EF4-FFF2-40B4-BE49-F238E27FC236}">
                <a16:creationId xmlns:a16="http://schemas.microsoft.com/office/drawing/2014/main" id="{0BDF00B6-8CDA-4CE3-9D7F-C8C4900CFEC8}"/>
              </a:ext>
            </a:extLst>
          </p:cNvPr>
          <p:cNvSpPr txBox="1"/>
          <p:nvPr/>
        </p:nvSpPr>
        <p:spPr>
          <a:xfrm>
            <a:off x="10945222" y="5172842"/>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26%</a:t>
            </a:r>
          </a:p>
        </p:txBody>
      </p:sp>
      <p:cxnSp>
        <p:nvCxnSpPr>
          <p:cNvPr id="4" name="Straight Connector 3">
            <a:extLst>
              <a:ext uri="{FF2B5EF4-FFF2-40B4-BE49-F238E27FC236}">
                <a16:creationId xmlns:a16="http://schemas.microsoft.com/office/drawing/2014/main" id="{652144A2-2D5A-4934-AA38-CCDC0F0EA101}"/>
              </a:ext>
            </a:extLst>
          </p:cNvPr>
          <p:cNvCxnSpPr>
            <a:cxnSpLocks/>
          </p:cNvCxnSpPr>
          <p:nvPr/>
        </p:nvCxnSpPr>
        <p:spPr>
          <a:xfrm>
            <a:off x="7270812" y="1927375"/>
            <a:ext cx="0" cy="3791363"/>
          </a:xfrm>
          <a:prstGeom prst="line">
            <a:avLst/>
          </a:prstGeom>
          <a:ln w="19050">
            <a:solidFill>
              <a:srgbClr val="D1D9E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CB9FE0-D071-4503-A1FF-79CD15AB80BF}"/>
              </a:ext>
            </a:extLst>
          </p:cNvPr>
          <p:cNvCxnSpPr>
            <a:cxnSpLocks/>
          </p:cNvCxnSpPr>
          <p:nvPr/>
        </p:nvCxnSpPr>
        <p:spPr>
          <a:xfrm>
            <a:off x="8284258" y="1927375"/>
            <a:ext cx="0" cy="3791363"/>
          </a:xfrm>
          <a:prstGeom prst="line">
            <a:avLst/>
          </a:prstGeom>
          <a:ln w="19050">
            <a:solidFill>
              <a:srgbClr val="D1D9E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95F6BFA-AEBF-4604-A437-9F08603D0CB8}"/>
              </a:ext>
            </a:extLst>
          </p:cNvPr>
          <p:cNvCxnSpPr>
            <a:cxnSpLocks/>
          </p:cNvCxnSpPr>
          <p:nvPr/>
        </p:nvCxnSpPr>
        <p:spPr>
          <a:xfrm>
            <a:off x="10140131" y="1927375"/>
            <a:ext cx="0" cy="3791363"/>
          </a:xfrm>
          <a:prstGeom prst="line">
            <a:avLst/>
          </a:prstGeom>
          <a:ln w="19050">
            <a:solidFill>
              <a:srgbClr val="D1D9E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32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981672"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10328" y="212993"/>
            <a:ext cx="390486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B1464"/>
                </a:solidFill>
                <a:latin typeface="Helvetica" pitchFamily="2" charset="0"/>
              </a:rPr>
              <a:t>In ‘normal’ times, due to the comfort, convenience and connectivity during at-home viewing, </a:t>
            </a:r>
            <a:r>
              <a:rPr lang="en-US" sz="2400" b="1" dirty="0">
                <a:solidFill>
                  <a:srgbClr val="E84A99"/>
                </a:solidFill>
                <a:latin typeface="Helvetica" pitchFamily="2" charset="0"/>
              </a:rPr>
              <a:t>sports fans are more likely to engage, and take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84A99"/>
                </a:solidFill>
                <a:latin typeface="Helvetica" pitchFamily="2" charset="0"/>
              </a:rPr>
              <a:t>with TV advertising</a:t>
            </a:r>
            <a:r>
              <a:rPr lang="en-US" sz="2400" b="1" dirty="0">
                <a:solidFill>
                  <a:srgbClr val="1B1464"/>
                </a:solidFill>
                <a:latin typeface="Helvetica" pitchFamily="2" charset="0"/>
              </a:rPr>
              <a:t> than advertising they see in-stadium at a game</a:t>
            </a:r>
            <a:endPar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3649623" y="6320884"/>
            <a:ext cx="8426984" cy="200055"/>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 Dynata ‘Sports Viewing Experience Survey,’ September 2019. Survey base = self-identified sports fans, P18+. Q18. Which of the following statements do you believe are true for you? </a:t>
            </a:r>
          </a:p>
        </p:txBody>
      </p:sp>
      <p:sp>
        <p:nvSpPr>
          <p:cNvPr id="12" name="TextBox 11">
            <a:extLst>
              <a:ext uri="{FF2B5EF4-FFF2-40B4-BE49-F238E27FC236}">
                <a16:creationId xmlns:a16="http://schemas.microsoft.com/office/drawing/2014/main" id="{908FE52D-90AE-4A43-B2D9-F6BF3D7AD5D1}"/>
              </a:ext>
            </a:extLst>
          </p:cNvPr>
          <p:cNvSpPr txBox="1"/>
          <p:nvPr/>
        </p:nvSpPr>
        <p:spPr>
          <a:xfrm>
            <a:off x="4100184" y="2076918"/>
            <a:ext cx="2391422"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Awareness &amp; Consideration</a:t>
            </a:r>
          </a:p>
        </p:txBody>
      </p:sp>
      <p:sp>
        <p:nvSpPr>
          <p:cNvPr id="13" name="TextBox 12">
            <a:extLst>
              <a:ext uri="{FF2B5EF4-FFF2-40B4-BE49-F238E27FC236}">
                <a16:creationId xmlns:a16="http://schemas.microsoft.com/office/drawing/2014/main" id="{305C4363-0ACC-40A0-BF39-3C01CB4F9BB4}"/>
              </a:ext>
            </a:extLst>
          </p:cNvPr>
          <p:cNvSpPr txBox="1"/>
          <p:nvPr/>
        </p:nvSpPr>
        <p:spPr>
          <a:xfrm>
            <a:off x="4182314" y="2454646"/>
            <a:ext cx="2346754" cy="646331"/>
          </a:xfrm>
          <a:prstGeom prst="rect">
            <a:avLst/>
          </a:prstGeom>
          <a:noFill/>
        </p:spPr>
        <p:txBody>
          <a:bodyPr wrap="square" rtlCol="0">
            <a:spAutoFit/>
          </a:bodyPr>
          <a:lstStyle/>
          <a:p>
            <a:pPr defTabSz="586199"/>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talked</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with friends and/or family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about an advertisement</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I saw…</a:t>
            </a:r>
            <a:endPar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DDB988CE-01B0-47F8-98D1-D429F55F0502}"/>
              </a:ext>
            </a:extLst>
          </p:cNvPr>
          <p:cNvSpPr txBox="1"/>
          <p:nvPr/>
        </p:nvSpPr>
        <p:spPr>
          <a:xfrm>
            <a:off x="8540039" y="2546979"/>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19%</a:t>
            </a:r>
          </a:p>
        </p:txBody>
      </p:sp>
      <p:sp>
        <p:nvSpPr>
          <p:cNvPr id="21" name="TextBox 20">
            <a:extLst>
              <a:ext uri="{FF2B5EF4-FFF2-40B4-BE49-F238E27FC236}">
                <a16:creationId xmlns:a16="http://schemas.microsoft.com/office/drawing/2014/main" id="{45DEA1C5-0B32-4F86-A06B-39D3EDDD7044}"/>
              </a:ext>
            </a:extLst>
          </p:cNvPr>
          <p:cNvSpPr txBox="1"/>
          <p:nvPr/>
        </p:nvSpPr>
        <p:spPr>
          <a:xfrm>
            <a:off x="6707045" y="2546979"/>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30%</a:t>
            </a:r>
          </a:p>
        </p:txBody>
      </p:sp>
      <p:sp>
        <p:nvSpPr>
          <p:cNvPr id="22" name="Rectangle 21">
            <a:extLst>
              <a:ext uri="{FF2B5EF4-FFF2-40B4-BE49-F238E27FC236}">
                <a16:creationId xmlns:a16="http://schemas.microsoft.com/office/drawing/2014/main" id="{B197E995-3437-462C-A47C-086096E7055F}"/>
              </a:ext>
            </a:extLst>
          </p:cNvPr>
          <p:cNvSpPr/>
          <p:nvPr/>
        </p:nvSpPr>
        <p:spPr>
          <a:xfrm>
            <a:off x="3649623" y="421488"/>
            <a:ext cx="8542375" cy="338554"/>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Have Done The Following…</a:t>
            </a:r>
          </a:p>
        </p:txBody>
      </p:sp>
      <p:cxnSp>
        <p:nvCxnSpPr>
          <p:cNvPr id="23" name="Straight Connector 22">
            <a:extLst>
              <a:ext uri="{FF2B5EF4-FFF2-40B4-BE49-F238E27FC236}">
                <a16:creationId xmlns:a16="http://schemas.microsoft.com/office/drawing/2014/main" id="{BD8F1DE0-358A-449D-9B2C-506C8FCB0CDF}"/>
              </a:ext>
            </a:extLst>
          </p:cNvPr>
          <p:cNvCxnSpPr>
            <a:cxnSpLocks/>
          </p:cNvCxnSpPr>
          <p:nvPr/>
        </p:nvCxnSpPr>
        <p:spPr>
          <a:xfrm>
            <a:off x="4100184" y="3314230"/>
            <a:ext cx="7924460" cy="0"/>
          </a:xfrm>
          <a:prstGeom prst="line">
            <a:avLst/>
          </a:prstGeom>
          <a:ln w="28575">
            <a:solidFill>
              <a:srgbClr val="1B1464"/>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A9A8372-DDCE-4A4D-9CA0-850559571D4B}"/>
              </a:ext>
            </a:extLst>
          </p:cNvPr>
          <p:cNvSpPr txBox="1"/>
          <p:nvPr/>
        </p:nvSpPr>
        <p:spPr>
          <a:xfrm>
            <a:off x="4159649" y="3853220"/>
            <a:ext cx="1972417" cy="646331"/>
          </a:xfrm>
          <a:prstGeom prst="rect">
            <a:avLst/>
          </a:prstGeom>
          <a:noFill/>
        </p:spPr>
        <p:txBody>
          <a:bodyPr wrap="square" rtlCol="0">
            <a:spAutoFit/>
          </a:bodyPr>
          <a:lstStyle/>
          <a:p>
            <a:pPr defTabSz="586199"/>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visited a website for a product</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that I saw advertised …</a:t>
            </a:r>
            <a:endPar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CB6579BF-12E5-46B9-96E0-30ED23F27CC0}"/>
              </a:ext>
            </a:extLst>
          </p:cNvPr>
          <p:cNvSpPr txBox="1"/>
          <p:nvPr/>
        </p:nvSpPr>
        <p:spPr>
          <a:xfrm>
            <a:off x="8540039" y="3945553"/>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18%</a:t>
            </a:r>
          </a:p>
        </p:txBody>
      </p:sp>
      <p:sp>
        <p:nvSpPr>
          <p:cNvPr id="40" name="TextBox 39">
            <a:extLst>
              <a:ext uri="{FF2B5EF4-FFF2-40B4-BE49-F238E27FC236}">
                <a16:creationId xmlns:a16="http://schemas.microsoft.com/office/drawing/2014/main" id="{EB7A4F9D-0975-467A-A1D5-2D7999093156}"/>
              </a:ext>
            </a:extLst>
          </p:cNvPr>
          <p:cNvSpPr txBox="1"/>
          <p:nvPr/>
        </p:nvSpPr>
        <p:spPr>
          <a:xfrm>
            <a:off x="6707045" y="3945553"/>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22%</a:t>
            </a:r>
          </a:p>
        </p:txBody>
      </p:sp>
      <p:sp>
        <p:nvSpPr>
          <p:cNvPr id="52" name="TextBox 51">
            <a:extLst>
              <a:ext uri="{FF2B5EF4-FFF2-40B4-BE49-F238E27FC236}">
                <a16:creationId xmlns:a16="http://schemas.microsoft.com/office/drawing/2014/main" id="{F490E36C-9402-40E8-B160-8DC369209809}"/>
              </a:ext>
            </a:extLst>
          </p:cNvPr>
          <p:cNvSpPr txBox="1"/>
          <p:nvPr/>
        </p:nvSpPr>
        <p:spPr>
          <a:xfrm>
            <a:off x="4100183" y="3375575"/>
            <a:ext cx="1972416"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Consideration &amp; Intent</a:t>
            </a:r>
          </a:p>
        </p:txBody>
      </p:sp>
      <p:cxnSp>
        <p:nvCxnSpPr>
          <p:cNvPr id="53" name="Straight Connector 52">
            <a:extLst>
              <a:ext uri="{FF2B5EF4-FFF2-40B4-BE49-F238E27FC236}">
                <a16:creationId xmlns:a16="http://schemas.microsoft.com/office/drawing/2014/main" id="{91543005-F390-4183-85A0-5A09012F5CC1}"/>
              </a:ext>
            </a:extLst>
          </p:cNvPr>
          <p:cNvCxnSpPr>
            <a:cxnSpLocks/>
          </p:cNvCxnSpPr>
          <p:nvPr/>
        </p:nvCxnSpPr>
        <p:spPr>
          <a:xfrm>
            <a:off x="4100183" y="4775052"/>
            <a:ext cx="7924461" cy="0"/>
          </a:xfrm>
          <a:prstGeom prst="line">
            <a:avLst/>
          </a:prstGeom>
          <a:ln w="28575">
            <a:solidFill>
              <a:srgbClr val="1B1464"/>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A854180-3B80-481D-8424-3C660F0C846D}"/>
              </a:ext>
            </a:extLst>
          </p:cNvPr>
          <p:cNvSpPr txBox="1"/>
          <p:nvPr/>
        </p:nvSpPr>
        <p:spPr>
          <a:xfrm>
            <a:off x="4182314" y="5248066"/>
            <a:ext cx="1845482" cy="646331"/>
          </a:xfrm>
          <a:prstGeom prst="rect">
            <a:avLst/>
          </a:prstGeom>
          <a:noFill/>
        </p:spPr>
        <p:txBody>
          <a:bodyPr wrap="square" rtlCol="0">
            <a:spAutoFit/>
          </a:bodyPr>
          <a:lstStyle/>
          <a:p>
            <a:pPr defTabSz="586199">
              <a:defRPr/>
            </a:pP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I have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purchased a product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or service I saw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advertised</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a:t>
            </a:r>
            <a:endPar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B0F99F64-1ED3-4E2A-8C62-97CEC36FE7A6}"/>
              </a:ext>
            </a:extLst>
          </p:cNvPr>
          <p:cNvSpPr txBox="1"/>
          <p:nvPr/>
        </p:nvSpPr>
        <p:spPr>
          <a:xfrm>
            <a:off x="8540039" y="5340399"/>
            <a:ext cx="1136495" cy="461665"/>
          </a:xfrm>
          <a:prstGeom prst="rect">
            <a:avLst/>
          </a:prstGeom>
          <a:noFill/>
        </p:spPr>
        <p:txBody>
          <a:bodyPr wrap="square" rtlCol="0">
            <a:spAutoFit/>
          </a:bodyPr>
          <a:lstStyle/>
          <a:p>
            <a:pPr algn="ctr" defTabSz="586199"/>
            <a:r>
              <a:rPr lang="en-US" sz="23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17%</a:t>
            </a:r>
          </a:p>
        </p:txBody>
      </p:sp>
      <p:sp>
        <p:nvSpPr>
          <p:cNvPr id="56" name="TextBox 55">
            <a:extLst>
              <a:ext uri="{FF2B5EF4-FFF2-40B4-BE49-F238E27FC236}">
                <a16:creationId xmlns:a16="http://schemas.microsoft.com/office/drawing/2014/main" id="{9CE2013A-5B23-49F1-A72E-F2F92B4AFA3D}"/>
              </a:ext>
            </a:extLst>
          </p:cNvPr>
          <p:cNvSpPr txBox="1"/>
          <p:nvPr/>
        </p:nvSpPr>
        <p:spPr>
          <a:xfrm>
            <a:off x="6707045" y="5340399"/>
            <a:ext cx="1136495" cy="461665"/>
          </a:xfrm>
          <a:prstGeom prst="rect">
            <a:avLst/>
          </a:prstGeom>
          <a:noFill/>
        </p:spPr>
        <p:txBody>
          <a:bodyPr wrap="square" rtlCol="0">
            <a:spAutoFit/>
          </a:bodyPr>
          <a:lstStyle/>
          <a:p>
            <a:pPr algn="ctr" defTabSz="586199"/>
            <a:r>
              <a:rPr lang="en-US" sz="23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23%</a:t>
            </a:r>
          </a:p>
        </p:txBody>
      </p:sp>
      <p:sp>
        <p:nvSpPr>
          <p:cNvPr id="61" name="TextBox 60">
            <a:extLst>
              <a:ext uri="{FF2B5EF4-FFF2-40B4-BE49-F238E27FC236}">
                <a16:creationId xmlns:a16="http://schemas.microsoft.com/office/drawing/2014/main" id="{A526051C-0653-4B4F-8E43-125AE5EDE5AE}"/>
              </a:ext>
            </a:extLst>
          </p:cNvPr>
          <p:cNvSpPr txBox="1"/>
          <p:nvPr/>
        </p:nvSpPr>
        <p:spPr>
          <a:xfrm>
            <a:off x="4100183" y="4836396"/>
            <a:ext cx="723512" cy="292388"/>
          </a:xfrm>
          <a:prstGeom prst="rect">
            <a:avLst/>
          </a:prstGeom>
          <a:solidFill>
            <a:srgbClr val="0099FF"/>
          </a:solidFill>
        </p:spPr>
        <p:txBody>
          <a:bodyPr wrap="square" rtlCol="0">
            <a:spAutoFit/>
          </a:bodyPr>
          <a:lstStyle/>
          <a:p>
            <a:pPr defTabSz="586199"/>
            <a:r>
              <a:rPr lang="en-US" sz="1300" b="1" dirty="0">
                <a:solidFill>
                  <a:prstClr val="white"/>
                </a:solidFill>
                <a:latin typeface="Helvetica" panose="020B0403020202020204" pitchFamily="34" charset="0"/>
                <a:ea typeface="Open Sans" panose="020B0606030504020204" pitchFamily="34" charset="0"/>
                <a:cs typeface="Open Sans" panose="020B0606030504020204" pitchFamily="34" charset="0"/>
              </a:rPr>
              <a:t>Sales</a:t>
            </a:r>
          </a:p>
        </p:txBody>
      </p:sp>
      <p:sp>
        <p:nvSpPr>
          <p:cNvPr id="58" name="TextBox 57">
            <a:extLst>
              <a:ext uri="{FF2B5EF4-FFF2-40B4-BE49-F238E27FC236}">
                <a16:creationId xmlns:a16="http://schemas.microsoft.com/office/drawing/2014/main" id="{3185C03C-BD2A-4852-9446-A51953FFBC6A}"/>
              </a:ext>
            </a:extLst>
          </p:cNvPr>
          <p:cNvSpPr txBox="1"/>
          <p:nvPr/>
        </p:nvSpPr>
        <p:spPr>
          <a:xfrm>
            <a:off x="6646950" y="1487351"/>
            <a:ext cx="1256683" cy="461665"/>
          </a:xfrm>
          <a:prstGeom prst="rect">
            <a:avLst/>
          </a:prstGeom>
          <a:noFill/>
        </p:spPr>
        <p:txBody>
          <a:bodyPr wrap="square">
            <a:spAutoFit/>
          </a:bodyPr>
          <a:lstStyle/>
          <a:p>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while watching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on TV</a:t>
            </a:r>
            <a:endParaRPr lang="en-US" sz="1200" dirty="0"/>
          </a:p>
        </p:txBody>
      </p:sp>
      <p:pic>
        <p:nvPicPr>
          <p:cNvPr id="14" name="Picture 13">
            <a:extLst>
              <a:ext uri="{FF2B5EF4-FFF2-40B4-BE49-F238E27FC236}">
                <a16:creationId xmlns:a16="http://schemas.microsoft.com/office/drawing/2014/main" id="{DA6C543E-DD55-4814-8FF1-9550B50465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5705" y="842935"/>
            <a:ext cx="579174" cy="579174"/>
          </a:xfrm>
          <a:prstGeom prst="rect">
            <a:avLst/>
          </a:prstGeom>
        </p:spPr>
      </p:pic>
      <p:pic>
        <p:nvPicPr>
          <p:cNvPr id="17" name="Picture 16">
            <a:extLst>
              <a:ext uri="{FF2B5EF4-FFF2-40B4-BE49-F238E27FC236}">
                <a16:creationId xmlns:a16="http://schemas.microsoft.com/office/drawing/2014/main" id="{4AA47DFD-8A66-4A1F-9F32-4700426FC9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18704" y="842935"/>
            <a:ext cx="579164" cy="579164"/>
          </a:xfrm>
          <a:prstGeom prst="rect">
            <a:avLst/>
          </a:prstGeom>
        </p:spPr>
      </p:pic>
      <p:cxnSp>
        <p:nvCxnSpPr>
          <p:cNvPr id="73" name="Straight Connector 72">
            <a:extLst>
              <a:ext uri="{FF2B5EF4-FFF2-40B4-BE49-F238E27FC236}">
                <a16:creationId xmlns:a16="http://schemas.microsoft.com/office/drawing/2014/main" id="{07B0A118-7B1D-4641-AB1A-38F4EABA9959}"/>
              </a:ext>
            </a:extLst>
          </p:cNvPr>
          <p:cNvCxnSpPr>
            <a:cxnSpLocks/>
          </p:cNvCxnSpPr>
          <p:nvPr/>
        </p:nvCxnSpPr>
        <p:spPr>
          <a:xfrm>
            <a:off x="8157024" y="1672807"/>
            <a:ext cx="0" cy="4369283"/>
          </a:xfrm>
          <a:prstGeom prst="line">
            <a:avLst/>
          </a:prstGeom>
          <a:ln w="19050">
            <a:solidFill>
              <a:srgbClr val="D1D9E1"/>
            </a:solidFill>
            <a:prstDash val="lg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78895CE-4159-4B20-BAA8-34A631B05747}"/>
              </a:ext>
            </a:extLst>
          </p:cNvPr>
          <p:cNvSpPr txBox="1"/>
          <p:nvPr/>
        </p:nvSpPr>
        <p:spPr>
          <a:xfrm>
            <a:off x="8430631" y="1487351"/>
            <a:ext cx="1355311" cy="461665"/>
          </a:xfrm>
          <a:prstGeom prst="rect">
            <a:avLst/>
          </a:prstGeom>
          <a:noFill/>
        </p:spPr>
        <p:txBody>
          <a:bodyPr wrap="square">
            <a:spAutoFit/>
          </a:bodyPr>
          <a:lstStyle/>
          <a:p>
            <a:pPr algn="ct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within a </a:t>
            </a:r>
            <a:r>
              <a:rPr lang="en-US" sz="12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stadium or arena</a:t>
            </a:r>
          </a:p>
        </p:txBody>
      </p:sp>
      <p:cxnSp>
        <p:nvCxnSpPr>
          <p:cNvPr id="79" name="Straight Connector 78">
            <a:extLst>
              <a:ext uri="{FF2B5EF4-FFF2-40B4-BE49-F238E27FC236}">
                <a16:creationId xmlns:a16="http://schemas.microsoft.com/office/drawing/2014/main" id="{CCC34776-67DC-4BD4-854D-FFBFD8500DE6}"/>
              </a:ext>
            </a:extLst>
          </p:cNvPr>
          <p:cNvCxnSpPr>
            <a:cxnSpLocks/>
          </p:cNvCxnSpPr>
          <p:nvPr/>
        </p:nvCxnSpPr>
        <p:spPr>
          <a:xfrm>
            <a:off x="10069820" y="1672807"/>
            <a:ext cx="0" cy="4369283"/>
          </a:xfrm>
          <a:prstGeom prst="line">
            <a:avLst/>
          </a:prstGeom>
          <a:ln w="19050">
            <a:solidFill>
              <a:srgbClr val="D1D9E1"/>
            </a:solidFill>
            <a:prstDash val="lgDash"/>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F6A4C37-0A38-4EB4-A7A8-E0424949A7A3}"/>
              </a:ext>
            </a:extLst>
          </p:cNvPr>
          <p:cNvSpPr/>
          <p:nvPr/>
        </p:nvSpPr>
        <p:spPr>
          <a:xfrm>
            <a:off x="10538842" y="2503254"/>
            <a:ext cx="1055868" cy="549114"/>
          </a:xfrm>
          <a:prstGeom prst="roundRect">
            <a:avLst/>
          </a:prstGeom>
          <a:no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84A99"/>
                </a:solidFill>
                <a:latin typeface="Helvetica" panose="020B0403020202020204" pitchFamily="34" charset="0"/>
              </a:rPr>
              <a:t>+56%</a:t>
            </a:r>
          </a:p>
          <a:p>
            <a:pPr algn="ctr"/>
            <a:r>
              <a:rPr lang="en-US" sz="1100" i="1" dirty="0">
                <a:solidFill>
                  <a:srgbClr val="E84A99"/>
                </a:solidFill>
                <a:latin typeface="Helvetica" panose="020B0403020202020204" pitchFamily="34" charset="0"/>
              </a:rPr>
              <a:t>more likely</a:t>
            </a:r>
          </a:p>
        </p:txBody>
      </p:sp>
      <p:sp>
        <p:nvSpPr>
          <p:cNvPr id="37" name="TextBox 36">
            <a:extLst>
              <a:ext uri="{FF2B5EF4-FFF2-40B4-BE49-F238E27FC236}">
                <a16:creationId xmlns:a16="http://schemas.microsoft.com/office/drawing/2014/main" id="{9302D8F2-8C39-413A-AB7E-FFF52848EF24}"/>
              </a:ext>
            </a:extLst>
          </p:cNvPr>
          <p:cNvSpPr txBox="1"/>
          <p:nvPr/>
        </p:nvSpPr>
        <p:spPr>
          <a:xfrm>
            <a:off x="10215987" y="1302685"/>
            <a:ext cx="1701578" cy="646331"/>
          </a:xfrm>
          <a:prstGeom prst="rect">
            <a:avLst/>
          </a:prstGeom>
          <a:noFill/>
        </p:spPr>
        <p:txBody>
          <a:bodyPr wrap="square" rtlCol="0">
            <a:spAutoFit/>
          </a:bodyPr>
          <a:lstStyle/>
          <a:p>
            <a:pPr algn="ctr"/>
            <a:r>
              <a:rPr lang="en-US" sz="12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Difference</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 </a:t>
            </a:r>
          </a:p>
          <a:p>
            <a:pPr algn="ct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Sports TV Ads </a:t>
            </a:r>
          </a:p>
          <a:p>
            <a:pPr algn="ct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vs. In-Stadium Ads</a:t>
            </a:r>
          </a:p>
        </p:txBody>
      </p:sp>
      <p:sp>
        <p:nvSpPr>
          <p:cNvPr id="38" name="Rectangle: Rounded Corners 37">
            <a:extLst>
              <a:ext uri="{FF2B5EF4-FFF2-40B4-BE49-F238E27FC236}">
                <a16:creationId xmlns:a16="http://schemas.microsoft.com/office/drawing/2014/main" id="{7F8A9D18-2E1E-4749-A24D-37C3227E55CE}"/>
              </a:ext>
            </a:extLst>
          </p:cNvPr>
          <p:cNvSpPr/>
          <p:nvPr/>
        </p:nvSpPr>
        <p:spPr>
          <a:xfrm>
            <a:off x="10523014" y="3901828"/>
            <a:ext cx="1055868" cy="549114"/>
          </a:xfrm>
          <a:prstGeom prst="roundRect">
            <a:avLst/>
          </a:prstGeom>
          <a:no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84A99"/>
                </a:solidFill>
                <a:latin typeface="Helvetica" panose="020B0403020202020204" pitchFamily="34" charset="0"/>
              </a:rPr>
              <a:t>+22%</a:t>
            </a:r>
          </a:p>
          <a:p>
            <a:pPr algn="ctr"/>
            <a:r>
              <a:rPr lang="en-US" sz="1100" i="1" dirty="0">
                <a:solidFill>
                  <a:srgbClr val="E84A99"/>
                </a:solidFill>
                <a:latin typeface="Helvetica" panose="020B0403020202020204" pitchFamily="34" charset="0"/>
              </a:rPr>
              <a:t>more likely</a:t>
            </a:r>
          </a:p>
        </p:txBody>
      </p:sp>
      <p:sp>
        <p:nvSpPr>
          <p:cNvPr id="41" name="Rectangle: Rounded Corners 40">
            <a:extLst>
              <a:ext uri="{FF2B5EF4-FFF2-40B4-BE49-F238E27FC236}">
                <a16:creationId xmlns:a16="http://schemas.microsoft.com/office/drawing/2014/main" id="{C00C58BA-61BB-4903-B29A-C19505B96A56}"/>
              </a:ext>
            </a:extLst>
          </p:cNvPr>
          <p:cNvSpPr/>
          <p:nvPr/>
        </p:nvSpPr>
        <p:spPr>
          <a:xfrm>
            <a:off x="10538842" y="5296674"/>
            <a:ext cx="1055868" cy="549114"/>
          </a:xfrm>
          <a:prstGeom prst="roundRect">
            <a:avLst/>
          </a:prstGeom>
          <a:no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84A99"/>
                </a:solidFill>
                <a:latin typeface="Helvetica" panose="020B0403020202020204" pitchFamily="34" charset="0"/>
              </a:rPr>
              <a:t>+32%</a:t>
            </a:r>
          </a:p>
          <a:p>
            <a:pPr algn="ctr"/>
            <a:r>
              <a:rPr lang="en-US" sz="1100" i="1" dirty="0">
                <a:solidFill>
                  <a:srgbClr val="E84A99"/>
                </a:solidFill>
                <a:latin typeface="Helvetica" panose="020B0403020202020204" pitchFamily="34" charset="0"/>
              </a:rPr>
              <a:t>more likely</a:t>
            </a:r>
          </a:p>
        </p:txBody>
      </p:sp>
      <p:sp>
        <p:nvSpPr>
          <p:cNvPr id="44" name="TextBox 43">
            <a:extLst>
              <a:ext uri="{FF2B5EF4-FFF2-40B4-BE49-F238E27FC236}">
                <a16:creationId xmlns:a16="http://schemas.microsoft.com/office/drawing/2014/main" id="{21941FFB-951D-4714-8DC4-24655D24163D}"/>
              </a:ext>
            </a:extLst>
          </p:cNvPr>
          <p:cNvSpPr txBox="1"/>
          <p:nvPr/>
        </p:nvSpPr>
        <p:spPr>
          <a:xfrm>
            <a:off x="6877993" y="2088544"/>
            <a:ext cx="795277" cy="261610"/>
          </a:xfrm>
          <a:prstGeom prst="rect">
            <a:avLst/>
          </a:prstGeom>
          <a:noFill/>
        </p:spPr>
        <p:txBody>
          <a:bodyPr wrap="square" rtlCol="0">
            <a:spAutoFit/>
          </a:bodyPr>
          <a:lstStyle/>
          <a:p>
            <a:pPr algn="ctr"/>
            <a:r>
              <a:rPr lang="en-US" sz="1100" b="1" u="sng" dirty="0">
                <a:solidFill>
                  <a:srgbClr val="1B1464"/>
                </a:solidFill>
                <a:latin typeface="Helvetica" panose="020B0403020202020204" pitchFamily="34" charset="0"/>
              </a:rPr>
              <a:t>All</a:t>
            </a:r>
          </a:p>
        </p:txBody>
      </p:sp>
      <p:sp>
        <p:nvSpPr>
          <p:cNvPr id="47" name="TextBox 46">
            <a:extLst>
              <a:ext uri="{FF2B5EF4-FFF2-40B4-BE49-F238E27FC236}">
                <a16:creationId xmlns:a16="http://schemas.microsoft.com/office/drawing/2014/main" id="{B4EFFCE9-EA01-4E8E-A29C-ED2B774DB1CB}"/>
              </a:ext>
            </a:extLst>
          </p:cNvPr>
          <p:cNvSpPr txBox="1"/>
          <p:nvPr/>
        </p:nvSpPr>
        <p:spPr>
          <a:xfrm>
            <a:off x="8710648" y="2091081"/>
            <a:ext cx="795277" cy="261610"/>
          </a:xfrm>
          <a:prstGeom prst="rect">
            <a:avLst/>
          </a:prstGeom>
          <a:noFill/>
        </p:spPr>
        <p:txBody>
          <a:bodyPr wrap="square" rtlCol="0">
            <a:spAutoFit/>
          </a:bodyPr>
          <a:lstStyle/>
          <a:p>
            <a:pPr algn="ctr"/>
            <a:r>
              <a:rPr lang="en-US" sz="1100" b="1" u="sng" dirty="0">
                <a:solidFill>
                  <a:srgbClr val="1B1464"/>
                </a:solidFill>
                <a:latin typeface="Helvetica" panose="020B0403020202020204" pitchFamily="34" charset="0"/>
              </a:rPr>
              <a:t>All</a:t>
            </a:r>
          </a:p>
        </p:txBody>
      </p:sp>
    </p:spTree>
    <p:extLst>
      <p:ext uri="{BB962C8B-B14F-4D97-AF65-F5344CB8AC3E}">
        <p14:creationId xmlns:p14="http://schemas.microsoft.com/office/powerpoint/2010/main" val="4088457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AD0D50-5F2C-4427-9A61-806FC96834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F1A62"/>
                </a:solidFill>
                <a:latin typeface="Helvetica" pitchFamily="2" charset="0"/>
              </a:rPr>
              <a:t>Summary:</a:t>
            </a:r>
            <a:r>
              <a:rPr kumimoji="0" lang="en-US" sz="2800" b="1" i="0" u="none" strike="noStrike" kern="1200" cap="none" spc="0" normalizeH="0" baseline="0" noProof="0" dirty="0">
                <a:ln>
                  <a:noFill/>
                </a:ln>
                <a:solidFill>
                  <a:srgbClr val="FF0000"/>
                </a:solidFill>
                <a:effectLst/>
                <a:uLnTx/>
                <a:uFillTx/>
                <a:latin typeface="Helvetica" pitchFamily="2" charset="0"/>
                <a:ea typeface="+mn-ea"/>
                <a:cs typeface="+mn-cs"/>
              </a:rPr>
              <a:t> </a:t>
            </a:r>
            <a:r>
              <a:rPr lang="en-US" sz="2800" b="1" dirty="0">
                <a:solidFill>
                  <a:srgbClr val="E84A99"/>
                </a:solidFill>
                <a:latin typeface="Helvetica" pitchFamily="2" charset="0"/>
              </a:rPr>
              <a:t>The Real ‘Home Field Advantage’</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776187" y="1518098"/>
            <a:ext cx="7353670" cy="4524315"/>
          </a:xfrm>
          <a:prstGeom prst="rect">
            <a:avLst/>
          </a:prstGeom>
        </p:spPr>
        <p:txBody>
          <a:bodyPr wrap="square" anchor="t">
            <a:spAutoFit/>
          </a:bodyPr>
          <a:lstStyle/>
          <a:p>
            <a:pPr marL="285750" indent="-285750">
              <a:buBlip>
                <a:blip r:embed="rId4"/>
              </a:buBlip>
              <a:defRPr/>
            </a:pPr>
            <a:r>
              <a:rPr kumimoji="0" lang="en-US" sz="1600" b="1" i="0" u="none" strike="noStrike" kern="1200" cap="none" spc="0" normalizeH="0" baseline="0" noProof="0" dirty="0">
                <a:ln>
                  <a:noFill/>
                </a:ln>
                <a:solidFill>
                  <a:srgbClr val="002060"/>
                </a:solidFill>
                <a:effectLst/>
                <a:uLnTx/>
                <a:uFillTx/>
                <a:latin typeface="Helvetica"/>
                <a:cs typeface="Helvetica"/>
              </a:rPr>
              <a:t>Although sports are back, the in-stadium experience looks very different due to social distancing, which is ok because most fans prefer watching sports at home</a:t>
            </a:r>
          </a:p>
          <a:p>
            <a:pPr marL="285750" indent="-285750">
              <a:buBlip>
                <a:blip r:embed="rId4"/>
              </a:buBlip>
              <a:defRPr/>
            </a:pPr>
            <a:endParaRPr lang="en-US" sz="1600" b="1" dirty="0">
              <a:solidFill>
                <a:srgbClr val="002060"/>
              </a:solidFill>
              <a:latin typeface="Helvetica"/>
              <a:cs typeface="Helvetica"/>
            </a:endParaRPr>
          </a:p>
          <a:p>
            <a:pPr marL="285750" indent="-285750">
              <a:buBlip>
                <a:blip r:embed="rId4"/>
              </a:buBlip>
              <a:defRPr/>
            </a:pPr>
            <a:r>
              <a:rPr kumimoji="0" lang="en-US" sz="1600" b="1" i="0" u="none" strike="noStrike" kern="1200" cap="none" spc="0" normalizeH="0" baseline="0" noProof="0" dirty="0">
                <a:ln>
                  <a:noFill/>
                </a:ln>
                <a:solidFill>
                  <a:srgbClr val="002060"/>
                </a:solidFill>
                <a:effectLst/>
                <a:uLnTx/>
                <a:uFillTx/>
                <a:latin typeface="Helvetica"/>
                <a:cs typeface="Helvetica"/>
              </a:rPr>
              <a:t>Whether hosting friends and family with food and drink or having a front row seat by yourself for any game, fans that used to typically attend games can easily replicate the gameday experience at home</a:t>
            </a:r>
          </a:p>
          <a:p>
            <a:pPr marL="285750" indent="-285750">
              <a:buBlip>
                <a:blip r:embed="rId4"/>
              </a:buBlip>
              <a:defRPr/>
            </a:pPr>
            <a:endParaRPr kumimoji="0" lang="en-US" sz="1600" b="1" i="0" u="none" strike="noStrike" kern="1200" cap="none" spc="0" normalizeH="0" baseline="0" noProof="0" dirty="0">
              <a:ln>
                <a:noFill/>
              </a:ln>
              <a:solidFill>
                <a:srgbClr val="002060"/>
              </a:solidFill>
              <a:effectLst/>
              <a:uLnTx/>
              <a:uFillTx/>
              <a:latin typeface="Helvetica"/>
              <a:cs typeface="Helvetica"/>
            </a:endParaRPr>
          </a:p>
          <a:p>
            <a:pPr marL="285750" indent="-285750">
              <a:buBlip>
                <a:blip r:embed="rId4"/>
              </a:buBlip>
              <a:defRPr/>
            </a:pPr>
            <a:r>
              <a:rPr lang="en-US" sz="1600" b="1" dirty="0">
                <a:solidFill>
                  <a:srgbClr val="002060"/>
                </a:solidFill>
                <a:latin typeface="Helvetica"/>
              </a:rPr>
              <a:t>At-home viewing satisfies six human need states  – comfort / convenience, connection, camaraderie / community, commitment, contact, comprehension – the fulfillment of which is more important than ever during the pandemic</a:t>
            </a:r>
          </a:p>
          <a:p>
            <a:pPr>
              <a:defRPr/>
            </a:pPr>
            <a:endParaRPr lang="en-US" sz="1600" b="1" dirty="0">
              <a:solidFill>
                <a:srgbClr val="FF0000"/>
              </a:solidFill>
              <a:latin typeface="Helvetica"/>
              <a:cs typeface="Helvetica"/>
            </a:endParaRPr>
          </a:p>
          <a:p>
            <a:pPr marL="285750" indent="-285750">
              <a:buBlip>
                <a:blip r:embed="rId4"/>
              </a:buBlip>
              <a:defRPr/>
            </a:pPr>
            <a:r>
              <a:rPr lang="en-US" sz="1600" b="1" dirty="0">
                <a:solidFill>
                  <a:srgbClr val="002060"/>
                </a:solidFill>
                <a:latin typeface="Helvetica"/>
              </a:rPr>
              <a:t>Multiscreen TV and social media work together to enhance the total viewing experience</a:t>
            </a:r>
          </a:p>
          <a:p>
            <a:pPr marL="285750" indent="-285750">
              <a:buBlip>
                <a:blip r:embed="rId4"/>
              </a:buBlip>
              <a:defRPr/>
            </a:pPr>
            <a:endParaRPr lang="en-US" sz="1600" b="1" dirty="0">
              <a:solidFill>
                <a:srgbClr val="FF0000"/>
              </a:solidFill>
              <a:latin typeface="Helvetica" panose="020B0403020202020204" pitchFamily="34" charset="0"/>
              <a:cs typeface="Helvetica"/>
            </a:endParaRPr>
          </a:p>
          <a:p>
            <a:pPr marL="285750" indent="-285750">
              <a:buBlip>
                <a:blip r:embed="rId4"/>
              </a:buBlip>
              <a:defRPr/>
            </a:pPr>
            <a:r>
              <a:rPr lang="en-US" sz="1600" b="1" dirty="0">
                <a:solidFill>
                  <a:srgbClr val="002060"/>
                </a:solidFill>
                <a:latin typeface="Helvetica"/>
              </a:rPr>
              <a:t>Even in non-pandemic times, sports fans are more likely to engage with TV advertising than advertising they see in-stadium</a:t>
            </a:r>
          </a:p>
        </p:txBody>
      </p:sp>
    </p:spTree>
    <p:extLst>
      <p:ext uri="{BB962C8B-B14F-4D97-AF65-F5344CB8AC3E}">
        <p14:creationId xmlns:p14="http://schemas.microsoft.com/office/powerpoint/2010/main" val="56586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2538387" cy="707886"/>
          </a:xfrm>
          <a:prstGeom prst="rect">
            <a:avLst/>
          </a:prstGeom>
        </p:spPr>
        <p:txBody>
          <a:bodyPr wrap="square">
            <a:spAutoFit/>
          </a:bodyPr>
          <a:lstStyle/>
          <a:p>
            <a:r>
              <a:rPr lang="en-US" sz="4000" b="1" dirty="0">
                <a:solidFill>
                  <a:srgbClr val="1F1A62"/>
                </a:solidFill>
                <a:latin typeface="Helvetica" pitchFamily="2" charset="0"/>
              </a:rPr>
              <a:t>Contents</a:t>
            </a:r>
          </a:p>
        </p:txBody>
      </p:sp>
      <p:sp>
        <p:nvSpPr>
          <p:cNvPr id="5" name="Rectangle 4">
            <a:hlinkClick r:id="rId2" action="ppaction://hlinksldjump"/>
            <a:extLst>
              <a:ext uri="{FF2B5EF4-FFF2-40B4-BE49-F238E27FC236}">
                <a16:creationId xmlns:a16="http://schemas.microsoft.com/office/drawing/2014/main" id="{F3C11BC9-BE1E-5F45-92D8-4391AD866E85}"/>
              </a:ext>
            </a:extLst>
          </p:cNvPr>
          <p:cNvSpPr/>
          <p:nvPr/>
        </p:nvSpPr>
        <p:spPr>
          <a:xfrm>
            <a:off x="719993" y="2356338"/>
            <a:ext cx="2628688"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a:extLst>
              <a:ext uri="{FF2B5EF4-FFF2-40B4-BE49-F238E27FC236}">
                <a16:creationId xmlns:a16="http://schemas.microsoft.com/office/drawing/2014/main" id="{058E0637-BA6E-6C48-A2B3-2D855E2022F1}"/>
              </a:ext>
            </a:extLst>
          </p:cNvPr>
          <p:cNvSpPr/>
          <p:nvPr/>
        </p:nvSpPr>
        <p:spPr>
          <a:xfrm>
            <a:off x="3404101" y="2356338"/>
            <a:ext cx="2628688"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ction="ppaction://hlinksldjump"/>
            <a:extLst>
              <a:ext uri="{FF2B5EF4-FFF2-40B4-BE49-F238E27FC236}">
                <a16:creationId xmlns:a16="http://schemas.microsoft.com/office/drawing/2014/main" id="{A35DE7BC-6AD9-3846-A690-7FE1A1F2DE24}"/>
              </a:ext>
            </a:extLst>
          </p:cNvPr>
          <p:cNvSpPr/>
          <p:nvPr/>
        </p:nvSpPr>
        <p:spPr>
          <a:xfrm>
            <a:off x="6096000" y="2370242"/>
            <a:ext cx="2628688"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5" action="ppaction://hlinksldjump"/>
            <a:extLst>
              <a:ext uri="{FF2B5EF4-FFF2-40B4-BE49-F238E27FC236}">
                <a16:creationId xmlns:a16="http://schemas.microsoft.com/office/drawing/2014/main" id="{291EAC6A-4AC5-2046-A86A-99F427FA4A98}"/>
              </a:ext>
            </a:extLst>
          </p:cNvPr>
          <p:cNvSpPr/>
          <p:nvPr/>
        </p:nvSpPr>
        <p:spPr>
          <a:xfrm>
            <a:off x="8843321" y="2370242"/>
            <a:ext cx="2628688" cy="358726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37D6EE-750C-B748-B21D-3C9E7A162282}"/>
              </a:ext>
            </a:extLst>
          </p:cNvPr>
          <p:cNvSpPr txBox="1"/>
          <p:nvPr/>
        </p:nvSpPr>
        <p:spPr>
          <a:xfrm>
            <a:off x="773083"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1</a:t>
            </a:r>
          </a:p>
        </p:txBody>
      </p:sp>
      <p:sp>
        <p:nvSpPr>
          <p:cNvPr id="10" name="TextBox 9">
            <a:extLst>
              <a:ext uri="{FF2B5EF4-FFF2-40B4-BE49-F238E27FC236}">
                <a16:creationId xmlns:a16="http://schemas.microsoft.com/office/drawing/2014/main" id="{43E27DD2-F298-9047-BAB4-D62C431042EC}"/>
              </a:ext>
            </a:extLst>
          </p:cNvPr>
          <p:cNvSpPr txBox="1"/>
          <p:nvPr/>
        </p:nvSpPr>
        <p:spPr>
          <a:xfrm>
            <a:off x="3539056"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2</a:t>
            </a:r>
          </a:p>
        </p:txBody>
      </p:sp>
      <p:sp>
        <p:nvSpPr>
          <p:cNvPr id="11" name="TextBox 10">
            <a:extLst>
              <a:ext uri="{FF2B5EF4-FFF2-40B4-BE49-F238E27FC236}">
                <a16:creationId xmlns:a16="http://schemas.microsoft.com/office/drawing/2014/main" id="{F5DE9768-68EE-2A49-AF97-8DE4FE3B9E57}"/>
              </a:ext>
            </a:extLst>
          </p:cNvPr>
          <p:cNvSpPr txBox="1"/>
          <p:nvPr/>
        </p:nvSpPr>
        <p:spPr>
          <a:xfrm>
            <a:off x="6243845"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3</a:t>
            </a:r>
          </a:p>
        </p:txBody>
      </p:sp>
      <p:sp>
        <p:nvSpPr>
          <p:cNvPr id="12" name="TextBox 11">
            <a:extLst>
              <a:ext uri="{FF2B5EF4-FFF2-40B4-BE49-F238E27FC236}">
                <a16:creationId xmlns:a16="http://schemas.microsoft.com/office/drawing/2014/main" id="{121004EE-6B8A-6A4B-BEE0-EB1BE4B4B4F7}"/>
              </a:ext>
            </a:extLst>
          </p:cNvPr>
          <p:cNvSpPr txBox="1"/>
          <p:nvPr/>
        </p:nvSpPr>
        <p:spPr>
          <a:xfrm>
            <a:off x="8998832"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4</a:t>
            </a:r>
          </a:p>
        </p:txBody>
      </p:sp>
      <p:sp>
        <p:nvSpPr>
          <p:cNvPr id="13" name="Rectangle 12">
            <a:extLst>
              <a:ext uri="{FF2B5EF4-FFF2-40B4-BE49-F238E27FC236}">
                <a16:creationId xmlns:a16="http://schemas.microsoft.com/office/drawing/2014/main" id="{1FDC5439-10E4-374F-9775-602E388D219A}"/>
              </a:ext>
            </a:extLst>
          </p:cNvPr>
          <p:cNvSpPr/>
          <p:nvPr/>
        </p:nvSpPr>
        <p:spPr>
          <a:xfrm>
            <a:off x="787900" y="4504774"/>
            <a:ext cx="2497568" cy="892552"/>
          </a:xfrm>
          <a:prstGeom prst="rect">
            <a:avLst/>
          </a:prstGeom>
        </p:spPr>
        <p:txBody>
          <a:bodyPr wrap="square">
            <a:spAutoFit/>
          </a:bodyPr>
          <a:lstStyle/>
          <a:p>
            <a:r>
              <a:rPr lang="en-US" sz="2000" b="1" dirty="0">
                <a:solidFill>
                  <a:srgbClr val="1F1A62"/>
                </a:solidFill>
                <a:latin typeface="Helvetica" pitchFamily="2" charset="0"/>
              </a:rPr>
              <a:t>Sports Are Back!</a:t>
            </a:r>
          </a:p>
          <a:p>
            <a:r>
              <a:rPr lang="en-US" sz="1600" dirty="0">
                <a:solidFill>
                  <a:srgbClr val="1F1A62"/>
                </a:solidFill>
                <a:latin typeface="Helvetica" pitchFamily="2" charset="0"/>
              </a:rPr>
              <a:t>Satisfying Fans’ Thirst For Live Sporting Events</a:t>
            </a:r>
          </a:p>
        </p:txBody>
      </p:sp>
      <p:cxnSp>
        <p:nvCxnSpPr>
          <p:cNvPr id="15" name="Straight Connector 14">
            <a:extLst>
              <a:ext uri="{FF2B5EF4-FFF2-40B4-BE49-F238E27FC236}">
                <a16:creationId xmlns:a16="http://schemas.microsoft.com/office/drawing/2014/main" id="{D3DEA9F7-6572-DF43-9AAA-C30D76AE84BE}"/>
              </a:ext>
            </a:extLst>
          </p:cNvPr>
          <p:cNvCxnSpPr/>
          <p:nvPr/>
        </p:nvCxnSpPr>
        <p:spPr>
          <a:xfrm>
            <a:off x="906249" y="430407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C89F4282-2AE3-F548-B072-E49241242AA6}"/>
              </a:ext>
            </a:extLst>
          </p:cNvPr>
          <p:cNvSpPr/>
          <p:nvPr/>
        </p:nvSpPr>
        <p:spPr>
          <a:xfrm>
            <a:off x="3520215" y="4495982"/>
            <a:ext cx="2457152" cy="1200329"/>
          </a:xfrm>
          <a:prstGeom prst="rect">
            <a:avLst/>
          </a:prstGeom>
        </p:spPr>
        <p:txBody>
          <a:bodyPr wrap="square">
            <a:spAutoFit/>
          </a:bodyPr>
          <a:lstStyle/>
          <a:p>
            <a:pPr lvl="0">
              <a:defRPr/>
            </a:pPr>
            <a:r>
              <a:rPr lang="en-US" sz="2000" b="1" dirty="0">
                <a:solidFill>
                  <a:srgbClr val="1F1A62"/>
                </a:solidFill>
                <a:latin typeface="Helvetica" pitchFamily="2" charset="0"/>
              </a:rPr>
              <a:t>The Real ‘Home Field Advantage’</a:t>
            </a:r>
            <a:br>
              <a:rPr lang="en-US" sz="2400" b="1" dirty="0">
                <a:solidFill>
                  <a:srgbClr val="1F1A62"/>
                </a:solidFill>
                <a:latin typeface="Helvetica" pitchFamily="2" charset="0"/>
              </a:rPr>
            </a:br>
            <a:r>
              <a:rPr lang="en-US" sz="1600" dirty="0">
                <a:solidFill>
                  <a:srgbClr val="1F1A62"/>
                </a:solidFill>
                <a:latin typeface="Helvetica" pitchFamily="2" charset="0"/>
              </a:rPr>
              <a:t>A Front Row Seat To </a:t>
            </a:r>
          </a:p>
          <a:p>
            <a:pPr lvl="0">
              <a:defRPr/>
            </a:pPr>
            <a:r>
              <a:rPr lang="en-US" sz="1600" dirty="0">
                <a:solidFill>
                  <a:srgbClr val="1F1A62"/>
                </a:solidFill>
                <a:latin typeface="Helvetica" pitchFamily="2" charset="0"/>
              </a:rPr>
              <a:t>All Live Sports</a:t>
            </a:r>
            <a:endParaRPr lang="en-US" sz="1800" dirty="0">
              <a:solidFill>
                <a:srgbClr val="1F1A62"/>
              </a:solidFill>
              <a:latin typeface="Helvetica" pitchFamily="2" charset="0"/>
            </a:endParaRPr>
          </a:p>
        </p:txBody>
      </p:sp>
      <p:cxnSp>
        <p:nvCxnSpPr>
          <p:cNvPr id="17" name="Straight Connector 16">
            <a:extLst>
              <a:ext uri="{FF2B5EF4-FFF2-40B4-BE49-F238E27FC236}">
                <a16:creationId xmlns:a16="http://schemas.microsoft.com/office/drawing/2014/main" id="{A5EF295C-861C-7249-B668-72B11361196C}"/>
              </a:ext>
            </a:extLst>
          </p:cNvPr>
          <p:cNvCxnSpPr/>
          <p:nvPr/>
        </p:nvCxnSpPr>
        <p:spPr>
          <a:xfrm>
            <a:off x="3638564" y="429528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7F4F9ED0-FF48-C64A-A69A-58333ED1D314}"/>
              </a:ext>
            </a:extLst>
          </p:cNvPr>
          <p:cNvSpPr/>
          <p:nvPr/>
        </p:nvSpPr>
        <p:spPr>
          <a:xfrm>
            <a:off x="6245393" y="4489534"/>
            <a:ext cx="2234297"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itchFamily="2" charset="0"/>
                <a:ea typeface="+mn-ea"/>
                <a:cs typeface="+mn-cs"/>
              </a:rPr>
              <a:t>Away Games</a:t>
            </a:r>
            <a:br>
              <a:rPr kumimoji="0" lang="en-US" b="1" i="0" u="none" strike="noStrike" kern="1200" cap="none" spc="0" normalizeH="0" baseline="0" noProof="0" dirty="0">
                <a:ln>
                  <a:noFill/>
                </a:ln>
                <a:solidFill>
                  <a:srgbClr val="1B1464"/>
                </a:solidFill>
                <a:effectLst/>
                <a:uLnTx/>
                <a:uFillTx/>
                <a:latin typeface="Helvetica" pitchFamily="2" charset="0"/>
                <a:ea typeface="+mn-ea"/>
                <a:cs typeface="+mn-cs"/>
              </a:rPr>
            </a:br>
            <a:r>
              <a:rPr lang="en-US" sz="1600" dirty="0">
                <a:solidFill>
                  <a:srgbClr val="1B1464"/>
                </a:solidFill>
                <a:latin typeface="Helvetica" pitchFamily="2" charset="0"/>
              </a:rPr>
              <a:t>Building Audiences Through Out-Of-Home Viewing</a:t>
            </a:r>
            <a:endParaRPr kumimoji="0" lang="en-US" sz="1800" i="0" u="none" strike="noStrike" kern="1200" cap="none" spc="0" normalizeH="0" baseline="0" noProof="0" dirty="0">
              <a:ln>
                <a:noFill/>
              </a:ln>
              <a:solidFill>
                <a:srgbClr val="1B1464"/>
              </a:solidFill>
              <a:effectLst/>
              <a:uLnTx/>
              <a:uFillTx/>
              <a:latin typeface="Helvetica" pitchFamily="2" charset="0"/>
            </a:endParaRPr>
          </a:p>
        </p:txBody>
      </p:sp>
      <p:cxnSp>
        <p:nvCxnSpPr>
          <p:cNvPr id="19" name="Straight Connector 18">
            <a:extLst>
              <a:ext uri="{FF2B5EF4-FFF2-40B4-BE49-F238E27FC236}">
                <a16:creationId xmlns:a16="http://schemas.microsoft.com/office/drawing/2014/main" id="{A5165B2C-CC48-FC40-BDE7-7AAC7689AE5B}"/>
              </a:ext>
            </a:extLst>
          </p:cNvPr>
          <p:cNvCxnSpPr/>
          <p:nvPr/>
        </p:nvCxnSpPr>
        <p:spPr>
          <a:xfrm>
            <a:off x="6363742" y="4288839"/>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0" name="Rectangle 19">
            <a:extLst>
              <a:ext uri="{FF2B5EF4-FFF2-40B4-BE49-F238E27FC236}">
                <a16:creationId xmlns:a16="http://schemas.microsoft.com/office/drawing/2014/main" id="{E916E11C-A5C7-D642-AF36-B75ED68E41E3}"/>
              </a:ext>
            </a:extLst>
          </p:cNvPr>
          <p:cNvSpPr/>
          <p:nvPr/>
        </p:nvSpPr>
        <p:spPr>
          <a:xfrm>
            <a:off x="8979933" y="4488732"/>
            <a:ext cx="218336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F1A62"/>
                </a:solidFill>
                <a:latin typeface="Helvetica" pitchFamily="2" charset="0"/>
              </a:rPr>
              <a:t>Key Takeaways For Marketing Plans</a:t>
            </a:r>
            <a:endParaRPr kumimoji="0" lang="en-US"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cxnSp>
        <p:nvCxnSpPr>
          <p:cNvPr id="21" name="Straight Connector 20">
            <a:extLst>
              <a:ext uri="{FF2B5EF4-FFF2-40B4-BE49-F238E27FC236}">
                <a16:creationId xmlns:a16="http://schemas.microsoft.com/office/drawing/2014/main" id="{33936BFA-4A99-6B4B-BA4A-1226A66EAB96}"/>
              </a:ext>
            </a:extLst>
          </p:cNvPr>
          <p:cNvCxnSpPr/>
          <p:nvPr/>
        </p:nvCxnSpPr>
        <p:spPr>
          <a:xfrm>
            <a:off x="9098282" y="4288037"/>
            <a:ext cx="508735"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B0530DCB-D545-4FFB-8CFF-4DCDCE55BC3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0645D5BA-D576-4CEA-AF05-25A7222479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2" name="Rectangle 31">
            <a:extLst>
              <a:ext uri="{FF2B5EF4-FFF2-40B4-BE49-F238E27FC236}">
                <a16:creationId xmlns:a16="http://schemas.microsoft.com/office/drawing/2014/main" id="{1F3860E7-52D4-4279-8B71-19840A732556}"/>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6904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193395" y="3434080"/>
            <a:ext cx="77459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Away Games</a:t>
            </a:r>
            <a:br>
              <a:rPr kumimoji="0" lang="en-US" sz="4000" b="1" i="0" u="none" strike="noStrike" kern="1200" cap="none" spc="0" normalizeH="0" baseline="0" noProof="0" dirty="0">
                <a:ln>
                  <a:noFill/>
                </a:ln>
                <a:solidFill>
                  <a:srgbClr val="FF0000"/>
                </a:solidFill>
                <a:effectLst/>
                <a:uLnTx/>
                <a:uFillTx/>
                <a:latin typeface="Helvetica" pitchFamily="2" charset="0"/>
                <a:ea typeface="+mn-ea"/>
                <a:cs typeface="+mn-cs"/>
              </a:rPr>
            </a:br>
            <a:r>
              <a:rPr lang="en-US" sz="2800" dirty="0">
                <a:solidFill>
                  <a:schemeClr val="bg1"/>
                </a:solidFill>
                <a:latin typeface="Helvetica" pitchFamily="2" charset="0"/>
              </a:rPr>
              <a:t>Building Audiences Through Out-Of-Home Viewing</a:t>
            </a:r>
            <a:endParaRPr kumimoji="0" lang="en-US" sz="2800" i="0" u="none" strike="noStrike" kern="1200" cap="none" spc="0" normalizeH="0" baseline="0" noProof="0" dirty="0">
              <a:ln>
                <a:noFill/>
              </a:ln>
              <a:solidFill>
                <a:schemeClr val="bg1"/>
              </a:solidFill>
              <a:effectLst/>
              <a:uLnTx/>
              <a:uFillTx/>
              <a:latin typeface="Helvetica" pitchFamily="2" charset="0"/>
            </a:endParaRPr>
          </a:p>
        </p:txBody>
      </p:sp>
    </p:spTree>
    <p:extLst>
      <p:ext uri="{BB962C8B-B14F-4D97-AF65-F5344CB8AC3E}">
        <p14:creationId xmlns:p14="http://schemas.microsoft.com/office/powerpoint/2010/main" val="1444626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557486"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94446" y="212993"/>
            <a:ext cx="4264490" cy="57861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Out-Of-Home viewing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live sports on TV is typically a</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 communal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E84A99"/>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B1464"/>
                </a:solidFill>
                <a:latin typeface="Helvetica" pitchFamily="2" charset="0"/>
              </a:rPr>
              <a:t>We supplemented our custom survey with data from a Nielsen OOH study which found that more than half of fans (54%) primarily watch sports out-of-home with </a:t>
            </a:r>
            <a:r>
              <a:rPr lang="en-US" sz="2000" b="1" dirty="0">
                <a:solidFill>
                  <a:srgbClr val="E84A99"/>
                </a:solidFill>
                <a:latin typeface="Helvetica" pitchFamily="2" charset="0"/>
              </a:rPr>
              <a:t>three or less people</a:t>
            </a:r>
            <a:r>
              <a:rPr lang="en-US" sz="2000" dirty="0">
                <a:solidFill>
                  <a:srgbClr val="1B1464"/>
                </a:solidFill>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1B1464"/>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B1464"/>
                </a:solidFill>
                <a:latin typeface="Helvetica" pitchFamily="2" charset="0"/>
              </a:rPr>
              <a:t>This figure is considered ‘safe’ by pandemic guidelines for gatherings at other people’s homes and socially-distanced set-ups at restaurants and bars.</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31</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4557486" y="6114533"/>
            <a:ext cx="7576519"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Survey participants were able to select responses for each viewing event, leading to a distribution of over 100%.</a:t>
            </a:r>
          </a:p>
        </p:txBody>
      </p:sp>
      <p:graphicFrame>
        <p:nvGraphicFramePr>
          <p:cNvPr id="13" name="Chart 12">
            <a:extLst>
              <a:ext uri="{FF2B5EF4-FFF2-40B4-BE49-F238E27FC236}">
                <a16:creationId xmlns:a16="http://schemas.microsoft.com/office/drawing/2014/main" id="{E70D6E6A-DEB8-4F25-921D-F57F1DA422FF}"/>
              </a:ext>
            </a:extLst>
          </p:cNvPr>
          <p:cNvGraphicFramePr/>
          <p:nvPr>
            <p:extLst>
              <p:ext uri="{D42A27DB-BD31-4B8C-83A1-F6EECF244321}">
                <p14:modId xmlns:p14="http://schemas.microsoft.com/office/powerpoint/2010/main" val="3466845582"/>
              </p:ext>
            </p:extLst>
          </p:nvPr>
        </p:nvGraphicFramePr>
        <p:xfrm>
          <a:off x="4803141" y="841994"/>
          <a:ext cx="6749741" cy="487552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0BE5D389-0F23-4758-B669-9B5626AF8CE5}"/>
              </a:ext>
            </a:extLst>
          </p:cNvPr>
          <p:cNvSpPr/>
          <p:nvPr/>
        </p:nvSpPr>
        <p:spPr>
          <a:xfrm>
            <a:off x="4074815" y="512568"/>
            <a:ext cx="8206394" cy="553998"/>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What are Reasons for Viewing Sports Out-Of-Home?</a:t>
            </a:r>
          </a:p>
          <a:p>
            <a:pPr algn="ctr" defTabSz="586199"/>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Adults 18+</a:t>
            </a:r>
            <a:endPar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2343E88-34CB-4A1C-97F2-9348A89ED10E}"/>
              </a:ext>
            </a:extLst>
          </p:cNvPr>
          <p:cNvSpPr/>
          <p:nvPr/>
        </p:nvSpPr>
        <p:spPr>
          <a:xfrm>
            <a:off x="4705165" y="1162974"/>
            <a:ext cx="7066625" cy="1447060"/>
          </a:xfrm>
          <a:prstGeom prst="rect">
            <a:avLst/>
          </a:prstGeom>
          <a:no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904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557486"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1" y="112459"/>
            <a:ext cx="4557487" cy="29238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B1464"/>
                </a:solidFill>
                <a:effectLst/>
                <a:uLnTx/>
                <a:uFillTx/>
                <a:latin typeface="Helvetica" pitchFamily="2" charset="0"/>
                <a:ea typeface="+mn-ea"/>
                <a:cs typeface="+mn-cs"/>
              </a:rPr>
              <a:t>While most out-of-home viewing occurs in restaurants / bars or at someone else’s home, </a:t>
            </a:r>
            <a:r>
              <a:rPr kumimoji="0" lang="en-US" sz="2300" b="1" i="0" u="none" strike="noStrike" kern="1200" cap="none" spc="0" normalizeH="0" baseline="0" noProof="0" dirty="0">
                <a:ln>
                  <a:noFill/>
                </a:ln>
                <a:solidFill>
                  <a:srgbClr val="E84A99"/>
                </a:solidFill>
                <a:effectLst/>
                <a:uLnTx/>
                <a:uFillTx/>
                <a:latin typeface="Helvetica" pitchFamily="2" charset="0"/>
              </a:rPr>
              <a:t>the comfortable, controlled environment of someone’s home has taken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E84A99"/>
                </a:solidFill>
                <a:effectLst/>
                <a:uLnTx/>
                <a:uFillTx/>
                <a:latin typeface="Helvetica" pitchFamily="2" charset="0"/>
              </a:rPr>
              <a:t>on even more importance </a:t>
            </a:r>
            <a:r>
              <a:rPr kumimoji="0" lang="en-US" sz="2300" b="1" i="0" u="none" strike="noStrike" kern="1200" cap="none" spc="0" normalizeH="0" baseline="0" noProof="0" dirty="0">
                <a:ln>
                  <a:noFill/>
                </a:ln>
                <a:solidFill>
                  <a:srgbClr val="1B1464"/>
                </a:solidFill>
                <a:effectLst/>
                <a:uLnTx/>
                <a:uFillTx/>
                <a:latin typeface="Helvetica" pitchFamily="2" charset="0"/>
              </a:rPr>
              <a:t>given the current pandemic</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4557486" y="5951601"/>
            <a:ext cx="7576519" cy="630942"/>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B1464"/>
                </a:solidFill>
                <a:latin typeface="Helvetica" panose="020B0604020202020204" pitchFamily="34" charset="0"/>
                <a:cs typeface="Helvetica" panose="020B0604020202020204" pitchFamily="34" charset="0"/>
              </a:rPr>
              <a:t>NBC Sports Group “The Impact of Live Sports In 2020”; </a:t>
            </a:r>
            <a:r>
              <a:rPr lang="en-US" sz="700" dirty="0">
                <a:solidFill>
                  <a:srgbClr val="1B1464"/>
                </a:solidFill>
                <a:latin typeface="Helvetica" panose="020B0403020202020204" pitchFamily="34" charset="0"/>
                <a:ea typeface="Open Sans" panose="020B0606030504020204" pitchFamily="34" charset="0"/>
                <a:cs typeface="Open Sans" panose="020B0606030504020204" pitchFamily="34" charset="0"/>
              </a:rPr>
              <a:t>VAB / </a:t>
            </a:r>
            <a:r>
              <a:rPr lang="en-US" sz="700" dirty="0" err="1">
                <a:solidFill>
                  <a:srgbClr val="1B1464"/>
                </a:solidFill>
                <a:latin typeface="Helvetica" panose="020B0403020202020204" pitchFamily="34" charset="0"/>
                <a:ea typeface="Open Sans" panose="020B0606030504020204" pitchFamily="34" charset="0"/>
                <a:cs typeface="Open Sans" panose="020B0606030504020204" pitchFamily="34" charset="0"/>
              </a:rPr>
              <a:t>Dynata</a:t>
            </a:r>
            <a:r>
              <a:rPr lang="en-US" sz="700" dirty="0">
                <a:solidFill>
                  <a:srgbClr val="1B1464"/>
                </a:solidFill>
                <a:latin typeface="Helvetica" panose="020B0403020202020204" pitchFamily="34" charset="0"/>
                <a:ea typeface="Open Sans" panose="020B0606030504020204" pitchFamily="34" charset="0"/>
                <a:cs typeface="Open Sans" panose="020B0606030504020204" pitchFamily="34" charset="0"/>
              </a:rPr>
              <a:t> ‘Sports Viewing Experience Survey,’ September 2019. Survey base = self-identified sports fans, P18+. Q18: Which of the following statements do you believe are true for you?, Avid Fans Respondents (habitually watch sports on TV, intensely follow teams / players, </a:t>
            </a:r>
            <a:r>
              <a:rPr lang="en-US" sz="700" dirty="0" err="1">
                <a:solidFill>
                  <a:srgbClr val="1B1464"/>
                </a:solidFill>
                <a:latin typeface="Helvetica" panose="020B0403020202020204" pitchFamily="34" charset="0"/>
                <a:ea typeface="Open Sans" panose="020B0606030504020204" pitchFamily="34" charset="0"/>
                <a:cs typeface="Open Sans" panose="020B0606030504020204" pitchFamily="34" charset="0"/>
              </a:rPr>
              <a:t>etc</a:t>
            </a:r>
            <a:r>
              <a:rPr lang="en-US" sz="700" dirty="0">
                <a:solidFill>
                  <a:srgbClr val="1B1464"/>
                </a:solidFill>
                <a:latin typeface="Helvetica" panose="020B0403020202020204" pitchFamily="34" charset="0"/>
                <a:ea typeface="Open Sans" panose="020B0606030504020204" pitchFamily="34" charset="0"/>
                <a:cs typeface="Open Sans" panose="020B0606030504020204" pitchFamily="34" charset="0"/>
              </a:rPr>
              <a:t>). All Sports Fans based on P18+;</a:t>
            </a:r>
            <a:r>
              <a:rPr lang="en-US" sz="700" dirty="0">
                <a:solidFill>
                  <a:srgbClr val="1B1464"/>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analysis of Nielsen Fall Sports, Game On: Driving Brand Engagement and Co-Viewing On Linear TV With Out-Of-Home Audiences; 2019. Reflects multiple responses chosen from respondents in Nielsen’s Out-of-Home Fall Sports Location Survey, General Population (10/29/18-10/31/18). Survey participants were able to select responses for each viewing event, leading to a distribution of over 100%.</a:t>
            </a:r>
          </a:p>
        </p:txBody>
      </p:sp>
      <p:sp>
        <p:nvSpPr>
          <p:cNvPr id="140" name="TextBox 139">
            <a:extLst>
              <a:ext uri="{FF2B5EF4-FFF2-40B4-BE49-F238E27FC236}">
                <a16:creationId xmlns:a16="http://schemas.microsoft.com/office/drawing/2014/main" id="{BBA235AA-E997-4F25-B1E6-8FC4902FA2C3}"/>
              </a:ext>
            </a:extLst>
          </p:cNvPr>
          <p:cNvSpPr txBox="1"/>
          <p:nvPr/>
        </p:nvSpPr>
        <p:spPr>
          <a:xfrm>
            <a:off x="66675" y="3336171"/>
            <a:ext cx="4424136" cy="2708434"/>
          </a:xfrm>
          <a:prstGeom prst="rect">
            <a:avLst/>
          </a:prstGeom>
          <a:noFill/>
        </p:spPr>
        <p:txBody>
          <a:bodyPr wrap="square">
            <a:spAutoFit/>
          </a:bodyPr>
          <a:lstStyle/>
          <a:p>
            <a:pPr algn="l" defTabSz="914400">
              <a:defRPr/>
            </a:pPr>
            <a:r>
              <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rPr>
              <a:t>Watching sports with friends or family is important to many fans:</a:t>
            </a:r>
          </a:p>
          <a:p>
            <a:pPr algn="l" defTabSz="914400">
              <a:defRPr/>
            </a:pPr>
            <a:endPar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marL="342900" indent="-342900" algn="l" defTabSz="914400">
              <a:buFont typeface="Arial" panose="020B0604020202020204" pitchFamily="34" charset="0"/>
              <a:buChar char="•"/>
              <a:defRPr/>
            </a:pPr>
            <a:r>
              <a:rPr lang="en-US" b="1" dirty="0">
                <a:solidFill>
                  <a:srgbClr val="E84A99"/>
                </a:solidFill>
                <a:latin typeface="Helvetica" panose="020B0403020202020204" pitchFamily="34" charset="0"/>
                <a:ea typeface="Open Sans" panose="020B0606030504020204" pitchFamily="34" charset="0"/>
                <a:cs typeface="Open Sans" panose="020B0606030504020204" pitchFamily="34" charset="0"/>
              </a:rPr>
              <a:t>83% </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of fans believe that live sports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brings family together </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in ways that other activities can’t.</a:t>
            </a:r>
          </a:p>
          <a:p>
            <a:pPr algn="l" defTabSz="914400">
              <a:defRPr/>
            </a:pPr>
            <a:endPar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marL="342900" indent="-342900" algn="l" defTabSz="914400">
              <a:buFont typeface="Arial" panose="020B0604020202020204" pitchFamily="34" charset="0"/>
              <a:buChar char="•"/>
              <a:defRPr/>
            </a:pPr>
            <a:r>
              <a:rPr lang="en-US" b="1" dirty="0">
                <a:solidFill>
                  <a:srgbClr val="E84A99"/>
                </a:solidFill>
                <a:latin typeface="Helvetica" panose="020B0403020202020204" pitchFamily="34" charset="0"/>
                <a:ea typeface="Open Sans" panose="020B0606030504020204" pitchFamily="34" charset="0"/>
                <a:cs typeface="Open Sans" panose="020B0606030504020204" pitchFamily="34" charset="0"/>
              </a:rPr>
              <a:t>66% </a:t>
            </a:r>
            <a:r>
              <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rPr>
              <a:t>of fans watch sporting events on </a:t>
            </a:r>
            <a:r>
              <a:rPr lang="en-US" dirty="0">
                <a:solidFill>
                  <a:srgbClr val="E84A99"/>
                </a:solidFill>
                <a:latin typeface="Helvetica" panose="020B0403020202020204" pitchFamily="34" charset="0"/>
                <a:ea typeface="Open Sans" panose="020B0606030504020204" pitchFamily="34" charset="0"/>
                <a:cs typeface="Open Sans" panose="020B0606030504020204" pitchFamily="34" charset="0"/>
              </a:rPr>
              <a:t>TV at home with family and/or friends.</a:t>
            </a:r>
            <a:endParaRPr lang="en-US"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0BE5D389-0F23-4758-B669-9B5626AF8CE5}"/>
              </a:ext>
            </a:extLst>
          </p:cNvPr>
          <p:cNvSpPr/>
          <p:nvPr/>
        </p:nvSpPr>
        <p:spPr>
          <a:xfrm>
            <a:off x="4074815" y="512568"/>
            <a:ext cx="8206394" cy="338554"/>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Where Do People View Sports Out-Of-Home?</a:t>
            </a:r>
          </a:p>
        </p:txBody>
      </p:sp>
      <p:graphicFrame>
        <p:nvGraphicFramePr>
          <p:cNvPr id="12" name="Chart 11">
            <a:extLst>
              <a:ext uri="{FF2B5EF4-FFF2-40B4-BE49-F238E27FC236}">
                <a16:creationId xmlns:a16="http://schemas.microsoft.com/office/drawing/2014/main" id="{A61C8B5A-39A3-4246-989F-D07164525399}"/>
              </a:ext>
            </a:extLst>
          </p:cNvPr>
          <p:cNvGraphicFramePr/>
          <p:nvPr>
            <p:extLst>
              <p:ext uri="{D42A27DB-BD31-4B8C-83A1-F6EECF244321}">
                <p14:modId xmlns:p14="http://schemas.microsoft.com/office/powerpoint/2010/main" val="718198536"/>
              </p:ext>
            </p:extLst>
          </p:nvPr>
        </p:nvGraphicFramePr>
        <p:xfrm>
          <a:off x="4867274" y="1403389"/>
          <a:ext cx="7296999" cy="4780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6177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557486"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94446" y="212993"/>
            <a:ext cx="446304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The communal aspect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out-of-home viewing among close friends and family is also effective for </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driving engagement</a:t>
            </a: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 around ads airing during live sporting events</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140" name="TextBox 139">
            <a:extLst>
              <a:ext uri="{FF2B5EF4-FFF2-40B4-BE49-F238E27FC236}">
                <a16:creationId xmlns:a16="http://schemas.microsoft.com/office/drawing/2014/main" id="{BBA235AA-E997-4F25-B1E6-8FC4902FA2C3}"/>
              </a:ext>
            </a:extLst>
          </p:cNvPr>
          <p:cNvSpPr txBox="1"/>
          <p:nvPr/>
        </p:nvSpPr>
        <p:spPr>
          <a:xfrm>
            <a:off x="94445" y="3059921"/>
            <a:ext cx="4362009" cy="3170099"/>
          </a:xfrm>
          <a:prstGeom prst="rect">
            <a:avLst/>
          </a:prstGeom>
          <a:noFill/>
        </p:spPr>
        <p:txBody>
          <a:bodyPr wrap="square">
            <a:spAutoFit/>
          </a:bodyPr>
          <a:lstStyle/>
          <a:p>
            <a:pPr algn="l" defTabSz="914400">
              <a:defRPr/>
            </a:pPr>
            <a:r>
              <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rPr>
              <a:t>With </a:t>
            </a: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92% </a:t>
            </a:r>
            <a:r>
              <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rPr>
              <a:t>of OOH sports viewers saying they pay attention to at least some of the ads airing, it’s easy for them to talk to others about brands they see and research brands on their mobile devices while watching a game. </a:t>
            </a:r>
          </a:p>
          <a:p>
            <a:pPr algn="l" defTabSz="914400">
              <a:defRPr/>
            </a:pPr>
            <a:endPar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a:p>
            <a:pPr algn="l" defTabSz="914400">
              <a:defRPr/>
            </a:pPr>
            <a:r>
              <a:rPr lang="en-US" sz="2000" dirty="0">
                <a:solidFill>
                  <a:srgbClr val="1B1464"/>
                </a:solidFill>
                <a:latin typeface="Helvetica" panose="020B0403020202020204" pitchFamily="34" charset="0"/>
                <a:ea typeface="Open Sans" panose="020B0606030504020204" pitchFamily="34" charset="0"/>
                <a:cs typeface="Open Sans" panose="020B0606030504020204" pitchFamily="34" charset="0"/>
              </a:rPr>
              <a:t>This behavior is even more prevalent among younger demos.</a:t>
            </a:r>
          </a:p>
        </p:txBody>
      </p:sp>
      <p:sp>
        <p:nvSpPr>
          <p:cNvPr id="14" name="Rectangle 13">
            <a:extLst>
              <a:ext uri="{FF2B5EF4-FFF2-40B4-BE49-F238E27FC236}">
                <a16:creationId xmlns:a16="http://schemas.microsoft.com/office/drawing/2014/main" id="{0BE5D389-0F23-4758-B669-9B5626AF8CE5}"/>
              </a:ext>
            </a:extLst>
          </p:cNvPr>
          <p:cNvSpPr/>
          <p:nvPr/>
        </p:nvSpPr>
        <p:spPr>
          <a:xfrm>
            <a:off x="4557485" y="512568"/>
            <a:ext cx="7634515" cy="338554"/>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Action Taken as a Result of Seeing an Ad While Watching Sports Out-Of-Home</a:t>
            </a:r>
          </a:p>
        </p:txBody>
      </p:sp>
      <p:sp>
        <p:nvSpPr>
          <p:cNvPr id="13" name="TextBox 12">
            <a:extLst>
              <a:ext uri="{FF2B5EF4-FFF2-40B4-BE49-F238E27FC236}">
                <a16:creationId xmlns:a16="http://schemas.microsoft.com/office/drawing/2014/main" id="{5BA4A870-A356-4C6A-BDAE-D2105DE48FE9}"/>
              </a:ext>
            </a:extLst>
          </p:cNvPr>
          <p:cNvSpPr txBox="1"/>
          <p:nvPr/>
        </p:nvSpPr>
        <p:spPr>
          <a:xfrm>
            <a:off x="4557486" y="6146054"/>
            <a:ext cx="7576519"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Survey participants were able to select responses for each viewing event, leading to a distribution of over 100%.</a:t>
            </a:r>
          </a:p>
        </p:txBody>
      </p:sp>
      <p:graphicFrame>
        <p:nvGraphicFramePr>
          <p:cNvPr id="15" name="Chart 14">
            <a:extLst>
              <a:ext uri="{FF2B5EF4-FFF2-40B4-BE49-F238E27FC236}">
                <a16:creationId xmlns:a16="http://schemas.microsoft.com/office/drawing/2014/main" id="{ADCBFAD8-312F-4A0B-8637-72EA2F8E87A5}"/>
              </a:ext>
            </a:extLst>
          </p:cNvPr>
          <p:cNvGraphicFramePr/>
          <p:nvPr>
            <p:extLst>
              <p:ext uri="{D42A27DB-BD31-4B8C-83A1-F6EECF244321}">
                <p14:modId xmlns:p14="http://schemas.microsoft.com/office/powerpoint/2010/main" val="1799197397"/>
              </p:ext>
            </p:extLst>
          </p:nvPr>
        </p:nvGraphicFramePr>
        <p:xfrm>
          <a:off x="4576536" y="1355764"/>
          <a:ext cx="7606788" cy="4780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4794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AD0D50-5F2C-4427-9A61-806FC96834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0" y="0"/>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Away Games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707450" y="1447812"/>
            <a:ext cx="7353669" cy="4001095"/>
          </a:xfrm>
          <a:prstGeom prst="rect">
            <a:avLst/>
          </a:prstGeom>
        </p:spPr>
        <p:txBody>
          <a:bodyPr wrap="square" anchor="t">
            <a:spAutoFit/>
          </a:bodyPr>
          <a:lstStyle/>
          <a:p>
            <a:pPr marL="285750" indent="-285750">
              <a:buBlip>
                <a:blip r:embed="rId4"/>
              </a:buBlip>
              <a:defRPr/>
            </a:pPr>
            <a:r>
              <a:rPr kumimoji="0" lang="en-US" sz="1800" b="1" i="0" u="none" strike="noStrike" kern="1200" cap="none" spc="0" normalizeH="0" baseline="0" noProof="0" dirty="0">
                <a:ln>
                  <a:noFill/>
                </a:ln>
                <a:solidFill>
                  <a:srgbClr val="002060"/>
                </a:solidFill>
                <a:effectLst/>
                <a:uLnTx/>
                <a:uFillTx/>
                <a:latin typeface="Helvetica"/>
                <a:cs typeface="Helvetica"/>
              </a:rPr>
              <a:t>While out-of-home viewing is typically a communal experience, more than half of fans primarily watch sports away from home with three or less people – conducive for in-home gatherings and restaurants/bars following social distancing guidelines</a:t>
            </a:r>
          </a:p>
          <a:p>
            <a:pPr marL="285750" indent="-285750">
              <a:buBlip>
                <a:blip r:embed="rId4"/>
              </a:buBlip>
              <a:defRPr/>
            </a:pPr>
            <a:endParaRPr lang="en-US" sz="2800" b="1" dirty="0">
              <a:solidFill>
                <a:srgbClr val="002060"/>
              </a:solidFill>
              <a:latin typeface="Helvetica"/>
              <a:cs typeface="Helvetica"/>
            </a:endParaRPr>
          </a:p>
          <a:p>
            <a:pPr marL="285750" indent="-285750">
              <a:buBlip>
                <a:blip r:embed="rId4"/>
              </a:buBlip>
              <a:defRPr/>
            </a:pPr>
            <a:r>
              <a:rPr kumimoji="0" lang="en-US" sz="1800" b="1" i="0" u="none" strike="noStrike" kern="1200" cap="none" spc="0" normalizeH="0" baseline="0" noProof="0" dirty="0">
                <a:ln>
                  <a:noFill/>
                </a:ln>
                <a:solidFill>
                  <a:srgbClr val="002060"/>
                </a:solidFill>
                <a:effectLst/>
                <a:uLnTx/>
                <a:uFillTx/>
                <a:latin typeface="Helvetica"/>
                <a:cs typeface="Helvetica"/>
              </a:rPr>
              <a:t>The comfortable, controlled environment of someone else’s home has taken on even more importance for out-of-home viewing given the pandemic and the desire for people to socialize with their close circle of family and friends</a:t>
            </a:r>
          </a:p>
          <a:p>
            <a:pPr marL="285750" indent="-285750">
              <a:buBlip>
                <a:blip r:embed="rId4"/>
              </a:buBlip>
              <a:defRPr/>
            </a:pPr>
            <a:endParaRPr lang="en-US" sz="2800" b="1" dirty="0">
              <a:solidFill>
                <a:srgbClr val="002060"/>
              </a:solidFill>
              <a:latin typeface="Helvetica"/>
              <a:cs typeface="Helvetica"/>
            </a:endParaRPr>
          </a:p>
          <a:p>
            <a:pPr marL="285750" indent="-285750">
              <a:buBlip>
                <a:blip r:embed="rId4"/>
              </a:buBlip>
              <a:defRPr/>
            </a:pPr>
            <a:r>
              <a:rPr lang="en-US" b="1" dirty="0">
                <a:solidFill>
                  <a:srgbClr val="002060"/>
                </a:solidFill>
                <a:latin typeface="Helvetica"/>
                <a:cs typeface="Helvetica"/>
              </a:rPr>
              <a:t>Much like we see for at-home, out-of-home viewing is effective for driving engagement around advertisements that air during live sporting events especially among younger audiences</a:t>
            </a:r>
            <a:endParaRPr lang="en-US" b="1" dirty="0">
              <a:solidFill>
                <a:srgbClr val="002060"/>
              </a:solidFill>
              <a:latin typeface="Helvetica" panose="020B0403020202020204" pitchFamily="34" charset="0"/>
              <a:cs typeface="Helvetica"/>
            </a:endParaRPr>
          </a:p>
        </p:txBody>
      </p:sp>
    </p:spTree>
    <p:extLst>
      <p:ext uri="{BB962C8B-B14F-4D97-AF65-F5344CB8AC3E}">
        <p14:creationId xmlns:p14="http://schemas.microsoft.com/office/powerpoint/2010/main" val="2032475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E84A99"/>
                </a:solidFill>
                <a:latin typeface="Helvetica" pitchFamily="2" charset="0"/>
              </a:rPr>
              <a:t>Key Takeaways For Marketing Plans</a:t>
            </a:r>
          </a:p>
        </p:txBody>
      </p:sp>
      <p:sp>
        <p:nvSpPr>
          <p:cNvPr id="2" name="Rectangle 1">
            <a:extLst>
              <a:ext uri="{FF2B5EF4-FFF2-40B4-BE49-F238E27FC236}">
                <a16:creationId xmlns:a16="http://schemas.microsoft.com/office/drawing/2014/main" id="{419E0C4A-0E81-408A-8EE7-9EDB3736D9F2}"/>
              </a:ext>
            </a:extLst>
          </p:cNvPr>
          <p:cNvSpPr/>
          <p:nvPr/>
        </p:nvSpPr>
        <p:spPr>
          <a:xfrm>
            <a:off x="431192" y="2059619"/>
            <a:ext cx="3442063" cy="410665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id="{A91BC618-227D-4965-8511-C3D51AE79E2A}"/>
              </a:ext>
            </a:extLst>
          </p:cNvPr>
          <p:cNvSpPr/>
          <p:nvPr/>
        </p:nvSpPr>
        <p:spPr>
          <a:xfrm>
            <a:off x="431192" y="3327147"/>
            <a:ext cx="3387677" cy="584775"/>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600" b="1" dirty="0">
                <a:solidFill>
                  <a:srgbClr val="ED3C8D"/>
                </a:solidFill>
                <a:latin typeface="Helvetica" pitchFamily="2" charset="0"/>
              </a:rPr>
              <a:t>Better Consumer Understanding Drives Sharper Campaigns</a:t>
            </a:r>
            <a:endPar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E5EB1277-3425-494F-91E8-4EF6B66BC444}"/>
              </a:ext>
            </a:extLst>
          </p:cNvPr>
          <p:cNvSpPr txBox="1"/>
          <p:nvPr/>
        </p:nvSpPr>
        <p:spPr>
          <a:xfrm>
            <a:off x="431193" y="4035796"/>
            <a:ext cx="3387676" cy="1815882"/>
          </a:xfrm>
          <a:prstGeom prst="rect">
            <a:avLst/>
          </a:prstGeom>
          <a:noFill/>
        </p:spPr>
        <p:txBody>
          <a:bodyPr wrap="square" rtlCol="0">
            <a:spAutoFit/>
          </a:bodyPr>
          <a:lstStyle/>
          <a:p>
            <a:pPr lvl="0" defTabSz="586082">
              <a:defRPr/>
            </a:pPr>
            <a:r>
              <a:rPr lang="en-US" sz="1400" dirty="0">
                <a:solidFill>
                  <a:schemeClr val="bg1"/>
                </a:solidFill>
                <a:latin typeface="Helvetica" panose="020B0403020202020204" pitchFamily="34" charset="0"/>
              </a:rPr>
              <a:t>By understanding what motivates consumers to view at home (notably, </a:t>
            </a:r>
          </a:p>
          <a:p>
            <a:pPr lvl="0" defTabSz="586082">
              <a:defRPr/>
            </a:pPr>
            <a:r>
              <a:rPr lang="en-US" sz="1400" dirty="0">
                <a:solidFill>
                  <a:schemeClr val="bg1"/>
                </a:solidFill>
                <a:latin typeface="Helvetica" panose="020B0403020202020204" pitchFamily="34" charset="0"/>
              </a:rPr>
              <a:t>the need for camaraderie, conversation, comfort and convenience), marketers can create campaigns that resonate – ranging from messaging to the types </a:t>
            </a:r>
          </a:p>
          <a:p>
            <a:pPr lvl="0" defTabSz="586082">
              <a:defRPr/>
            </a:pPr>
            <a:r>
              <a:rPr lang="en-US" sz="1400" dirty="0">
                <a:solidFill>
                  <a:schemeClr val="bg1"/>
                </a:solidFill>
                <a:latin typeface="Helvetica" panose="020B0403020202020204" pitchFamily="34" charset="0"/>
              </a:rPr>
              <a:t>of activations and promotions that are developed. </a:t>
            </a:r>
          </a:p>
        </p:txBody>
      </p:sp>
      <p:sp>
        <p:nvSpPr>
          <p:cNvPr id="9" name="Rectangle 8">
            <a:extLst>
              <a:ext uri="{FF2B5EF4-FFF2-40B4-BE49-F238E27FC236}">
                <a16:creationId xmlns:a16="http://schemas.microsoft.com/office/drawing/2014/main" id="{10BED5CC-338A-4333-98A4-C55DAE27D35A}"/>
              </a:ext>
            </a:extLst>
          </p:cNvPr>
          <p:cNvSpPr/>
          <p:nvPr/>
        </p:nvSpPr>
        <p:spPr>
          <a:xfrm>
            <a:off x="4268675" y="2059618"/>
            <a:ext cx="3484488" cy="41066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57A036F3-3515-4FC7-A09D-737816D88B43}"/>
              </a:ext>
            </a:extLst>
          </p:cNvPr>
          <p:cNvSpPr/>
          <p:nvPr/>
        </p:nvSpPr>
        <p:spPr>
          <a:xfrm>
            <a:off x="4287549" y="3327147"/>
            <a:ext cx="3465613" cy="584775"/>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600" b="1" dirty="0">
                <a:solidFill>
                  <a:srgbClr val="ED3C8D"/>
                </a:solidFill>
                <a:latin typeface="Helvetica" pitchFamily="2" charset="0"/>
              </a:rPr>
              <a:t>Be Part of </a:t>
            </a:r>
            <a:r>
              <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rPr>
              <a:t>The Gameday Experience at Home</a:t>
            </a:r>
          </a:p>
        </p:txBody>
      </p:sp>
      <p:sp>
        <p:nvSpPr>
          <p:cNvPr id="15" name="Rectangle 14">
            <a:extLst>
              <a:ext uri="{FF2B5EF4-FFF2-40B4-BE49-F238E27FC236}">
                <a16:creationId xmlns:a16="http://schemas.microsoft.com/office/drawing/2014/main" id="{2294EC57-B891-4382-8D1E-48487C367F1A}"/>
              </a:ext>
            </a:extLst>
          </p:cNvPr>
          <p:cNvSpPr/>
          <p:nvPr/>
        </p:nvSpPr>
        <p:spPr>
          <a:xfrm>
            <a:off x="8167457" y="2059620"/>
            <a:ext cx="3484488" cy="41066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17" name="Rectangle 16">
            <a:extLst>
              <a:ext uri="{FF2B5EF4-FFF2-40B4-BE49-F238E27FC236}">
                <a16:creationId xmlns:a16="http://schemas.microsoft.com/office/drawing/2014/main" id="{79598AA6-9E55-4832-869C-FF726B210285}"/>
              </a:ext>
            </a:extLst>
          </p:cNvPr>
          <p:cNvSpPr/>
          <p:nvPr/>
        </p:nvSpPr>
        <p:spPr>
          <a:xfrm>
            <a:off x="8167458" y="3327147"/>
            <a:ext cx="3393530" cy="584775"/>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rPr>
              <a:t>Harness the Power of Social </a:t>
            </a:r>
            <a:r>
              <a:rPr lang="en-US" sz="1600" b="1" dirty="0">
                <a:solidFill>
                  <a:srgbClr val="ED3C8D"/>
                </a:solidFill>
                <a:latin typeface="Helvetica" pitchFamily="2" charset="0"/>
              </a:rPr>
              <a:t>Engagement</a:t>
            </a:r>
            <a:endPar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4A753B5A-E55C-4EAC-8F07-A668A2F7F415}"/>
              </a:ext>
            </a:extLst>
          </p:cNvPr>
          <p:cNvSpPr txBox="1"/>
          <p:nvPr/>
        </p:nvSpPr>
        <p:spPr>
          <a:xfrm>
            <a:off x="8167457" y="4035796"/>
            <a:ext cx="3465614" cy="1600438"/>
          </a:xfrm>
          <a:prstGeom prst="rect">
            <a:avLst/>
          </a:prstGeom>
          <a:noFill/>
        </p:spPr>
        <p:txBody>
          <a:bodyPr wrap="square" rtlCol="0">
            <a:spAutoFit/>
          </a:bodyPr>
          <a:lstStyle/>
          <a:p>
            <a:pPr>
              <a:defRPr/>
            </a:pPr>
            <a:r>
              <a:rPr lang="en-US" sz="1400" dirty="0">
                <a:solidFill>
                  <a:schemeClr val="bg1"/>
                </a:solidFill>
                <a:latin typeface="Helvetica" panose="020B0403020202020204" pitchFamily="34" charset="0"/>
                <a:cs typeface="Helvetica"/>
              </a:rPr>
              <a:t>The insatiability of fans to talk, share and connect over sports means there’s a great opportunity for brands in paired TV and social opportunities. The two platforms work together to enhance and help further engage fans in the overall viewing experience. </a:t>
            </a:r>
          </a:p>
        </p:txBody>
      </p:sp>
      <p:pic>
        <p:nvPicPr>
          <p:cNvPr id="5" name="Picture 4" descr="A picture containing light, drawing&#10;&#10;Description automatically generated">
            <a:extLst>
              <a:ext uri="{FF2B5EF4-FFF2-40B4-BE49-F238E27FC236}">
                <a16:creationId xmlns:a16="http://schemas.microsoft.com/office/drawing/2014/main" id="{20E76D06-2022-4590-A4F0-4012CA81F3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20949" y="2192626"/>
            <a:ext cx="970438" cy="97043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DED554F-D868-4970-8BC9-21323977AF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74322" y="2187945"/>
            <a:ext cx="979801" cy="979801"/>
          </a:xfrm>
          <a:prstGeom prst="rect">
            <a:avLst/>
          </a:prstGeom>
        </p:spPr>
      </p:pic>
      <p:sp>
        <p:nvSpPr>
          <p:cNvPr id="8" name="TextBox 7">
            <a:extLst>
              <a:ext uri="{FF2B5EF4-FFF2-40B4-BE49-F238E27FC236}">
                <a16:creationId xmlns:a16="http://schemas.microsoft.com/office/drawing/2014/main" id="{C601D712-84AB-4CAE-8AB8-600CEA4BF6B2}"/>
              </a:ext>
            </a:extLst>
          </p:cNvPr>
          <p:cNvSpPr txBox="1"/>
          <p:nvPr/>
        </p:nvSpPr>
        <p:spPr>
          <a:xfrm>
            <a:off x="4287549" y="4035796"/>
            <a:ext cx="3465614" cy="1815882"/>
          </a:xfrm>
          <a:prstGeom prst="rect">
            <a:avLst/>
          </a:prstGeom>
          <a:noFill/>
        </p:spPr>
        <p:txBody>
          <a:bodyPr wrap="square" rtlCol="0">
            <a:spAutoFit/>
          </a:bodyPr>
          <a:lstStyle/>
          <a:p>
            <a:pPr lvl="0" defTabSz="586082">
              <a:defRPr/>
            </a:pPr>
            <a:r>
              <a:rPr lang="en-US" sz="1400" dirty="0">
                <a:solidFill>
                  <a:schemeClr val="bg1"/>
                </a:solidFill>
                <a:latin typeface="Helvetica" panose="020B0403020202020204" pitchFamily="34" charset="0"/>
              </a:rPr>
              <a:t>With fans recreating the gameday at home, there are opportunities for brands to be a part of that experience. For example, initiatives like curating custom music play lists or developing co-op local TV partnerships with restaurants and delivery services help weave your brand into the consumer experience.</a:t>
            </a:r>
          </a:p>
        </p:txBody>
      </p:sp>
      <p:pic>
        <p:nvPicPr>
          <p:cNvPr id="12" name="Picture 11" descr="A picture containing light&#10;&#10;Description automatically generated">
            <a:extLst>
              <a:ext uri="{FF2B5EF4-FFF2-40B4-BE49-F238E27FC236}">
                <a16:creationId xmlns:a16="http://schemas.microsoft.com/office/drawing/2014/main" id="{67B54C26-3142-4895-B524-21EE8605E5B2}"/>
              </a:ext>
            </a:extLst>
          </p:cNvPr>
          <p:cNvPicPr>
            <a:picLocks noChangeAspect="1"/>
          </p:cNvPicPr>
          <p:nvPr/>
        </p:nvPicPr>
        <p:blipFill>
          <a:blip r:embed="rId6"/>
          <a:stretch>
            <a:fillRect/>
          </a:stretch>
        </p:blipFill>
        <p:spPr>
          <a:xfrm>
            <a:off x="1662322" y="2187946"/>
            <a:ext cx="979802" cy="979802"/>
          </a:xfrm>
          <a:prstGeom prst="rect">
            <a:avLst/>
          </a:prstGeom>
        </p:spPr>
      </p:pic>
    </p:spTree>
    <p:extLst>
      <p:ext uri="{BB962C8B-B14F-4D97-AF65-F5344CB8AC3E}">
        <p14:creationId xmlns:p14="http://schemas.microsoft.com/office/powerpoint/2010/main" val="2489441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002060"/>
              </a:solidFill>
              <a:effectLst/>
              <a:uLnTx/>
              <a:uFillTx/>
              <a:latin typeface="Helvetica"/>
              <a:ea typeface="+mn-ea"/>
              <a:cs typeface="Helvetica"/>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Key Takeaways For </a:t>
            </a:r>
            <a:r>
              <a:rPr lang="en-US" sz="2800" b="1" dirty="0">
                <a:solidFill>
                  <a:srgbClr val="E84A99"/>
                </a:solidFill>
                <a:latin typeface="Helvetica" pitchFamily="2" charset="0"/>
              </a:rPr>
              <a:t>Marketing Plans</a:t>
            </a:r>
          </a:p>
        </p:txBody>
      </p:sp>
      <p:sp>
        <p:nvSpPr>
          <p:cNvPr id="9" name="Rectangle 8">
            <a:extLst>
              <a:ext uri="{FF2B5EF4-FFF2-40B4-BE49-F238E27FC236}">
                <a16:creationId xmlns:a16="http://schemas.microsoft.com/office/drawing/2014/main" id="{10BED5CC-338A-4333-98A4-C55DAE27D35A}"/>
              </a:ext>
            </a:extLst>
          </p:cNvPr>
          <p:cNvSpPr/>
          <p:nvPr/>
        </p:nvSpPr>
        <p:spPr>
          <a:xfrm>
            <a:off x="4263203" y="2059619"/>
            <a:ext cx="3489960" cy="410665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57A036F3-3515-4FC7-A09D-737816D88B43}"/>
              </a:ext>
            </a:extLst>
          </p:cNvPr>
          <p:cNvSpPr/>
          <p:nvPr/>
        </p:nvSpPr>
        <p:spPr>
          <a:xfrm>
            <a:off x="4275009" y="3320009"/>
            <a:ext cx="3402753" cy="584775"/>
          </a:xfrm>
          <a:prstGeom prst="rect">
            <a:avLst/>
          </a:prstGeom>
        </p:spPr>
        <p:txBody>
          <a:bodyPr wrap="square">
            <a:spAutoFit/>
          </a:bodyPr>
          <a:lstStyle/>
          <a:p>
            <a:pPr defTabSz="586082">
              <a:defRPr/>
            </a:pPr>
            <a:r>
              <a:rPr lang="en-US" sz="1600" b="1" dirty="0">
                <a:solidFill>
                  <a:srgbClr val="ED3C8D"/>
                </a:solidFill>
                <a:latin typeface="Helvetica" pitchFamily="2" charset="0"/>
              </a:rPr>
              <a:t>Expand Reach and Engagement Through OOH Viewing</a:t>
            </a:r>
          </a:p>
        </p:txBody>
      </p:sp>
      <p:sp>
        <p:nvSpPr>
          <p:cNvPr id="8" name="TextBox 7">
            <a:extLst>
              <a:ext uri="{FF2B5EF4-FFF2-40B4-BE49-F238E27FC236}">
                <a16:creationId xmlns:a16="http://schemas.microsoft.com/office/drawing/2014/main" id="{C601D712-84AB-4CAE-8AB8-600CEA4BF6B2}"/>
              </a:ext>
            </a:extLst>
          </p:cNvPr>
          <p:cNvSpPr txBox="1"/>
          <p:nvPr/>
        </p:nvSpPr>
        <p:spPr>
          <a:xfrm>
            <a:off x="4275406" y="4184207"/>
            <a:ext cx="3334621" cy="1169551"/>
          </a:xfrm>
          <a:prstGeom prst="rect">
            <a:avLst/>
          </a:prstGeom>
          <a:noFill/>
        </p:spPr>
        <p:txBody>
          <a:bodyPr wrap="square" rtlCol="0">
            <a:spAutoFit/>
          </a:bodyPr>
          <a:lstStyle/>
          <a:p>
            <a:pPr>
              <a:defRPr/>
            </a:pPr>
            <a:r>
              <a:rPr lang="en-US" sz="1400" dirty="0">
                <a:solidFill>
                  <a:schemeClr val="bg1"/>
                </a:solidFill>
                <a:latin typeface="Helvetica"/>
                <a:cs typeface="Helvetica"/>
              </a:rPr>
              <a:t>The growth in out-of-home viewing offers marketers a valuable reach and engagement extension beyond people who are watching sports within their own home. </a:t>
            </a:r>
          </a:p>
        </p:txBody>
      </p:sp>
      <p:sp>
        <p:nvSpPr>
          <p:cNvPr id="3" name="Rectangle 2">
            <a:extLst>
              <a:ext uri="{FF2B5EF4-FFF2-40B4-BE49-F238E27FC236}">
                <a16:creationId xmlns:a16="http://schemas.microsoft.com/office/drawing/2014/main" id="{D15BBF86-5A5F-4332-AF4E-8E4B60F980C8}"/>
              </a:ext>
            </a:extLst>
          </p:cNvPr>
          <p:cNvSpPr/>
          <p:nvPr/>
        </p:nvSpPr>
        <p:spPr>
          <a:xfrm>
            <a:off x="412812" y="2059618"/>
            <a:ext cx="3445767" cy="410665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17" name="Rectangle 16">
            <a:extLst>
              <a:ext uri="{FF2B5EF4-FFF2-40B4-BE49-F238E27FC236}">
                <a16:creationId xmlns:a16="http://schemas.microsoft.com/office/drawing/2014/main" id="{79598AA6-9E55-4832-869C-FF726B210285}"/>
              </a:ext>
            </a:extLst>
          </p:cNvPr>
          <p:cNvSpPr/>
          <p:nvPr/>
        </p:nvSpPr>
        <p:spPr>
          <a:xfrm>
            <a:off x="429057" y="3320009"/>
            <a:ext cx="3334322" cy="83099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600" b="1" dirty="0">
                <a:solidFill>
                  <a:srgbClr val="ED3C8D"/>
                </a:solidFill>
                <a:latin typeface="Helvetica" pitchFamily="2" charset="0"/>
              </a:rPr>
              <a:t>Take Advantage of the Full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600" b="1" dirty="0">
                <a:solidFill>
                  <a:srgbClr val="ED3C8D"/>
                </a:solidFill>
                <a:latin typeface="Helvetica" pitchFamily="2" charset="0"/>
              </a:rPr>
              <a:t>Live Sports Calendar to Drive </a:t>
            </a:r>
            <a:r>
              <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rPr>
              <a:t>Impact Through 2H</a:t>
            </a:r>
          </a:p>
        </p:txBody>
      </p:sp>
      <p:sp>
        <p:nvSpPr>
          <p:cNvPr id="11" name="TextBox 10">
            <a:extLst>
              <a:ext uri="{FF2B5EF4-FFF2-40B4-BE49-F238E27FC236}">
                <a16:creationId xmlns:a16="http://schemas.microsoft.com/office/drawing/2014/main" id="{262C0F4D-2E54-462D-A152-B684FA2F7566}"/>
              </a:ext>
            </a:extLst>
          </p:cNvPr>
          <p:cNvSpPr txBox="1"/>
          <p:nvPr/>
        </p:nvSpPr>
        <p:spPr>
          <a:xfrm>
            <a:off x="429057" y="4184207"/>
            <a:ext cx="3429522" cy="160043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solidFill>
                  <a:schemeClr val="bg1"/>
                </a:solidFill>
                <a:effectLst/>
                <a:uLnTx/>
                <a:uFillTx/>
                <a:latin typeface="Helvetica"/>
                <a:ea typeface="+mn-ea"/>
                <a:cs typeface="Helvetica"/>
              </a:rPr>
              <a:t>Between the already planned sports seasons and several other major leagues playing outside of their typical schedule dates, marketers will have even more opportunities to connect and engage with consumers through live sports programming.</a:t>
            </a:r>
          </a:p>
        </p:txBody>
      </p:sp>
      <p:pic>
        <p:nvPicPr>
          <p:cNvPr id="12" name="Picture 11" descr="A picture containing window, drawing&#10;&#10;Description automatically generated">
            <a:extLst>
              <a:ext uri="{FF2B5EF4-FFF2-40B4-BE49-F238E27FC236}">
                <a16:creationId xmlns:a16="http://schemas.microsoft.com/office/drawing/2014/main" id="{44299942-73BA-481A-9294-E9DA590022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68536" y="2170553"/>
            <a:ext cx="1148360" cy="1148360"/>
          </a:xfrm>
          <a:prstGeom prst="rect">
            <a:avLst/>
          </a:prstGeom>
        </p:spPr>
      </p:pic>
      <p:sp>
        <p:nvSpPr>
          <p:cNvPr id="21" name="Rectangle 20">
            <a:extLst>
              <a:ext uri="{FF2B5EF4-FFF2-40B4-BE49-F238E27FC236}">
                <a16:creationId xmlns:a16="http://schemas.microsoft.com/office/drawing/2014/main" id="{50CB4969-22F2-4AE9-A7FD-1DEB08407412}"/>
              </a:ext>
            </a:extLst>
          </p:cNvPr>
          <p:cNvSpPr/>
          <p:nvPr/>
        </p:nvSpPr>
        <p:spPr>
          <a:xfrm>
            <a:off x="8190602" y="2059618"/>
            <a:ext cx="3442063" cy="410665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DF7867AE-1B4D-4008-A3A9-A5454A360E9C}"/>
              </a:ext>
            </a:extLst>
          </p:cNvPr>
          <p:cNvSpPr/>
          <p:nvPr/>
        </p:nvSpPr>
        <p:spPr>
          <a:xfrm>
            <a:off x="8212486" y="3320009"/>
            <a:ext cx="3416502" cy="584775"/>
          </a:xfrm>
          <a:prstGeom prst="rect">
            <a:avLst/>
          </a:prstGeom>
        </p:spPr>
        <p:txBody>
          <a:bodyPr wrap="square">
            <a:spAutoFit/>
          </a:bodyPr>
          <a:lstStyle/>
          <a:p>
            <a:pPr marR="0" lvl="0" indent="0" defTabSz="586082" fontAlgn="auto">
              <a:lnSpc>
                <a:spcPct val="100000"/>
              </a:lnSpc>
              <a:spcBef>
                <a:spcPts val="0"/>
              </a:spcBef>
              <a:spcAft>
                <a:spcPts val="0"/>
              </a:spcAft>
              <a:buClrTx/>
              <a:buSzTx/>
              <a:buFontTx/>
              <a:buNone/>
              <a:tabLst/>
              <a:defRPr/>
            </a:pPr>
            <a:r>
              <a:rPr lang="en-US" sz="1600" b="1" dirty="0">
                <a:solidFill>
                  <a:srgbClr val="ED3C8D"/>
                </a:solidFill>
                <a:latin typeface="Helvetica" pitchFamily="2" charset="0"/>
              </a:rPr>
              <a:t>Re-think Marketing Investments to Follow the Consumer</a:t>
            </a:r>
          </a:p>
        </p:txBody>
      </p:sp>
      <p:sp>
        <p:nvSpPr>
          <p:cNvPr id="23" name="TextBox 22">
            <a:extLst>
              <a:ext uri="{FF2B5EF4-FFF2-40B4-BE49-F238E27FC236}">
                <a16:creationId xmlns:a16="http://schemas.microsoft.com/office/drawing/2014/main" id="{75F8D10D-935D-4F57-9446-F5E5E13A322C}"/>
              </a:ext>
            </a:extLst>
          </p:cNvPr>
          <p:cNvSpPr txBox="1"/>
          <p:nvPr/>
        </p:nvSpPr>
        <p:spPr>
          <a:xfrm>
            <a:off x="8203383" y="4184207"/>
            <a:ext cx="3416502" cy="1815882"/>
          </a:xfrm>
          <a:prstGeom prst="rect">
            <a:avLst/>
          </a:prstGeom>
          <a:noFill/>
        </p:spPr>
        <p:txBody>
          <a:bodyPr wrap="square" rtlCol="0">
            <a:spAutoFit/>
          </a:bodyPr>
          <a:lstStyle/>
          <a:p>
            <a:pPr defTabSz="586082">
              <a:defRPr/>
            </a:pPr>
            <a:r>
              <a:rPr lang="en-US" sz="1400" dirty="0">
                <a:solidFill>
                  <a:schemeClr val="bg1"/>
                </a:solidFill>
                <a:latin typeface="Helvetica" panose="020B0403020202020204" pitchFamily="34" charset="0"/>
                <a:cs typeface="Helvetica"/>
              </a:rPr>
              <a:t>Marketers who normally invest in in-stadium sponsorships and activations can follow those consumers by utilizing a variety of multiscreen TV solutions. This is particularly impactful considering that at-home viewers (and those watching OOH) are more likely to take action than those in-stadium.</a:t>
            </a:r>
          </a:p>
        </p:txBody>
      </p:sp>
      <p:pic>
        <p:nvPicPr>
          <p:cNvPr id="24" name="Picture 23" descr="A picture containing drawing&#10;&#10;Description automatically generated">
            <a:extLst>
              <a:ext uri="{FF2B5EF4-FFF2-40B4-BE49-F238E27FC236}">
                <a16:creationId xmlns:a16="http://schemas.microsoft.com/office/drawing/2014/main" id="{690340ED-4695-45DE-874D-B1BB6A3B94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34130" y="2252240"/>
            <a:ext cx="905480" cy="905480"/>
          </a:xfrm>
          <a:prstGeom prst="rect">
            <a:avLst/>
          </a:prstGeom>
        </p:spPr>
      </p:pic>
      <p:pic>
        <p:nvPicPr>
          <p:cNvPr id="4" name="Picture 3" descr="A close up of a logo&#10;&#10;Description automatically generated">
            <a:extLst>
              <a:ext uri="{FF2B5EF4-FFF2-40B4-BE49-F238E27FC236}">
                <a16:creationId xmlns:a16="http://schemas.microsoft.com/office/drawing/2014/main" id="{1AE9805A-73E5-47D2-963D-A23C373BF01B}"/>
              </a:ext>
            </a:extLst>
          </p:cNvPr>
          <p:cNvPicPr>
            <a:picLocks noChangeAspect="1"/>
          </p:cNvPicPr>
          <p:nvPr/>
        </p:nvPicPr>
        <p:blipFill>
          <a:blip r:embed="rId6"/>
          <a:stretch>
            <a:fillRect/>
          </a:stretch>
        </p:blipFill>
        <p:spPr>
          <a:xfrm>
            <a:off x="1682955" y="2249701"/>
            <a:ext cx="905480" cy="905480"/>
          </a:xfrm>
          <a:prstGeom prst="rect">
            <a:avLst/>
          </a:prstGeom>
        </p:spPr>
      </p:pic>
    </p:spTree>
    <p:extLst>
      <p:ext uri="{BB962C8B-B14F-4D97-AF65-F5344CB8AC3E}">
        <p14:creationId xmlns:p14="http://schemas.microsoft.com/office/powerpoint/2010/main" val="260429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4864A4-2C1A-4C45-B97D-96E8ADAFC220}"/>
              </a:ext>
            </a:extLst>
          </p:cNvPr>
          <p:cNvSpPr/>
          <p:nvPr/>
        </p:nvSpPr>
        <p:spPr>
          <a:xfrm>
            <a:off x="-1" y="1696162"/>
            <a:ext cx="12191999" cy="431402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217900" y="482650"/>
            <a:ext cx="1185573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84A99"/>
                </a:solidFill>
                <a:latin typeface="Helvetica" pitchFamily="2" charset="0"/>
              </a:rPr>
              <a:t>Download our original marketer’s guide</a:t>
            </a:r>
            <a:r>
              <a:rPr lang="en-US" sz="2600" b="1" dirty="0">
                <a:solidFill>
                  <a:srgbClr val="1B1464"/>
                </a:solidFill>
                <a:latin typeface="Helvetica" pitchFamily="2" charset="0"/>
              </a:rPr>
              <a:t> to learn more about today’s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sport fan and the unbridled passion that exists across audience segments</a:t>
            </a: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2" name="Picture 1">
            <a:hlinkClick r:id="rId4"/>
            <a:extLst>
              <a:ext uri="{FF2B5EF4-FFF2-40B4-BE49-F238E27FC236}">
                <a16:creationId xmlns:a16="http://schemas.microsoft.com/office/drawing/2014/main" id="{90E580D9-D2EB-4728-A49E-CC1AA5EDD7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5307" y="2013558"/>
            <a:ext cx="5613053" cy="3148280"/>
          </a:xfrm>
          <a:prstGeom prst="rect">
            <a:avLst/>
          </a:prstGeom>
          <a:ln w="12700">
            <a:solidFill>
              <a:srgbClr val="00BFF2"/>
            </a:solidFill>
          </a:ln>
        </p:spPr>
      </p:pic>
      <p:pic>
        <p:nvPicPr>
          <p:cNvPr id="5" name="Picture 4">
            <a:extLst>
              <a:ext uri="{FF2B5EF4-FFF2-40B4-BE49-F238E27FC236}">
                <a16:creationId xmlns:a16="http://schemas.microsoft.com/office/drawing/2014/main" id="{5FA0849D-763A-46C9-A6C4-55E67CB78C2E}"/>
              </a:ext>
            </a:extLst>
          </p:cNvPr>
          <p:cNvPicPr>
            <a:picLocks noChangeAspect="1"/>
          </p:cNvPicPr>
          <p:nvPr/>
        </p:nvPicPr>
        <p:blipFill>
          <a:blip r:embed="rId6"/>
          <a:stretch>
            <a:fillRect/>
          </a:stretch>
        </p:blipFill>
        <p:spPr>
          <a:xfrm>
            <a:off x="9164760" y="2323367"/>
            <a:ext cx="2689371" cy="1513947"/>
          </a:xfrm>
          <a:prstGeom prst="rect">
            <a:avLst/>
          </a:prstGeom>
          <a:ln w="12700">
            <a:solidFill>
              <a:srgbClr val="E84A99"/>
            </a:solidFill>
          </a:ln>
        </p:spPr>
      </p:pic>
      <p:pic>
        <p:nvPicPr>
          <p:cNvPr id="6" name="Picture 5">
            <a:extLst>
              <a:ext uri="{FF2B5EF4-FFF2-40B4-BE49-F238E27FC236}">
                <a16:creationId xmlns:a16="http://schemas.microsoft.com/office/drawing/2014/main" id="{6022B650-06E2-44AB-B420-4D5E08B081AA}"/>
              </a:ext>
            </a:extLst>
          </p:cNvPr>
          <p:cNvPicPr>
            <a:picLocks noChangeAspect="1"/>
          </p:cNvPicPr>
          <p:nvPr/>
        </p:nvPicPr>
        <p:blipFill rotWithShape="1">
          <a:blip r:embed="rId7"/>
          <a:srcRect b="1258"/>
          <a:stretch/>
        </p:blipFill>
        <p:spPr>
          <a:xfrm>
            <a:off x="6230648" y="4034990"/>
            <a:ext cx="2693211" cy="1513947"/>
          </a:xfrm>
          <a:prstGeom prst="rect">
            <a:avLst/>
          </a:prstGeom>
          <a:ln w="12700">
            <a:solidFill>
              <a:srgbClr val="E84A99"/>
            </a:solidFill>
          </a:ln>
        </p:spPr>
      </p:pic>
      <p:pic>
        <p:nvPicPr>
          <p:cNvPr id="7" name="Picture 6">
            <a:extLst>
              <a:ext uri="{FF2B5EF4-FFF2-40B4-BE49-F238E27FC236}">
                <a16:creationId xmlns:a16="http://schemas.microsoft.com/office/drawing/2014/main" id="{DC99FE54-3465-4D88-B7EA-DA5728DF61EA}"/>
              </a:ext>
            </a:extLst>
          </p:cNvPr>
          <p:cNvPicPr>
            <a:picLocks noChangeAspect="1"/>
          </p:cNvPicPr>
          <p:nvPr/>
        </p:nvPicPr>
        <p:blipFill rotWithShape="1">
          <a:blip r:embed="rId8"/>
          <a:srcRect b="386"/>
          <a:stretch/>
        </p:blipFill>
        <p:spPr>
          <a:xfrm>
            <a:off x="6230648" y="2323366"/>
            <a:ext cx="2687284" cy="1513947"/>
          </a:xfrm>
          <a:prstGeom prst="rect">
            <a:avLst/>
          </a:prstGeom>
          <a:ln w="12700">
            <a:solidFill>
              <a:srgbClr val="E84A99"/>
            </a:solidFill>
          </a:ln>
        </p:spPr>
      </p:pic>
      <p:pic>
        <p:nvPicPr>
          <p:cNvPr id="8" name="Picture 7">
            <a:extLst>
              <a:ext uri="{FF2B5EF4-FFF2-40B4-BE49-F238E27FC236}">
                <a16:creationId xmlns:a16="http://schemas.microsoft.com/office/drawing/2014/main" id="{090110FA-13E0-4609-8E5F-3A6E16DA4268}"/>
              </a:ext>
            </a:extLst>
          </p:cNvPr>
          <p:cNvPicPr>
            <a:picLocks noChangeAspect="1"/>
          </p:cNvPicPr>
          <p:nvPr/>
        </p:nvPicPr>
        <p:blipFill rotWithShape="1">
          <a:blip r:embed="rId9"/>
          <a:srcRect t="377" b="279"/>
          <a:stretch/>
        </p:blipFill>
        <p:spPr>
          <a:xfrm>
            <a:off x="9171405" y="4034991"/>
            <a:ext cx="2697469" cy="1513946"/>
          </a:xfrm>
          <a:prstGeom prst="rect">
            <a:avLst/>
          </a:prstGeom>
          <a:ln w="12700">
            <a:solidFill>
              <a:srgbClr val="E84A99"/>
            </a:solidFill>
          </a:ln>
        </p:spPr>
      </p:pic>
      <p:sp>
        <p:nvSpPr>
          <p:cNvPr id="9" name="TextBox 8">
            <a:hlinkClick r:id="rId4"/>
            <a:extLst>
              <a:ext uri="{FF2B5EF4-FFF2-40B4-BE49-F238E27FC236}">
                <a16:creationId xmlns:a16="http://schemas.microsoft.com/office/drawing/2014/main" id="{13E54EFF-61B1-4C6C-BD9D-E0473E1C5EAC}"/>
              </a:ext>
            </a:extLst>
          </p:cNvPr>
          <p:cNvSpPr txBox="1"/>
          <p:nvPr/>
        </p:nvSpPr>
        <p:spPr>
          <a:xfrm>
            <a:off x="355307" y="5210383"/>
            <a:ext cx="5613053" cy="338554"/>
          </a:xfrm>
          <a:prstGeom prst="rect">
            <a:avLst/>
          </a:prstGeom>
          <a:noFill/>
        </p:spPr>
        <p:txBody>
          <a:bodyPr wrap="square" rtlCol="0">
            <a:spAutoFit/>
          </a:bodyPr>
          <a:lstStyle/>
          <a:p>
            <a:pPr algn="ctr"/>
            <a:r>
              <a:rPr lang="en-US" sz="1600" u="sng" dirty="0">
                <a:solidFill>
                  <a:srgbClr val="00BFF2"/>
                </a:solidFill>
                <a:latin typeface="Helvetica" panose="020B0403020202020204" pitchFamily="34" charset="0"/>
              </a:rPr>
              <a:t>Click here to download report</a:t>
            </a:r>
          </a:p>
        </p:txBody>
      </p:sp>
      <p:sp>
        <p:nvSpPr>
          <p:cNvPr id="10" name="TextBox 9">
            <a:extLst>
              <a:ext uri="{FF2B5EF4-FFF2-40B4-BE49-F238E27FC236}">
                <a16:creationId xmlns:a16="http://schemas.microsoft.com/office/drawing/2014/main" id="{2EDC5662-0A14-4779-A60B-F68B6C0E0C8B}"/>
              </a:ext>
            </a:extLst>
          </p:cNvPr>
          <p:cNvSpPr txBox="1"/>
          <p:nvPr/>
        </p:nvSpPr>
        <p:spPr>
          <a:xfrm>
            <a:off x="5968360" y="1993167"/>
            <a:ext cx="6205015" cy="269304"/>
          </a:xfrm>
          <a:prstGeom prst="rect">
            <a:avLst/>
          </a:prstGeom>
          <a:noFill/>
        </p:spPr>
        <p:txBody>
          <a:bodyPr wrap="square" rtlCol="0">
            <a:spAutoFit/>
          </a:bodyPr>
          <a:lstStyle/>
          <a:p>
            <a:pPr algn="ctr"/>
            <a:r>
              <a:rPr lang="en-US" sz="1150" u="sng" dirty="0">
                <a:solidFill>
                  <a:srgbClr val="E84A99"/>
                </a:solidFill>
                <a:latin typeface="Helvetica" panose="020B0403020202020204" pitchFamily="34" charset="0"/>
              </a:rPr>
              <a:t>Sampling of slides with insights into todays sports fan available in our full marketer’s guide</a:t>
            </a:r>
          </a:p>
        </p:txBody>
      </p:sp>
    </p:spTree>
    <p:extLst>
      <p:ext uri="{BB962C8B-B14F-4D97-AF65-F5344CB8AC3E}">
        <p14:creationId xmlns:p14="http://schemas.microsoft.com/office/powerpoint/2010/main" val="673763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7"/>
            <a:extLst>
              <a:ext uri="{FF2B5EF4-FFF2-40B4-BE49-F238E27FC236}">
                <a16:creationId xmlns:a16="http://schemas.microsoft.com/office/drawing/2014/main" id="{707BE5F1-DCEB-144F-86FF-E99AA7959D9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F6CEE233-D17B-44A2-87B5-92A30CBD7FDA}"/>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0C084ED-514A-4F67-90C8-4963C292B6C6}"/>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38" name="Rectangle 37">
            <a:extLst>
              <a:ext uri="{FF2B5EF4-FFF2-40B4-BE49-F238E27FC236}">
                <a16:creationId xmlns:a16="http://schemas.microsoft.com/office/drawing/2014/main" id="{155FBA6D-B617-4805-B32D-2F88115CE204}"/>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Creators</a:t>
            </a:r>
          </a:p>
        </p:txBody>
      </p:sp>
      <p:sp>
        <p:nvSpPr>
          <p:cNvPr id="39" name="TextBox 38">
            <a:hlinkClick r:id="rId11"/>
            <a:extLst>
              <a:ext uri="{FF2B5EF4-FFF2-40B4-BE49-F238E27FC236}">
                <a16:creationId xmlns:a16="http://schemas.microsoft.com/office/drawing/2014/main" id="{3F98981D-B1A6-4F12-9539-9F7BEC9D402F}"/>
              </a:ext>
            </a:extLst>
          </p:cNvPr>
          <p:cNvSpPr txBox="1"/>
          <p:nvPr/>
        </p:nvSpPr>
        <p:spPr>
          <a:xfrm>
            <a:off x="379064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Reed Kiely</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0" name="TextBox 39">
            <a:extLst>
              <a:ext uri="{FF2B5EF4-FFF2-40B4-BE49-F238E27FC236}">
                <a16:creationId xmlns:a16="http://schemas.microsoft.com/office/drawing/2014/main" id="{833AB520-ED59-42B5-B089-18DFF76F454C}"/>
              </a:ext>
            </a:extLst>
          </p:cNvPr>
          <p:cNvSpPr txBox="1"/>
          <p:nvPr/>
        </p:nvSpPr>
        <p:spPr>
          <a:xfrm>
            <a:off x="379064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reedk@thevab.com</a:t>
            </a:r>
          </a:p>
        </p:txBody>
      </p:sp>
      <p:sp>
        <p:nvSpPr>
          <p:cNvPr id="41" name="Rectangle 40">
            <a:hlinkClick r:id="rId13"/>
            <a:extLst>
              <a:ext uri="{FF2B5EF4-FFF2-40B4-BE49-F238E27FC236}">
                <a16:creationId xmlns:a16="http://schemas.microsoft.com/office/drawing/2014/main" id="{910254A8-B0C5-49D8-9215-74C1930D927A}"/>
              </a:ext>
            </a:extLst>
          </p:cNvPr>
          <p:cNvSpPr/>
          <p:nvPr/>
        </p:nvSpPr>
        <p:spPr>
          <a:xfrm>
            <a:off x="6248761" y="5803318"/>
            <a:ext cx="265747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A Matter Of Principle</a:t>
            </a:r>
            <a:endPar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Reassessing Your Strategy in </a:t>
            </a:r>
            <a:b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Today’s Environment</a:t>
            </a:r>
          </a:p>
        </p:txBody>
      </p:sp>
      <p:sp>
        <p:nvSpPr>
          <p:cNvPr id="42" name="Rectangle 41">
            <a:hlinkClick r:id="rId14"/>
            <a:extLst>
              <a:ext uri="{FF2B5EF4-FFF2-40B4-BE49-F238E27FC236}">
                <a16:creationId xmlns:a16="http://schemas.microsoft.com/office/drawing/2014/main" id="{5A761B99-E1B4-4188-BCE0-5C7118CADE1F}"/>
              </a:ext>
            </a:extLst>
          </p:cNvPr>
          <p:cNvSpPr/>
          <p:nvPr/>
        </p:nvSpPr>
        <p:spPr>
          <a:xfrm>
            <a:off x="3289287"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E84A99"/>
                </a:solidFill>
                <a:latin typeface="Helvetica" panose="020B0403020202020204" pitchFamily="34" charset="0"/>
              </a:rPr>
              <a:t>VAB Member Exclusive Supplement</a:t>
            </a:r>
            <a:endParaRPr kumimoji="0" lang="en-US" sz="1000" b="0" i="0" u="none" strike="noStrike" kern="1200" cap="none" spc="0" normalizeH="0" baseline="0" noProof="0" dirty="0">
              <a:ln>
                <a:noFill/>
              </a:ln>
              <a:solidFill>
                <a:srgbClr val="E84A99"/>
              </a:solidFill>
              <a:effectLst/>
              <a:uLnTx/>
              <a:uFillTx/>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Exploring Multiscreen TV’s Front Row </a:t>
            </a:r>
            <a:b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Seat To Live Sports</a:t>
            </a:r>
          </a:p>
        </p:txBody>
      </p:sp>
      <p:sp>
        <p:nvSpPr>
          <p:cNvPr id="48" name="TextBox 47">
            <a:hlinkClick r:id="rId15"/>
            <a:extLst>
              <a:ext uri="{FF2B5EF4-FFF2-40B4-BE49-F238E27FC236}">
                <a16:creationId xmlns:a16="http://schemas.microsoft.com/office/drawing/2014/main" id="{E9EA867D-2AB8-4AEC-8A70-4AC12EFF92A3}"/>
              </a:ext>
            </a:extLst>
          </p:cNvPr>
          <p:cNvSpPr txBox="1"/>
          <p:nvPr/>
        </p:nvSpPr>
        <p:spPr>
          <a:xfrm>
            <a:off x="377617" y="5787648"/>
            <a:ext cx="262394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4EBEA4"/>
                </a:solidFill>
                <a:latin typeface="Helvetica" panose="020B0403020202020204" pitchFamily="34" charset="0"/>
              </a:rPr>
              <a:t>The Best Seats In The 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 Custom Study Exploring Sports </a:t>
            </a:r>
            <a:b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Fans’ Viewing Preferences</a:t>
            </a:r>
          </a:p>
        </p:txBody>
      </p:sp>
      <p:pic>
        <p:nvPicPr>
          <p:cNvPr id="3" name="Picture 2">
            <a:hlinkClick r:id="rId13"/>
            <a:extLst>
              <a:ext uri="{FF2B5EF4-FFF2-40B4-BE49-F238E27FC236}">
                <a16:creationId xmlns:a16="http://schemas.microsoft.com/office/drawing/2014/main" id="{06CD8E46-6882-4043-A7F9-12FAB854CAEB}"/>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240574" y="4304846"/>
            <a:ext cx="2665662" cy="1462501"/>
          </a:xfrm>
          <a:prstGeom prst="rect">
            <a:avLst/>
          </a:prstGeom>
          <a:ln>
            <a:solidFill>
              <a:srgbClr val="1B1464"/>
            </a:solidFill>
          </a:ln>
        </p:spPr>
      </p:pic>
      <p:pic>
        <p:nvPicPr>
          <p:cNvPr id="5" name="Picture 4">
            <a:hlinkClick r:id="rId15"/>
            <a:extLst>
              <a:ext uri="{FF2B5EF4-FFF2-40B4-BE49-F238E27FC236}">
                <a16:creationId xmlns:a16="http://schemas.microsoft.com/office/drawing/2014/main" id="{F9FE858D-59A8-4926-A106-F26407C5B940}"/>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371965" y="4310064"/>
            <a:ext cx="2629592" cy="1474900"/>
          </a:xfrm>
          <a:prstGeom prst="rect">
            <a:avLst/>
          </a:prstGeom>
          <a:ln>
            <a:solidFill>
              <a:srgbClr val="1B1464"/>
            </a:solidFill>
          </a:ln>
        </p:spPr>
      </p:pic>
      <p:pic>
        <p:nvPicPr>
          <p:cNvPr id="7" name="Picture 6">
            <a:hlinkClick r:id="rId14"/>
            <a:extLst>
              <a:ext uri="{FF2B5EF4-FFF2-40B4-BE49-F238E27FC236}">
                <a16:creationId xmlns:a16="http://schemas.microsoft.com/office/drawing/2014/main" id="{73A1D147-E847-4A83-AEE4-D7B8BB726FA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289287" y="4304846"/>
            <a:ext cx="2627729" cy="1479553"/>
          </a:xfrm>
          <a:prstGeom prst="rect">
            <a:avLst/>
          </a:prstGeom>
          <a:ln>
            <a:solidFill>
              <a:srgbClr val="E84A99"/>
            </a:solidFill>
          </a:ln>
        </p:spPr>
      </p:pic>
    </p:spTree>
    <p:extLst>
      <p:ext uri="{BB962C8B-B14F-4D97-AF65-F5344CB8AC3E}">
        <p14:creationId xmlns:p14="http://schemas.microsoft.com/office/powerpoint/2010/main" val="552149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Tree>
    <p:extLst>
      <p:ext uri="{BB962C8B-B14F-4D97-AF65-F5344CB8AC3E}">
        <p14:creationId xmlns:p14="http://schemas.microsoft.com/office/powerpoint/2010/main" val="219222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868"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355800" y="2338373"/>
            <a:ext cx="11344968" cy="3139321"/>
          </a:xfrm>
          <a:prstGeom prst="rect">
            <a:avLst/>
          </a:prstGeom>
          <a:noFill/>
        </p:spPr>
        <p:txBody>
          <a:bodyPr wrap="square" rtlCol="0">
            <a:spAutoFit/>
          </a:bodyPr>
          <a:lstStyle/>
          <a:p>
            <a:pPr marL="457200" indent="-457200">
              <a:buBlip>
                <a:blip r:embed="rId3"/>
              </a:buBlip>
            </a:pPr>
            <a:r>
              <a:rPr lang="en-US" sz="2200" dirty="0">
                <a:solidFill>
                  <a:srgbClr val="1B1464"/>
                </a:solidFill>
                <a:latin typeface="Helvetica" panose="020B0403020202020204" pitchFamily="34" charset="0"/>
              </a:rPr>
              <a:t>The key benefits to sports fans that make ‘at home’ their </a:t>
            </a:r>
            <a:r>
              <a:rPr lang="en-US" sz="2200" b="1" dirty="0">
                <a:solidFill>
                  <a:srgbClr val="ED3C8D"/>
                </a:solidFill>
                <a:latin typeface="Helvetica" panose="020B0403020202020204" pitchFamily="34" charset="0"/>
              </a:rPr>
              <a:t>most preferred viewing experience </a:t>
            </a:r>
            <a:r>
              <a:rPr lang="en-US" sz="2200" dirty="0">
                <a:solidFill>
                  <a:srgbClr val="1B1464"/>
                </a:solidFill>
                <a:latin typeface="Helvetica" panose="020B0403020202020204" pitchFamily="34" charset="0"/>
              </a:rPr>
              <a:t>and how these will be </a:t>
            </a:r>
            <a:r>
              <a:rPr lang="en-US" sz="2200" b="1" dirty="0">
                <a:solidFill>
                  <a:srgbClr val="ED3C8D"/>
                </a:solidFill>
                <a:latin typeface="Helvetica" panose="020B0403020202020204" pitchFamily="34" charset="0"/>
              </a:rPr>
              <a:t>further amplified </a:t>
            </a:r>
            <a:r>
              <a:rPr lang="en-US" sz="2200" dirty="0">
                <a:solidFill>
                  <a:srgbClr val="1B1464"/>
                </a:solidFill>
                <a:latin typeface="Helvetica" panose="020B0403020202020204" pitchFamily="34" charset="0"/>
              </a:rPr>
              <a:t>during a prolonged time of social distancing and limited, or no, in-person game attendance.</a:t>
            </a:r>
            <a:br>
              <a:rPr lang="en-US" sz="2200" dirty="0">
                <a:solidFill>
                  <a:srgbClr val="1B1464"/>
                </a:solidFill>
                <a:latin typeface="Helvetica" panose="020B0403020202020204" pitchFamily="34" charset="0"/>
              </a:rPr>
            </a:br>
            <a:endParaRPr lang="en-US" sz="2200" dirty="0">
              <a:solidFill>
                <a:srgbClr val="1B1464"/>
              </a:solidFill>
              <a:latin typeface="Helvetica" panose="020B0403020202020204" pitchFamily="34" charset="0"/>
            </a:endParaRPr>
          </a:p>
          <a:p>
            <a:pPr marL="457200" indent="-457200">
              <a:buBlip>
                <a:blip r:embed="rId3"/>
              </a:buBlip>
            </a:pPr>
            <a:r>
              <a:rPr lang="en-US" sz="2200" dirty="0">
                <a:solidFill>
                  <a:srgbClr val="1B1464"/>
                </a:solidFill>
                <a:latin typeface="Helvetica" panose="020B0403020202020204" pitchFamily="34" charset="0"/>
              </a:rPr>
              <a:t>The ability of sports to </a:t>
            </a:r>
            <a:r>
              <a:rPr lang="en-US" sz="2200" b="1" dirty="0">
                <a:solidFill>
                  <a:srgbClr val="ED3C8D"/>
                </a:solidFill>
                <a:latin typeface="Helvetica" panose="020B0403020202020204" pitchFamily="34" charset="0"/>
              </a:rPr>
              <a:t>engage fans of all demographics</a:t>
            </a:r>
            <a:r>
              <a:rPr lang="en-US" sz="2200" dirty="0">
                <a:solidFill>
                  <a:srgbClr val="ED3C8D"/>
                </a:solidFill>
                <a:latin typeface="Helvetica" panose="020B0403020202020204" pitchFamily="34" charset="0"/>
              </a:rPr>
              <a:t> </a:t>
            </a:r>
            <a:r>
              <a:rPr lang="en-US" sz="2200" dirty="0">
                <a:solidFill>
                  <a:srgbClr val="1B1464"/>
                </a:solidFill>
                <a:latin typeface="Helvetica" panose="020B0403020202020204" pitchFamily="34" charset="0"/>
              </a:rPr>
              <a:t>that are hungry for more sports</a:t>
            </a:r>
            <a:r>
              <a:rPr lang="en-US" sz="2200" b="1" dirty="0">
                <a:solidFill>
                  <a:srgbClr val="ED3C8D"/>
                </a:solidFill>
                <a:latin typeface="Helvetica" panose="020B0403020202020204" pitchFamily="34" charset="0"/>
              </a:rPr>
              <a:t> </a:t>
            </a:r>
            <a:r>
              <a:rPr lang="en-US" sz="2200" dirty="0">
                <a:solidFill>
                  <a:srgbClr val="1B1464"/>
                </a:solidFill>
                <a:latin typeface="Helvetica" panose="020B0403020202020204" pitchFamily="34" charset="0"/>
              </a:rPr>
              <a:t>– males, females &amp; multicultural</a:t>
            </a:r>
            <a:br>
              <a:rPr lang="en-US" sz="2200" strike="sngStrike" dirty="0">
                <a:solidFill>
                  <a:srgbClr val="FF0000"/>
                </a:solidFill>
                <a:latin typeface="Helvetica" panose="020B0403020202020204" pitchFamily="34" charset="0"/>
              </a:rPr>
            </a:br>
            <a:endParaRPr lang="en-US" sz="2200" strike="sngStrike" dirty="0">
              <a:solidFill>
                <a:srgbClr val="FF0000"/>
              </a:solidFill>
              <a:latin typeface="Helvetica" panose="020B0403020202020204" pitchFamily="34" charset="0"/>
            </a:endParaRPr>
          </a:p>
          <a:p>
            <a:pPr marL="457200" indent="-457200">
              <a:buBlip>
                <a:blip r:embed="rId3"/>
              </a:buBlip>
            </a:pPr>
            <a:r>
              <a:rPr lang="en-US" sz="2200" dirty="0">
                <a:solidFill>
                  <a:srgbClr val="1B1464"/>
                </a:solidFill>
                <a:latin typeface="Helvetica" panose="020B0403020202020204" pitchFamily="34" charset="0"/>
              </a:rPr>
              <a:t>The opportunities for </a:t>
            </a:r>
            <a:r>
              <a:rPr lang="en-US" sz="2200" b="1" dirty="0">
                <a:solidFill>
                  <a:srgbClr val="ED3C8D"/>
                </a:solidFill>
                <a:latin typeface="Helvetica" panose="020B0403020202020204" pitchFamily="34" charset="0"/>
              </a:rPr>
              <a:t>marketers to engage with viewers </a:t>
            </a:r>
            <a:r>
              <a:rPr lang="en-US" sz="2200" dirty="0">
                <a:solidFill>
                  <a:srgbClr val="1B1464"/>
                </a:solidFill>
                <a:latin typeface="Helvetica" panose="020B0403020202020204" pitchFamily="34" charset="0"/>
              </a:rPr>
              <a:t>during live sports programming and drive consumer action.</a:t>
            </a:r>
          </a:p>
        </p:txBody>
      </p:sp>
    </p:spTree>
    <p:extLst>
      <p:ext uri="{BB962C8B-B14F-4D97-AF65-F5344CB8AC3E}">
        <p14:creationId xmlns:p14="http://schemas.microsoft.com/office/powerpoint/2010/main" val="333603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3108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Sports Are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chemeClr val="bg1"/>
                </a:solidFill>
                <a:latin typeface="Helvetica" pitchFamily="2" charset="0"/>
              </a:rPr>
              <a:t>Satisfying Fans’ Thirst For Live Sporting Events</a:t>
            </a:r>
            <a:endParaRPr kumimoji="0" lang="en-US" sz="2600" i="0" u="none" strike="noStrike" kern="1200" cap="none" spc="0" normalizeH="0" baseline="0" noProof="0" dirty="0">
              <a:ln>
                <a:noFill/>
              </a:ln>
              <a:solidFill>
                <a:schemeClr val="bg1"/>
              </a:solidFill>
              <a:effectLst/>
              <a:uLnTx/>
              <a:uFillTx/>
              <a:latin typeface="Helvetica" pitchFamily="2" charset="0"/>
            </a:endParaRPr>
          </a:p>
        </p:txBody>
      </p:sp>
    </p:spTree>
    <p:extLst>
      <p:ext uri="{BB962C8B-B14F-4D97-AF65-F5344CB8AC3E}">
        <p14:creationId xmlns:p14="http://schemas.microsoft.com/office/powerpoint/2010/main" val="41876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5243440" cy="686915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94446" y="212993"/>
            <a:ext cx="5063480" cy="58785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Helvetica" pitchFamily="2" charset="0"/>
                <a:ea typeface="+mn-ea"/>
                <a:cs typeface="+mn-cs"/>
              </a:rPr>
              <a:t>Although the second half of 2020 will simultaneously feature all the major leagues and many high-impact events,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the appetite for, and coverage of, sports has always been huge</a:t>
            </a:r>
            <a:r>
              <a:rPr kumimoji="0" lang="en-US" sz="2600" i="0" u="none" strike="noStrike" kern="1200" cap="none" spc="0" normalizeH="0" baseline="0" noProof="0" dirty="0">
                <a:ln>
                  <a:noFill/>
                </a:ln>
                <a:solidFill>
                  <a:srgbClr val="E84A99"/>
                </a:solidFill>
                <a:effectLst/>
                <a:uLnTx/>
                <a:uFillTx/>
                <a:latin typeface="Helvetica"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chemeClr val="bg1"/>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Helvetica" pitchFamily="2" charset="0"/>
                <a:ea typeface="+mn-ea"/>
                <a:cs typeface="+mn-cs"/>
              </a:rPr>
              <a:t>Looking back at 2019 as our last ‘normal’ year in sports: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1"/>
                </a:solidFill>
                <a:latin typeface="Helvetica" pitchFamily="2" charset="0"/>
              </a:rPr>
              <a:t>Over</a:t>
            </a:r>
            <a:r>
              <a:rPr kumimoji="0" lang="en-US" sz="2200" i="0" u="none" strike="noStrike" kern="1200" cap="none" spc="0" normalizeH="0" baseline="0" noProof="0" dirty="0">
                <a:ln>
                  <a:noFill/>
                </a:ln>
                <a:solidFill>
                  <a:schemeClr val="bg1"/>
                </a:solidFill>
                <a:effectLst/>
                <a:uLnTx/>
                <a:uFillTx/>
                <a:latin typeface="Helvetica" pitchFamily="2" charset="0"/>
                <a:ea typeface="+mn-ea"/>
                <a:cs typeface="+mn-cs"/>
              </a:rPr>
              <a:t> 14,100 live sporting events aired across national TV platforms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schemeClr val="bg1"/>
                </a:solidFill>
                <a:effectLst/>
                <a:uLnTx/>
                <a:uFillTx/>
                <a:latin typeface="Helvetica" pitchFamily="2" charset="0"/>
                <a:ea typeface="+mn-ea"/>
                <a:cs typeface="+mn-cs"/>
              </a:rPr>
              <a:t>330 days of the year featured at least 20 live games broadcast across these platforms</a:t>
            </a:r>
          </a:p>
        </p:txBody>
      </p:sp>
      <p:sp>
        <p:nvSpPr>
          <p:cNvPr id="10" name="Slide Number Placeholder 5">
            <a:extLst>
              <a:ext uri="{FF2B5EF4-FFF2-40B4-BE49-F238E27FC236}">
                <a16:creationId xmlns:a16="http://schemas.microsoft.com/office/drawing/2014/main" id="{D8B85435-60BE-41C6-A015-ADC5F451CE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a:t>
            </a:fld>
            <a:endParaRPr lang="en-US" dirty="0"/>
          </a:p>
        </p:txBody>
      </p:sp>
      <p:sp>
        <p:nvSpPr>
          <p:cNvPr id="11" name="TextBox 10">
            <a:extLst>
              <a:ext uri="{FF2B5EF4-FFF2-40B4-BE49-F238E27FC236}">
                <a16:creationId xmlns:a16="http://schemas.microsoft.com/office/drawing/2014/main" id="{D2348B72-5411-47D0-8B81-D6C362C3663D}"/>
              </a:ext>
            </a:extLst>
          </p:cNvPr>
          <p:cNvSpPr txBox="1"/>
          <p:nvPr/>
        </p:nvSpPr>
        <p:spPr>
          <a:xfrm>
            <a:off x="5229224" y="6135711"/>
            <a:ext cx="6980981"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NPower, Total Day, live originals/premieres only, January 1 – December 31, 2019; includes Spanish language networks; excludes regional sports networks, local broadcast airings and digital airings of sports through MVPD / network TV apps. MVPD subscriber costs based on VAB analysis of S&amp;P Global Intelligence, The 2019 Sports Report.</a:t>
            </a:r>
          </a:p>
        </p:txBody>
      </p:sp>
      <p:sp>
        <p:nvSpPr>
          <p:cNvPr id="141" name="Rectangle 140">
            <a:extLst>
              <a:ext uri="{FF2B5EF4-FFF2-40B4-BE49-F238E27FC236}">
                <a16:creationId xmlns:a16="http://schemas.microsoft.com/office/drawing/2014/main" id="{5BB0AF23-76C1-40CB-AE97-F7873F65A991}"/>
              </a:ext>
            </a:extLst>
          </p:cNvPr>
          <p:cNvSpPr/>
          <p:nvPr/>
        </p:nvSpPr>
        <p:spPr>
          <a:xfrm>
            <a:off x="5235615" y="535237"/>
            <a:ext cx="6948560" cy="523220"/>
          </a:xfrm>
          <a:prstGeom prst="rect">
            <a:avLst/>
          </a:prstGeom>
        </p:spPr>
        <p:txBody>
          <a:bodyPr wrap="square">
            <a:spAutoFit/>
          </a:bodyPr>
          <a:lstStyle/>
          <a:p>
            <a:pPr algn="ctr" defTabSz="586199">
              <a:defRPr/>
            </a:pPr>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National Live TV Sporting Events Aired Daily</a:t>
            </a:r>
          </a:p>
          <a:p>
            <a:pPr algn="ctr" defTabSz="586199">
              <a:defRPr/>
            </a:pP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CY 2019</a:t>
            </a:r>
          </a:p>
        </p:txBody>
      </p:sp>
      <p:graphicFrame>
        <p:nvGraphicFramePr>
          <p:cNvPr id="12" name="Chart 11">
            <a:extLst>
              <a:ext uri="{FF2B5EF4-FFF2-40B4-BE49-F238E27FC236}">
                <a16:creationId xmlns:a16="http://schemas.microsoft.com/office/drawing/2014/main" id="{0ECFEBCD-AA94-4166-B55E-702AAE211AE6}"/>
              </a:ext>
            </a:extLst>
          </p:cNvPr>
          <p:cNvGraphicFramePr/>
          <p:nvPr>
            <p:extLst>
              <p:ext uri="{D42A27DB-BD31-4B8C-83A1-F6EECF244321}">
                <p14:modId xmlns:p14="http://schemas.microsoft.com/office/powerpoint/2010/main" val="3206471329"/>
              </p:ext>
            </p:extLst>
          </p:nvPr>
        </p:nvGraphicFramePr>
        <p:xfrm>
          <a:off x="5243440" y="1043912"/>
          <a:ext cx="6948560" cy="460790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2">
            <a:extLst>
              <a:ext uri="{FF2B5EF4-FFF2-40B4-BE49-F238E27FC236}">
                <a16:creationId xmlns:a16="http://schemas.microsoft.com/office/drawing/2014/main" id="{1B1D7A2E-2454-4C1F-AC6F-3E5BBB7CDE83}"/>
              </a:ext>
            </a:extLst>
          </p:cNvPr>
          <p:cNvSpPr txBox="1">
            <a:spLocks/>
          </p:cNvSpPr>
          <p:nvPr/>
        </p:nvSpPr>
        <p:spPr>
          <a:xfrm>
            <a:off x="5243439" y="5832903"/>
            <a:ext cx="6940735" cy="222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i="1" dirty="0">
                <a:solidFill>
                  <a:srgbClr val="1B1464"/>
                </a:solidFill>
                <a:latin typeface="Helvetica" panose="020B0403020202020204" pitchFamily="34" charset="0"/>
                <a:ea typeface="Open Sans" panose="020B0606030504020204" pitchFamily="34" charset="0"/>
                <a:cs typeface="Open Sans" panose="020B0606030504020204" pitchFamily="34" charset="0"/>
              </a:rPr>
              <a:t>How to read</a:t>
            </a:r>
            <a:r>
              <a:rPr lang="en-US" sz="1050" dirty="0">
                <a:solidFill>
                  <a:srgbClr val="1B1464"/>
                </a:solidFill>
                <a:latin typeface="Helvetica" panose="020B0403020202020204" pitchFamily="34" charset="0"/>
                <a:ea typeface="Open Sans" panose="020B0606030504020204" pitchFamily="34" charset="0"/>
                <a:cs typeface="Open Sans" panose="020B0606030504020204" pitchFamily="34" charset="0"/>
              </a:rPr>
              <a:t>: In 2019, 3 days featured between 2-9 live sporting events airing on national TV.</a:t>
            </a:r>
          </a:p>
        </p:txBody>
      </p:sp>
      <p:sp>
        <p:nvSpPr>
          <p:cNvPr id="3" name="Triangle 40">
            <a:extLst>
              <a:ext uri="{FF2B5EF4-FFF2-40B4-BE49-F238E27FC236}">
                <a16:creationId xmlns:a16="http://schemas.microsoft.com/office/drawing/2014/main" id="{C44620F8-ABD8-4A4F-A19C-AE0BACCD2084}"/>
              </a:ext>
            </a:extLst>
          </p:cNvPr>
          <p:cNvSpPr/>
          <p:nvPr/>
        </p:nvSpPr>
        <p:spPr>
          <a:xfrm rot="5400000">
            <a:off x="198970" y="412613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riangle 40">
            <a:extLst>
              <a:ext uri="{FF2B5EF4-FFF2-40B4-BE49-F238E27FC236}">
                <a16:creationId xmlns:a16="http://schemas.microsoft.com/office/drawing/2014/main" id="{54B65A32-ADDB-4E74-9990-1D5ADC1DD993}"/>
              </a:ext>
            </a:extLst>
          </p:cNvPr>
          <p:cNvSpPr/>
          <p:nvPr/>
        </p:nvSpPr>
        <p:spPr>
          <a:xfrm rot="5400000">
            <a:off x="198969" y="503915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44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128964"/>
            <a:ext cx="1165905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Before the return of major sports, most fans watched what they could to satisfy their passion this year, but they are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hungry for much, much more</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 Placeholder 2">
            <a:extLst>
              <a:ext uri="{FF2B5EF4-FFF2-40B4-BE49-F238E27FC236}">
                <a16:creationId xmlns:a16="http://schemas.microsoft.com/office/drawing/2014/main" id="{12F0504D-41B8-4E1E-AC04-3D23DC67A957}"/>
              </a:ext>
            </a:extLst>
          </p:cNvPr>
          <p:cNvSpPr txBox="1">
            <a:spLocks/>
          </p:cNvSpPr>
          <p:nvPr/>
        </p:nvSpPr>
        <p:spPr>
          <a:xfrm>
            <a:off x="53327" y="2010344"/>
            <a:ext cx="5860712" cy="6442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P2+ Reach (000) for National Live TV Sporting Events: YoY Comparison</a:t>
            </a:r>
          </a:p>
        </p:txBody>
      </p:sp>
      <p:graphicFrame>
        <p:nvGraphicFramePr>
          <p:cNvPr id="22" name="Chart 21">
            <a:extLst>
              <a:ext uri="{FF2B5EF4-FFF2-40B4-BE49-F238E27FC236}">
                <a16:creationId xmlns:a16="http://schemas.microsoft.com/office/drawing/2014/main" id="{7866B735-65BA-4386-84DD-71EEFBA61109}"/>
              </a:ext>
            </a:extLst>
          </p:cNvPr>
          <p:cNvGraphicFramePr/>
          <p:nvPr>
            <p:extLst>
              <p:ext uri="{D42A27DB-BD31-4B8C-83A1-F6EECF244321}">
                <p14:modId xmlns:p14="http://schemas.microsoft.com/office/powerpoint/2010/main" val="2970769315"/>
              </p:ext>
            </p:extLst>
          </p:nvPr>
        </p:nvGraphicFramePr>
        <p:xfrm>
          <a:off x="241453" y="2535968"/>
          <a:ext cx="5093879" cy="3623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4BF6B17C-B0E7-4973-A92E-FCC60A271C0F}"/>
              </a:ext>
            </a:extLst>
          </p:cNvPr>
          <p:cNvGraphicFramePr/>
          <p:nvPr>
            <p:extLst>
              <p:ext uri="{D42A27DB-BD31-4B8C-83A1-F6EECF244321}">
                <p14:modId xmlns:p14="http://schemas.microsoft.com/office/powerpoint/2010/main" val="1394686131"/>
              </p:ext>
            </p:extLst>
          </p:nvPr>
        </p:nvGraphicFramePr>
        <p:xfrm>
          <a:off x="6380640" y="2527572"/>
          <a:ext cx="5093879" cy="3623988"/>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Placeholder 2">
            <a:extLst>
              <a:ext uri="{FF2B5EF4-FFF2-40B4-BE49-F238E27FC236}">
                <a16:creationId xmlns:a16="http://schemas.microsoft.com/office/drawing/2014/main" id="{D9DA3848-0D79-40C9-8567-F0FF1FFF1DD6}"/>
              </a:ext>
            </a:extLst>
          </p:cNvPr>
          <p:cNvSpPr txBox="1">
            <a:spLocks/>
          </p:cNvSpPr>
          <p:nvPr/>
        </p:nvSpPr>
        <p:spPr>
          <a:xfrm>
            <a:off x="5997223" y="2010344"/>
            <a:ext cx="5860712" cy="505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P2+ National Live TV Sporting Events: Average Annual Minutes Viewed</a:t>
            </a:r>
          </a:p>
        </p:txBody>
      </p:sp>
      <p:sp>
        <p:nvSpPr>
          <p:cNvPr id="26" name="TextBox 25">
            <a:extLst>
              <a:ext uri="{FF2B5EF4-FFF2-40B4-BE49-F238E27FC236}">
                <a16:creationId xmlns:a16="http://schemas.microsoft.com/office/drawing/2014/main" id="{8C988BDD-AC64-4856-92F1-971194BC2C8C}"/>
              </a:ext>
            </a:extLst>
          </p:cNvPr>
          <p:cNvSpPr txBox="1"/>
          <p:nvPr/>
        </p:nvSpPr>
        <p:spPr>
          <a:xfrm>
            <a:off x="511280" y="6232510"/>
            <a:ext cx="11687273"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based on data from Nielsen NPower R&amp;F Program Report, Total Day, Live+7, P2+, ad-supported cable TV + broadcast TV, Jan 1 – July 20 of 2019 &amp; 2020 </a:t>
            </a:r>
            <a:r>
              <a:rPr lang="en-US" sz="700" dirty="0">
                <a:solidFill>
                  <a:srgbClr val="1B1464"/>
                </a:solidFill>
                <a:latin typeface="Helvetica" panose="020B0604020202020204" pitchFamily="34" charset="0"/>
                <a:cs typeface="Helvetica" panose="020B0604020202020204" pitchFamily="34" charset="0"/>
              </a:rPr>
              <a:t>&amp; July 21 – Dec 31 2019</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includes Spanish language networks; excludes regional sports networks, local broadcast airings and digital airings of sports through MVPD / network TV apps. Reflects live sporting events only. </a:t>
            </a:r>
          </a:p>
        </p:txBody>
      </p:sp>
      <p:cxnSp>
        <p:nvCxnSpPr>
          <p:cNvPr id="10" name="Straight Connector 9">
            <a:extLst>
              <a:ext uri="{FF2B5EF4-FFF2-40B4-BE49-F238E27FC236}">
                <a16:creationId xmlns:a16="http://schemas.microsoft.com/office/drawing/2014/main" id="{BCF018E0-3FD6-4AA6-9DE0-86B44B91642A}"/>
              </a:ext>
            </a:extLst>
          </p:cNvPr>
          <p:cNvCxnSpPr>
            <a:cxnSpLocks/>
          </p:cNvCxnSpPr>
          <p:nvPr/>
        </p:nvCxnSpPr>
        <p:spPr>
          <a:xfrm>
            <a:off x="5900483" y="2457450"/>
            <a:ext cx="0" cy="367600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491D36-7E39-4DB0-ACFB-A3C7BA37B249}"/>
              </a:ext>
            </a:extLst>
          </p:cNvPr>
          <p:cNvSpPr txBox="1"/>
          <p:nvPr/>
        </p:nvSpPr>
        <p:spPr>
          <a:xfrm>
            <a:off x="647274" y="1012708"/>
            <a:ext cx="11466731" cy="584775"/>
          </a:xfrm>
          <a:prstGeom prst="rect">
            <a:avLst/>
          </a:prstGeom>
          <a:noFill/>
        </p:spPr>
        <p:txBody>
          <a:bodyPr wrap="square">
            <a:spAutoFit/>
          </a:bodyPr>
          <a:lstStyle/>
          <a:p>
            <a:pPr algn="l" defTabSz="914400">
              <a:defRPr/>
            </a:pPr>
            <a:r>
              <a:rPr lang="en-US" sz="1600">
                <a:solidFill>
                  <a:srgbClr val="1B1464"/>
                </a:solidFill>
                <a:latin typeface="Helvetica" panose="020B0403020202020204" pitchFamily="34" charset="0"/>
                <a:ea typeface="Open Sans" panose="020B0606030504020204" pitchFamily="34" charset="0"/>
                <a:cs typeface="Open Sans" panose="020B0606030504020204" pitchFamily="34" charset="0"/>
              </a:rPr>
              <a:t>With only </a:t>
            </a:r>
            <a:r>
              <a:rPr lang="en-US" sz="1600" b="1">
                <a:solidFill>
                  <a:srgbClr val="E84A99"/>
                </a:solidFill>
                <a:latin typeface="Helvetica" panose="020B0403020202020204" pitchFamily="34" charset="0"/>
                <a:ea typeface="Open Sans" panose="020B0606030504020204" pitchFamily="34" charset="0"/>
                <a:cs typeface="Open Sans" panose="020B0606030504020204" pitchFamily="34" charset="0"/>
              </a:rPr>
              <a:t>30% </a:t>
            </a:r>
            <a:r>
              <a:rPr lang="en-US" sz="1600">
                <a:solidFill>
                  <a:srgbClr val="1B1464"/>
                </a:solidFill>
                <a:latin typeface="Helvetica" panose="020B0403020202020204" pitchFamily="34" charset="0"/>
                <a:ea typeface="Open Sans" panose="020B0606030504020204" pitchFamily="34" charset="0"/>
                <a:cs typeface="Open Sans" panose="020B0606030504020204" pitchFamily="34" charset="0"/>
              </a:rPr>
              <a:t>of 2019’s average minutes watched so far in 2020, fans have the thirst and capacity for much more sports this year</a:t>
            </a:r>
            <a:endPar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27" name="Triangle 40">
            <a:extLst>
              <a:ext uri="{FF2B5EF4-FFF2-40B4-BE49-F238E27FC236}">
                <a16:creationId xmlns:a16="http://schemas.microsoft.com/office/drawing/2014/main" id="{6FEF5A15-DBF3-4E5E-8BDF-F3866B00C396}"/>
              </a:ext>
            </a:extLst>
          </p:cNvPr>
          <p:cNvSpPr/>
          <p:nvPr/>
        </p:nvSpPr>
        <p:spPr>
          <a:xfrm rot="5400000">
            <a:off x="408221" y="11067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3D49677-8A0C-4C70-8AFE-83B282E1221D}"/>
              </a:ext>
            </a:extLst>
          </p:cNvPr>
          <p:cNvSpPr txBox="1"/>
          <p:nvPr/>
        </p:nvSpPr>
        <p:spPr>
          <a:xfrm>
            <a:off x="1155999" y="2542354"/>
            <a:ext cx="793606" cy="307777"/>
          </a:xfrm>
          <a:prstGeom prst="rect">
            <a:avLst/>
          </a:prstGeom>
          <a:solidFill>
            <a:srgbClr val="1B1464"/>
          </a:solidFill>
          <a:ln>
            <a:solidFill>
              <a:sysClr val="windowText" lastClr="000000"/>
            </a:solidFill>
          </a:ln>
          <a:effectLst/>
        </p:spPr>
        <p:txBody>
          <a:bodyPr wrap="square" rtlCol="0">
            <a:spAutoFit/>
          </a:bodyPr>
          <a:lstStyle/>
          <a:p>
            <a:pPr algn="ctr" defTabSz="457200">
              <a:defRPr/>
            </a:pPr>
            <a:r>
              <a:rPr lang="en-US" sz="1400" b="1" kern="0" dirty="0">
                <a:solidFill>
                  <a:schemeClr val="bg1"/>
                </a:solidFill>
                <a:latin typeface="Helvetica" panose="020B0403020202020204" pitchFamily="34" charset="0"/>
                <a:ea typeface="Open Sans" panose="020B0606030504020204" pitchFamily="34" charset="0"/>
                <a:cs typeface="Open Sans" panose="020B0606030504020204" pitchFamily="34" charset="0"/>
              </a:rPr>
              <a:t>89%</a:t>
            </a:r>
          </a:p>
        </p:txBody>
      </p:sp>
      <p:sp>
        <p:nvSpPr>
          <p:cNvPr id="20" name="TextBox 19">
            <a:extLst>
              <a:ext uri="{FF2B5EF4-FFF2-40B4-BE49-F238E27FC236}">
                <a16:creationId xmlns:a16="http://schemas.microsoft.com/office/drawing/2014/main" id="{9A8C2503-F9FA-42E7-90A1-679B0D959A87}"/>
              </a:ext>
            </a:extLst>
          </p:cNvPr>
          <p:cNvSpPr txBox="1"/>
          <p:nvPr/>
        </p:nvSpPr>
        <p:spPr>
          <a:xfrm>
            <a:off x="3718335" y="2542354"/>
            <a:ext cx="744456" cy="307777"/>
          </a:xfrm>
          <a:prstGeom prst="rect">
            <a:avLst/>
          </a:prstGeom>
          <a:solidFill>
            <a:srgbClr val="1B1464"/>
          </a:solidFill>
          <a:ln>
            <a:solidFill>
              <a:srgbClr val="1B1464"/>
            </a:solidFill>
          </a:ln>
          <a:effectLst/>
        </p:spPr>
        <p:txBody>
          <a:bodyPr wrap="square" rtlCol="0">
            <a:spAutoFit/>
          </a:bodyPr>
          <a:lstStyle/>
          <a:p>
            <a:pPr algn="ctr" defTabSz="457200">
              <a:defRPr/>
            </a:pPr>
            <a:r>
              <a:rPr lang="en-US" sz="1400" b="1" kern="0" dirty="0">
                <a:solidFill>
                  <a:schemeClr val="bg1"/>
                </a:solidFill>
                <a:latin typeface="Helvetica" panose="020B0403020202020204" pitchFamily="34" charset="0"/>
                <a:ea typeface="Open Sans" panose="020B0606030504020204" pitchFamily="34" charset="0"/>
                <a:cs typeface="Open Sans" panose="020B0606030504020204" pitchFamily="34" charset="0"/>
              </a:rPr>
              <a:t>85%</a:t>
            </a:r>
          </a:p>
        </p:txBody>
      </p:sp>
      <p:sp>
        <p:nvSpPr>
          <p:cNvPr id="21" name="TextBox 20">
            <a:extLst>
              <a:ext uri="{FF2B5EF4-FFF2-40B4-BE49-F238E27FC236}">
                <a16:creationId xmlns:a16="http://schemas.microsoft.com/office/drawing/2014/main" id="{63862532-B907-4C6F-9361-C8A25ED7B6F9}"/>
              </a:ext>
            </a:extLst>
          </p:cNvPr>
          <p:cNvSpPr txBox="1"/>
          <p:nvPr/>
        </p:nvSpPr>
        <p:spPr>
          <a:xfrm>
            <a:off x="53327" y="2542354"/>
            <a:ext cx="853452" cy="276999"/>
          </a:xfrm>
          <a:prstGeom prst="rect">
            <a:avLst/>
          </a:prstGeom>
          <a:noFill/>
          <a:ln>
            <a:solidFill>
              <a:sysClr val="windowText" lastClr="000000"/>
            </a:solidFill>
          </a:ln>
          <a:effectLst/>
        </p:spPr>
        <p:txBody>
          <a:bodyPr wrap="square" rtlCol="0">
            <a:spAutoFit/>
          </a:bodyPr>
          <a:lstStyle/>
          <a:p>
            <a:pPr algn="ctr" defTabSz="457200">
              <a:defRPr/>
            </a:pPr>
            <a:r>
              <a:rPr lang="en-US" sz="1200" b="1" kern="0" dirty="0">
                <a:solidFill>
                  <a:srgbClr val="1B1464"/>
                </a:solidFill>
                <a:latin typeface="Helvetica" panose="020B0403020202020204" pitchFamily="34" charset="0"/>
                <a:ea typeface="Open Sans" panose="020B0606030504020204" pitchFamily="34" charset="0"/>
                <a:cs typeface="Open Sans" panose="020B0606030504020204" pitchFamily="34" charset="0"/>
              </a:rPr>
              <a:t>Reach %</a:t>
            </a:r>
          </a:p>
        </p:txBody>
      </p:sp>
      <p:sp>
        <p:nvSpPr>
          <p:cNvPr id="2" name="TextBox 1">
            <a:extLst>
              <a:ext uri="{FF2B5EF4-FFF2-40B4-BE49-F238E27FC236}">
                <a16:creationId xmlns:a16="http://schemas.microsoft.com/office/drawing/2014/main" id="{BF0EE198-A664-422C-A23C-EB994D2170E5}"/>
              </a:ext>
            </a:extLst>
          </p:cNvPr>
          <p:cNvSpPr txBox="1"/>
          <p:nvPr/>
        </p:nvSpPr>
        <p:spPr>
          <a:xfrm>
            <a:off x="7172325" y="2754014"/>
            <a:ext cx="995363" cy="338554"/>
          </a:xfrm>
          <a:prstGeom prst="rect">
            <a:avLst/>
          </a:prstGeom>
          <a:noFill/>
        </p:spPr>
        <p:txBody>
          <a:bodyPr wrap="square" rtlCol="0">
            <a:spAutoFit/>
          </a:bodyPr>
          <a:lstStyle/>
          <a:p>
            <a:pPr algn="ctr"/>
            <a:r>
              <a:rPr lang="en-US" sz="1600" u="sng" dirty="0">
                <a:solidFill>
                  <a:srgbClr val="1B1464"/>
                </a:solidFill>
                <a:latin typeface="Helvetica" panose="020B0403020202020204" pitchFamily="34" charset="0"/>
              </a:rPr>
              <a:t>4,364</a:t>
            </a:r>
          </a:p>
        </p:txBody>
      </p:sp>
      <p:pic>
        <p:nvPicPr>
          <p:cNvPr id="4" name="Picture 3">
            <a:extLst>
              <a:ext uri="{FF2B5EF4-FFF2-40B4-BE49-F238E27FC236}">
                <a16:creationId xmlns:a16="http://schemas.microsoft.com/office/drawing/2014/main" id="{35E864A2-290E-48BC-B8AE-8D2EE4B12AF8}"/>
              </a:ext>
            </a:extLst>
          </p:cNvPr>
          <p:cNvPicPr>
            <a:picLocks noChangeAspect="1"/>
          </p:cNvPicPr>
          <p:nvPr/>
        </p:nvPicPr>
        <p:blipFill>
          <a:blip r:embed="rId5"/>
          <a:stretch>
            <a:fillRect/>
          </a:stretch>
        </p:blipFill>
        <p:spPr>
          <a:xfrm>
            <a:off x="2197702" y="5829300"/>
            <a:ext cx="1262661" cy="214986"/>
          </a:xfrm>
          <a:prstGeom prst="rect">
            <a:avLst/>
          </a:prstGeom>
        </p:spPr>
      </p:pic>
    </p:spTree>
    <p:extLst>
      <p:ext uri="{BB962C8B-B14F-4D97-AF65-F5344CB8AC3E}">
        <p14:creationId xmlns:p14="http://schemas.microsoft.com/office/powerpoint/2010/main" val="421784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Rectangle 4">
            <a:extLst>
              <a:ext uri="{FF2B5EF4-FFF2-40B4-BE49-F238E27FC236}">
                <a16:creationId xmlns:a16="http://schemas.microsoft.com/office/drawing/2014/main" id="{C6B2680A-B5D8-445F-A054-9170AC1E1D98}"/>
              </a:ext>
            </a:extLst>
          </p:cNvPr>
          <p:cNvSpPr/>
          <p:nvPr/>
        </p:nvSpPr>
        <p:spPr>
          <a:xfrm>
            <a:off x="13766" y="1766941"/>
            <a:ext cx="12178234" cy="427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8419B15-80C8-4494-B084-D643B1EC9D27}"/>
              </a:ext>
            </a:extLst>
          </p:cNvPr>
          <p:cNvSpPr txBox="1"/>
          <p:nvPr/>
        </p:nvSpPr>
        <p:spPr>
          <a:xfrm>
            <a:off x="501693" y="6303599"/>
            <a:ext cx="9192767" cy="215444"/>
          </a:xfrm>
          <a:prstGeom prst="rect">
            <a:avLst/>
          </a:prstGeom>
          <a:noFill/>
        </p:spPr>
        <p:txBody>
          <a:bodyPr wrap="square" rtlCol="0">
            <a:spAutoFit/>
          </a:bodyPr>
          <a:lstStyle/>
          <a:p>
            <a:r>
              <a:rPr lang="en-US" sz="800" dirty="0">
                <a:solidFill>
                  <a:srgbClr val="1B1464"/>
                </a:solidFill>
                <a:latin typeface="Helvetica" panose="020B0403020202020204" pitchFamily="34" charset="0"/>
              </a:rPr>
              <a:t>Note: Dates subject to change, not all schedules are finalized</a:t>
            </a:r>
          </a:p>
        </p:txBody>
      </p:sp>
      <p:sp>
        <p:nvSpPr>
          <p:cNvPr id="10" name="TextBox 9">
            <a:extLst>
              <a:ext uri="{FF2B5EF4-FFF2-40B4-BE49-F238E27FC236}">
                <a16:creationId xmlns:a16="http://schemas.microsoft.com/office/drawing/2014/main" id="{03E6667B-1E15-440F-9FD0-E97C863C9671}"/>
              </a:ext>
            </a:extLst>
          </p:cNvPr>
          <p:cNvSpPr txBox="1"/>
          <p:nvPr/>
        </p:nvSpPr>
        <p:spPr>
          <a:xfrm>
            <a:off x="647274" y="1034462"/>
            <a:ext cx="11466731" cy="584775"/>
          </a:xfrm>
          <a:prstGeom prst="rect">
            <a:avLst/>
          </a:prstGeom>
          <a:noFill/>
        </p:spPr>
        <p:txBody>
          <a:bodyPr wrap="square">
            <a:spAutoFit/>
          </a:bodyPr>
          <a:lstStyle/>
          <a:p>
            <a:pPr algn="l" defTabSz="914400">
              <a:defRPr/>
            </a:pPr>
            <a:r>
              <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rPr>
              <a:t>While the pandemic forced the MLB, NBA &amp; NHL to restart their seasons in late July and early-August, premier sporting events like the French Open and Kentucky Derby were pushed to September and October, respectively</a:t>
            </a:r>
          </a:p>
        </p:txBody>
      </p:sp>
      <p:sp>
        <p:nvSpPr>
          <p:cNvPr id="13" name="Triangle 40">
            <a:extLst>
              <a:ext uri="{FF2B5EF4-FFF2-40B4-BE49-F238E27FC236}">
                <a16:creationId xmlns:a16="http://schemas.microsoft.com/office/drawing/2014/main" id="{8FD955EC-B060-4063-BA3A-AB817C2C20CC}"/>
              </a:ext>
            </a:extLst>
          </p:cNvPr>
          <p:cNvSpPr/>
          <p:nvPr/>
        </p:nvSpPr>
        <p:spPr>
          <a:xfrm rot="5400000">
            <a:off x="408221" y="109294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E3A195-068A-440F-B0C6-F80DE6771B6E}"/>
              </a:ext>
            </a:extLst>
          </p:cNvPr>
          <p:cNvSpPr txBox="1"/>
          <p:nvPr/>
        </p:nvSpPr>
        <p:spPr>
          <a:xfrm>
            <a:off x="524283" y="6072110"/>
            <a:ext cx="10164432" cy="246221"/>
          </a:xfrm>
          <a:prstGeom prst="rect">
            <a:avLst/>
          </a:prstGeom>
          <a:noFill/>
        </p:spPr>
        <p:txBody>
          <a:bodyPr wrap="square" rtlCol="0">
            <a:spAutoFit/>
          </a:bodyPr>
          <a:lstStyle/>
          <a:p>
            <a:r>
              <a:rPr lang="en-US" sz="1000" dirty="0">
                <a:solidFill>
                  <a:srgbClr val="E84A99"/>
                </a:solidFill>
                <a:latin typeface="Helvetica" panose="020B0403020202020204" pitchFamily="34" charset="0"/>
              </a:rPr>
              <a:t>Magenta = reflects sports seasons / sporting events that were shifted to new dates, and being held outside of their normal season, due to pandemic-related postponements.</a:t>
            </a:r>
          </a:p>
        </p:txBody>
      </p:sp>
      <p:sp>
        <p:nvSpPr>
          <p:cNvPr id="3" name="Rectangle 2">
            <a:extLst>
              <a:ext uri="{FF2B5EF4-FFF2-40B4-BE49-F238E27FC236}">
                <a16:creationId xmlns:a16="http://schemas.microsoft.com/office/drawing/2014/main" id="{99D47582-47D0-4461-A32A-CAC180E13D0C}"/>
              </a:ext>
            </a:extLst>
          </p:cNvPr>
          <p:cNvSpPr/>
          <p:nvPr/>
        </p:nvSpPr>
        <p:spPr>
          <a:xfrm>
            <a:off x="13766" y="232616"/>
            <a:ext cx="1189118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The </a:t>
            </a:r>
            <a:r>
              <a:rPr lang="en-US" sz="2600" b="1" dirty="0">
                <a:solidFill>
                  <a:srgbClr val="E84A99"/>
                </a:solidFill>
                <a:latin typeface="Helvetica" pitchFamily="2" charset="0"/>
              </a:rPr>
              <a:t>2</a:t>
            </a:r>
            <a:r>
              <a:rPr lang="en-US" sz="2600" b="1" baseline="30000" dirty="0">
                <a:solidFill>
                  <a:srgbClr val="E84A99"/>
                </a:solidFill>
                <a:latin typeface="Helvetica" pitchFamily="2" charset="0"/>
              </a:rPr>
              <a:t>nd</a:t>
            </a:r>
            <a:r>
              <a:rPr lang="en-US" sz="2600" b="1" dirty="0">
                <a:solidFill>
                  <a:srgbClr val="E84A99"/>
                </a:solidFill>
                <a:latin typeface="Helvetica" pitchFamily="2" charset="0"/>
              </a:rPr>
              <a:t> half of 2020 will be very active</a:t>
            </a:r>
            <a:r>
              <a:rPr lang="en-US" sz="2600" b="1" dirty="0">
                <a:solidFill>
                  <a:srgbClr val="1B1464"/>
                </a:solidFill>
                <a:latin typeface="Helvetica" pitchFamily="2" charset="0"/>
              </a:rPr>
              <a:t> between already planned sports and those that have re-tooled their schedules to play a modified season</a:t>
            </a:r>
            <a:endParaRPr kumimoji="0" lang="en-US" sz="2600" b="1" i="0" u="none" strike="noStrike" kern="1200" cap="none" spc="0" normalizeH="0" baseline="0" noProof="0" dirty="0">
              <a:ln>
                <a:noFill/>
              </a:ln>
              <a:solidFill>
                <a:srgbClr val="E84A99"/>
              </a:solidFill>
              <a:effectLst/>
              <a:uLnTx/>
              <a:uFillTx/>
              <a:latin typeface="Helvetica" pitchFamily="2" charset="0"/>
            </a:endParaRPr>
          </a:p>
        </p:txBody>
      </p:sp>
      <p:pic>
        <p:nvPicPr>
          <p:cNvPr id="12" name="Picture 11">
            <a:extLst>
              <a:ext uri="{FF2B5EF4-FFF2-40B4-BE49-F238E27FC236}">
                <a16:creationId xmlns:a16="http://schemas.microsoft.com/office/drawing/2014/main" id="{D3B7B0B6-6F72-4C7B-A928-1CE3E5FD16CF}"/>
              </a:ext>
            </a:extLst>
          </p:cNvPr>
          <p:cNvPicPr>
            <a:picLocks noChangeAspect="1"/>
          </p:cNvPicPr>
          <p:nvPr/>
        </p:nvPicPr>
        <p:blipFill>
          <a:blip r:embed="rId3"/>
          <a:stretch>
            <a:fillRect/>
          </a:stretch>
        </p:blipFill>
        <p:spPr>
          <a:xfrm>
            <a:off x="0" y="1772854"/>
            <a:ext cx="12192000" cy="4299256"/>
          </a:xfrm>
          <a:prstGeom prst="rect">
            <a:avLst/>
          </a:prstGeom>
        </p:spPr>
      </p:pic>
    </p:spTree>
    <p:extLst>
      <p:ext uri="{BB962C8B-B14F-4D97-AF65-F5344CB8AC3E}">
        <p14:creationId xmlns:p14="http://schemas.microsoft.com/office/powerpoint/2010/main" val="380970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70555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948B31A1-945B-4CF7-A892-B16A1369230E}"/>
              </a:ext>
            </a:extLst>
          </p:cNvPr>
          <p:cNvSpPr/>
          <p:nvPr/>
        </p:nvSpPr>
        <p:spPr>
          <a:xfrm>
            <a:off x="1245449" y="5585888"/>
            <a:ext cx="4428455" cy="91293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AC34CCB1-2F0F-46CA-8DBB-6F55FECFB57E}"/>
              </a:ext>
            </a:extLst>
          </p:cNvPr>
          <p:cNvSpPr/>
          <p:nvPr/>
        </p:nvSpPr>
        <p:spPr>
          <a:xfrm>
            <a:off x="5971551" y="5549198"/>
            <a:ext cx="5269775" cy="91293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2987965E-4BEF-4A1B-97EE-FA0E0FD65EB5}"/>
              </a:ext>
            </a:extLst>
          </p:cNvPr>
          <p:cNvSpPr/>
          <p:nvPr/>
        </p:nvSpPr>
        <p:spPr>
          <a:xfrm>
            <a:off x="8414404" y="4518122"/>
            <a:ext cx="3567707" cy="97097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FC788CE-7D0E-4ABA-86DE-C81FAC713196}"/>
              </a:ext>
            </a:extLst>
          </p:cNvPr>
          <p:cNvSpPr/>
          <p:nvPr/>
        </p:nvSpPr>
        <p:spPr>
          <a:xfrm>
            <a:off x="4110449" y="4518122"/>
            <a:ext cx="3751412" cy="990905"/>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3C974BF-4FBB-4163-91D7-DAD319C1F031}"/>
              </a:ext>
            </a:extLst>
          </p:cNvPr>
          <p:cNvSpPr/>
          <p:nvPr/>
        </p:nvSpPr>
        <p:spPr>
          <a:xfrm>
            <a:off x="165911" y="4518122"/>
            <a:ext cx="3335192" cy="9909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8A32C4E-C33C-45BD-8836-397EFC7CC6B9}"/>
              </a:ext>
            </a:extLst>
          </p:cNvPr>
          <p:cNvSpPr/>
          <p:nvPr/>
        </p:nvSpPr>
        <p:spPr>
          <a:xfrm>
            <a:off x="669577" y="3785554"/>
            <a:ext cx="6127886" cy="64908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B0D1888-4472-477C-B494-E94FA6209B8D}"/>
              </a:ext>
            </a:extLst>
          </p:cNvPr>
          <p:cNvSpPr/>
          <p:nvPr/>
        </p:nvSpPr>
        <p:spPr>
          <a:xfrm>
            <a:off x="7754618" y="3812430"/>
            <a:ext cx="3619258" cy="62221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202BC45-252E-4B62-9F0C-855E902B0E4D}"/>
              </a:ext>
            </a:extLst>
          </p:cNvPr>
          <p:cNvSpPr/>
          <p:nvPr/>
        </p:nvSpPr>
        <p:spPr>
          <a:xfrm>
            <a:off x="7632455" y="2816134"/>
            <a:ext cx="4462878" cy="91293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0D4C0CEA-4F4C-48AA-AD0E-D2A99520A961}"/>
              </a:ext>
            </a:extLst>
          </p:cNvPr>
          <p:cNvSpPr/>
          <p:nvPr/>
        </p:nvSpPr>
        <p:spPr>
          <a:xfrm>
            <a:off x="165911" y="2819151"/>
            <a:ext cx="6907415" cy="908889"/>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5169233-71BB-4D4F-81B7-0337776992AF}"/>
              </a:ext>
            </a:extLst>
          </p:cNvPr>
          <p:cNvSpPr/>
          <p:nvPr/>
        </p:nvSpPr>
        <p:spPr>
          <a:xfrm>
            <a:off x="7586479" y="1785886"/>
            <a:ext cx="4508854" cy="94975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1D054A8-283B-4AF4-A4DA-B2BB74049AC9}"/>
              </a:ext>
            </a:extLst>
          </p:cNvPr>
          <p:cNvSpPr/>
          <p:nvPr/>
        </p:nvSpPr>
        <p:spPr>
          <a:xfrm>
            <a:off x="4301274" y="1788863"/>
            <a:ext cx="3242221" cy="94975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EC30151-3828-4A18-81F9-EDDD6ECC7117}"/>
              </a:ext>
            </a:extLst>
          </p:cNvPr>
          <p:cNvSpPr/>
          <p:nvPr/>
        </p:nvSpPr>
        <p:spPr>
          <a:xfrm>
            <a:off x="165911" y="1782890"/>
            <a:ext cx="4055494" cy="94975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49660" y="652843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447030"/>
            <a:ext cx="117639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Already, the return of sports </a:t>
            </a:r>
            <a:r>
              <a:rPr lang="en-US" sz="2600" b="1" dirty="0">
                <a:solidFill>
                  <a:srgbClr val="1F1A62"/>
                </a:solidFill>
                <a:latin typeface="Helvetica" pitchFamily="2" charset="0"/>
              </a:rPr>
              <a:t>over</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the summer is helping to quench the thirst of fans as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viewership and ratings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across sports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break records</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 name="Picture 9">
            <a:extLst>
              <a:ext uri="{FF2B5EF4-FFF2-40B4-BE49-F238E27FC236}">
                <a16:creationId xmlns:a16="http://schemas.microsoft.com/office/drawing/2014/main" id="{BCBD4227-B614-4497-90DE-742A2BAD4B72}"/>
              </a:ext>
            </a:extLst>
          </p:cNvPr>
          <p:cNvPicPr>
            <a:picLocks noChangeAspect="1"/>
          </p:cNvPicPr>
          <p:nvPr/>
        </p:nvPicPr>
        <p:blipFill>
          <a:blip r:embed="rId3"/>
          <a:stretch>
            <a:fillRect/>
          </a:stretch>
        </p:blipFill>
        <p:spPr>
          <a:xfrm>
            <a:off x="318309" y="4790419"/>
            <a:ext cx="2941850" cy="663060"/>
          </a:xfrm>
          <a:prstGeom prst="rect">
            <a:avLst/>
          </a:prstGeom>
        </p:spPr>
      </p:pic>
      <p:pic>
        <p:nvPicPr>
          <p:cNvPr id="1026" name="Picture 2" descr="USA Today Sports">
            <a:extLst>
              <a:ext uri="{FF2B5EF4-FFF2-40B4-BE49-F238E27FC236}">
                <a16:creationId xmlns:a16="http://schemas.microsoft.com/office/drawing/2014/main" id="{6673AC0E-A0F2-47E1-A769-E3D1C93831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834" y="4573087"/>
            <a:ext cx="761040" cy="200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7E90F6-4EAC-4B81-A4CC-23CA38E18E7B}"/>
              </a:ext>
            </a:extLst>
          </p:cNvPr>
          <p:cNvPicPr>
            <a:picLocks noChangeAspect="1"/>
          </p:cNvPicPr>
          <p:nvPr/>
        </p:nvPicPr>
        <p:blipFill>
          <a:blip r:embed="rId5"/>
          <a:stretch>
            <a:fillRect/>
          </a:stretch>
        </p:blipFill>
        <p:spPr>
          <a:xfrm>
            <a:off x="8610153" y="4820126"/>
            <a:ext cx="3173247" cy="653316"/>
          </a:xfrm>
          <a:prstGeom prst="rect">
            <a:avLst/>
          </a:prstGeom>
        </p:spPr>
      </p:pic>
      <p:pic>
        <p:nvPicPr>
          <p:cNvPr id="4" name="Picture 3">
            <a:extLst>
              <a:ext uri="{FF2B5EF4-FFF2-40B4-BE49-F238E27FC236}">
                <a16:creationId xmlns:a16="http://schemas.microsoft.com/office/drawing/2014/main" id="{5B3C6C27-64FF-4F51-8E22-0BC1C2B9EBA1}"/>
              </a:ext>
            </a:extLst>
          </p:cNvPr>
          <p:cNvPicPr>
            <a:picLocks noChangeAspect="1"/>
          </p:cNvPicPr>
          <p:nvPr/>
        </p:nvPicPr>
        <p:blipFill>
          <a:blip r:embed="rId6"/>
          <a:stretch>
            <a:fillRect/>
          </a:stretch>
        </p:blipFill>
        <p:spPr>
          <a:xfrm>
            <a:off x="8628664" y="4606656"/>
            <a:ext cx="516687" cy="228357"/>
          </a:xfrm>
          <a:prstGeom prst="rect">
            <a:avLst/>
          </a:prstGeom>
        </p:spPr>
      </p:pic>
      <p:pic>
        <p:nvPicPr>
          <p:cNvPr id="16" name="Picture 15">
            <a:extLst>
              <a:ext uri="{FF2B5EF4-FFF2-40B4-BE49-F238E27FC236}">
                <a16:creationId xmlns:a16="http://schemas.microsoft.com/office/drawing/2014/main" id="{FF2092C6-C256-4EA2-9349-CB7786BAF823}"/>
              </a:ext>
            </a:extLst>
          </p:cNvPr>
          <p:cNvPicPr>
            <a:picLocks noChangeAspect="1"/>
          </p:cNvPicPr>
          <p:nvPr/>
        </p:nvPicPr>
        <p:blipFill>
          <a:blip r:embed="rId7"/>
          <a:stretch>
            <a:fillRect/>
          </a:stretch>
        </p:blipFill>
        <p:spPr>
          <a:xfrm>
            <a:off x="7678748" y="2101225"/>
            <a:ext cx="4303363" cy="587204"/>
          </a:xfrm>
          <a:prstGeom prst="rect">
            <a:avLst/>
          </a:prstGeom>
        </p:spPr>
      </p:pic>
      <p:pic>
        <p:nvPicPr>
          <p:cNvPr id="17" name="Picture 16">
            <a:extLst>
              <a:ext uri="{FF2B5EF4-FFF2-40B4-BE49-F238E27FC236}">
                <a16:creationId xmlns:a16="http://schemas.microsoft.com/office/drawing/2014/main" id="{977D45E9-958F-41ED-8780-FBA41582FF79}"/>
              </a:ext>
            </a:extLst>
          </p:cNvPr>
          <p:cNvPicPr>
            <a:picLocks noChangeAspect="1"/>
          </p:cNvPicPr>
          <p:nvPr/>
        </p:nvPicPr>
        <p:blipFill>
          <a:blip r:embed="rId8"/>
          <a:stretch>
            <a:fillRect/>
          </a:stretch>
        </p:blipFill>
        <p:spPr>
          <a:xfrm>
            <a:off x="7689268" y="1889919"/>
            <a:ext cx="471360" cy="210012"/>
          </a:xfrm>
          <a:prstGeom prst="rect">
            <a:avLst/>
          </a:prstGeom>
        </p:spPr>
      </p:pic>
      <p:pic>
        <p:nvPicPr>
          <p:cNvPr id="18" name="Picture 17">
            <a:extLst>
              <a:ext uri="{FF2B5EF4-FFF2-40B4-BE49-F238E27FC236}">
                <a16:creationId xmlns:a16="http://schemas.microsoft.com/office/drawing/2014/main" id="{AD83D290-98DB-4B59-846A-E71812A59D94}"/>
              </a:ext>
            </a:extLst>
          </p:cNvPr>
          <p:cNvPicPr>
            <a:picLocks noChangeAspect="1"/>
          </p:cNvPicPr>
          <p:nvPr/>
        </p:nvPicPr>
        <p:blipFill>
          <a:blip r:embed="rId9"/>
          <a:stretch>
            <a:fillRect/>
          </a:stretch>
        </p:blipFill>
        <p:spPr>
          <a:xfrm>
            <a:off x="816848" y="4060502"/>
            <a:ext cx="5750695" cy="332935"/>
          </a:xfrm>
          <a:prstGeom prst="rect">
            <a:avLst/>
          </a:prstGeom>
        </p:spPr>
      </p:pic>
      <p:pic>
        <p:nvPicPr>
          <p:cNvPr id="19" name="Picture 18">
            <a:extLst>
              <a:ext uri="{FF2B5EF4-FFF2-40B4-BE49-F238E27FC236}">
                <a16:creationId xmlns:a16="http://schemas.microsoft.com/office/drawing/2014/main" id="{E5B9613E-85EF-41AA-8544-FB332DF36351}"/>
              </a:ext>
            </a:extLst>
          </p:cNvPr>
          <p:cNvPicPr>
            <a:picLocks noChangeAspect="1"/>
          </p:cNvPicPr>
          <p:nvPr/>
        </p:nvPicPr>
        <p:blipFill>
          <a:blip r:embed="rId10"/>
          <a:stretch>
            <a:fillRect/>
          </a:stretch>
        </p:blipFill>
        <p:spPr>
          <a:xfrm>
            <a:off x="816848" y="3855068"/>
            <a:ext cx="768261" cy="200273"/>
          </a:xfrm>
          <a:prstGeom prst="rect">
            <a:avLst/>
          </a:prstGeom>
        </p:spPr>
      </p:pic>
      <p:pic>
        <p:nvPicPr>
          <p:cNvPr id="20" name="Picture 19">
            <a:extLst>
              <a:ext uri="{FF2B5EF4-FFF2-40B4-BE49-F238E27FC236}">
                <a16:creationId xmlns:a16="http://schemas.microsoft.com/office/drawing/2014/main" id="{6745359E-0DAD-4AA9-AFDF-106827E13D9F}"/>
              </a:ext>
            </a:extLst>
          </p:cNvPr>
          <p:cNvPicPr>
            <a:picLocks noChangeAspect="1"/>
          </p:cNvPicPr>
          <p:nvPr/>
        </p:nvPicPr>
        <p:blipFill>
          <a:blip r:embed="rId11"/>
          <a:stretch>
            <a:fillRect/>
          </a:stretch>
        </p:blipFill>
        <p:spPr>
          <a:xfrm>
            <a:off x="4446099" y="2102105"/>
            <a:ext cx="3005127" cy="590800"/>
          </a:xfrm>
          <a:prstGeom prst="rect">
            <a:avLst/>
          </a:prstGeom>
        </p:spPr>
      </p:pic>
      <p:pic>
        <p:nvPicPr>
          <p:cNvPr id="21" name="Picture 20">
            <a:extLst>
              <a:ext uri="{FF2B5EF4-FFF2-40B4-BE49-F238E27FC236}">
                <a16:creationId xmlns:a16="http://schemas.microsoft.com/office/drawing/2014/main" id="{ED7C2FFA-DCAC-4B8C-9DA4-45E24D87B741}"/>
              </a:ext>
            </a:extLst>
          </p:cNvPr>
          <p:cNvPicPr>
            <a:picLocks noChangeAspect="1"/>
          </p:cNvPicPr>
          <p:nvPr/>
        </p:nvPicPr>
        <p:blipFill>
          <a:blip r:embed="rId12"/>
          <a:stretch>
            <a:fillRect/>
          </a:stretch>
        </p:blipFill>
        <p:spPr>
          <a:xfrm>
            <a:off x="4438781" y="1860371"/>
            <a:ext cx="611729" cy="225116"/>
          </a:xfrm>
          <a:prstGeom prst="rect">
            <a:avLst/>
          </a:prstGeom>
        </p:spPr>
      </p:pic>
      <p:pic>
        <p:nvPicPr>
          <p:cNvPr id="22" name="Picture 21">
            <a:extLst>
              <a:ext uri="{FF2B5EF4-FFF2-40B4-BE49-F238E27FC236}">
                <a16:creationId xmlns:a16="http://schemas.microsoft.com/office/drawing/2014/main" id="{57F9B542-CD37-4E36-AEA1-12F8718B916F}"/>
              </a:ext>
            </a:extLst>
          </p:cNvPr>
          <p:cNvPicPr>
            <a:picLocks noChangeAspect="1"/>
          </p:cNvPicPr>
          <p:nvPr/>
        </p:nvPicPr>
        <p:blipFill>
          <a:blip r:embed="rId13"/>
          <a:stretch>
            <a:fillRect/>
          </a:stretch>
        </p:blipFill>
        <p:spPr>
          <a:xfrm>
            <a:off x="213374" y="2102105"/>
            <a:ext cx="3960568" cy="586325"/>
          </a:xfrm>
          <a:prstGeom prst="rect">
            <a:avLst/>
          </a:prstGeom>
        </p:spPr>
      </p:pic>
      <p:pic>
        <p:nvPicPr>
          <p:cNvPr id="23" name="Picture 22">
            <a:extLst>
              <a:ext uri="{FF2B5EF4-FFF2-40B4-BE49-F238E27FC236}">
                <a16:creationId xmlns:a16="http://schemas.microsoft.com/office/drawing/2014/main" id="{E078CCA7-2B90-4266-A227-5B97B96FEA76}"/>
              </a:ext>
            </a:extLst>
          </p:cNvPr>
          <p:cNvPicPr>
            <a:picLocks noChangeAspect="1"/>
          </p:cNvPicPr>
          <p:nvPr/>
        </p:nvPicPr>
        <p:blipFill>
          <a:blip r:embed="rId14"/>
          <a:stretch>
            <a:fillRect/>
          </a:stretch>
        </p:blipFill>
        <p:spPr>
          <a:xfrm>
            <a:off x="226223" y="1860371"/>
            <a:ext cx="673274" cy="210012"/>
          </a:xfrm>
          <a:prstGeom prst="rect">
            <a:avLst/>
          </a:prstGeom>
        </p:spPr>
      </p:pic>
      <p:pic>
        <p:nvPicPr>
          <p:cNvPr id="24" name="Picture 23">
            <a:extLst>
              <a:ext uri="{FF2B5EF4-FFF2-40B4-BE49-F238E27FC236}">
                <a16:creationId xmlns:a16="http://schemas.microsoft.com/office/drawing/2014/main" id="{C9F99A2A-D126-48D8-992C-00C5695CFDCB}"/>
              </a:ext>
            </a:extLst>
          </p:cNvPr>
          <p:cNvPicPr>
            <a:picLocks noChangeAspect="1"/>
          </p:cNvPicPr>
          <p:nvPr/>
        </p:nvPicPr>
        <p:blipFill>
          <a:blip r:embed="rId15"/>
          <a:stretch>
            <a:fillRect/>
          </a:stretch>
        </p:blipFill>
        <p:spPr>
          <a:xfrm>
            <a:off x="7778228" y="3117778"/>
            <a:ext cx="4184595" cy="587204"/>
          </a:xfrm>
          <a:prstGeom prst="rect">
            <a:avLst/>
          </a:prstGeom>
        </p:spPr>
      </p:pic>
      <p:pic>
        <p:nvPicPr>
          <p:cNvPr id="26" name="Picture 25">
            <a:extLst>
              <a:ext uri="{FF2B5EF4-FFF2-40B4-BE49-F238E27FC236}">
                <a16:creationId xmlns:a16="http://schemas.microsoft.com/office/drawing/2014/main" id="{5B4B4890-9410-4C92-9616-3E477D36F627}"/>
              </a:ext>
            </a:extLst>
          </p:cNvPr>
          <p:cNvPicPr>
            <a:picLocks noChangeAspect="1"/>
          </p:cNvPicPr>
          <p:nvPr/>
        </p:nvPicPr>
        <p:blipFill>
          <a:blip r:embed="rId16"/>
          <a:stretch>
            <a:fillRect/>
          </a:stretch>
        </p:blipFill>
        <p:spPr>
          <a:xfrm>
            <a:off x="7778229" y="2907235"/>
            <a:ext cx="1070609" cy="205382"/>
          </a:xfrm>
          <a:prstGeom prst="rect">
            <a:avLst/>
          </a:prstGeom>
        </p:spPr>
      </p:pic>
      <p:pic>
        <p:nvPicPr>
          <p:cNvPr id="28" name="Picture 27">
            <a:extLst>
              <a:ext uri="{FF2B5EF4-FFF2-40B4-BE49-F238E27FC236}">
                <a16:creationId xmlns:a16="http://schemas.microsoft.com/office/drawing/2014/main" id="{4BD0F972-144E-4131-8618-27F69EA9A5A2}"/>
              </a:ext>
            </a:extLst>
          </p:cNvPr>
          <p:cNvPicPr>
            <a:picLocks noChangeAspect="1"/>
          </p:cNvPicPr>
          <p:nvPr/>
        </p:nvPicPr>
        <p:blipFill>
          <a:blip r:embed="rId17"/>
          <a:stretch>
            <a:fillRect/>
          </a:stretch>
        </p:blipFill>
        <p:spPr>
          <a:xfrm>
            <a:off x="252254" y="3115472"/>
            <a:ext cx="6723623" cy="588620"/>
          </a:xfrm>
          <a:prstGeom prst="rect">
            <a:avLst/>
          </a:prstGeom>
        </p:spPr>
      </p:pic>
      <p:pic>
        <p:nvPicPr>
          <p:cNvPr id="29" name="Picture 28">
            <a:extLst>
              <a:ext uri="{FF2B5EF4-FFF2-40B4-BE49-F238E27FC236}">
                <a16:creationId xmlns:a16="http://schemas.microsoft.com/office/drawing/2014/main" id="{C2764C29-021F-4E6A-844E-F9804AA1FD7B}"/>
              </a:ext>
            </a:extLst>
          </p:cNvPr>
          <p:cNvPicPr>
            <a:picLocks noChangeAspect="1"/>
          </p:cNvPicPr>
          <p:nvPr/>
        </p:nvPicPr>
        <p:blipFill>
          <a:blip r:embed="rId14"/>
          <a:stretch>
            <a:fillRect/>
          </a:stretch>
        </p:blipFill>
        <p:spPr>
          <a:xfrm>
            <a:off x="263543" y="2890973"/>
            <a:ext cx="673274" cy="210012"/>
          </a:xfrm>
          <a:prstGeom prst="rect">
            <a:avLst/>
          </a:prstGeom>
        </p:spPr>
      </p:pic>
      <p:pic>
        <p:nvPicPr>
          <p:cNvPr id="31" name="Picture 30">
            <a:extLst>
              <a:ext uri="{FF2B5EF4-FFF2-40B4-BE49-F238E27FC236}">
                <a16:creationId xmlns:a16="http://schemas.microsoft.com/office/drawing/2014/main" id="{FC31A9BE-2906-477E-9C07-AB4A640A1EA0}"/>
              </a:ext>
            </a:extLst>
          </p:cNvPr>
          <p:cNvPicPr>
            <a:picLocks noChangeAspect="1"/>
          </p:cNvPicPr>
          <p:nvPr/>
        </p:nvPicPr>
        <p:blipFill>
          <a:blip r:embed="rId18"/>
          <a:stretch>
            <a:fillRect/>
          </a:stretch>
        </p:blipFill>
        <p:spPr>
          <a:xfrm>
            <a:off x="7861862" y="3985444"/>
            <a:ext cx="3364464" cy="430470"/>
          </a:xfrm>
          <a:prstGeom prst="rect">
            <a:avLst/>
          </a:prstGeom>
        </p:spPr>
      </p:pic>
      <p:pic>
        <p:nvPicPr>
          <p:cNvPr id="1024" name="Picture 2" descr="Boston.com - Apps on Google Play">
            <a:extLst>
              <a:ext uri="{FF2B5EF4-FFF2-40B4-BE49-F238E27FC236}">
                <a16:creationId xmlns:a16="http://schemas.microsoft.com/office/drawing/2014/main" id="{B0D0DFCB-2626-42FA-947B-64C847866C0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872" t="35125" r="3290" b="35299"/>
          <a:stretch/>
        </p:blipFill>
        <p:spPr bwMode="auto">
          <a:xfrm>
            <a:off x="7861861" y="3841458"/>
            <a:ext cx="860121" cy="13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027">
            <a:extLst>
              <a:ext uri="{FF2B5EF4-FFF2-40B4-BE49-F238E27FC236}">
                <a16:creationId xmlns:a16="http://schemas.microsoft.com/office/drawing/2014/main" id="{A1CA43EF-724A-4257-B052-820BBD2F06C0}"/>
              </a:ext>
            </a:extLst>
          </p:cNvPr>
          <p:cNvPicPr>
            <a:picLocks noChangeAspect="1"/>
          </p:cNvPicPr>
          <p:nvPr/>
        </p:nvPicPr>
        <p:blipFill>
          <a:blip r:embed="rId20"/>
          <a:stretch>
            <a:fillRect/>
          </a:stretch>
        </p:blipFill>
        <p:spPr>
          <a:xfrm>
            <a:off x="4223699" y="4874570"/>
            <a:ext cx="3484747" cy="511378"/>
          </a:xfrm>
          <a:prstGeom prst="rect">
            <a:avLst/>
          </a:prstGeom>
        </p:spPr>
      </p:pic>
      <p:pic>
        <p:nvPicPr>
          <p:cNvPr id="1029" name="Picture 1028">
            <a:extLst>
              <a:ext uri="{FF2B5EF4-FFF2-40B4-BE49-F238E27FC236}">
                <a16:creationId xmlns:a16="http://schemas.microsoft.com/office/drawing/2014/main" id="{51785EC1-2513-4481-87D5-B9F57155B0BB}"/>
              </a:ext>
            </a:extLst>
          </p:cNvPr>
          <p:cNvPicPr>
            <a:picLocks noChangeAspect="1"/>
          </p:cNvPicPr>
          <p:nvPr/>
        </p:nvPicPr>
        <p:blipFill>
          <a:blip r:embed="rId21"/>
          <a:stretch>
            <a:fillRect/>
          </a:stretch>
        </p:blipFill>
        <p:spPr>
          <a:xfrm>
            <a:off x="4223699" y="4609508"/>
            <a:ext cx="347632" cy="237326"/>
          </a:xfrm>
          <a:prstGeom prst="rect">
            <a:avLst/>
          </a:prstGeom>
        </p:spPr>
      </p:pic>
      <p:pic>
        <p:nvPicPr>
          <p:cNvPr id="2" name="Picture 1">
            <a:extLst>
              <a:ext uri="{FF2B5EF4-FFF2-40B4-BE49-F238E27FC236}">
                <a16:creationId xmlns:a16="http://schemas.microsoft.com/office/drawing/2014/main" id="{49A4321C-2FAB-4C61-89B8-FD3BB7D8377F}"/>
              </a:ext>
            </a:extLst>
          </p:cNvPr>
          <p:cNvPicPr>
            <a:picLocks noChangeAspect="1"/>
          </p:cNvPicPr>
          <p:nvPr/>
        </p:nvPicPr>
        <p:blipFill>
          <a:blip r:embed="rId22"/>
          <a:stretch>
            <a:fillRect/>
          </a:stretch>
        </p:blipFill>
        <p:spPr>
          <a:xfrm>
            <a:off x="6119974" y="5838076"/>
            <a:ext cx="5016259" cy="584048"/>
          </a:xfrm>
          <a:prstGeom prst="rect">
            <a:avLst/>
          </a:prstGeom>
        </p:spPr>
      </p:pic>
      <p:pic>
        <p:nvPicPr>
          <p:cNvPr id="5" name="Picture 4">
            <a:extLst>
              <a:ext uri="{FF2B5EF4-FFF2-40B4-BE49-F238E27FC236}">
                <a16:creationId xmlns:a16="http://schemas.microsoft.com/office/drawing/2014/main" id="{5D85C2A0-D23C-4F53-B5C0-A3DA43181D16}"/>
              </a:ext>
            </a:extLst>
          </p:cNvPr>
          <p:cNvPicPr>
            <a:picLocks noChangeAspect="1"/>
          </p:cNvPicPr>
          <p:nvPr/>
        </p:nvPicPr>
        <p:blipFill>
          <a:blip r:embed="rId23"/>
          <a:stretch>
            <a:fillRect/>
          </a:stretch>
        </p:blipFill>
        <p:spPr>
          <a:xfrm>
            <a:off x="1452910" y="5632178"/>
            <a:ext cx="387515" cy="213133"/>
          </a:xfrm>
          <a:prstGeom prst="rect">
            <a:avLst/>
          </a:prstGeom>
        </p:spPr>
      </p:pic>
      <p:pic>
        <p:nvPicPr>
          <p:cNvPr id="7" name="Picture 6">
            <a:extLst>
              <a:ext uri="{FF2B5EF4-FFF2-40B4-BE49-F238E27FC236}">
                <a16:creationId xmlns:a16="http://schemas.microsoft.com/office/drawing/2014/main" id="{A3CF8573-2456-4496-B26B-0EFFB0BCCA6C}"/>
              </a:ext>
            </a:extLst>
          </p:cNvPr>
          <p:cNvPicPr>
            <a:picLocks noChangeAspect="1"/>
          </p:cNvPicPr>
          <p:nvPr/>
        </p:nvPicPr>
        <p:blipFill>
          <a:blip r:embed="rId24"/>
          <a:stretch>
            <a:fillRect/>
          </a:stretch>
        </p:blipFill>
        <p:spPr>
          <a:xfrm>
            <a:off x="1452910" y="5826669"/>
            <a:ext cx="4072571" cy="607091"/>
          </a:xfrm>
          <a:prstGeom prst="rect">
            <a:avLst/>
          </a:prstGeom>
        </p:spPr>
      </p:pic>
      <p:pic>
        <p:nvPicPr>
          <p:cNvPr id="9" name="Picture 8">
            <a:extLst>
              <a:ext uri="{FF2B5EF4-FFF2-40B4-BE49-F238E27FC236}">
                <a16:creationId xmlns:a16="http://schemas.microsoft.com/office/drawing/2014/main" id="{E630560C-4432-453B-B2F8-9A1168788BCE}"/>
              </a:ext>
            </a:extLst>
          </p:cNvPr>
          <p:cNvPicPr>
            <a:picLocks noChangeAspect="1"/>
          </p:cNvPicPr>
          <p:nvPr/>
        </p:nvPicPr>
        <p:blipFill>
          <a:blip r:embed="rId8"/>
          <a:stretch>
            <a:fillRect/>
          </a:stretch>
        </p:blipFill>
        <p:spPr>
          <a:xfrm>
            <a:off x="6119974" y="5613536"/>
            <a:ext cx="471360" cy="210012"/>
          </a:xfrm>
          <a:prstGeom prst="rect">
            <a:avLst/>
          </a:prstGeom>
        </p:spPr>
      </p:pic>
    </p:spTree>
    <p:extLst>
      <p:ext uri="{BB962C8B-B14F-4D97-AF65-F5344CB8AC3E}">
        <p14:creationId xmlns:p14="http://schemas.microsoft.com/office/powerpoint/2010/main" val="362951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B9CE22A4EFC44A022666BDDDFC40A" ma:contentTypeVersion="8" ma:contentTypeDescription="Create a new document." ma:contentTypeScope="" ma:versionID="67e190401b45fc52d7db691ceceb9679">
  <xsd:schema xmlns:xsd="http://www.w3.org/2001/XMLSchema" xmlns:xs="http://www.w3.org/2001/XMLSchema" xmlns:p="http://schemas.microsoft.com/office/2006/metadata/properties" xmlns:ns3="578b25d2-4ce3-48f9-bbcf-9417e460be7c" xmlns:ns4="8d26fe36-1c2f-44bd-9be9-b26bb59973be" targetNamespace="http://schemas.microsoft.com/office/2006/metadata/properties" ma:root="true" ma:fieldsID="107da0394c56061c50cd06b24ca86905" ns3:_="" ns4:_="">
    <xsd:import namespace="578b25d2-4ce3-48f9-bbcf-9417e460be7c"/>
    <xsd:import namespace="8d26fe36-1c2f-44bd-9be9-b26bb59973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b25d2-4ce3-48f9-bbcf-9417e460be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26fe36-1c2f-44bd-9be9-b26bb59973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52FE12-B582-4D72-ACCA-ACE60B9B8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b25d2-4ce3-48f9-bbcf-9417e460be7c"/>
    <ds:schemaRef ds:uri="8d26fe36-1c2f-44bd-9be9-b26bb5997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41F007-12CA-42B7-B79B-90EECC2B3F9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DF6ABD6-8476-44F4-A016-7CD8C84964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12578</TotalTime>
  <Words>6025</Words>
  <Application>Microsoft Office PowerPoint</Application>
  <PresentationFormat>Widescreen</PresentationFormat>
  <Paragraphs>573</Paragraphs>
  <Slides>39</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39</vt:i4>
      </vt:variant>
    </vt:vector>
  </HeadingPairs>
  <TitlesOfParts>
    <vt:vector size="52" baseType="lpstr">
      <vt:lpstr>Arial</vt:lpstr>
      <vt:lpstr>Calibri</vt:lpstr>
      <vt:lpstr>Calibri Light</vt:lpstr>
      <vt:lpstr>Helvetica</vt:lpstr>
      <vt:lpstr>Helvetica Light</vt:lpstr>
      <vt:lpstr>Open Sans</vt:lpstr>
      <vt:lpstr>Trebuchet MS</vt:lpstr>
      <vt:lpstr>Office Theme</vt:lpstr>
      <vt:lpstr>9_Custom Design</vt:lpstr>
      <vt:lpstr>4_Custom Design</vt:lpstr>
      <vt:lpstr>5_Custom Design</vt:lpstr>
      <vt:lpstr>6_Custom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3808</cp:revision>
  <cp:lastPrinted>2020-06-04T13:46:14Z</cp:lastPrinted>
  <dcterms:created xsi:type="dcterms:W3CDTF">2019-11-08T17:29:39Z</dcterms:created>
  <dcterms:modified xsi:type="dcterms:W3CDTF">2020-09-01T19:49:06Z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0x01010080DB9CE22A4EFC44A022666BDDDFC40A</vt:lpwstr>
  </property>
</Properties>
</file>