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144328256" r:id="rId5"/>
    <p:sldId id="2144328232" r:id="rId6"/>
    <p:sldId id="2144328236" r:id="rId7"/>
    <p:sldId id="2144328266" r:id="rId8"/>
    <p:sldId id="2144328267" r:id="rId9"/>
    <p:sldId id="2144328237" r:id="rId10"/>
    <p:sldId id="2144328251" r:id="rId11"/>
    <p:sldId id="2144328253" r:id="rId12"/>
    <p:sldId id="2144328268" r:id="rId13"/>
    <p:sldId id="2144328247" r:id="rId14"/>
    <p:sldId id="2144328248" r:id="rId15"/>
    <p:sldId id="2144328252" r:id="rId16"/>
    <p:sldId id="2144328250" r:id="rId17"/>
    <p:sldId id="2144328257" r:id="rId18"/>
    <p:sldId id="2144328262" r:id="rId19"/>
    <p:sldId id="2144328269" r:id="rId20"/>
    <p:sldId id="2144328261" r:id="rId21"/>
    <p:sldId id="2144328263" r:id="rId22"/>
    <p:sldId id="2144328264" r:id="rId23"/>
    <p:sldId id="2144328241" r:id="rId24"/>
    <p:sldId id="275" r:id="rId25"/>
    <p:sldId id="2144327406" r:id="rId26"/>
    <p:sldId id="214432827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44001F-98D2-AF68-925B-F4D39E797894}" name="Jason Wiese" initials="JW" userId="S::jasonw@thevab.com::4bff8d5b-7de6-4655-b397-69b0afc81113" providerId="AD"/>
  <p188:author id="{41E8424B-45FD-3ECB-0948-723F916FFB79}" name="Danielle Delauro" initials="DD" userId="S::danielled@thevab.com::79c3a64d-209a-45df-902b-7cba6cccfd6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rolina Guillen" initials="KG" lastIdx="6" clrIdx="0">
    <p:extLst>
      <p:ext uri="{19B8F6BF-5375-455C-9EA6-DF929625EA0E}">
        <p15:presenceInfo xmlns:p15="http://schemas.microsoft.com/office/powerpoint/2012/main" userId="S::karolinaG@thevab.com::c1c08796-a0be-47c6-af52-5d31fd96ec50" providerId="AD"/>
      </p:ext>
    </p:extLst>
  </p:cmAuthor>
  <p:cmAuthor id="2" name="Jason Wiese" initials="JW" lastIdx="15" clrIdx="1">
    <p:extLst>
      <p:ext uri="{19B8F6BF-5375-455C-9EA6-DF929625EA0E}">
        <p15:presenceInfo xmlns:p15="http://schemas.microsoft.com/office/powerpoint/2012/main" userId="S::jasonw@thevab.com::4bff8d5b-7de6-4655-b397-69b0afc81113" providerId="AD"/>
      </p:ext>
    </p:extLst>
  </p:cmAuthor>
  <p:cmAuthor id="3" name="Danielle Delauro" initials="DD" lastIdx="32" clrIdx="2">
    <p:extLst>
      <p:ext uri="{19B8F6BF-5375-455C-9EA6-DF929625EA0E}">
        <p15:presenceInfo xmlns:p15="http://schemas.microsoft.com/office/powerpoint/2012/main" userId="S::danielled@thevab.com::79c3a64d-209a-45df-902b-7cba6cccfd68" providerId="AD"/>
      </p:ext>
    </p:extLst>
  </p:cmAuthor>
  <p:cmAuthor id="4" name="Reed Kiely" initials="RK" lastIdx="29" clrIdx="3">
    <p:extLst>
      <p:ext uri="{19B8F6BF-5375-455C-9EA6-DF929625EA0E}">
        <p15:presenceInfo xmlns:p15="http://schemas.microsoft.com/office/powerpoint/2012/main" userId="S::reedk@thevab.com::768be38e-2fb5-40ce-925d-bd8e9d9e3c31" providerId="AD"/>
      </p:ext>
    </p:extLst>
  </p:cmAuthor>
  <p:cmAuthor id="5" name="Marianne Vita" initials="MV" lastIdx="20" clrIdx="4">
    <p:extLst>
      <p:ext uri="{19B8F6BF-5375-455C-9EA6-DF929625EA0E}">
        <p15:presenceInfo xmlns:p15="http://schemas.microsoft.com/office/powerpoint/2012/main" userId="S::mariannev@thevab.com::35b1102d-d340-4a85-a709-12ee727aa4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FF2"/>
    <a:srgbClr val="ED3C8D"/>
    <a:srgbClr val="1F1A62"/>
    <a:srgbClr val="4EBEA4"/>
    <a:srgbClr val="1B1464"/>
    <a:srgbClr val="CFD5EA"/>
    <a:srgbClr val="E9EBF5"/>
    <a:srgbClr val="7ED2F6"/>
    <a:srgbClr val="00B0F0"/>
    <a:srgbClr val="FFE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A61A65-BCF9-4119-B9F1-00866324F2FB}" v="7" dt="2022-03-29T01:00:15.9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82"/>
      </p:cViewPr>
      <p:guideLst/>
    </p:cSldViewPr>
  </p:slideViewPr>
  <p:notesTextViewPr>
    <p:cViewPr>
      <p:scale>
        <a:sx n="1" d="1"/>
        <a:sy n="1" d="1"/>
      </p:scale>
      <p:origin x="0" y="0"/>
    </p:cViewPr>
  </p:notesTextViewPr>
  <p:sorterViewPr>
    <p:cViewPr varScale="1">
      <p:scale>
        <a:sx n="100" d="100"/>
        <a:sy n="100" d="100"/>
      </p:scale>
      <p:origin x="0" y="-409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Wiese" userId="4bff8d5b-7de6-4655-b397-69b0afc81113" providerId="ADAL" clId="{8211C16E-13CF-4F44-9011-6E0142EC59D4}"/>
    <pc:docChg chg="modSld">
      <pc:chgData name="Jason Wiese" userId="4bff8d5b-7de6-4655-b397-69b0afc81113" providerId="ADAL" clId="{8211C16E-13CF-4F44-9011-6E0142EC59D4}" dt="2022-03-29T03:39:14.474" v="1" actId="20577"/>
      <pc:docMkLst>
        <pc:docMk/>
      </pc:docMkLst>
      <pc:sldChg chg="modSp mod">
        <pc:chgData name="Jason Wiese" userId="4bff8d5b-7de6-4655-b397-69b0afc81113" providerId="ADAL" clId="{8211C16E-13CF-4F44-9011-6E0142EC59D4}" dt="2022-03-29T03:39:09.763" v="0" actId="20577"/>
        <pc:sldMkLst>
          <pc:docMk/>
          <pc:sldMk cId="3785789515" sldId="2144328251"/>
        </pc:sldMkLst>
        <pc:spChg chg="mod">
          <ac:chgData name="Jason Wiese" userId="4bff8d5b-7de6-4655-b397-69b0afc81113" providerId="ADAL" clId="{8211C16E-13CF-4F44-9011-6E0142EC59D4}" dt="2022-03-29T03:39:09.763" v="0" actId="20577"/>
          <ac:spMkLst>
            <pc:docMk/>
            <pc:sldMk cId="3785789515" sldId="2144328251"/>
            <ac:spMk id="4" creationId="{3ED54650-E124-0942-8B03-A438165B55A6}"/>
          </ac:spMkLst>
        </pc:spChg>
      </pc:sldChg>
      <pc:sldChg chg="modSp mod">
        <pc:chgData name="Jason Wiese" userId="4bff8d5b-7de6-4655-b397-69b0afc81113" providerId="ADAL" clId="{8211C16E-13CF-4F44-9011-6E0142EC59D4}" dt="2022-03-29T03:39:14.474" v="1" actId="20577"/>
        <pc:sldMkLst>
          <pc:docMk/>
          <pc:sldMk cId="4154799720" sldId="2144328267"/>
        </pc:sldMkLst>
        <pc:spChg chg="mod">
          <ac:chgData name="Jason Wiese" userId="4bff8d5b-7de6-4655-b397-69b0afc81113" providerId="ADAL" clId="{8211C16E-13CF-4F44-9011-6E0142EC59D4}" dt="2022-03-29T03:39:14.474" v="1" actId="20577"/>
          <ac:spMkLst>
            <pc:docMk/>
            <pc:sldMk cId="4154799720" sldId="2144328267"/>
            <ac:spMk id="4" creationId="{3ED54650-E124-0942-8B03-A438165B55A6}"/>
          </ac:spMkLst>
        </pc:spChg>
      </pc:sldChg>
    </pc:docChg>
  </pc:docChgLst>
  <pc:docChgLst>
    <pc:chgData name="Jason Wiese" userId="4bff8d5b-7de6-4655-b397-69b0afc81113" providerId="ADAL" clId="{68A61A65-BCF9-4119-B9F1-00866324F2FB}"/>
    <pc:docChg chg="undo custSel delSld modSld">
      <pc:chgData name="Jason Wiese" userId="4bff8d5b-7de6-4655-b397-69b0afc81113" providerId="ADAL" clId="{68A61A65-BCF9-4119-B9F1-00866324F2FB}" dt="2022-03-29T01:37:02.484" v="775" actId="20577"/>
      <pc:docMkLst>
        <pc:docMk/>
      </pc:docMkLst>
      <pc:sldChg chg="addSp delSp modSp mod">
        <pc:chgData name="Jason Wiese" userId="4bff8d5b-7de6-4655-b397-69b0afc81113" providerId="ADAL" clId="{68A61A65-BCF9-4119-B9F1-00866324F2FB}" dt="2022-03-29T00:52:03.137" v="732"/>
        <pc:sldMkLst>
          <pc:docMk/>
          <pc:sldMk cId="2469683786" sldId="275"/>
        </pc:sldMkLst>
        <pc:spChg chg="del">
          <ac:chgData name="Jason Wiese" userId="4bff8d5b-7de6-4655-b397-69b0afc81113" providerId="ADAL" clId="{68A61A65-BCF9-4119-B9F1-00866324F2FB}" dt="2022-03-29T00:49:06.199" v="292" actId="478"/>
          <ac:spMkLst>
            <pc:docMk/>
            <pc:sldMk cId="2469683786" sldId="275"/>
            <ac:spMk id="13" creationId="{AA34837E-BE59-42B6-82C0-013646763F1C}"/>
          </ac:spMkLst>
        </pc:spChg>
        <pc:spChg chg="mod">
          <ac:chgData name="Jason Wiese" userId="4bff8d5b-7de6-4655-b397-69b0afc81113" providerId="ADAL" clId="{68A61A65-BCF9-4119-B9F1-00866324F2FB}" dt="2022-03-29T00:49:17.324" v="396" actId="1037"/>
          <ac:spMkLst>
            <pc:docMk/>
            <pc:sldMk cId="2469683786" sldId="275"/>
            <ac:spMk id="15" creationId="{090D33C5-5371-4A7B-88D0-D37EF3234D0B}"/>
          </ac:spMkLst>
        </pc:spChg>
        <pc:spChg chg="mod">
          <ac:chgData name="Jason Wiese" userId="4bff8d5b-7de6-4655-b397-69b0afc81113" providerId="ADAL" clId="{68A61A65-BCF9-4119-B9F1-00866324F2FB}" dt="2022-03-29T00:49:24.265" v="456" actId="1037"/>
          <ac:spMkLst>
            <pc:docMk/>
            <pc:sldMk cId="2469683786" sldId="275"/>
            <ac:spMk id="19" creationId="{99323578-41A3-4C70-998C-ADE61062BD47}"/>
          </ac:spMkLst>
        </pc:spChg>
        <pc:spChg chg="add mod">
          <ac:chgData name="Jason Wiese" userId="4bff8d5b-7de6-4655-b397-69b0afc81113" providerId="ADAL" clId="{68A61A65-BCF9-4119-B9F1-00866324F2FB}" dt="2022-03-29T00:52:03.137" v="732"/>
          <ac:spMkLst>
            <pc:docMk/>
            <pc:sldMk cId="2469683786" sldId="275"/>
            <ac:spMk id="22" creationId="{5E1D2C0A-263F-460A-A287-262FAF4038A8}"/>
          </ac:spMkLst>
        </pc:spChg>
        <pc:picChg chg="mod">
          <ac:chgData name="Jason Wiese" userId="4bff8d5b-7de6-4655-b397-69b0afc81113" providerId="ADAL" clId="{68A61A65-BCF9-4119-B9F1-00866324F2FB}" dt="2022-03-29T00:49:24.265" v="456" actId="1037"/>
          <ac:picMkLst>
            <pc:docMk/>
            <pc:sldMk cId="2469683786" sldId="275"/>
            <ac:picMk id="5" creationId="{A3BBBB30-51F1-4687-9F38-49D9C738AEB6}"/>
          </ac:picMkLst>
        </pc:picChg>
        <pc:picChg chg="add mod">
          <ac:chgData name="Jason Wiese" userId="4bff8d5b-7de6-4655-b397-69b0afc81113" providerId="ADAL" clId="{68A61A65-BCF9-4119-B9F1-00866324F2FB}" dt="2022-03-29T00:51:57.549" v="731"/>
          <ac:picMkLst>
            <pc:docMk/>
            <pc:sldMk cId="2469683786" sldId="275"/>
            <ac:picMk id="6" creationId="{69EB7573-1004-4719-B0A4-0193DC5938F0}"/>
          </ac:picMkLst>
        </pc:picChg>
        <pc:picChg chg="del">
          <ac:chgData name="Jason Wiese" userId="4bff8d5b-7de6-4655-b397-69b0afc81113" providerId="ADAL" clId="{68A61A65-BCF9-4119-B9F1-00866324F2FB}" dt="2022-03-29T00:49:06.199" v="292" actId="478"/>
          <ac:picMkLst>
            <pc:docMk/>
            <pc:sldMk cId="2469683786" sldId="275"/>
            <ac:picMk id="12" creationId="{B23CC770-D0AF-4F84-B93D-B3B0CBC28102}"/>
          </ac:picMkLst>
        </pc:picChg>
        <pc:picChg chg="mod">
          <ac:chgData name="Jason Wiese" userId="4bff8d5b-7de6-4655-b397-69b0afc81113" providerId="ADAL" clId="{68A61A65-BCF9-4119-B9F1-00866324F2FB}" dt="2022-03-29T00:49:17.324" v="396" actId="1037"/>
          <ac:picMkLst>
            <pc:docMk/>
            <pc:sldMk cId="2469683786" sldId="275"/>
            <ac:picMk id="14" creationId="{06B6A829-C310-4CE5-8576-36C66E2520B7}"/>
          </ac:picMkLst>
        </pc:picChg>
      </pc:sldChg>
      <pc:sldChg chg="modSp mod">
        <pc:chgData name="Jason Wiese" userId="4bff8d5b-7de6-4655-b397-69b0afc81113" providerId="ADAL" clId="{68A61A65-BCF9-4119-B9F1-00866324F2FB}" dt="2022-03-29T01:29:40.954" v="772" actId="20577"/>
        <pc:sldMkLst>
          <pc:docMk/>
          <pc:sldMk cId="195250905" sldId="2144328236"/>
        </pc:sldMkLst>
        <pc:spChg chg="mod">
          <ac:chgData name="Jason Wiese" userId="4bff8d5b-7de6-4655-b397-69b0afc81113" providerId="ADAL" clId="{68A61A65-BCF9-4119-B9F1-00866324F2FB}" dt="2022-03-29T01:29:40.954" v="772" actId="20577"/>
          <ac:spMkLst>
            <pc:docMk/>
            <pc:sldMk cId="195250905" sldId="2144328236"/>
            <ac:spMk id="59" creationId="{3CEA688E-6C4D-4117-AE2C-AE785F3A5C5D}"/>
          </ac:spMkLst>
        </pc:spChg>
      </pc:sldChg>
      <pc:sldChg chg="modSp mod">
        <pc:chgData name="Jason Wiese" userId="4bff8d5b-7de6-4655-b397-69b0afc81113" providerId="ADAL" clId="{68A61A65-BCF9-4119-B9F1-00866324F2FB}" dt="2022-03-29T01:16:33.779" v="767" actId="115"/>
        <pc:sldMkLst>
          <pc:docMk/>
          <pc:sldMk cId="3221566407" sldId="2144328237"/>
        </pc:sldMkLst>
        <pc:spChg chg="mod">
          <ac:chgData name="Jason Wiese" userId="4bff8d5b-7de6-4655-b397-69b0afc81113" providerId="ADAL" clId="{68A61A65-BCF9-4119-B9F1-00866324F2FB}" dt="2022-03-29T01:16:33.779" v="767" actId="115"/>
          <ac:spMkLst>
            <pc:docMk/>
            <pc:sldMk cId="3221566407" sldId="2144328237"/>
            <ac:spMk id="79" creationId="{0F173D2C-157D-4AE3-85D8-C42398D72917}"/>
          </ac:spMkLst>
        </pc:spChg>
      </pc:sldChg>
      <pc:sldChg chg="modSp mod">
        <pc:chgData name="Jason Wiese" userId="4bff8d5b-7de6-4655-b397-69b0afc81113" providerId="ADAL" clId="{68A61A65-BCF9-4119-B9F1-00866324F2FB}" dt="2022-03-29T01:37:02.484" v="775" actId="20577"/>
        <pc:sldMkLst>
          <pc:docMk/>
          <pc:sldMk cId="1943533575" sldId="2144328241"/>
        </pc:sldMkLst>
        <pc:spChg chg="mod">
          <ac:chgData name="Jason Wiese" userId="4bff8d5b-7de6-4655-b397-69b0afc81113" providerId="ADAL" clId="{68A61A65-BCF9-4119-B9F1-00866324F2FB}" dt="2022-03-29T01:37:02.484" v="775" actId="20577"/>
          <ac:spMkLst>
            <pc:docMk/>
            <pc:sldMk cId="1943533575" sldId="2144328241"/>
            <ac:spMk id="17" creationId="{5F822956-5E28-4BFC-8BEF-86CBB0A2D236}"/>
          </ac:spMkLst>
        </pc:spChg>
      </pc:sldChg>
      <pc:sldChg chg="modSp mod">
        <pc:chgData name="Jason Wiese" userId="4bff8d5b-7de6-4655-b397-69b0afc81113" providerId="ADAL" clId="{68A61A65-BCF9-4119-B9F1-00866324F2FB}" dt="2022-03-29T01:33:37.821" v="773" actId="115"/>
        <pc:sldMkLst>
          <pc:docMk/>
          <pc:sldMk cId="3785789515" sldId="2144328251"/>
        </pc:sldMkLst>
        <pc:spChg chg="mod">
          <ac:chgData name="Jason Wiese" userId="4bff8d5b-7de6-4655-b397-69b0afc81113" providerId="ADAL" clId="{68A61A65-BCF9-4119-B9F1-00866324F2FB}" dt="2022-03-29T01:33:37.821" v="773" actId="115"/>
          <ac:spMkLst>
            <pc:docMk/>
            <pc:sldMk cId="3785789515" sldId="2144328251"/>
            <ac:spMk id="4" creationId="{3ED54650-E124-0942-8B03-A438165B55A6}"/>
          </ac:spMkLst>
        </pc:spChg>
        <pc:spChg chg="mod">
          <ac:chgData name="Jason Wiese" userId="4bff8d5b-7de6-4655-b397-69b0afc81113" providerId="ADAL" clId="{68A61A65-BCF9-4119-B9F1-00866324F2FB}" dt="2022-03-29T00:37:43.272" v="291" actId="20577"/>
          <ac:spMkLst>
            <pc:docMk/>
            <pc:sldMk cId="3785789515" sldId="2144328251"/>
            <ac:spMk id="13" creationId="{1FDC5439-10E4-374F-9775-602E388D219A}"/>
          </ac:spMkLst>
        </pc:spChg>
      </pc:sldChg>
      <pc:sldChg chg="modSp mod">
        <pc:chgData name="Jason Wiese" userId="4bff8d5b-7de6-4655-b397-69b0afc81113" providerId="ADAL" clId="{68A61A65-BCF9-4119-B9F1-00866324F2FB}" dt="2022-03-29T00:26:44.281" v="11" actId="20577"/>
        <pc:sldMkLst>
          <pc:docMk/>
          <pc:sldMk cId="200777600" sldId="2144328256"/>
        </pc:sldMkLst>
        <pc:spChg chg="mod">
          <ac:chgData name="Jason Wiese" userId="4bff8d5b-7de6-4655-b397-69b0afc81113" providerId="ADAL" clId="{68A61A65-BCF9-4119-B9F1-00866324F2FB}" dt="2022-03-29T00:26:44.281" v="11" actId="20577"/>
          <ac:spMkLst>
            <pc:docMk/>
            <pc:sldMk cId="200777600" sldId="2144328256"/>
            <ac:spMk id="15" creationId="{8286DC7F-0207-43D0-BA27-822DDBF98461}"/>
          </ac:spMkLst>
        </pc:spChg>
      </pc:sldChg>
      <pc:sldChg chg="addSp delSp modSp mod">
        <pc:chgData name="Jason Wiese" userId="4bff8d5b-7de6-4655-b397-69b0afc81113" providerId="ADAL" clId="{68A61A65-BCF9-4119-B9F1-00866324F2FB}" dt="2022-03-29T00:54:16.828" v="734"/>
        <pc:sldMkLst>
          <pc:docMk/>
          <pc:sldMk cId="3311474319" sldId="2144328257"/>
        </pc:sldMkLst>
        <pc:spChg chg="add mod">
          <ac:chgData name="Jason Wiese" userId="4bff8d5b-7de6-4655-b397-69b0afc81113" providerId="ADAL" clId="{68A61A65-BCF9-4119-B9F1-00866324F2FB}" dt="2022-03-29T00:54:16.828" v="734"/>
          <ac:spMkLst>
            <pc:docMk/>
            <pc:sldMk cId="3311474319" sldId="2144328257"/>
            <ac:spMk id="4" creationId="{5D2F9C72-1825-4CCE-8E3F-4C58BB3EAF71}"/>
          </ac:spMkLst>
        </pc:spChg>
        <pc:spChg chg="del mod">
          <ac:chgData name="Jason Wiese" userId="4bff8d5b-7de6-4655-b397-69b0afc81113" providerId="ADAL" clId="{68A61A65-BCF9-4119-B9F1-00866324F2FB}" dt="2022-03-29T00:54:14.644" v="733" actId="478"/>
          <ac:spMkLst>
            <pc:docMk/>
            <pc:sldMk cId="3311474319" sldId="2144328257"/>
            <ac:spMk id="6" creationId="{A09F575A-5CEC-40AF-A2E6-DE089D9A88D7}"/>
          </ac:spMkLst>
        </pc:spChg>
      </pc:sldChg>
      <pc:sldChg chg="addSp delSp modSp mod">
        <pc:chgData name="Jason Wiese" userId="4bff8d5b-7de6-4655-b397-69b0afc81113" providerId="ADAL" clId="{68A61A65-BCF9-4119-B9F1-00866324F2FB}" dt="2022-03-29T01:35:25.681" v="774" actId="20577"/>
        <pc:sldMkLst>
          <pc:docMk/>
          <pc:sldMk cId="2093868241" sldId="2144328261"/>
        </pc:sldMkLst>
        <pc:spChg chg="mod">
          <ac:chgData name="Jason Wiese" userId="4bff8d5b-7de6-4655-b397-69b0afc81113" providerId="ADAL" clId="{68A61A65-BCF9-4119-B9F1-00866324F2FB}" dt="2022-03-29T01:35:25.681" v="774" actId="20577"/>
          <ac:spMkLst>
            <pc:docMk/>
            <pc:sldMk cId="2093868241" sldId="2144328261"/>
            <ac:spMk id="22" creationId="{E2C06DD4-276C-4D36-B6C0-E5B891F3FE9D}"/>
          </ac:spMkLst>
        </pc:spChg>
        <pc:spChg chg="add del mod">
          <ac:chgData name="Jason Wiese" userId="4bff8d5b-7de6-4655-b397-69b0afc81113" providerId="ADAL" clId="{68A61A65-BCF9-4119-B9F1-00866324F2FB}" dt="2022-03-29T01:00:22.301" v="764" actId="478"/>
          <ac:spMkLst>
            <pc:docMk/>
            <pc:sldMk cId="2093868241" sldId="2144328261"/>
            <ac:spMk id="26" creationId="{04D7AF7B-6B69-4DE9-90A5-5CDE63761B5D}"/>
          </ac:spMkLst>
        </pc:spChg>
      </pc:sldChg>
      <pc:sldChg chg="addSp delSp modSp mod">
        <pc:chgData name="Jason Wiese" userId="4bff8d5b-7de6-4655-b397-69b0afc81113" providerId="ADAL" clId="{68A61A65-BCF9-4119-B9F1-00866324F2FB}" dt="2022-03-29T00:57:51.592" v="738"/>
        <pc:sldMkLst>
          <pc:docMk/>
          <pc:sldMk cId="653575353" sldId="2144328262"/>
        </pc:sldMkLst>
        <pc:spChg chg="add del mod">
          <ac:chgData name="Jason Wiese" userId="4bff8d5b-7de6-4655-b397-69b0afc81113" providerId="ADAL" clId="{68A61A65-BCF9-4119-B9F1-00866324F2FB}" dt="2022-03-29T00:57:43.132" v="737" actId="478"/>
          <ac:spMkLst>
            <pc:docMk/>
            <pc:sldMk cId="653575353" sldId="2144328262"/>
            <ac:spMk id="19" creationId="{25F791AB-8706-45CD-9FAA-A487B61A71CC}"/>
          </ac:spMkLst>
        </pc:spChg>
        <pc:spChg chg="add mod">
          <ac:chgData name="Jason Wiese" userId="4bff8d5b-7de6-4655-b397-69b0afc81113" providerId="ADAL" clId="{68A61A65-BCF9-4119-B9F1-00866324F2FB}" dt="2022-03-29T00:57:51.592" v="738"/>
          <ac:spMkLst>
            <pc:docMk/>
            <pc:sldMk cId="653575353" sldId="2144328262"/>
            <ac:spMk id="25" creationId="{38A3DAE3-12A3-4A3B-B9E2-41C0B03FF4BF}"/>
          </ac:spMkLst>
        </pc:spChg>
      </pc:sldChg>
      <pc:sldChg chg="modSp mod">
        <pc:chgData name="Jason Wiese" userId="4bff8d5b-7de6-4655-b397-69b0afc81113" providerId="ADAL" clId="{68A61A65-BCF9-4119-B9F1-00866324F2FB}" dt="2022-03-29T00:33:31.972" v="64" actId="20577"/>
        <pc:sldMkLst>
          <pc:docMk/>
          <pc:sldMk cId="4154799720" sldId="2144328267"/>
        </pc:sldMkLst>
        <pc:spChg chg="mod">
          <ac:chgData name="Jason Wiese" userId="4bff8d5b-7de6-4655-b397-69b0afc81113" providerId="ADAL" clId="{68A61A65-BCF9-4119-B9F1-00866324F2FB}" dt="2022-03-29T00:33:31.972" v="64" actId="20577"/>
          <ac:spMkLst>
            <pc:docMk/>
            <pc:sldMk cId="4154799720" sldId="2144328267"/>
            <ac:spMk id="13" creationId="{1FDC5439-10E4-374F-9775-602E388D219A}"/>
          </ac:spMkLst>
        </pc:spChg>
      </pc:sldChg>
      <pc:sldChg chg="addSp delSp modSp mod">
        <pc:chgData name="Jason Wiese" userId="4bff8d5b-7de6-4655-b397-69b0afc81113" providerId="ADAL" clId="{68A61A65-BCF9-4119-B9F1-00866324F2FB}" dt="2022-03-29T01:25:16.456" v="768" actId="108"/>
        <pc:sldMkLst>
          <pc:docMk/>
          <pc:sldMk cId="1697380522" sldId="2144328269"/>
        </pc:sldMkLst>
        <pc:spChg chg="add mod">
          <ac:chgData name="Jason Wiese" userId="4bff8d5b-7de6-4655-b397-69b0afc81113" providerId="ADAL" clId="{68A61A65-BCF9-4119-B9F1-00866324F2FB}" dt="2022-03-29T01:25:16.456" v="768" actId="108"/>
          <ac:spMkLst>
            <pc:docMk/>
            <pc:sldMk cId="1697380522" sldId="2144328269"/>
            <ac:spMk id="11" creationId="{63730FCA-3FB7-4091-8F4E-D99163BD4309}"/>
          </ac:spMkLst>
        </pc:spChg>
        <pc:spChg chg="del">
          <ac:chgData name="Jason Wiese" userId="4bff8d5b-7de6-4655-b397-69b0afc81113" providerId="ADAL" clId="{68A61A65-BCF9-4119-B9F1-00866324F2FB}" dt="2022-03-29T00:58:23.627" v="739" actId="478"/>
          <ac:spMkLst>
            <pc:docMk/>
            <pc:sldMk cId="1697380522" sldId="2144328269"/>
            <ac:spMk id="19" creationId="{25F791AB-8706-45CD-9FAA-A487B61A71CC}"/>
          </ac:spMkLst>
        </pc:spChg>
      </pc:sldChg>
      <pc:sldChg chg="del">
        <pc:chgData name="Jason Wiese" userId="4bff8d5b-7de6-4655-b397-69b0afc81113" providerId="ADAL" clId="{68A61A65-BCF9-4119-B9F1-00866324F2FB}" dt="2022-03-28T17:00:23.518" v="1" actId="47"/>
        <pc:sldMkLst>
          <pc:docMk/>
          <pc:sldMk cId="3404308833" sldId="2144328273"/>
        </pc:sldMkLst>
      </pc:sldChg>
      <pc:sldChg chg="del">
        <pc:chgData name="Jason Wiese" userId="4bff8d5b-7de6-4655-b397-69b0afc81113" providerId="ADAL" clId="{68A61A65-BCF9-4119-B9F1-00866324F2FB}" dt="2022-03-28T17:00:19.871" v="0" actId="47"/>
        <pc:sldMkLst>
          <pc:docMk/>
          <pc:sldMk cId="3173189691" sldId="214432827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sng" strike="noStrike" kern="1200" spc="0" baseline="0">
                <a:solidFill>
                  <a:srgbClr val="1F1A62"/>
                </a:solidFill>
                <a:latin typeface="Helvetica" panose="020B0403020202020204" pitchFamily="34" charset="0"/>
                <a:ea typeface="+mn-ea"/>
                <a:cs typeface="+mn-cs"/>
              </a:defRPr>
            </a:pPr>
            <a:r>
              <a:rPr lang="en-US" sz="2000" b="1" u="sng" dirty="0">
                <a:solidFill>
                  <a:srgbClr val="1F1A62"/>
                </a:solidFill>
                <a:latin typeface="Helvetica" panose="020B0403020202020204" pitchFamily="34" charset="0"/>
              </a:rPr>
              <a:t>Total Day</a:t>
            </a:r>
          </a:p>
        </c:rich>
      </c:tx>
      <c:overlay val="0"/>
      <c:spPr>
        <a:noFill/>
        <a:ln>
          <a:noFill/>
        </a:ln>
        <a:effectLst/>
      </c:spPr>
      <c:txPr>
        <a:bodyPr rot="0" spcFirstLastPara="1" vertOverflow="ellipsis" vert="horz" wrap="square" anchor="ctr" anchorCtr="1"/>
        <a:lstStyle/>
        <a:p>
          <a:pPr>
            <a:defRPr sz="2000" b="1" i="0" u="sng" strike="noStrike" kern="1200" spc="0" baseline="0">
              <a:solidFill>
                <a:srgbClr val="1F1A62"/>
              </a:solidFill>
              <a:latin typeface="Helvetica" panose="020B040302020202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2020</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ED3C8D"/>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Sep</c:v>
                </c:pt>
                <c:pt idx="1">
                  <c:v>Oct</c:v>
                </c:pt>
                <c:pt idx="2">
                  <c:v>Nov</c:v>
                </c:pt>
                <c:pt idx="3">
                  <c:v>Dec</c:v>
                </c:pt>
              </c:strCache>
            </c:strRef>
          </c:cat>
          <c:val>
            <c:numRef>
              <c:f>Sheet1!$B$2:$B$5</c:f>
              <c:numCache>
                <c:formatCode>General</c:formatCode>
                <c:ptCount val="4"/>
                <c:pt idx="0">
                  <c:v>12</c:v>
                </c:pt>
                <c:pt idx="1">
                  <c:v>14</c:v>
                </c:pt>
                <c:pt idx="2">
                  <c:v>6</c:v>
                </c:pt>
                <c:pt idx="3">
                  <c:v>14</c:v>
                </c:pt>
              </c:numCache>
            </c:numRef>
          </c:val>
          <c:extLst>
            <c:ext xmlns:c16="http://schemas.microsoft.com/office/drawing/2014/chart" uri="{C3380CC4-5D6E-409C-BE32-E72D297353CC}">
              <c16:uniqueId val="{00000000-23E7-472F-A1D6-882512A9F121}"/>
            </c:ext>
          </c:extLst>
        </c:ser>
        <c:ser>
          <c:idx val="1"/>
          <c:order val="1"/>
          <c:tx>
            <c:strRef>
              <c:f>Sheet1!$C$1</c:f>
              <c:strCache>
                <c:ptCount val="1"/>
                <c:pt idx="0">
                  <c:v>2021</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BFF2"/>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Sep</c:v>
                </c:pt>
                <c:pt idx="1">
                  <c:v>Oct</c:v>
                </c:pt>
                <c:pt idx="2">
                  <c:v>Nov</c:v>
                </c:pt>
                <c:pt idx="3">
                  <c:v>Dec</c:v>
                </c:pt>
              </c:strCache>
            </c:strRef>
          </c:cat>
          <c:val>
            <c:numRef>
              <c:f>Sheet1!$C$2:$C$5</c:f>
              <c:numCache>
                <c:formatCode>General</c:formatCode>
                <c:ptCount val="4"/>
                <c:pt idx="0">
                  <c:v>33</c:v>
                </c:pt>
                <c:pt idx="1">
                  <c:v>31</c:v>
                </c:pt>
                <c:pt idx="2">
                  <c:v>50</c:v>
                </c:pt>
                <c:pt idx="3">
                  <c:v>20</c:v>
                </c:pt>
              </c:numCache>
            </c:numRef>
          </c:val>
          <c:extLst>
            <c:ext xmlns:c16="http://schemas.microsoft.com/office/drawing/2014/chart" uri="{C3380CC4-5D6E-409C-BE32-E72D297353CC}">
              <c16:uniqueId val="{00000001-23E7-472F-A1D6-882512A9F121}"/>
            </c:ext>
          </c:extLst>
        </c:ser>
        <c:dLbls>
          <c:dLblPos val="outEnd"/>
          <c:showLegendKey val="0"/>
          <c:showVal val="1"/>
          <c:showCatName val="0"/>
          <c:showSerName val="0"/>
          <c:showPercent val="0"/>
          <c:showBubbleSize val="0"/>
        </c:dLbls>
        <c:gapWidth val="219"/>
        <c:overlap val="-27"/>
        <c:axId val="276330463"/>
        <c:axId val="276314239"/>
      </c:barChart>
      <c:catAx>
        <c:axId val="276330463"/>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400" b="1" i="0" u="none" strike="noStrike" kern="1200" baseline="0">
                <a:solidFill>
                  <a:srgbClr val="1F1A62"/>
                </a:solidFill>
                <a:latin typeface="Helvetica" panose="020B0403020202020204" pitchFamily="34" charset="0"/>
                <a:ea typeface="+mn-ea"/>
                <a:cs typeface="+mn-cs"/>
              </a:defRPr>
            </a:pPr>
            <a:endParaRPr lang="en-US"/>
          </a:p>
        </c:txPr>
        <c:crossAx val="276314239"/>
        <c:crosses val="autoZero"/>
        <c:auto val="1"/>
        <c:lblAlgn val="ctr"/>
        <c:lblOffset val="100"/>
        <c:noMultiLvlLbl val="0"/>
      </c:catAx>
      <c:valAx>
        <c:axId val="276314239"/>
        <c:scaling>
          <c:orientation val="minMax"/>
        </c:scaling>
        <c:delete val="1"/>
        <c:axPos val="l"/>
        <c:numFmt formatCode="General" sourceLinked="1"/>
        <c:majorTickMark val="out"/>
        <c:minorTickMark val="none"/>
        <c:tickLblPos val="nextTo"/>
        <c:crossAx val="2763304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sng" strike="noStrike" kern="1200" spc="0" baseline="0">
                <a:solidFill>
                  <a:srgbClr val="1F1A62"/>
                </a:solidFill>
                <a:latin typeface="Helvetica" panose="020B0403020202020204" pitchFamily="34" charset="0"/>
                <a:ea typeface="+mn-ea"/>
                <a:cs typeface="+mn-cs"/>
              </a:defRPr>
            </a:pPr>
            <a:r>
              <a:rPr lang="en-US" sz="2000" b="1" u="sng" dirty="0">
                <a:solidFill>
                  <a:srgbClr val="1F1A62"/>
                </a:solidFill>
                <a:latin typeface="Helvetica" panose="020B0403020202020204" pitchFamily="34" charset="0"/>
              </a:rPr>
              <a:t>Prime Time</a:t>
            </a:r>
          </a:p>
        </c:rich>
      </c:tx>
      <c:overlay val="0"/>
      <c:spPr>
        <a:noFill/>
        <a:ln>
          <a:noFill/>
        </a:ln>
        <a:effectLst/>
      </c:spPr>
      <c:txPr>
        <a:bodyPr rot="0" spcFirstLastPara="1" vertOverflow="ellipsis" vert="horz" wrap="square" anchor="ctr" anchorCtr="1"/>
        <a:lstStyle/>
        <a:p>
          <a:pPr>
            <a:defRPr sz="2000" b="1" i="0" u="sng" strike="noStrike" kern="1200" spc="0" baseline="0">
              <a:solidFill>
                <a:srgbClr val="1F1A62"/>
              </a:solidFill>
              <a:latin typeface="Helvetica" panose="020B040302020202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2020</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ED3C8D"/>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Sep</c:v>
                </c:pt>
                <c:pt idx="1">
                  <c:v>Oct</c:v>
                </c:pt>
                <c:pt idx="2">
                  <c:v>Nov</c:v>
                </c:pt>
                <c:pt idx="3">
                  <c:v>Dec</c:v>
                </c:pt>
              </c:strCache>
            </c:strRef>
          </c:cat>
          <c:val>
            <c:numRef>
              <c:f>Sheet1!$B$2:$B$5</c:f>
              <c:numCache>
                <c:formatCode>General</c:formatCode>
                <c:ptCount val="4"/>
                <c:pt idx="0">
                  <c:v>13</c:v>
                </c:pt>
                <c:pt idx="1">
                  <c:v>12</c:v>
                </c:pt>
                <c:pt idx="2">
                  <c:v>13</c:v>
                </c:pt>
                <c:pt idx="3">
                  <c:v>11</c:v>
                </c:pt>
              </c:numCache>
            </c:numRef>
          </c:val>
          <c:extLst>
            <c:ext xmlns:c16="http://schemas.microsoft.com/office/drawing/2014/chart" uri="{C3380CC4-5D6E-409C-BE32-E72D297353CC}">
              <c16:uniqueId val="{00000000-3888-45F9-9CA9-060EAE36D54F}"/>
            </c:ext>
          </c:extLst>
        </c:ser>
        <c:ser>
          <c:idx val="1"/>
          <c:order val="1"/>
          <c:tx>
            <c:strRef>
              <c:f>Sheet1!$C$1</c:f>
              <c:strCache>
                <c:ptCount val="1"/>
                <c:pt idx="0">
                  <c:v>2021</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BFF2"/>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Sep</c:v>
                </c:pt>
                <c:pt idx="1">
                  <c:v>Oct</c:v>
                </c:pt>
                <c:pt idx="2">
                  <c:v>Nov</c:v>
                </c:pt>
                <c:pt idx="3">
                  <c:v>Dec</c:v>
                </c:pt>
              </c:strCache>
            </c:strRef>
          </c:cat>
          <c:val>
            <c:numRef>
              <c:f>Sheet1!$C$2:$C$5</c:f>
              <c:numCache>
                <c:formatCode>General</c:formatCode>
                <c:ptCount val="4"/>
                <c:pt idx="0">
                  <c:v>23</c:v>
                </c:pt>
                <c:pt idx="1">
                  <c:v>28</c:v>
                </c:pt>
                <c:pt idx="2">
                  <c:v>40</c:v>
                </c:pt>
                <c:pt idx="3">
                  <c:v>29</c:v>
                </c:pt>
              </c:numCache>
            </c:numRef>
          </c:val>
          <c:extLst>
            <c:ext xmlns:c16="http://schemas.microsoft.com/office/drawing/2014/chart" uri="{C3380CC4-5D6E-409C-BE32-E72D297353CC}">
              <c16:uniqueId val="{00000001-3888-45F9-9CA9-060EAE36D54F}"/>
            </c:ext>
          </c:extLst>
        </c:ser>
        <c:dLbls>
          <c:dLblPos val="outEnd"/>
          <c:showLegendKey val="0"/>
          <c:showVal val="1"/>
          <c:showCatName val="0"/>
          <c:showSerName val="0"/>
          <c:showPercent val="0"/>
          <c:showBubbleSize val="0"/>
        </c:dLbls>
        <c:gapWidth val="219"/>
        <c:overlap val="-27"/>
        <c:axId val="276330463"/>
        <c:axId val="276314239"/>
      </c:barChart>
      <c:catAx>
        <c:axId val="276330463"/>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400" b="1" i="0" u="none" strike="noStrike" kern="1200" baseline="0">
                <a:solidFill>
                  <a:srgbClr val="1F1A62"/>
                </a:solidFill>
                <a:latin typeface="Helvetica" panose="020B0403020202020204" pitchFamily="34" charset="0"/>
                <a:ea typeface="+mn-ea"/>
                <a:cs typeface="+mn-cs"/>
              </a:defRPr>
            </a:pPr>
            <a:endParaRPr lang="en-US"/>
          </a:p>
        </c:txPr>
        <c:crossAx val="276314239"/>
        <c:crosses val="autoZero"/>
        <c:auto val="1"/>
        <c:lblAlgn val="ctr"/>
        <c:lblOffset val="100"/>
        <c:noMultiLvlLbl val="0"/>
      </c:catAx>
      <c:valAx>
        <c:axId val="276314239"/>
        <c:scaling>
          <c:orientation val="minMax"/>
          <c:max val="60"/>
        </c:scaling>
        <c:delete val="1"/>
        <c:axPos val="l"/>
        <c:numFmt formatCode="General" sourceLinked="1"/>
        <c:majorTickMark val="out"/>
        <c:minorTickMark val="none"/>
        <c:tickLblPos val="nextTo"/>
        <c:crossAx val="2763304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sng" strike="noStrike" kern="1200" spc="0" baseline="0">
                <a:solidFill>
                  <a:srgbClr val="1F1A62"/>
                </a:solidFill>
                <a:latin typeface="Helvetica" panose="020B0403020202020204" pitchFamily="34" charset="0"/>
                <a:ea typeface="+mn-ea"/>
                <a:cs typeface="+mn-cs"/>
              </a:defRPr>
            </a:pPr>
            <a:r>
              <a:rPr lang="en-US" sz="2000" b="1" u="sng" dirty="0">
                <a:solidFill>
                  <a:srgbClr val="1F1A62"/>
                </a:solidFill>
                <a:latin typeface="Helvetica" panose="020B0403020202020204" pitchFamily="34" charset="0"/>
              </a:rPr>
              <a:t>Total Day</a:t>
            </a:r>
          </a:p>
        </c:rich>
      </c:tx>
      <c:overlay val="0"/>
      <c:spPr>
        <a:noFill/>
        <a:ln>
          <a:noFill/>
        </a:ln>
        <a:effectLst/>
      </c:spPr>
      <c:txPr>
        <a:bodyPr rot="0" spcFirstLastPara="1" vertOverflow="ellipsis" vert="horz" wrap="square" anchor="ctr" anchorCtr="1"/>
        <a:lstStyle/>
        <a:p>
          <a:pPr>
            <a:defRPr sz="2000" b="1" i="0" u="sng" strike="noStrike" kern="1200" spc="0" baseline="0">
              <a:solidFill>
                <a:srgbClr val="1F1A62"/>
              </a:solidFill>
              <a:latin typeface="Helvetica" panose="020B040302020202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c:v>
                </c:pt>
              </c:strCache>
            </c:strRef>
          </c:tx>
          <c:spPr>
            <a:solidFill>
              <a:srgbClr val="ED3C8D"/>
            </a:solidFill>
            <a:ln>
              <a:noFill/>
            </a:ln>
            <a:effectLst/>
          </c:spPr>
          <c:invertIfNegative val="0"/>
          <c:dPt>
            <c:idx val="1"/>
            <c:invertIfNegative val="0"/>
            <c:bubble3D val="0"/>
            <c:spPr>
              <a:solidFill>
                <a:srgbClr val="00BFF2"/>
              </a:solidFill>
              <a:ln>
                <a:noFill/>
              </a:ln>
              <a:effectLst/>
            </c:spPr>
            <c:extLst>
              <c:ext xmlns:c16="http://schemas.microsoft.com/office/drawing/2014/chart" uri="{C3380CC4-5D6E-409C-BE32-E72D297353CC}">
                <c16:uniqueId val="{00000001-CEA8-4034-A363-9CE570447DD6}"/>
              </c:ext>
            </c:extLst>
          </c:dPt>
          <c:dLbls>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BFF2"/>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CEA8-4034-A363-9CE570447DD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ED3C8D"/>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Sep-Dec 2020</c:v>
                </c:pt>
                <c:pt idx="1">
                  <c:v>Sep-Dec 2021</c:v>
                </c:pt>
              </c:strCache>
            </c:strRef>
          </c:cat>
          <c:val>
            <c:numRef>
              <c:f>Sheet1!$B$2:$B$3</c:f>
              <c:numCache>
                <c:formatCode>General</c:formatCode>
                <c:ptCount val="2"/>
                <c:pt idx="0">
                  <c:v>246</c:v>
                </c:pt>
                <c:pt idx="1">
                  <c:v>311</c:v>
                </c:pt>
              </c:numCache>
            </c:numRef>
          </c:val>
          <c:extLst>
            <c:ext xmlns:c16="http://schemas.microsoft.com/office/drawing/2014/chart" uri="{C3380CC4-5D6E-409C-BE32-E72D297353CC}">
              <c16:uniqueId val="{00000000-23E7-472F-A1D6-882512A9F121}"/>
            </c:ext>
          </c:extLst>
        </c:ser>
        <c:dLbls>
          <c:dLblPos val="outEnd"/>
          <c:showLegendKey val="0"/>
          <c:showVal val="1"/>
          <c:showCatName val="0"/>
          <c:showSerName val="0"/>
          <c:showPercent val="0"/>
          <c:showBubbleSize val="0"/>
        </c:dLbls>
        <c:gapWidth val="219"/>
        <c:overlap val="-27"/>
        <c:axId val="276330463"/>
        <c:axId val="276314239"/>
      </c:barChart>
      <c:catAx>
        <c:axId val="276330463"/>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400" b="1" i="0" u="none" strike="noStrike" kern="1200" baseline="0">
                <a:solidFill>
                  <a:srgbClr val="1F1A62"/>
                </a:solidFill>
                <a:latin typeface="Helvetica" panose="020B0403020202020204" pitchFamily="34" charset="0"/>
                <a:ea typeface="+mn-ea"/>
                <a:cs typeface="+mn-cs"/>
              </a:defRPr>
            </a:pPr>
            <a:endParaRPr lang="en-US"/>
          </a:p>
        </c:txPr>
        <c:crossAx val="276314239"/>
        <c:crosses val="autoZero"/>
        <c:auto val="1"/>
        <c:lblAlgn val="ctr"/>
        <c:lblOffset val="100"/>
        <c:noMultiLvlLbl val="0"/>
      </c:catAx>
      <c:valAx>
        <c:axId val="276314239"/>
        <c:scaling>
          <c:orientation val="minMax"/>
          <c:max val="500"/>
        </c:scaling>
        <c:delete val="1"/>
        <c:axPos val="l"/>
        <c:numFmt formatCode="General" sourceLinked="1"/>
        <c:majorTickMark val="out"/>
        <c:minorTickMark val="none"/>
        <c:tickLblPos val="nextTo"/>
        <c:crossAx val="276330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sng" strike="noStrike" kern="1200" spc="0" baseline="0">
                <a:solidFill>
                  <a:srgbClr val="1F1A62"/>
                </a:solidFill>
                <a:latin typeface="Helvetica" panose="020B0403020202020204" pitchFamily="34" charset="0"/>
                <a:ea typeface="+mn-ea"/>
                <a:cs typeface="+mn-cs"/>
              </a:defRPr>
            </a:pPr>
            <a:r>
              <a:rPr lang="en-US" sz="2000" b="1" u="sng" dirty="0">
                <a:solidFill>
                  <a:srgbClr val="1F1A62"/>
                </a:solidFill>
                <a:latin typeface="Helvetica" panose="020B0403020202020204" pitchFamily="34" charset="0"/>
              </a:rPr>
              <a:t>Prime Time</a:t>
            </a:r>
          </a:p>
        </c:rich>
      </c:tx>
      <c:overlay val="0"/>
      <c:spPr>
        <a:noFill/>
        <a:ln>
          <a:noFill/>
        </a:ln>
        <a:effectLst/>
      </c:spPr>
      <c:txPr>
        <a:bodyPr rot="0" spcFirstLastPara="1" vertOverflow="ellipsis" vert="horz" wrap="square" anchor="ctr" anchorCtr="1"/>
        <a:lstStyle/>
        <a:p>
          <a:pPr>
            <a:defRPr sz="2000" b="1" i="0" u="sng" strike="noStrike" kern="1200" spc="0" baseline="0">
              <a:solidFill>
                <a:srgbClr val="1F1A62"/>
              </a:solidFill>
              <a:latin typeface="Helvetica" panose="020B040302020202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c:v>
                </c:pt>
              </c:strCache>
            </c:strRef>
          </c:tx>
          <c:spPr>
            <a:solidFill>
              <a:srgbClr val="ED3C8D"/>
            </a:solidFill>
            <a:ln>
              <a:noFill/>
            </a:ln>
            <a:effectLst/>
          </c:spPr>
          <c:invertIfNegative val="0"/>
          <c:dPt>
            <c:idx val="1"/>
            <c:invertIfNegative val="0"/>
            <c:bubble3D val="0"/>
            <c:spPr>
              <a:solidFill>
                <a:srgbClr val="00BFF2"/>
              </a:solidFill>
              <a:ln>
                <a:noFill/>
              </a:ln>
              <a:effectLst/>
            </c:spPr>
            <c:extLst>
              <c:ext xmlns:c16="http://schemas.microsoft.com/office/drawing/2014/chart" uri="{C3380CC4-5D6E-409C-BE32-E72D297353CC}">
                <c16:uniqueId val="{00000001-5826-4084-BBCA-7DA334DF8DD2}"/>
              </c:ext>
            </c:extLst>
          </c:dPt>
          <c:dLbls>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BFF2"/>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5826-4084-BBCA-7DA334DF8DD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ED3C8D"/>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Sep-Dec 2020</c:v>
                </c:pt>
                <c:pt idx="1">
                  <c:v>Sep-Dec 2021</c:v>
                </c:pt>
              </c:strCache>
            </c:strRef>
          </c:cat>
          <c:val>
            <c:numRef>
              <c:f>Sheet1!$B$2:$B$3</c:f>
              <c:numCache>
                <c:formatCode>General</c:formatCode>
                <c:ptCount val="2"/>
                <c:pt idx="0">
                  <c:v>308</c:v>
                </c:pt>
                <c:pt idx="1">
                  <c:v>438</c:v>
                </c:pt>
              </c:numCache>
            </c:numRef>
          </c:val>
          <c:extLst>
            <c:ext xmlns:c16="http://schemas.microsoft.com/office/drawing/2014/chart" uri="{C3380CC4-5D6E-409C-BE32-E72D297353CC}">
              <c16:uniqueId val="{00000000-3888-45F9-9CA9-060EAE36D54F}"/>
            </c:ext>
          </c:extLst>
        </c:ser>
        <c:dLbls>
          <c:dLblPos val="outEnd"/>
          <c:showLegendKey val="0"/>
          <c:showVal val="1"/>
          <c:showCatName val="0"/>
          <c:showSerName val="0"/>
          <c:showPercent val="0"/>
          <c:showBubbleSize val="0"/>
        </c:dLbls>
        <c:gapWidth val="219"/>
        <c:overlap val="-27"/>
        <c:axId val="276330463"/>
        <c:axId val="276314239"/>
      </c:barChart>
      <c:catAx>
        <c:axId val="276330463"/>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400" b="1" i="0" u="none" strike="noStrike" kern="1200" baseline="0">
                <a:solidFill>
                  <a:srgbClr val="1F1A62"/>
                </a:solidFill>
                <a:latin typeface="Helvetica" panose="020B0403020202020204" pitchFamily="34" charset="0"/>
                <a:ea typeface="+mn-ea"/>
                <a:cs typeface="+mn-cs"/>
              </a:defRPr>
            </a:pPr>
            <a:endParaRPr lang="en-US"/>
          </a:p>
        </c:txPr>
        <c:crossAx val="276314239"/>
        <c:crosses val="autoZero"/>
        <c:auto val="1"/>
        <c:lblAlgn val="ctr"/>
        <c:lblOffset val="100"/>
        <c:noMultiLvlLbl val="0"/>
      </c:catAx>
      <c:valAx>
        <c:axId val="276314239"/>
        <c:scaling>
          <c:orientation val="minMax"/>
          <c:max val="500"/>
        </c:scaling>
        <c:delete val="1"/>
        <c:axPos val="l"/>
        <c:numFmt formatCode="General" sourceLinked="1"/>
        <c:majorTickMark val="out"/>
        <c:minorTickMark val="none"/>
        <c:tickLblPos val="nextTo"/>
        <c:crossAx val="276330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649BD-38A6-4A40-A3D0-AE273A39FB88}" type="datetimeFigureOut">
              <a:rPr lang="en-US" smtClean="0"/>
              <a:t>3/28/2022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5BC225-E3B7-49EE-A561-0054F1C80D4A}" type="slidenum">
              <a:rPr lang="en-US" smtClean="0"/>
              <a:t>‹#›</a:t>
            </a:fld>
            <a:endParaRPr lang="en-US" dirty="0"/>
          </a:p>
        </p:txBody>
      </p:sp>
    </p:spTree>
    <p:extLst>
      <p:ext uri="{BB962C8B-B14F-4D97-AF65-F5344CB8AC3E}">
        <p14:creationId xmlns:p14="http://schemas.microsoft.com/office/powerpoint/2010/main" val="3322838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5BC225-E3B7-49EE-A561-0054F1C80D4A}" type="slidenum">
              <a:rPr lang="en-US" smtClean="0"/>
              <a:t>2</a:t>
            </a:fld>
            <a:endParaRPr lang="en-US" dirty="0"/>
          </a:p>
        </p:txBody>
      </p:sp>
    </p:spTree>
    <p:extLst>
      <p:ext uri="{BB962C8B-B14F-4D97-AF65-F5344CB8AC3E}">
        <p14:creationId xmlns:p14="http://schemas.microsoft.com/office/powerpoint/2010/main" val="3827566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892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474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1853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6443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323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4814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6672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6073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7740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5738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4588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5472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6585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14088-B936-4B19-AC67-50CD2179CE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63D7CE-053B-4977-9C01-2AA381F4AD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22AC8-FEE7-468D-BF76-605DB29C5026}"/>
              </a:ext>
            </a:extLst>
          </p:cNvPr>
          <p:cNvSpPr>
            <a:spLocks noGrp="1"/>
          </p:cNvSpPr>
          <p:nvPr>
            <p:ph type="dt" sz="half" idx="10"/>
          </p:nvPr>
        </p:nvSpPr>
        <p:spPr/>
        <p:txBody>
          <a:bodyPr/>
          <a:lstStyle/>
          <a:p>
            <a:fld id="{428BEED6-9388-4CD2-9524-FA11B43C5EFB}" type="datetimeFigureOut">
              <a:rPr lang="en-US" smtClean="0"/>
              <a:t>3/28/2022</a:t>
            </a:fld>
            <a:endParaRPr lang="en-US" dirty="0"/>
          </a:p>
        </p:txBody>
      </p:sp>
      <p:sp>
        <p:nvSpPr>
          <p:cNvPr id="5" name="Footer Placeholder 4">
            <a:extLst>
              <a:ext uri="{FF2B5EF4-FFF2-40B4-BE49-F238E27FC236}">
                <a16:creationId xmlns:a16="http://schemas.microsoft.com/office/drawing/2014/main" id="{B50D0F86-1C35-4F8C-9CA5-340A86DEEE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C693791-A36D-430F-A453-3B7A9961CC8D}"/>
              </a:ext>
            </a:extLst>
          </p:cNvPr>
          <p:cNvSpPr>
            <a:spLocks noGrp="1"/>
          </p:cNvSpPr>
          <p:nvPr>
            <p:ph type="sldNum" sz="quarter" idx="12"/>
          </p:nvPr>
        </p:nvSpPr>
        <p:spPr/>
        <p:txBody>
          <a:bodyPr/>
          <a:lstStyle/>
          <a:p>
            <a:fld id="{E490F725-F428-447D-ACA2-2CB5D2E257A6}" type="slidenum">
              <a:rPr lang="en-US" smtClean="0"/>
              <a:t>‹#›</a:t>
            </a:fld>
            <a:endParaRPr lang="en-US" dirty="0"/>
          </a:p>
        </p:txBody>
      </p:sp>
    </p:spTree>
    <p:extLst>
      <p:ext uri="{BB962C8B-B14F-4D97-AF65-F5344CB8AC3E}">
        <p14:creationId xmlns:p14="http://schemas.microsoft.com/office/powerpoint/2010/main" val="2582457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099B7-EF1A-4380-8881-C8E59F18CA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9C089F-29CF-444B-AF84-784D708FE6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A8E4FD-6C17-4E3E-BB3A-51BF24A0E4FF}"/>
              </a:ext>
            </a:extLst>
          </p:cNvPr>
          <p:cNvSpPr>
            <a:spLocks noGrp="1"/>
          </p:cNvSpPr>
          <p:nvPr>
            <p:ph type="dt" sz="half" idx="10"/>
          </p:nvPr>
        </p:nvSpPr>
        <p:spPr/>
        <p:txBody>
          <a:bodyPr/>
          <a:lstStyle/>
          <a:p>
            <a:fld id="{428BEED6-9388-4CD2-9524-FA11B43C5EFB}" type="datetimeFigureOut">
              <a:rPr lang="en-US" smtClean="0"/>
              <a:t>3/28/2022</a:t>
            </a:fld>
            <a:endParaRPr lang="en-US" dirty="0"/>
          </a:p>
        </p:txBody>
      </p:sp>
      <p:sp>
        <p:nvSpPr>
          <p:cNvPr id="5" name="Footer Placeholder 4">
            <a:extLst>
              <a:ext uri="{FF2B5EF4-FFF2-40B4-BE49-F238E27FC236}">
                <a16:creationId xmlns:a16="http://schemas.microsoft.com/office/drawing/2014/main" id="{F93713AC-72BF-4D42-8960-9E403B37B5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688293D-C45D-46A3-8424-A09AD510B81F}"/>
              </a:ext>
            </a:extLst>
          </p:cNvPr>
          <p:cNvSpPr>
            <a:spLocks noGrp="1"/>
          </p:cNvSpPr>
          <p:nvPr>
            <p:ph type="sldNum" sz="quarter" idx="12"/>
          </p:nvPr>
        </p:nvSpPr>
        <p:spPr/>
        <p:txBody>
          <a:bodyPr/>
          <a:lstStyle/>
          <a:p>
            <a:fld id="{E490F725-F428-447D-ACA2-2CB5D2E257A6}" type="slidenum">
              <a:rPr lang="en-US" smtClean="0"/>
              <a:t>‹#›</a:t>
            </a:fld>
            <a:endParaRPr lang="en-US" dirty="0"/>
          </a:p>
        </p:txBody>
      </p:sp>
    </p:spTree>
    <p:extLst>
      <p:ext uri="{BB962C8B-B14F-4D97-AF65-F5344CB8AC3E}">
        <p14:creationId xmlns:p14="http://schemas.microsoft.com/office/powerpoint/2010/main" val="3988062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B6031F-19E3-4222-851B-99DC4B09F1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36A05F-CCA0-424B-BA46-34C3E618CC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89ABF1-1EE3-4879-A7AB-714C0E5AB687}"/>
              </a:ext>
            </a:extLst>
          </p:cNvPr>
          <p:cNvSpPr>
            <a:spLocks noGrp="1"/>
          </p:cNvSpPr>
          <p:nvPr>
            <p:ph type="dt" sz="half" idx="10"/>
          </p:nvPr>
        </p:nvSpPr>
        <p:spPr/>
        <p:txBody>
          <a:bodyPr/>
          <a:lstStyle/>
          <a:p>
            <a:fld id="{428BEED6-9388-4CD2-9524-FA11B43C5EFB}" type="datetimeFigureOut">
              <a:rPr lang="en-US" smtClean="0"/>
              <a:t>3/28/2022</a:t>
            </a:fld>
            <a:endParaRPr lang="en-US" dirty="0"/>
          </a:p>
        </p:txBody>
      </p:sp>
      <p:sp>
        <p:nvSpPr>
          <p:cNvPr id="5" name="Footer Placeholder 4">
            <a:extLst>
              <a:ext uri="{FF2B5EF4-FFF2-40B4-BE49-F238E27FC236}">
                <a16:creationId xmlns:a16="http://schemas.microsoft.com/office/drawing/2014/main" id="{4320ADB1-939B-47DC-873B-ACBFE676D5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2E599C-CC87-48B0-88B1-B5004D9DA547}"/>
              </a:ext>
            </a:extLst>
          </p:cNvPr>
          <p:cNvSpPr>
            <a:spLocks noGrp="1"/>
          </p:cNvSpPr>
          <p:nvPr>
            <p:ph type="sldNum" sz="quarter" idx="12"/>
          </p:nvPr>
        </p:nvSpPr>
        <p:spPr/>
        <p:txBody>
          <a:bodyPr/>
          <a:lstStyle/>
          <a:p>
            <a:fld id="{E490F725-F428-447D-ACA2-2CB5D2E257A6}" type="slidenum">
              <a:rPr lang="en-US" smtClean="0"/>
              <a:t>‹#›</a:t>
            </a:fld>
            <a:endParaRPr lang="en-US" dirty="0"/>
          </a:p>
        </p:txBody>
      </p:sp>
    </p:spTree>
    <p:extLst>
      <p:ext uri="{BB962C8B-B14F-4D97-AF65-F5344CB8AC3E}">
        <p14:creationId xmlns:p14="http://schemas.microsoft.com/office/powerpoint/2010/main" val="1285686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E2B77-68B6-41B4-B23C-DBFB3F0F48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297F44-78D9-47DB-A21B-1C214EF134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5A1787-FA62-43B3-8F25-0D0DD6B2B557}"/>
              </a:ext>
            </a:extLst>
          </p:cNvPr>
          <p:cNvSpPr>
            <a:spLocks noGrp="1"/>
          </p:cNvSpPr>
          <p:nvPr>
            <p:ph type="dt" sz="half" idx="10"/>
          </p:nvPr>
        </p:nvSpPr>
        <p:spPr/>
        <p:txBody>
          <a:bodyPr/>
          <a:lstStyle/>
          <a:p>
            <a:fld id="{428BEED6-9388-4CD2-9524-FA11B43C5EFB}" type="datetimeFigureOut">
              <a:rPr lang="en-US" smtClean="0"/>
              <a:t>3/28/2022</a:t>
            </a:fld>
            <a:endParaRPr lang="en-US" dirty="0"/>
          </a:p>
        </p:txBody>
      </p:sp>
      <p:sp>
        <p:nvSpPr>
          <p:cNvPr id="5" name="Footer Placeholder 4">
            <a:extLst>
              <a:ext uri="{FF2B5EF4-FFF2-40B4-BE49-F238E27FC236}">
                <a16:creationId xmlns:a16="http://schemas.microsoft.com/office/drawing/2014/main" id="{F4189AF0-7372-4807-84F7-2F25DD36E2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D91FA8-8D79-4581-8269-F6AB8A32AB84}"/>
              </a:ext>
            </a:extLst>
          </p:cNvPr>
          <p:cNvSpPr>
            <a:spLocks noGrp="1"/>
          </p:cNvSpPr>
          <p:nvPr>
            <p:ph type="sldNum" sz="quarter" idx="12"/>
          </p:nvPr>
        </p:nvSpPr>
        <p:spPr/>
        <p:txBody>
          <a:bodyPr/>
          <a:lstStyle/>
          <a:p>
            <a:fld id="{E490F725-F428-447D-ACA2-2CB5D2E257A6}" type="slidenum">
              <a:rPr lang="en-US" smtClean="0"/>
              <a:t>‹#›</a:t>
            </a:fld>
            <a:endParaRPr lang="en-US" dirty="0"/>
          </a:p>
        </p:txBody>
      </p:sp>
    </p:spTree>
    <p:extLst>
      <p:ext uri="{BB962C8B-B14F-4D97-AF65-F5344CB8AC3E}">
        <p14:creationId xmlns:p14="http://schemas.microsoft.com/office/powerpoint/2010/main" val="3660743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00A96-4804-41BB-9672-75DB8400AB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072B1C-FDD4-437C-9074-282114B51C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490DB2-44F6-43C1-8F99-F253FF648EB6}"/>
              </a:ext>
            </a:extLst>
          </p:cNvPr>
          <p:cNvSpPr>
            <a:spLocks noGrp="1"/>
          </p:cNvSpPr>
          <p:nvPr>
            <p:ph type="dt" sz="half" idx="10"/>
          </p:nvPr>
        </p:nvSpPr>
        <p:spPr/>
        <p:txBody>
          <a:bodyPr/>
          <a:lstStyle/>
          <a:p>
            <a:fld id="{428BEED6-9388-4CD2-9524-FA11B43C5EFB}" type="datetimeFigureOut">
              <a:rPr lang="en-US" smtClean="0"/>
              <a:t>3/28/2022</a:t>
            </a:fld>
            <a:endParaRPr lang="en-US" dirty="0"/>
          </a:p>
        </p:txBody>
      </p:sp>
      <p:sp>
        <p:nvSpPr>
          <p:cNvPr id="5" name="Footer Placeholder 4">
            <a:extLst>
              <a:ext uri="{FF2B5EF4-FFF2-40B4-BE49-F238E27FC236}">
                <a16:creationId xmlns:a16="http://schemas.microsoft.com/office/drawing/2014/main" id="{514F24B4-E811-42F4-AB57-3AE219C56E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45B8DD-AC6C-49F7-B7B9-1C9D09BA2AB5}"/>
              </a:ext>
            </a:extLst>
          </p:cNvPr>
          <p:cNvSpPr>
            <a:spLocks noGrp="1"/>
          </p:cNvSpPr>
          <p:nvPr>
            <p:ph type="sldNum" sz="quarter" idx="12"/>
          </p:nvPr>
        </p:nvSpPr>
        <p:spPr/>
        <p:txBody>
          <a:bodyPr/>
          <a:lstStyle/>
          <a:p>
            <a:fld id="{E490F725-F428-447D-ACA2-2CB5D2E257A6}" type="slidenum">
              <a:rPr lang="en-US" smtClean="0"/>
              <a:t>‹#›</a:t>
            </a:fld>
            <a:endParaRPr lang="en-US" dirty="0"/>
          </a:p>
        </p:txBody>
      </p:sp>
    </p:spTree>
    <p:extLst>
      <p:ext uri="{BB962C8B-B14F-4D97-AF65-F5344CB8AC3E}">
        <p14:creationId xmlns:p14="http://schemas.microsoft.com/office/powerpoint/2010/main" val="1767958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0DF99-5055-4D12-8320-9B3D2EE436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4DBF30-DF0D-4B39-B35A-3E4BEE208A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41FF7B-B567-49D5-94BD-621C060364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971D5B-2A86-49E0-8896-3B24161DCECC}"/>
              </a:ext>
            </a:extLst>
          </p:cNvPr>
          <p:cNvSpPr>
            <a:spLocks noGrp="1"/>
          </p:cNvSpPr>
          <p:nvPr>
            <p:ph type="dt" sz="half" idx="10"/>
          </p:nvPr>
        </p:nvSpPr>
        <p:spPr/>
        <p:txBody>
          <a:bodyPr/>
          <a:lstStyle/>
          <a:p>
            <a:fld id="{428BEED6-9388-4CD2-9524-FA11B43C5EFB}" type="datetimeFigureOut">
              <a:rPr lang="en-US" smtClean="0"/>
              <a:t>3/28/2022</a:t>
            </a:fld>
            <a:endParaRPr lang="en-US" dirty="0"/>
          </a:p>
        </p:txBody>
      </p:sp>
      <p:sp>
        <p:nvSpPr>
          <p:cNvPr id="6" name="Footer Placeholder 5">
            <a:extLst>
              <a:ext uri="{FF2B5EF4-FFF2-40B4-BE49-F238E27FC236}">
                <a16:creationId xmlns:a16="http://schemas.microsoft.com/office/drawing/2014/main" id="{020C1960-A358-4171-B0A6-397891FF8AA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BBC8A1F-B077-46C1-A12F-090EACF733B8}"/>
              </a:ext>
            </a:extLst>
          </p:cNvPr>
          <p:cNvSpPr>
            <a:spLocks noGrp="1"/>
          </p:cNvSpPr>
          <p:nvPr>
            <p:ph type="sldNum" sz="quarter" idx="12"/>
          </p:nvPr>
        </p:nvSpPr>
        <p:spPr/>
        <p:txBody>
          <a:bodyPr/>
          <a:lstStyle/>
          <a:p>
            <a:fld id="{E490F725-F428-447D-ACA2-2CB5D2E257A6}" type="slidenum">
              <a:rPr lang="en-US" smtClean="0"/>
              <a:t>‹#›</a:t>
            </a:fld>
            <a:endParaRPr lang="en-US" dirty="0"/>
          </a:p>
        </p:txBody>
      </p:sp>
    </p:spTree>
    <p:extLst>
      <p:ext uri="{BB962C8B-B14F-4D97-AF65-F5344CB8AC3E}">
        <p14:creationId xmlns:p14="http://schemas.microsoft.com/office/powerpoint/2010/main" val="419223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C6CE8-AFA5-4917-B054-AAE2919D85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419A16-392E-48E3-9186-8EC9224999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7EB8D6-41AB-4DD8-B9DB-5EB9C8A864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2B3EEB-8BCD-4566-9D9B-DCEE0A430C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6F53E7-5AAD-4918-B67E-154A01743F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D51F79-D3AF-4450-90FF-753AA5D09A5C}"/>
              </a:ext>
            </a:extLst>
          </p:cNvPr>
          <p:cNvSpPr>
            <a:spLocks noGrp="1"/>
          </p:cNvSpPr>
          <p:nvPr>
            <p:ph type="dt" sz="half" idx="10"/>
          </p:nvPr>
        </p:nvSpPr>
        <p:spPr/>
        <p:txBody>
          <a:bodyPr/>
          <a:lstStyle/>
          <a:p>
            <a:fld id="{428BEED6-9388-4CD2-9524-FA11B43C5EFB}" type="datetimeFigureOut">
              <a:rPr lang="en-US" smtClean="0"/>
              <a:t>3/28/2022</a:t>
            </a:fld>
            <a:endParaRPr lang="en-US" dirty="0"/>
          </a:p>
        </p:txBody>
      </p:sp>
      <p:sp>
        <p:nvSpPr>
          <p:cNvPr id="8" name="Footer Placeholder 7">
            <a:extLst>
              <a:ext uri="{FF2B5EF4-FFF2-40B4-BE49-F238E27FC236}">
                <a16:creationId xmlns:a16="http://schemas.microsoft.com/office/drawing/2014/main" id="{DF7F8F95-024B-4CDB-B160-25903293DDA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2231EB1-8C10-481E-8677-AE1285FCC8C7}"/>
              </a:ext>
            </a:extLst>
          </p:cNvPr>
          <p:cNvSpPr>
            <a:spLocks noGrp="1"/>
          </p:cNvSpPr>
          <p:nvPr>
            <p:ph type="sldNum" sz="quarter" idx="12"/>
          </p:nvPr>
        </p:nvSpPr>
        <p:spPr/>
        <p:txBody>
          <a:bodyPr/>
          <a:lstStyle/>
          <a:p>
            <a:fld id="{E490F725-F428-447D-ACA2-2CB5D2E257A6}" type="slidenum">
              <a:rPr lang="en-US" smtClean="0"/>
              <a:t>‹#›</a:t>
            </a:fld>
            <a:endParaRPr lang="en-US" dirty="0"/>
          </a:p>
        </p:txBody>
      </p:sp>
    </p:spTree>
    <p:extLst>
      <p:ext uri="{BB962C8B-B14F-4D97-AF65-F5344CB8AC3E}">
        <p14:creationId xmlns:p14="http://schemas.microsoft.com/office/powerpoint/2010/main" val="2305640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16DAB-3425-4C0D-B3EF-5729C7AFE9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EB1193-45B2-4A63-92BF-D5772FC41D9B}"/>
              </a:ext>
            </a:extLst>
          </p:cNvPr>
          <p:cNvSpPr>
            <a:spLocks noGrp="1"/>
          </p:cNvSpPr>
          <p:nvPr>
            <p:ph type="dt" sz="half" idx="10"/>
          </p:nvPr>
        </p:nvSpPr>
        <p:spPr/>
        <p:txBody>
          <a:bodyPr/>
          <a:lstStyle/>
          <a:p>
            <a:fld id="{428BEED6-9388-4CD2-9524-FA11B43C5EFB}" type="datetimeFigureOut">
              <a:rPr lang="en-US" smtClean="0"/>
              <a:t>3/28/2022</a:t>
            </a:fld>
            <a:endParaRPr lang="en-US" dirty="0"/>
          </a:p>
        </p:txBody>
      </p:sp>
      <p:sp>
        <p:nvSpPr>
          <p:cNvPr id="4" name="Footer Placeholder 3">
            <a:extLst>
              <a:ext uri="{FF2B5EF4-FFF2-40B4-BE49-F238E27FC236}">
                <a16:creationId xmlns:a16="http://schemas.microsoft.com/office/drawing/2014/main" id="{B036FFC6-4CBA-4DDC-A17F-BF6343DE328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8E811C7-0721-4234-B433-45CA05552E93}"/>
              </a:ext>
            </a:extLst>
          </p:cNvPr>
          <p:cNvSpPr>
            <a:spLocks noGrp="1"/>
          </p:cNvSpPr>
          <p:nvPr>
            <p:ph type="sldNum" sz="quarter" idx="12"/>
          </p:nvPr>
        </p:nvSpPr>
        <p:spPr/>
        <p:txBody>
          <a:bodyPr/>
          <a:lstStyle/>
          <a:p>
            <a:fld id="{E490F725-F428-447D-ACA2-2CB5D2E257A6}" type="slidenum">
              <a:rPr lang="en-US" smtClean="0"/>
              <a:t>‹#›</a:t>
            </a:fld>
            <a:endParaRPr lang="en-US" dirty="0"/>
          </a:p>
        </p:txBody>
      </p:sp>
    </p:spTree>
    <p:extLst>
      <p:ext uri="{BB962C8B-B14F-4D97-AF65-F5344CB8AC3E}">
        <p14:creationId xmlns:p14="http://schemas.microsoft.com/office/powerpoint/2010/main" val="1745356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89ECDC-A511-42F7-B027-65E6B165A5C7}"/>
              </a:ext>
            </a:extLst>
          </p:cNvPr>
          <p:cNvSpPr>
            <a:spLocks noGrp="1"/>
          </p:cNvSpPr>
          <p:nvPr>
            <p:ph type="dt" sz="half" idx="10"/>
          </p:nvPr>
        </p:nvSpPr>
        <p:spPr/>
        <p:txBody>
          <a:bodyPr/>
          <a:lstStyle/>
          <a:p>
            <a:fld id="{428BEED6-9388-4CD2-9524-FA11B43C5EFB}" type="datetimeFigureOut">
              <a:rPr lang="en-US" smtClean="0"/>
              <a:t>3/28/2022</a:t>
            </a:fld>
            <a:endParaRPr lang="en-US" dirty="0"/>
          </a:p>
        </p:txBody>
      </p:sp>
      <p:sp>
        <p:nvSpPr>
          <p:cNvPr id="3" name="Footer Placeholder 2">
            <a:extLst>
              <a:ext uri="{FF2B5EF4-FFF2-40B4-BE49-F238E27FC236}">
                <a16:creationId xmlns:a16="http://schemas.microsoft.com/office/drawing/2014/main" id="{5DBDA9A0-8973-4CED-826D-9BA2627A66D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134538F-15C0-4C0F-9C37-D541903AC9E3}"/>
              </a:ext>
            </a:extLst>
          </p:cNvPr>
          <p:cNvSpPr>
            <a:spLocks noGrp="1"/>
          </p:cNvSpPr>
          <p:nvPr>
            <p:ph type="sldNum" sz="quarter" idx="12"/>
          </p:nvPr>
        </p:nvSpPr>
        <p:spPr/>
        <p:txBody>
          <a:bodyPr/>
          <a:lstStyle/>
          <a:p>
            <a:fld id="{E490F725-F428-447D-ACA2-2CB5D2E257A6}" type="slidenum">
              <a:rPr lang="en-US" smtClean="0"/>
              <a:t>‹#›</a:t>
            </a:fld>
            <a:endParaRPr lang="en-US" dirty="0"/>
          </a:p>
        </p:txBody>
      </p:sp>
    </p:spTree>
    <p:extLst>
      <p:ext uri="{BB962C8B-B14F-4D97-AF65-F5344CB8AC3E}">
        <p14:creationId xmlns:p14="http://schemas.microsoft.com/office/powerpoint/2010/main" val="388255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7BFD2-7987-4681-BC70-C4D96FC7F5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E5815A-3F1E-42A9-B2F2-99C030C2DC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7D0E03-5442-4F66-8678-F602D302FF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7E30F2-E549-4C14-A594-733249590B94}"/>
              </a:ext>
            </a:extLst>
          </p:cNvPr>
          <p:cNvSpPr>
            <a:spLocks noGrp="1"/>
          </p:cNvSpPr>
          <p:nvPr>
            <p:ph type="dt" sz="half" idx="10"/>
          </p:nvPr>
        </p:nvSpPr>
        <p:spPr/>
        <p:txBody>
          <a:bodyPr/>
          <a:lstStyle/>
          <a:p>
            <a:fld id="{428BEED6-9388-4CD2-9524-FA11B43C5EFB}" type="datetimeFigureOut">
              <a:rPr lang="en-US" smtClean="0"/>
              <a:t>3/28/2022</a:t>
            </a:fld>
            <a:endParaRPr lang="en-US" dirty="0"/>
          </a:p>
        </p:txBody>
      </p:sp>
      <p:sp>
        <p:nvSpPr>
          <p:cNvPr id="6" name="Footer Placeholder 5">
            <a:extLst>
              <a:ext uri="{FF2B5EF4-FFF2-40B4-BE49-F238E27FC236}">
                <a16:creationId xmlns:a16="http://schemas.microsoft.com/office/drawing/2014/main" id="{76E20721-7FEB-4D8E-A688-EC8DCADC4FC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5DEBC7A-43C8-4E55-9CAC-55F7197B9C9F}"/>
              </a:ext>
            </a:extLst>
          </p:cNvPr>
          <p:cNvSpPr>
            <a:spLocks noGrp="1"/>
          </p:cNvSpPr>
          <p:nvPr>
            <p:ph type="sldNum" sz="quarter" idx="12"/>
          </p:nvPr>
        </p:nvSpPr>
        <p:spPr/>
        <p:txBody>
          <a:bodyPr/>
          <a:lstStyle/>
          <a:p>
            <a:fld id="{E490F725-F428-447D-ACA2-2CB5D2E257A6}" type="slidenum">
              <a:rPr lang="en-US" smtClean="0"/>
              <a:t>‹#›</a:t>
            </a:fld>
            <a:endParaRPr lang="en-US" dirty="0"/>
          </a:p>
        </p:txBody>
      </p:sp>
    </p:spTree>
    <p:extLst>
      <p:ext uri="{BB962C8B-B14F-4D97-AF65-F5344CB8AC3E}">
        <p14:creationId xmlns:p14="http://schemas.microsoft.com/office/powerpoint/2010/main" val="2334956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E2448-E770-4071-911C-1E77803AC2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E585D8-CC70-411F-AEBD-0389C43845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7A1CAE3-AB42-4F68-951D-7A8F9D49A7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84D0FF-64C0-41FB-9202-C4B1A92D017E}"/>
              </a:ext>
            </a:extLst>
          </p:cNvPr>
          <p:cNvSpPr>
            <a:spLocks noGrp="1"/>
          </p:cNvSpPr>
          <p:nvPr>
            <p:ph type="dt" sz="half" idx="10"/>
          </p:nvPr>
        </p:nvSpPr>
        <p:spPr/>
        <p:txBody>
          <a:bodyPr/>
          <a:lstStyle/>
          <a:p>
            <a:fld id="{428BEED6-9388-4CD2-9524-FA11B43C5EFB}" type="datetimeFigureOut">
              <a:rPr lang="en-US" smtClean="0"/>
              <a:t>3/28/2022</a:t>
            </a:fld>
            <a:endParaRPr lang="en-US" dirty="0"/>
          </a:p>
        </p:txBody>
      </p:sp>
      <p:sp>
        <p:nvSpPr>
          <p:cNvPr id="6" name="Footer Placeholder 5">
            <a:extLst>
              <a:ext uri="{FF2B5EF4-FFF2-40B4-BE49-F238E27FC236}">
                <a16:creationId xmlns:a16="http://schemas.microsoft.com/office/drawing/2014/main" id="{6F177044-80D5-41FD-87A4-646CB45605E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BB579A1-6A52-47FE-962A-0A7C1844A064}"/>
              </a:ext>
            </a:extLst>
          </p:cNvPr>
          <p:cNvSpPr>
            <a:spLocks noGrp="1"/>
          </p:cNvSpPr>
          <p:nvPr>
            <p:ph type="sldNum" sz="quarter" idx="12"/>
          </p:nvPr>
        </p:nvSpPr>
        <p:spPr/>
        <p:txBody>
          <a:bodyPr/>
          <a:lstStyle/>
          <a:p>
            <a:fld id="{E490F725-F428-447D-ACA2-2CB5D2E257A6}" type="slidenum">
              <a:rPr lang="en-US" smtClean="0"/>
              <a:t>‹#›</a:t>
            </a:fld>
            <a:endParaRPr lang="en-US" dirty="0"/>
          </a:p>
        </p:txBody>
      </p:sp>
    </p:spTree>
    <p:extLst>
      <p:ext uri="{BB962C8B-B14F-4D97-AF65-F5344CB8AC3E}">
        <p14:creationId xmlns:p14="http://schemas.microsoft.com/office/powerpoint/2010/main" val="2514011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932D22-C266-47D6-97F8-013BF6470E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D92A80-21E9-464E-865C-F2E6F1BE91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6CD559-A8BD-416E-9C83-AE583CB592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8BEED6-9388-4CD2-9524-FA11B43C5EFB}" type="datetimeFigureOut">
              <a:rPr lang="en-US" smtClean="0"/>
              <a:t>3/28/2022</a:t>
            </a:fld>
            <a:endParaRPr lang="en-US" dirty="0"/>
          </a:p>
        </p:txBody>
      </p:sp>
      <p:sp>
        <p:nvSpPr>
          <p:cNvPr id="5" name="Footer Placeholder 4">
            <a:extLst>
              <a:ext uri="{FF2B5EF4-FFF2-40B4-BE49-F238E27FC236}">
                <a16:creationId xmlns:a16="http://schemas.microsoft.com/office/drawing/2014/main" id="{8B1F28E3-D0BD-4BB9-8ADF-0C0929917B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46ECF60-46F4-47E3-AC8B-6C80A87D01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0F725-F428-447D-ACA2-2CB5D2E257A6}" type="slidenum">
              <a:rPr lang="en-US" smtClean="0"/>
              <a:t>‹#›</a:t>
            </a:fld>
            <a:endParaRPr lang="en-US" dirty="0"/>
          </a:p>
        </p:txBody>
      </p:sp>
    </p:spTree>
    <p:extLst>
      <p:ext uri="{BB962C8B-B14F-4D97-AF65-F5344CB8AC3E}">
        <p14:creationId xmlns:p14="http://schemas.microsoft.com/office/powerpoint/2010/main" val="4169031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hyperlink" Target="https://adage.com/article/media/nielsen-reveals-error-out-home-tv-ratings/2390301" TargetMode="External"/><Relationship Id="rId18" Type="http://schemas.openxmlformats.org/officeDocument/2006/relationships/image" Target="../media/image16.png"/><Relationship Id="rId3" Type="http://schemas.openxmlformats.org/officeDocument/2006/relationships/image" Target="../media/image6.png"/><Relationship Id="rId21" Type="http://schemas.openxmlformats.org/officeDocument/2006/relationships/image" Target="../media/image18.png"/><Relationship Id="rId7" Type="http://schemas.openxmlformats.org/officeDocument/2006/relationships/hyperlink" Target="https://www.hollywoodreporter.com/tv/tv-news/nielsen-undercount-out-of-home-viewers-1235066539/" TargetMode="External"/><Relationship Id="rId12" Type="http://schemas.openxmlformats.org/officeDocument/2006/relationships/image" Target="../media/image12.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hyperlink" Target="https://www.nexttv.com/news/in-new-error-nielsen-admits-it-left-out-some-out-of-home-viewing" TargetMode="External"/><Relationship Id="rId20"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1.png"/><Relationship Id="rId5" Type="http://schemas.openxmlformats.org/officeDocument/2006/relationships/image" Target="../media/image7.png"/><Relationship Id="rId15" Type="http://schemas.openxmlformats.org/officeDocument/2006/relationships/image" Target="../media/image14.png"/><Relationship Id="rId10" Type="http://schemas.openxmlformats.org/officeDocument/2006/relationships/hyperlink" Target="https://www.adweek.com/convergent-tv/nielsens-tv-measurement-woes-continue-as-it-admits-ooh-undercounting-since-2020/" TargetMode="External"/><Relationship Id="rId19" Type="http://schemas.openxmlformats.org/officeDocument/2006/relationships/hyperlink" Target="https://www.mediapost.com/publications/article/369689/nielsen-understated-ooh-tv-viewing-since-sept-202.html" TargetMode="External"/><Relationship Id="rId4" Type="http://schemas.openxmlformats.org/officeDocument/2006/relationships/hyperlink" Target="https://deadline.com/2021/12/nielsen-reveals-error-out-of-home-ratings-sports-viewing-1234900883/" TargetMode="External"/><Relationship Id="rId9" Type="http://schemas.openxmlformats.org/officeDocument/2006/relationships/image" Target="../media/image10.pn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png"/><Relationship Id="rId7" Type="http://schemas.openxmlformats.org/officeDocument/2006/relationships/hyperlink" Target="https://thevab.com/insight/vab-requests-mrc-suspend-their-accreditation-nielsens-national-ratings-service" TargetMode="External"/><Relationship Id="rId12" Type="http://schemas.openxmlformats.org/officeDocument/2006/relationships/image" Target="../media/image42.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hyperlink" Target="https://thevab.com/insight/todays-innovations-measurement-q1-2022" TargetMode="External"/><Relationship Id="rId5" Type="http://schemas.openxmlformats.org/officeDocument/2006/relationships/hyperlink" Target="https://thevab.com/insight/nielsen-tv-measurement-during-covid" TargetMode="External"/><Relationship Id="rId10" Type="http://schemas.openxmlformats.org/officeDocument/2006/relationships/image" Target="../media/image41.png"/><Relationship Id="rId4" Type="http://schemas.openxmlformats.org/officeDocument/2006/relationships/hyperlink" Target="https://thevab.com/" TargetMode="External"/><Relationship Id="rId9" Type="http://schemas.openxmlformats.org/officeDocument/2006/relationships/hyperlink" Target="https://thevab.com/insight/behind-billions-of-lost-tv-impression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thevab.com/vab-happenings/vab-brand-video" TargetMode="External"/><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hyperlink" Target="https://www.tvtechnology.com/news/vab-nielsen-undercount-cost-networks-dollar350m-to-dollar700m" TargetMode="External"/><Relationship Id="rId18" Type="http://schemas.openxmlformats.org/officeDocument/2006/relationships/image" Target="../media/image29.png"/><Relationship Id="rId3" Type="http://schemas.openxmlformats.org/officeDocument/2006/relationships/image" Target="../media/image19.png"/><Relationship Id="rId21" Type="http://schemas.openxmlformats.org/officeDocument/2006/relationships/image" Target="../media/image31.png"/><Relationship Id="rId7" Type="http://schemas.openxmlformats.org/officeDocument/2006/relationships/hyperlink" Target="https://www.mediapost.com/publications/article/370636/vab-claims-nielsen-undercounting-of-out-of-home-vi.html" TargetMode="External"/><Relationship Id="rId12" Type="http://schemas.openxmlformats.org/officeDocument/2006/relationships/image" Target="../media/image25.png"/><Relationship Id="rId17" Type="http://schemas.openxmlformats.org/officeDocument/2006/relationships/hyperlink" Target="https://adage.com/article/media/nielsen-miscount-costs-tv-networks-least-350-million-trade-group-says/2395606" TargetMode="External"/><Relationship Id="rId2" Type="http://schemas.openxmlformats.org/officeDocument/2006/relationships/notesSlide" Target="../notesSlides/notesSlide3.xml"/><Relationship Id="rId16" Type="http://schemas.openxmlformats.org/officeDocument/2006/relationships/image" Target="../media/image28.png"/><Relationship Id="rId20" Type="http://schemas.openxmlformats.org/officeDocument/2006/relationships/hyperlink" Target="https://www.nexttv.com/news/nielsen-out-of-home-error-was-a-big-deal-vab-says" TargetMode="External"/><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4.png"/><Relationship Id="rId5" Type="http://schemas.openxmlformats.org/officeDocument/2006/relationships/image" Target="../media/image20.png"/><Relationship Id="rId15" Type="http://schemas.openxmlformats.org/officeDocument/2006/relationships/image" Target="../media/image27.png"/><Relationship Id="rId23" Type="http://schemas.openxmlformats.org/officeDocument/2006/relationships/image" Target="../media/image33.png"/><Relationship Id="rId10" Type="http://schemas.openxmlformats.org/officeDocument/2006/relationships/hyperlink" Target="https://www.thewrap.com/nielsens-out-of-home-measurement-error-cost-tv-networks-700-million-study-says/" TargetMode="External"/><Relationship Id="rId19" Type="http://schemas.openxmlformats.org/officeDocument/2006/relationships/image" Target="../media/image30.png"/><Relationship Id="rId4" Type="http://schemas.openxmlformats.org/officeDocument/2006/relationships/hyperlink" Target="https://variety.com/2022/tv/news/tv-nielsen-lost-ad-dollars-1235164138/" TargetMode="External"/><Relationship Id="rId9" Type="http://schemas.openxmlformats.org/officeDocument/2006/relationships/image" Target="../media/image23.png"/><Relationship Id="rId14" Type="http://schemas.openxmlformats.org/officeDocument/2006/relationships/image" Target="../media/image26.png"/><Relationship Id="rId22" Type="http://schemas.openxmlformats.org/officeDocument/2006/relationships/image" Target="../media/image32.png"/></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7722A2-2F6A-6A4F-B326-A95012A7D8C3}"/>
              </a:ext>
            </a:extLst>
          </p:cNvPr>
          <p:cNvPicPr>
            <a:picLocks noChangeAspect="1"/>
          </p:cNvPicPr>
          <p:nvPr/>
        </p:nvPicPr>
        <p:blipFill>
          <a:blip r:embed="rId2"/>
          <a:stretch>
            <a:fillRect/>
          </a:stretch>
        </p:blipFill>
        <p:spPr>
          <a:xfrm>
            <a:off x="1492514" y="0"/>
            <a:ext cx="10699485" cy="6229350"/>
          </a:xfrm>
          <a:prstGeom prst="rect">
            <a:avLst/>
          </a:prstGeom>
        </p:spPr>
      </p:pic>
      <p:pic>
        <p:nvPicPr>
          <p:cNvPr id="9" name="Picture 8">
            <a:extLst>
              <a:ext uri="{FF2B5EF4-FFF2-40B4-BE49-F238E27FC236}">
                <a16:creationId xmlns:a16="http://schemas.microsoft.com/office/drawing/2014/main" id="{B1BE4905-A845-724F-A3C0-2D55545413DC}"/>
              </a:ext>
            </a:extLst>
          </p:cNvPr>
          <p:cNvPicPr>
            <a:picLocks noChangeAspect="1"/>
          </p:cNvPicPr>
          <p:nvPr/>
        </p:nvPicPr>
        <p:blipFill>
          <a:blip r:embed="rId2"/>
          <a:stretch>
            <a:fillRect/>
          </a:stretch>
        </p:blipFill>
        <p:spPr>
          <a:xfrm>
            <a:off x="1492515" y="0"/>
            <a:ext cx="10699485" cy="6229350"/>
          </a:xfrm>
          <a:prstGeom prst="rect">
            <a:avLst/>
          </a:prstGeom>
        </p:spPr>
      </p:pic>
      <p:pic>
        <p:nvPicPr>
          <p:cNvPr id="8" name="Picture 7" descr="A picture containing clock&#10;&#10;Description automatically generated">
            <a:extLst>
              <a:ext uri="{FF2B5EF4-FFF2-40B4-BE49-F238E27FC236}">
                <a16:creationId xmlns:a16="http://schemas.microsoft.com/office/drawing/2014/main" id="{B463E7D9-FAC4-47F6-A36B-915A17A37FA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93842" y="5704063"/>
            <a:ext cx="2173855" cy="769565"/>
          </a:xfrm>
          <a:prstGeom prst="rect">
            <a:avLst/>
          </a:prstGeom>
        </p:spPr>
      </p:pic>
      <p:sp>
        <p:nvSpPr>
          <p:cNvPr id="5" name="Rectangle 4">
            <a:extLst>
              <a:ext uri="{FF2B5EF4-FFF2-40B4-BE49-F238E27FC236}">
                <a16:creationId xmlns:a16="http://schemas.microsoft.com/office/drawing/2014/main" id="{DC64CB32-E883-4D6B-90AF-8BE7266B74E7}"/>
              </a:ext>
            </a:extLst>
          </p:cNvPr>
          <p:cNvSpPr/>
          <p:nvPr/>
        </p:nvSpPr>
        <p:spPr>
          <a:xfrm>
            <a:off x="6447934" y="3540666"/>
            <a:ext cx="405353" cy="254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56684D75-4F3B-4583-978B-3CCFA8C78E25}"/>
              </a:ext>
            </a:extLst>
          </p:cNvPr>
          <p:cNvSpPr/>
          <p:nvPr/>
        </p:nvSpPr>
        <p:spPr>
          <a:xfrm>
            <a:off x="2347274" y="4198965"/>
            <a:ext cx="226244" cy="246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BC73A55-F23A-4356-97F7-F9DCC0A94049}"/>
              </a:ext>
            </a:extLst>
          </p:cNvPr>
          <p:cNvSpPr txBox="1"/>
          <p:nvPr/>
        </p:nvSpPr>
        <p:spPr>
          <a:xfrm>
            <a:off x="168697" y="3826458"/>
            <a:ext cx="921384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Behind Billions of Lost TV Impressions</a:t>
            </a:r>
          </a:p>
        </p:txBody>
      </p:sp>
      <p:pic>
        <p:nvPicPr>
          <p:cNvPr id="13" name="Picture 12">
            <a:extLst>
              <a:ext uri="{FF2B5EF4-FFF2-40B4-BE49-F238E27FC236}">
                <a16:creationId xmlns:a16="http://schemas.microsoft.com/office/drawing/2014/main" id="{F198F1A8-DB65-4CDE-BECE-FEC58746601D}"/>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0" y="87506"/>
            <a:ext cx="1826273" cy="636987"/>
          </a:xfrm>
          <a:prstGeom prst="rect">
            <a:avLst/>
          </a:prstGeom>
        </p:spPr>
      </p:pic>
      <p:pic>
        <p:nvPicPr>
          <p:cNvPr id="4" name="Picture 3" descr="Logo&#10;&#10;Description automatically generated">
            <a:extLst>
              <a:ext uri="{FF2B5EF4-FFF2-40B4-BE49-F238E27FC236}">
                <a16:creationId xmlns:a16="http://schemas.microsoft.com/office/drawing/2014/main" id="{C2A46C44-9BA4-470A-A495-612DE32945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1685" y="5441933"/>
            <a:ext cx="4169816" cy="1293824"/>
          </a:xfrm>
          <a:prstGeom prst="rect">
            <a:avLst/>
          </a:prstGeom>
        </p:spPr>
      </p:pic>
      <p:sp>
        <p:nvSpPr>
          <p:cNvPr id="15" name="TextBox 14">
            <a:extLst>
              <a:ext uri="{FF2B5EF4-FFF2-40B4-BE49-F238E27FC236}">
                <a16:creationId xmlns:a16="http://schemas.microsoft.com/office/drawing/2014/main" id="{8286DC7F-0207-43D0-BA27-822DDBF98461}"/>
              </a:ext>
            </a:extLst>
          </p:cNvPr>
          <p:cNvSpPr txBox="1"/>
          <p:nvPr/>
        </p:nvSpPr>
        <p:spPr>
          <a:xfrm>
            <a:off x="165455" y="4698705"/>
            <a:ext cx="921384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FF2"/>
                </a:solidFill>
                <a:effectLst/>
                <a:uLnTx/>
                <a:uFillTx/>
                <a:latin typeface="Helvetica" panose="020B0403020202020204" pitchFamily="34" charset="0"/>
                <a:ea typeface="+mn-ea"/>
                <a:cs typeface="+mn-cs"/>
              </a:rPr>
              <a:t>Full 16-month analysis update (Sep ’20 – Dec ’21)</a:t>
            </a:r>
          </a:p>
        </p:txBody>
      </p:sp>
      <p:pic>
        <p:nvPicPr>
          <p:cNvPr id="16" name="Picture 15" descr="Text&#10;&#10;Description automatically generated with low confidence">
            <a:extLst>
              <a:ext uri="{FF2B5EF4-FFF2-40B4-BE49-F238E27FC236}">
                <a16:creationId xmlns:a16="http://schemas.microsoft.com/office/drawing/2014/main" id="{A47C2590-C558-4B06-921D-9BEF473E0C0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62337" y="1724416"/>
            <a:ext cx="3758368" cy="1632321"/>
          </a:xfrm>
          <a:prstGeom prst="rect">
            <a:avLst/>
          </a:prstGeom>
        </p:spPr>
      </p:pic>
    </p:spTree>
    <p:extLst>
      <p:ext uri="{BB962C8B-B14F-4D97-AF65-F5344CB8AC3E}">
        <p14:creationId xmlns:p14="http://schemas.microsoft.com/office/powerpoint/2010/main" val="200777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8131C753-3CF9-467C-A43F-7C108EE6CC30}"/>
              </a:ext>
            </a:extLst>
          </p:cNvPr>
          <p:cNvSpPr/>
          <p:nvPr/>
        </p:nvSpPr>
        <p:spPr>
          <a:xfrm>
            <a:off x="-24068" y="0"/>
            <a:ext cx="4500563" cy="6866633"/>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p:txBody>
      </p:sp>
      <p:pic>
        <p:nvPicPr>
          <p:cNvPr id="17" name="Picture 16">
            <a:extLst>
              <a:ext uri="{FF2B5EF4-FFF2-40B4-BE49-F238E27FC236}">
                <a16:creationId xmlns:a16="http://schemas.microsoft.com/office/drawing/2014/main" id="{6B15BF47-E696-4589-B34E-001946DBEBD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8" name="Slide Number Placeholder 5">
            <a:extLst>
              <a:ext uri="{FF2B5EF4-FFF2-40B4-BE49-F238E27FC236}">
                <a16:creationId xmlns:a16="http://schemas.microsoft.com/office/drawing/2014/main" id="{85B2AB68-2735-4141-805F-722E3838659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22" name="Rectangle 21">
            <a:extLst>
              <a:ext uri="{FF2B5EF4-FFF2-40B4-BE49-F238E27FC236}">
                <a16:creationId xmlns:a16="http://schemas.microsoft.com/office/drawing/2014/main" id="{E2C06DD4-276C-4D36-B6C0-E5B891F3FE9D}"/>
              </a:ext>
            </a:extLst>
          </p:cNvPr>
          <p:cNvSpPr/>
          <p:nvPr/>
        </p:nvSpPr>
        <p:spPr>
          <a:xfrm>
            <a:off x="141848" y="692597"/>
            <a:ext cx="4324000" cy="549381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ED3C8D"/>
                </a:solidFill>
                <a:effectLst/>
                <a:uLnTx/>
                <a:uFillTx/>
                <a:latin typeface="Helvetica" pitchFamily="2" charset="0"/>
                <a:ea typeface="+mn-ea"/>
                <a:cs typeface="+mn-cs"/>
              </a:rPr>
              <a:t>Live sports </a:t>
            </a:r>
            <a:r>
              <a:rPr kumimoji="0" lang="en-US" sz="2200" b="0" i="0" u="none" strike="noStrike" kern="1200" cap="none" spc="0" normalizeH="0" baseline="0" noProof="0" dirty="0">
                <a:ln>
                  <a:noFill/>
                </a:ln>
                <a:solidFill>
                  <a:srgbClr val="002060"/>
                </a:solidFill>
                <a:effectLst/>
                <a:uLnTx/>
                <a:uFillTx/>
                <a:latin typeface="Helvetica" pitchFamily="2" charset="0"/>
                <a:ea typeface="+mn-ea"/>
                <a:cs typeface="+mn-cs"/>
              </a:rPr>
              <a:t>was the most effected genre with the </a:t>
            </a:r>
            <a:r>
              <a:rPr kumimoji="0" lang="en-US" sz="2200" b="0" i="0" u="none" strike="noStrike" kern="1200" cap="none" spc="0" normalizeH="0" baseline="0" noProof="0" dirty="0">
                <a:ln>
                  <a:noFill/>
                </a:ln>
                <a:solidFill>
                  <a:srgbClr val="ED3C8D"/>
                </a:solidFill>
                <a:effectLst/>
                <a:uLnTx/>
                <a:uFillTx/>
                <a:latin typeface="Helvetica" pitchFamily="2" charset="0"/>
                <a:ea typeface="+mn-ea"/>
                <a:cs typeface="+mn-cs"/>
              </a:rPr>
              <a:t>top 10 singular sports events </a:t>
            </a:r>
            <a:r>
              <a:rPr kumimoji="0" lang="en-US" sz="2200" b="0" i="0" u="none" strike="noStrike" kern="1200" cap="none" spc="0" normalizeH="0" baseline="0" noProof="0" dirty="0">
                <a:ln>
                  <a:noFill/>
                </a:ln>
                <a:solidFill>
                  <a:srgbClr val="002060"/>
                </a:solidFill>
                <a:effectLst/>
                <a:uLnTx/>
                <a:uFillTx/>
                <a:latin typeface="Helvetica" pitchFamily="2" charset="0"/>
                <a:ea typeface="+mn-ea"/>
                <a:cs typeface="+mn-cs"/>
              </a:rPr>
              <a:t>resulting in a loss of over </a:t>
            </a:r>
            <a:r>
              <a:rPr kumimoji="0" lang="en-US" sz="2200" b="0" i="0" u="sng" strike="noStrike" kern="1200" cap="none" spc="0" normalizeH="0" baseline="0" noProof="0" dirty="0">
                <a:ln>
                  <a:noFill/>
                </a:ln>
                <a:solidFill>
                  <a:srgbClr val="002060"/>
                </a:solidFill>
                <a:effectLst/>
                <a:uLnTx/>
                <a:uFillTx/>
                <a:latin typeface="Helvetica" pitchFamily="2" charset="0"/>
                <a:ea typeface="+mn-ea"/>
                <a:cs typeface="+mn-cs"/>
              </a:rPr>
              <a:t>$20 million</a:t>
            </a:r>
            <a:r>
              <a:rPr kumimoji="0" lang="en-US" sz="2200" b="0" i="0" u="none" strike="noStrike" kern="1200" cap="none" spc="0" normalizeH="0" baseline="0" noProof="0" dirty="0">
                <a:ln>
                  <a:noFill/>
                </a:ln>
                <a:solidFill>
                  <a:srgbClr val="002060"/>
                </a:solidFill>
                <a:effectLst/>
                <a:uLnTx/>
                <a:uFillTx/>
                <a:latin typeface="Helvetica" pitchFamily="2" charset="0"/>
                <a:ea typeface="+mn-ea"/>
                <a:cs typeface="+mn-cs"/>
              </a:rPr>
              <a:t> in ads that could not be bought or sold between </a:t>
            </a:r>
            <a:r>
              <a:rPr lang="en-US" sz="2200" dirty="0">
                <a:solidFill>
                  <a:srgbClr val="002060"/>
                </a:solidFill>
                <a:latin typeface="Helvetica" pitchFamily="2" charset="0"/>
              </a:rPr>
              <a:t>Sep ‘20</a:t>
            </a:r>
            <a:r>
              <a:rPr kumimoji="0" lang="en-US" sz="2200" b="0" i="0" u="none" strike="noStrike" kern="1200" cap="none" spc="0" normalizeH="0" baseline="0" noProof="0" dirty="0">
                <a:ln>
                  <a:noFill/>
                </a:ln>
                <a:solidFill>
                  <a:srgbClr val="002060"/>
                </a:solidFill>
                <a:effectLst/>
                <a:uLnTx/>
                <a:uFillTx/>
                <a:latin typeface="Helvetica" pitchFamily="2" charset="0"/>
                <a:ea typeface="+mn-ea"/>
                <a:cs typeface="+mn-cs"/>
              </a:rPr>
              <a:t> – Dec’ 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1B1464"/>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solidFill>
                <a:srgbClr val="1B1464"/>
              </a:solidFill>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1B1464"/>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1B1464"/>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Helvetica" pitchFamily="2" charset="0"/>
                <a:ea typeface="+mn-ea"/>
                <a:cs typeface="+mn-cs"/>
              </a:rPr>
              <a:t>Programs that were affected include: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Helvetica" pitchFamily="2" charset="0"/>
                <a:ea typeface="+mn-ea"/>
                <a:cs typeface="+mn-cs"/>
              </a:rPr>
              <a:t>Sports: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Helvetica" pitchFamily="2" charset="0"/>
                <a:ea typeface="+mn-ea"/>
                <a:cs typeface="+mn-cs"/>
              </a:rPr>
              <a:t>NFL Football (multi-networks)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Helvetica" pitchFamily="2" charset="0"/>
                <a:ea typeface="+mn-ea"/>
                <a:cs typeface="+mn-cs"/>
              </a:rPr>
              <a:t>Summer Olympics on NBCU nets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Helvetica" pitchFamily="2" charset="0"/>
                <a:ea typeface="+mn-ea"/>
                <a:cs typeface="+mn-cs"/>
              </a:rPr>
              <a:t>Copa America &amp; UEFA Champions League on TUDN</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600" b="0" i="0" u="none" strike="noStrike" kern="1200" cap="none" spc="0" normalizeH="0" baseline="0" noProof="0" dirty="0">
              <a:ln>
                <a:noFill/>
              </a:ln>
              <a:solidFill>
                <a:schemeClr val="bg1"/>
              </a:solidFill>
              <a:effectLst/>
              <a:uLnTx/>
              <a:uFillTx/>
              <a:latin typeface="Helvetica"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Helvetica" pitchFamily="2" charset="0"/>
                <a:ea typeface="+mn-ea"/>
                <a:cs typeface="+mn-cs"/>
              </a:rPr>
              <a:t>News: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Helvetica" pitchFamily="2" charset="0"/>
                <a:ea typeface="+mn-ea"/>
                <a:cs typeface="+mn-cs"/>
              </a:rPr>
              <a:t>60 Minutes on CBS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Helvetica" pitchFamily="2" charset="0"/>
                <a:ea typeface="+mn-ea"/>
                <a:cs typeface="+mn-cs"/>
              </a:rPr>
              <a:t>ABC World News Tonight</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600" b="0" i="0" u="none" strike="noStrike" kern="1200" cap="none" spc="0" normalizeH="0" baseline="0" noProof="0" dirty="0">
              <a:ln>
                <a:noFill/>
              </a:ln>
              <a:solidFill>
                <a:schemeClr val="bg1"/>
              </a:solidFill>
              <a:effectLst/>
              <a:uLnTx/>
              <a:uFillTx/>
              <a:latin typeface="Helvetica"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Helvetica" pitchFamily="2" charset="0"/>
                <a:ea typeface="+mn-ea"/>
                <a:cs typeface="+mn-cs"/>
              </a:rPr>
              <a:t>Entertainment</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Helvetica" pitchFamily="2" charset="0"/>
                <a:ea typeface="+mn-ea"/>
                <a:cs typeface="+mn-cs"/>
              </a:rPr>
              <a:t>The Simpsons on Fox</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Helvetica" pitchFamily="2" charset="0"/>
                <a:ea typeface="+mn-ea"/>
                <a:cs typeface="+mn-cs"/>
              </a:rPr>
              <a:t>Grey’s Anatomy on ABC</a:t>
            </a:r>
          </a:p>
        </p:txBody>
      </p:sp>
      <p:sp>
        <p:nvSpPr>
          <p:cNvPr id="24" name="Rectangle 23">
            <a:extLst>
              <a:ext uri="{FF2B5EF4-FFF2-40B4-BE49-F238E27FC236}">
                <a16:creationId xmlns:a16="http://schemas.microsoft.com/office/drawing/2014/main" id="{0B9CCFAD-848A-4F5D-B66C-7DBB35598F31}"/>
              </a:ext>
            </a:extLst>
          </p:cNvPr>
          <p:cNvSpPr/>
          <p:nvPr/>
        </p:nvSpPr>
        <p:spPr>
          <a:xfrm>
            <a:off x="141848" y="3291607"/>
            <a:ext cx="4080317" cy="284264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30F82702-BEAC-49C4-B5A1-F419291450F5}"/>
              </a:ext>
            </a:extLst>
          </p:cNvPr>
          <p:cNvSpPr/>
          <p:nvPr/>
        </p:nvSpPr>
        <p:spPr>
          <a:xfrm>
            <a:off x="4466863" y="5710458"/>
            <a:ext cx="7725137" cy="846386"/>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a:t>
            </a:r>
            <a:r>
              <a:rPr kumimoji="0" lang="en-US" sz="700" b="1"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Lift</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 Nielsen NPower, Ratings Analysis Program Report, Live+SD, P2+, P18-34, P18-49, P25-54. Genres: sports = sports events; news = news &amp; news documentary; entertainment = audience participation, award ceremonies, comedy variety, concert music, conversations, colloquies, daytime drama, evening animation, feature film, general drama, general variety, instruction/advice, musical drama, participation variety, popular music, quiz give away, quiz panel, situation comedy, suspense/mystery. Time periods reflect: Sep ’20 – Dec ’21 </a:t>
            </a:r>
            <a:r>
              <a:rPr lang="en-US" sz="700" dirty="0">
                <a:solidFill>
                  <a:srgbClr val="1B1464"/>
                </a:solidFill>
                <a:latin typeface="Helvetica" panose="020B0403020202020204" pitchFamily="34" charset="0"/>
                <a:ea typeface="Open Sans" panose="020B0606030504020204" pitchFamily="34" charset="0"/>
                <a:cs typeface="Open Sans" panose="020B0606030504020204" pitchFamily="34" charset="0"/>
              </a:rPr>
              <a:t>broadcast months (8/31/20 – 12/21/21</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*Reprocessing Lift reflects increase in aggregated average audience across ad-supported broadcast &amp; cable TV based on the reported difference between the ‘National OOH – Pre-Reprocessing (9/20-12/21)’ and revised ‘National’ Sample (AA Proj (000)); OOH reprocessing data goes through 12/21/21. </a:t>
            </a:r>
            <a:r>
              <a:rPr kumimoji="0" lang="en-US" sz="700" b="1"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IMPEs (MM) Lift </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Nielsen Ad Intel, Live+SD, P2+, P18-34, P18-49, P25-54, equivalized impressions, % lift was applied to the reported national TV impressions during the time period by genre to establish an estimate of total monthly impressions undercounted. The subgenres in Ad Intel were aligned with the subgenres in NPower to develop estimates for each genre.</a:t>
            </a:r>
          </a:p>
        </p:txBody>
      </p:sp>
      <p:graphicFrame>
        <p:nvGraphicFramePr>
          <p:cNvPr id="20" name="Table 4">
            <a:extLst>
              <a:ext uri="{FF2B5EF4-FFF2-40B4-BE49-F238E27FC236}">
                <a16:creationId xmlns:a16="http://schemas.microsoft.com/office/drawing/2014/main" id="{5D04968E-8BF7-4883-BC8C-4A4CCF3419FE}"/>
              </a:ext>
            </a:extLst>
          </p:cNvPr>
          <p:cNvGraphicFramePr>
            <a:graphicFrameLocks noGrp="1"/>
          </p:cNvGraphicFramePr>
          <p:nvPr>
            <p:extLst>
              <p:ext uri="{D42A27DB-BD31-4B8C-83A1-F6EECF244321}">
                <p14:modId xmlns:p14="http://schemas.microsoft.com/office/powerpoint/2010/main" val="560257173"/>
              </p:ext>
            </p:extLst>
          </p:nvPr>
        </p:nvGraphicFramePr>
        <p:xfrm>
          <a:off x="4670171" y="2696597"/>
          <a:ext cx="7318520" cy="2549039"/>
        </p:xfrm>
        <a:graphic>
          <a:graphicData uri="http://schemas.openxmlformats.org/drawingml/2006/table">
            <a:tbl>
              <a:tblPr firstRow="1" bandRow="1">
                <a:tableStyleId>{5C22544A-7EE6-4342-B048-85BDC9FD1C3A}</a:tableStyleId>
              </a:tblPr>
              <a:tblGrid>
                <a:gridCol w="899037">
                  <a:extLst>
                    <a:ext uri="{9D8B030D-6E8A-4147-A177-3AD203B41FA5}">
                      <a16:colId xmlns:a16="http://schemas.microsoft.com/office/drawing/2014/main" val="1129465650"/>
                    </a:ext>
                  </a:extLst>
                </a:gridCol>
                <a:gridCol w="890709">
                  <a:extLst>
                    <a:ext uri="{9D8B030D-6E8A-4147-A177-3AD203B41FA5}">
                      <a16:colId xmlns:a16="http://schemas.microsoft.com/office/drawing/2014/main" val="3722440389"/>
                    </a:ext>
                  </a:extLst>
                </a:gridCol>
                <a:gridCol w="1225685">
                  <a:extLst>
                    <a:ext uri="{9D8B030D-6E8A-4147-A177-3AD203B41FA5}">
                      <a16:colId xmlns:a16="http://schemas.microsoft.com/office/drawing/2014/main" val="539661273"/>
                    </a:ext>
                  </a:extLst>
                </a:gridCol>
                <a:gridCol w="885217">
                  <a:extLst>
                    <a:ext uri="{9D8B030D-6E8A-4147-A177-3AD203B41FA5}">
                      <a16:colId xmlns:a16="http://schemas.microsoft.com/office/drawing/2014/main" val="3676871857"/>
                    </a:ext>
                  </a:extLst>
                </a:gridCol>
                <a:gridCol w="1235413">
                  <a:extLst>
                    <a:ext uri="{9D8B030D-6E8A-4147-A177-3AD203B41FA5}">
                      <a16:colId xmlns:a16="http://schemas.microsoft.com/office/drawing/2014/main" val="1558267596"/>
                    </a:ext>
                  </a:extLst>
                </a:gridCol>
                <a:gridCol w="894945">
                  <a:extLst>
                    <a:ext uri="{9D8B030D-6E8A-4147-A177-3AD203B41FA5}">
                      <a16:colId xmlns:a16="http://schemas.microsoft.com/office/drawing/2014/main" val="3185578029"/>
                    </a:ext>
                  </a:extLst>
                </a:gridCol>
                <a:gridCol w="1287514">
                  <a:extLst>
                    <a:ext uri="{9D8B030D-6E8A-4147-A177-3AD203B41FA5}">
                      <a16:colId xmlns:a16="http://schemas.microsoft.com/office/drawing/2014/main" val="1500405154"/>
                    </a:ext>
                  </a:extLst>
                </a:gridCol>
              </a:tblGrid>
              <a:tr h="710080">
                <a:tc>
                  <a:txBody>
                    <a:bodyPr/>
                    <a:lstStyle/>
                    <a:p>
                      <a:r>
                        <a:rPr lang="en-US" sz="1400" dirty="0">
                          <a:latin typeface="Helvetica" panose="020B0403020202020204" pitchFamily="34" charset="0"/>
                        </a:rPr>
                        <a:t>Demo</a:t>
                      </a:r>
                    </a:p>
                  </a:txBody>
                  <a:tcPr anchor="ctr">
                    <a:solidFill>
                      <a:srgbClr val="1F1A62"/>
                    </a:solidFill>
                  </a:tcPr>
                </a:tc>
                <a:tc>
                  <a:txBody>
                    <a:bodyPr/>
                    <a:lstStyle/>
                    <a:p>
                      <a:pPr algn="ctr"/>
                      <a:r>
                        <a:rPr lang="en-US" sz="1400" dirty="0">
                          <a:latin typeface="Helvetica" panose="020B0403020202020204" pitchFamily="34" charset="0"/>
                        </a:rPr>
                        <a:t>Monthly Avg </a:t>
                      </a:r>
                      <a:br>
                        <a:rPr lang="en-US" sz="1400" dirty="0">
                          <a:latin typeface="Helvetica" panose="020B0403020202020204" pitchFamily="34" charset="0"/>
                        </a:rPr>
                      </a:br>
                      <a:r>
                        <a:rPr lang="en-US" sz="1400" dirty="0">
                          <a:latin typeface="Helvetica" panose="020B0403020202020204" pitchFamily="34" charset="0"/>
                        </a:rPr>
                        <a:t>% Lift</a:t>
                      </a:r>
                    </a:p>
                  </a:txBody>
                  <a:tcPr anchor="ctr">
                    <a:solidFill>
                      <a:srgbClr val="1F1A62"/>
                    </a:solidFill>
                  </a:tcPr>
                </a:tc>
                <a:tc>
                  <a:txBody>
                    <a:bodyPr/>
                    <a:lstStyle/>
                    <a:p>
                      <a:pPr algn="ctr"/>
                      <a:r>
                        <a:rPr lang="en-US" sz="1400" dirty="0">
                          <a:latin typeface="Helvetica" panose="020B0403020202020204" pitchFamily="34" charset="0"/>
                        </a:rPr>
                        <a:t>Total IMPEs (MM) Lift</a:t>
                      </a:r>
                    </a:p>
                  </a:txBody>
                  <a:tcPr anchor="ctr">
                    <a:solidFill>
                      <a:srgbClr val="1F1A62"/>
                    </a:solidFill>
                  </a:tcPr>
                </a:tc>
                <a:tc>
                  <a:txBody>
                    <a:bodyPr/>
                    <a:lstStyle/>
                    <a:p>
                      <a:pPr algn="ctr"/>
                      <a:r>
                        <a:rPr lang="en-US" sz="1400" dirty="0">
                          <a:latin typeface="Helvetica" panose="020B0403020202020204" pitchFamily="34" charset="0"/>
                        </a:rPr>
                        <a:t>Monthly Avg </a:t>
                      </a:r>
                      <a:br>
                        <a:rPr lang="en-US" sz="1400" dirty="0">
                          <a:latin typeface="Helvetica" panose="020B0403020202020204" pitchFamily="34" charset="0"/>
                        </a:rPr>
                      </a:br>
                      <a:r>
                        <a:rPr lang="en-US" sz="1400" dirty="0">
                          <a:latin typeface="Helvetica" panose="020B0403020202020204" pitchFamily="34" charset="0"/>
                        </a:rPr>
                        <a:t>% Lift</a:t>
                      </a:r>
                    </a:p>
                  </a:txBody>
                  <a:tcPr anchor="ctr">
                    <a:solidFill>
                      <a:srgbClr val="1F1A62"/>
                    </a:solidFill>
                  </a:tcPr>
                </a:tc>
                <a:tc>
                  <a:txBody>
                    <a:bodyPr/>
                    <a:lstStyle/>
                    <a:p>
                      <a:pPr algn="ctr"/>
                      <a:r>
                        <a:rPr lang="en-US" sz="1400" dirty="0">
                          <a:latin typeface="Helvetica" panose="020B0403020202020204" pitchFamily="34" charset="0"/>
                        </a:rPr>
                        <a:t>Total IMPEs </a:t>
                      </a:r>
                    </a:p>
                    <a:p>
                      <a:pPr algn="ctr"/>
                      <a:r>
                        <a:rPr lang="en-US" sz="1400" dirty="0">
                          <a:latin typeface="Helvetica" panose="020B0403020202020204" pitchFamily="34" charset="0"/>
                        </a:rPr>
                        <a:t>(MM) Lift</a:t>
                      </a:r>
                    </a:p>
                  </a:txBody>
                  <a:tcPr anchor="ctr">
                    <a:solidFill>
                      <a:srgbClr val="1F1A62"/>
                    </a:solidFill>
                  </a:tcPr>
                </a:tc>
                <a:tc>
                  <a:txBody>
                    <a:bodyPr/>
                    <a:lstStyle/>
                    <a:p>
                      <a:pPr algn="ctr"/>
                      <a:r>
                        <a:rPr lang="en-US" sz="1400" dirty="0">
                          <a:latin typeface="Helvetica" panose="020B0403020202020204" pitchFamily="34" charset="0"/>
                        </a:rPr>
                        <a:t>Monthly Avg </a:t>
                      </a:r>
                      <a:br>
                        <a:rPr lang="en-US" sz="1400" dirty="0">
                          <a:latin typeface="Helvetica" panose="020B0403020202020204" pitchFamily="34" charset="0"/>
                        </a:rPr>
                      </a:br>
                      <a:r>
                        <a:rPr lang="en-US" sz="1400" dirty="0">
                          <a:latin typeface="Helvetica" panose="020B0403020202020204" pitchFamily="34" charset="0"/>
                        </a:rPr>
                        <a:t>% Lift</a:t>
                      </a:r>
                    </a:p>
                  </a:txBody>
                  <a:tcPr anchor="ctr">
                    <a:solidFill>
                      <a:srgbClr val="1F1A62"/>
                    </a:solidFill>
                  </a:tcPr>
                </a:tc>
                <a:tc>
                  <a:txBody>
                    <a:bodyPr/>
                    <a:lstStyle/>
                    <a:p>
                      <a:pPr algn="ctr"/>
                      <a:r>
                        <a:rPr lang="en-US" sz="1400" dirty="0">
                          <a:latin typeface="Helvetica" panose="020B0403020202020204" pitchFamily="34" charset="0"/>
                        </a:rPr>
                        <a:t>Total IMPEs (MM) Lift</a:t>
                      </a:r>
                    </a:p>
                  </a:txBody>
                  <a:tcPr anchor="ctr">
                    <a:solidFill>
                      <a:srgbClr val="1F1A62"/>
                    </a:solidFill>
                  </a:tcPr>
                </a:tc>
                <a:extLst>
                  <a:ext uri="{0D108BD9-81ED-4DB2-BD59-A6C34878D82A}">
                    <a16:rowId xmlns:a16="http://schemas.microsoft.com/office/drawing/2014/main" val="2080673993"/>
                  </a:ext>
                </a:extLst>
              </a:tr>
              <a:tr h="498482">
                <a:tc>
                  <a:txBody>
                    <a:bodyPr/>
                    <a:lstStyle/>
                    <a:p>
                      <a:r>
                        <a:rPr lang="en-US" sz="1400" b="1" dirty="0">
                          <a:solidFill>
                            <a:srgbClr val="1F1A62"/>
                          </a:solidFill>
                          <a:latin typeface="Helvetica" panose="020B0403020202020204" pitchFamily="34" charset="0"/>
                        </a:rPr>
                        <a:t>P2+</a:t>
                      </a:r>
                    </a:p>
                  </a:txBody>
                  <a:tcPr anchor="ctr">
                    <a:solidFill>
                      <a:srgbClr val="CFD5EA"/>
                    </a:solidFill>
                  </a:tcPr>
                </a:tc>
                <a:tc>
                  <a:txBody>
                    <a:bodyPr/>
                    <a:lstStyle/>
                    <a:p>
                      <a:pPr algn="ctr"/>
                      <a:r>
                        <a:rPr lang="en-US" sz="1400" b="1" dirty="0">
                          <a:solidFill>
                            <a:srgbClr val="1F1A62"/>
                          </a:solidFill>
                          <a:latin typeface="Helvetica" panose="020B0403020202020204" pitchFamily="34" charset="0"/>
                        </a:rPr>
                        <a:t>1.6%</a:t>
                      </a:r>
                    </a:p>
                  </a:txBody>
                  <a:tcPr anchor="ctr">
                    <a:solidFill>
                      <a:srgbClr val="CFD5EA"/>
                    </a:solidFill>
                  </a:tcPr>
                </a:tc>
                <a:tc>
                  <a:txBody>
                    <a:bodyPr/>
                    <a:lstStyle/>
                    <a:p>
                      <a:pPr algn="ctr"/>
                      <a:r>
                        <a:rPr lang="en-US" sz="1400" b="1" dirty="0">
                          <a:solidFill>
                            <a:srgbClr val="1F1A62"/>
                          </a:solidFill>
                          <a:latin typeface="Helvetica" panose="020B0403020202020204" pitchFamily="34" charset="0"/>
                        </a:rPr>
                        <a:t>12,294.9</a:t>
                      </a:r>
                    </a:p>
                  </a:txBody>
                  <a:tcPr anchor="ctr">
                    <a:solidFill>
                      <a:srgbClr val="CFD5EA"/>
                    </a:solidFill>
                  </a:tcPr>
                </a:tc>
                <a:tc>
                  <a:txBody>
                    <a:bodyPr/>
                    <a:lstStyle/>
                    <a:p>
                      <a:pPr algn="ctr"/>
                      <a:r>
                        <a:rPr lang="en-US" sz="1400" b="1" dirty="0">
                          <a:solidFill>
                            <a:srgbClr val="1F1A62"/>
                          </a:solidFill>
                          <a:latin typeface="Helvetica" panose="020B0403020202020204" pitchFamily="34" charset="0"/>
                        </a:rPr>
                        <a:t>0.6%</a:t>
                      </a:r>
                    </a:p>
                  </a:txBody>
                  <a:tcPr anchor="ctr">
                    <a:solidFill>
                      <a:srgbClr val="CFD5EA"/>
                    </a:solidFill>
                  </a:tcPr>
                </a:tc>
                <a:tc>
                  <a:txBody>
                    <a:bodyPr/>
                    <a:lstStyle/>
                    <a:p>
                      <a:pPr algn="ctr"/>
                      <a:r>
                        <a:rPr lang="en-US" sz="1400" b="1" dirty="0">
                          <a:solidFill>
                            <a:srgbClr val="1F1A62"/>
                          </a:solidFill>
                          <a:latin typeface="Helvetica" panose="020B0403020202020204" pitchFamily="34" charset="0"/>
                        </a:rPr>
                        <a:t>9,170.9</a:t>
                      </a:r>
                    </a:p>
                  </a:txBody>
                  <a:tcPr anchor="ctr">
                    <a:solidFill>
                      <a:srgbClr val="CFD5EA"/>
                    </a:solidFill>
                  </a:tcPr>
                </a:tc>
                <a:tc>
                  <a:txBody>
                    <a:bodyPr/>
                    <a:lstStyle/>
                    <a:p>
                      <a:pPr algn="ctr"/>
                      <a:r>
                        <a:rPr lang="en-US" sz="1400" b="1" dirty="0">
                          <a:solidFill>
                            <a:srgbClr val="1F1A62"/>
                          </a:solidFill>
                          <a:latin typeface="Helvetica" panose="020B0403020202020204" pitchFamily="34" charset="0"/>
                        </a:rPr>
                        <a:t>0.5%</a:t>
                      </a:r>
                    </a:p>
                  </a:txBody>
                  <a:tcPr anchor="ctr">
                    <a:solidFill>
                      <a:srgbClr val="CFD5EA"/>
                    </a:solidFill>
                  </a:tcPr>
                </a:tc>
                <a:tc>
                  <a:txBody>
                    <a:bodyPr/>
                    <a:lstStyle/>
                    <a:p>
                      <a:pPr algn="ctr"/>
                      <a:r>
                        <a:rPr lang="en-US" sz="1400" b="1" dirty="0">
                          <a:solidFill>
                            <a:srgbClr val="1B1464"/>
                          </a:solidFill>
                          <a:latin typeface="Helvetica" panose="020B0403020202020204" pitchFamily="34" charset="0"/>
                        </a:rPr>
                        <a:t>20,739.8</a:t>
                      </a:r>
                    </a:p>
                  </a:txBody>
                  <a:tcPr anchor="ctr">
                    <a:solidFill>
                      <a:srgbClr val="CFD5EA"/>
                    </a:solidFill>
                  </a:tcPr>
                </a:tc>
                <a:extLst>
                  <a:ext uri="{0D108BD9-81ED-4DB2-BD59-A6C34878D82A}">
                    <a16:rowId xmlns:a16="http://schemas.microsoft.com/office/drawing/2014/main" val="1328197872"/>
                  </a:ext>
                </a:extLst>
              </a:tr>
              <a:tr h="417695">
                <a:tc>
                  <a:txBody>
                    <a:bodyPr/>
                    <a:lstStyle/>
                    <a:p>
                      <a:r>
                        <a:rPr lang="en-US" sz="1400" b="1" dirty="0">
                          <a:solidFill>
                            <a:srgbClr val="1F1A62"/>
                          </a:solidFill>
                          <a:latin typeface="Helvetica" panose="020B0403020202020204" pitchFamily="34" charset="0"/>
                        </a:rPr>
                        <a:t>P18-34</a:t>
                      </a:r>
                    </a:p>
                  </a:txBody>
                  <a:tcPr anchor="ctr"/>
                </a:tc>
                <a:tc>
                  <a:txBody>
                    <a:bodyPr/>
                    <a:lstStyle/>
                    <a:p>
                      <a:pPr algn="ctr"/>
                      <a:r>
                        <a:rPr lang="en-US" sz="1400" b="1" dirty="0">
                          <a:solidFill>
                            <a:srgbClr val="1F1A62"/>
                          </a:solidFill>
                          <a:latin typeface="Helvetica" panose="020B0403020202020204" pitchFamily="34" charset="0"/>
                        </a:rPr>
                        <a:t>5.2%</a:t>
                      </a:r>
                    </a:p>
                  </a:txBody>
                  <a:tcPr anchor="ctr"/>
                </a:tc>
                <a:tc>
                  <a:txBody>
                    <a:bodyPr/>
                    <a:lstStyle/>
                    <a:p>
                      <a:pPr algn="ctr"/>
                      <a:r>
                        <a:rPr lang="en-US" sz="1400" b="1" dirty="0">
                          <a:solidFill>
                            <a:srgbClr val="1F1A62"/>
                          </a:solidFill>
                          <a:latin typeface="Helvetica" panose="020B0403020202020204" pitchFamily="34" charset="0"/>
                        </a:rPr>
                        <a:t>5,165.3</a:t>
                      </a:r>
                    </a:p>
                  </a:txBody>
                  <a:tcPr anchor="ctr"/>
                </a:tc>
                <a:tc>
                  <a:txBody>
                    <a:bodyPr/>
                    <a:lstStyle/>
                    <a:p>
                      <a:pPr algn="ctr"/>
                      <a:r>
                        <a:rPr lang="en-US" sz="1400" b="1" dirty="0">
                          <a:solidFill>
                            <a:srgbClr val="1F1A62"/>
                          </a:solidFill>
                          <a:latin typeface="Helvetica" panose="020B0403020202020204" pitchFamily="34" charset="0"/>
                        </a:rPr>
                        <a:t>3.5%</a:t>
                      </a:r>
                    </a:p>
                  </a:txBody>
                  <a:tcPr anchor="ctr"/>
                </a:tc>
                <a:tc>
                  <a:txBody>
                    <a:bodyPr/>
                    <a:lstStyle/>
                    <a:p>
                      <a:pPr algn="ctr"/>
                      <a:r>
                        <a:rPr lang="en-US" sz="1400" b="1" dirty="0">
                          <a:solidFill>
                            <a:srgbClr val="1F1A62"/>
                          </a:solidFill>
                          <a:latin typeface="Helvetica" panose="020B0403020202020204" pitchFamily="34" charset="0"/>
                        </a:rPr>
                        <a:t>1,992.3</a:t>
                      </a:r>
                    </a:p>
                  </a:txBody>
                  <a:tcPr anchor="ctr"/>
                </a:tc>
                <a:tc>
                  <a:txBody>
                    <a:bodyPr/>
                    <a:lstStyle/>
                    <a:p>
                      <a:pPr algn="ctr"/>
                      <a:r>
                        <a:rPr lang="en-US" sz="1400" b="1" dirty="0">
                          <a:solidFill>
                            <a:srgbClr val="1F1A62"/>
                          </a:solidFill>
                          <a:latin typeface="Helvetica" panose="020B0403020202020204" pitchFamily="34" charset="0"/>
                        </a:rPr>
                        <a:t>2.2%</a:t>
                      </a:r>
                    </a:p>
                  </a:txBody>
                  <a:tcPr anchor="ctr"/>
                </a:tc>
                <a:tc>
                  <a:txBody>
                    <a:bodyPr/>
                    <a:lstStyle/>
                    <a:p>
                      <a:pPr algn="ctr"/>
                      <a:r>
                        <a:rPr lang="en-US" sz="1400" b="1" dirty="0">
                          <a:solidFill>
                            <a:srgbClr val="1B1464"/>
                          </a:solidFill>
                          <a:latin typeface="Helvetica" panose="020B0403020202020204" pitchFamily="34" charset="0"/>
                        </a:rPr>
                        <a:t>8,407.4</a:t>
                      </a:r>
                    </a:p>
                  </a:txBody>
                  <a:tcPr anchor="ctr"/>
                </a:tc>
                <a:extLst>
                  <a:ext uri="{0D108BD9-81ED-4DB2-BD59-A6C34878D82A}">
                    <a16:rowId xmlns:a16="http://schemas.microsoft.com/office/drawing/2014/main" val="3833436056"/>
                  </a:ext>
                </a:extLst>
              </a:tr>
              <a:tr h="417695">
                <a:tc>
                  <a:txBody>
                    <a:bodyPr/>
                    <a:lstStyle/>
                    <a:p>
                      <a:r>
                        <a:rPr lang="en-US" sz="1400" b="1" dirty="0">
                          <a:solidFill>
                            <a:srgbClr val="1F1A62"/>
                          </a:solidFill>
                          <a:latin typeface="Helvetica" panose="020B0403020202020204" pitchFamily="34" charset="0"/>
                        </a:rPr>
                        <a:t>P18-49</a:t>
                      </a:r>
                    </a:p>
                  </a:txBody>
                  <a:tcPr anchor="ctr"/>
                </a:tc>
                <a:tc>
                  <a:txBody>
                    <a:bodyPr/>
                    <a:lstStyle/>
                    <a:p>
                      <a:pPr algn="ctr"/>
                      <a:r>
                        <a:rPr lang="en-US" sz="1400" b="1" dirty="0">
                          <a:solidFill>
                            <a:srgbClr val="1F1A62"/>
                          </a:solidFill>
                          <a:latin typeface="Helvetica" panose="020B0403020202020204" pitchFamily="34" charset="0"/>
                        </a:rPr>
                        <a:t>3.4%</a:t>
                      </a:r>
                    </a:p>
                  </a:txBody>
                  <a:tcPr anchor="ctr"/>
                </a:tc>
                <a:tc>
                  <a:txBody>
                    <a:bodyPr/>
                    <a:lstStyle/>
                    <a:p>
                      <a:pPr algn="ctr"/>
                      <a:r>
                        <a:rPr lang="en-US" sz="1400" b="1" dirty="0">
                          <a:solidFill>
                            <a:srgbClr val="1F1A62"/>
                          </a:solidFill>
                          <a:latin typeface="Helvetica" panose="020B0403020202020204" pitchFamily="34" charset="0"/>
                        </a:rPr>
                        <a:t>8,600.6</a:t>
                      </a:r>
                    </a:p>
                  </a:txBody>
                  <a:tcPr anchor="ctr"/>
                </a:tc>
                <a:tc>
                  <a:txBody>
                    <a:bodyPr/>
                    <a:lstStyle/>
                    <a:p>
                      <a:pPr algn="ctr"/>
                      <a:r>
                        <a:rPr lang="en-US" sz="1400" b="1" dirty="0">
                          <a:solidFill>
                            <a:srgbClr val="1F1A62"/>
                          </a:solidFill>
                          <a:latin typeface="Helvetica" panose="020B0403020202020204" pitchFamily="34" charset="0"/>
                        </a:rPr>
                        <a:t>2.0%</a:t>
                      </a:r>
                    </a:p>
                  </a:txBody>
                  <a:tcPr anchor="ctr"/>
                </a:tc>
                <a:tc>
                  <a:txBody>
                    <a:bodyPr/>
                    <a:lstStyle/>
                    <a:p>
                      <a:pPr algn="ctr"/>
                      <a:r>
                        <a:rPr lang="en-US" sz="1400" b="1" dirty="0">
                          <a:solidFill>
                            <a:srgbClr val="1F1A62"/>
                          </a:solidFill>
                          <a:latin typeface="Helvetica" panose="020B0403020202020204" pitchFamily="34" charset="0"/>
                        </a:rPr>
                        <a:t>4,389.1</a:t>
                      </a:r>
                    </a:p>
                  </a:txBody>
                  <a:tcPr anchor="ctr"/>
                </a:tc>
                <a:tc>
                  <a:txBody>
                    <a:bodyPr/>
                    <a:lstStyle/>
                    <a:p>
                      <a:pPr algn="ctr"/>
                      <a:r>
                        <a:rPr lang="en-US" sz="1400" b="1" dirty="0">
                          <a:solidFill>
                            <a:srgbClr val="1F1A62"/>
                          </a:solidFill>
                          <a:latin typeface="Helvetica" panose="020B0403020202020204" pitchFamily="34" charset="0"/>
                        </a:rPr>
                        <a:t>1.3%</a:t>
                      </a:r>
                    </a:p>
                  </a:txBody>
                  <a:tcPr anchor="ctr"/>
                </a:tc>
                <a:tc>
                  <a:txBody>
                    <a:bodyPr/>
                    <a:lstStyle/>
                    <a:p>
                      <a:pPr algn="ctr"/>
                      <a:r>
                        <a:rPr lang="en-US" sz="1400" b="1" dirty="0">
                          <a:solidFill>
                            <a:srgbClr val="1B1464"/>
                          </a:solidFill>
                          <a:latin typeface="Helvetica" panose="020B0403020202020204" pitchFamily="34" charset="0"/>
                        </a:rPr>
                        <a:t>14,683.2</a:t>
                      </a:r>
                    </a:p>
                  </a:txBody>
                  <a:tcPr anchor="ctr"/>
                </a:tc>
                <a:extLst>
                  <a:ext uri="{0D108BD9-81ED-4DB2-BD59-A6C34878D82A}">
                    <a16:rowId xmlns:a16="http://schemas.microsoft.com/office/drawing/2014/main" val="2670830153"/>
                  </a:ext>
                </a:extLst>
              </a:tr>
              <a:tr h="483647">
                <a:tc>
                  <a:txBody>
                    <a:bodyPr/>
                    <a:lstStyle/>
                    <a:p>
                      <a:r>
                        <a:rPr lang="en-US" sz="1400" b="1" dirty="0">
                          <a:solidFill>
                            <a:srgbClr val="1F1A62"/>
                          </a:solidFill>
                          <a:latin typeface="Helvetica" panose="020B0403020202020204" pitchFamily="34" charset="0"/>
                        </a:rPr>
                        <a:t>P25-54</a:t>
                      </a:r>
                    </a:p>
                  </a:txBody>
                  <a:tcPr anchor="ctr"/>
                </a:tc>
                <a:tc>
                  <a:txBody>
                    <a:bodyPr/>
                    <a:lstStyle/>
                    <a:p>
                      <a:pPr algn="ctr"/>
                      <a:r>
                        <a:rPr lang="en-US" sz="1400" b="1" dirty="0">
                          <a:solidFill>
                            <a:srgbClr val="1F1A62"/>
                          </a:solidFill>
                          <a:latin typeface="Helvetica" panose="020B0403020202020204" pitchFamily="34" charset="0"/>
                        </a:rPr>
                        <a:t>2.6%</a:t>
                      </a:r>
                    </a:p>
                  </a:txBody>
                  <a:tcPr anchor="ctr"/>
                </a:tc>
                <a:tc>
                  <a:txBody>
                    <a:bodyPr/>
                    <a:lstStyle/>
                    <a:p>
                      <a:pPr algn="ctr"/>
                      <a:r>
                        <a:rPr lang="en-US" sz="1400" b="1" dirty="0">
                          <a:solidFill>
                            <a:srgbClr val="1F1A62"/>
                          </a:solidFill>
                          <a:latin typeface="Helvetica" panose="020B0403020202020204" pitchFamily="34" charset="0"/>
                        </a:rPr>
                        <a:t>7,474.3</a:t>
                      </a:r>
                    </a:p>
                  </a:txBody>
                  <a:tcPr anchor="ctr"/>
                </a:tc>
                <a:tc>
                  <a:txBody>
                    <a:bodyPr/>
                    <a:lstStyle/>
                    <a:p>
                      <a:pPr algn="ctr"/>
                      <a:r>
                        <a:rPr lang="en-US" sz="1400" b="1" dirty="0">
                          <a:solidFill>
                            <a:srgbClr val="1F1A62"/>
                          </a:solidFill>
                          <a:latin typeface="Helvetica" panose="020B0403020202020204" pitchFamily="34" charset="0"/>
                        </a:rPr>
                        <a:t>1.4%</a:t>
                      </a:r>
                    </a:p>
                  </a:txBody>
                  <a:tcPr anchor="ctr"/>
                </a:tc>
                <a:tc>
                  <a:txBody>
                    <a:bodyPr/>
                    <a:lstStyle/>
                    <a:p>
                      <a:pPr algn="ctr"/>
                      <a:r>
                        <a:rPr lang="en-US" sz="1400" b="1" dirty="0">
                          <a:solidFill>
                            <a:srgbClr val="1F1A62"/>
                          </a:solidFill>
                          <a:latin typeface="Helvetica" panose="020B0403020202020204" pitchFamily="34" charset="0"/>
                        </a:rPr>
                        <a:t>4,577.1</a:t>
                      </a:r>
                    </a:p>
                  </a:txBody>
                  <a:tcPr anchor="ctr"/>
                </a:tc>
                <a:tc>
                  <a:txBody>
                    <a:bodyPr/>
                    <a:lstStyle/>
                    <a:p>
                      <a:pPr algn="ctr"/>
                      <a:r>
                        <a:rPr lang="en-US" sz="1400" b="1" dirty="0">
                          <a:solidFill>
                            <a:srgbClr val="1F1A62"/>
                          </a:solidFill>
                          <a:latin typeface="Helvetica" panose="020B0403020202020204" pitchFamily="34" charset="0"/>
                        </a:rPr>
                        <a:t>0.9%</a:t>
                      </a:r>
                    </a:p>
                  </a:txBody>
                  <a:tcPr anchor="ctr"/>
                </a:tc>
                <a:tc>
                  <a:txBody>
                    <a:bodyPr/>
                    <a:lstStyle/>
                    <a:p>
                      <a:pPr algn="ctr"/>
                      <a:r>
                        <a:rPr lang="en-US" sz="1400" b="1" dirty="0">
                          <a:solidFill>
                            <a:srgbClr val="1B1464"/>
                          </a:solidFill>
                          <a:latin typeface="Helvetica" panose="020B0403020202020204" pitchFamily="34" charset="0"/>
                        </a:rPr>
                        <a:t>12,993.1</a:t>
                      </a:r>
                    </a:p>
                  </a:txBody>
                  <a:tcPr anchor="ctr"/>
                </a:tc>
                <a:extLst>
                  <a:ext uri="{0D108BD9-81ED-4DB2-BD59-A6C34878D82A}">
                    <a16:rowId xmlns:a16="http://schemas.microsoft.com/office/drawing/2014/main" val="702796343"/>
                  </a:ext>
                </a:extLst>
              </a:tr>
            </a:tbl>
          </a:graphicData>
        </a:graphic>
      </p:graphicFrame>
      <p:sp>
        <p:nvSpPr>
          <p:cNvPr id="21" name="TextBox 20">
            <a:extLst>
              <a:ext uri="{FF2B5EF4-FFF2-40B4-BE49-F238E27FC236}">
                <a16:creationId xmlns:a16="http://schemas.microsoft.com/office/drawing/2014/main" id="{663310D4-7BE3-4B58-A4BB-16BD90E1B836}"/>
              </a:ext>
            </a:extLst>
          </p:cNvPr>
          <p:cNvSpPr txBox="1"/>
          <p:nvPr/>
        </p:nvSpPr>
        <p:spPr>
          <a:xfrm>
            <a:off x="5563157" y="2326482"/>
            <a:ext cx="2106094" cy="370115"/>
          </a:xfrm>
          <a:prstGeom prst="rect">
            <a:avLst/>
          </a:prstGeom>
          <a:solidFill>
            <a:srgbClr val="ED3C8D"/>
          </a:solid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chemeClr val="bg1"/>
                </a:solidFill>
                <a:effectLst/>
                <a:uLnTx/>
                <a:uFillTx/>
                <a:latin typeface="Helvetica" panose="020B0403020202020204" pitchFamily="34" charset="0"/>
                <a:ea typeface="+mn-ea"/>
                <a:cs typeface="+mn-cs"/>
              </a:rPr>
              <a:t>Sports</a:t>
            </a:r>
          </a:p>
        </p:txBody>
      </p:sp>
      <p:sp>
        <p:nvSpPr>
          <p:cNvPr id="35" name="TextBox 34">
            <a:extLst>
              <a:ext uri="{FF2B5EF4-FFF2-40B4-BE49-F238E27FC236}">
                <a16:creationId xmlns:a16="http://schemas.microsoft.com/office/drawing/2014/main" id="{1D8170E3-25EF-4226-A938-55C6B6E903F0}"/>
              </a:ext>
            </a:extLst>
          </p:cNvPr>
          <p:cNvSpPr txBox="1"/>
          <p:nvPr/>
        </p:nvSpPr>
        <p:spPr>
          <a:xfrm>
            <a:off x="7671011" y="2326662"/>
            <a:ext cx="2136143" cy="370115"/>
          </a:xfrm>
          <a:prstGeom prst="rect">
            <a:avLst/>
          </a:prstGeom>
          <a:solidFill>
            <a:srgbClr val="00BFF2"/>
          </a:solid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chemeClr val="bg1"/>
                </a:solidFill>
                <a:effectLst/>
                <a:uLnTx/>
                <a:uFillTx/>
                <a:latin typeface="Helvetica" panose="020B0403020202020204" pitchFamily="34" charset="0"/>
                <a:ea typeface="+mn-ea"/>
                <a:cs typeface="+mn-cs"/>
              </a:rPr>
              <a:t>News</a:t>
            </a:r>
          </a:p>
        </p:txBody>
      </p:sp>
      <p:sp>
        <p:nvSpPr>
          <p:cNvPr id="36" name="TextBox 35">
            <a:extLst>
              <a:ext uri="{FF2B5EF4-FFF2-40B4-BE49-F238E27FC236}">
                <a16:creationId xmlns:a16="http://schemas.microsoft.com/office/drawing/2014/main" id="{147A0BD0-1303-49C1-8C81-ABB6FE043DFB}"/>
              </a:ext>
            </a:extLst>
          </p:cNvPr>
          <p:cNvSpPr txBox="1"/>
          <p:nvPr/>
        </p:nvSpPr>
        <p:spPr>
          <a:xfrm>
            <a:off x="9816883" y="2326663"/>
            <a:ext cx="2162079" cy="370115"/>
          </a:xfrm>
          <a:prstGeom prst="rect">
            <a:avLst/>
          </a:prstGeom>
          <a:solidFill>
            <a:srgbClr val="4EBEA4"/>
          </a:solid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chemeClr val="bg1"/>
                </a:solidFill>
                <a:effectLst/>
                <a:uLnTx/>
                <a:uFillTx/>
                <a:latin typeface="Helvetica" panose="020B0403020202020204" pitchFamily="34" charset="0"/>
                <a:ea typeface="+mn-ea"/>
                <a:cs typeface="+mn-cs"/>
              </a:rPr>
              <a:t>Entertainment</a:t>
            </a:r>
          </a:p>
        </p:txBody>
      </p:sp>
      <p:sp>
        <p:nvSpPr>
          <p:cNvPr id="37" name="TextBox 36">
            <a:extLst>
              <a:ext uri="{FF2B5EF4-FFF2-40B4-BE49-F238E27FC236}">
                <a16:creationId xmlns:a16="http://schemas.microsoft.com/office/drawing/2014/main" id="{C25F7DBE-D5FA-4B47-8486-480E12A710C3}"/>
              </a:ext>
            </a:extLst>
          </p:cNvPr>
          <p:cNvSpPr txBox="1"/>
          <p:nvPr/>
        </p:nvSpPr>
        <p:spPr>
          <a:xfrm>
            <a:off x="4630509" y="696383"/>
            <a:ext cx="7228115"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Major Genres: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Estimated ‘Undercounted’ Impressions Based on Reprocessing Lift </a:t>
            </a:r>
            <a:b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br>
            <a:r>
              <a:rPr kumimoji="0" lang="en-US" sz="14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aggregated across ad-supported broadcast &amp; cable TV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Live + Same Day</a:t>
            </a:r>
            <a:endParaRPr kumimoji="0" lang="en-US" sz="1400" b="0" i="0" u="sng"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sp>
        <p:nvSpPr>
          <p:cNvPr id="23" name="TextBox 22">
            <a:extLst>
              <a:ext uri="{FF2B5EF4-FFF2-40B4-BE49-F238E27FC236}">
                <a16:creationId xmlns:a16="http://schemas.microsoft.com/office/drawing/2014/main" id="{17EABB9A-A2E7-4EA2-8EB6-1DCFA123F8F4}"/>
              </a:ext>
            </a:extLst>
          </p:cNvPr>
          <p:cNvSpPr txBox="1"/>
          <p:nvPr/>
        </p:nvSpPr>
        <p:spPr>
          <a:xfrm>
            <a:off x="5563157" y="1803082"/>
            <a:ext cx="6415805" cy="523220"/>
          </a:xfrm>
          <a:prstGeom prst="rect">
            <a:avLst/>
          </a:prstGeom>
          <a:solidFill>
            <a:srgbClr val="1B1464"/>
          </a:solid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Helvetica" panose="020B0403020202020204" pitchFamily="34" charset="0"/>
              </a:rPr>
              <a:t>16-Month Time Period: Sep ’20 – Dec ‘21</a:t>
            </a:r>
            <a:br>
              <a:rPr lang="en-US" b="1" dirty="0">
                <a:solidFill>
                  <a:schemeClr val="bg1"/>
                </a:solidFill>
                <a:latin typeface="Helvetica" panose="020B0403020202020204" pitchFamily="34" charset="0"/>
              </a:rPr>
            </a:br>
            <a:r>
              <a:rPr lang="en-US" sz="1200" dirty="0">
                <a:solidFill>
                  <a:schemeClr val="bg1"/>
                </a:solidFill>
                <a:latin typeface="Helvetica" panose="020B0403020202020204" pitchFamily="34" charset="0"/>
              </a:rPr>
              <a:t>(8/31/20 – 12/21/21)</a:t>
            </a:r>
            <a:endParaRPr kumimoji="0" lang="en-US" sz="1200" i="0" strike="noStrike" kern="1200" cap="none" spc="0" normalizeH="0" baseline="0" noProof="0" dirty="0">
              <a:ln>
                <a:noFill/>
              </a:ln>
              <a:solidFill>
                <a:schemeClr val="bg1"/>
              </a:solidFill>
              <a:effectLst/>
              <a:uLnTx/>
              <a:uFillTx/>
              <a:latin typeface="Helvetica" panose="020B0403020202020204" pitchFamily="34" charset="0"/>
              <a:ea typeface="+mn-ea"/>
              <a:cs typeface="+mn-cs"/>
            </a:endParaRPr>
          </a:p>
        </p:txBody>
      </p:sp>
      <p:sp>
        <p:nvSpPr>
          <p:cNvPr id="2" name="Rectangle 1">
            <a:extLst>
              <a:ext uri="{FF2B5EF4-FFF2-40B4-BE49-F238E27FC236}">
                <a16:creationId xmlns:a16="http://schemas.microsoft.com/office/drawing/2014/main" id="{33996365-9B17-4C07-A927-6281BAE45B2F}"/>
              </a:ext>
            </a:extLst>
          </p:cNvPr>
          <p:cNvSpPr/>
          <p:nvPr/>
        </p:nvSpPr>
        <p:spPr>
          <a:xfrm>
            <a:off x="5578757" y="2696598"/>
            <a:ext cx="2106094" cy="2536070"/>
          </a:xfrm>
          <a:prstGeom prst="rect">
            <a:avLst/>
          </a:prstGeom>
          <a:no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1360B7D6-0A1C-4BA8-AEAD-4B6F68032A82}"/>
              </a:ext>
            </a:extLst>
          </p:cNvPr>
          <p:cNvSpPr/>
          <p:nvPr/>
        </p:nvSpPr>
        <p:spPr>
          <a:xfrm>
            <a:off x="7696149" y="2683628"/>
            <a:ext cx="2106094" cy="2549039"/>
          </a:xfrm>
          <a:prstGeom prst="rect">
            <a:avLst/>
          </a:prstGeom>
          <a:no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F5BFB48-C959-4DE4-83B8-180E3A1D5F78}"/>
              </a:ext>
            </a:extLst>
          </p:cNvPr>
          <p:cNvSpPr/>
          <p:nvPr/>
        </p:nvSpPr>
        <p:spPr>
          <a:xfrm>
            <a:off x="9802243" y="2703082"/>
            <a:ext cx="2179007" cy="2529586"/>
          </a:xfrm>
          <a:prstGeom prst="rect">
            <a:avLst/>
          </a:prstGeom>
          <a:no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01973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8131C753-3CF9-467C-A43F-7C108EE6CC30}"/>
              </a:ext>
            </a:extLst>
          </p:cNvPr>
          <p:cNvSpPr/>
          <p:nvPr/>
        </p:nvSpPr>
        <p:spPr>
          <a:xfrm>
            <a:off x="-24068" y="0"/>
            <a:ext cx="4500563" cy="6866633"/>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p:txBody>
      </p:sp>
      <p:pic>
        <p:nvPicPr>
          <p:cNvPr id="17" name="Picture 16">
            <a:extLst>
              <a:ext uri="{FF2B5EF4-FFF2-40B4-BE49-F238E27FC236}">
                <a16:creationId xmlns:a16="http://schemas.microsoft.com/office/drawing/2014/main" id="{6B15BF47-E696-4589-B34E-001946DBEBD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8" name="Slide Number Placeholder 5">
            <a:extLst>
              <a:ext uri="{FF2B5EF4-FFF2-40B4-BE49-F238E27FC236}">
                <a16:creationId xmlns:a16="http://schemas.microsoft.com/office/drawing/2014/main" id="{85B2AB68-2735-4141-805F-722E3838659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26" name="Rectangle 25">
            <a:extLst>
              <a:ext uri="{FF2B5EF4-FFF2-40B4-BE49-F238E27FC236}">
                <a16:creationId xmlns:a16="http://schemas.microsoft.com/office/drawing/2014/main" id="{7A2C92F0-77A1-4044-BE78-31D20AA54861}"/>
              </a:ext>
            </a:extLst>
          </p:cNvPr>
          <p:cNvSpPr/>
          <p:nvPr/>
        </p:nvSpPr>
        <p:spPr>
          <a:xfrm>
            <a:off x="141848" y="616811"/>
            <a:ext cx="4324000" cy="470898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1B1464"/>
                </a:solidFill>
                <a:effectLst/>
                <a:uLnTx/>
                <a:uFillTx/>
                <a:latin typeface="Helvetica" pitchFamily="2" charset="0"/>
                <a:ea typeface="+mn-ea"/>
                <a:cs typeface="+mn-cs"/>
              </a:rPr>
              <a:t>With the error occurring in the Broadband-only portion of the sample which skews younger, the </a:t>
            </a:r>
            <a:r>
              <a:rPr kumimoji="0" lang="en-US" sz="2200" b="0" i="0" u="none" strike="noStrike" kern="1200" cap="none" spc="0" normalizeH="0" baseline="0" noProof="0" dirty="0">
                <a:ln>
                  <a:noFill/>
                </a:ln>
                <a:solidFill>
                  <a:srgbClr val="ED3C8D"/>
                </a:solidFill>
                <a:effectLst/>
                <a:uLnTx/>
                <a:uFillTx/>
                <a:latin typeface="Helvetica" pitchFamily="2" charset="0"/>
                <a:ea typeface="+mn-ea"/>
                <a:cs typeface="+mn-cs"/>
              </a:rPr>
              <a:t>highly coveted, elusive </a:t>
            </a:r>
            <a:br>
              <a:rPr kumimoji="0" lang="en-US" sz="2200" b="0" i="0" u="none" strike="noStrike" kern="1200" cap="none" spc="0" normalizeH="0" baseline="0" noProof="0" dirty="0">
                <a:ln>
                  <a:noFill/>
                </a:ln>
                <a:solidFill>
                  <a:srgbClr val="ED3C8D"/>
                </a:solidFill>
                <a:effectLst/>
                <a:uLnTx/>
                <a:uFillTx/>
                <a:latin typeface="Helvetica" pitchFamily="2" charset="0"/>
                <a:ea typeface="+mn-ea"/>
                <a:cs typeface="+mn-cs"/>
              </a:rPr>
            </a:br>
            <a:r>
              <a:rPr kumimoji="0" lang="en-US" sz="2200" b="0" i="0" u="none" strike="noStrike" kern="1200" cap="none" spc="0" normalizeH="0" baseline="0" noProof="0" dirty="0">
                <a:ln>
                  <a:noFill/>
                </a:ln>
                <a:solidFill>
                  <a:srgbClr val="ED3C8D"/>
                </a:solidFill>
                <a:effectLst/>
                <a:uLnTx/>
                <a:uFillTx/>
                <a:latin typeface="Helvetica" pitchFamily="2" charset="0"/>
                <a:ea typeface="+mn-ea"/>
                <a:cs typeface="+mn-cs"/>
              </a:rPr>
              <a:t>18-34</a:t>
            </a:r>
            <a:r>
              <a:rPr kumimoji="0" lang="en-US" sz="2200" b="0" i="0" u="none" strike="noStrike" kern="1200" cap="none" spc="0" normalizeH="0" baseline="0" noProof="0" dirty="0">
                <a:ln>
                  <a:noFill/>
                </a:ln>
                <a:solidFill>
                  <a:srgbClr val="1B1464"/>
                </a:solidFill>
                <a:effectLst/>
                <a:uLnTx/>
                <a:uFillTx/>
                <a:latin typeface="Helvetica" pitchFamily="2" charset="0"/>
                <a:ea typeface="+mn-ea"/>
                <a:cs typeface="+mn-cs"/>
              </a:rPr>
              <a:t> audience experienced </a:t>
            </a:r>
            <a:br>
              <a:rPr kumimoji="0" lang="en-US" sz="2200" b="0" i="0" u="none" strike="noStrike" kern="1200" cap="none" spc="0" normalizeH="0" baseline="0" noProof="0" dirty="0">
                <a:ln>
                  <a:noFill/>
                </a:ln>
                <a:solidFill>
                  <a:srgbClr val="1B1464"/>
                </a:solidFill>
                <a:effectLst/>
                <a:uLnTx/>
                <a:uFillTx/>
                <a:latin typeface="Helvetica" pitchFamily="2" charset="0"/>
                <a:ea typeface="+mn-ea"/>
                <a:cs typeface="+mn-cs"/>
              </a:rPr>
            </a:br>
            <a:r>
              <a:rPr kumimoji="0" lang="en-US" sz="2200" b="0" i="0" u="none" strike="noStrike" kern="1200" cap="none" spc="0" normalizeH="0" baseline="0" noProof="0" dirty="0">
                <a:ln>
                  <a:noFill/>
                </a:ln>
                <a:solidFill>
                  <a:srgbClr val="1B1464"/>
                </a:solidFill>
                <a:effectLst/>
                <a:uLnTx/>
                <a:uFillTx/>
                <a:latin typeface="Helvetica" pitchFamily="2" charset="0"/>
                <a:ea typeface="+mn-ea"/>
                <a:cs typeface="+mn-cs"/>
              </a:rPr>
              <a:t>the highest undercount of any demo</a:t>
            </a:r>
            <a:endParaRPr kumimoji="0" lang="en-US" sz="2200" b="0" i="0" u="none" strike="noStrike" kern="1200" cap="none" spc="0" normalizeH="0" baseline="0" noProof="0" dirty="0">
              <a:ln>
                <a:noFill/>
              </a:ln>
              <a:solidFill>
                <a:srgbClr val="ED3C8D"/>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1B1464"/>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Helvetica" pitchFamily="2" charset="0"/>
                <a:ea typeface="+mn-ea"/>
                <a:cs typeface="+mn-cs"/>
              </a:rPr>
              <a:t>Examples of programs that were affected include: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Helvetica" pitchFamily="2" charset="0"/>
                <a:ea typeface="+mn-ea"/>
                <a:cs typeface="+mn-cs"/>
              </a:rPr>
              <a:t>Catfish: The TV Show on MTV</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Helvetica" pitchFamily="2" charset="0"/>
                <a:ea typeface="+mn-ea"/>
                <a:cs typeface="+mn-cs"/>
              </a:rPr>
              <a:t>WWE Friday Night Smackdown on Fox</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Helvetica" pitchFamily="2" charset="0"/>
                <a:ea typeface="+mn-ea"/>
                <a:cs typeface="+mn-cs"/>
              </a:rPr>
              <a:t>NBA Playoffs on ABC &amp; TNT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Helvetica" pitchFamily="2" charset="0"/>
                <a:ea typeface="+mn-ea"/>
                <a:cs typeface="+mn-cs"/>
              </a:rPr>
              <a:t>Space Ghost Coast to Coast on Adult Swim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bg1"/>
                </a:solidFill>
                <a:latin typeface="Helvetica" pitchFamily="2" charset="0"/>
              </a:rPr>
              <a:t>Liga MX on TUDN</a:t>
            </a:r>
            <a:endParaRPr kumimoji="0" lang="en-US" sz="1400" b="0" i="0" u="none" strike="noStrike" kern="1200" cap="none" spc="0" normalizeH="0" baseline="0" noProof="0" dirty="0">
              <a:ln>
                <a:noFill/>
              </a:ln>
              <a:solidFill>
                <a:schemeClr val="bg1"/>
              </a:solidFill>
              <a:effectLst/>
              <a:uLnTx/>
              <a:uFillTx/>
              <a:latin typeface="Helvetica"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Helvetica" pitchFamily="2" charset="0"/>
                <a:ea typeface="+mn-ea"/>
                <a:cs typeface="+mn-cs"/>
              </a:rPr>
              <a:t>Real Housewives of Atlanta on Bravo</a:t>
            </a:r>
            <a:endParaRPr kumimoji="0" lang="en-US" sz="2200" b="0" i="0" u="none" strike="noStrike" kern="1200" cap="none" spc="0" normalizeH="0" baseline="0" noProof="0" dirty="0">
              <a:ln>
                <a:noFill/>
              </a:ln>
              <a:solidFill>
                <a:schemeClr val="bg1"/>
              </a:solidFill>
              <a:effectLst/>
              <a:uLnTx/>
              <a:uFillTx/>
              <a:latin typeface="Helvetica" pitchFamily="2" charset="0"/>
              <a:ea typeface="+mn-ea"/>
              <a:cs typeface="+mn-cs"/>
            </a:endParaRPr>
          </a:p>
        </p:txBody>
      </p:sp>
      <p:graphicFrame>
        <p:nvGraphicFramePr>
          <p:cNvPr id="27" name="Table 4">
            <a:extLst>
              <a:ext uri="{FF2B5EF4-FFF2-40B4-BE49-F238E27FC236}">
                <a16:creationId xmlns:a16="http://schemas.microsoft.com/office/drawing/2014/main" id="{79C7ABB8-2B6B-48E4-BB20-419CF695BC3D}"/>
              </a:ext>
            </a:extLst>
          </p:cNvPr>
          <p:cNvGraphicFramePr>
            <a:graphicFrameLocks noGrp="1"/>
          </p:cNvGraphicFramePr>
          <p:nvPr>
            <p:extLst>
              <p:ext uri="{D42A27DB-BD31-4B8C-83A1-F6EECF244321}">
                <p14:modId xmlns:p14="http://schemas.microsoft.com/office/powerpoint/2010/main" val="1656659144"/>
              </p:ext>
            </p:extLst>
          </p:nvPr>
        </p:nvGraphicFramePr>
        <p:xfrm>
          <a:off x="5884547" y="2211244"/>
          <a:ext cx="4779523" cy="1542286"/>
        </p:xfrm>
        <a:graphic>
          <a:graphicData uri="http://schemas.openxmlformats.org/drawingml/2006/table">
            <a:tbl>
              <a:tblPr firstRow="1" bandRow="1">
                <a:tableStyleId>{5C22544A-7EE6-4342-B048-85BDC9FD1C3A}</a:tableStyleId>
              </a:tblPr>
              <a:tblGrid>
                <a:gridCol w="1313921">
                  <a:extLst>
                    <a:ext uri="{9D8B030D-6E8A-4147-A177-3AD203B41FA5}">
                      <a16:colId xmlns:a16="http://schemas.microsoft.com/office/drawing/2014/main" val="1129465650"/>
                    </a:ext>
                  </a:extLst>
                </a:gridCol>
                <a:gridCol w="1550885">
                  <a:extLst>
                    <a:ext uri="{9D8B030D-6E8A-4147-A177-3AD203B41FA5}">
                      <a16:colId xmlns:a16="http://schemas.microsoft.com/office/drawing/2014/main" val="3722440389"/>
                    </a:ext>
                  </a:extLst>
                </a:gridCol>
                <a:gridCol w="1914717">
                  <a:extLst>
                    <a:ext uri="{9D8B030D-6E8A-4147-A177-3AD203B41FA5}">
                      <a16:colId xmlns:a16="http://schemas.microsoft.com/office/drawing/2014/main" val="3869992084"/>
                    </a:ext>
                  </a:extLst>
                </a:gridCol>
              </a:tblGrid>
              <a:tr h="557848">
                <a:tc>
                  <a:txBody>
                    <a:bodyPr/>
                    <a:lstStyle/>
                    <a:p>
                      <a:r>
                        <a:rPr lang="en-US" sz="1400" dirty="0">
                          <a:latin typeface="Helvetica" panose="020B0403020202020204" pitchFamily="34" charset="0"/>
                        </a:rPr>
                        <a:t>Total Day</a:t>
                      </a:r>
                    </a:p>
                  </a:txBody>
                  <a:tcPr anchor="ctr">
                    <a:solidFill>
                      <a:srgbClr val="1F1A62"/>
                    </a:solidFill>
                  </a:tcPr>
                </a:tc>
                <a:tc>
                  <a:txBody>
                    <a:bodyPr/>
                    <a:lstStyle/>
                    <a:p>
                      <a:pPr algn="ctr"/>
                      <a:r>
                        <a:rPr lang="en-US" sz="1400" dirty="0">
                          <a:latin typeface="Helvetica" panose="020B0403020202020204" pitchFamily="34" charset="0"/>
                        </a:rPr>
                        <a:t>Monthly Avg </a:t>
                      </a:r>
                    </a:p>
                    <a:p>
                      <a:pPr algn="ctr"/>
                      <a:r>
                        <a:rPr lang="en-US" sz="1400" dirty="0">
                          <a:latin typeface="Helvetica" panose="020B0403020202020204" pitchFamily="34" charset="0"/>
                        </a:rPr>
                        <a:t>% Lift</a:t>
                      </a:r>
                    </a:p>
                  </a:txBody>
                  <a:tcPr>
                    <a:solidFill>
                      <a:srgbClr val="1F1A62"/>
                    </a:solidFill>
                  </a:tcPr>
                </a:tc>
                <a:tc>
                  <a:txBody>
                    <a:bodyPr/>
                    <a:lstStyle/>
                    <a:p>
                      <a:pPr algn="ctr"/>
                      <a:r>
                        <a:rPr lang="en-US" sz="1400" dirty="0">
                          <a:latin typeface="Helvetica" panose="020B0403020202020204" pitchFamily="34" charset="0"/>
                        </a:rPr>
                        <a:t>Total IMPEs </a:t>
                      </a:r>
                    </a:p>
                    <a:p>
                      <a:pPr algn="ctr"/>
                      <a:r>
                        <a:rPr lang="en-US" sz="1400" dirty="0">
                          <a:latin typeface="Helvetica" panose="020B0403020202020204" pitchFamily="34" charset="0"/>
                        </a:rPr>
                        <a:t>(MM) Lift</a:t>
                      </a:r>
                    </a:p>
                  </a:txBody>
                  <a:tcPr>
                    <a:solidFill>
                      <a:srgbClr val="1F1A62"/>
                    </a:solidFill>
                  </a:tcPr>
                </a:tc>
                <a:extLst>
                  <a:ext uri="{0D108BD9-81ED-4DB2-BD59-A6C34878D82A}">
                    <a16:rowId xmlns:a16="http://schemas.microsoft.com/office/drawing/2014/main" val="2080673993"/>
                  </a:ext>
                </a:extLst>
              </a:tr>
              <a:tr h="328146">
                <a:tc>
                  <a:txBody>
                    <a:bodyPr/>
                    <a:lstStyle/>
                    <a:p>
                      <a:r>
                        <a:rPr lang="en-US" sz="1400" b="1" dirty="0">
                          <a:solidFill>
                            <a:schemeClr val="bg1"/>
                          </a:solidFill>
                          <a:latin typeface="Helvetica" panose="020B0403020202020204" pitchFamily="34" charset="0"/>
                        </a:rPr>
                        <a:t>P18-34</a:t>
                      </a:r>
                    </a:p>
                  </a:txBody>
                  <a:tcPr anchor="ctr">
                    <a:solidFill>
                      <a:srgbClr val="4EBEA4"/>
                    </a:solidFill>
                  </a:tcPr>
                </a:tc>
                <a:tc>
                  <a:txBody>
                    <a:bodyPr/>
                    <a:lstStyle/>
                    <a:p>
                      <a:pPr algn="ctr"/>
                      <a:r>
                        <a:rPr lang="en-US" sz="1400" b="1" dirty="0">
                          <a:solidFill>
                            <a:schemeClr val="bg1"/>
                          </a:solidFill>
                          <a:latin typeface="Helvetica" panose="020B0403020202020204" pitchFamily="34" charset="0"/>
                        </a:rPr>
                        <a:t>2.9%</a:t>
                      </a:r>
                    </a:p>
                  </a:txBody>
                  <a:tcPr anchor="ctr">
                    <a:solidFill>
                      <a:srgbClr val="4EBEA4"/>
                    </a:solidFill>
                  </a:tcPr>
                </a:tc>
                <a:tc>
                  <a:txBody>
                    <a:bodyPr/>
                    <a:lstStyle/>
                    <a:p>
                      <a:pPr algn="ctr"/>
                      <a:r>
                        <a:rPr lang="en-US" sz="1400" b="1" dirty="0">
                          <a:solidFill>
                            <a:schemeClr val="bg1"/>
                          </a:solidFill>
                          <a:latin typeface="Helvetica" panose="020B0403020202020204" pitchFamily="34" charset="0"/>
                        </a:rPr>
                        <a:t>19,468.0</a:t>
                      </a:r>
                    </a:p>
                  </a:txBody>
                  <a:tcPr anchor="ctr">
                    <a:solidFill>
                      <a:srgbClr val="4EBEA4"/>
                    </a:solidFill>
                  </a:tcPr>
                </a:tc>
                <a:extLst>
                  <a:ext uri="{0D108BD9-81ED-4DB2-BD59-A6C34878D82A}">
                    <a16:rowId xmlns:a16="http://schemas.microsoft.com/office/drawing/2014/main" val="1328197872"/>
                  </a:ext>
                </a:extLst>
              </a:tr>
              <a:tr h="328146">
                <a:tc>
                  <a:txBody>
                    <a:bodyPr/>
                    <a:lstStyle/>
                    <a:p>
                      <a:r>
                        <a:rPr lang="en-US" sz="1400" b="1" dirty="0">
                          <a:solidFill>
                            <a:srgbClr val="1F1A62"/>
                          </a:solidFill>
                          <a:latin typeface="Helvetica" panose="020B0403020202020204" pitchFamily="34" charset="0"/>
                        </a:rPr>
                        <a:t>P18-49</a:t>
                      </a:r>
                    </a:p>
                  </a:txBody>
                  <a:tcPr anchor="ctr"/>
                </a:tc>
                <a:tc>
                  <a:txBody>
                    <a:bodyPr/>
                    <a:lstStyle/>
                    <a:p>
                      <a:pPr algn="ctr"/>
                      <a:r>
                        <a:rPr lang="en-US" sz="1400" b="1" dirty="0">
                          <a:solidFill>
                            <a:srgbClr val="1F1A62"/>
                          </a:solidFill>
                          <a:latin typeface="Helvetica" panose="020B0403020202020204" pitchFamily="34" charset="0"/>
                        </a:rPr>
                        <a:t>1.8%</a:t>
                      </a:r>
                    </a:p>
                  </a:txBody>
                  <a:tcPr anchor="ctr"/>
                </a:tc>
                <a:tc>
                  <a:txBody>
                    <a:bodyPr/>
                    <a:lstStyle/>
                    <a:p>
                      <a:pPr algn="ctr"/>
                      <a:r>
                        <a:rPr lang="en-US" sz="1400" b="1" dirty="0">
                          <a:solidFill>
                            <a:srgbClr val="1F1A62"/>
                          </a:solidFill>
                          <a:latin typeface="Helvetica" panose="020B0403020202020204" pitchFamily="34" charset="0"/>
                        </a:rPr>
                        <a:t>35,715.6</a:t>
                      </a:r>
                    </a:p>
                  </a:txBody>
                  <a:tcPr anchor="ctr"/>
                </a:tc>
                <a:extLst>
                  <a:ext uri="{0D108BD9-81ED-4DB2-BD59-A6C34878D82A}">
                    <a16:rowId xmlns:a16="http://schemas.microsoft.com/office/drawing/2014/main" val="3833436056"/>
                  </a:ext>
                </a:extLst>
              </a:tr>
              <a:tr h="328146">
                <a:tc>
                  <a:txBody>
                    <a:bodyPr/>
                    <a:lstStyle/>
                    <a:p>
                      <a:r>
                        <a:rPr lang="en-US" sz="1400" b="1" dirty="0">
                          <a:solidFill>
                            <a:srgbClr val="1F1A62"/>
                          </a:solidFill>
                          <a:latin typeface="Helvetica" panose="020B0403020202020204" pitchFamily="34" charset="0"/>
                        </a:rPr>
                        <a:t>P25-54</a:t>
                      </a:r>
                    </a:p>
                  </a:txBody>
                  <a:tcPr anchor="ctr"/>
                </a:tc>
                <a:tc>
                  <a:txBody>
                    <a:bodyPr/>
                    <a:lstStyle/>
                    <a:p>
                      <a:pPr algn="ctr"/>
                      <a:r>
                        <a:rPr lang="en-US" sz="1400" b="1" dirty="0">
                          <a:solidFill>
                            <a:srgbClr val="1F1A62"/>
                          </a:solidFill>
                          <a:latin typeface="Helvetica" panose="020B0403020202020204" pitchFamily="34" charset="0"/>
                        </a:rPr>
                        <a:t>1.3%</a:t>
                      </a:r>
                    </a:p>
                  </a:txBody>
                  <a:tcPr anchor="ctr"/>
                </a:tc>
                <a:tc>
                  <a:txBody>
                    <a:bodyPr/>
                    <a:lstStyle/>
                    <a:p>
                      <a:pPr algn="ctr"/>
                      <a:r>
                        <a:rPr lang="en-US" sz="1400" b="1" dirty="0">
                          <a:solidFill>
                            <a:srgbClr val="1F1A62"/>
                          </a:solidFill>
                          <a:latin typeface="Helvetica" panose="020B0403020202020204" pitchFamily="34" charset="0"/>
                        </a:rPr>
                        <a:t>31,408.6</a:t>
                      </a:r>
                    </a:p>
                  </a:txBody>
                  <a:tcPr anchor="ctr"/>
                </a:tc>
                <a:extLst>
                  <a:ext uri="{0D108BD9-81ED-4DB2-BD59-A6C34878D82A}">
                    <a16:rowId xmlns:a16="http://schemas.microsoft.com/office/drawing/2014/main" val="702796343"/>
                  </a:ext>
                </a:extLst>
              </a:tr>
            </a:tbl>
          </a:graphicData>
        </a:graphic>
      </p:graphicFrame>
      <p:sp>
        <p:nvSpPr>
          <p:cNvPr id="33" name="Rectangle 32">
            <a:extLst>
              <a:ext uri="{FF2B5EF4-FFF2-40B4-BE49-F238E27FC236}">
                <a16:creationId xmlns:a16="http://schemas.microsoft.com/office/drawing/2014/main" id="{1781EDED-5CE6-46F6-86D3-E88515B9DB39}"/>
              </a:ext>
            </a:extLst>
          </p:cNvPr>
          <p:cNvSpPr/>
          <p:nvPr/>
        </p:nvSpPr>
        <p:spPr>
          <a:xfrm>
            <a:off x="4466864" y="5803885"/>
            <a:ext cx="7614890" cy="738664"/>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a:t>
            </a:r>
            <a:r>
              <a:rPr kumimoji="0" lang="en-US" sz="700" b="1"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Lift </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Nielsen NPower, Ratings Analysis Program Report, Live+SD, P18-34, P18-49, P25-54. Time periods reflect: </a:t>
            </a:r>
            <a:r>
              <a:rPr lang="en-US" sz="700" dirty="0">
                <a:solidFill>
                  <a:srgbClr val="1B1464"/>
                </a:solidFill>
                <a:latin typeface="Helvetica" panose="020B0403020202020204" pitchFamily="34" charset="0"/>
                <a:ea typeface="Open Sans" panose="020B0606030504020204" pitchFamily="34" charset="0"/>
                <a:cs typeface="Open Sans" panose="020B0606030504020204" pitchFamily="34" charset="0"/>
              </a:rPr>
              <a:t>Sep</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’20 – Dec ’21 </a:t>
            </a:r>
            <a:r>
              <a:rPr lang="en-US" sz="700" dirty="0">
                <a:solidFill>
                  <a:srgbClr val="1B1464"/>
                </a:solidFill>
                <a:latin typeface="Helvetica" panose="020B0403020202020204" pitchFamily="34" charset="0"/>
                <a:ea typeface="Open Sans" panose="020B0606030504020204" pitchFamily="34" charset="0"/>
                <a:cs typeface="Open Sans" panose="020B0606030504020204" pitchFamily="34" charset="0"/>
              </a:rPr>
              <a:t>broadcast months (8/31/20 – 12/21/21</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*Reprocessing Lift reflects increase in aggregated average audience across ad-supported broadcast &amp; cable TV based on the reported difference between the ‘National OOH – Pre-Reprocessing (9/20-12/21)’ and revised ‘National’ Sample (AA Proj (000)); OOH reprocessing data goes through 12/21/21. </a:t>
            </a:r>
            <a:r>
              <a:rPr kumimoji="0" lang="en-US" sz="700" b="1"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IMPEs (MM) Lift </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Nielsen Ad Intel, Live+SD, P18-34, P18-49, P25-54, equivalized impressions, % lift was applied to the reported national TV impressions during each time period by daypart and demographic to establish an estimate of total monthly impressions undercounted. Note: P18-34, P18-49, P25-54 total day impressions for the month of Dec ‘21 are higher than P2+ total day imps, from a total audience perspective these impressions are partially offset by a slight decline in P50+ total day impressions based on the reprocessed data.</a:t>
            </a:r>
          </a:p>
        </p:txBody>
      </p:sp>
      <p:sp>
        <p:nvSpPr>
          <p:cNvPr id="34" name="Rectangle 33">
            <a:extLst>
              <a:ext uri="{FF2B5EF4-FFF2-40B4-BE49-F238E27FC236}">
                <a16:creationId xmlns:a16="http://schemas.microsoft.com/office/drawing/2014/main" id="{AFDB165A-C3C7-4692-8FDA-3C7DC4601832}"/>
              </a:ext>
            </a:extLst>
          </p:cNvPr>
          <p:cNvSpPr/>
          <p:nvPr/>
        </p:nvSpPr>
        <p:spPr>
          <a:xfrm>
            <a:off x="186054" y="3669284"/>
            <a:ext cx="4080317" cy="164560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507910FB-74ED-49BE-93C8-8EEBA46AB6B5}"/>
              </a:ext>
            </a:extLst>
          </p:cNvPr>
          <p:cNvSpPr txBox="1"/>
          <p:nvPr/>
        </p:nvSpPr>
        <p:spPr>
          <a:xfrm>
            <a:off x="4738355" y="488499"/>
            <a:ext cx="722811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Major Demos: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Estimated ‘Undercounted’ Impressions Based on Reprocessing Lift </a:t>
            </a:r>
            <a:b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br>
            <a:r>
              <a:rPr kumimoji="0" lang="en-US" sz="14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aggregated across ad-supported broadcast &amp; cable TV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Live + Same Day</a:t>
            </a:r>
            <a:endParaRPr kumimoji="0" lang="en-US" sz="1400" b="0" i="0" u="sng"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graphicFrame>
        <p:nvGraphicFramePr>
          <p:cNvPr id="24" name="Table 4">
            <a:extLst>
              <a:ext uri="{FF2B5EF4-FFF2-40B4-BE49-F238E27FC236}">
                <a16:creationId xmlns:a16="http://schemas.microsoft.com/office/drawing/2014/main" id="{9B9956EA-C286-4216-A254-7B4D35775FEE}"/>
              </a:ext>
            </a:extLst>
          </p:cNvPr>
          <p:cNvGraphicFramePr>
            <a:graphicFrameLocks noGrp="1"/>
          </p:cNvGraphicFramePr>
          <p:nvPr>
            <p:extLst>
              <p:ext uri="{D42A27DB-BD31-4B8C-83A1-F6EECF244321}">
                <p14:modId xmlns:p14="http://schemas.microsoft.com/office/powerpoint/2010/main" val="1761943489"/>
              </p:ext>
            </p:extLst>
          </p:nvPr>
        </p:nvGraphicFramePr>
        <p:xfrm>
          <a:off x="5881304" y="3978438"/>
          <a:ext cx="4779523" cy="1542286"/>
        </p:xfrm>
        <a:graphic>
          <a:graphicData uri="http://schemas.openxmlformats.org/drawingml/2006/table">
            <a:tbl>
              <a:tblPr firstRow="1" bandRow="1">
                <a:tableStyleId>{5C22544A-7EE6-4342-B048-85BDC9FD1C3A}</a:tableStyleId>
              </a:tblPr>
              <a:tblGrid>
                <a:gridCol w="1287981">
                  <a:extLst>
                    <a:ext uri="{9D8B030D-6E8A-4147-A177-3AD203B41FA5}">
                      <a16:colId xmlns:a16="http://schemas.microsoft.com/office/drawing/2014/main" val="1129465650"/>
                    </a:ext>
                  </a:extLst>
                </a:gridCol>
                <a:gridCol w="1576825">
                  <a:extLst>
                    <a:ext uri="{9D8B030D-6E8A-4147-A177-3AD203B41FA5}">
                      <a16:colId xmlns:a16="http://schemas.microsoft.com/office/drawing/2014/main" val="3722440389"/>
                    </a:ext>
                  </a:extLst>
                </a:gridCol>
                <a:gridCol w="1914717">
                  <a:extLst>
                    <a:ext uri="{9D8B030D-6E8A-4147-A177-3AD203B41FA5}">
                      <a16:colId xmlns:a16="http://schemas.microsoft.com/office/drawing/2014/main" val="3869992084"/>
                    </a:ext>
                  </a:extLst>
                </a:gridCol>
              </a:tblGrid>
              <a:tr h="557848">
                <a:tc>
                  <a:txBody>
                    <a:bodyPr/>
                    <a:lstStyle/>
                    <a:p>
                      <a:r>
                        <a:rPr lang="en-US" sz="1400" dirty="0">
                          <a:latin typeface="Helvetica" panose="020B0403020202020204" pitchFamily="34" charset="0"/>
                        </a:rPr>
                        <a:t>Prime Time</a:t>
                      </a:r>
                    </a:p>
                  </a:txBody>
                  <a:tcPr anchor="ctr">
                    <a:solidFill>
                      <a:srgbClr val="1F1A62"/>
                    </a:solidFill>
                  </a:tcPr>
                </a:tc>
                <a:tc>
                  <a:txBody>
                    <a:bodyPr/>
                    <a:lstStyle/>
                    <a:p>
                      <a:pPr algn="ctr"/>
                      <a:r>
                        <a:rPr lang="en-US" sz="1400" dirty="0">
                          <a:latin typeface="Helvetica" panose="020B0403020202020204" pitchFamily="34" charset="0"/>
                        </a:rPr>
                        <a:t>Monthly Avg </a:t>
                      </a:r>
                    </a:p>
                    <a:p>
                      <a:pPr algn="ctr"/>
                      <a:r>
                        <a:rPr lang="en-US" sz="1400" dirty="0">
                          <a:latin typeface="Helvetica" panose="020B0403020202020204" pitchFamily="34" charset="0"/>
                        </a:rPr>
                        <a:t>% Lift</a:t>
                      </a:r>
                    </a:p>
                  </a:txBody>
                  <a:tcPr>
                    <a:solidFill>
                      <a:srgbClr val="1F1A62"/>
                    </a:solidFill>
                  </a:tcPr>
                </a:tc>
                <a:tc>
                  <a:txBody>
                    <a:bodyPr/>
                    <a:lstStyle/>
                    <a:p>
                      <a:pPr algn="ctr"/>
                      <a:r>
                        <a:rPr lang="en-US" sz="1400" dirty="0">
                          <a:latin typeface="Helvetica" panose="020B0403020202020204" pitchFamily="34" charset="0"/>
                        </a:rPr>
                        <a:t>Total IMPEs </a:t>
                      </a:r>
                    </a:p>
                    <a:p>
                      <a:pPr algn="ctr"/>
                      <a:r>
                        <a:rPr lang="en-US" sz="1400" dirty="0">
                          <a:latin typeface="Helvetica" panose="020B0403020202020204" pitchFamily="34" charset="0"/>
                        </a:rPr>
                        <a:t>(MM) Lift</a:t>
                      </a:r>
                    </a:p>
                  </a:txBody>
                  <a:tcPr>
                    <a:solidFill>
                      <a:srgbClr val="1F1A62"/>
                    </a:solidFill>
                  </a:tcPr>
                </a:tc>
                <a:extLst>
                  <a:ext uri="{0D108BD9-81ED-4DB2-BD59-A6C34878D82A}">
                    <a16:rowId xmlns:a16="http://schemas.microsoft.com/office/drawing/2014/main" val="2080673993"/>
                  </a:ext>
                </a:extLst>
              </a:tr>
              <a:tr h="328146">
                <a:tc>
                  <a:txBody>
                    <a:bodyPr/>
                    <a:lstStyle/>
                    <a:p>
                      <a:r>
                        <a:rPr lang="en-US" sz="1400" b="1" dirty="0">
                          <a:solidFill>
                            <a:schemeClr val="bg1"/>
                          </a:solidFill>
                          <a:latin typeface="Helvetica" panose="020B0403020202020204" pitchFamily="34" charset="0"/>
                        </a:rPr>
                        <a:t>P18-34</a:t>
                      </a:r>
                    </a:p>
                  </a:txBody>
                  <a:tcPr anchor="ctr">
                    <a:solidFill>
                      <a:srgbClr val="4EBEA4"/>
                    </a:solidFill>
                  </a:tcPr>
                </a:tc>
                <a:tc>
                  <a:txBody>
                    <a:bodyPr/>
                    <a:lstStyle/>
                    <a:p>
                      <a:pPr algn="ctr"/>
                      <a:r>
                        <a:rPr lang="en-US" sz="1400" b="1" dirty="0">
                          <a:solidFill>
                            <a:schemeClr val="bg1"/>
                          </a:solidFill>
                          <a:latin typeface="Helvetica" panose="020B0403020202020204" pitchFamily="34" charset="0"/>
                        </a:rPr>
                        <a:t>2.6%</a:t>
                      </a:r>
                    </a:p>
                  </a:txBody>
                  <a:tcPr anchor="ctr">
                    <a:solidFill>
                      <a:srgbClr val="4EBEA4"/>
                    </a:solidFill>
                  </a:tcPr>
                </a:tc>
                <a:tc>
                  <a:txBody>
                    <a:bodyPr/>
                    <a:lstStyle/>
                    <a:p>
                      <a:pPr algn="ctr"/>
                      <a:r>
                        <a:rPr lang="en-US" sz="1400" b="1" dirty="0">
                          <a:solidFill>
                            <a:schemeClr val="bg1"/>
                          </a:solidFill>
                          <a:latin typeface="Helvetica" panose="020B0403020202020204" pitchFamily="34" charset="0"/>
                        </a:rPr>
                        <a:t>4,587.2</a:t>
                      </a:r>
                    </a:p>
                  </a:txBody>
                  <a:tcPr anchor="ctr">
                    <a:solidFill>
                      <a:srgbClr val="4EBEA4"/>
                    </a:solidFill>
                  </a:tcPr>
                </a:tc>
                <a:extLst>
                  <a:ext uri="{0D108BD9-81ED-4DB2-BD59-A6C34878D82A}">
                    <a16:rowId xmlns:a16="http://schemas.microsoft.com/office/drawing/2014/main" val="1328197872"/>
                  </a:ext>
                </a:extLst>
              </a:tr>
              <a:tr h="328146">
                <a:tc>
                  <a:txBody>
                    <a:bodyPr/>
                    <a:lstStyle/>
                    <a:p>
                      <a:r>
                        <a:rPr lang="en-US" sz="1400" b="1" dirty="0">
                          <a:solidFill>
                            <a:srgbClr val="1F1A62"/>
                          </a:solidFill>
                          <a:latin typeface="Helvetica" panose="020B0403020202020204" pitchFamily="34" charset="0"/>
                        </a:rPr>
                        <a:t>P18-49</a:t>
                      </a:r>
                    </a:p>
                  </a:txBody>
                  <a:tcPr anchor="ctr"/>
                </a:tc>
                <a:tc>
                  <a:txBody>
                    <a:bodyPr/>
                    <a:lstStyle/>
                    <a:p>
                      <a:pPr algn="ctr"/>
                      <a:r>
                        <a:rPr lang="en-US" sz="1400" b="1" dirty="0">
                          <a:solidFill>
                            <a:srgbClr val="1F1A62"/>
                          </a:solidFill>
                          <a:latin typeface="Helvetica" panose="020B0403020202020204" pitchFamily="34" charset="0"/>
                        </a:rPr>
                        <a:t>1.5%</a:t>
                      </a:r>
                    </a:p>
                  </a:txBody>
                  <a:tcPr anchor="ctr"/>
                </a:tc>
                <a:tc>
                  <a:txBody>
                    <a:bodyPr/>
                    <a:lstStyle/>
                    <a:p>
                      <a:pPr algn="ctr"/>
                      <a:r>
                        <a:rPr lang="en-US" sz="1400" b="1" dirty="0">
                          <a:solidFill>
                            <a:srgbClr val="1F1A62"/>
                          </a:solidFill>
                          <a:latin typeface="Helvetica" panose="020B0403020202020204" pitchFamily="34" charset="0"/>
                        </a:rPr>
                        <a:t>8,010.0</a:t>
                      </a:r>
                    </a:p>
                  </a:txBody>
                  <a:tcPr anchor="ctr"/>
                </a:tc>
                <a:extLst>
                  <a:ext uri="{0D108BD9-81ED-4DB2-BD59-A6C34878D82A}">
                    <a16:rowId xmlns:a16="http://schemas.microsoft.com/office/drawing/2014/main" val="3833436056"/>
                  </a:ext>
                </a:extLst>
              </a:tr>
              <a:tr h="328146">
                <a:tc>
                  <a:txBody>
                    <a:bodyPr/>
                    <a:lstStyle/>
                    <a:p>
                      <a:r>
                        <a:rPr lang="en-US" sz="1400" b="1" dirty="0">
                          <a:solidFill>
                            <a:srgbClr val="1F1A62"/>
                          </a:solidFill>
                          <a:latin typeface="Helvetica" panose="020B0403020202020204" pitchFamily="34" charset="0"/>
                        </a:rPr>
                        <a:t>P25-54</a:t>
                      </a:r>
                    </a:p>
                  </a:txBody>
                  <a:tcPr anchor="ctr"/>
                </a:tc>
                <a:tc>
                  <a:txBody>
                    <a:bodyPr/>
                    <a:lstStyle/>
                    <a:p>
                      <a:pPr algn="ctr"/>
                      <a:r>
                        <a:rPr lang="en-US" sz="1400" b="1" dirty="0">
                          <a:solidFill>
                            <a:srgbClr val="1F1A62"/>
                          </a:solidFill>
                          <a:latin typeface="Helvetica" panose="020B0403020202020204" pitchFamily="34" charset="0"/>
                        </a:rPr>
                        <a:t>1.1%</a:t>
                      </a:r>
                    </a:p>
                  </a:txBody>
                  <a:tcPr anchor="ctr"/>
                </a:tc>
                <a:tc>
                  <a:txBody>
                    <a:bodyPr/>
                    <a:lstStyle/>
                    <a:p>
                      <a:pPr algn="ctr"/>
                      <a:r>
                        <a:rPr lang="en-US" sz="1400" b="1" dirty="0">
                          <a:solidFill>
                            <a:srgbClr val="1F1A62"/>
                          </a:solidFill>
                          <a:latin typeface="Helvetica" panose="020B0403020202020204" pitchFamily="34" charset="0"/>
                        </a:rPr>
                        <a:t>7,242.2</a:t>
                      </a:r>
                    </a:p>
                  </a:txBody>
                  <a:tcPr anchor="ctr"/>
                </a:tc>
                <a:extLst>
                  <a:ext uri="{0D108BD9-81ED-4DB2-BD59-A6C34878D82A}">
                    <a16:rowId xmlns:a16="http://schemas.microsoft.com/office/drawing/2014/main" val="702796343"/>
                  </a:ext>
                </a:extLst>
              </a:tr>
            </a:tbl>
          </a:graphicData>
        </a:graphic>
      </p:graphicFrame>
      <p:sp>
        <p:nvSpPr>
          <p:cNvPr id="45" name="TextBox 44">
            <a:extLst>
              <a:ext uri="{FF2B5EF4-FFF2-40B4-BE49-F238E27FC236}">
                <a16:creationId xmlns:a16="http://schemas.microsoft.com/office/drawing/2014/main" id="{360457B7-D263-4287-A690-39D06F9C2D31}"/>
              </a:ext>
            </a:extLst>
          </p:cNvPr>
          <p:cNvSpPr txBox="1"/>
          <p:nvPr/>
        </p:nvSpPr>
        <p:spPr>
          <a:xfrm>
            <a:off x="7198468" y="1691911"/>
            <a:ext cx="3462359" cy="523220"/>
          </a:xfrm>
          <a:prstGeom prst="rect">
            <a:avLst/>
          </a:prstGeom>
          <a:solidFill>
            <a:srgbClr val="E9EBF5"/>
          </a:solid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1F1A62"/>
                </a:solidFill>
                <a:latin typeface="Helvetica" panose="020B0403020202020204" pitchFamily="34" charset="0"/>
              </a:rPr>
              <a:t>16-Month Time Period</a:t>
            </a:r>
            <a:br>
              <a:rPr lang="en-US" b="1" dirty="0">
                <a:solidFill>
                  <a:srgbClr val="1F1A62"/>
                </a:solidFill>
                <a:latin typeface="Helvetica" panose="020B0403020202020204" pitchFamily="34" charset="0"/>
              </a:rPr>
            </a:br>
            <a:r>
              <a:rPr lang="en-US" sz="1200" dirty="0">
                <a:solidFill>
                  <a:srgbClr val="1F1A62"/>
                </a:solidFill>
                <a:latin typeface="Helvetica" panose="020B0403020202020204" pitchFamily="34" charset="0"/>
              </a:rPr>
              <a:t>Sep ’20 – Dec ’21 (8/31/20 – 12/21/21)</a:t>
            </a:r>
            <a:endParaRPr kumimoji="0" lang="en-US" sz="1800" i="0"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spTree>
    <p:extLst>
      <p:ext uri="{BB962C8B-B14F-4D97-AF65-F5344CB8AC3E}">
        <p14:creationId xmlns:p14="http://schemas.microsoft.com/office/powerpoint/2010/main" val="2657003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8131C753-3CF9-467C-A43F-7C108EE6CC30}"/>
              </a:ext>
            </a:extLst>
          </p:cNvPr>
          <p:cNvSpPr/>
          <p:nvPr/>
        </p:nvSpPr>
        <p:spPr>
          <a:xfrm>
            <a:off x="-24068" y="422"/>
            <a:ext cx="4500563" cy="6866633"/>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p:txBody>
      </p:sp>
      <p:pic>
        <p:nvPicPr>
          <p:cNvPr id="17" name="Picture 16">
            <a:extLst>
              <a:ext uri="{FF2B5EF4-FFF2-40B4-BE49-F238E27FC236}">
                <a16:creationId xmlns:a16="http://schemas.microsoft.com/office/drawing/2014/main" id="{6B15BF47-E696-4589-B34E-001946DBEBD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8" name="Slide Number Placeholder 5">
            <a:extLst>
              <a:ext uri="{FF2B5EF4-FFF2-40B4-BE49-F238E27FC236}">
                <a16:creationId xmlns:a16="http://schemas.microsoft.com/office/drawing/2014/main" id="{85B2AB68-2735-4141-805F-722E3838659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32" name="TextBox 31">
            <a:extLst>
              <a:ext uri="{FF2B5EF4-FFF2-40B4-BE49-F238E27FC236}">
                <a16:creationId xmlns:a16="http://schemas.microsoft.com/office/drawing/2014/main" id="{D9345114-98ED-47EA-9079-5E22E6CFBE7B}"/>
              </a:ext>
            </a:extLst>
          </p:cNvPr>
          <p:cNvSpPr txBox="1"/>
          <p:nvPr/>
        </p:nvSpPr>
        <p:spPr>
          <a:xfrm>
            <a:off x="4738355" y="488499"/>
            <a:ext cx="7228115"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Ethnicities: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Estimated ‘Undercounted’ Impressions Based on Reprocessing Lift </a:t>
            </a:r>
            <a:b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br>
            <a:r>
              <a:rPr kumimoji="0" lang="en-US" sz="14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aggregated across ad-supported broadcast &amp; cable TV</a:t>
            </a:r>
          </a:p>
        </p:txBody>
      </p:sp>
      <p:sp>
        <p:nvSpPr>
          <p:cNvPr id="33" name="Rectangle 32">
            <a:extLst>
              <a:ext uri="{FF2B5EF4-FFF2-40B4-BE49-F238E27FC236}">
                <a16:creationId xmlns:a16="http://schemas.microsoft.com/office/drawing/2014/main" id="{990F995E-001C-48A1-B81E-38BF0ABD2DEE}"/>
              </a:ext>
            </a:extLst>
          </p:cNvPr>
          <p:cNvSpPr/>
          <p:nvPr/>
        </p:nvSpPr>
        <p:spPr>
          <a:xfrm>
            <a:off x="141848" y="711647"/>
            <a:ext cx="4324000" cy="49244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ED3C8D"/>
                </a:solidFill>
                <a:effectLst/>
                <a:uLnTx/>
                <a:uFillTx/>
                <a:latin typeface="Helvetica" pitchFamily="2" charset="0"/>
                <a:ea typeface="+mn-ea"/>
                <a:cs typeface="+mn-cs"/>
              </a:rPr>
              <a:t>Black and Hispanic audiences </a:t>
            </a:r>
            <a:r>
              <a:rPr kumimoji="0" lang="en-US" sz="2200" b="0" i="0" u="none" strike="noStrike" kern="1200" cap="none" spc="0" normalizeH="0" baseline="0" noProof="0" dirty="0">
                <a:ln>
                  <a:noFill/>
                </a:ln>
                <a:solidFill>
                  <a:srgbClr val="1B1464"/>
                </a:solidFill>
                <a:effectLst/>
                <a:uLnTx/>
                <a:uFillTx/>
                <a:latin typeface="Helvetica" pitchFamily="2" charset="0"/>
                <a:ea typeface="+mn-ea"/>
                <a:cs typeface="+mn-cs"/>
              </a:rPr>
              <a:t>were also more likely to be undercounted, further exacerbating long-standing challenges with properly counting these segments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prstClr val="white"/>
              </a:solidFill>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Helvetica" pitchFamily="2" charset="0"/>
                <a:ea typeface="+mn-ea"/>
                <a:cs typeface="+mn-cs"/>
              </a:rPr>
              <a:t>Programs that were affected include: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Helvetica" pitchFamily="2" charset="0"/>
                <a:ea typeface="+mn-ea"/>
                <a:cs typeface="+mn-cs"/>
              </a:rPr>
              <a:t>BET Hip Hop Awards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Helvetica" pitchFamily="2" charset="0"/>
                <a:ea typeface="+mn-ea"/>
                <a:cs typeface="+mn-cs"/>
              </a:rPr>
              <a:t>Real Husbands of Hollywood on BET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bg1"/>
                </a:solidFill>
                <a:latin typeface="Helvetica" pitchFamily="2" charset="0"/>
              </a:rPr>
              <a:t>Tyler Perry’s Sistas on BET / BET Her</a:t>
            </a:r>
            <a:endParaRPr kumimoji="0" lang="en-US" sz="1400" b="0" i="0" u="none" strike="noStrike" kern="1200" cap="none" spc="0" normalizeH="0" baseline="0" noProof="0" dirty="0">
              <a:ln>
                <a:noFill/>
              </a:ln>
              <a:solidFill>
                <a:schemeClr val="bg1"/>
              </a:solidFill>
              <a:effectLst/>
              <a:uLnTx/>
              <a:uFillTx/>
              <a:latin typeface="Helvetica"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Helvetica" pitchFamily="2" charset="0"/>
                <a:ea typeface="+mn-ea"/>
                <a:cs typeface="+mn-cs"/>
              </a:rPr>
              <a:t>Copa America on TUDN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bg1"/>
                </a:solidFill>
                <a:latin typeface="Helvetica" pitchFamily="2" charset="0"/>
              </a:rPr>
              <a:t>UEFA Champions League on TUDN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Helvetica" pitchFamily="2" charset="0"/>
                <a:ea typeface="+mn-ea"/>
                <a:cs typeface="+mn-cs"/>
              </a:rPr>
              <a:t>Malverde: El Santo Patron on</a:t>
            </a:r>
            <a:r>
              <a:rPr lang="en-US" sz="1400" dirty="0">
                <a:solidFill>
                  <a:schemeClr val="bg1"/>
                </a:solidFill>
                <a:latin typeface="Helvetica" pitchFamily="2" charset="0"/>
              </a:rPr>
              <a:t> Telemundo</a:t>
            </a:r>
            <a:endParaRPr kumimoji="0" lang="en-US" sz="1400" b="0" i="0" u="none" strike="noStrike" kern="1200" cap="none" spc="0" normalizeH="0" baseline="0" noProof="0" dirty="0">
              <a:ln>
                <a:noFill/>
              </a:ln>
              <a:solidFill>
                <a:schemeClr val="bg1"/>
              </a:solidFill>
              <a:effectLst/>
              <a:uLnTx/>
              <a:uFillTx/>
              <a:latin typeface="Helvetica"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Helvetica" pitchFamily="2" charset="0"/>
                <a:ea typeface="+mn-ea"/>
                <a:cs typeface="+mn-cs"/>
              </a:rPr>
              <a:t>La rosa de Guadalupe on Univision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Helvetica" pitchFamily="2" charset="0"/>
                <a:ea typeface="+mn-ea"/>
                <a:cs typeface="+mn-cs"/>
              </a:rPr>
              <a:t>Hoy on Univision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Helvetica" pitchFamily="2" charset="0"/>
                <a:ea typeface="+mn-ea"/>
                <a:cs typeface="+mn-cs"/>
              </a:rPr>
              <a:t>La Casa de los Famosos on Telemundo</a:t>
            </a:r>
            <a:endParaRPr kumimoji="0" lang="en-US" sz="2200" b="0" i="0" u="none" strike="noStrike" kern="1200" cap="none" spc="0" normalizeH="0" baseline="0" noProof="0" dirty="0">
              <a:ln>
                <a:noFill/>
              </a:ln>
              <a:solidFill>
                <a:schemeClr val="bg1"/>
              </a:solidFill>
              <a:effectLst/>
              <a:uLnTx/>
              <a:uFillTx/>
              <a:latin typeface="Helvetica" pitchFamily="2" charset="0"/>
              <a:ea typeface="+mn-ea"/>
              <a:cs typeface="+mn-cs"/>
            </a:endParaRPr>
          </a:p>
        </p:txBody>
      </p:sp>
      <p:sp>
        <p:nvSpPr>
          <p:cNvPr id="34" name="Rectangle 33">
            <a:extLst>
              <a:ext uri="{FF2B5EF4-FFF2-40B4-BE49-F238E27FC236}">
                <a16:creationId xmlns:a16="http://schemas.microsoft.com/office/drawing/2014/main" id="{C69D3A3A-CF6E-432B-8ED8-39852105F62F}"/>
              </a:ext>
            </a:extLst>
          </p:cNvPr>
          <p:cNvSpPr/>
          <p:nvPr/>
        </p:nvSpPr>
        <p:spPr>
          <a:xfrm>
            <a:off x="131201" y="3330505"/>
            <a:ext cx="4080317" cy="229709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F6DB8811-E682-4821-8D89-0DA7EA69CDE2}"/>
              </a:ext>
            </a:extLst>
          </p:cNvPr>
          <p:cNvSpPr/>
          <p:nvPr/>
        </p:nvSpPr>
        <p:spPr>
          <a:xfrm>
            <a:off x="4466863" y="5893140"/>
            <a:ext cx="7725137" cy="630942"/>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a:t>
            </a:r>
            <a:r>
              <a:rPr kumimoji="0" lang="en-US" sz="700" b="1"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Lift </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Nielsen NPower, Ratings Analysis Program Report, Live+SD, P2+, total composite, Black, Hispanic. Time periods reflect: Sep ‘20 – Dec ’21 </a:t>
            </a:r>
            <a:r>
              <a:rPr lang="en-US" sz="700" dirty="0">
                <a:solidFill>
                  <a:srgbClr val="1B1464"/>
                </a:solidFill>
                <a:latin typeface="Helvetica" panose="020B0403020202020204" pitchFamily="34" charset="0"/>
                <a:ea typeface="Open Sans" panose="020B0606030504020204" pitchFamily="34" charset="0"/>
                <a:cs typeface="Open Sans" panose="020B0606030504020204" pitchFamily="34" charset="0"/>
              </a:rPr>
              <a:t>broadcast months (8/31/20 – 12/21/21</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*Reprocessing Lift reflects increase in aggregated average audience across ad-supported broadcast &amp; cable TV based on the reported difference between the ‘National OOH – Pre-Reprocessing (9/20-12/21)’ and revised ‘National’ Sample (AA %); OOH reprocessing data goes through 12/21/21. </a:t>
            </a:r>
            <a:r>
              <a:rPr kumimoji="0" lang="en-US" sz="700" b="1"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IMPEs (MM) Lift </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Nielsen Ad Intel, Live+SD (P2+) &amp; Live+7 (L+SD is not available for the Black and Hispanic demos), P2+, equivalized impressions, % lift was applied to the reported national TV impressions during each time period by ethnicity to establish an estimate of total monthly impressions undercounted.</a:t>
            </a:r>
          </a:p>
        </p:txBody>
      </p:sp>
      <p:graphicFrame>
        <p:nvGraphicFramePr>
          <p:cNvPr id="43" name="Table 4">
            <a:extLst>
              <a:ext uri="{FF2B5EF4-FFF2-40B4-BE49-F238E27FC236}">
                <a16:creationId xmlns:a16="http://schemas.microsoft.com/office/drawing/2014/main" id="{7ADED016-3B0D-4700-82C7-6959823DEDD7}"/>
              </a:ext>
            </a:extLst>
          </p:cNvPr>
          <p:cNvGraphicFramePr>
            <a:graphicFrameLocks noGrp="1"/>
          </p:cNvGraphicFramePr>
          <p:nvPr>
            <p:extLst>
              <p:ext uri="{D42A27DB-BD31-4B8C-83A1-F6EECF244321}">
                <p14:modId xmlns:p14="http://schemas.microsoft.com/office/powerpoint/2010/main" val="3781556992"/>
              </p:ext>
            </p:extLst>
          </p:nvPr>
        </p:nvGraphicFramePr>
        <p:xfrm>
          <a:off x="5661498" y="2211244"/>
          <a:ext cx="5002572" cy="1542286"/>
        </p:xfrm>
        <a:graphic>
          <a:graphicData uri="http://schemas.openxmlformats.org/drawingml/2006/table">
            <a:tbl>
              <a:tblPr firstRow="1" bandRow="1">
                <a:tableStyleId>{5C22544A-7EE6-4342-B048-85BDC9FD1C3A}</a:tableStyleId>
              </a:tblPr>
              <a:tblGrid>
                <a:gridCol w="1536970">
                  <a:extLst>
                    <a:ext uri="{9D8B030D-6E8A-4147-A177-3AD203B41FA5}">
                      <a16:colId xmlns:a16="http://schemas.microsoft.com/office/drawing/2014/main" val="1129465650"/>
                    </a:ext>
                  </a:extLst>
                </a:gridCol>
                <a:gridCol w="1550885">
                  <a:extLst>
                    <a:ext uri="{9D8B030D-6E8A-4147-A177-3AD203B41FA5}">
                      <a16:colId xmlns:a16="http://schemas.microsoft.com/office/drawing/2014/main" val="3722440389"/>
                    </a:ext>
                  </a:extLst>
                </a:gridCol>
                <a:gridCol w="1914717">
                  <a:extLst>
                    <a:ext uri="{9D8B030D-6E8A-4147-A177-3AD203B41FA5}">
                      <a16:colId xmlns:a16="http://schemas.microsoft.com/office/drawing/2014/main" val="3869992084"/>
                    </a:ext>
                  </a:extLst>
                </a:gridCol>
              </a:tblGrid>
              <a:tr h="557848">
                <a:tc>
                  <a:txBody>
                    <a:bodyPr/>
                    <a:lstStyle/>
                    <a:p>
                      <a:r>
                        <a:rPr lang="en-US" sz="1400" dirty="0">
                          <a:latin typeface="Helvetica" panose="020B0403020202020204" pitchFamily="34" charset="0"/>
                        </a:rPr>
                        <a:t>Total Day</a:t>
                      </a:r>
                    </a:p>
                  </a:txBody>
                  <a:tcPr anchor="ctr">
                    <a:solidFill>
                      <a:srgbClr val="1F1A62"/>
                    </a:solidFill>
                  </a:tcPr>
                </a:tc>
                <a:tc>
                  <a:txBody>
                    <a:bodyPr/>
                    <a:lstStyle/>
                    <a:p>
                      <a:pPr algn="ctr"/>
                      <a:r>
                        <a:rPr lang="en-US" sz="1400" dirty="0">
                          <a:latin typeface="Helvetica" panose="020B0403020202020204" pitchFamily="34" charset="0"/>
                        </a:rPr>
                        <a:t>Monthly Avg </a:t>
                      </a:r>
                    </a:p>
                    <a:p>
                      <a:pPr algn="ctr"/>
                      <a:r>
                        <a:rPr lang="en-US" sz="1400" dirty="0">
                          <a:latin typeface="Helvetica" panose="020B0403020202020204" pitchFamily="34" charset="0"/>
                        </a:rPr>
                        <a:t>% Lift</a:t>
                      </a:r>
                    </a:p>
                  </a:txBody>
                  <a:tcPr>
                    <a:solidFill>
                      <a:srgbClr val="1F1A62"/>
                    </a:solidFill>
                  </a:tcPr>
                </a:tc>
                <a:tc>
                  <a:txBody>
                    <a:bodyPr/>
                    <a:lstStyle/>
                    <a:p>
                      <a:pPr algn="ctr"/>
                      <a:r>
                        <a:rPr lang="en-US" sz="1400" dirty="0">
                          <a:latin typeface="Helvetica" panose="020B0403020202020204" pitchFamily="34" charset="0"/>
                        </a:rPr>
                        <a:t>Total IMPEs </a:t>
                      </a:r>
                    </a:p>
                    <a:p>
                      <a:pPr algn="ctr"/>
                      <a:r>
                        <a:rPr lang="en-US" sz="1400" dirty="0">
                          <a:latin typeface="Helvetica" panose="020B0403020202020204" pitchFamily="34" charset="0"/>
                        </a:rPr>
                        <a:t>(MM) Lift</a:t>
                      </a:r>
                    </a:p>
                  </a:txBody>
                  <a:tcPr>
                    <a:solidFill>
                      <a:srgbClr val="1F1A62"/>
                    </a:solidFill>
                  </a:tcPr>
                </a:tc>
                <a:extLst>
                  <a:ext uri="{0D108BD9-81ED-4DB2-BD59-A6C34878D82A}">
                    <a16:rowId xmlns:a16="http://schemas.microsoft.com/office/drawing/2014/main" val="2080673993"/>
                  </a:ext>
                </a:extLst>
              </a:tr>
              <a:tr h="328146">
                <a:tc>
                  <a:txBody>
                    <a:bodyPr/>
                    <a:lstStyle/>
                    <a:p>
                      <a:r>
                        <a:rPr lang="en-US" sz="1400" b="1" dirty="0">
                          <a:solidFill>
                            <a:srgbClr val="1B1464"/>
                          </a:solidFill>
                          <a:latin typeface="Helvetica" panose="020B0403020202020204" pitchFamily="34" charset="0"/>
                        </a:rPr>
                        <a:t>Total P2+</a:t>
                      </a:r>
                    </a:p>
                  </a:txBody>
                  <a:tcPr anchor="ctr">
                    <a:solidFill>
                      <a:srgbClr val="CFD5EA"/>
                    </a:solidFill>
                  </a:tcPr>
                </a:tc>
                <a:tc>
                  <a:txBody>
                    <a:bodyPr/>
                    <a:lstStyle/>
                    <a:p>
                      <a:pPr algn="ctr"/>
                      <a:r>
                        <a:rPr lang="en-US" sz="1400" b="1" dirty="0">
                          <a:solidFill>
                            <a:srgbClr val="1B1464"/>
                          </a:solidFill>
                          <a:latin typeface="Helvetica" panose="020B0403020202020204" pitchFamily="34" charset="0"/>
                        </a:rPr>
                        <a:t>0.7%</a:t>
                      </a:r>
                    </a:p>
                  </a:txBody>
                  <a:tcPr anchor="ctr">
                    <a:solidFill>
                      <a:srgbClr val="CFD5EA"/>
                    </a:solidFill>
                  </a:tcPr>
                </a:tc>
                <a:tc>
                  <a:txBody>
                    <a:bodyPr/>
                    <a:lstStyle/>
                    <a:p>
                      <a:pPr algn="ctr"/>
                      <a:r>
                        <a:rPr lang="en-US" sz="1400" b="1" dirty="0">
                          <a:solidFill>
                            <a:srgbClr val="1F1A62"/>
                          </a:solidFill>
                          <a:latin typeface="Helvetica" panose="020B0403020202020204" pitchFamily="34" charset="0"/>
                        </a:rPr>
                        <a:t>53,644.3</a:t>
                      </a:r>
                    </a:p>
                  </a:txBody>
                  <a:tcPr anchor="ctr">
                    <a:solidFill>
                      <a:srgbClr val="CFD5EA"/>
                    </a:solidFill>
                  </a:tcPr>
                </a:tc>
                <a:extLst>
                  <a:ext uri="{0D108BD9-81ED-4DB2-BD59-A6C34878D82A}">
                    <a16:rowId xmlns:a16="http://schemas.microsoft.com/office/drawing/2014/main" val="1328197872"/>
                  </a:ext>
                </a:extLst>
              </a:tr>
              <a:tr h="328146">
                <a:tc>
                  <a:txBody>
                    <a:bodyPr/>
                    <a:lstStyle/>
                    <a:p>
                      <a:r>
                        <a:rPr lang="en-US" sz="1400" b="1" dirty="0">
                          <a:solidFill>
                            <a:srgbClr val="1F1A62"/>
                          </a:solidFill>
                          <a:latin typeface="Helvetica" panose="020B0403020202020204" pitchFamily="34" charset="0"/>
                        </a:rPr>
                        <a:t>Black P2+</a:t>
                      </a:r>
                    </a:p>
                  </a:txBody>
                  <a:tcPr anchor="ctr"/>
                </a:tc>
                <a:tc>
                  <a:txBody>
                    <a:bodyPr/>
                    <a:lstStyle/>
                    <a:p>
                      <a:pPr algn="ctr"/>
                      <a:r>
                        <a:rPr lang="en-US" sz="1400" b="1" dirty="0">
                          <a:solidFill>
                            <a:srgbClr val="1F1A62"/>
                          </a:solidFill>
                          <a:latin typeface="Helvetica" panose="020B0403020202020204" pitchFamily="34" charset="0"/>
                        </a:rPr>
                        <a:t>0.8%</a:t>
                      </a:r>
                    </a:p>
                  </a:txBody>
                  <a:tcPr anchor="ctr"/>
                </a:tc>
                <a:tc>
                  <a:txBody>
                    <a:bodyPr/>
                    <a:lstStyle/>
                    <a:p>
                      <a:pPr algn="ctr"/>
                      <a:r>
                        <a:rPr lang="en-US" sz="1400" b="1" dirty="0">
                          <a:solidFill>
                            <a:srgbClr val="1F1A62"/>
                          </a:solidFill>
                          <a:latin typeface="Helvetica" panose="020B0403020202020204" pitchFamily="34" charset="0"/>
                        </a:rPr>
                        <a:t>11,991.7</a:t>
                      </a:r>
                    </a:p>
                  </a:txBody>
                  <a:tcPr anchor="ctr"/>
                </a:tc>
                <a:extLst>
                  <a:ext uri="{0D108BD9-81ED-4DB2-BD59-A6C34878D82A}">
                    <a16:rowId xmlns:a16="http://schemas.microsoft.com/office/drawing/2014/main" val="3833436056"/>
                  </a:ext>
                </a:extLst>
              </a:tr>
              <a:tr h="328146">
                <a:tc>
                  <a:txBody>
                    <a:bodyPr/>
                    <a:lstStyle/>
                    <a:p>
                      <a:r>
                        <a:rPr lang="en-US" sz="1400" b="1" dirty="0">
                          <a:solidFill>
                            <a:srgbClr val="1F1A62"/>
                          </a:solidFill>
                          <a:latin typeface="Helvetica" panose="020B0403020202020204" pitchFamily="34" charset="0"/>
                        </a:rPr>
                        <a:t>Hispanic P2+</a:t>
                      </a:r>
                    </a:p>
                  </a:txBody>
                  <a:tcPr anchor="ctr">
                    <a:solidFill>
                      <a:srgbClr val="CFD5EA"/>
                    </a:solidFill>
                  </a:tcPr>
                </a:tc>
                <a:tc>
                  <a:txBody>
                    <a:bodyPr/>
                    <a:lstStyle/>
                    <a:p>
                      <a:pPr algn="ctr"/>
                      <a:r>
                        <a:rPr lang="en-US" sz="1400" b="1" dirty="0">
                          <a:solidFill>
                            <a:srgbClr val="1F1A62"/>
                          </a:solidFill>
                          <a:latin typeface="Helvetica" panose="020B0403020202020204" pitchFamily="34" charset="0"/>
                        </a:rPr>
                        <a:t>1.2%</a:t>
                      </a:r>
                    </a:p>
                  </a:txBody>
                  <a:tcPr anchor="ctr"/>
                </a:tc>
                <a:tc>
                  <a:txBody>
                    <a:bodyPr/>
                    <a:lstStyle/>
                    <a:p>
                      <a:pPr algn="ctr"/>
                      <a:r>
                        <a:rPr lang="en-US" sz="1400" b="1" dirty="0">
                          <a:solidFill>
                            <a:srgbClr val="1F1A62"/>
                          </a:solidFill>
                          <a:latin typeface="Helvetica" panose="020B0403020202020204" pitchFamily="34" charset="0"/>
                        </a:rPr>
                        <a:t>10,597.0</a:t>
                      </a:r>
                    </a:p>
                  </a:txBody>
                  <a:tcPr anchor="ctr"/>
                </a:tc>
                <a:extLst>
                  <a:ext uri="{0D108BD9-81ED-4DB2-BD59-A6C34878D82A}">
                    <a16:rowId xmlns:a16="http://schemas.microsoft.com/office/drawing/2014/main" val="702796343"/>
                  </a:ext>
                </a:extLst>
              </a:tr>
            </a:tbl>
          </a:graphicData>
        </a:graphic>
      </p:graphicFrame>
      <p:sp>
        <p:nvSpPr>
          <p:cNvPr id="45" name="TextBox 44">
            <a:extLst>
              <a:ext uri="{FF2B5EF4-FFF2-40B4-BE49-F238E27FC236}">
                <a16:creationId xmlns:a16="http://schemas.microsoft.com/office/drawing/2014/main" id="{A5EDE8E6-F74D-45EF-B2C8-2E61391229CC}"/>
              </a:ext>
            </a:extLst>
          </p:cNvPr>
          <p:cNvSpPr txBox="1"/>
          <p:nvPr/>
        </p:nvSpPr>
        <p:spPr>
          <a:xfrm>
            <a:off x="7198469" y="1691911"/>
            <a:ext cx="3462358" cy="523220"/>
          </a:xfrm>
          <a:prstGeom prst="rect">
            <a:avLst/>
          </a:prstGeom>
          <a:solidFill>
            <a:srgbClr val="E9EBF5"/>
          </a:solid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1F1A62"/>
                </a:solidFill>
                <a:latin typeface="Helvetica" panose="020B0403020202020204" pitchFamily="34" charset="0"/>
              </a:rPr>
              <a:t>16-Month Time Period</a:t>
            </a:r>
            <a:br>
              <a:rPr lang="en-US" b="1" dirty="0">
                <a:solidFill>
                  <a:srgbClr val="1F1A62"/>
                </a:solidFill>
                <a:latin typeface="Helvetica" panose="020B0403020202020204" pitchFamily="34" charset="0"/>
              </a:rPr>
            </a:br>
            <a:r>
              <a:rPr lang="en-US" sz="1200" dirty="0">
                <a:solidFill>
                  <a:srgbClr val="1F1A62"/>
                </a:solidFill>
                <a:latin typeface="Helvetica" panose="020B0403020202020204" pitchFamily="34" charset="0"/>
              </a:rPr>
              <a:t>Sep ’20 – Dec ’21 (8/31/20 – 12/21/21)</a:t>
            </a:r>
            <a:endParaRPr kumimoji="0" lang="en-US" sz="1800" i="0"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graphicFrame>
        <p:nvGraphicFramePr>
          <p:cNvPr id="46" name="Table 4">
            <a:extLst>
              <a:ext uri="{FF2B5EF4-FFF2-40B4-BE49-F238E27FC236}">
                <a16:creationId xmlns:a16="http://schemas.microsoft.com/office/drawing/2014/main" id="{1AF4DBD2-B4D0-49CE-BA39-E0370BF0FF7E}"/>
              </a:ext>
            </a:extLst>
          </p:cNvPr>
          <p:cNvGraphicFramePr>
            <a:graphicFrameLocks noGrp="1"/>
          </p:cNvGraphicFramePr>
          <p:nvPr>
            <p:extLst>
              <p:ext uri="{D42A27DB-BD31-4B8C-83A1-F6EECF244321}">
                <p14:modId xmlns:p14="http://schemas.microsoft.com/office/powerpoint/2010/main" val="303613467"/>
              </p:ext>
            </p:extLst>
          </p:nvPr>
        </p:nvGraphicFramePr>
        <p:xfrm>
          <a:off x="5658254" y="3988164"/>
          <a:ext cx="5002572" cy="1542286"/>
        </p:xfrm>
        <a:graphic>
          <a:graphicData uri="http://schemas.openxmlformats.org/drawingml/2006/table">
            <a:tbl>
              <a:tblPr firstRow="1" bandRow="1">
                <a:tableStyleId>{5C22544A-7EE6-4342-B048-85BDC9FD1C3A}</a:tableStyleId>
              </a:tblPr>
              <a:tblGrid>
                <a:gridCol w="1536970">
                  <a:extLst>
                    <a:ext uri="{9D8B030D-6E8A-4147-A177-3AD203B41FA5}">
                      <a16:colId xmlns:a16="http://schemas.microsoft.com/office/drawing/2014/main" val="1129465650"/>
                    </a:ext>
                  </a:extLst>
                </a:gridCol>
                <a:gridCol w="1550885">
                  <a:extLst>
                    <a:ext uri="{9D8B030D-6E8A-4147-A177-3AD203B41FA5}">
                      <a16:colId xmlns:a16="http://schemas.microsoft.com/office/drawing/2014/main" val="3722440389"/>
                    </a:ext>
                  </a:extLst>
                </a:gridCol>
                <a:gridCol w="1914717">
                  <a:extLst>
                    <a:ext uri="{9D8B030D-6E8A-4147-A177-3AD203B41FA5}">
                      <a16:colId xmlns:a16="http://schemas.microsoft.com/office/drawing/2014/main" val="3869992084"/>
                    </a:ext>
                  </a:extLst>
                </a:gridCol>
              </a:tblGrid>
              <a:tr h="557848">
                <a:tc>
                  <a:txBody>
                    <a:bodyPr/>
                    <a:lstStyle/>
                    <a:p>
                      <a:r>
                        <a:rPr lang="en-US" sz="1400" dirty="0">
                          <a:latin typeface="Helvetica" panose="020B0403020202020204" pitchFamily="34" charset="0"/>
                        </a:rPr>
                        <a:t>Prime Time</a:t>
                      </a:r>
                    </a:p>
                  </a:txBody>
                  <a:tcPr anchor="ctr">
                    <a:solidFill>
                      <a:srgbClr val="1F1A62"/>
                    </a:solidFill>
                  </a:tcPr>
                </a:tc>
                <a:tc>
                  <a:txBody>
                    <a:bodyPr/>
                    <a:lstStyle/>
                    <a:p>
                      <a:pPr algn="ctr"/>
                      <a:r>
                        <a:rPr lang="en-US" sz="1400" dirty="0">
                          <a:latin typeface="Helvetica" panose="020B0403020202020204" pitchFamily="34" charset="0"/>
                        </a:rPr>
                        <a:t>Monthly Avg </a:t>
                      </a:r>
                    </a:p>
                    <a:p>
                      <a:pPr algn="ctr"/>
                      <a:r>
                        <a:rPr lang="en-US" sz="1400" dirty="0">
                          <a:latin typeface="Helvetica" panose="020B0403020202020204" pitchFamily="34" charset="0"/>
                        </a:rPr>
                        <a:t>% Lift</a:t>
                      </a:r>
                    </a:p>
                  </a:txBody>
                  <a:tcPr>
                    <a:solidFill>
                      <a:srgbClr val="1F1A62"/>
                    </a:solidFill>
                  </a:tcPr>
                </a:tc>
                <a:tc>
                  <a:txBody>
                    <a:bodyPr/>
                    <a:lstStyle/>
                    <a:p>
                      <a:pPr algn="ctr"/>
                      <a:r>
                        <a:rPr lang="en-US" sz="1400" dirty="0">
                          <a:latin typeface="Helvetica" panose="020B0403020202020204" pitchFamily="34" charset="0"/>
                        </a:rPr>
                        <a:t>Total IMPEs </a:t>
                      </a:r>
                    </a:p>
                    <a:p>
                      <a:pPr algn="ctr"/>
                      <a:r>
                        <a:rPr lang="en-US" sz="1400" dirty="0">
                          <a:latin typeface="Helvetica" panose="020B0403020202020204" pitchFamily="34" charset="0"/>
                        </a:rPr>
                        <a:t>(MM) Lift</a:t>
                      </a:r>
                    </a:p>
                  </a:txBody>
                  <a:tcPr>
                    <a:solidFill>
                      <a:srgbClr val="1F1A62"/>
                    </a:solidFill>
                  </a:tcPr>
                </a:tc>
                <a:extLst>
                  <a:ext uri="{0D108BD9-81ED-4DB2-BD59-A6C34878D82A}">
                    <a16:rowId xmlns:a16="http://schemas.microsoft.com/office/drawing/2014/main" val="2080673993"/>
                  </a:ext>
                </a:extLst>
              </a:tr>
              <a:tr h="328146">
                <a:tc>
                  <a:txBody>
                    <a:bodyPr/>
                    <a:lstStyle/>
                    <a:p>
                      <a:r>
                        <a:rPr lang="en-US" sz="1400" b="1" dirty="0">
                          <a:solidFill>
                            <a:srgbClr val="1B1464"/>
                          </a:solidFill>
                          <a:latin typeface="Helvetica" panose="020B0403020202020204" pitchFamily="34" charset="0"/>
                        </a:rPr>
                        <a:t>Total P2+</a:t>
                      </a:r>
                    </a:p>
                  </a:txBody>
                  <a:tcPr anchor="ctr">
                    <a:solidFill>
                      <a:srgbClr val="CFD5EA"/>
                    </a:solidFill>
                  </a:tcPr>
                </a:tc>
                <a:tc>
                  <a:txBody>
                    <a:bodyPr/>
                    <a:lstStyle/>
                    <a:p>
                      <a:pPr algn="ctr"/>
                      <a:r>
                        <a:rPr lang="en-US" sz="1400" b="1" dirty="0">
                          <a:solidFill>
                            <a:srgbClr val="1B1464"/>
                          </a:solidFill>
                          <a:latin typeface="Helvetica" panose="020B0403020202020204" pitchFamily="34" charset="0"/>
                        </a:rPr>
                        <a:t>0.6%</a:t>
                      </a:r>
                    </a:p>
                  </a:txBody>
                  <a:tcPr anchor="ctr">
                    <a:solidFill>
                      <a:srgbClr val="CFD5EA"/>
                    </a:solidFill>
                  </a:tcPr>
                </a:tc>
                <a:tc>
                  <a:txBody>
                    <a:bodyPr/>
                    <a:lstStyle/>
                    <a:p>
                      <a:pPr algn="ctr"/>
                      <a:r>
                        <a:rPr lang="en-US" sz="1400" b="1" dirty="0">
                          <a:solidFill>
                            <a:srgbClr val="1F1A62"/>
                          </a:solidFill>
                          <a:latin typeface="Helvetica" panose="020B0403020202020204" pitchFamily="34" charset="0"/>
                        </a:rPr>
                        <a:t>12,489.5</a:t>
                      </a:r>
                    </a:p>
                  </a:txBody>
                  <a:tcPr anchor="ctr">
                    <a:solidFill>
                      <a:srgbClr val="CFD5EA"/>
                    </a:solidFill>
                  </a:tcPr>
                </a:tc>
                <a:extLst>
                  <a:ext uri="{0D108BD9-81ED-4DB2-BD59-A6C34878D82A}">
                    <a16:rowId xmlns:a16="http://schemas.microsoft.com/office/drawing/2014/main" val="1328197872"/>
                  </a:ext>
                </a:extLst>
              </a:tr>
              <a:tr h="328146">
                <a:tc>
                  <a:txBody>
                    <a:bodyPr/>
                    <a:lstStyle/>
                    <a:p>
                      <a:r>
                        <a:rPr lang="en-US" sz="1400" b="1" dirty="0">
                          <a:solidFill>
                            <a:srgbClr val="1F1A62"/>
                          </a:solidFill>
                          <a:latin typeface="Helvetica" panose="020B0403020202020204" pitchFamily="34" charset="0"/>
                        </a:rPr>
                        <a:t>Black P2+</a:t>
                      </a:r>
                    </a:p>
                  </a:txBody>
                  <a:tcPr anchor="ctr"/>
                </a:tc>
                <a:tc>
                  <a:txBody>
                    <a:bodyPr/>
                    <a:lstStyle/>
                    <a:p>
                      <a:pPr algn="ctr"/>
                      <a:r>
                        <a:rPr lang="en-US" sz="1400" b="1" dirty="0">
                          <a:solidFill>
                            <a:srgbClr val="1F1A62"/>
                          </a:solidFill>
                          <a:latin typeface="Helvetica" panose="020B0403020202020204" pitchFamily="34" charset="0"/>
                        </a:rPr>
                        <a:t>0.8%</a:t>
                      </a:r>
                    </a:p>
                  </a:txBody>
                  <a:tcPr anchor="ctr"/>
                </a:tc>
                <a:tc>
                  <a:txBody>
                    <a:bodyPr/>
                    <a:lstStyle/>
                    <a:p>
                      <a:pPr algn="ctr"/>
                      <a:r>
                        <a:rPr lang="en-US" sz="1400" b="1" dirty="0">
                          <a:solidFill>
                            <a:srgbClr val="1F1A62"/>
                          </a:solidFill>
                          <a:latin typeface="Helvetica" panose="020B0403020202020204" pitchFamily="34" charset="0"/>
                        </a:rPr>
                        <a:t>2,300.3</a:t>
                      </a:r>
                    </a:p>
                  </a:txBody>
                  <a:tcPr anchor="ctr"/>
                </a:tc>
                <a:extLst>
                  <a:ext uri="{0D108BD9-81ED-4DB2-BD59-A6C34878D82A}">
                    <a16:rowId xmlns:a16="http://schemas.microsoft.com/office/drawing/2014/main" val="3833436056"/>
                  </a:ext>
                </a:extLst>
              </a:tr>
              <a:tr h="328146">
                <a:tc>
                  <a:txBody>
                    <a:bodyPr/>
                    <a:lstStyle/>
                    <a:p>
                      <a:r>
                        <a:rPr lang="en-US" sz="1400" b="1" dirty="0">
                          <a:solidFill>
                            <a:srgbClr val="1F1A62"/>
                          </a:solidFill>
                          <a:latin typeface="Helvetica" panose="020B0403020202020204" pitchFamily="34" charset="0"/>
                        </a:rPr>
                        <a:t>Hispanic P2+</a:t>
                      </a:r>
                    </a:p>
                  </a:txBody>
                  <a:tcPr anchor="ctr">
                    <a:solidFill>
                      <a:srgbClr val="CFD5EA"/>
                    </a:solidFill>
                  </a:tcPr>
                </a:tc>
                <a:tc>
                  <a:txBody>
                    <a:bodyPr/>
                    <a:lstStyle/>
                    <a:p>
                      <a:pPr algn="ctr"/>
                      <a:r>
                        <a:rPr lang="en-US" sz="1400" b="1" dirty="0">
                          <a:solidFill>
                            <a:srgbClr val="1F1A62"/>
                          </a:solidFill>
                          <a:latin typeface="Helvetica" panose="020B0403020202020204" pitchFamily="34" charset="0"/>
                        </a:rPr>
                        <a:t>1.1%</a:t>
                      </a:r>
                    </a:p>
                  </a:txBody>
                  <a:tcPr anchor="ctr"/>
                </a:tc>
                <a:tc>
                  <a:txBody>
                    <a:bodyPr/>
                    <a:lstStyle/>
                    <a:p>
                      <a:pPr algn="ctr"/>
                      <a:r>
                        <a:rPr lang="en-US" sz="1400" b="1" dirty="0">
                          <a:solidFill>
                            <a:srgbClr val="1F1A62"/>
                          </a:solidFill>
                          <a:latin typeface="Helvetica" panose="020B0403020202020204" pitchFamily="34" charset="0"/>
                        </a:rPr>
                        <a:t>2,795.9</a:t>
                      </a:r>
                    </a:p>
                  </a:txBody>
                  <a:tcPr anchor="ctr"/>
                </a:tc>
                <a:extLst>
                  <a:ext uri="{0D108BD9-81ED-4DB2-BD59-A6C34878D82A}">
                    <a16:rowId xmlns:a16="http://schemas.microsoft.com/office/drawing/2014/main" val="702796343"/>
                  </a:ext>
                </a:extLst>
              </a:tr>
            </a:tbl>
          </a:graphicData>
        </a:graphic>
      </p:graphicFrame>
    </p:spTree>
    <p:extLst>
      <p:ext uri="{BB962C8B-B14F-4D97-AF65-F5344CB8AC3E}">
        <p14:creationId xmlns:p14="http://schemas.microsoft.com/office/powerpoint/2010/main" val="1166432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56EFC29-4811-4C2C-96D0-112123C3F8D1}"/>
              </a:ext>
            </a:extLst>
          </p:cNvPr>
          <p:cNvSpPr/>
          <p:nvPr/>
        </p:nvSpPr>
        <p:spPr>
          <a:xfrm>
            <a:off x="0" y="1804989"/>
            <a:ext cx="12235037" cy="5064161"/>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15885C1-468B-4AF8-97CD-18CF27D88AF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32" name="Slide Number Placeholder 5">
            <a:extLst>
              <a:ext uri="{FF2B5EF4-FFF2-40B4-BE49-F238E27FC236}">
                <a16:creationId xmlns:a16="http://schemas.microsoft.com/office/drawing/2014/main" id="{26A92FFE-E960-40A5-AD2A-DECC59F35DD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DC766E8B-A657-420E-BE81-87FFF728C4D9}"/>
              </a:ext>
            </a:extLst>
          </p:cNvPr>
          <p:cNvSpPr/>
          <p:nvPr/>
        </p:nvSpPr>
        <p:spPr>
          <a:xfrm>
            <a:off x="12494" y="217585"/>
            <a:ext cx="12096750"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Estimated impressions and ad dollar loss from Nielsen’s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two recent admitted undercounting errors is </a:t>
            </a:r>
            <a:r>
              <a:rPr kumimoji="0" lang="en-US" sz="2600" b="1" i="1" u="none" strike="noStrike" kern="1200" cap="none" spc="0" normalizeH="0" baseline="0" noProof="0" dirty="0">
                <a:ln>
                  <a:noFill/>
                </a:ln>
                <a:solidFill>
                  <a:srgbClr val="ED3C8D"/>
                </a:solidFill>
                <a:effectLst/>
                <a:uLnTx/>
                <a:uFillTx/>
                <a:latin typeface="Helvetica" pitchFamily="2" charset="0"/>
                <a:ea typeface="+mn-ea"/>
                <a:cs typeface="+mn-cs"/>
              </a:rPr>
              <a:t>staggering:</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 </a:t>
            </a:r>
            <a:endParaRPr kumimoji="0" lang="en-US" sz="2600" b="1" i="0" u="none" strike="noStrike" kern="1200" cap="none" spc="0" normalizeH="0" baseline="0" noProof="0" dirty="0">
              <a:ln>
                <a:noFill/>
              </a:ln>
              <a:solidFill>
                <a:srgbClr val="FF0000"/>
              </a:solidFill>
              <a:effectLst/>
              <a:uLnTx/>
              <a:uFillTx/>
              <a:latin typeface="Helvetica" pitchFamily="2" charset="0"/>
              <a:ea typeface="+mn-ea"/>
              <a:cs typeface="+mn-cs"/>
            </a:endParaRPr>
          </a:p>
        </p:txBody>
      </p:sp>
      <p:grpSp>
        <p:nvGrpSpPr>
          <p:cNvPr id="2" name="Group 1">
            <a:extLst>
              <a:ext uri="{FF2B5EF4-FFF2-40B4-BE49-F238E27FC236}">
                <a16:creationId xmlns:a16="http://schemas.microsoft.com/office/drawing/2014/main" id="{F49F56D9-F17E-4D5D-9C52-EC9C5432E222}"/>
              </a:ext>
            </a:extLst>
          </p:cNvPr>
          <p:cNvGrpSpPr/>
          <p:nvPr/>
        </p:nvGrpSpPr>
        <p:grpSpPr>
          <a:xfrm>
            <a:off x="3053617" y="1893728"/>
            <a:ext cx="2359598" cy="1535272"/>
            <a:chOff x="2966547" y="1893728"/>
            <a:chExt cx="2359598" cy="1535272"/>
          </a:xfrm>
        </p:grpSpPr>
        <p:sp>
          <p:nvSpPr>
            <p:cNvPr id="26" name="Rectangle 25">
              <a:extLst>
                <a:ext uri="{FF2B5EF4-FFF2-40B4-BE49-F238E27FC236}">
                  <a16:creationId xmlns:a16="http://schemas.microsoft.com/office/drawing/2014/main" id="{9344AE6F-3817-4E53-869A-C62BAA4281E3}"/>
                </a:ext>
              </a:extLst>
            </p:cNvPr>
            <p:cNvSpPr/>
            <p:nvPr/>
          </p:nvSpPr>
          <p:spPr>
            <a:xfrm>
              <a:off x="2966547" y="2263059"/>
              <a:ext cx="2359598" cy="1165941"/>
            </a:xfrm>
            <a:prstGeom prst="rect">
              <a:avLst/>
            </a:prstGeom>
            <a:solidFill>
              <a:srgbClr val="ED3C8D"/>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white"/>
                  </a:solidFill>
                  <a:effectLst/>
                  <a:uLnTx/>
                  <a:uFillTx/>
                  <a:latin typeface="Helvetica" panose="020B0403020202020204" pitchFamily="34" charset="0"/>
                  <a:ea typeface="+mn-ea"/>
                  <a:cs typeface="+mn-cs"/>
                </a:rPr>
                <a:t>5/10</a:t>
              </a:r>
              <a:r>
                <a:rPr kumimoji="0" lang="en-US" sz="14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 COVID-related undercounting due to panel maintenance issues</a:t>
              </a:r>
              <a:endParaRPr kumimoji="0" lang="en-US" sz="1400" b="1" i="0" u="none" strike="noStrike" kern="1200" cap="none" spc="0" normalizeH="0" baseline="0" noProof="0" dirty="0">
                <a:ln>
                  <a:noFill/>
                </a:ln>
                <a:solidFill>
                  <a:srgbClr val="00BFF2"/>
                </a:solidFill>
                <a:effectLst/>
                <a:uLnTx/>
                <a:uFillTx/>
                <a:latin typeface="Helvetica" panose="020B0403020202020204" pitchFamily="34" charset="0"/>
                <a:ea typeface="+mn-ea"/>
                <a:cs typeface="+mn-cs"/>
              </a:endParaRPr>
            </a:p>
          </p:txBody>
        </p:sp>
        <p:sp>
          <p:nvSpPr>
            <p:cNvPr id="38" name="TextBox 37">
              <a:extLst>
                <a:ext uri="{FF2B5EF4-FFF2-40B4-BE49-F238E27FC236}">
                  <a16:creationId xmlns:a16="http://schemas.microsoft.com/office/drawing/2014/main" id="{575702AE-C1EA-4D58-8767-569ED45C1F47}"/>
                </a:ext>
              </a:extLst>
            </p:cNvPr>
            <p:cNvSpPr txBox="1"/>
            <p:nvPr/>
          </p:nvSpPr>
          <p:spPr>
            <a:xfrm>
              <a:off x="2966547" y="1893728"/>
              <a:ext cx="2359598" cy="369332"/>
            </a:xfrm>
            <a:prstGeom prst="rect">
              <a:avLst/>
            </a:prstGeom>
            <a:solidFill>
              <a:schemeClr val="bg1"/>
            </a:solid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May ‘21</a:t>
              </a:r>
            </a:p>
          </p:txBody>
        </p:sp>
      </p:grpSp>
      <p:grpSp>
        <p:nvGrpSpPr>
          <p:cNvPr id="5" name="Group 4">
            <a:extLst>
              <a:ext uri="{FF2B5EF4-FFF2-40B4-BE49-F238E27FC236}">
                <a16:creationId xmlns:a16="http://schemas.microsoft.com/office/drawing/2014/main" id="{624423E2-35BA-4CE1-A14E-0E37513CFFC6}"/>
              </a:ext>
            </a:extLst>
          </p:cNvPr>
          <p:cNvGrpSpPr/>
          <p:nvPr/>
        </p:nvGrpSpPr>
        <p:grpSpPr>
          <a:xfrm>
            <a:off x="8741569" y="1944741"/>
            <a:ext cx="2359598" cy="1484259"/>
            <a:chOff x="8774198" y="1944741"/>
            <a:chExt cx="2359598" cy="1484259"/>
          </a:xfrm>
        </p:grpSpPr>
        <p:sp>
          <p:nvSpPr>
            <p:cNvPr id="83" name="TextBox 82">
              <a:extLst>
                <a:ext uri="{FF2B5EF4-FFF2-40B4-BE49-F238E27FC236}">
                  <a16:creationId xmlns:a16="http://schemas.microsoft.com/office/drawing/2014/main" id="{A09B81DD-DF0C-47AD-B7EF-39613A06CECC}"/>
                </a:ext>
              </a:extLst>
            </p:cNvPr>
            <p:cNvSpPr txBox="1"/>
            <p:nvPr/>
          </p:nvSpPr>
          <p:spPr>
            <a:xfrm>
              <a:off x="8774198" y="1944741"/>
              <a:ext cx="2359598" cy="369332"/>
            </a:xfrm>
            <a:prstGeom prst="rect">
              <a:avLst/>
            </a:prstGeom>
            <a:solidFill>
              <a:schemeClr val="bg1"/>
            </a:solid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Dec ‘21</a:t>
              </a:r>
            </a:p>
          </p:txBody>
        </p:sp>
        <p:sp>
          <p:nvSpPr>
            <p:cNvPr id="84" name="Rectangle 83">
              <a:extLst>
                <a:ext uri="{FF2B5EF4-FFF2-40B4-BE49-F238E27FC236}">
                  <a16:creationId xmlns:a16="http://schemas.microsoft.com/office/drawing/2014/main" id="{B3E422FC-FA1E-4AAB-A7CE-CC2C50310620}"/>
                </a:ext>
              </a:extLst>
            </p:cNvPr>
            <p:cNvSpPr/>
            <p:nvPr/>
          </p:nvSpPr>
          <p:spPr>
            <a:xfrm>
              <a:off x="8774198" y="2300027"/>
              <a:ext cx="2359598" cy="1128973"/>
            </a:xfrm>
            <a:prstGeom prst="rect">
              <a:avLst/>
            </a:prstGeom>
            <a:solidFill>
              <a:srgbClr val="ED3C8D"/>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white"/>
                  </a:solidFill>
                  <a:effectLst/>
                  <a:uLnTx/>
                  <a:uFillTx/>
                  <a:latin typeface="Helvetica" panose="020B0403020202020204" pitchFamily="34" charset="0"/>
                  <a:ea typeface="+mn-ea"/>
                  <a:cs typeface="+mn-cs"/>
                </a:rPr>
                <a:t>12/22</a:t>
              </a:r>
              <a:r>
                <a:rPr kumimoji="0" lang="en-US" sz="14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 Nielsen confirms exclusion </a:t>
              </a:r>
              <a:br>
                <a:rPr kumimoji="0" lang="en-US" sz="14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br>
              <a:r>
                <a:rPr kumimoji="0" lang="en-US" sz="14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of OOH TV viewing from BBO homes </a:t>
              </a:r>
            </a:p>
          </p:txBody>
        </p:sp>
      </p:grpSp>
      <p:sp>
        <p:nvSpPr>
          <p:cNvPr id="29" name="Rectangle 28">
            <a:extLst>
              <a:ext uri="{FF2B5EF4-FFF2-40B4-BE49-F238E27FC236}">
                <a16:creationId xmlns:a16="http://schemas.microsoft.com/office/drawing/2014/main" id="{27C27904-4A6B-410B-BA73-D8988AD05946}"/>
              </a:ext>
            </a:extLst>
          </p:cNvPr>
          <p:cNvSpPr/>
          <p:nvPr/>
        </p:nvSpPr>
        <p:spPr>
          <a:xfrm>
            <a:off x="531298" y="4312949"/>
            <a:ext cx="2410106" cy="350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Error range (P18-49):</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sp>
        <p:nvSpPr>
          <p:cNvPr id="34" name="Rectangle 33">
            <a:extLst>
              <a:ext uri="{FF2B5EF4-FFF2-40B4-BE49-F238E27FC236}">
                <a16:creationId xmlns:a16="http://schemas.microsoft.com/office/drawing/2014/main" id="{59E49904-2932-4F5C-B893-6B07CFDF67A7}"/>
              </a:ext>
            </a:extLst>
          </p:cNvPr>
          <p:cNvSpPr/>
          <p:nvPr/>
        </p:nvSpPr>
        <p:spPr>
          <a:xfrm>
            <a:off x="111884" y="4856851"/>
            <a:ext cx="2829520" cy="350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Impressions lost (P18-49):</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sp>
        <p:nvSpPr>
          <p:cNvPr id="36" name="Rectangle 35">
            <a:extLst>
              <a:ext uri="{FF2B5EF4-FFF2-40B4-BE49-F238E27FC236}">
                <a16:creationId xmlns:a16="http://schemas.microsoft.com/office/drawing/2014/main" id="{6A252F84-4AD1-468C-9095-B57723681A30}"/>
              </a:ext>
            </a:extLst>
          </p:cNvPr>
          <p:cNvSpPr/>
          <p:nvPr/>
        </p:nvSpPr>
        <p:spPr>
          <a:xfrm>
            <a:off x="775732" y="5470929"/>
            <a:ext cx="2165672" cy="350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 Value of lost ads: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sp>
        <p:nvSpPr>
          <p:cNvPr id="37" name="Rectangle 36">
            <a:extLst>
              <a:ext uri="{FF2B5EF4-FFF2-40B4-BE49-F238E27FC236}">
                <a16:creationId xmlns:a16="http://schemas.microsoft.com/office/drawing/2014/main" id="{87A18386-5BFD-44E7-814A-922CB24C2021}"/>
              </a:ext>
            </a:extLst>
          </p:cNvPr>
          <p:cNvSpPr/>
          <p:nvPr/>
        </p:nvSpPr>
        <p:spPr>
          <a:xfrm>
            <a:off x="516402" y="3744827"/>
            <a:ext cx="2425002" cy="350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Time period of error:</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sp>
        <p:nvSpPr>
          <p:cNvPr id="42" name="Rectangle 41">
            <a:extLst>
              <a:ext uri="{FF2B5EF4-FFF2-40B4-BE49-F238E27FC236}">
                <a16:creationId xmlns:a16="http://schemas.microsoft.com/office/drawing/2014/main" id="{5A3D5134-E18F-4145-9AD0-99E07BDADFEE}"/>
              </a:ext>
            </a:extLst>
          </p:cNvPr>
          <p:cNvSpPr/>
          <p:nvPr/>
        </p:nvSpPr>
        <p:spPr>
          <a:xfrm>
            <a:off x="3224748" y="4312949"/>
            <a:ext cx="2017336" cy="350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1 - 5%</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sp>
        <p:nvSpPr>
          <p:cNvPr id="43" name="Rectangle 42">
            <a:extLst>
              <a:ext uri="{FF2B5EF4-FFF2-40B4-BE49-F238E27FC236}">
                <a16:creationId xmlns:a16="http://schemas.microsoft.com/office/drawing/2014/main" id="{298B349C-5F28-44DF-9B5D-449D9FE7107B}"/>
              </a:ext>
            </a:extLst>
          </p:cNvPr>
          <p:cNvSpPr/>
          <p:nvPr/>
        </p:nvSpPr>
        <p:spPr>
          <a:xfrm>
            <a:off x="3047640" y="4856851"/>
            <a:ext cx="2371553" cy="350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17-86 Billion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sp>
        <p:nvSpPr>
          <p:cNvPr id="44" name="Rectangle 43">
            <a:extLst>
              <a:ext uri="{FF2B5EF4-FFF2-40B4-BE49-F238E27FC236}">
                <a16:creationId xmlns:a16="http://schemas.microsoft.com/office/drawing/2014/main" id="{BDBF9C67-6A12-4F12-9EE6-21E75B709953}"/>
              </a:ext>
            </a:extLst>
          </p:cNvPr>
          <p:cNvSpPr/>
          <p:nvPr/>
        </p:nvSpPr>
        <p:spPr>
          <a:xfrm>
            <a:off x="2977395" y="5470929"/>
            <a:ext cx="2512042" cy="350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$468 MM - $2.3 Billion</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sp>
        <p:nvSpPr>
          <p:cNvPr id="45" name="Rectangle 44">
            <a:extLst>
              <a:ext uri="{FF2B5EF4-FFF2-40B4-BE49-F238E27FC236}">
                <a16:creationId xmlns:a16="http://schemas.microsoft.com/office/drawing/2014/main" id="{56764B65-56F9-4C88-893E-AC69FD592B3E}"/>
              </a:ext>
            </a:extLst>
          </p:cNvPr>
          <p:cNvSpPr/>
          <p:nvPr/>
        </p:nvSpPr>
        <p:spPr>
          <a:xfrm>
            <a:off x="2766659" y="3744827"/>
            <a:ext cx="2933515" cy="350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March 2020 – May 2021</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sp>
        <p:nvSpPr>
          <p:cNvPr id="49" name="Rectangle 48">
            <a:extLst>
              <a:ext uri="{FF2B5EF4-FFF2-40B4-BE49-F238E27FC236}">
                <a16:creationId xmlns:a16="http://schemas.microsoft.com/office/drawing/2014/main" id="{76255350-F0B7-40CF-8B56-28E1E694D015}"/>
              </a:ext>
            </a:extLst>
          </p:cNvPr>
          <p:cNvSpPr/>
          <p:nvPr/>
        </p:nvSpPr>
        <p:spPr>
          <a:xfrm>
            <a:off x="8157774" y="3744827"/>
            <a:ext cx="3527189" cy="350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September 2020 – December 2021</a:t>
            </a:r>
          </a:p>
        </p:txBody>
      </p:sp>
      <p:sp>
        <p:nvSpPr>
          <p:cNvPr id="46" name="Rectangle 45">
            <a:extLst>
              <a:ext uri="{FF2B5EF4-FFF2-40B4-BE49-F238E27FC236}">
                <a16:creationId xmlns:a16="http://schemas.microsoft.com/office/drawing/2014/main" id="{227BF4A1-1971-42CA-956C-D909922BD774}"/>
              </a:ext>
            </a:extLst>
          </p:cNvPr>
          <p:cNvSpPr/>
          <p:nvPr/>
        </p:nvSpPr>
        <p:spPr>
          <a:xfrm>
            <a:off x="8912700" y="4312949"/>
            <a:ext cx="2017336" cy="350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1.4 - 3.2%</a:t>
            </a:r>
          </a:p>
        </p:txBody>
      </p:sp>
      <p:sp>
        <p:nvSpPr>
          <p:cNvPr id="47" name="Rectangle 46">
            <a:extLst>
              <a:ext uri="{FF2B5EF4-FFF2-40B4-BE49-F238E27FC236}">
                <a16:creationId xmlns:a16="http://schemas.microsoft.com/office/drawing/2014/main" id="{30F59793-D5F7-405C-88CD-507E01C0CD7C}"/>
              </a:ext>
            </a:extLst>
          </p:cNvPr>
          <p:cNvSpPr/>
          <p:nvPr/>
        </p:nvSpPr>
        <p:spPr>
          <a:xfrm>
            <a:off x="8735592" y="4862168"/>
            <a:ext cx="2371553" cy="339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35.7 Billion</a:t>
            </a:r>
          </a:p>
        </p:txBody>
      </p:sp>
      <p:sp>
        <p:nvSpPr>
          <p:cNvPr id="48" name="Rectangle 47">
            <a:extLst>
              <a:ext uri="{FF2B5EF4-FFF2-40B4-BE49-F238E27FC236}">
                <a16:creationId xmlns:a16="http://schemas.microsoft.com/office/drawing/2014/main" id="{09F364CA-B180-4710-9112-6111304BEF9A}"/>
              </a:ext>
            </a:extLst>
          </p:cNvPr>
          <p:cNvSpPr/>
          <p:nvPr/>
        </p:nvSpPr>
        <p:spPr>
          <a:xfrm>
            <a:off x="8665347" y="5476246"/>
            <a:ext cx="2512042" cy="339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$690 Million </a:t>
            </a:r>
          </a:p>
        </p:txBody>
      </p:sp>
      <p:sp>
        <p:nvSpPr>
          <p:cNvPr id="4" name="Rectangle 3">
            <a:extLst>
              <a:ext uri="{FF2B5EF4-FFF2-40B4-BE49-F238E27FC236}">
                <a16:creationId xmlns:a16="http://schemas.microsoft.com/office/drawing/2014/main" id="{26D7B4E2-2428-4D88-8E26-F7AD9A53A808}"/>
              </a:ext>
            </a:extLst>
          </p:cNvPr>
          <p:cNvSpPr/>
          <p:nvPr/>
        </p:nvSpPr>
        <p:spPr>
          <a:xfrm>
            <a:off x="8403653" y="4199505"/>
            <a:ext cx="3035431" cy="1800054"/>
          </a:xfrm>
          <a:prstGeom prst="rect">
            <a:avLst/>
          </a:prstGeom>
          <a:noFill/>
          <a:ln w="28575">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no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95A9DDF7-294C-4A23-A842-A22A6E7E14CE}"/>
              </a:ext>
            </a:extLst>
          </p:cNvPr>
          <p:cNvSpPr/>
          <p:nvPr/>
        </p:nvSpPr>
        <p:spPr>
          <a:xfrm>
            <a:off x="5762414" y="4312949"/>
            <a:ext cx="2410105" cy="350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Error range (P18-49):</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sp>
        <p:nvSpPr>
          <p:cNvPr id="28" name="Rectangle 27">
            <a:extLst>
              <a:ext uri="{FF2B5EF4-FFF2-40B4-BE49-F238E27FC236}">
                <a16:creationId xmlns:a16="http://schemas.microsoft.com/office/drawing/2014/main" id="{2B296059-BC20-4E79-8AA8-8BAF153E377F}"/>
              </a:ext>
            </a:extLst>
          </p:cNvPr>
          <p:cNvSpPr/>
          <p:nvPr/>
        </p:nvSpPr>
        <p:spPr>
          <a:xfrm>
            <a:off x="5413215" y="4856851"/>
            <a:ext cx="2759304" cy="350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Impressions lost (P18-49):</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sp>
        <p:nvSpPr>
          <p:cNvPr id="31" name="Rectangle 30">
            <a:extLst>
              <a:ext uri="{FF2B5EF4-FFF2-40B4-BE49-F238E27FC236}">
                <a16:creationId xmlns:a16="http://schemas.microsoft.com/office/drawing/2014/main" id="{56E2F8A3-61B4-4F98-B8FF-A207186CD5B8}"/>
              </a:ext>
            </a:extLst>
          </p:cNvPr>
          <p:cNvSpPr/>
          <p:nvPr/>
        </p:nvSpPr>
        <p:spPr>
          <a:xfrm>
            <a:off x="5762415" y="3744827"/>
            <a:ext cx="2425002" cy="350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Time period of error:</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sp>
        <p:nvSpPr>
          <p:cNvPr id="33" name="Rectangle 32">
            <a:extLst>
              <a:ext uri="{FF2B5EF4-FFF2-40B4-BE49-F238E27FC236}">
                <a16:creationId xmlns:a16="http://schemas.microsoft.com/office/drawing/2014/main" id="{E4A60DCC-0567-4DF2-A6A8-653120B5D618}"/>
              </a:ext>
            </a:extLst>
          </p:cNvPr>
          <p:cNvSpPr/>
          <p:nvPr/>
        </p:nvSpPr>
        <p:spPr>
          <a:xfrm>
            <a:off x="6021745" y="5470929"/>
            <a:ext cx="2165672" cy="350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 Value of lost ads: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spTree>
    <p:extLst>
      <p:ext uri="{BB962C8B-B14F-4D97-AF65-F5344CB8AC3E}">
        <p14:creationId xmlns:p14="http://schemas.microsoft.com/office/powerpoint/2010/main" val="1921294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rotWithShape="1">
          <a:blip r:embed="rId2"/>
          <a:srcRect b="3206"/>
          <a:stretch/>
        </p:blipFill>
        <p:spPr>
          <a:xfrm>
            <a:off x="0" y="-12700"/>
            <a:ext cx="12192000" cy="6870700"/>
          </a:xfrm>
          <a:prstGeom prst="rect">
            <a:avLst/>
          </a:prstGeom>
          <a:solidFill>
            <a:srgbClr val="00BFF2"/>
          </a:solidFill>
        </p:spPr>
      </p:pic>
      <p:sp>
        <p:nvSpPr>
          <p:cNvPr id="4" name="Rectangle 3">
            <a:extLst>
              <a:ext uri="{FF2B5EF4-FFF2-40B4-BE49-F238E27FC236}">
                <a16:creationId xmlns:a16="http://schemas.microsoft.com/office/drawing/2014/main" id="{5D2F9C72-1825-4CCE-8E3F-4C58BB3EAF71}"/>
              </a:ext>
            </a:extLst>
          </p:cNvPr>
          <p:cNvSpPr/>
          <p:nvPr/>
        </p:nvSpPr>
        <p:spPr>
          <a:xfrm>
            <a:off x="382081" y="3069077"/>
            <a:ext cx="7477867" cy="2031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b="1" dirty="0">
                <a:solidFill>
                  <a:prstClr val="white"/>
                </a:solidFill>
                <a:latin typeface="Helvetica" pitchFamily="2" charset="0"/>
              </a:rPr>
              <a:t>The OOH undercounting error only grew between broadcast seasons as Covid restrictions loosened</a:t>
            </a:r>
            <a:endParaRPr kumimoji="0" lang="en-US" sz="3400" b="1" i="0" u="none" strike="noStrike" kern="1200" cap="none" spc="0" normalizeH="0" baseline="0" noProof="0" dirty="0">
              <a:ln>
                <a:noFill/>
              </a:ln>
              <a:solidFill>
                <a:prstClr val="white"/>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rPr>
              <a:t>(Sep ‘20 – Dec ’20 vs. Sep ’21 – Dec ’21 comparison)</a:t>
            </a:r>
          </a:p>
        </p:txBody>
      </p:sp>
    </p:spTree>
    <p:extLst>
      <p:ext uri="{BB962C8B-B14F-4D97-AF65-F5344CB8AC3E}">
        <p14:creationId xmlns:p14="http://schemas.microsoft.com/office/powerpoint/2010/main" val="3311474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13585D91-B24D-4E68-BB57-88906F2A6F90}"/>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6B15BF47-E696-4589-B34E-001946DBEBD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8" name="Slide Number Placeholder 5">
            <a:extLst>
              <a:ext uri="{FF2B5EF4-FFF2-40B4-BE49-F238E27FC236}">
                <a16:creationId xmlns:a16="http://schemas.microsoft.com/office/drawing/2014/main" id="{85B2AB68-2735-4141-805F-722E3838659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21" name="TextBox 20">
            <a:extLst>
              <a:ext uri="{FF2B5EF4-FFF2-40B4-BE49-F238E27FC236}">
                <a16:creationId xmlns:a16="http://schemas.microsoft.com/office/drawing/2014/main" id="{AB77EFEB-56CD-4D1C-B279-D39BDE876330}"/>
              </a:ext>
            </a:extLst>
          </p:cNvPr>
          <p:cNvSpPr txBox="1"/>
          <p:nvPr/>
        </p:nvSpPr>
        <p:spPr>
          <a:xfrm>
            <a:off x="4210225" y="1420153"/>
            <a:ext cx="722811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Estimated ‘Undercounted’ P2+ Impressions Based on Reprocessing Lift* </a:t>
            </a:r>
            <a:b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br>
            <a:r>
              <a:rPr lang="en-US" sz="1400" dirty="0">
                <a:solidFill>
                  <a:srgbClr val="1B1464"/>
                </a:solidFill>
                <a:latin typeface="Helvetica" panose="020B0403020202020204" pitchFamily="34" charset="0"/>
              </a:rPr>
              <a:t>aggregated </a:t>
            </a:r>
            <a:r>
              <a:rPr kumimoji="0" lang="en-US" sz="14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across ad-supported broadcast &amp; cable TV (live + same day)</a:t>
            </a:r>
          </a:p>
        </p:txBody>
      </p:sp>
      <p:graphicFrame>
        <p:nvGraphicFramePr>
          <p:cNvPr id="22" name="Table 4">
            <a:extLst>
              <a:ext uri="{FF2B5EF4-FFF2-40B4-BE49-F238E27FC236}">
                <a16:creationId xmlns:a16="http://schemas.microsoft.com/office/drawing/2014/main" id="{1F2BBA46-C9CB-4AA9-90CE-914644E548E8}"/>
              </a:ext>
            </a:extLst>
          </p:cNvPr>
          <p:cNvGraphicFramePr>
            <a:graphicFrameLocks noGrp="1"/>
          </p:cNvGraphicFramePr>
          <p:nvPr>
            <p:extLst>
              <p:ext uri="{D42A27DB-BD31-4B8C-83A1-F6EECF244321}">
                <p14:modId xmlns:p14="http://schemas.microsoft.com/office/powerpoint/2010/main" val="950149862"/>
              </p:ext>
            </p:extLst>
          </p:nvPr>
        </p:nvGraphicFramePr>
        <p:xfrm>
          <a:off x="1527240" y="2588411"/>
          <a:ext cx="6511106" cy="1630680"/>
        </p:xfrm>
        <a:graphic>
          <a:graphicData uri="http://schemas.openxmlformats.org/drawingml/2006/table">
            <a:tbl>
              <a:tblPr firstRow="1" bandRow="1">
                <a:tableStyleId>{5C22544A-7EE6-4342-B048-85BDC9FD1C3A}</a:tableStyleId>
              </a:tblPr>
              <a:tblGrid>
                <a:gridCol w="4061696">
                  <a:extLst>
                    <a:ext uri="{9D8B030D-6E8A-4147-A177-3AD203B41FA5}">
                      <a16:colId xmlns:a16="http://schemas.microsoft.com/office/drawing/2014/main" val="1129465650"/>
                    </a:ext>
                  </a:extLst>
                </a:gridCol>
                <a:gridCol w="1225685">
                  <a:extLst>
                    <a:ext uri="{9D8B030D-6E8A-4147-A177-3AD203B41FA5}">
                      <a16:colId xmlns:a16="http://schemas.microsoft.com/office/drawing/2014/main" val="3997382448"/>
                    </a:ext>
                  </a:extLst>
                </a:gridCol>
                <a:gridCol w="1223725">
                  <a:extLst>
                    <a:ext uri="{9D8B030D-6E8A-4147-A177-3AD203B41FA5}">
                      <a16:colId xmlns:a16="http://schemas.microsoft.com/office/drawing/2014/main" val="3722440389"/>
                    </a:ext>
                  </a:extLst>
                </a:gridCol>
              </a:tblGrid>
              <a:tr h="370840">
                <a:tc>
                  <a:txBody>
                    <a:bodyPr/>
                    <a:lstStyle/>
                    <a:p>
                      <a:endParaRPr lang="en-US" dirty="0">
                        <a:latin typeface="Helvetica" panose="020B0403020202020204" pitchFamily="34" charset="0"/>
                      </a:endParaRPr>
                    </a:p>
                  </a:txBody>
                  <a:tcPr>
                    <a:solidFill>
                      <a:srgbClr val="1F1A62"/>
                    </a:solidFill>
                  </a:tcPr>
                </a:tc>
                <a:tc>
                  <a:txBody>
                    <a:bodyPr/>
                    <a:lstStyle/>
                    <a:p>
                      <a:pPr algn="ctr"/>
                      <a:r>
                        <a:rPr lang="en-US" sz="1400" dirty="0">
                          <a:latin typeface="Helvetica" panose="020B0403020202020204" pitchFamily="34" charset="0"/>
                        </a:rPr>
                        <a:t>Monthly Avg %  Lift</a:t>
                      </a:r>
                    </a:p>
                  </a:txBody>
                  <a:tcPr>
                    <a:solidFill>
                      <a:srgbClr val="1F1A62"/>
                    </a:solidFill>
                  </a:tcPr>
                </a:tc>
                <a:tc>
                  <a:txBody>
                    <a:bodyPr/>
                    <a:lstStyle/>
                    <a:p>
                      <a:pPr algn="ctr"/>
                      <a:r>
                        <a:rPr lang="en-US" sz="1400" dirty="0">
                          <a:latin typeface="Helvetica" panose="020B0403020202020204" pitchFamily="34" charset="0"/>
                        </a:rPr>
                        <a:t>Total IMPEs (MM) Lift</a:t>
                      </a:r>
                    </a:p>
                  </a:txBody>
                  <a:tcPr>
                    <a:solidFill>
                      <a:srgbClr val="1F1A62"/>
                    </a:solidFill>
                  </a:tcPr>
                </a:tc>
                <a:extLst>
                  <a:ext uri="{0D108BD9-81ED-4DB2-BD59-A6C34878D82A}">
                    <a16:rowId xmlns:a16="http://schemas.microsoft.com/office/drawing/2014/main" val="2080673993"/>
                  </a:ext>
                </a:extLst>
              </a:tr>
              <a:tr h="370840">
                <a:tc>
                  <a:txBody>
                    <a:bodyPr/>
                    <a:lstStyle/>
                    <a:p>
                      <a:r>
                        <a:rPr lang="en-US" sz="1400" b="1" u="sng" dirty="0">
                          <a:solidFill>
                            <a:srgbClr val="1F1A62"/>
                          </a:solidFill>
                          <a:latin typeface="Helvetica" panose="020B0403020202020204" pitchFamily="34" charset="0"/>
                        </a:rPr>
                        <a:t>Total Day</a:t>
                      </a:r>
                    </a:p>
                  </a:txBody>
                  <a:tcPr anchor="ctr"/>
                </a:tc>
                <a:tc>
                  <a:txBody>
                    <a:bodyPr/>
                    <a:lstStyle/>
                    <a:p>
                      <a:pPr algn="ctr"/>
                      <a:r>
                        <a:rPr lang="en-US" sz="1400" b="1" dirty="0">
                          <a:solidFill>
                            <a:srgbClr val="1F1A62"/>
                          </a:solidFill>
                          <a:latin typeface="Helvetica" panose="020B0403020202020204" pitchFamily="34" charset="0"/>
                        </a:rPr>
                        <a:t>0.58%</a:t>
                      </a:r>
                    </a:p>
                  </a:txBody>
                  <a:tcPr anchor="ctr"/>
                </a:tc>
                <a:tc>
                  <a:txBody>
                    <a:bodyPr/>
                    <a:lstStyle/>
                    <a:p>
                      <a:pPr algn="ctr"/>
                      <a:r>
                        <a:rPr lang="en-US" sz="1400" b="1" dirty="0">
                          <a:solidFill>
                            <a:srgbClr val="1F1A62"/>
                          </a:solidFill>
                          <a:latin typeface="Helvetica" panose="020B0403020202020204" pitchFamily="34" charset="0"/>
                        </a:rPr>
                        <a:t>12,659.7</a:t>
                      </a:r>
                    </a:p>
                  </a:txBody>
                  <a:tcPr anchor="ctr"/>
                </a:tc>
                <a:extLst>
                  <a:ext uri="{0D108BD9-81ED-4DB2-BD59-A6C34878D82A}">
                    <a16:rowId xmlns:a16="http://schemas.microsoft.com/office/drawing/2014/main" val="1730016191"/>
                  </a:ext>
                </a:extLst>
              </a:tr>
              <a:tr h="370840">
                <a:tc>
                  <a:txBody>
                    <a:bodyPr/>
                    <a:lstStyle/>
                    <a:p>
                      <a:r>
                        <a:rPr lang="en-US" sz="1200" b="1" dirty="0">
                          <a:solidFill>
                            <a:srgbClr val="1B1464"/>
                          </a:solidFill>
                          <a:latin typeface="Helvetica" panose="020B0403020202020204" pitchFamily="34" charset="0"/>
                        </a:rPr>
                        <a:t>Monthly Avg # of TV Networks w/ more than a 1% Lift</a:t>
                      </a:r>
                    </a:p>
                  </a:txBody>
                  <a:tcPr anchor="ctr">
                    <a:solidFill>
                      <a:srgbClr val="E9EBF5"/>
                    </a:solidFill>
                  </a:tcPr>
                </a:tc>
                <a:tc gridSpan="2">
                  <a:txBody>
                    <a:bodyPr/>
                    <a:lstStyle/>
                    <a:p>
                      <a:pPr algn="ctr"/>
                      <a:r>
                        <a:rPr lang="en-US" sz="1200" b="1" dirty="0">
                          <a:solidFill>
                            <a:srgbClr val="1B1464"/>
                          </a:solidFill>
                          <a:latin typeface="Helvetica" panose="020B0403020202020204" pitchFamily="34" charset="0"/>
                        </a:rPr>
                        <a:t>12</a:t>
                      </a:r>
                    </a:p>
                  </a:txBody>
                  <a:tcPr anchor="ctr">
                    <a:solidFill>
                      <a:srgbClr val="E9EBF5"/>
                    </a:solidFill>
                  </a:tcPr>
                </a:tc>
                <a:tc hMerge="1">
                  <a:txBody>
                    <a:bodyPr/>
                    <a:lstStyle/>
                    <a:p>
                      <a:pPr algn="ctr"/>
                      <a:r>
                        <a:rPr lang="en-US" sz="1200" b="1">
                          <a:solidFill>
                            <a:schemeClr val="bg1"/>
                          </a:solidFill>
                          <a:latin typeface="Helvetica" panose="020B0403020202020204" pitchFamily="34" charset="0"/>
                        </a:rPr>
                        <a:t>33</a:t>
                      </a:r>
                    </a:p>
                  </a:txBody>
                  <a:tcPr anchor="ctr">
                    <a:solidFill>
                      <a:srgbClr val="1F1A62"/>
                    </a:solidFill>
                  </a:tcPr>
                </a:tc>
                <a:extLst>
                  <a:ext uri="{0D108BD9-81ED-4DB2-BD59-A6C34878D82A}">
                    <a16:rowId xmlns:a16="http://schemas.microsoft.com/office/drawing/2014/main" val="2001174181"/>
                  </a:ext>
                </a:extLst>
              </a:tr>
              <a:tr h="370840">
                <a:tc>
                  <a:txBody>
                    <a:bodyPr/>
                    <a:lstStyle/>
                    <a:p>
                      <a:r>
                        <a:rPr lang="en-US" sz="1400" b="1" dirty="0">
                          <a:solidFill>
                            <a:srgbClr val="1F1A62"/>
                          </a:solidFill>
                          <a:latin typeface="Helvetica" panose="020B0403020202020204" pitchFamily="34" charset="0"/>
                        </a:rPr>
                        <a:t>Monthly Avg P2+ IMPEs Lift</a:t>
                      </a:r>
                    </a:p>
                  </a:txBody>
                  <a:tcPr anchor="ctr">
                    <a:solidFill>
                      <a:srgbClr val="CFD5EA"/>
                    </a:solidFill>
                  </a:tcPr>
                </a:tc>
                <a:tc gridSpan="2">
                  <a:txBody>
                    <a:bodyPr/>
                    <a:lstStyle/>
                    <a:p>
                      <a:pPr algn="ctr"/>
                      <a:r>
                        <a:rPr lang="en-US" sz="1400" b="1" dirty="0">
                          <a:solidFill>
                            <a:srgbClr val="1F1A62"/>
                          </a:solidFill>
                          <a:latin typeface="Helvetica" panose="020B0403020202020204" pitchFamily="34" charset="0"/>
                        </a:rPr>
                        <a:t>3.2 Billion</a:t>
                      </a:r>
                    </a:p>
                  </a:txBody>
                  <a:tcPr anchor="ctr">
                    <a:solidFill>
                      <a:srgbClr val="CFD5EA"/>
                    </a:solidFill>
                  </a:tcPr>
                </a:tc>
                <a:tc hMerge="1">
                  <a:txBody>
                    <a:bodyPr/>
                    <a:lstStyle/>
                    <a:p>
                      <a:pPr algn="ctr"/>
                      <a:endParaRPr lang="en-US" b="1">
                        <a:solidFill>
                          <a:srgbClr val="1F1A62"/>
                        </a:solidFill>
                        <a:latin typeface="Helvetica" panose="020B0403020202020204" pitchFamily="34" charset="0"/>
                      </a:endParaRPr>
                    </a:p>
                  </a:txBody>
                  <a:tcPr/>
                </a:tc>
                <a:extLst>
                  <a:ext uri="{0D108BD9-81ED-4DB2-BD59-A6C34878D82A}">
                    <a16:rowId xmlns:a16="http://schemas.microsoft.com/office/drawing/2014/main" val="1241539760"/>
                  </a:ext>
                </a:extLst>
              </a:tr>
            </a:tbl>
          </a:graphicData>
        </a:graphic>
      </p:graphicFrame>
      <p:sp>
        <p:nvSpPr>
          <p:cNvPr id="41" name="Rectangle 40">
            <a:extLst>
              <a:ext uri="{FF2B5EF4-FFF2-40B4-BE49-F238E27FC236}">
                <a16:creationId xmlns:a16="http://schemas.microsoft.com/office/drawing/2014/main" id="{D12779D7-DBB7-49A0-8ADA-FE48B46D2512}"/>
              </a:ext>
            </a:extLst>
          </p:cNvPr>
          <p:cNvSpPr/>
          <p:nvPr/>
        </p:nvSpPr>
        <p:spPr>
          <a:xfrm>
            <a:off x="526245" y="6102889"/>
            <a:ext cx="11665756" cy="415498"/>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a:t>
            </a:r>
            <a:r>
              <a:rPr kumimoji="0" lang="en-US" sz="700" b="1"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Lift</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Nielsen NPower, Ratings Analysis Program Report, Live+SD, P2+. Time periods reflect: Sep ’20 – Dec ’20 broadcast months (8/31/20 – 12/27/20) and Sep ’21 – Dec ’21 broadcast months (8/30/21 – 12/21/21). *Reprocessing Lift reflects increase in aggregated average audience across ad-supported broadcast &amp; cable TV based on the reported difference between the ‘National OOH – Pre-Reprocessing (9/20-12/21)’ and revised ‘National’ Sample; OOH reprocessing data goes through 12/21/21. </a:t>
            </a:r>
            <a:r>
              <a:rPr kumimoji="0" lang="en-US" sz="700" b="1"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IMPEs (MM) Lift </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Nielsen Ad Intel, Live+SD, P2+, equivalized impressions, % lift was applied to the reported national TV impressions during each time period by daypart to establish an estimate of total monthly impressions undercounted.</a:t>
            </a:r>
          </a:p>
        </p:txBody>
      </p:sp>
      <p:graphicFrame>
        <p:nvGraphicFramePr>
          <p:cNvPr id="16" name="Table 4">
            <a:extLst>
              <a:ext uri="{FF2B5EF4-FFF2-40B4-BE49-F238E27FC236}">
                <a16:creationId xmlns:a16="http://schemas.microsoft.com/office/drawing/2014/main" id="{8749B02A-D3A5-4CCB-A0E5-5990488353BB}"/>
              </a:ext>
            </a:extLst>
          </p:cNvPr>
          <p:cNvGraphicFramePr>
            <a:graphicFrameLocks noGrp="1"/>
          </p:cNvGraphicFramePr>
          <p:nvPr>
            <p:extLst>
              <p:ext uri="{D42A27DB-BD31-4B8C-83A1-F6EECF244321}">
                <p14:modId xmlns:p14="http://schemas.microsoft.com/office/powerpoint/2010/main" val="4042958396"/>
              </p:ext>
            </p:extLst>
          </p:nvPr>
        </p:nvGraphicFramePr>
        <p:xfrm>
          <a:off x="8429418" y="2576950"/>
          <a:ext cx="2449410" cy="1617816"/>
        </p:xfrm>
        <a:graphic>
          <a:graphicData uri="http://schemas.openxmlformats.org/drawingml/2006/table">
            <a:tbl>
              <a:tblPr firstRow="1" bandRow="1">
                <a:tableStyleId>{5C22544A-7EE6-4342-B048-85BDC9FD1C3A}</a:tableStyleId>
              </a:tblPr>
              <a:tblGrid>
                <a:gridCol w="1225685">
                  <a:extLst>
                    <a:ext uri="{9D8B030D-6E8A-4147-A177-3AD203B41FA5}">
                      <a16:colId xmlns:a16="http://schemas.microsoft.com/office/drawing/2014/main" val="3997382448"/>
                    </a:ext>
                  </a:extLst>
                </a:gridCol>
                <a:gridCol w="1223725">
                  <a:extLst>
                    <a:ext uri="{9D8B030D-6E8A-4147-A177-3AD203B41FA5}">
                      <a16:colId xmlns:a16="http://schemas.microsoft.com/office/drawing/2014/main" val="3722440389"/>
                    </a:ext>
                  </a:extLst>
                </a:gridCol>
              </a:tblGrid>
              <a:tr h="509340">
                <a:tc>
                  <a:txBody>
                    <a:bodyPr/>
                    <a:lstStyle/>
                    <a:p>
                      <a:pPr algn="ctr"/>
                      <a:r>
                        <a:rPr lang="en-US" sz="1400" dirty="0">
                          <a:latin typeface="Helvetica" panose="020B0403020202020204" pitchFamily="34" charset="0"/>
                        </a:rPr>
                        <a:t>Monthly Avg %  Lift</a:t>
                      </a:r>
                    </a:p>
                  </a:txBody>
                  <a:tcPr>
                    <a:solidFill>
                      <a:srgbClr val="1F1A62"/>
                    </a:solidFill>
                  </a:tcPr>
                </a:tc>
                <a:tc>
                  <a:txBody>
                    <a:bodyPr/>
                    <a:lstStyle/>
                    <a:p>
                      <a:pPr algn="ctr"/>
                      <a:r>
                        <a:rPr lang="en-US" sz="1400" dirty="0">
                          <a:latin typeface="Helvetica" panose="020B0403020202020204" pitchFamily="34" charset="0"/>
                        </a:rPr>
                        <a:t>Total IMPEs (MM) Lift</a:t>
                      </a:r>
                    </a:p>
                  </a:txBody>
                  <a:tcPr>
                    <a:solidFill>
                      <a:srgbClr val="1F1A62"/>
                    </a:solidFill>
                  </a:tcPr>
                </a:tc>
                <a:extLst>
                  <a:ext uri="{0D108BD9-81ED-4DB2-BD59-A6C34878D82A}">
                    <a16:rowId xmlns:a16="http://schemas.microsoft.com/office/drawing/2014/main" val="2080673993"/>
                  </a:ext>
                </a:extLst>
              </a:tr>
              <a:tr h="387395">
                <a:tc>
                  <a:txBody>
                    <a:bodyPr/>
                    <a:lstStyle/>
                    <a:p>
                      <a:pPr algn="ctr"/>
                      <a:r>
                        <a:rPr lang="en-US" sz="1400" b="1" dirty="0">
                          <a:solidFill>
                            <a:srgbClr val="1F1A62"/>
                          </a:solidFill>
                          <a:latin typeface="Helvetica" panose="020B0403020202020204" pitchFamily="34" charset="0"/>
                        </a:rPr>
                        <a:t>0.80%</a:t>
                      </a:r>
                    </a:p>
                  </a:txBody>
                  <a:tcPr anchor="ctr"/>
                </a:tc>
                <a:tc>
                  <a:txBody>
                    <a:bodyPr/>
                    <a:lstStyle/>
                    <a:p>
                      <a:pPr algn="ctr"/>
                      <a:r>
                        <a:rPr lang="en-US" sz="1400" b="1" dirty="0">
                          <a:solidFill>
                            <a:srgbClr val="1F1A62"/>
                          </a:solidFill>
                          <a:latin typeface="Helvetica" panose="020B0403020202020204" pitchFamily="34" charset="0"/>
                        </a:rPr>
                        <a:t>15,938.8</a:t>
                      </a:r>
                    </a:p>
                  </a:txBody>
                  <a:tcPr anchor="ctr"/>
                </a:tc>
                <a:extLst>
                  <a:ext uri="{0D108BD9-81ED-4DB2-BD59-A6C34878D82A}">
                    <a16:rowId xmlns:a16="http://schemas.microsoft.com/office/drawing/2014/main" val="1730016191"/>
                  </a:ext>
                </a:extLst>
              </a:tr>
              <a:tr h="359924">
                <a:tc gridSpan="2">
                  <a:txBody>
                    <a:bodyPr/>
                    <a:lstStyle/>
                    <a:p>
                      <a:pPr algn="ctr"/>
                      <a:r>
                        <a:rPr lang="en-US" sz="1200" b="1" dirty="0">
                          <a:solidFill>
                            <a:srgbClr val="1B1464"/>
                          </a:solidFill>
                          <a:latin typeface="Helvetica" panose="020B0403020202020204" pitchFamily="34" charset="0"/>
                        </a:rPr>
                        <a:t>34</a:t>
                      </a:r>
                    </a:p>
                  </a:txBody>
                  <a:tcPr anchor="ctr">
                    <a:solidFill>
                      <a:srgbClr val="E9EBF5"/>
                    </a:solidFill>
                  </a:tcPr>
                </a:tc>
                <a:tc hMerge="1">
                  <a:txBody>
                    <a:bodyPr/>
                    <a:lstStyle/>
                    <a:p>
                      <a:pPr algn="ctr"/>
                      <a:r>
                        <a:rPr lang="en-US" sz="1200" b="1">
                          <a:solidFill>
                            <a:schemeClr val="bg1"/>
                          </a:solidFill>
                          <a:latin typeface="Helvetica" panose="020B0403020202020204" pitchFamily="34" charset="0"/>
                        </a:rPr>
                        <a:t>33</a:t>
                      </a:r>
                    </a:p>
                  </a:txBody>
                  <a:tcPr anchor="ctr">
                    <a:solidFill>
                      <a:srgbClr val="1F1A62"/>
                    </a:solidFill>
                  </a:tcPr>
                </a:tc>
                <a:extLst>
                  <a:ext uri="{0D108BD9-81ED-4DB2-BD59-A6C34878D82A}">
                    <a16:rowId xmlns:a16="http://schemas.microsoft.com/office/drawing/2014/main" val="2001174181"/>
                  </a:ext>
                </a:extLst>
              </a:tr>
              <a:tr h="352337">
                <a:tc gridSpan="2">
                  <a:txBody>
                    <a:bodyPr/>
                    <a:lstStyle/>
                    <a:p>
                      <a:pPr algn="ctr"/>
                      <a:r>
                        <a:rPr lang="en-US" sz="1400" b="1" dirty="0">
                          <a:solidFill>
                            <a:srgbClr val="1F1A62"/>
                          </a:solidFill>
                          <a:latin typeface="Helvetica" panose="020B0403020202020204" pitchFamily="34" charset="0"/>
                        </a:rPr>
                        <a:t>4.0 Billion</a:t>
                      </a:r>
                    </a:p>
                  </a:txBody>
                  <a:tcPr anchor="ctr">
                    <a:solidFill>
                      <a:srgbClr val="CFD5EA"/>
                    </a:solidFill>
                  </a:tcPr>
                </a:tc>
                <a:tc hMerge="1">
                  <a:txBody>
                    <a:bodyPr/>
                    <a:lstStyle/>
                    <a:p>
                      <a:pPr algn="ctr"/>
                      <a:endParaRPr lang="en-US" b="1">
                        <a:solidFill>
                          <a:srgbClr val="1F1A62"/>
                        </a:solidFill>
                        <a:latin typeface="Helvetica" panose="020B0403020202020204" pitchFamily="34" charset="0"/>
                      </a:endParaRPr>
                    </a:p>
                  </a:txBody>
                  <a:tcPr/>
                </a:tc>
                <a:extLst>
                  <a:ext uri="{0D108BD9-81ED-4DB2-BD59-A6C34878D82A}">
                    <a16:rowId xmlns:a16="http://schemas.microsoft.com/office/drawing/2014/main" val="1241539760"/>
                  </a:ext>
                </a:extLst>
              </a:tr>
            </a:tbl>
          </a:graphicData>
        </a:graphic>
      </p:graphicFrame>
      <p:graphicFrame>
        <p:nvGraphicFramePr>
          <p:cNvPr id="20" name="Table 4">
            <a:extLst>
              <a:ext uri="{FF2B5EF4-FFF2-40B4-BE49-F238E27FC236}">
                <a16:creationId xmlns:a16="http://schemas.microsoft.com/office/drawing/2014/main" id="{7710C813-429E-4DCD-8C77-BD8F627D3B53}"/>
              </a:ext>
            </a:extLst>
          </p:cNvPr>
          <p:cNvGraphicFramePr>
            <a:graphicFrameLocks noGrp="1"/>
          </p:cNvGraphicFramePr>
          <p:nvPr>
            <p:extLst>
              <p:ext uri="{D42A27DB-BD31-4B8C-83A1-F6EECF244321}">
                <p14:modId xmlns:p14="http://schemas.microsoft.com/office/powerpoint/2010/main" val="2688471630"/>
              </p:ext>
            </p:extLst>
          </p:nvPr>
        </p:nvGraphicFramePr>
        <p:xfrm>
          <a:off x="1536967" y="4375062"/>
          <a:ext cx="6498136" cy="1630680"/>
        </p:xfrm>
        <a:graphic>
          <a:graphicData uri="http://schemas.openxmlformats.org/drawingml/2006/table">
            <a:tbl>
              <a:tblPr firstRow="1" bandRow="1">
                <a:tableStyleId>{5C22544A-7EE6-4342-B048-85BDC9FD1C3A}</a:tableStyleId>
              </a:tblPr>
              <a:tblGrid>
                <a:gridCol w="4048726">
                  <a:extLst>
                    <a:ext uri="{9D8B030D-6E8A-4147-A177-3AD203B41FA5}">
                      <a16:colId xmlns:a16="http://schemas.microsoft.com/office/drawing/2014/main" val="1129465650"/>
                    </a:ext>
                  </a:extLst>
                </a:gridCol>
                <a:gridCol w="1225685">
                  <a:extLst>
                    <a:ext uri="{9D8B030D-6E8A-4147-A177-3AD203B41FA5}">
                      <a16:colId xmlns:a16="http://schemas.microsoft.com/office/drawing/2014/main" val="3997382448"/>
                    </a:ext>
                  </a:extLst>
                </a:gridCol>
                <a:gridCol w="1223725">
                  <a:extLst>
                    <a:ext uri="{9D8B030D-6E8A-4147-A177-3AD203B41FA5}">
                      <a16:colId xmlns:a16="http://schemas.microsoft.com/office/drawing/2014/main" val="3722440389"/>
                    </a:ext>
                  </a:extLst>
                </a:gridCol>
              </a:tblGrid>
              <a:tr h="370840">
                <a:tc>
                  <a:txBody>
                    <a:bodyPr/>
                    <a:lstStyle/>
                    <a:p>
                      <a:endParaRPr lang="en-US" dirty="0">
                        <a:latin typeface="Helvetica" panose="020B0403020202020204" pitchFamily="34" charset="0"/>
                      </a:endParaRPr>
                    </a:p>
                  </a:txBody>
                  <a:tcPr>
                    <a:solidFill>
                      <a:srgbClr val="1F1A62"/>
                    </a:solidFill>
                  </a:tcPr>
                </a:tc>
                <a:tc>
                  <a:txBody>
                    <a:bodyPr/>
                    <a:lstStyle/>
                    <a:p>
                      <a:pPr algn="ctr"/>
                      <a:r>
                        <a:rPr lang="en-US" sz="1400" dirty="0">
                          <a:latin typeface="Helvetica" panose="020B0403020202020204" pitchFamily="34" charset="0"/>
                        </a:rPr>
                        <a:t>Monthly Avg %  Lift</a:t>
                      </a:r>
                    </a:p>
                  </a:txBody>
                  <a:tcPr>
                    <a:solidFill>
                      <a:srgbClr val="1F1A62"/>
                    </a:solidFill>
                  </a:tcPr>
                </a:tc>
                <a:tc>
                  <a:txBody>
                    <a:bodyPr/>
                    <a:lstStyle/>
                    <a:p>
                      <a:pPr algn="ctr"/>
                      <a:r>
                        <a:rPr lang="en-US" sz="1400" dirty="0">
                          <a:latin typeface="Helvetica" panose="020B0403020202020204" pitchFamily="34" charset="0"/>
                        </a:rPr>
                        <a:t>Total IMPEs (MM) Lift</a:t>
                      </a:r>
                    </a:p>
                  </a:txBody>
                  <a:tcPr>
                    <a:solidFill>
                      <a:srgbClr val="1F1A62"/>
                    </a:solidFill>
                  </a:tcPr>
                </a:tc>
                <a:extLst>
                  <a:ext uri="{0D108BD9-81ED-4DB2-BD59-A6C34878D82A}">
                    <a16:rowId xmlns:a16="http://schemas.microsoft.com/office/drawing/2014/main" val="2080673993"/>
                  </a:ext>
                </a:extLst>
              </a:tr>
              <a:tr h="370840">
                <a:tc>
                  <a:txBody>
                    <a:bodyPr/>
                    <a:lstStyle/>
                    <a:p>
                      <a:r>
                        <a:rPr lang="en-US" sz="1400" b="1" u="sng" dirty="0">
                          <a:solidFill>
                            <a:srgbClr val="1F1A62"/>
                          </a:solidFill>
                          <a:latin typeface="Helvetica" panose="020B0403020202020204" pitchFamily="34" charset="0"/>
                        </a:rPr>
                        <a:t>Prime Time</a:t>
                      </a:r>
                    </a:p>
                  </a:txBody>
                  <a:tcPr anchor="ctr"/>
                </a:tc>
                <a:tc>
                  <a:txBody>
                    <a:bodyPr/>
                    <a:lstStyle/>
                    <a:p>
                      <a:pPr algn="ctr"/>
                      <a:r>
                        <a:rPr lang="en-US" sz="1400" b="1" dirty="0">
                          <a:solidFill>
                            <a:srgbClr val="1F1A62"/>
                          </a:solidFill>
                          <a:latin typeface="Helvetica" panose="020B0403020202020204" pitchFamily="34" charset="0"/>
                        </a:rPr>
                        <a:t>0.49%</a:t>
                      </a:r>
                    </a:p>
                  </a:txBody>
                  <a:tcPr anchor="ctr"/>
                </a:tc>
                <a:tc>
                  <a:txBody>
                    <a:bodyPr/>
                    <a:lstStyle/>
                    <a:p>
                      <a:pPr algn="ctr"/>
                      <a:r>
                        <a:rPr lang="en-US" sz="1400" b="1" dirty="0">
                          <a:solidFill>
                            <a:srgbClr val="1F1A62"/>
                          </a:solidFill>
                          <a:latin typeface="Helvetica" panose="020B0403020202020204" pitchFamily="34" charset="0"/>
                        </a:rPr>
                        <a:t>2,714.3</a:t>
                      </a:r>
                    </a:p>
                  </a:txBody>
                  <a:tcPr anchor="ctr"/>
                </a:tc>
                <a:extLst>
                  <a:ext uri="{0D108BD9-81ED-4DB2-BD59-A6C34878D82A}">
                    <a16:rowId xmlns:a16="http://schemas.microsoft.com/office/drawing/2014/main" val="1730016191"/>
                  </a:ext>
                </a:extLst>
              </a:tr>
              <a:tr h="370840">
                <a:tc>
                  <a:txBody>
                    <a:bodyPr/>
                    <a:lstStyle/>
                    <a:p>
                      <a:r>
                        <a:rPr lang="en-US" sz="1200" b="1" dirty="0">
                          <a:solidFill>
                            <a:srgbClr val="1B1464"/>
                          </a:solidFill>
                          <a:latin typeface="Helvetica" panose="020B0403020202020204" pitchFamily="34" charset="0"/>
                        </a:rPr>
                        <a:t>Monthly Avg # of TV Networks w/ more than a 1% Lift</a:t>
                      </a:r>
                    </a:p>
                  </a:txBody>
                  <a:tcPr anchor="ctr">
                    <a:solidFill>
                      <a:srgbClr val="E9EBF5"/>
                    </a:solidFill>
                  </a:tcPr>
                </a:tc>
                <a:tc gridSpan="2">
                  <a:txBody>
                    <a:bodyPr/>
                    <a:lstStyle/>
                    <a:p>
                      <a:pPr algn="ctr"/>
                      <a:r>
                        <a:rPr lang="en-US" sz="1200" b="1" dirty="0">
                          <a:solidFill>
                            <a:srgbClr val="1B1464"/>
                          </a:solidFill>
                          <a:latin typeface="Helvetica" panose="020B0403020202020204" pitchFamily="34" charset="0"/>
                        </a:rPr>
                        <a:t>12</a:t>
                      </a:r>
                    </a:p>
                  </a:txBody>
                  <a:tcPr anchor="ctr">
                    <a:solidFill>
                      <a:srgbClr val="E9EBF5"/>
                    </a:solidFill>
                  </a:tcPr>
                </a:tc>
                <a:tc hMerge="1">
                  <a:txBody>
                    <a:bodyPr/>
                    <a:lstStyle/>
                    <a:p>
                      <a:pPr algn="ctr"/>
                      <a:r>
                        <a:rPr lang="en-US" sz="1200" b="1">
                          <a:solidFill>
                            <a:schemeClr val="bg1"/>
                          </a:solidFill>
                          <a:latin typeface="Helvetica" panose="020B0403020202020204" pitchFamily="34" charset="0"/>
                        </a:rPr>
                        <a:t>33</a:t>
                      </a:r>
                    </a:p>
                  </a:txBody>
                  <a:tcPr anchor="ctr">
                    <a:solidFill>
                      <a:srgbClr val="1F1A62"/>
                    </a:solidFill>
                  </a:tcPr>
                </a:tc>
                <a:extLst>
                  <a:ext uri="{0D108BD9-81ED-4DB2-BD59-A6C34878D82A}">
                    <a16:rowId xmlns:a16="http://schemas.microsoft.com/office/drawing/2014/main" val="2001174181"/>
                  </a:ext>
                </a:extLst>
              </a:tr>
              <a:tr h="370840">
                <a:tc>
                  <a:txBody>
                    <a:bodyPr/>
                    <a:lstStyle/>
                    <a:p>
                      <a:r>
                        <a:rPr lang="en-US" sz="1400" b="1" dirty="0">
                          <a:solidFill>
                            <a:srgbClr val="1F1A62"/>
                          </a:solidFill>
                          <a:latin typeface="Helvetica" panose="020B0403020202020204" pitchFamily="34" charset="0"/>
                        </a:rPr>
                        <a:t>Monthly Avg P2+ IMPEs Lift</a:t>
                      </a:r>
                    </a:p>
                  </a:txBody>
                  <a:tcPr anchor="ctr">
                    <a:solidFill>
                      <a:srgbClr val="CFD5EA"/>
                    </a:solidFill>
                  </a:tcPr>
                </a:tc>
                <a:tc gridSpan="2">
                  <a:txBody>
                    <a:bodyPr/>
                    <a:lstStyle/>
                    <a:p>
                      <a:pPr algn="ctr"/>
                      <a:r>
                        <a:rPr lang="en-US" sz="1400" b="1" dirty="0">
                          <a:solidFill>
                            <a:srgbClr val="1F1A62"/>
                          </a:solidFill>
                          <a:latin typeface="Helvetica" panose="020B0403020202020204" pitchFamily="34" charset="0"/>
                        </a:rPr>
                        <a:t>679 Million</a:t>
                      </a:r>
                    </a:p>
                  </a:txBody>
                  <a:tcPr anchor="ctr">
                    <a:solidFill>
                      <a:srgbClr val="CFD5EA"/>
                    </a:solidFill>
                  </a:tcPr>
                </a:tc>
                <a:tc hMerge="1">
                  <a:txBody>
                    <a:bodyPr/>
                    <a:lstStyle/>
                    <a:p>
                      <a:pPr algn="ctr"/>
                      <a:endParaRPr lang="en-US" b="1">
                        <a:solidFill>
                          <a:srgbClr val="1F1A62"/>
                        </a:solidFill>
                        <a:latin typeface="Helvetica" panose="020B0403020202020204" pitchFamily="34" charset="0"/>
                      </a:endParaRPr>
                    </a:p>
                  </a:txBody>
                  <a:tcPr/>
                </a:tc>
                <a:extLst>
                  <a:ext uri="{0D108BD9-81ED-4DB2-BD59-A6C34878D82A}">
                    <a16:rowId xmlns:a16="http://schemas.microsoft.com/office/drawing/2014/main" val="1241539760"/>
                  </a:ext>
                </a:extLst>
              </a:tr>
            </a:tbl>
          </a:graphicData>
        </a:graphic>
      </p:graphicFrame>
      <p:graphicFrame>
        <p:nvGraphicFramePr>
          <p:cNvPr id="23" name="Table 4">
            <a:extLst>
              <a:ext uri="{FF2B5EF4-FFF2-40B4-BE49-F238E27FC236}">
                <a16:creationId xmlns:a16="http://schemas.microsoft.com/office/drawing/2014/main" id="{608CDA2B-7195-4F0C-962A-ECAE3152B3D3}"/>
              </a:ext>
            </a:extLst>
          </p:cNvPr>
          <p:cNvGraphicFramePr>
            <a:graphicFrameLocks noGrp="1"/>
          </p:cNvGraphicFramePr>
          <p:nvPr>
            <p:extLst>
              <p:ext uri="{D42A27DB-BD31-4B8C-83A1-F6EECF244321}">
                <p14:modId xmlns:p14="http://schemas.microsoft.com/office/powerpoint/2010/main" val="3171332521"/>
              </p:ext>
            </p:extLst>
          </p:nvPr>
        </p:nvGraphicFramePr>
        <p:xfrm>
          <a:off x="8426175" y="4363601"/>
          <a:ext cx="2449410" cy="1638723"/>
        </p:xfrm>
        <a:graphic>
          <a:graphicData uri="http://schemas.openxmlformats.org/drawingml/2006/table">
            <a:tbl>
              <a:tblPr firstRow="1" bandRow="1">
                <a:tableStyleId>{5C22544A-7EE6-4342-B048-85BDC9FD1C3A}</a:tableStyleId>
              </a:tblPr>
              <a:tblGrid>
                <a:gridCol w="1225685">
                  <a:extLst>
                    <a:ext uri="{9D8B030D-6E8A-4147-A177-3AD203B41FA5}">
                      <a16:colId xmlns:a16="http://schemas.microsoft.com/office/drawing/2014/main" val="3997382448"/>
                    </a:ext>
                  </a:extLst>
                </a:gridCol>
                <a:gridCol w="1223725">
                  <a:extLst>
                    <a:ext uri="{9D8B030D-6E8A-4147-A177-3AD203B41FA5}">
                      <a16:colId xmlns:a16="http://schemas.microsoft.com/office/drawing/2014/main" val="3722440389"/>
                    </a:ext>
                  </a:extLst>
                </a:gridCol>
              </a:tblGrid>
              <a:tr h="505744">
                <a:tc>
                  <a:txBody>
                    <a:bodyPr/>
                    <a:lstStyle/>
                    <a:p>
                      <a:pPr algn="ctr"/>
                      <a:r>
                        <a:rPr lang="en-US" sz="1400" dirty="0">
                          <a:latin typeface="Helvetica" panose="020B0403020202020204" pitchFamily="34" charset="0"/>
                        </a:rPr>
                        <a:t>Monthly Avg %  Lift</a:t>
                      </a:r>
                    </a:p>
                  </a:txBody>
                  <a:tcPr>
                    <a:solidFill>
                      <a:srgbClr val="1F1A62"/>
                    </a:solidFill>
                  </a:tcPr>
                </a:tc>
                <a:tc>
                  <a:txBody>
                    <a:bodyPr/>
                    <a:lstStyle/>
                    <a:p>
                      <a:pPr algn="ctr"/>
                      <a:r>
                        <a:rPr lang="en-US" sz="1400" dirty="0">
                          <a:latin typeface="Helvetica" panose="020B0403020202020204" pitchFamily="34" charset="0"/>
                        </a:rPr>
                        <a:t>Total IMPEs (MM) Lift</a:t>
                      </a:r>
                    </a:p>
                  </a:txBody>
                  <a:tcPr>
                    <a:solidFill>
                      <a:srgbClr val="1F1A62"/>
                    </a:solidFill>
                  </a:tcPr>
                </a:tc>
                <a:extLst>
                  <a:ext uri="{0D108BD9-81ED-4DB2-BD59-A6C34878D82A}">
                    <a16:rowId xmlns:a16="http://schemas.microsoft.com/office/drawing/2014/main" val="2080673993"/>
                  </a:ext>
                </a:extLst>
              </a:tr>
              <a:tr h="390632">
                <a:tc>
                  <a:txBody>
                    <a:bodyPr/>
                    <a:lstStyle/>
                    <a:p>
                      <a:pPr algn="ctr"/>
                      <a:r>
                        <a:rPr lang="en-US" sz="1400" b="1" dirty="0">
                          <a:solidFill>
                            <a:srgbClr val="1F1A62"/>
                          </a:solidFill>
                          <a:latin typeface="Helvetica" panose="020B0403020202020204" pitchFamily="34" charset="0"/>
                        </a:rPr>
                        <a:t>0.75%</a:t>
                      </a:r>
                    </a:p>
                  </a:txBody>
                  <a:tcPr anchor="ctr"/>
                </a:tc>
                <a:tc>
                  <a:txBody>
                    <a:bodyPr/>
                    <a:lstStyle/>
                    <a:p>
                      <a:pPr algn="ctr"/>
                      <a:r>
                        <a:rPr lang="en-US" sz="1400" b="1" dirty="0">
                          <a:solidFill>
                            <a:srgbClr val="1F1A62"/>
                          </a:solidFill>
                          <a:latin typeface="Helvetica" panose="020B0403020202020204" pitchFamily="34" charset="0"/>
                        </a:rPr>
                        <a:t>3,816.5</a:t>
                      </a:r>
                    </a:p>
                  </a:txBody>
                  <a:tcPr anchor="ctr"/>
                </a:tc>
                <a:extLst>
                  <a:ext uri="{0D108BD9-81ED-4DB2-BD59-A6C34878D82A}">
                    <a16:rowId xmlns:a16="http://schemas.microsoft.com/office/drawing/2014/main" val="1730016191"/>
                  </a:ext>
                </a:extLst>
              </a:tr>
              <a:tr h="359923">
                <a:tc gridSpan="2">
                  <a:txBody>
                    <a:bodyPr/>
                    <a:lstStyle/>
                    <a:p>
                      <a:pPr algn="ctr"/>
                      <a:r>
                        <a:rPr lang="en-US" sz="1200" b="1" dirty="0">
                          <a:solidFill>
                            <a:srgbClr val="1B1464"/>
                          </a:solidFill>
                          <a:latin typeface="Helvetica" panose="020B0403020202020204" pitchFamily="34" charset="0"/>
                        </a:rPr>
                        <a:t>30</a:t>
                      </a:r>
                    </a:p>
                  </a:txBody>
                  <a:tcPr anchor="ctr">
                    <a:solidFill>
                      <a:srgbClr val="E9EBF5"/>
                    </a:solidFill>
                  </a:tcPr>
                </a:tc>
                <a:tc hMerge="1">
                  <a:txBody>
                    <a:bodyPr/>
                    <a:lstStyle/>
                    <a:p>
                      <a:pPr algn="ctr"/>
                      <a:r>
                        <a:rPr lang="en-US" sz="1200" b="1">
                          <a:solidFill>
                            <a:schemeClr val="bg1"/>
                          </a:solidFill>
                          <a:latin typeface="Helvetica" panose="020B0403020202020204" pitchFamily="34" charset="0"/>
                        </a:rPr>
                        <a:t>33</a:t>
                      </a:r>
                    </a:p>
                  </a:txBody>
                  <a:tcPr anchor="ctr">
                    <a:solidFill>
                      <a:srgbClr val="1F1A62"/>
                    </a:solidFill>
                  </a:tcPr>
                </a:tc>
                <a:extLst>
                  <a:ext uri="{0D108BD9-81ED-4DB2-BD59-A6C34878D82A}">
                    <a16:rowId xmlns:a16="http://schemas.microsoft.com/office/drawing/2014/main" val="2001174181"/>
                  </a:ext>
                </a:extLst>
              </a:tr>
              <a:tr h="370008">
                <a:tc gridSpan="2">
                  <a:txBody>
                    <a:bodyPr/>
                    <a:lstStyle/>
                    <a:p>
                      <a:pPr algn="ctr"/>
                      <a:r>
                        <a:rPr lang="en-US" sz="1400" b="1" dirty="0">
                          <a:solidFill>
                            <a:srgbClr val="1F1A62"/>
                          </a:solidFill>
                          <a:latin typeface="Helvetica" panose="020B0403020202020204" pitchFamily="34" charset="0"/>
                        </a:rPr>
                        <a:t>954 Million</a:t>
                      </a:r>
                    </a:p>
                  </a:txBody>
                  <a:tcPr anchor="ctr">
                    <a:solidFill>
                      <a:srgbClr val="CFD5EA"/>
                    </a:solidFill>
                  </a:tcPr>
                </a:tc>
                <a:tc hMerge="1">
                  <a:txBody>
                    <a:bodyPr/>
                    <a:lstStyle/>
                    <a:p>
                      <a:pPr algn="ctr"/>
                      <a:endParaRPr lang="en-US" b="1">
                        <a:solidFill>
                          <a:srgbClr val="1F1A62"/>
                        </a:solidFill>
                        <a:latin typeface="Helvetica" panose="020B0403020202020204" pitchFamily="34" charset="0"/>
                      </a:endParaRPr>
                    </a:p>
                  </a:txBody>
                  <a:tcPr/>
                </a:tc>
                <a:extLst>
                  <a:ext uri="{0D108BD9-81ED-4DB2-BD59-A6C34878D82A}">
                    <a16:rowId xmlns:a16="http://schemas.microsoft.com/office/drawing/2014/main" val="1241539760"/>
                  </a:ext>
                </a:extLst>
              </a:tr>
            </a:tbl>
          </a:graphicData>
        </a:graphic>
      </p:graphicFrame>
      <p:sp>
        <p:nvSpPr>
          <p:cNvPr id="14" name="TextBox 13">
            <a:extLst>
              <a:ext uri="{FF2B5EF4-FFF2-40B4-BE49-F238E27FC236}">
                <a16:creationId xmlns:a16="http://schemas.microsoft.com/office/drawing/2014/main" id="{3F79D483-3BAB-43C3-83CF-49CCD7537D34}"/>
              </a:ext>
            </a:extLst>
          </p:cNvPr>
          <p:cNvSpPr txBox="1"/>
          <p:nvPr/>
        </p:nvSpPr>
        <p:spPr>
          <a:xfrm>
            <a:off x="5579140" y="2065191"/>
            <a:ext cx="2449410" cy="523220"/>
          </a:xfrm>
          <a:prstGeom prst="rect">
            <a:avLst/>
          </a:prstGeom>
          <a:solidFill>
            <a:srgbClr val="E9EBF5"/>
          </a:solid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F1A62"/>
                </a:solidFill>
                <a:effectLst/>
                <a:uLnTx/>
                <a:uFillTx/>
                <a:latin typeface="Helvetica" panose="020B0403020202020204" pitchFamily="34" charset="0"/>
                <a:ea typeface="+mn-ea"/>
                <a:cs typeface="+mn-cs"/>
              </a:rPr>
              <a:t>2020: Sep – Dec</a:t>
            </a:r>
            <a:br>
              <a:rPr kumimoji="0" lang="en-US" sz="18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b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(8/31/20 – 12/27/20)</a:t>
            </a:r>
            <a:endParaRPr kumimoji="0" lang="en-US" sz="18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sp>
        <p:nvSpPr>
          <p:cNvPr id="15" name="TextBox 14">
            <a:extLst>
              <a:ext uri="{FF2B5EF4-FFF2-40B4-BE49-F238E27FC236}">
                <a16:creationId xmlns:a16="http://schemas.microsoft.com/office/drawing/2014/main" id="{2ECADA97-2C70-41B2-9DB1-1D273F20062F}"/>
              </a:ext>
            </a:extLst>
          </p:cNvPr>
          <p:cNvSpPr txBox="1"/>
          <p:nvPr/>
        </p:nvSpPr>
        <p:spPr>
          <a:xfrm>
            <a:off x="8426174" y="2053729"/>
            <a:ext cx="2449411" cy="523220"/>
          </a:xfrm>
          <a:prstGeom prst="rect">
            <a:avLst/>
          </a:prstGeom>
          <a:solidFill>
            <a:srgbClr val="E9EBF5"/>
          </a:solid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F1A62"/>
                </a:solidFill>
                <a:effectLst/>
                <a:uLnTx/>
                <a:uFillTx/>
                <a:latin typeface="Helvetica" panose="020B0403020202020204" pitchFamily="34" charset="0"/>
                <a:ea typeface="+mn-ea"/>
                <a:cs typeface="+mn-cs"/>
              </a:rPr>
              <a:t>2021: Sep – Dec</a:t>
            </a:r>
            <a:br>
              <a:rPr kumimoji="0" lang="en-US" sz="18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b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(8/30/21 – 12/21/21)</a:t>
            </a:r>
            <a:endParaRPr kumimoji="0" lang="en-US" sz="18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sp>
        <p:nvSpPr>
          <p:cNvPr id="25" name="Rectangle 24">
            <a:extLst>
              <a:ext uri="{FF2B5EF4-FFF2-40B4-BE49-F238E27FC236}">
                <a16:creationId xmlns:a16="http://schemas.microsoft.com/office/drawing/2014/main" id="{38A3DAE3-12A3-4A3B-B9E2-41C0B03FF4BF}"/>
              </a:ext>
            </a:extLst>
          </p:cNvPr>
          <p:cNvSpPr/>
          <p:nvPr/>
        </p:nvSpPr>
        <p:spPr>
          <a:xfrm>
            <a:off x="153477" y="132449"/>
            <a:ext cx="11924223"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1B1464"/>
                </a:solidFill>
                <a:latin typeface="Helvetica" panose="020B0604020202020204" pitchFamily="34" charset="0"/>
                <a:ea typeface="+mj-ea"/>
              </a:rPr>
              <a:t>The effects of the measurement error were more severe in the last four months </a:t>
            </a:r>
            <a:br>
              <a:rPr lang="en-US" sz="2400" b="1" dirty="0">
                <a:solidFill>
                  <a:srgbClr val="1B1464"/>
                </a:solidFill>
                <a:latin typeface="Helvetica" panose="020B0604020202020204" pitchFamily="34" charset="0"/>
                <a:ea typeface="+mj-ea"/>
              </a:rPr>
            </a:br>
            <a:r>
              <a:rPr lang="en-US" sz="2400" b="1" dirty="0">
                <a:solidFill>
                  <a:srgbClr val="1B1464"/>
                </a:solidFill>
                <a:latin typeface="Helvetica" panose="020B0604020202020204" pitchFamily="34" charset="0"/>
                <a:ea typeface="+mj-ea"/>
              </a:rPr>
              <a:t>of the 16-month period – total day &amp; prime time undercounted impressions were 26% and 41% higher than the same time the previous year, respectively</a:t>
            </a:r>
          </a:p>
        </p:txBody>
      </p:sp>
    </p:spTree>
    <p:extLst>
      <p:ext uri="{BB962C8B-B14F-4D97-AF65-F5344CB8AC3E}">
        <p14:creationId xmlns:p14="http://schemas.microsoft.com/office/powerpoint/2010/main" val="653575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13585D91-B24D-4E68-BB57-88906F2A6F90}"/>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6B15BF47-E696-4589-B34E-001946DBEBD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8" name="Slide Number Placeholder 5">
            <a:extLst>
              <a:ext uri="{FF2B5EF4-FFF2-40B4-BE49-F238E27FC236}">
                <a16:creationId xmlns:a16="http://schemas.microsoft.com/office/drawing/2014/main" id="{85B2AB68-2735-4141-805F-722E3838659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21" name="TextBox 20">
            <a:extLst>
              <a:ext uri="{FF2B5EF4-FFF2-40B4-BE49-F238E27FC236}">
                <a16:creationId xmlns:a16="http://schemas.microsoft.com/office/drawing/2014/main" id="{AB77EFEB-56CD-4D1C-B279-D39BDE876330}"/>
              </a:ext>
            </a:extLst>
          </p:cNvPr>
          <p:cNvSpPr txBox="1"/>
          <p:nvPr/>
        </p:nvSpPr>
        <p:spPr>
          <a:xfrm>
            <a:off x="446317" y="1420153"/>
            <a:ext cx="11484426"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 of TV Networks with more than a 1% Reprocessing Lift </a:t>
            </a:r>
            <a:b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br>
            <a:r>
              <a:rPr kumimoji="0" lang="en-US" sz="14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ad-supported broadcast &amp; cable TV (live + same day)</a:t>
            </a:r>
          </a:p>
        </p:txBody>
      </p:sp>
      <p:graphicFrame>
        <p:nvGraphicFramePr>
          <p:cNvPr id="4" name="Chart 3">
            <a:extLst>
              <a:ext uri="{FF2B5EF4-FFF2-40B4-BE49-F238E27FC236}">
                <a16:creationId xmlns:a16="http://schemas.microsoft.com/office/drawing/2014/main" id="{0C7A24A0-298D-43C0-A70B-7F4EE5BCD31B}"/>
              </a:ext>
            </a:extLst>
          </p:cNvPr>
          <p:cNvGraphicFramePr/>
          <p:nvPr>
            <p:extLst>
              <p:ext uri="{D42A27DB-BD31-4B8C-83A1-F6EECF244321}">
                <p14:modId xmlns:p14="http://schemas.microsoft.com/office/powerpoint/2010/main" val="3496682721"/>
              </p:ext>
            </p:extLst>
          </p:nvPr>
        </p:nvGraphicFramePr>
        <p:xfrm>
          <a:off x="257626" y="2343330"/>
          <a:ext cx="5849257" cy="37592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hart 24">
            <a:extLst>
              <a:ext uri="{FF2B5EF4-FFF2-40B4-BE49-F238E27FC236}">
                <a16:creationId xmlns:a16="http://schemas.microsoft.com/office/drawing/2014/main" id="{256AF220-76C4-41AE-9CD7-DA1A9804415A}"/>
              </a:ext>
            </a:extLst>
          </p:cNvPr>
          <p:cNvGraphicFramePr/>
          <p:nvPr>
            <p:extLst>
              <p:ext uri="{D42A27DB-BD31-4B8C-83A1-F6EECF244321}">
                <p14:modId xmlns:p14="http://schemas.microsoft.com/office/powerpoint/2010/main" val="844046628"/>
              </p:ext>
            </p:extLst>
          </p:nvPr>
        </p:nvGraphicFramePr>
        <p:xfrm>
          <a:off x="6342740" y="2343332"/>
          <a:ext cx="5849257" cy="3759231"/>
        </p:xfrm>
        <a:graphic>
          <a:graphicData uri="http://schemas.openxmlformats.org/drawingml/2006/chart">
            <c:chart xmlns:c="http://schemas.openxmlformats.org/drawingml/2006/chart" xmlns:r="http://schemas.openxmlformats.org/officeDocument/2006/relationships" r:id="rId5"/>
          </a:graphicData>
        </a:graphic>
      </p:graphicFrame>
      <p:cxnSp>
        <p:nvCxnSpPr>
          <p:cNvPr id="6" name="Straight Connector 5">
            <a:extLst>
              <a:ext uri="{FF2B5EF4-FFF2-40B4-BE49-F238E27FC236}">
                <a16:creationId xmlns:a16="http://schemas.microsoft.com/office/drawing/2014/main" id="{A4DB37B7-8AF9-4455-8136-8727E9F6C18F}"/>
              </a:ext>
            </a:extLst>
          </p:cNvPr>
          <p:cNvCxnSpPr>
            <a:cxnSpLocks/>
          </p:cNvCxnSpPr>
          <p:nvPr/>
        </p:nvCxnSpPr>
        <p:spPr>
          <a:xfrm>
            <a:off x="6215743" y="2343330"/>
            <a:ext cx="0" cy="3611156"/>
          </a:xfrm>
          <a:prstGeom prst="line">
            <a:avLst/>
          </a:prstGeom>
          <a:ln w="19050">
            <a:solidFill>
              <a:srgbClr val="1F1A62"/>
            </a:solidFill>
            <a:prstDash val="dash"/>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20BBF677-C0F9-48A3-9BEE-D9BF175ED933}"/>
              </a:ext>
            </a:extLst>
          </p:cNvPr>
          <p:cNvSpPr/>
          <p:nvPr/>
        </p:nvSpPr>
        <p:spPr>
          <a:xfrm>
            <a:off x="526245" y="6229890"/>
            <a:ext cx="11665756" cy="307777"/>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a:t>
            </a:r>
            <a:r>
              <a:rPr kumimoji="0" lang="en-US" sz="700" b="1"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Lift</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Nielsen NPower, Ratings Analysis Program Report, Live+SD, P2+, total day and prime. Time periods reflect: Sep ’20 – Dec ’20 broadcast months (8/31/20 – 12/27/20) and Sep ’21 – Dec ’21 broadcast months (8/30/21 – 12/21/21). *Reprocessing Lift reflects increase in aggregated average audience across ad-supported broadcast &amp; cable TV based on the reported difference between the ‘National OOH – Pre-Reprocessing (9/20-12/21)’ and revised ‘National’ Sample; OOH reprocessing data goes through 12/21/21.</a:t>
            </a:r>
          </a:p>
        </p:txBody>
      </p:sp>
      <p:sp>
        <p:nvSpPr>
          <p:cNvPr id="11" name="Rectangle 10">
            <a:extLst>
              <a:ext uri="{FF2B5EF4-FFF2-40B4-BE49-F238E27FC236}">
                <a16:creationId xmlns:a16="http://schemas.microsoft.com/office/drawing/2014/main" id="{63730FCA-3FB7-4091-8F4E-D99163BD4309}"/>
              </a:ext>
            </a:extLst>
          </p:cNvPr>
          <p:cNvSpPr/>
          <p:nvPr/>
        </p:nvSpPr>
        <p:spPr>
          <a:xfrm>
            <a:off x="153477" y="75299"/>
            <a:ext cx="1203852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1B1464"/>
                </a:solidFill>
                <a:latin typeface="Helvetica" panose="020B0604020202020204" pitchFamily="34" charset="0"/>
                <a:ea typeface="+mj-ea"/>
              </a:rPr>
              <a:t>Many more networks experienced significant audience undercounting between Sep-Dec ’21 compared to the year prior as Covid restrictions loosened and more people gathered outside of their homes for viewing experiences</a:t>
            </a:r>
          </a:p>
        </p:txBody>
      </p:sp>
    </p:spTree>
    <p:extLst>
      <p:ext uri="{BB962C8B-B14F-4D97-AF65-F5344CB8AC3E}">
        <p14:creationId xmlns:p14="http://schemas.microsoft.com/office/powerpoint/2010/main" val="1697380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7EC4CBC6-132D-42C6-9344-0E41F2AC3BB5}"/>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6B15BF47-E696-4589-B34E-001946DBEBD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8" name="Slide Number Placeholder 5">
            <a:extLst>
              <a:ext uri="{FF2B5EF4-FFF2-40B4-BE49-F238E27FC236}">
                <a16:creationId xmlns:a16="http://schemas.microsoft.com/office/drawing/2014/main" id="{85B2AB68-2735-4141-805F-722E3838659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22" name="Rectangle 21">
            <a:extLst>
              <a:ext uri="{FF2B5EF4-FFF2-40B4-BE49-F238E27FC236}">
                <a16:creationId xmlns:a16="http://schemas.microsoft.com/office/drawing/2014/main" id="{E2C06DD4-276C-4D36-B6C0-E5B891F3FE9D}"/>
              </a:ext>
            </a:extLst>
          </p:cNvPr>
          <p:cNvSpPr/>
          <p:nvPr/>
        </p:nvSpPr>
        <p:spPr>
          <a:xfrm>
            <a:off x="135149" y="69866"/>
            <a:ext cx="11557497" cy="135421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1B1464"/>
                </a:solidFill>
                <a:latin typeface="Helvetica" panose="020B0604020202020204" pitchFamily="34" charset="0"/>
                <a:ea typeface="+mj-ea"/>
              </a:rPr>
              <a:t>Increases in audience undercounting were uniform across genres and demos with the largest difference in lifts being seen in news followed closely by entertainment while sports maintained the largest lifts overall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1B1464"/>
              </a:solidFill>
              <a:effectLst/>
              <a:uLnTx/>
              <a:uFillTx/>
              <a:latin typeface="Helvetica" pitchFamily="2" charset="0"/>
              <a:ea typeface="+mn-ea"/>
              <a:cs typeface="+mn-cs"/>
            </a:endParaRPr>
          </a:p>
        </p:txBody>
      </p:sp>
      <p:sp>
        <p:nvSpPr>
          <p:cNvPr id="19" name="Rectangle 18">
            <a:extLst>
              <a:ext uri="{FF2B5EF4-FFF2-40B4-BE49-F238E27FC236}">
                <a16:creationId xmlns:a16="http://schemas.microsoft.com/office/drawing/2014/main" id="{30F82702-BEAC-49C4-B5A1-F419291450F5}"/>
              </a:ext>
            </a:extLst>
          </p:cNvPr>
          <p:cNvSpPr/>
          <p:nvPr/>
        </p:nvSpPr>
        <p:spPr>
          <a:xfrm>
            <a:off x="537226" y="5895284"/>
            <a:ext cx="11557497" cy="630942"/>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a:t>
            </a:r>
            <a:r>
              <a:rPr kumimoji="0" lang="en-US" sz="700" b="1"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Lift</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 Nielsen NPower, Ratings Analysis Program Report, Live+SD, P2+, P18-34, P18-49, P25-54. Genres: sports = sports events; news = news &amp; news documentary; entertainment = audience participation, award ceremonies, comedy variety, concert music, conversations, colloquies, daytime drama, evening animation, feature film, general drama, general variety, instruction/advice, musical drama, participation variety, popular music, quiz give away, quiz panel, situation comedy, suspense/mystery. Time periods reflect: Sep ’20 – Dec ’20 broadcast months (8/31/20 – 12/27/20) and Sep ’21 – Dec ’21 broadcast months (8/30/21 – 12/21/21). *Reprocessing Lift reflects increase in aggregated average audience across ad-supported broadcast &amp; cable TV based on the reported difference between the ‘National OOH – Pre-Reprocessing (9/20-12/21)’ and revised ‘National’ Sample (AA Proj (000)); OOH reprocessing data goes through 12/21/21. </a:t>
            </a:r>
            <a:r>
              <a:rPr kumimoji="0" lang="en-US" sz="700" b="1"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IMPEs (MM) Lift </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Nielsen Ad Intel, Live+SD, P2+, P18-34, P18-49, P25-54, equivalized impressions, % lift was applied to the reported national TV impressions during the time period by genre to establish an estimate of total monthly impressions undercounted. The subgenres in Ad Intel were aligned with the subgenres in NPower to develop estimates for each genre.</a:t>
            </a:r>
          </a:p>
        </p:txBody>
      </p:sp>
      <p:graphicFrame>
        <p:nvGraphicFramePr>
          <p:cNvPr id="20" name="Table 4">
            <a:extLst>
              <a:ext uri="{FF2B5EF4-FFF2-40B4-BE49-F238E27FC236}">
                <a16:creationId xmlns:a16="http://schemas.microsoft.com/office/drawing/2014/main" id="{5D04968E-8BF7-4883-BC8C-4A4CCF3419FE}"/>
              </a:ext>
            </a:extLst>
          </p:cNvPr>
          <p:cNvGraphicFramePr>
            <a:graphicFrameLocks noGrp="1"/>
          </p:cNvGraphicFramePr>
          <p:nvPr>
            <p:extLst>
              <p:ext uri="{D42A27DB-BD31-4B8C-83A1-F6EECF244321}">
                <p14:modId xmlns:p14="http://schemas.microsoft.com/office/powerpoint/2010/main" val="286892980"/>
              </p:ext>
            </p:extLst>
          </p:nvPr>
        </p:nvGraphicFramePr>
        <p:xfrm>
          <a:off x="135149" y="3134115"/>
          <a:ext cx="4407668" cy="2549039"/>
        </p:xfrm>
        <a:graphic>
          <a:graphicData uri="http://schemas.openxmlformats.org/drawingml/2006/table">
            <a:tbl>
              <a:tblPr firstRow="1" bandRow="1">
                <a:tableStyleId>{5C22544A-7EE6-4342-B048-85BDC9FD1C3A}</a:tableStyleId>
              </a:tblPr>
              <a:tblGrid>
                <a:gridCol w="779251">
                  <a:extLst>
                    <a:ext uri="{9D8B030D-6E8A-4147-A177-3AD203B41FA5}">
                      <a16:colId xmlns:a16="http://schemas.microsoft.com/office/drawing/2014/main" val="1129465650"/>
                    </a:ext>
                  </a:extLst>
                </a:gridCol>
                <a:gridCol w="875489">
                  <a:extLst>
                    <a:ext uri="{9D8B030D-6E8A-4147-A177-3AD203B41FA5}">
                      <a16:colId xmlns:a16="http://schemas.microsoft.com/office/drawing/2014/main" val="3722440389"/>
                    </a:ext>
                  </a:extLst>
                </a:gridCol>
                <a:gridCol w="924128">
                  <a:extLst>
                    <a:ext uri="{9D8B030D-6E8A-4147-A177-3AD203B41FA5}">
                      <a16:colId xmlns:a16="http://schemas.microsoft.com/office/drawing/2014/main" val="539661273"/>
                    </a:ext>
                  </a:extLst>
                </a:gridCol>
                <a:gridCol w="865762">
                  <a:extLst>
                    <a:ext uri="{9D8B030D-6E8A-4147-A177-3AD203B41FA5}">
                      <a16:colId xmlns:a16="http://schemas.microsoft.com/office/drawing/2014/main" val="3676871857"/>
                    </a:ext>
                  </a:extLst>
                </a:gridCol>
                <a:gridCol w="963038">
                  <a:extLst>
                    <a:ext uri="{9D8B030D-6E8A-4147-A177-3AD203B41FA5}">
                      <a16:colId xmlns:a16="http://schemas.microsoft.com/office/drawing/2014/main" val="1558267596"/>
                    </a:ext>
                  </a:extLst>
                </a:gridCol>
              </a:tblGrid>
              <a:tr h="710080">
                <a:tc>
                  <a:txBody>
                    <a:bodyPr/>
                    <a:lstStyle/>
                    <a:p>
                      <a:r>
                        <a:rPr lang="en-US" sz="1400" dirty="0">
                          <a:latin typeface="Helvetica" panose="020B0403020202020204" pitchFamily="34" charset="0"/>
                        </a:rPr>
                        <a:t>Demo</a:t>
                      </a:r>
                    </a:p>
                  </a:txBody>
                  <a:tcPr anchor="ctr">
                    <a:solidFill>
                      <a:srgbClr val="1F1A62"/>
                    </a:solidFill>
                  </a:tcPr>
                </a:tc>
                <a:tc>
                  <a:txBody>
                    <a:bodyPr/>
                    <a:lstStyle/>
                    <a:p>
                      <a:pPr algn="ctr"/>
                      <a:r>
                        <a:rPr lang="en-US" sz="1400" dirty="0">
                          <a:latin typeface="Helvetica" panose="020B0403020202020204" pitchFamily="34" charset="0"/>
                        </a:rPr>
                        <a:t>Monthly Avg </a:t>
                      </a:r>
                      <a:br>
                        <a:rPr lang="en-US" sz="1400" dirty="0">
                          <a:latin typeface="Helvetica" panose="020B0403020202020204" pitchFamily="34" charset="0"/>
                        </a:rPr>
                      </a:br>
                      <a:r>
                        <a:rPr lang="en-US" sz="1400" dirty="0">
                          <a:latin typeface="Helvetica" panose="020B0403020202020204" pitchFamily="34" charset="0"/>
                        </a:rPr>
                        <a:t>% Lift</a:t>
                      </a:r>
                    </a:p>
                  </a:txBody>
                  <a:tcPr anchor="ctr">
                    <a:solidFill>
                      <a:srgbClr val="1F1A62"/>
                    </a:solidFill>
                  </a:tcPr>
                </a:tc>
                <a:tc>
                  <a:txBody>
                    <a:bodyPr/>
                    <a:lstStyle/>
                    <a:p>
                      <a:pPr algn="ctr"/>
                      <a:r>
                        <a:rPr lang="en-US" sz="1400" dirty="0">
                          <a:latin typeface="Helvetica" panose="020B0403020202020204" pitchFamily="34" charset="0"/>
                        </a:rPr>
                        <a:t>Total IMPEs (MM) Lift</a:t>
                      </a:r>
                    </a:p>
                  </a:txBody>
                  <a:tcPr anchor="ctr">
                    <a:solidFill>
                      <a:srgbClr val="1F1A62"/>
                    </a:solidFill>
                  </a:tcPr>
                </a:tc>
                <a:tc>
                  <a:txBody>
                    <a:bodyPr/>
                    <a:lstStyle/>
                    <a:p>
                      <a:pPr algn="ctr"/>
                      <a:r>
                        <a:rPr lang="en-US" sz="1400" dirty="0">
                          <a:latin typeface="Helvetica" panose="020B0403020202020204" pitchFamily="34" charset="0"/>
                        </a:rPr>
                        <a:t>Monthly Avg </a:t>
                      </a:r>
                      <a:br>
                        <a:rPr lang="en-US" sz="1400" dirty="0">
                          <a:latin typeface="Helvetica" panose="020B0403020202020204" pitchFamily="34" charset="0"/>
                        </a:rPr>
                      </a:br>
                      <a:r>
                        <a:rPr lang="en-US" sz="1400" dirty="0">
                          <a:latin typeface="Helvetica" panose="020B0403020202020204" pitchFamily="34" charset="0"/>
                        </a:rPr>
                        <a:t>% Lift</a:t>
                      </a:r>
                    </a:p>
                  </a:txBody>
                  <a:tcPr anchor="ctr">
                    <a:solidFill>
                      <a:srgbClr val="1F1A62"/>
                    </a:solidFill>
                  </a:tcPr>
                </a:tc>
                <a:tc>
                  <a:txBody>
                    <a:bodyPr/>
                    <a:lstStyle/>
                    <a:p>
                      <a:pPr algn="ctr"/>
                      <a:r>
                        <a:rPr lang="en-US" sz="1400" dirty="0">
                          <a:latin typeface="Helvetica" panose="020B0403020202020204" pitchFamily="34" charset="0"/>
                        </a:rPr>
                        <a:t>Total IMPEs </a:t>
                      </a:r>
                    </a:p>
                    <a:p>
                      <a:pPr algn="ctr"/>
                      <a:r>
                        <a:rPr lang="en-US" sz="1400" dirty="0">
                          <a:latin typeface="Helvetica" panose="020B0403020202020204" pitchFamily="34" charset="0"/>
                        </a:rPr>
                        <a:t>(MM) Lift</a:t>
                      </a:r>
                    </a:p>
                  </a:txBody>
                  <a:tcPr anchor="ctr">
                    <a:solidFill>
                      <a:srgbClr val="1F1A62"/>
                    </a:solidFill>
                  </a:tcPr>
                </a:tc>
                <a:extLst>
                  <a:ext uri="{0D108BD9-81ED-4DB2-BD59-A6C34878D82A}">
                    <a16:rowId xmlns:a16="http://schemas.microsoft.com/office/drawing/2014/main" val="2080673993"/>
                  </a:ext>
                </a:extLst>
              </a:tr>
              <a:tr h="498482">
                <a:tc>
                  <a:txBody>
                    <a:bodyPr/>
                    <a:lstStyle/>
                    <a:p>
                      <a:r>
                        <a:rPr lang="en-US" sz="1400" b="1" dirty="0">
                          <a:solidFill>
                            <a:srgbClr val="1F1A62"/>
                          </a:solidFill>
                          <a:latin typeface="Helvetica" panose="020B0403020202020204" pitchFamily="34" charset="0"/>
                        </a:rPr>
                        <a:t>P2+</a:t>
                      </a:r>
                    </a:p>
                  </a:txBody>
                  <a:tcPr anchor="ctr">
                    <a:solidFill>
                      <a:srgbClr val="CFD5EA"/>
                    </a:solidFill>
                  </a:tcPr>
                </a:tc>
                <a:tc>
                  <a:txBody>
                    <a:bodyPr/>
                    <a:lstStyle/>
                    <a:p>
                      <a:pPr algn="ctr"/>
                      <a:r>
                        <a:rPr lang="en-US" sz="1400" b="1" dirty="0">
                          <a:solidFill>
                            <a:srgbClr val="1F1A62"/>
                          </a:solidFill>
                          <a:latin typeface="Helvetica" panose="020B0403020202020204" pitchFamily="34" charset="0"/>
                        </a:rPr>
                        <a:t>1.4%</a:t>
                      </a:r>
                    </a:p>
                  </a:txBody>
                  <a:tcPr anchor="ctr">
                    <a:solidFill>
                      <a:srgbClr val="CFD5EA"/>
                    </a:solidFill>
                  </a:tcPr>
                </a:tc>
                <a:tc>
                  <a:txBody>
                    <a:bodyPr/>
                    <a:lstStyle/>
                    <a:p>
                      <a:pPr algn="ctr"/>
                      <a:r>
                        <a:rPr lang="en-US" sz="1400" b="1" dirty="0">
                          <a:solidFill>
                            <a:srgbClr val="1F1A62"/>
                          </a:solidFill>
                          <a:latin typeface="Helvetica" panose="020B0403020202020204" pitchFamily="34" charset="0"/>
                        </a:rPr>
                        <a:t>3,232.7</a:t>
                      </a:r>
                    </a:p>
                  </a:txBody>
                  <a:tcPr anchor="ctr">
                    <a:solidFill>
                      <a:srgbClr val="CFD5EA"/>
                    </a:solidFill>
                  </a:tcPr>
                </a:tc>
                <a:tc>
                  <a:txBody>
                    <a:bodyPr/>
                    <a:lstStyle/>
                    <a:p>
                      <a:pPr algn="ctr"/>
                      <a:r>
                        <a:rPr lang="en-US" sz="1400" b="1" dirty="0">
                          <a:solidFill>
                            <a:srgbClr val="1F1A62"/>
                          </a:solidFill>
                          <a:latin typeface="Helvetica" panose="020B0403020202020204" pitchFamily="34" charset="0"/>
                        </a:rPr>
                        <a:t>2.1%</a:t>
                      </a:r>
                    </a:p>
                  </a:txBody>
                  <a:tcPr anchor="ctr">
                    <a:solidFill>
                      <a:srgbClr val="CFD5EA"/>
                    </a:solidFill>
                  </a:tcPr>
                </a:tc>
                <a:tc>
                  <a:txBody>
                    <a:bodyPr/>
                    <a:lstStyle/>
                    <a:p>
                      <a:pPr algn="ctr"/>
                      <a:r>
                        <a:rPr lang="en-US" sz="1400" b="1" dirty="0">
                          <a:solidFill>
                            <a:srgbClr val="1F1A62"/>
                          </a:solidFill>
                          <a:latin typeface="Helvetica" panose="020B0403020202020204" pitchFamily="34" charset="0"/>
                        </a:rPr>
                        <a:t>5,055.9</a:t>
                      </a:r>
                    </a:p>
                  </a:txBody>
                  <a:tcPr anchor="ctr">
                    <a:solidFill>
                      <a:srgbClr val="CFD5EA"/>
                    </a:solidFill>
                  </a:tcPr>
                </a:tc>
                <a:extLst>
                  <a:ext uri="{0D108BD9-81ED-4DB2-BD59-A6C34878D82A}">
                    <a16:rowId xmlns:a16="http://schemas.microsoft.com/office/drawing/2014/main" val="1328197872"/>
                  </a:ext>
                </a:extLst>
              </a:tr>
              <a:tr h="417695">
                <a:tc>
                  <a:txBody>
                    <a:bodyPr/>
                    <a:lstStyle/>
                    <a:p>
                      <a:r>
                        <a:rPr lang="en-US" sz="1400" b="1" dirty="0">
                          <a:solidFill>
                            <a:srgbClr val="1F1A62"/>
                          </a:solidFill>
                          <a:latin typeface="Helvetica" panose="020B0403020202020204" pitchFamily="34" charset="0"/>
                        </a:rPr>
                        <a:t>P18-34</a:t>
                      </a:r>
                    </a:p>
                  </a:txBody>
                  <a:tcPr anchor="ctr"/>
                </a:tc>
                <a:tc>
                  <a:txBody>
                    <a:bodyPr/>
                    <a:lstStyle/>
                    <a:p>
                      <a:pPr algn="ctr"/>
                      <a:r>
                        <a:rPr lang="en-US" sz="1400" b="1" dirty="0">
                          <a:solidFill>
                            <a:srgbClr val="1F1A62"/>
                          </a:solidFill>
                          <a:latin typeface="Helvetica" panose="020B0403020202020204" pitchFamily="34" charset="0"/>
                        </a:rPr>
                        <a:t>4.5%</a:t>
                      </a:r>
                    </a:p>
                  </a:txBody>
                  <a:tcPr anchor="ctr"/>
                </a:tc>
                <a:tc>
                  <a:txBody>
                    <a:bodyPr/>
                    <a:lstStyle/>
                    <a:p>
                      <a:pPr algn="ctr"/>
                      <a:r>
                        <a:rPr lang="en-US" sz="1400" b="1" dirty="0">
                          <a:solidFill>
                            <a:srgbClr val="1F1A62"/>
                          </a:solidFill>
                          <a:latin typeface="Helvetica" panose="020B0403020202020204" pitchFamily="34" charset="0"/>
                        </a:rPr>
                        <a:t>1,446.0</a:t>
                      </a:r>
                    </a:p>
                  </a:txBody>
                  <a:tcPr anchor="ctr"/>
                </a:tc>
                <a:tc>
                  <a:txBody>
                    <a:bodyPr/>
                    <a:lstStyle/>
                    <a:p>
                      <a:pPr algn="ctr"/>
                      <a:r>
                        <a:rPr lang="en-US" sz="1400" b="1" dirty="0">
                          <a:solidFill>
                            <a:srgbClr val="1F1A62"/>
                          </a:solidFill>
                          <a:latin typeface="Helvetica" panose="020B0403020202020204" pitchFamily="34" charset="0"/>
                        </a:rPr>
                        <a:t>6.7%</a:t>
                      </a:r>
                    </a:p>
                  </a:txBody>
                  <a:tcPr anchor="ctr"/>
                </a:tc>
                <a:tc>
                  <a:txBody>
                    <a:bodyPr/>
                    <a:lstStyle/>
                    <a:p>
                      <a:pPr algn="ctr"/>
                      <a:r>
                        <a:rPr lang="en-US" sz="1400" b="1" dirty="0">
                          <a:solidFill>
                            <a:srgbClr val="1F1A62"/>
                          </a:solidFill>
                          <a:latin typeface="Helvetica" panose="020B0403020202020204" pitchFamily="34" charset="0"/>
                        </a:rPr>
                        <a:t>2,008.1</a:t>
                      </a:r>
                    </a:p>
                  </a:txBody>
                  <a:tcPr anchor="ctr"/>
                </a:tc>
                <a:extLst>
                  <a:ext uri="{0D108BD9-81ED-4DB2-BD59-A6C34878D82A}">
                    <a16:rowId xmlns:a16="http://schemas.microsoft.com/office/drawing/2014/main" val="3833436056"/>
                  </a:ext>
                </a:extLst>
              </a:tr>
              <a:tr h="417695">
                <a:tc>
                  <a:txBody>
                    <a:bodyPr/>
                    <a:lstStyle/>
                    <a:p>
                      <a:r>
                        <a:rPr lang="en-US" sz="1400" b="1" dirty="0">
                          <a:solidFill>
                            <a:srgbClr val="1F1A62"/>
                          </a:solidFill>
                          <a:latin typeface="Helvetica" panose="020B0403020202020204" pitchFamily="34" charset="0"/>
                        </a:rPr>
                        <a:t>P18-49</a:t>
                      </a:r>
                    </a:p>
                  </a:txBody>
                  <a:tcPr anchor="ctr"/>
                </a:tc>
                <a:tc>
                  <a:txBody>
                    <a:bodyPr/>
                    <a:lstStyle/>
                    <a:p>
                      <a:pPr algn="ctr"/>
                      <a:r>
                        <a:rPr lang="en-US" sz="1400" b="1" dirty="0">
                          <a:solidFill>
                            <a:srgbClr val="1F1A62"/>
                          </a:solidFill>
                          <a:latin typeface="Helvetica" panose="020B0403020202020204" pitchFamily="34" charset="0"/>
                        </a:rPr>
                        <a:t>2.8%</a:t>
                      </a:r>
                    </a:p>
                  </a:txBody>
                  <a:tcPr anchor="ctr"/>
                </a:tc>
                <a:tc>
                  <a:txBody>
                    <a:bodyPr/>
                    <a:lstStyle/>
                    <a:p>
                      <a:pPr algn="ctr"/>
                      <a:r>
                        <a:rPr lang="en-US" sz="1400" b="1" dirty="0">
                          <a:solidFill>
                            <a:srgbClr val="1F1A62"/>
                          </a:solidFill>
                          <a:latin typeface="Helvetica" panose="020B0403020202020204" pitchFamily="34" charset="0"/>
                        </a:rPr>
                        <a:t>2,317.0</a:t>
                      </a:r>
                    </a:p>
                  </a:txBody>
                  <a:tcPr anchor="ctr"/>
                </a:tc>
                <a:tc>
                  <a:txBody>
                    <a:bodyPr/>
                    <a:lstStyle/>
                    <a:p>
                      <a:pPr algn="ctr"/>
                      <a:r>
                        <a:rPr lang="en-US" sz="1400" b="1" dirty="0">
                          <a:solidFill>
                            <a:srgbClr val="1F1A62"/>
                          </a:solidFill>
                          <a:latin typeface="Helvetica" panose="020B0403020202020204" pitchFamily="34" charset="0"/>
                        </a:rPr>
                        <a:t>4.4%</a:t>
                      </a:r>
                    </a:p>
                  </a:txBody>
                  <a:tcPr anchor="ctr"/>
                </a:tc>
                <a:tc>
                  <a:txBody>
                    <a:bodyPr/>
                    <a:lstStyle/>
                    <a:p>
                      <a:pPr algn="ctr"/>
                      <a:r>
                        <a:rPr lang="en-US" sz="1400" b="1" dirty="0">
                          <a:solidFill>
                            <a:srgbClr val="1F1A62"/>
                          </a:solidFill>
                          <a:latin typeface="Helvetica" panose="020B0403020202020204" pitchFamily="34" charset="0"/>
                        </a:rPr>
                        <a:t>3,434.8</a:t>
                      </a:r>
                    </a:p>
                  </a:txBody>
                  <a:tcPr anchor="ctr"/>
                </a:tc>
                <a:extLst>
                  <a:ext uri="{0D108BD9-81ED-4DB2-BD59-A6C34878D82A}">
                    <a16:rowId xmlns:a16="http://schemas.microsoft.com/office/drawing/2014/main" val="2670830153"/>
                  </a:ext>
                </a:extLst>
              </a:tr>
              <a:tr h="483647">
                <a:tc>
                  <a:txBody>
                    <a:bodyPr/>
                    <a:lstStyle/>
                    <a:p>
                      <a:r>
                        <a:rPr lang="en-US" sz="1400" b="1" dirty="0">
                          <a:solidFill>
                            <a:srgbClr val="1F1A62"/>
                          </a:solidFill>
                          <a:latin typeface="Helvetica" panose="020B0403020202020204" pitchFamily="34" charset="0"/>
                        </a:rPr>
                        <a:t>P25-54</a:t>
                      </a:r>
                    </a:p>
                  </a:txBody>
                  <a:tcPr anchor="ctr"/>
                </a:tc>
                <a:tc>
                  <a:txBody>
                    <a:bodyPr/>
                    <a:lstStyle/>
                    <a:p>
                      <a:pPr algn="ctr"/>
                      <a:r>
                        <a:rPr lang="en-US" sz="1400" b="1" dirty="0">
                          <a:solidFill>
                            <a:srgbClr val="1F1A62"/>
                          </a:solidFill>
                          <a:latin typeface="Helvetica" panose="020B0403020202020204" pitchFamily="34" charset="0"/>
                        </a:rPr>
                        <a:t>2.1%</a:t>
                      </a:r>
                    </a:p>
                  </a:txBody>
                  <a:tcPr anchor="ctr"/>
                </a:tc>
                <a:tc>
                  <a:txBody>
                    <a:bodyPr/>
                    <a:lstStyle/>
                    <a:p>
                      <a:pPr algn="ctr"/>
                      <a:r>
                        <a:rPr lang="en-US" sz="1400" b="1" dirty="0">
                          <a:solidFill>
                            <a:srgbClr val="1F1A62"/>
                          </a:solidFill>
                          <a:latin typeface="Helvetica" panose="020B0403020202020204" pitchFamily="34" charset="0"/>
                        </a:rPr>
                        <a:t>1,939.6</a:t>
                      </a:r>
                    </a:p>
                  </a:txBody>
                  <a:tcPr anchor="ctr"/>
                </a:tc>
                <a:tc>
                  <a:txBody>
                    <a:bodyPr/>
                    <a:lstStyle/>
                    <a:p>
                      <a:pPr algn="ctr"/>
                      <a:r>
                        <a:rPr lang="en-US" sz="1400" b="1" dirty="0">
                          <a:solidFill>
                            <a:srgbClr val="1F1A62"/>
                          </a:solidFill>
                          <a:latin typeface="Helvetica" panose="020B0403020202020204" pitchFamily="34" charset="0"/>
                        </a:rPr>
                        <a:t>3.3%</a:t>
                      </a:r>
                    </a:p>
                  </a:txBody>
                  <a:tcPr anchor="ctr"/>
                </a:tc>
                <a:tc>
                  <a:txBody>
                    <a:bodyPr/>
                    <a:lstStyle/>
                    <a:p>
                      <a:pPr algn="ctr"/>
                      <a:r>
                        <a:rPr lang="en-US" sz="1400" b="1" dirty="0">
                          <a:solidFill>
                            <a:srgbClr val="1F1A62"/>
                          </a:solidFill>
                          <a:latin typeface="Helvetica" panose="020B0403020202020204" pitchFamily="34" charset="0"/>
                        </a:rPr>
                        <a:t>3,037.9</a:t>
                      </a:r>
                    </a:p>
                  </a:txBody>
                  <a:tcPr anchor="ctr"/>
                </a:tc>
                <a:extLst>
                  <a:ext uri="{0D108BD9-81ED-4DB2-BD59-A6C34878D82A}">
                    <a16:rowId xmlns:a16="http://schemas.microsoft.com/office/drawing/2014/main" val="702796343"/>
                  </a:ext>
                </a:extLst>
              </a:tr>
            </a:tbl>
          </a:graphicData>
        </a:graphic>
      </p:graphicFrame>
      <p:sp>
        <p:nvSpPr>
          <p:cNvPr id="21" name="TextBox 20">
            <a:extLst>
              <a:ext uri="{FF2B5EF4-FFF2-40B4-BE49-F238E27FC236}">
                <a16:creationId xmlns:a16="http://schemas.microsoft.com/office/drawing/2014/main" id="{663310D4-7BE3-4B58-A4BB-16BD90E1B836}"/>
              </a:ext>
            </a:extLst>
          </p:cNvPr>
          <p:cNvSpPr txBox="1"/>
          <p:nvPr/>
        </p:nvSpPr>
        <p:spPr>
          <a:xfrm>
            <a:off x="917485" y="2240885"/>
            <a:ext cx="3618849" cy="370115"/>
          </a:xfrm>
          <a:prstGeom prst="rect">
            <a:avLst/>
          </a:prstGeom>
          <a:solidFill>
            <a:srgbClr val="ED3C8D"/>
          </a:solidFill>
          <a:ln w="38100">
            <a:solidFill>
              <a:srgbClr val="ED3C8D"/>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chemeClr val="bg1"/>
                </a:solidFill>
                <a:effectLst/>
                <a:uLnTx/>
                <a:uFillTx/>
                <a:latin typeface="Helvetica" panose="020B0403020202020204" pitchFamily="34" charset="0"/>
                <a:ea typeface="+mn-ea"/>
                <a:cs typeface="+mn-cs"/>
              </a:rPr>
              <a:t>Sports</a:t>
            </a:r>
          </a:p>
        </p:txBody>
      </p:sp>
      <p:sp>
        <p:nvSpPr>
          <p:cNvPr id="35" name="TextBox 34">
            <a:extLst>
              <a:ext uri="{FF2B5EF4-FFF2-40B4-BE49-F238E27FC236}">
                <a16:creationId xmlns:a16="http://schemas.microsoft.com/office/drawing/2014/main" id="{1D8170E3-25EF-4226-A938-55C6B6E903F0}"/>
              </a:ext>
            </a:extLst>
          </p:cNvPr>
          <p:cNvSpPr txBox="1"/>
          <p:nvPr/>
        </p:nvSpPr>
        <p:spPr>
          <a:xfrm>
            <a:off x="4704796" y="2223782"/>
            <a:ext cx="3622091" cy="370115"/>
          </a:xfrm>
          <a:prstGeom prst="rect">
            <a:avLst/>
          </a:prstGeom>
          <a:solidFill>
            <a:srgbClr val="00BFF2"/>
          </a:solidFill>
          <a:ln w="38100">
            <a:solidFill>
              <a:srgbClr val="00BFF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chemeClr val="bg1"/>
                </a:solidFill>
                <a:effectLst/>
                <a:uLnTx/>
                <a:uFillTx/>
                <a:latin typeface="Helvetica" panose="020B0403020202020204" pitchFamily="34" charset="0"/>
                <a:ea typeface="+mn-ea"/>
                <a:cs typeface="+mn-cs"/>
              </a:rPr>
              <a:t>News</a:t>
            </a:r>
          </a:p>
        </p:txBody>
      </p:sp>
      <p:sp>
        <p:nvSpPr>
          <p:cNvPr id="36" name="TextBox 35">
            <a:extLst>
              <a:ext uri="{FF2B5EF4-FFF2-40B4-BE49-F238E27FC236}">
                <a16:creationId xmlns:a16="http://schemas.microsoft.com/office/drawing/2014/main" id="{147A0BD0-1303-49C1-8C81-ABB6FE043DFB}"/>
              </a:ext>
            </a:extLst>
          </p:cNvPr>
          <p:cNvSpPr txBox="1"/>
          <p:nvPr/>
        </p:nvSpPr>
        <p:spPr>
          <a:xfrm>
            <a:off x="8463977" y="2235183"/>
            <a:ext cx="3618849" cy="370115"/>
          </a:xfrm>
          <a:prstGeom prst="rect">
            <a:avLst/>
          </a:prstGeom>
          <a:solidFill>
            <a:srgbClr val="4EBEA4"/>
          </a:solidFill>
          <a:ln w="38100">
            <a:solidFill>
              <a:srgbClr val="4EBEA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chemeClr val="bg1"/>
                </a:solidFill>
                <a:effectLst/>
                <a:uLnTx/>
                <a:uFillTx/>
                <a:latin typeface="Helvetica" panose="020B0403020202020204" pitchFamily="34" charset="0"/>
                <a:ea typeface="+mn-ea"/>
                <a:cs typeface="+mn-cs"/>
              </a:rPr>
              <a:t>Entertainment</a:t>
            </a:r>
          </a:p>
        </p:txBody>
      </p:sp>
      <p:sp>
        <p:nvSpPr>
          <p:cNvPr id="37" name="TextBox 36">
            <a:extLst>
              <a:ext uri="{FF2B5EF4-FFF2-40B4-BE49-F238E27FC236}">
                <a16:creationId xmlns:a16="http://schemas.microsoft.com/office/drawing/2014/main" id="{C25F7DBE-D5FA-4B47-8486-480E12A710C3}"/>
              </a:ext>
            </a:extLst>
          </p:cNvPr>
          <p:cNvSpPr txBox="1"/>
          <p:nvPr/>
        </p:nvSpPr>
        <p:spPr>
          <a:xfrm>
            <a:off x="953310" y="1534022"/>
            <a:ext cx="1106035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Major Genres</a:t>
            </a:r>
            <a:r>
              <a:rPr kumimoji="0" lang="en-US" sz="1600" b="1" i="0" strike="noStrike" kern="1200" cap="none" spc="0" normalizeH="0" baseline="0" noProof="0" dirty="0">
                <a:ln>
                  <a:noFill/>
                </a:ln>
                <a:solidFill>
                  <a:srgbClr val="1B1464"/>
                </a:solidFill>
                <a:effectLst/>
                <a:uLnTx/>
                <a:uFillTx/>
                <a:latin typeface="Helvetica" panose="020B0403020202020204" pitchFamily="34" charset="0"/>
                <a:ea typeface="+mn-ea"/>
                <a:cs typeface="+mn-cs"/>
              </a:rPr>
              <a:t>: Estimated ‘Undercounted’ Impressions Based on Reprocessing Lift </a:t>
            </a:r>
            <a:b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br>
            <a:r>
              <a:rPr kumimoji="0" lang="en-US" sz="14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aggregated across ad-supported broadcast &amp; cable TV (live + same day)</a:t>
            </a:r>
            <a:endParaRPr kumimoji="0" lang="en-US" sz="1400" b="0" i="0" u="sng"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sp>
        <p:nvSpPr>
          <p:cNvPr id="25" name="TextBox 24">
            <a:extLst>
              <a:ext uri="{FF2B5EF4-FFF2-40B4-BE49-F238E27FC236}">
                <a16:creationId xmlns:a16="http://schemas.microsoft.com/office/drawing/2014/main" id="{1739508C-E00A-4DA6-A377-8A481FB7C9A3}"/>
              </a:ext>
            </a:extLst>
          </p:cNvPr>
          <p:cNvSpPr txBox="1"/>
          <p:nvPr/>
        </p:nvSpPr>
        <p:spPr>
          <a:xfrm>
            <a:off x="908800" y="2611451"/>
            <a:ext cx="1787080" cy="523220"/>
          </a:xfrm>
          <a:prstGeom prst="rect">
            <a:avLst/>
          </a:prstGeom>
          <a:solidFill>
            <a:schemeClr val="bg1"/>
          </a:solid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F1A62"/>
                </a:solidFill>
                <a:effectLst/>
                <a:uLnTx/>
                <a:uFillTx/>
                <a:latin typeface="Helvetica" panose="020B0403020202020204" pitchFamily="34" charset="0"/>
                <a:ea typeface="+mn-ea"/>
                <a:cs typeface="+mn-cs"/>
              </a:rPr>
              <a:t>2020: Sep – Dec</a:t>
            </a:r>
            <a:br>
              <a:rPr kumimoji="0" lang="en-US" sz="18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b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(8/31/20 – 12/27/20)</a:t>
            </a:r>
            <a:endParaRPr kumimoji="0" lang="en-US" sz="18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graphicFrame>
        <p:nvGraphicFramePr>
          <p:cNvPr id="32" name="Table 4">
            <a:extLst>
              <a:ext uri="{FF2B5EF4-FFF2-40B4-BE49-F238E27FC236}">
                <a16:creationId xmlns:a16="http://schemas.microsoft.com/office/drawing/2014/main" id="{05271975-7177-47EF-A266-A4755BFE4866}"/>
              </a:ext>
            </a:extLst>
          </p:cNvPr>
          <p:cNvGraphicFramePr>
            <a:graphicFrameLocks noGrp="1"/>
          </p:cNvGraphicFramePr>
          <p:nvPr>
            <p:extLst>
              <p:ext uri="{D42A27DB-BD31-4B8C-83A1-F6EECF244321}">
                <p14:modId xmlns:p14="http://schemas.microsoft.com/office/powerpoint/2010/main" val="563210434"/>
              </p:ext>
            </p:extLst>
          </p:nvPr>
        </p:nvGraphicFramePr>
        <p:xfrm>
          <a:off x="4694190" y="3130872"/>
          <a:ext cx="3628417" cy="2549039"/>
        </p:xfrm>
        <a:graphic>
          <a:graphicData uri="http://schemas.openxmlformats.org/drawingml/2006/table">
            <a:tbl>
              <a:tblPr firstRow="1" bandRow="1">
                <a:tableStyleId>{5C22544A-7EE6-4342-B048-85BDC9FD1C3A}</a:tableStyleId>
              </a:tblPr>
              <a:tblGrid>
                <a:gridCol w="875489">
                  <a:extLst>
                    <a:ext uri="{9D8B030D-6E8A-4147-A177-3AD203B41FA5}">
                      <a16:colId xmlns:a16="http://schemas.microsoft.com/office/drawing/2014/main" val="3722440389"/>
                    </a:ext>
                  </a:extLst>
                </a:gridCol>
                <a:gridCol w="924128">
                  <a:extLst>
                    <a:ext uri="{9D8B030D-6E8A-4147-A177-3AD203B41FA5}">
                      <a16:colId xmlns:a16="http://schemas.microsoft.com/office/drawing/2014/main" val="539661273"/>
                    </a:ext>
                  </a:extLst>
                </a:gridCol>
                <a:gridCol w="865762">
                  <a:extLst>
                    <a:ext uri="{9D8B030D-6E8A-4147-A177-3AD203B41FA5}">
                      <a16:colId xmlns:a16="http://schemas.microsoft.com/office/drawing/2014/main" val="3676871857"/>
                    </a:ext>
                  </a:extLst>
                </a:gridCol>
                <a:gridCol w="963038">
                  <a:extLst>
                    <a:ext uri="{9D8B030D-6E8A-4147-A177-3AD203B41FA5}">
                      <a16:colId xmlns:a16="http://schemas.microsoft.com/office/drawing/2014/main" val="1558267596"/>
                    </a:ext>
                  </a:extLst>
                </a:gridCol>
              </a:tblGrid>
              <a:tr h="710080">
                <a:tc>
                  <a:txBody>
                    <a:bodyPr/>
                    <a:lstStyle/>
                    <a:p>
                      <a:pPr algn="ctr"/>
                      <a:r>
                        <a:rPr lang="en-US" sz="1400" dirty="0">
                          <a:latin typeface="Helvetica" panose="020B0403020202020204" pitchFamily="34" charset="0"/>
                        </a:rPr>
                        <a:t>Monthly Avg </a:t>
                      </a:r>
                      <a:br>
                        <a:rPr lang="en-US" sz="1400" dirty="0">
                          <a:latin typeface="Helvetica" panose="020B0403020202020204" pitchFamily="34" charset="0"/>
                        </a:rPr>
                      </a:br>
                      <a:r>
                        <a:rPr lang="en-US" sz="1400" dirty="0">
                          <a:latin typeface="Helvetica" panose="020B0403020202020204" pitchFamily="34" charset="0"/>
                        </a:rPr>
                        <a:t>% Lift</a:t>
                      </a:r>
                    </a:p>
                  </a:txBody>
                  <a:tcPr anchor="ctr">
                    <a:solidFill>
                      <a:srgbClr val="1F1A62"/>
                    </a:solidFill>
                  </a:tcPr>
                </a:tc>
                <a:tc>
                  <a:txBody>
                    <a:bodyPr/>
                    <a:lstStyle/>
                    <a:p>
                      <a:pPr algn="ctr"/>
                      <a:r>
                        <a:rPr lang="en-US" sz="1400" dirty="0">
                          <a:latin typeface="Helvetica" panose="020B0403020202020204" pitchFamily="34" charset="0"/>
                        </a:rPr>
                        <a:t>Total IMPEs (MM) Lift</a:t>
                      </a:r>
                    </a:p>
                  </a:txBody>
                  <a:tcPr anchor="ctr">
                    <a:solidFill>
                      <a:srgbClr val="1F1A62"/>
                    </a:solidFill>
                  </a:tcPr>
                </a:tc>
                <a:tc>
                  <a:txBody>
                    <a:bodyPr/>
                    <a:lstStyle/>
                    <a:p>
                      <a:pPr algn="ctr"/>
                      <a:r>
                        <a:rPr lang="en-US" sz="1400" dirty="0">
                          <a:latin typeface="Helvetica" panose="020B0403020202020204" pitchFamily="34" charset="0"/>
                        </a:rPr>
                        <a:t>Monthly Avg </a:t>
                      </a:r>
                      <a:br>
                        <a:rPr lang="en-US" sz="1400" dirty="0">
                          <a:latin typeface="Helvetica" panose="020B0403020202020204" pitchFamily="34" charset="0"/>
                        </a:rPr>
                      </a:br>
                      <a:r>
                        <a:rPr lang="en-US" sz="1400" dirty="0">
                          <a:latin typeface="Helvetica" panose="020B0403020202020204" pitchFamily="34" charset="0"/>
                        </a:rPr>
                        <a:t>% Lift</a:t>
                      </a:r>
                    </a:p>
                  </a:txBody>
                  <a:tcPr anchor="ctr">
                    <a:solidFill>
                      <a:srgbClr val="1F1A62"/>
                    </a:solidFill>
                  </a:tcPr>
                </a:tc>
                <a:tc>
                  <a:txBody>
                    <a:bodyPr/>
                    <a:lstStyle/>
                    <a:p>
                      <a:pPr algn="ctr"/>
                      <a:r>
                        <a:rPr lang="en-US" sz="1400" dirty="0">
                          <a:latin typeface="Helvetica" panose="020B0403020202020204" pitchFamily="34" charset="0"/>
                        </a:rPr>
                        <a:t>Total IMPEs </a:t>
                      </a:r>
                    </a:p>
                    <a:p>
                      <a:pPr algn="ctr"/>
                      <a:r>
                        <a:rPr lang="en-US" sz="1400" dirty="0">
                          <a:latin typeface="Helvetica" panose="020B0403020202020204" pitchFamily="34" charset="0"/>
                        </a:rPr>
                        <a:t>(MM) Lift</a:t>
                      </a:r>
                    </a:p>
                  </a:txBody>
                  <a:tcPr anchor="ctr">
                    <a:solidFill>
                      <a:srgbClr val="1F1A62"/>
                    </a:solidFill>
                  </a:tcPr>
                </a:tc>
                <a:extLst>
                  <a:ext uri="{0D108BD9-81ED-4DB2-BD59-A6C34878D82A}">
                    <a16:rowId xmlns:a16="http://schemas.microsoft.com/office/drawing/2014/main" val="2080673993"/>
                  </a:ext>
                </a:extLst>
              </a:tr>
              <a:tr h="498482">
                <a:tc>
                  <a:txBody>
                    <a:bodyPr/>
                    <a:lstStyle/>
                    <a:p>
                      <a:pPr algn="ctr"/>
                      <a:r>
                        <a:rPr lang="en-US" sz="1400" b="1" dirty="0">
                          <a:solidFill>
                            <a:srgbClr val="1F1A62"/>
                          </a:solidFill>
                          <a:latin typeface="Helvetica" panose="020B0403020202020204" pitchFamily="34" charset="0"/>
                        </a:rPr>
                        <a:t>0.4%</a:t>
                      </a:r>
                    </a:p>
                  </a:txBody>
                  <a:tcPr anchor="ctr">
                    <a:solidFill>
                      <a:srgbClr val="CFD5EA"/>
                    </a:solidFill>
                  </a:tcPr>
                </a:tc>
                <a:tc>
                  <a:txBody>
                    <a:bodyPr/>
                    <a:lstStyle/>
                    <a:p>
                      <a:pPr algn="ctr"/>
                      <a:r>
                        <a:rPr lang="en-US" sz="1400" b="1" dirty="0">
                          <a:solidFill>
                            <a:srgbClr val="1F1A62"/>
                          </a:solidFill>
                          <a:latin typeface="Helvetica" panose="020B0403020202020204" pitchFamily="34" charset="0"/>
                        </a:rPr>
                        <a:t>2,002.0</a:t>
                      </a:r>
                    </a:p>
                  </a:txBody>
                  <a:tcPr anchor="ctr">
                    <a:solidFill>
                      <a:srgbClr val="CFD5EA"/>
                    </a:solidFill>
                  </a:tcPr>
                </a:tc>
                <a:tc>
                  <a:txBody>
                    <a:bodyPr/>
                    <a:lstStyle/>
                    <a:p>
                      <a:pPr algn="ctr"/>
                      <a:r>
                        <a:rPr lang="en-US" sz="1400" b="1" dirty="0">
                          <a:solidFill>
                            <a:srgbClr val="1F1A62"/>
                          </a:solidFill>
                          <a:latin typeface="Helvetica" panose="020B0403020202020204" pitchFamily="34" charset="0"/>
                        </a:rPr>
                        <a:t>1.0%</a:t>
                      </a:r>
                    </a:p>
                  </a:txBody>
                  <a:tcPr anchor="ctr">
                    <a:solidFill>
                      <a:srgbClr val="CFD5EA"/>
                    </a:solidFill>
                  </a:tcPr>
                </a:tc>
                <a:tc>
                  <a:txBody>
                    <a:bodyPr/>
                    <a:lstStyle/>
                    <a:p>
                      <a:pPr algn="ctr"/>
                      <a:r>
                        <a:rPr lang="en-US" sz="1400" b="1" dirty="0">
                          <a:solidFill>
                            <a:srgbClr val="1F1A62"/>
                          </a:solidFill>
                          <a:latin typeface="Helvetica" panose="020B0403020202020204" pitchFamily="34" charset="0"/>
                        </a:rPr>
                        <a:t>3,108.5</a:t>
                      </a:r>
                    </a:p>
                  </a:txBody>
                  <a:tcPr anchor="ctr">
                    <a:solidFill>
                      <a:srgbClr val="CFD5EA"/>
                    </a:solidFill>
                  </a:tcPr>
                </a:tc>
                <a:extLst>
                  <a:ext uri="{0D108BD9-81ED-4DB2-BD59-A6C34878D82A}">
                    <a16:rowId xmlns:a16="http://schemas.microsoft.com/office/drawing/2014/main" val="1328197872"/>
                  </a:ext>
                </a:extLst>
              </a:tr>
              <a:tr h="417695">
                <a:tc>
                  <a:txBody>
                    <a:bodyPr/>
                    <a:lstStyle/>
                    <a:p>
                      <a:pPr algn="ctr"/>
                      <a:r>
                        <a:rPr lang="en-US" sz="1400" b="1" dirty="0">
                          <a:solidFill>
                            <a:srgbClr val="1F1A62"/>
                          </a:solidFill>
                          <a:latin typeface="Helvetica" panose="020B0403020202020204" pitchFamily="34" charset="0"/>
                        </a:rPr>
                        <a:t>2.3%</a:t>
                      </a:r>
                    </a:p>
                  </a:txBody>
                  <a:tcPr anchor="ctr"/>
                </a:tc>
                <a:tc>
                  <a:txBody>
                    <a:bodyPr/>
                    <a:lstStyle/>
                    <a:p>
                      <a:pPr algn="ctr"/>
                      <a:r>
                        <a:rPr lang="en-US" sz="1400" b="1" dirty="0">
                          <a:solidFill>
                            <a:srgbClr val="1F1A62"/>
                          </a:solidFill>
                          <a:latin typeface="Helvetica" panose="020B0403020202020204" pitchFamily="34" charset="0"/>
                        </a:rPr>
                        <a:t>436.2</a:t>
                      </a:r>
                    </a:p>
                  </a:txBody>
                  <a:tcPr anchor="ctr"/>
                </a:tc>
                <a:tc>
                  <a:txBody>
                    <a:bodyPr/>
                    <a:lstStyle/>
                    <a:p>
                      <a:pPr algn="ctr"/>
                      <a:r>
                        <a:rPr lang="en-US" sz="1400" b="1" dirty="0">
                          <a:solidFill>
                            <a:srgbClr val="1F1A62"/>
                          </a:solidFill>
                          <a:latin typeface="Helvetica" panose="020B0403020202020204" pitchFamily="34" charset="0"/>
                        </a:rPr>
                        <a:t>5.1%</a:t>
                      </a:r>
                    </a:p>
                  </a:txBody>
                  <a:tcPr anchor="ctr"/>
                </a:tc>
                <a:tc>
                  <a:txBody>
                    <a:bodyPr/>
                    <a:lstStyle/>
                    <a:p>
                      <a:pPr algn="ctr"/>
                      <a:r>
                        <a:rPr lang="en-US" sz="1400" b="1" dirty="0">
                          <a:solidFill>
                            <a:srgbClr val="1F1A62"/>
                          </a:solidFill>
                          <a:latin typeface="Helvetica" panose="020B0403020202020204" pitchFamily="34" charset="0"/>
                        </a:rPr>
                        <a:t>577.0</a:t>
                      </a:r>
                    </a:p>
                  </a:txBody>
                  <a:tcPr anchor="ctr"/>
                </a:tc>
                <a:extLst>
                  <a:ext uri="{0D108BD9-81ED-4DB2-BD59-A6C34878D82A}">
                    <a16:rowId xmlns:a16="http://schemas.microsoft.com/office/drawing/2014/main" val="3833436056"/>
                  </a:ext>
                </a:extLst>
              </a:tr>
              <a:tr h="417695">
                <a:tc>
                  <a:txBody>
                    <a:bodyPr/>
                    <a:lstStyle/>
                    <a:p>
                      <a:pPr algn="ctr"/>
                      <a:r>
                        <a:rPr lang="en-US" sz="1400" b="1" dirty="0">
                          <a:solidFill>
                            <a:srgbClr val="1F1A62"/>
                          </a:solidFill>
                          <a:latin typeface="Helvetica" panose="020B0403020202020204" pitchFamily="34" charset="0"/>
                        </a:rPr>
                        <a:t>1.4%</a:t>
                      </a:r>
                    </a:p>
                  </a:txBody>
                  <a:tcPr anchor="ctr"/>
                </a:tc>
                <a:tc>
                  <a:txBody>
                    <a:bodyPr/>
                    <a:lstStyle/>
                    <a:p>
                      <a:pPr algn="ctr"/>
                      <a:r>
                        <a:rPr lang="en-US" sz="1400" b="1" dirty="0">
                          <a:solidFill>
                            <a:srgbClr val="1F1A62"/>
                          </a:solidFill>
                          <a:latin typeface="Helvetica" panose="020B0403020202020204" pitchFamily="34" charset="0"/>
                        </a:rPr>
                        <a:t>1,004.1</a:t>
                      </a:r>
                    </a:p>
                  </a:txBody>
                  <a:tcPr anchor="ctr"/>
                </a:tc>
                <a:tc>
                  <a:txBody>
                    <a:bodyPr/>
                    <a:lstStyle/>
                    <a:p>
                      <a:pPr algn="ctr"/>
                      <a:r>
                        <a:rPr lang="en-US" sz="1400" b="1" dirty="0">
                          <a:solidFill>
                            <a:srgbClr val="1F1A62"/>
                          </a:solidFill>
                          <a:latin typeface="Helvetica" panose="020B0403020202020204" pitchFamily="34" charset="0"/>
                        </a:rPr>
                        <a:t>2.8%</a:t>
                      </a:r>
                    </a:p>
                  </a:txBody>
                  <a:tcPr anchor="ctr"/>
                </a:tc>
                <a:tc>
                  <a:txBody>
                    <a:bodyPr/>
                    <a:lstStyle/>
                    <a:p>
                      <a:pPr algn="ctr"/>
                      <a:r>
                        <a:rPr lang="en-US" sz="1400" b="1" dirty="0">
                          <a:solidFill>
                            <a:srgbClr val="1F1A62"/>
                          </a:solidFill>
                          <a:latin typeface="Helvetica" panose="020B0403020202020204" pitchFamily="34" charset="0"/>
                        </a:rPr>
                        <a:t>1,276.3</a:t>
                      </a:r>
                    </a:p>
                  </a:txBody>
                  <a:tcPr anchor="ctr"/>
                </a:tc>
                <a:extLst>
                  <a:ext uri="{0D108BD9-81ED-4DB2-BD59-A6C34878D82A}">
                    <a16:rowId xmlns:a16="http://schemas.microsoft.com/office/drawing/2014/main" val="2670830153"/>
                  </a:ext>
                </a:extLst>
              </a:tr>
              <a:tr h="483647">
                <a:tc>
                  <a:txBody>
                    <a:bodyPr/>
                    <a:lstStyle/>
                    <a:p>
                      <a:pPr algn="ctr"/>
                      <a:r>
                        <a:rPr lang="en-US" sz="1400" b="1" dirty="0">
                          <a:solidFill>
                            <a:srgbClr val="1F1A62"/>
                          </a:solidFill>
                          <a:latin typeface="Helvetica" panose="020B0403020202020204" pitchFamily="34" charset="0"/>
                        </a:rPr>
                        <a:t>1.0%</a:t>
                      </a:r>
                    </a:p>
                  </a:txBody>
                  <a:tcPr anchor="ctr"/>
                </a:tc>
                <a:tc>
                  <a:txBody>
                    <a:bodyPr/>
                    <a:lstStyle/>
                    <a:p>
                      <a:pPr algn="ctr"/>
                      <a:r>
                        <a:rPr lang="en-US" sz="1400" b="1" dirty="0">
                          <a:solidFill>
                            <a:srgbClr val="1F1A62"/>
                          </a:solidFill>
                          <a:latin typeface="Helvetica" panose="020B0403020202020204" pitchFamily="34" charset="0"/>
                        </a:rPr>
                        <a:t>1,041.2</a:t>
                      </a:r>
                    </a:p>
                  </a:txBody>
                  <a:tcPr anchor="ctr"/>
                </a:tc>
                <a:tc>
                  <a:txBody>
                    <a:bodyPr/>
                    <a:lstStyle/>
                    <a:p>
                      <a:pPr algn="ctr"/>
                      <a:r>
                        <a:rPr lang="en-US" sz="1400" b="1" dirty="0">
                          <a:solidFill>
                            <a:srgbClr val="1F1A62"/>
                          </a:solidFill>
                          <a:latin typeface="Helvetica" panose="020B0403020202020204" pitchFamily="34" charset="0"/>
                        </a:rPr>
                        <a:t>2.1%</a:t>
                      </a:r>
                    </a:p>
                  </a:txBody>
                  <a:tcPr anchor="ctr"/>
                </a:tc>
                <a:tc>
                  <a:txBody>
                    <a:bodyPr/>
                    <a:lstStyle/>
                    <a:p>
                      <a:pPr algn="ctr"/>
                      <a:r>
                        <a:rPr lang="en-US" sz="1400" b="1" dirty="0">
                          <a:solidFill>
                            <a:srgbClr val="1F1A62"/>
                          </a:solidFill>
                          <a:latin typeface="Helvetica" panose="020B0403020202020204" pitchFamily="34" charset="0"/>
                        </a:rPr>
                        <a:t>1,374.1</a:t>
                      </a:r>
                    </a:p>
                  </a:txBody>
                  <a:tcPr anchor="ctr"/>
                </a:tc>
                <a:extLst>
                  <a:ext uri="{0D108BD9-81ED-4DB2-BD59-A6C34878D82A}">
                    <a16:rowId xmlns:a16="http://schemas.microsoft.com/office/drawing/2014/main" val="702796343"/>
                  </a:ext>
                </a:extLst>
              </a:tr>
            </a:tbl>
          </a:graphicData>
        </a:graphic>
      </p:graphicFrame>
      <p:graphicFrame>
        <p:nvGraphicFramePr>
          <p:cNvPr id="33" name="Table 4">
            <a:extLst>
              <a:ext uri="{FF2B5EF4-FFF2-40B4-BE49-F238E27FC236}">
                <a16:creationId xmlns:a16="http://schemas.microsoft.com/office/drawing/2014/main" id="{48FE2C0A-7F51-42D2-A43D-4679AE84A82C}"/>
              </a:ext>
            </a:extLst>
          </p:cNvPr>
          <p:cNvGraphicFramePr>
            <a:graphicFrameLocks noGrp="1"/>
          </p:cNvGraphicFramePr>
          <p:nvPr>
            <p:extLst>
              <p:ext uri="{D42A27DB-BD31-4B8C-83A1-F6EECF244321}">
                <p14:modId xmlns:p14="http://schemas.microsoft.com/office/powerpoint/2010/main" val="3953287759"/>
              </p:ext>
            </p:extLst>
          </p:nvPr>
        </p:nvGraphicFramePr>
        <p:xfrm>
          <a:off x="8475020" y="3117902"/>
          <a:ext cx="3628417" cy="2549039"/>
        </p:xfrm>
        <a:graphic>
          <a:graphicData uri="http://schemas.openxmlformats.org/drawingml/2006/table">
            <a:tbl>
              <a:tblPr firstRow="1" bandRow="1">
                <a:tableStyleId>{5C22544A-7EE6-4342-B048-85BDC9FD1C3A}</a:tableStyleId>
              </a:tblPr>
              <a:tblGrid>
                <a:gridCol w="875489">
                  <a:extLst>
                    <a:ext uri="{9D8B030D-6E8A-4147-A177-3AD203B41FA5}">
                      <a16:colId xmlns:a16="http://schemas.microsoft.com/office/drawing/2014/main" val="3722440389"/>
                    </a:ext>
                  </a:extLst>
                </a:gridCol>
                <a:gridCol w="924128">
                  <a:extLst>
                    <a:ext uri="{9D8B030D-6E8A-4147-A177-3AD203B41FA5}">
                      <a16:colId xmlns:a16="http://schemas.microsoft.com/office/drawing/2014/main" val="539661273"/>
                    </a:ext>
                  </a:extLst>
                </a:gridCol>
                <a:gridCol w="865762">
                  <a:extLst>
                    <a:ext uri="{9D8B030D-6E8A-4147-A177-3AD203B41FA5}">
                      <a16:colId xmlns:a16="http://schemas.microsoft.com/office/drawing/2014/main" val="3676871857"/>
                    </a:ext>
                  </a:extLst>
                </a:gridCol>
                <a:gridCol w="963038">
                  <a:extLst>
                    <a:ext uri="{9D8B030D-6E8A-4147-A177-3AD203B41FA5}">
                      <a16:colId xmlns:a16="http://schemas.microsoft.com/office/drawing/2014/main" val="1558267596"/>
                    </a:ext>
                  </a:extLst>
                </a:gridCol>
              </a:tblGrid>
              <a:tr h="710080">
                <a:tc>
                  <a:txBody>
                    <a:bodyPr/>
                    <a:lstStyle/>
                    <a:p>
                      <a:pPr algn="ctr"/>
                      <a:r>
                        <a:rPr lang="en-US" sz="1400" dirty="0">
                          <a:latin typeface="Helvetica" panose="020B0403020202020204" pitchFamily="34" charset="0"/>
                        </a:rPr>
                        <a:t>Monthly Avg </a:t>
                      </a:r>
                      <a:br>
                        <a:rPr lang="en-US" sz="1400" dirty="0">
                          <a:latin typeface="Helvetica" panose="020B0403020202020204" pitchFamily="34" charset="0"/>
                        </a:rPr>
                      </a:br>
                      <a:r>
                        <a:rPr lang="en-US" sz="1400" dirty="0">
                          <a:latin typeface="Helvetica" panose="020B0403020202020204" pitchFamily="34" charset="0"/>
                        </a:rPr>
                        <a:t>% Lift</a:t>
                      </a:r>
                    </a:p>
                  </a:txBody>
                  <a:tcPr anchor="ctr">
                    <a:solidFill>
                      <a:srgbClr val="1F1A62"/>
                    </a:solidFill>
                  </a:tcPr>
                </a:tc>
                <a:tc>
                  <a:txBody>
                    <a:bodyPr/>
                    <a:lstStyle/>
                    <a:p>
                      <a:pPr algn="ctr"/>
                      <a:r>
                        <a:rPr lang="en-US" sz="1400" dirty="0">
                          <a:latin typeface="Helvetica" panose="020B0403020202020204" pitchFamily="34" charset="0"/>
                        </a:rPr>
                        <a:t>Total IMPEs (MM) Lift</a:t>
                      </a:r>
                    </a:p>
                  </a:txBody>
                  <a:tcPr anchor="ctr">
                    <a:solidFill>
                      <a:srgbClr val="1F1A62"/>
                    </a:solidFill>
                  </a:tcPr>
                </a:tc>
                <a:tc>
                  <a:txBody>
                    <a:bodyPr/>
                    <a:lstStyle/>
                    <a:p>
                      <a:pPr algn="ctr"/>
                      <a:r>
                        <a:rPr lang="en-US" sz="1400" dirty="0">
                          <a:latin typeface="Helvetica" panose="020B0403020202020204" pitchFamily="34" charset="0"/>
                        </a:rPr>
                        <a:t>Monthly Avg </a:t>
                      </a:r>
                      <a:br>
                        <a:rPr lang="en-US" sz="1400" dirty="0">
                          <a:latin typeface="Helvetica" panose="020B0403020202020204" pitchFamily="34" charset="0"/>
                        </a:rPr>
                      </a:br>
                      <a:r>
                        <a:rPr lang="en-US" sz="1400" dirty="0">
                          <a:latin typeface="Helvetica" panose="020B0403020202020204" pitchFamily="34" charset="0"/>
                        </a:rPr>
                        <a:t>% Lift</a:t>
                      </a:r>
                    </a:p>
                  </a:txBody>
                  <a:tcPr anchor="ctr">
                    <a:solidFill>
                      <a:srgbClr val="1F1A62"/>
                    </a:solidFill>
                  </a:tcPr>
                </a:tc>
                <a:tc>
                  <a:txBody>
                    <a:bodyPr/>
                    <a:lstStyle/>
                    <a:p>
                      <a:pPr algn="ctr"/>
                      <a:r>
                        <a:rPr lang="en-US" sz="1400" dirty="0">
                          <a:latin typeface="Helvetica" panose="020B0403020202020204" pitchFamily="34" charset="0"/>
                        </a:rPr>
                        <a:t>Total IMPEs </a:t>
                      </a:r>
                    </a:p>
                    <a:p>
                      <a:pPr algn="ctr"/>
                      <a:r>
                        <a:rPr lang="en-US" sz="1400" dirty="0">
                          <a:latin typeface="Helvetica" panose="020B0403020202020204" pitchFamily="34" charset="0"/>
                        </a:rPr>
                        <a:t>(MM) Lift</a:t>
                      </a:r>
                    </a:p>
                  </a:txBody>
                  <a:tcPr anchor="ctr">
                    <a:solidFill>
                      <a:srgbClr val="1F1A62"/>
                    </a:solidFill>
                  </a:tcPr>
                </a:tc>
                <a:extLst>
                  <a:ext uri="{0D108BD9-81ED-4DB2-BD59-A6C34878D82A}">
                    <a16:rowId xmlns:a16="http://schemas.microsoft.com/office/drawing/2014/main" val="2080673993"/>
                  </a:ext>
                </a:extLst>
              </a:tr>
              <a:tr h="498482">
                <a:tc>
                  <a:txBody>
                    <a:bodyPr/>
                    <a:lstStyle/>
                    <a:p>
                      <a:pPr algn="ctr"/>
                      <a:r>
                        <a:rPr lang="en-US" sz="1400" b="1" dirty="0">
                          <a:solidFill>
                            <a:srgbClr val="1F1A62"/>
                          </a:solidFill>
                          <a:latin typeface="Helvetica" panose="020B0403020202020204" pitchFamily="34" charset="0"/>
                        </a:rPr>
                        <a:t>0.4%</a:t>
                      </a:r>
                    </a:p>
                  </a:txBody>
                  <a:tcPr anchor="ctr">
                    <a:solidFill>
                      <a:srgbClr val="CFD5EA"/>
                    </a:solidFill>
                  </a:tcPr>
                </a:tc>
                <a:tc>
                  <a:txBody>
                    <a:bodyPr/>
                    <a:lstStyle/>
                    <a:p>
                      <a:pPr algn="ctr"/>
                      <a:r>
                        <a:rPr lang="en-US" sz="1400" b="1" dirty="0">
                          <a:solidFill>
                            <a:srgbClr val="1F1A62"/>
                          </a:solidFill>
                          <a:latin typeface="Helvetica" panose="020B0403020202020204" pitchFamily="34" charset="0"/>
                        </a:rPr>
                        <a:t>4,012.3</a:t>
                      </a:r>
                    </a:p>
                  </a:txBody>
                  <a:tcPr anchor="ctr">
                    <a:solidFill>
                      <a:srgbClr val="CFD5EA"/>
                    </a:solidFill>
                  </a:tcPr>
                </a:tc>
                <a:tc>
                  <a:txBody>
                    <a:bodyPr/>
                    <a:lstStyle/>
                    <a:p>
                      <a:pPr algn="ctr"/>
                      <a:r>
                        <a:rPr lang="en-US" sz="1400" b="1" dirty="0">
                          <a:solidFill>
                            <a:srgbClr val="1F1A62"/>
                          </a:solidFill>
                          <a:latin typeface="Helvetica" panose="020B0403020202020204" pitchFamily="34" charset="0"/>
                        </a:rPr>
                        <a:t>0.7%</a:t>
                      </a:r>
                    </a:p>
                  </a:txBody>
                  <a:tcPr anchor="ctr">
                    <a:solidFill>
                      <a:srgbClr val="CFD5EA"/>
                    </a:solidFill>
                  </a:tcPr>
                </a:tc>
                <a:tc>
                  <a:txBody>
                    <a:bodyPr/>
                    <a:lstStyle/>
                    <a:p>
                      <a:pPr algn="ctr"/>
                      <a:r>
                        <a:rPr lang="en-US" sz="1400" b="1" dirty="0">
                          <a:solidFill>
                            <a:srgbClr val="1F1A62"/>
                          </a:solidFill>
                          <a:latin typeface="Helvetica" panose="020B0403020202020204" pitchFamily="34" charset="0"/>
                        </a:rPr>
                        <a:t>6,663.6</a:t>
                      </a:r>
                    </a:p>
                  </a:txBody>
                  <a:tcPr anchor="ctr">
                    <a:solidFill>
                      <a:srgbClr val="CFD5EA"/>
                    </a:solidFill>
                  </a:tcPr>
                </a:tc>
                <a:extLst>
                  <a:ext uri="{0D108BD9-81ED-4DB2-BD59-A6C34878D82A}">
                    <a16:rowId xmlns:a16="http://schemas.microsoft.com/office/drawing/2014/main" val="1328197872"/>
                  </a:ext>
                </a:extLst>
              </a:tr>
              <a:tr h="417695">
                <a:tc>
                  <a:txBody>
                    <a:bodyPr/>
                    <a:lstStyle/>
                    <a:p>
                      <a:pPr algn="ctr"/>
                      <a:r>
                        <a:rPr lang="en-US" sz="1400" b="1" dirty="0">
                          <a:solidFill>
                            <a:srgbClr val="1F1A62"/>
                          </a:solidFill>
                          <a:latin typeface="Helvetica" panose="020B0403020202020204" pitchFamily="34" charset="0"/>
                        </a:rPr>
                        <a:t>1.6%</a:t>
                      </a:r>
                    </a:p>
                  </a:txBody>
                  <a:tcPr anchor="ctr"/>
                </a:tc>
                <a:tc>
                  <a:txBody>
                    <a:bodyPr/>
                    <a:lstStyle/>
                    <a:p>
                      <a:pPr algn="ctr"/>
                      <a:r>
                        <a:rPr lang="en-US" sz="1400" b="1" dirty="0">
                          <a:solidFill>
                            <a:srgbClr val="1F1A62"/>
                          </a:solidFill>
                          <a:latin typeface="Helvetica" panose="020B0403020202020204" pitchFamily="34" charset="0"/>
                        </a:rPr>
                        <a:t>1,722.6</a:t>
                      </a:r>
                    </a:p>
                  </a:txBody>
                  <a:tcPr anchor="ctr"/>
                </a:tc>
                <a:tc>
                  <a:txBody>
                    <a:bodyPr/>
                    <a:lstStyle/>
                    <a:p>
                      <a:pPr algn="ctr"/>
                      <a:r>
                        <a:rPr lang="en-US" sz="1400" b="1" dirty="0">
                          <a:solidFill>
                            <a:srgbClr val="1F1A62"/>
                          </a:solidFill>
                          <a:latin typeface="Helvetica" panose="020B0403020202020204" pitchFamily="34" charset="0"/>
                        </a:rPr>
                        <a:t>3.1%</a:t>
                      </a:r>
                    </a:p>
                  </a:txBody>
                  <a:tcPr anchor="ctr"/>
                </a:tc>
                <a:tc>
                  <a:txBody>
                    <a:bodyPr/>
                    <a:lstStyle/>
                    <a:p>
                      <a:pPr algn="ctr"/>
                      <a:r>
                        <a:rPr lang="en-US" sz="1400" b="1" dirty="0">
                          <a:solidFill>
                            <a:srgbClr val="1F1A62"/>
                          </a:solidFill>
                          <a:latin typeface="Helvetica" panose="020B0403020202020204" pitchFamily="34" charset="0"/>
                        </a:rPr>
                        <a:t>2,579.3</a:t>
                      </a:r>
                    </a:p>
                  </a:txBody>
                  <a:tcPr anchor="ctr"/>
                </a:tc>
                <a:extLst>
                  <a:ext uri="{0D108BD9-81ED-4DB2-BD59-A6C34878D82A}">
                    <a16:rowId xmlns:a16="http://schemas.microsoft.com/office/drawing/2014/main" val="3833436056"/>
                  </a:ext>
                </a:extLst>
              </a:tr>
              <a:tr h="417695">
                <a:tc>
                  <a:txBody>
                    <a:bodyPr/>
                    <a:lstStyle/>
                    <a:p>
                      <a:pPr algn="ctr"/>
                      <a:r>
                        <a:rPr lang="en-US" sz="1400" b="1" dirty="0">
                          <a:solidFill>
                            <a:srgbClr val="1F1A62"/>
                          </a:solidFill>
                          <a:latin typeface="Helvetica" panose="020B0403020202020204" pitchFamily="34" charset="0"/>
                        </a:rPr>
                        <a:t>0.9%</a:t>
                      </a:r>
                    </a:p>
                  </a:txBody>
                  <a:tcPr anchor="ctr"/>
                </a:tc>
                <a:tc>
                  <a:txBody>
                    <a:bodyPr/>
                    <a:lstStyle/>
                    <a:p>
                      <a:pPr algn="ctr"/>
                      <a:r>
                        <a:rPr lang="en-US" sz="1400" b="1" dirty="0">
                          <a:solidFill>
                            <a:srgbClr val="1F1A62"/>
                          </a:solidFill>
                          <a:latin typeface="Helvetica" panose="020B0403020202020204" pitchFamily="34" charset="0"/>
                        </a:rPr>
                        <a:t>2,961.7</a:t>
                      </a:r>
                    </a:p>
                  </a:txBody>
                  <a:tcPr anchor="ctr"/>
                </a:tc>
                <a:tc>
                  <a:txBody>
                    <a:bodyPr/>
                    <a:lstStyle/>
                    <a:p>
                      <a:pPr algn="ctr"/>
                      <a:r>
                        <a:rPr lang="en-US" sz="1400" b="1" dirty="0">
                          <a:solidFill>
                            <a:srgbClr val="1F1A62"/>
                          </a:solidFill>
                          <a:latin typeface="Helvetica" panose="020B0403020202020204" pitchFamily="34" charset="0"/>
                        </a:rPr>
                        <a:t>1.8%</a:t>
                      </a:r>
                    </a:p>
                  </a:txBody>
                  <a:tcPr anchor="ctr"/>
                </a:tc>
                <a:tc>
                  <a:txBody>
                    <a:bodyPr/>
                    <a:lstStyle/>
                    <a:p>
                      <a:pPr algn="ctr"/>
                      <a:r>
                        <a:rPr lang="en-US" sz="1400" b="1" dirty="0">
                          <a:solidFill>
                            <a:srgbClr val="1F1A62"/>
                          </a:solidFill>
                          <a:latin typeface="Helvetica" panose="020B0403020202020204" pitchFamily="34" charset="0"/>
                        </a:rPr>
                        <a:t>4,401.3</a:t>
                      </a:r>
                    </a:p>
                  </a:txBody>
                  <a:tcPr anchor="ctr"/>
                </a:tc>
                <a:extLst>
                  <a:ext uri="{0D108BD9-81ED-4DB2-BD59-A6C34878D82A}">
                    <a16:rowId xmlns:a16="http://schemas.microsoft.com/office/drawing/2014/main" val="2670830153"/>
                  </a:ext>
                </a:extLst>
              </a:tr>
              <a:tr h="483647">
                <a:tc>
                  <a:txBody>
                    <a:bodyPr/>
                    <a:lstStyle/>
                    <a:p>
                      <a:pPr algn="ctr"/>
                      <a:r>
                        <a:rPr lang="en-US" sz="1400" b="1" dirty="0">
                          <a:solidFill>
                            <a:srgbClr val="1F1A62"/>
                          </a:solidFill>
                          <a:latin typeface="Helvetica" panose="020B0403020202020204" pitchFamily="34" charset="0"/>
                        </a:rPr>
                        <a:t>0.7%</a:t>
                      </a:r>
                    </a:p>
                  </a:txBody>
                  <a:tcPr anchor="ctr"/>
                </a:tc>
                <a:tc>
                  <a:txBody>
                    <a:bodyPr/>
                    <a:lstStyle/>
                    <a:p>
                      <a:pPr algn="ctr"/>
                      <a:r>
                        <a:rPr lang="en-US" sz="1400" b="1" dirty="0">
                          <a:solidFill>
                            <a:srgbClr val="1F1A62"/>
                          </a:solidFill>
                          <a:latin typeface="Helvetica" panose="020B0403020202020204" pitchFamily="34" charset="0"/>
                        </a:rPr>
                        <a:t>2,529.0</a:t>
                      </a:r>
                    </a:p>
                  </a:txBody>
                  <a:tcPr anchor="ctr"/>
                </a:tc>
                <a:tc>
                  <a:txBody>
                    <a:bodyPr/>
                    <a:lstStyle/>
                    <a:p>
                      <a:pPr algn="ctr"/>
                      <a:r>
                        <a:rPr lang="en-US" sz="1400" b="1" dirty="0">
                          <a:solidFill>
                            <a:srgbClr val="1F1A62"/>
                          </a:solidFill>
                          <a:latin typeface="Helvetica" panose="020B0403020202020204" pitchFamily="34" charset="0"/>
                        </a:rPr>
                        <a:t>1.2%</a:t>
                      </a:r>
                    </a:p>
                  </a:txBody>
                  <a:tcPr anchor="ctr"/>
                </a:tc>
                <a:tc>
                  <a:txBody>
                    <a:bodyPr/>
                    <a:lstStyle/>
                    <a:p>
                      <a:pPr algn="ctr"/>
                      <a:r>
                        <a:rPr lang="en-US" sz="1400" b="1" dirty="0">
                          <a:solidFill>
                            <a:srgbClr val="1F1A62"/>
                          </a:solidFill>
                          <a:latin typeface="Helvetica" panose="020B0403020202020204" pitchFamily="34" charset="0"/>
                        </a:rPr>
                        <a:t>3,894.4</a:t>
                      </a:r>
                    </a:p>
                  </a:txBody>
                  <a:tcPr anchor="ctr"/>
                </a:tc>
                <a:extLst>
                  <a:ext uri="{0D108BD9-81ED-4DB2-BD59-A6C34878D82A}">
                    <a16:rowId xmlns:a16="http://schemas.microsoft.com/office/drawing/2014/main" val="702796343"/>
                  </a:ext>
                </a:extLst>
              </a:tr>
            </a:tbl>
          </a:graphicData>
        </a:graphic>
      </p:graphicFrame>
      <p:sp>
        <p:nvSpPr>
          <p:cNvPr id="39" name="TextBox 38">
            <a:extLst>
              <a:ext uri="{FF2B5EF4-FFF2-40B4-BE49-F238E27FC236}">
                <a16:creationId xmlns:a16="http://schemas.microsoft.com/office/drawing/2014/main" id="{DDC2C78A-4915-457C-B0A1-99B9529C5D8E}"/>
              </a:ext>
            </a:extLst>
          </p:cNvPr>
          <p:cNvSpPr txBox="1"/>
          <p:nvPr/>
        </p:nvSpPr>
        <p:spPr>
          <a:xfrm>
            <a:off x="2720504" y="2611451"/>
            <a:ext cx="1821273" cy="523220"/>
          </a:xfrm>
          <a:prstGeom prst="rect">
            <a:avLst/>
          </a:prstGeom>
          <a:solidFill>
            <a:schemeClr val="bg1"/>
          </a:solid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F1A62"/>
                </a:solidFill>
                <a:effectLst/>
                <a:uLnTx/>
                <a:uFillTx/>
                <a:latin typeface="Helvetica" panose="020B0403020202020204" pitchFamily="34" charset="0"/>
                <a:ea typeface="+mn-ea"/>
                <a:cs typeface="+mn-cs"/>
              </a:rPr>
              <a:t>2021: Sep – Dec</a:t>
            </a:r>
            <a:br>
              <a:rPr kumimoji="0" lang="en-US" sz="18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b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(8/30/21 – 12/21/21)</a:t>
            </a:r>
            <a:endParaRPr kumimoji="0" lang="en-US" sz="18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sp>
        <p:nvSpPr>
          <p:cNvPr id="40" name="TextBox 39">
            <a:extLst>
              <a:ext uri="{FF2B5EF4-FFF2-40B4-BE49-F238E27FC236}">
                <a16:creationId xmlns:a16="http://schemas.microsoft.com/office/drawing/2014/main" id="{3DB7B7B8-D9B2-4EB9-91DF-F6A673002131}"/>
              </a:ext>
            </a:extLst>
          </p:cNvPr>
          <p:cNvSpPr txBox="1"/>
          <p:nvPr/>
        </p:nvSpPr>
        <p:spPr>
          <a:xfrm>
            <a:off x="4699355" y="2598482"/>
            <a:ext cx="1787080" cy="523220"/>
          </a:xfrm>
          <a:prstGeom prst="rect">
            <a:avLst/>
          </a:prstGeom>
          <a:solidFill>
            <a:schemeClr val="bg1"/>
          </a:solid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F1A62"/>
                </a:solidFill>
                <a:effectLst/>
                <a:uLnTx/>
                <a:uFillTx/>
                <a:latin typeface="Helvetica" panose="020B0403020202020204" pitchFamily="34" charset="0"/>
                <a:ea typeface="+mn-ea"/>
                <a:cs typeface="+mn-cs"/>
              </a:rPr>
              <a:t>2020: Sep – Dec</a:t>
            </a:r>
            <a:br>
              <a:rPr kumimoji="0" lang="en-US" sz="18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b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(8/31/20 – 12/27/20)</a:t>
            </a:r>
            <a:endParaRPr kumimoji="0" lang="en-US" sz="18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sp>
        <p:nvSpPr>
          <p:cNvPr id="41" name="TextBox 40">
            <a:extLst>
              <a:ext uri="{FF2B5EF4-FFF2-40B4-BE49-F238E27FC236}">
                <a16:creationId xmlns:a16="http://schemas.microsoft.com/office/drawing/2014/main" id="{59819DF0-CE5C-48E4-BA32-D81778FBEE5A}"/>
              </a:ext>
            </a:extLst>
          </p:cNvPr>
          <p:cNvSpPr txBox="1"/>
          <p:nvPr/>
        </p:nvSpPr>
        <p:spPr>
          <a:xfrm>
            <a:off x="6511059" y="2598482"/>
            <a:ext cx="1821273" cy="523220"/>
          </a:xfrm>
          <a:prstGeom prst="rect">
            <a:avLst/>
          </a:prstGeom>
          <a:solidFill>
            <a:schemeClr val="bg1"/>
          </a:solid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F1A62"/>
                </a:solidFill>
                <a:effectLst/>
                <a:uLnTx/>
                <a:uFillTx/>
                <a:latin typeface="Helvetica" panose="020B0403020202020204" pitchFamily="34" charset="0"/>
                <a:ea typeface="+mn-ea"/>
                <a:cs typeface="+mn-cs"/>
              </a:rPr>
              <a:t>2021: Sep – Dec</a:t>
            </a:r>
            <a:br>
              <a:rPr kumimoji="0" lang="en-US" sz="18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b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(8/30/21 – 12/21/21)</a:t>
            </a:r>
            <a:endParaRPr kumimoji="0" lang="en-US" sz="18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sp>
        <p:nvSpPr>
          <p:cNvPr id="42" name="TextBox 41">
            <a:extLst>
              <a:ext uri="{FF2B5EF4-FFF2-40B4-BE49-F238E27FC236}">
                <a16:creationId xmlns:a16="http://schemas.microsoft.com/office/drawing/2014/main" id="{A975A188-42B0-498F-BC84-04837804C94F}"/>
              </a:ext>
            </a:extLst>
          </p:cNvPr>
          <p:cNvSpPr txBox="1"/>
          <p:nvPr/>
        </p:nvSpPr>
        <p:spPr>
          <a:xfrm>
            <a:off x="8454249" y="2608209"/>
            <a:ext cx="1787080" cy="523220"/>
          </a:xfrm>
          <a:prstGeom prst="rect">
            <a:avLst/>
          </a:prstGeom>
          <a:solidFill>
            <a:schemeClr val="bg1"/>
          </a:solid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F1A62"/>
                </a:solidFill>
                <a:effectLst/>
                <a:uLnTx/>
                <a:uFillTx/>
                <a:latin typeface="Helvetica" panose="020B0403020202020204" pitchFamily="34" charset="0"/>
                <a:ea typeface="+mn-ea"/>
                <a:cs typeface="+mn-cs"/>
              </a:rPr>
              <a:t>2020: Sep – Dec</a:t>
            </a:r>
            <a:br>
              <a:rPr kumimoji="0" lang="en-US" sz="18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b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(8/31/20 – 12/27/20)</a:t>
            </a:r>
            <a:endParaRPr kumimoji="0" lang="en-US" sz="18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sp>
        <p:nvSpPr>
          <p:cNvPr id="43" name="TextBox 42">
            <a:extLst>
              <a:ext uri="{FF2B5EF4-FFF2-40B4-BE49-F238E27FC236}">
                <a16:creationId xmlns:a16="http://schemas.microsoft.com/office/drawing/2014/main" id="{0D67B7B8-2F75-4CCE-BB76-69B8C141D3F0}"/>
              </a:ext>
            </a:extLst>
          </p:cNvPr>
          <p:cNvSpPr txBox="1"/>
          <p:nvPr/>
        </p:nvSpPr>
        <p:spPr>
          <a:xfrm>
            <a:off x="10265953" y="2608209"/>
            <a:ext cx="1821273" cy="523220"/>
          </a:xfrm>
          <a:prstGeom prst="rect">
            <a:avLst/>
          </a:prstGeom>
          <a:solidFill>
            <a:schemeClr val="bg1"/>
          </a:solid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F1A62"/>
                </a:solidFill>
                <a:effectLst/>
                <a:uLnTx/>
                <a:uFillTx/>
                <a:latin typeface="Helvetica" panose="020B0403020202020204" pitchFamily="34" charset="0"/>
                <a:ea typeface="+mn-ea"/>
                <a:cs typeface="+mn-cs"/>
              </a:rPr>
              <a:t>2021: Sep – Dec</a:t>
            </a:r>
            <a:br>
              <a:rPr kumimoji="0" lang="en-US" sz="18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b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(8/30/21 – 12/21/21)</a:t>
            </a:r>
            <a:endParaRPr kumimoji="0" lang="en-US" sz="18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sp>
        <p:nvSpPr>
          <p:cNvPr id="5" name="Rectangle 4">
            <a:extLst>
              <a:ext uri="{FF2B5EF4-FFF2-40B4-BE49-F238E27FC236}">
                <a16:creationId xmlns:a16="http://schemas.microsoft.com/office/drawing/2014/main" id="{845C0A33-910E-4AEA-840A-27313B3FB93A}"/>
              </a:ext>
            </a:extLst>
          </p:cNvPr>
          <p:cNvSpPr/>
          <p:nvPr/>
        </p:nvSpPr>
        <p:spPr>
          <a:xfrm>
            <a:off x="918526" y="2605298"/>
            <a:ext cx="1787081" cy="3061643"/>
          </a:xfrm>
          <a:prstGeom prst="rect">
            <a:avLst/>
          </a:prstGeom>
          <a:no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rgbClr val="1B1464"/>
                </a:solidFill>
              </a:ln>
            </a:endParaRPr>
          </a:p>
        </p:txBody>
      </p:sp>
      <p:sp>
        <p:nvSpPr>
          <p:cNvPr id="45" name="Rectangle 44">
            <a:extLst>
              <a:ext uri="{FF2B5EF4-FFF2-40B4-BE49-F238E27FC236}">
                <a16:creationId xmlns:a16="http://schemas.microsoft.com/office/drawing/2014/main" id="{36F6E526-2824-4A10-8FE5-2F333D2B021A}"/>
              </a:ext>
            </a:extLst>
          </p:cNvPr>
          <p:cNvSpPr/>
          <p:nvPr/>
        </p:nvSpPr>
        <p:spPr>
          <a:xfrm>
            <a:off x="2734357" y="2611783"/>
            <a:ext cx="1801977" cy="3061643"/>
          </a:xfrm>
          <a:prstGeom prst="rect">
            <a:avLst/>
          </a:prstGeom>
          <a:no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rgbClr val="1B1464"/>
                </a:solidFill>
              </a:ln>
            </a:endParaRPr>
          </a:p>
        </p:txBody>
      </p:sp>
      <p:sp>
        <p:nvSpPr>
          <p:cNvPr id="46" name="Rectangle 45">
            <a:extLst>
              <a:ext uri="{FF2B5EF4-FFF2-40B4-BE49-F238E27FC236}">
                <a16:creationId xmlns:a16="http://schemas.microsoft.com/office/drawing/2014/main" id="{2174A705-949B-4EA4-B9D2-16ACF4F512D7}"/>
              </a:ext>
            </a:extLst>
          </p:cNvPr>
          <p:cNvSpPr/>
          <p:nvPr/>
        </p:nvSpPr>
        <p:spPr>
          <a:xfrm>
            <a:off x="4704797" y="2602056"/>
            <a:ext cx="1791363" cy="3061643"/>
          </a:xfrm>
          <a:prstGeom prst="rect">
            <a:avLst/>
          </a:prstGeom>
          <a:no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rgbClr val="1B1464"/>
                </a:solidFill>
              </a:ln>
            </a:endParaRPr>
          </a:p>
        </p:txBody>
      </p:sp>
      <p:sp>
        <p:nvSpPr>
          <p:cNvPr id="47" name="Rectangle 46">
            <a:extLst>
              <a:ext uri="{FF2B5EF4-FFF2-40B4-BE49-F238E27FC236}">
                <a16:creationId xmlns:a16="http://schemas.microsoft.com/office/drawing/2014/main" id="{CAE1D5A4-AB46-42CF-9875-DEE2E977B756}"/>
              </a:ext>
            </a:extLst>
          </p:cNvPr>
          <p:cNvSpPr/>
          <p:nvPr/>
        </p:nvSpPr>
        <p:spPr>
          <a:xfrm>
            <a:off x="6524910" y="2608541"/>
            <a:ext cx="1801977" cy="3052957"/>
          </a:xfrm>
          <a:prstGeom prst="rect">
            <a:avLst/>
          </a:prstGeom>
          <a:no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rgbClr val="1B1464"/>
                </a:solidFill>
              </a:ln>
            </a:endParaRPr>
          </a:p>
        </p:txBody>
      </p:sp>
      <p:sp>
        <p:nvSpPr>
          <p:cNvPr id="48" name="Rectangle 47">
            <a:extLst>
              <a:ext uri="{FF2B5EF4-FFF2-40B4-BE49-F238E27FC236}">
                <a16:creationId xmlns:a16="http://schemas.microsoft.com/office/drawing/2014/main" id="{2EFDD66D-4FF4-4B17-A243-99A74EC7532D}"/>
              </a:ext>
            </a:extLst>
          </p:cNvPr>
          <p:cNvSpPr/>
          <p:nvPr/>
        </p:nvSpPr>
        <p:spPr>
          <a:xfrm>
            <a:off x="8463976" y="2602055"/>
            <a:ext cx="1787080" cy="3061643"/>
          </a:xfrm>
          <a:prstGeom prst="rect">
            <a:avLst/>
          </a:prstGeom>
          <a:noFill/>
          <a:ln w="3810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rgbClr val="1B1464"/>
                </a:solidFill>
              </a:ln>
            </a:endParaRPr>
          </a:p>
        </p:txBody>
      </p:sp>
      <p:sp>
        <p:nvSpPr>
          <p:cNvPr id="49" name="Rectangle 48">
            <a:extLst>
              <a:ext uri="{FF2B5EF4-FFF2-40B4-BE49-F238E27FC236}">
                <a16:creationId xmlns:a16="http://schemas.microsoft.com/office/drawing/2014/main" id="{46CBF1C8-8A25-474E-8E0B-6863BEC87D27}"/>
              </a:ext>
            </a:extLst>
          </p:cNvPr>
          <p:cNvSpPr/>
          <p:nvPr/>
        </p:nvSpPr>
        <p:spPr>
          <a:xfrm>
            <a:off x="10279806" y="2608540"/>
            <a:ext cx="1801977" cy="3052961"/>
          </a:xfrm>
          <a:prstGeom prst="rect">
            <a:avLst/>
          </a:prstGeom>
          <a:noFill/>
          <a:ln w="3810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rgbClr val="1B1464"/>
                </a:solidFill>
              </a:ln>
            </a:endParaRPr>
          </a:p>
        </p:txBody>
      </p:sp>
    </p:spTree>
    <p:extLst>
      <p:ext uri="{BB962C8B-B14F-4D97-AF65-F5344CB8AC3E}">
        <p14:creationId xmlns:p14="http://schemas.microsoft.com/office/powerpoint/2010/main" val="2093868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13585D91-B24D-4E68-BB57-88906F2A6F90}"/>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6B15BF47-E696-4589-B34E-001946DBEBD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8" name="Slide Number Placeholder 5">
            <a:extLst>
              <a:ext uri="{FF2B5EF4-FFF2-40B4-BE49-F238E27FC236}">
                <a16:creationId xmlns:a16="http://schemas.microsoft.com/office/drawing/2014/main" id="{85B2AB68-2735-4141-805F-722E3838659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9" name="Rectangle 18">
            <a:extLst>
              <a:ext uri="{FF2B5EF4-FFF2-40B4-BE49-F238E27FC236}">
                <a16:creationId xmlns:a16="http://schemas.microsoft.com/office/drawing/2014/main" id="{25F791AB-8706-45CD-9FAA-A487B61A71CC}"/>
              </a:ext>
            </a:extLst>
          </p:cNvPr>
          <p:cNvSpPr/>
          <p:nvPr/>
        </p:nvSpPr>
        <p:spPr>
          <a:xfrm>
            <a:off x="153477" y="151499"/>
            <a:ext cx="1203852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1B1464"/>
                </a:solidFill>
                <a:latin typeface="Helvetica" panose="020B0604020202020204" pitchFamily="34" charset="0"/>
              </a:rPr>
              <a:t>The highly coveted, elusive adult 18-34 audience continued to experience the highest undercount of any demo throughout the 16 months, which only grew in the last four months of the analysis</a:t>
            </a:r>
            <a:endParaRPr kumimoji="0" lang="en-US" sz="2400" b="1" i="0" u="none" strike="noStrike" kern="1200" cap="none" spc="0" normalizeH="0" baseline="0" noProof="0" dirty="0">
              <a:ln>
                <a:noFill/>
              </a:ln>
              <a:solidFill>
                <a:srgbClr val="1B1464"/>
              </a:solidFill>
              <a:effectLst/>
              <a:uLnTx/>
              <a:uFillTx/>
              <a:latin typeface="Helvetica" panose="020B0604020202020204" pitchFamily="34" charset="0"/>
              <a:ea typeface="+mn-ea"/>
              <a:cs typeface="+mn-cs"/>
            </a:endParaRPr>
          </a:p>
        </p:txBody>
      </p:sp>
      <p:graphicFrame>
        <p:nvGraphicFramePr>
          <p:cNvPr id="26" name="Table 4">
            <a:extLst>
              <a:ext uri="{FF2B5EF4-FFF2-40B4-BE49-F238E27FC236}">
                <a16:creationId xmlns:a16="http://schemas.microsoft.com/office/drawing/2014/main" id="{502323A6-82BC-4A1A-BD08-B5F644B827E1}"/>
              </a:ext>
            </a:extLst>
          </p:cNvPr>
          <p:cNvGraphicFramePr>
            <a:graphicFrameLocks noGrp="1"/>
          </p:cNvGraphicFramePr>
          <p:nvPr>
            <p:extLst>
              <p:ext uri="{D42A27DB-BD31-4B8C-83A1-F6EECF244321}">
                <p14:modId xmlns:p14="http://schemas.microsoft.com/office/powerpoint/2010/main" val="2781982013"/>
              </p:ext>
            </p:extLst>
          </p:nvPr>
        </p:nvGraphicFramePr>
        <p:xfrm>
          <a:off x="3141342" y="2648991"/>
          <a:ext cx="4105760" cy="1542286"/>
        </p:xfrm>
        <a:graphic>
          <a:graphicData uri="http://schemas.openxmlformats.org/drawingml/2006/table">
            <a:tbl>
              <a:tblPr firstRow="1" bandRow="1">
                <a:tableStyleId>{5C22544A-7EE6-4342-B048-85BDC9FD1C3A}</a:tableStyleId>
              </a:tblPr>
              <a:tblGrid>
                <a:gridCol w="1313921">
                  <a:extLst>
                    <a:ext uri="{9D8B030D-6E8A-4147-A177-3AD203B41FA5}">
                      <a16:colId xmlns:a16="http://schemas.microsoft.com/office/drawing/2014/main" val="1129465650"/>
                    </a:ext>
                  </a:extLst>
                </a:gridCol>
                <a:gridCol w="1322962">
                  <a:extLst>
                    <a:ext uri="{9D8B030D-6E8A-4147-A177-3AD203B41FA5}">
                      <a16:colId xmlns:a16="http://schemas.microsoft.com/office/drawing/2014/main" val="3722440389"/>
                    </a:ext>
                  </a:extLst>
                </a:gridCol>
                <a:gridCol w="1468877">
                  <a:extLst>
                    <a:ext uri="{9D8B030D-6E8A-4147-A177-3AD203B41FA5}">
                      <a16:colId xmlns:a16="http://schemas.microsoft.com/office/drawing/2014/main" val="3869992084"/>
                    </a:ext>
                  </a:extLst>
                </a:gridCol>
              </a:tblGrid>
              <a:tr h="557848">
                <a:tc>
                  <a:txBody>
                    <a:bodyPr/>
                    <a:lstStyle/>
                    <a:p>
                      <a:r>
                        <a:rPr lang="en-US" sz="1400" dirty="0">
                          <a:latin typeface="Helvetica" panose="020B0403020202020204" pitchFamily="34" charset="0"/>
                        </a:rPr>
                        <a:t>Total Day</a:t>
                      </a:r>
                    </a:p>
                  </a:txBody>
                  <a:tcPr anchor="ctr">
                    <a:solidFill>
                      <a:srgbClr val="1F1A62"/>
                    </a:solidFill>
                  </a:tcPr>
                </a:tc>
                <a:tc>
                  <a:txBody>
                    <a:bodyPr/>
                    <a:lstStyle/>
                    <a:p>
                      <a:pPr algn="ctr"/>
                      <a:r>
                        <a:rPr lang="en-US" sz="1400" dirty="0">
                          <a:latin typeface="Helvetica" panose="020B0403020202020204" pitchFamily="34" charset="0"/>
                        </a:rPr>
                        <a:t>Monthly Avg </a:t>
                      </a:r>
                    </a:p>
                    <a:p>
                      <a:pPr algn="ctr"/>
                      <a:r>
                        <a:rPr lang="en-US" sz="1400" dirty="0">
                          <a:latin typeface="Helvetica" panose="020B0403020202020204" pitchFamily="34" charset="0"/>
                        </a:rPr>
                        <a:t>% Lift</a:t>
                      </a:r>
                    </a:p>
                  </a:txBody>
                  <a:tcPr>
                    <a:solidFill>
                      <a:srgbClr val="1F1A62"/>
                    </a:solidFill>
                  </a:tcPr>
                </a:tc>
                <a:tc>
                  <a:txBody>
                    <a:bodyPr/>
                    <a:lstStyle/>
                    <a:p>
                      <a:pPr algn="ctr"/>
                      <a:r>
                        <a:rPr lang="en-US" sz="1400" dirty="0">
                          <a:latin typeface="Helvetica" panose="020B0403020202020204" pitchFamily="34" charset="0"/>
                        </a:rPr>
                        <a:t>Total IMPEs </a:t>
                      </a:r>
                    </a:p>
                    <a:p>
                      <a:pPr algn="ctr"/>
                      <a:r>
                        <a:rPr lang="en-US" sz="1400" dirty="0">
                          <a:latin typeface="Helvetica" panose="020B0403020202020204" pitchFamily="34" charset="0"/>
                        </a:rPr>
                        <a:t>(MM) Lift</a:t>
                      </a:r>
                    </a:p>
                  </a:txBody>
                  <a:tcPr>
                    <a:solidFill>
                      <a:srgbClr val="1F1A62"/>
                    </a:solidFill>
                  </a:tcPr>
                </a:tc>
                <a:extLst>
                  <a:ext uri="{0D108BD9-81ED-4DB2-BD59-A6C34878D82A}">
                    <a16:rowId xmlns:a16="http://schemas.microsoft.com/office/drawing/2014/main" val="2080673993"/>
                  </a:ext>
                </a:extLst>
              </a:tr>
              <a:tr h="328146">
                <a:tc>
                  <a:txBody>
                    <a:bodyPr/>
                    <a:lstStyle/>
                    <a:p>
                      <a:r>
                        <a:rPr lang="en-US" sz="1400" b="1" dirty="0">
                          <a:solidFill>
                            <a:schemeClr val="bg1"/>
                          </a:solidFill>
                          <a:latin typeface="Helvetica" panose="020B0403020202020204" pitchFamily="34" charset="0"/>
                        </a:rPr>
                        <a:t>P18-34</a:t>
                      </a:r>
                    </a:p>
                  </a:txBody>
                  <a:tcPr anchor="ctr">
                    <a:solidFill>
                      <a:srgbClr val="4EBEA4"/>
                    </a:solidFill>
                  </a:tcPr>
                </a:tc>
                <a:tc>
                  <a:txBody>
                    <a:bodyPr/>
                    <a:lstStyle/>
                    <a:p>
                      <a:pPr algn="ctr"/>
                      <a:r>
                        <a:rPr lang="en-US" sz="1400" b="1" dirty="0">
                          <a:solidFill>
                            <a:schemeClr val="bg1"/>
                          </a:solidFill>
                          <a:latin typeface="Helvetica" panose="020B0403020202020204" pitchFamily="34" charset="0"/>
                        </a:rPr>
                        <a:t>2.6%</a:t>
                      </a:r>
                    </a:p>
                  </a:txBody>
                  <a:tcPr anchor="ctr">
                    <a:solidFill>
                      <a:srgbClr val="4EBEA4"/>
                    </a:solidFill>
                  </a:tcPr>
                </a:tc>
                <a:tc>
                  <a:txBody>
                    <a:bodyPr/>
                    <a:lstStyle/>
                    <a:p>
                      <a:pPr algn="ctr"/>
                      <a:r>
                        <a:rPr lang="en-US" sz="1400" b="1" dirty="0">
                          <a:solidFill>
                            <a:schemeClr val="bg1"/>
                          </a:solidFill>
                          <a:latin typeface="Helvetica" panose="020B0403020202020204" pitchFamily="34" charset="0"/>
                        </a:rPr>
                        <a:t>4,863.3</a:t>
                      </a:r>
                    </a:p>
                  </a:txBody>
                  <a:tcPr anchor="ctr">
                    <a:solidFill>
                      <a:srgbClr val="4EBEA4"/>
                    </a:solidFill>
                  </a:tcPr>
                </a:tc>
                <a:extLst>
                  <a:ext uri="{0D108BD9-81ED-4DB2-BD59-A6C34878D82A}">
                    <a16:rowId xmlns:a16="http://schemas.microsoft.com/office/drawing/2014/main" val="1328197872"/>
                  </a:ext>
                </a:extLst>
              </a:tr>
              <a:tr h="328146">
                <a:tc>
                  <a:txBody>
                    <a:bodyPr/>
                    <a:lstStyle/>
                    <a:p>
                      <a:r>
                        <a:rPr lang="en-US" sz="1400" b="1" dirty="0">
                          <a:solidFill>
                            <a:srgbClr val="1F1A62"/>
                          </a:solidFill>
                          <a:latin typeface="Helvetica" panose="020B0403020202020204" pitchFamily="34" charset="0"/>
                        </a:rPr>
                        <a:t>P18-49</a:t>
                      </a:r>
                    </a:p>
                  </a:txBody>
                  <a:tcPr anchor="ctr"/>
                </a:tc>
                <a:tc>
                  <a:txBody>
                    <a:bodyPr/>
                    <a:lstStyle/>
                    <a:p>
                      <a:pPr algn="ctr"/>
                      <a:r>
                        <a:rPr lang="en-US" sz="1400" b="1" dirty="0">
                          <a:solidFill>
                            <a:srgbClr val="1F1A62"/>
                          </a:solidFill>
                          <a:latin typeface="Helvetica" panose="020B0403020202020204" pitchFamily="34" charset="0"/>
                        </a:rPr>
                        <a:t>1.5%</a:t>
                      </a:r>
                    </a:p>
                  </a:txBody>
                  <a:tcPr anchor="ctr"/>
                </a:tc>
                <a:tc>
                  <a:txBody>
                    <a:bodyPr/>
                    <a:lstStyle/>
                    <a:p>
                      <a:pPr algn="ctr"/>
                      <a:r>
                        <a:rPr lang="en-US" sz="1400" b="1" dirty="0">
                          <a:solidFill>
                            <a:srgbClr val="1F1A62"/>
                          </a:solidFill>
                          <a:latin typeface="Helvetica" panose="020B0403020202020204" pitchFamily="34" charset="0"/>
                        </a:rPr>
                        <a:t>8,472.5</a:t>
                      </a:r>
                    </a:p>
                  </a:txBody>
                  <a:tcPr anchor="ctr"/>
                </a:tc>
                <a:extLst>
                  <a:ext uri="{0D108BD9-81ED-4DB2-BD59-A6C34878D82A}">
                    <a16:rowId xmlns:a16="http://schemas.microsoft.com/office/drawing/2014/main" val="3833436056"/>
                  </a:ext>
                </a:extLst>
              </a:tr>
              <a:tr h="328146">
                <a:tc>
                  <a:txBody>
                    <a:bodyPr/>
                    <a:lstStyle/>
                    <a:p>
                      <a:r>
                        <a:rPr lang="en-US" sz="1400" b="1" dirty="0">
                          <a:solidFill>
                            <a:srgbClr val="1F1A62"/>
                          </a:solidFill>
                          <a:latin typeface="Helvetica" panose="020B0403020202020204" pitchFamily="34" charset="0"/>
                        </a:rPr>
                        <a:t>P25-54</a:t>
                      </a:r>
                    </a:p>
                  </a:txBody>
                  <a:tcPr anchor="ctr"/>
                </a:tc>
                <a:tc>
                  <a:txBody>
                    <a:bodyPr/>
                    <a:lstStyle/>
                    <a:p>
                      <a:pPr algn="ctr"/>
                      <a:r>
                        <a:rPr lang="en-US" sz="1400" b="1" dirty="0">
                          <a:solidFill>
                            <a:srgbClr val="1F1A62"/>
                          </a:solidFill>
                          <a:latin typeface="Helvetica" panose="020B0403020202020204" pitchFamily="34" charset="0"/>
                        </a:rPr>
                        <a:t>1.1%</a:t>
                      </a:r>
                    </a:p>
                  </a:txBody>
                  <a:tcPr anchor="ctr"/>
                </a:tc>
                <a:tc>
                  <a:txBody>
                    <a:bodyPr/>
                    <a:lstStyle/>
                    <a:p>
                      <a:pPr algn="ctr"/>
                      <a:r>
                        <a:rPr lang="en-US" sz="1400" b="1" dirty="0">
                          <a:solidFill>
                            <a:srgbClr val="1F1A62"/>
                          </a:solidFill>
                          <a:latin typeface="Helvetica" panose="020B0403020202020204" pitchFamily="34" charset="0"/>
                        </a:rPr>
                        <a:t>7,435.6</a:t>
                      </a:r>
                    </a:p>
                  </a:txBody>
                  <a:tcPr anchor="ctr"/>
                </a:tc>
                <a:extLst>
                  <a:ext uri="{0D108BD9-81ED-4DB2-BD59-A6C34878D82A}">
                    <a16:rowId xmlns:a16="http://schemas.microsoft.com/office/drawing/2014/main" val="702796343"/>
                  </a:ext>
                </a:extLst>
              </a:tr>
            </a:tbl>
          </a:graphicData>
        </a:graphic>
      </p:graphicFrame>
      <p:sp>
        <p:nvSpPr>
          <p:cNvPr id="27" name="Rectangle 26">
            <a:extLst>
              <a:ext uri="{FF2B5EF4-FFF2-40B4-BE49-F238E27FC236}">
                <a16:creationId xmlns:a16="http://schemas.microsoft.com/office/drawing/2014/main" id="{0FC0F4B7-09E4-4288-B0DD-78CBB5681347}"/>
              </a:ext>
            </a:extLst>
          </p:cNvPr>
          <p:cNvSpPr/>
          <p:nvPr/>
        </p:nvSpPr>
        <p:spPr>
          <a:xfrm>
            <a:off x="546751" y="6037353"/>
            <a:ext cx="11535003" cy="523220"/>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a:t>
            </a:r>
            <a:r>
              <a:rPr kumimoji="0" lang="en-US" sz="700" b="1"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Lift </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Nielsen NPower, Ratings Analysis Program Report, Live+SD, P18-34, P18-49, P25-54. Time periods reflect: Sep ’20 – Dec ’20 broadcast months (8/31/20 – 12/27/20) and Sep ’21 – Dec ’21 broadcast months (8/30/21 – 12/21/21). *Reprocessing Lift reflects increase in aggregated average audience across ad-supported broadcast &amp; cable TV based on the reported difference between the ‘National OOH – Pre-Reprocessing (9/20-12/21)’ and revised ‘National’ Sample (AA Proj (000)); OOH reprocessing data goes through 12/21/21. </a:t>
            </a:r>
            <a:r>
              <a:rPr kumimoji="0" lang="en-US" sz="700" b="1"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IMPEs (MM) Lift </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Nielsen Ad Intel, Live+SD, P18-34, P18-49, P25-54, equivalized impressions, % lift was applied to the reported national TV impressions during each time period by daypart and demographic to establish an estimate of total monthly impressions undercounted. Note: P18-34, P18-49, P25-54 total day impressions for the month of Dec ‘21 are higher than P2+ total day imps, from a total audience perspective these impressions are partially offset by a slight decline in P50+ total day impressions based on the reprocessed data.</a:t>
            </a:r>
          </a:p>
        </p:txBody>
      </p:sp>
      <p:sp>
        <p:nvSpPr>
          <p:cNvPr id="28" name="TextBox 27">
            <a:extLst>
              <a:ext uri="{FF2B5EF4-FFF2-40B4-BE49-F238E27FC236}">
                <a16:creationId xmlns:a16="http://schemas.microsoft.com/office/drawing/2014/main" id="{5AC782E2-72E2-4BA1-B095-725FB183C322}"/>
              </a:ext>
            </a:extLst>
          </p:cNvPr>
          <p:cNvSpPr txBox="1"/>
          <p:nvPr/>
        </p:nvSpPr>
        <p:spPr>
          <a:xfrm>
            <a:off x="2764753" y="1459507"/>
            <a:ext cx="818859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Major Demos</a:t>
            </a:r>
            <a:r>
              <a:rPr kumimoji="0" lang="en-US" sz="1600" b="1" i="0" strike="noStrike" kern="1200" cap="none" spc="0" normalizeH="0" baseline="0" noProof="0" dirty="0">
                <a:ln>
                  <a:noFill/>
                </a:ln>
                <a:solidFill>
                  <a:srgbClr val="1B1464"/>
                </a:solidFill>
                <a:effectLst/>
                <a:uLnTx/>
                <a:uFillTx/>
                <a:latin typeface="Helvetica" panose="020B0403020202020204" pitchFamily="34" charset="0"/>
                <a:ea typeface="+mn-ea"/>
                <a:cs typeface="+mn-cs"/>
              </a:rPr>
              <a:t>: Estimated ‘Undercounted’ Impressions Based on Reprocessing Lift </a:t>
            </a:r>
            <a:b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br>
            <a:r>
              <a:rPr lang="en-US" sz="1400" dirty="0">
                <a:solidFill>
                  <a:srgbClr val="1B1464"/>
                </a:solidFill>
                <a:latin typeface="Helvetica" panose="020B0403020202020204" pitchFamily="34" charset="0"/>
              </a:rPr>
              <a:t>aggregated </a:t>
            </a:r>
            <a:r>
              <a:rPr kumimoji="0" lang="en-US" sz="14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across ad-supported broadcast &amp; cable TV (live + same day)</a:t>
            </a:r>
          </a:p>
        </p:txBody>
      </p:sp>
      <p:sp>
        <p:nvSpPr>
          <p:cNvPr id="29" name="TextBox 28">
            <a:extLst>
              <a:ext uri="{FF2B5EF4-FFF2-40B4-BE49-F238E27FC236}">
                <a16:creationId xmlns:a16="http://schemas.microsoft.com/office/drawing/2014/main" id="{958BB696-C840-4EFA-BC74-9615AF3C165C}"/>
              </a:ext>
            </a:extLst>
          </p:cNvPr>
          <p:cNvSpPr txBox="1"/>
          <p:nvPr/>
        </p:nvSpPr>
        <p:spPr>
          <a:xfrm>
            <a:off x="4455264" y="2118772"/>
            <a:ext cx="2772388" cy="523220"/>
          </a:xfrm>
          <a:prstGeom prst="rect">
            <a:avLst/>
          </a:prstGeom>
          <a:solidFill>
            <a:srgbClr val="E9EBF5"/>
          </a:solid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F1A62"/>
                </a:solidFill>
                <a:effectLst/>
                <a:uLnTx/>
                <a:uFillTx/>
                <a:latin typeface="Helvetica" panose="020B0403020202020204" pitchFamily="34" charset="0"/>
                <a:ea typeface="+mn-ea"/>
                <a:cs typeface="+mn-cs"/>
              </a:rPr>
              <a:t>2020: Sep – Dec</a:t>
            </a:r>
            <a:br>
              <a:rPr kumimoji="0" lang="en-US" sz="18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b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(8/31/20 – 12/27/20)</a:t>
            </a:r>
            <a:endParaRPr kumimoji="0" lang="en-US" sz="18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graphicFrame>
        <p:nvGraphicFramePr>
          <p:cNvPr id="30" name="Table 4">
            <a:extLst>
              <a:ext uri="{FF2B5EF4-FFF2-40B4-BE49-F238E27FC236}">
                <a16:creationId xmlns:a16="http://schemas.microsoft.com/office/drawing/2014/main" id="{8EDC8428-02E2-4C8F-8BCA-DAB2FA6B34D6}"/>
              </a:ext>
            </a:extLst>
          </p:cNvPr>
          <p:cNvGraphicFramePr>
            <a:graphicFrameLocks noGrp="1"/>
          </p:cNvGraphicFramePr>
          <p:nvPr>
            <p:extLst>
              <p:ext uri="{D42A27DB-BD31-4B8C-83A1-F6EECF244321}">
                <p14:modId xmlns:p14="http://schemas.microsoft.com/office/powerpoint/2010/main" val="1873456807"/>
              </p:ext>
            </p:extLst>
          </p:nvPr>
        </p:nvGraphicFramePr>
        <p:xfrm>
          <a:off x="3138100" y="4357819"/>
          <a:ext cx="4105760" cy="1542286"/>
        </p:xfrm>
        <a:graphic>
          <a:graphicData uri="http://schemas.openxmlformats.org/drawingml/2006/table">
            <a:tbl>
              <a:tblPr firstRow="1" bandRow="1">
                <a:tableStyleId>{5C22544A-7EE6-4342-B048-85BDC9FD1C3A}</a:tableStyleId>
              </a:tblPr>
              <a:tblGrid>
                <a:gridCol w="1313921">
                  <a:extLst>
                    <a:ext uri="{9D8B030D-6E8A-4147-A177-3AD203B41FA5}">
                      <a16:colId xmlns:a16="http://schemas.microsoft.com/office/drawing/2014/main" val="1129465650"/>
                    </a:ext>
                  </a:extLst>
                </a:gridCol>
                <a:gridCol w="1322962">
                  <a:extLst>
                    <a:ext uri="{9D8B030D-6E8A-4147-A177-3AD203B41FA5}">
                      <a16:colId xmlns:a16="http://schemas.microsoft.com/office/drawing/2014/main" val="3722440389"/>
                    </a:ext>
                  </a:extLst>
                </a:gridCol>
                <a:gridCol w="1468877">
                  <a:extLst>
                    <a:ext uri="{9D8B030D-6E8A-4147-A177-3AD203B41FA5}">
                      <a16:colId xmlns:a16="http://schemas.microsoft.com/office/drawing/2014/main" val="3869992084"/>
                    </a:ext>
                  </a:extLst>
                </a:gridCol>
              </a:tblGrid>
              <a:tr h="557848">
                <a:tc>
                  <a:txBody>
                    <a:bodyPr/>
                    <a:lstStyle/>
                    <a:p>
                      <a:r>
                        <a:rPr lang="en-US" sz="1400" dirty="0">
                          <a:latin typeface="Helvetica" panose="020B0403020202020204" pitchFamily="34" charset="0"/>
                        </a:rPr>
                        <a:t>Prime Time</a:t>
                      </a:r>
                    </a:p>
                  </a:txBody>
                  <a:tcPr anchor="ctr">
                    <a:solidFill>
                      <a:srgbClr val="1F1A62"/>
                    </a:solidFill>
                  </a:tcPr>
                </a:tc>
                <a:tc>
                  <a:txBody>
                    <a:bodyPr/>
                    <a:lstStyle/>
                    <a:p>
                      <a:pPr algn="ctr"/>
                      <a:r>
                        <a:rPr lang="en-US" sz="1400" dirty="0">
                          <a:latin typeface="Helvetica" panose="020B0403020202020204" pitchFamily="34" charset="0"/>
                        </a:rPr>
                        <a:t>Monthly Avg </a:t>
                      </a:r>
                    </a:p>
                    <a:p>
                      <a:pPr algn="ctr"/>
                      <a:r>
                        <a:rPr lang="en-US" sz="1400" dirty="0">
                          <a:latin typeface="Helvetica" panose="020B0403020202020204" pitchFamily="34" charset="0"/>
                        </a:rPr>
                        <a:t>% Lift</a:t>
                      </a:r>
                    </a:p>
                  </a:txBody>
                  <a:tcPr>
                    <a:solidFill>
                      <a:srgbClr val="1F1A62"/>
                    </a:solidFill>
                  </a:tcPr>
                </a:tc>
                <a:tc>
                  <a:txBody>
                    <a:bodyPr/>
                    <a:lstStyle/>
                    <a:p>
                      <a:pPr algn="ctr"/>
                      <a:r>
                        <a:rPr lang="en-US" sz="1400" dirty="0">
                          <a:latin typeface="Helvetica" panose="020B0403020202020204" pitchFamily="34" charset="0"/>
                        </a:rPr>
                        <a:t>Total IMPEs </a:t>
                      </a:r>
                    </a:p>
                    <a:p>
                      <a:pPr algn="ctr"/>
                      <a:r>
                        <a:rPr lang="en-US" sz="1400" dirty="0">
                          <a:latin typeface="Helvetica" panose="020B0403020202020204" pitchFamily="34" charset="0"/>
                        </a:rPr>
                        <a:t>(MM) Lift</a:t>
                      </a:r>
                    </a:p>
                  </a:txBody>
                  <a:tcPr>
                    <a:solidFill>
                      <a:srgbClr val="1F1A62"/>
                    </a:solidFill>
                  </a:tcPr>
                </a:tc>
                <a:extLst>
                  <a:ext uri="{0D108BD9-81ED-4DB2-BD59-A6C34878D82A}">
                    <a16:rowId xmlns:a16="http://schemas.microsoft.com/office/drawing/2014/main" val="2080673993"/>
                  </a:ext>
                </a:extLst>
              </a:tr>
              <a:tr h="328146">
                <a:tc>
                  <a:txBody>
                    <a:bodyPr/>
                    <a:lstStyle/>
                    <a:p>
                      <a:r>
                        <a:rPr lang="en-US" sz="1400" b="1" dirty="0">
                          <a:solidFill>
                            <a:schemeClr val="bg1"/>
                          </a:solidFill>
                          <a:latin typeface="Helvetica" panose="020B0403020202020204" pitchFamily="34" charset="0"/>
                        </a:rPr>
                        <a:t>P18-34</a:t>
                      </a:r>
                    </a:p>
                  </a:txBody>
                  <a:tcPr anchor="ctr">
                    <a:solidFill>
                      <a:srgbClr val="4EBEA4"/>
                    </a:solidFill>
                  </a:tcPr>
                </a:tc>
                <a:tc>
                  <a:txBody>
                    <a:bodyPr/>
                    <a:lstStyle/>
                    <a:p>
                      <a:pPr algn="ctr"/>
                      <a:r>
                        <a:rPr lang="en-US" sz="1400" b="1" dirty="0">
                          <a:solidFill>
                            <a:schemeClr val="bg1"/>
                          </a:solidFill>
                          <a:latin typeface="Helvetica" panose="020B0403020202020204" pitchFamily="34" charset="0"/>
                        </a:rPr>
                        <a:t>2.1%</a:t>
                      </a:r>
                    </a:p>
                  </a:txBody>
                  <a:tcPr anchor="ctr">
                    <a:solidFill>
                      <a:srgbClr val="4EBEA4"/>
                    </a:solidFill>
                  </a:tcPr>
                </a:tc>
                <a:tc>
                  <a:txBody>
                    <a:bodyPr/>
                    <a:lstStyle/>
                    <a:p>
                      <a:pPr algn="ctr"/>
                      <a:r>
                        <a:rPr lang="en-US" sz="1400" b="1" dirty="0">
                          <a:solidFill>
                            <a:schemeClr val="bg1"/>
                          </a:solidFill>
                          <a:latin typeface="Helvetica" panose="020B0403020202020204" pitchFamily="34" charset="0"/>
                        </a:rPr>
                        <a:t>1,095.5</a:t>
                      </a:r>
                    </a:p>
                  </a:txBody>
                  <a:tcPr anchor="ctr">
                    <a:solidFill>
                      <a:srgbClr val="4EBEA4"/>
                    </a:solidFill>
                  </a:tcPr>
                </a:tc>
                <a:extLst>
                  <a:ext uri="{0D108BD9-81ED-4DB2-BD59-A6C34878D82A}">
                    <a16:rowId xmlns:a16="http://schemas.microsoft.com/office/drawing/2014/main" val="1328197872"/>
                  </a:ext>
                </a:extLst>
              </a:tr>
              <a:tr h="328146">
                <a:tc>
                  <a:txBody>
                    <a:bodyPr/>
                    <a:lstStyle/>
                    <a:p>
                      <a:r>
                        <a:rPr lang="en-US" sz="1400" b="1" dirty="0">
                          <a:solidFill>
                            <a:srgbClr val="1F1A62"/>
                          </a:solidFill>
                          <a:latin typeface="Helvetica" panose="020B0403020202020204" pitchFamily="34" charset="0"/>
                        </a:rPr>
                        <a:t>P18-49</a:t>
                      </a:r>
                    </a:p>
                  </a:txBody>
                  <a:tcPr anchor="ctr"/>
                </a:tc>
                <a:tc>
                  <a:txBody>
                    <a:bodyPr/>
                    <a:lstStyle/>
                    <a:p>
                      <a:pPr algn="ctr"/>
                      <a:r>
                        <a:rPr lang="en-US" sz="1400" b="1" dirty="0">
                          <a:solidFill>
                            <a:srgbClr val="1F1A62"/>
                          </a:solidFill>
                          <a:latin typeface="Helvetica" panose="020B0403020202020204" pitchFamily="34" charset="0"/>
                        </a:rPr>
                        <a:t>1.2%</a:t>
                      </a:r>
                    </a:p>
                  </a:txBody>
                  <a:tcPr anchor="ctr"/>
                </a:tc>
                <a:tc>
                  <a:txBody>
                    <a:bodyPr/>
                    <a:lstStyle/>
                    <a:p>
                      <a:pPr algn="ctr"/>
                      <a:r>
                        <a:rPr lang="en-US" sz="1400" b="1" dirty="0">
                          <a:solidFill>
                            <a:srgbClr val="1F1A62"/>
                          </a:solidFill>
                          <a:latin typeface="Helvetica" panose="020B0403020202020204" pitchFamily="34" charset="0"/>
                        </a:rPr>
                        <a:t>1,758.4</a:t>
                      </a:r>
                    </a:p>
                  </a:txBody>
                  <a:tcPr anchor="ctr"/>
                </a:tc>
                <a:extLst>
                  <a:ext uri="{0D108BD9-81ED-4DB2-BD59-A6C34878D82A}">
                    <a16:rowId xmlns:a16="http://schemas.microsoft.com/office/drawing/2014/main" val="3833436056"/>
                  </a:ext>
                </a:extLst>
              </a:tr>
              <a:tr h="328146">
                <a:tc>
                  <a:txBody>
                    <a:bodyPr/>
                    <a:lstStyle/>
                    <a:p>
                      <a:r>
                        <a:rPr lang="en-US" sz="1400" b="1" dirty="0">
                          <a:solidFill>
                            <a:srgbClr val="1F1A62"/>
                          </a:solidFill>
                          <a:latin typeface="Helvetica" panose="020B0403020202020204" pitchFamily="34" charset="0"/>
                        </a:rPr>
                        <a:t>P25-54</a:t>
                      </a:r>
                    </a:p>
                  </a:txBody>
                  <a:tcPr anchor="ctr"/>
                </a:tc>
                <a:tc>
                  <a:txBody>
                    <a:bodyPr/>
                    <a:lstStyle/>
                    <a:p>
                      <a:pPr algn="ctr"/>
                      <a:r>
                        <a:rPr lang="en-US" sz="1400" b="1" dirty="0">
                          <a:solidFill>
                            <a:srgbClr val="1F1A62"/>
                          </a:solidFill>
                          <a:latin typeface="Helvetica" panose="020B0403020202020204" pitchFamily="34" charset="0"/>
                        </a:rPr>
                        <a:t>0.9%</a:t>
                      </a:r>
                    </a:p>
                  </a:txBody>
                  <a:tcPr anchor="ctr"/>
                </a:tc>
                <a:tc>
                  <a:txBody>
                    <a:bodyPr/>
                    <a:lstStyle/>
                    <a:p>
                      <a:pPr algn="ctr"/>
                      <a:r>
                        <a:rPr lang="en-US" sz="1400" b="1" dirty="0">
                          <a:solidFill>
                            <a:srgbClr val="1F1A62"/>
                          </a:solidFill>
                          <a:latin typeface="Helvetica" panose="020B0403020202020204" pitchFamily="34" charset="0"/>
                        </a:rPr>
                        <a:t>1,569.2</a:t>
                      </a:r>
                    </a:p>
                  </a:txBody>
                  <a:tcPr anchor="ctr"/>
                </a:tc>
                <a:extLst>
                  <a:ext uri="{0D108BD9-81ED-4DB2-BD59-A6C34878D82A}">
                    <a16:rowId xmlns:a16="http://schemas.microsoft.com/office/drawing/2014/main" val="702796343"/>
                  </a:ext>
                </a:extLst>
              </a:tr>
            </a:tbl>
          </a:graphicData>
        </a:graphic>
      </p:graphicFrame>
      <p:graphicFrame>
        <p:nvGraphicFramePr>
          <p:cNvPr id="31" name="Table 4">
            <a:extLst>
              <a:ext uri="{FF2B5EF4-FFF2-40B4-BE49-F238E27FC236}">
                <a16:creationId xmlns:a16="http://schemas.microsoft.com/office/drawing/2014/main" id="{9D9CFB13-116D-4A59-BE62-098CAFB60CE8}"/>
              </a:ext>
            </a:extLst>
          </p:cNvPr>
          <p:cNvGraphicFramePr>
            <a:graphicFrameLocks noGrp="1"/>
          </p:cNvGraphicFramePr>
          <p:nvPr>
            <p:extLst>
              <p:ext uri="{D42A27DB-BD31-4B8C-83A1-F6EECF244321}">
                <p14:modId xmlns:p14="http://schemas.microsoft.com/office/powerpoint/2010/main" val="2101097906"/>
              </p:ext>
            </p:extLst>
          </p:nvPr>
        </p:nvGraphicFramePr>
        <p:xfrm>
          <a:off x="7593379" y="2645749"/>
          <a:ext cx="2791839" cy="1542286"/>
        </p:xfrm>
        <a:graphic>
          <a:graphicData uri="http://schemas.openxmlformats.org/drawingml/2006/table">
            <a:tbl>
              <a:tblPr firstRow="1" bandRow="1">
                <a:tableStyleId>{5C22544A-7EE6-4342-B048-85BDC9FD1C3A}</a:tableStyleId>
              </a:tblPr>
              <a:tblGrid>
                <a:gridCol w="1322962">
                  <a:extLst>
                    <a:ext uri="{9D8B030D-6E8A-4147-A177-3AD203B41FA5}">
                      <a16:colId xmlns:a16="http://schemas.microsoft.com/office/drawing/2014/main" val="3722440389"/>
                    </a:ext>
                  </a:extLst>
                </a:gridCol>
                <a:gridCol w="1468877">
                  <a:extLst>
                    <a:ext uri="{9D8B030D-6E8A-4147-A177-3AD203B41FA5}">
                      <a16:colId xmlns:a16="http://schemas.microsoft.com/office/drawing/2014/main" val="3869992084"/>
                    </a:ext>
                  </a:extLst>
                </a:gridCol>
              </a:tblGrid>
              <a:tr h="557848">
                <a:tc>
                  <a:txBody>
                    <a:bodyPr/>
                    <a:lstStyle/>
                    <a:p>
                      <a:pPr algn="ctr"/>
                      <a:r>
                        <a:rPr lang="en-US" sz="1400" dirty="0">
                          <a:latin typeface="Helvetica" panose="020B0403020202020204" pitchFamily="34" charset="0"/>
                        </a:rPr>
                        <a:t>Monthly Avg </a:t>
                      </a:r>
                    </a:p>
                    <a:p>
                      <a:pPr algn="ctr"/>
                      <a:r>
                        <a:rPr lang="en-US" sz="1400" dirty="0">
                          <a:latin typeface="Helvetica" panose="020B0403020202020204" pitchFamily="34" charset="0"/>
                        </a:rPr>
                        <a:t>% Lift</a:t>
                      </a:r>
                    </a:p>
                  </a:txBody>
                  <a:tcPr>
                    <a:solidFill>
                      <a:srgbClr val="1F1A62"/>
                    </a:solidFill>
                  </a:tcPr>
                </a:tc>
                <a:tc>
                  <a:txBody>
                    <a:bodyPr/>
                    <a:lstStyle/>
                    <a:p>
                      <a:pPr algn="ctr"/>
                      <a:r>
                        <a:rPr lang="en-US" sz="1400" dirty="0">
                          <a:latin typeface="Helvetica" panose="020B0403020202020204" pitchFamily="34" charset="0"/>
                        </a:rPr>
                        <a:t>Total IMPEs </a:t>
                      </a:r>
                    </a:p>
                    <a:p>
                      <a:pPr algn="ctr"/>
                      <a:r>
                        <a:rPr lang="en-US" sz="1400" dirty="0">
                          <a:latin typeface="Helvetica" panose="020B0403020202020204" pitchFamily="34" charset="0"/>
                        </a:rPr>
                        <a:t>(MM) Lift</a:t>
                      </a:r>
                    </a:p>
                  </a:txBody>
                  <a:tcPr>
                    <a:solidFill>
                      <a:srgbClr val="1F1A62"/>
                    </a:solidFill>
                  </a:tcPr>
                </a:tc>
                <a:extLst>
                  <a:ext uri="{0D108BD9-81ED-4DB2-BD59-A6C34878D82A}">
                    <a16:rowId xmlns:a16="http://schemas.microsoft.com/office/drawing/2014/main" val="2080673993"/>
                  </a:ext>
                </a:extLst>
              </a:tr>
              <a:tr h="328146">
                <a:tc>
                  <a:txBody>
                    <a:bodyPr/>
                    <a:lstStyle/>
                    <a:p>
                      <a:pPr algn="ctr"/>
                      <a:r>
                        <a:rPr lang="en-US" sz="1400" b="1" dirty="0">
                          <a:solidFill>
                            <a:schemeClr val="bg1"/>
                          </a:solidFill>
                          <a:latin typeface="Helvetica" panose="020B0403020202020204" pitchFamily="34" charset="0"/>
                        </a:rPr>
                        <a:t>4.0%</a:t>
                      </a:r>
                    </a:p>
                  </a:txBody>
                  <a:tcPr anchor="ctr">
                    <a:solidFill>
                      <a:srgbClr val="4EBEA4"/>
                    </a:solidFill>
                  </a:tcPr>
                </a:tc>
                <a:tc>
                  <a:txBody>
                    <a:bodyPr/>
                    <a:lstStyle/>
                    <a:p>
                      <a:pPr algn="ctr"/>
                      <a:r>
                        <a:rPr lang="en-US" sz="1400" b="1" dirty="0">
                          <a:solidFill>
                            <a:schemeClr val="bg1"/>
                          </a:solidFill>
                          <a:latin typeface="Helvetica" panose="020B0403020202020204" pitchFamily="34" charset="0"/>
                        </a:rPr>
                        <a:t>6,032.7</a:t>
                      </a:r>
                    </a:p>
                  </a:txBody>
                  <a:tcPr anchor="ctr">
                    <a:solidFill>
                      <a:srgbClr val="4EBEA4"/>
                    </a:solidFill>
                  </a:tcPr>
                </a:tc>
                <a:extLst>
                  <a:ext uri="{0D108BD9-81ED-4DB2-BD59-A6C34878D82A}">
                    <a16:rowId xmlns:a16="http://schemas.microsoft.com/office/drawing/2014/main" val="1328197872"/>
                  </a:ext>
                </a:extLst>
              </a:tr>
              <a:tr h="328146">
                <a:tc>
                  <a:txBody>
                    <a:bodyPr/>
                    <a:lstStyle/>
                    <a:p>
                      <a:pPr algn="ctr"/>
                      <a:r>
                        <a:rPr lang="en-US" sz="1400" b="1" dirty="0">
                          <a:solidFill>
                            <a:srgbClr val="1F1A62"/>
                          </a:solidFill>
                          <a:latin typeface="Helvetica" panose="020B0403020202020204" pitchFamily="34" charset="0"/>
                        </a:rPr>
                        <a:t>2.4%</a:t>
                      </a:r>
                    </a:p>
                  </a:txBody>
                  <a:tcPr anchor="ctr"/>
                </a:tc>
                <a:tc>
                  <a:txBody>
                    <a:bodyPr/>
                    <a:lstStyle/>
                    <a:p>
                      <a:pPr algn="ctr"/>
                      <a:r>
                        <a:rPr lang="en-US" sz="1400" b="1" dirty="0">
                          <a:solidFill>
                            <a:srgbClr val="1F1A62"/>
                          </a:solidFill>
                          <a:latin typeface="Helvetica" panose="020B0403020202020204" pitchFamily="34" charset="0"/>
                        </a:rPr>
                        <a:t>10,821.5</a:t>
                      </a:r>
                    </a:p>
                  </a:txBody>
                  <a:tcPr anchor="ctr"/>
                </a:tc>
                <a:extLst>
                  <a:ext uri="{0D108BD9-81ED-4DB2-BD59-A6C34878D82A}">
                    <a16:rowId xmlns:a16="http://schemas.microsoft.com/office/drawing/2014/main" val="3833436056"/>
                  </a:ext>
                </a:extLst>
              </a:tr>
              <a:tr h="328146">
                <a:tc>
                  <a:txBody>
                    <a:bodyPr/>
                    <a:lstStyle/>
                    <a:p>
                      <a:pPr algn="ctr"/>
                      <a:r>
                        <a:rPr lang="en-US" sz="1400" b="1" dirty="0">
                          <a:solidFill>
                            <a:srgbClr val="1F1A62"/>
                          </a:solidFill>
                          <a:latin typeface="Helvetica" panose="020B0403020202020204" pitchFamily="34" charset="0"/>
                        </a:rPr>
                        <a:t>1.7%</a:t>
                      </a:r>
                    </a:p>
                  </a:txBody>
                  <a:tcPr anchor="ctr"/>
                </a:tc>
                <a:tc>
                  <a:txBody>
                    <a:bodyPr/>
                    <a:lstStyle/>
                    <a:p>
                      <a:pPr algn="ctr"/>
                      <a:r>
                        <a:rPr lang="en-US" sz="1400" b="1" dirty="0">
                          <a:solidFill>
                            <a:srgbClr val="1F1A62"/>
                          </a:solidFill>
                          <a:latin typeface="Helvetica" panose="020B0403020202020204" pitchFamily="34" charset="0"/>
                        </a:rPr>
                        <a:t>9,767.3</a:t>
                      </a:r>
                    </a:p>
                  </a:txBody>
                  <a:tcPr anchor="ctr"/>
                </a:tc>
                <a:extLst>
                  <a:ext uri="{0D108BD9-81ED-4DB2-BD59-A6C34878D82A}">
                    <a16:rowId xmlns:a16="http://schemas.microsoft.com/office/drawing/2014/main" val="702796343"/>
                  </a:ext>
                </a:extLst>
              </a:tr>
            </a:tbl>
          </a:graphicData>
        </a:graphic>
      </p:graphicFrame>
      <p:sp>
        <p:nvSpPr>
          <p:cNvPr id="32" name="TextBox 31">
            <a:extLst>
              <a:ext uri="{FF2B5EF4-FFF2-40B4-BE49-F238E27FC236}">
                <a16:creationId xmlns:a16="http://schemas.microsoft.com/office/drawing/2014/main" id="{43CC2D55-1D77-4185-BA8F-C5FB4EC49417}"/>
              </a:ext>
            </a:extLst>
          </p:cNvPr>
          <p:cNvSpPr txBox="1"/>
          <p:nvPr/>
        </p:nvSpPr>
        <p:spPr>
          <a:xfrm>
            <a:off x="7593380" y="2125594"/>
            <a:ext cx="2772388" cy="523220"/>
          </a:xfrm>
          <a:prstGeom prst="rect">
            <a:avLst/>
          </a:prstGeom>
          <a:solidFill>
            <a:srgbClr val="E9EBF5"/>
          </a:solid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F1A62"/>
                </a:solidFill>
                <a:effectLst/>
                <a:uLnTx/>
                <a:uFillTx/>
                <a:latin typeface="Helvetica" panose="020B0403020202020204" pitchFamily="34" charset="0"/>
                <a:ea typeface="+mn-ea"/>
                <a:cs typeface="+mn-cs"/>
              </a:rPr>
              <a:t>2021: Sep – Dec</a:t>
            </a:r>
            <a:br>
              <a:rPr kumimoji="0" lang="en-US" sz="18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b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(8/30/21 – 12/21/21)</a:t>
            </a:r>
            <a:endParaRPr kumimoji="0" lang="en-US" sz="18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graphicFrame>
        <p:nvGraphicFramePr>
          <p:cNvPr id="33" name="Table 4">
            <a:extLst>
              <a:ext uri="{FF2B5EF4-FFF2-40B4-BE49-F238E27FC236}">
                <a16:creationId xmlns:a16="http://schemas.microsoft.com/office/drawing/2014/main" id="{C27C9BB0-02EF-4234-9121-0A5025C9562F}"/>
              </a:ext>
            </a:extLst>
          </p:cNvPr>
          <p:cNvGraphicFramePr>
            <a:graphicFrameLocks noGrp="1"/>
          </p:cNvGraphicFramePr>
          <p:nvPr>
            <p:extLst>
              <p:ext uri="{D42A27DB-BD31-4B8C-83A1-F6EECF244321}">
                <p14:modId xmlns:p14="http://schemas.microsoft.com/office/powerpoint/2010/main" val="2815009543"/>
              </p:ext>
            </p:extLst>
          </p:nvPr>
        </p:nvGraphicFramePr>
        <p:xfrm>
          <a:off x="7590137" y="4354577"/>
          <a:ext cx="2791839" cy="1542286"/>
        </p:xfrm>
        <a:graphic>
          <a:graphicData uri="http://schemas.openxmlformats.org/drawingml/2006/table">
            <a:tbl>
              <a:tblPr firstRow="1" bandRow="1">
                <a:tableStyleId>{5C22544A-7EE6-4342-B048-85BDC9FD1C3A}</a:tableStyleId>
              </a:tblPr>
              <a:tblGrid>
                <a:gridCol w="1322962">
                  <a:extLst>
                    <a:ext uri="{9D8B030D-6E8A-4147-A177-3AD203B41FA5}">
                      <a16:colId xmlns:a16="http://schemas.microsoft.com/office/drawing/2014/main" val="3722440389"/>
                    </a:ext>
                  </a:extLst>
                </a:gridCol>
                <a:gridCol w="1468877">
                  <a:extLst>
                    <a:ext uri="{9D8B030D-6E8A-4147-A177-3AD203B41FA5}">
                      <a16:colId xmlns:a16="http://schemas.microsoft.com/office/drawing/2014/main" val="3869992084"/>
                    </a:ext>
                  </a:extLst>
                </a:gridCol>
              </a:tblGrid>
              <a:tr h="557848">
                <a:tc>
                  <a:txBody>
                    <a:bodyPr/>
                    <a:lstStyle/>
                    <a:p>
                      <a:pPr algn="ctr"/>
                      <a:r>
                        <a:rPr lang="en-US" sz="1400" dirty="0">
                          <a:latin typeface="Helvetica" panose="020B0403020202020204" pitchFamily="34" charset="0"/>
                        </a:rPr>
                        <a:t>Monthly Avg </a:t>
                      </a:r>
                    </a:p>
                    <a:p>
                      <a:pPr algn="ctr"/>
                      <a:r>
                        <a:rPr lang="en-US" sz="1400" dirty="0">
                          <a:latin typeface="Helvetica" panose="020B0403020202020204" pitchFamily="34" charset="0"/>
                        </a:rPr>
                        <a:t>% Lift</a:t>
                      </a:r>
                    </a:p>
                  </a:txBody>
                  <a:tcPr>
                    <a:solidFill>
                      <a:srgbClr val="1F1A62"/>
                    </a:solidFill>
                  </a:tcPr>
                </a:tc>
                <a:tc>
                  <a:txBody>
                    <a:bodyPr/>
                    <a:lstStyle/>
                    <a:p>
                      <a:pPr algn="ctr"/>
                      <a:r>
                        <a:rPr lang="en-US" sz="1400" dirty="0">
                          <a:latin typeface="Helvetica" panose="020B0403020202020204" pitchFamily="34" charset="0"/>
                        </a:rPr>
                        <a:t>Total IMPEs </a:t>
                      </a:r>
                    </a:p>
                    <a:p>
                      <a:pPr algn="ctr"/>
                      <a:r>
                        <a:rPr lang="en-US" sz="1400" dirty="0">
                          <a:latin typeface="Helvetica" panose="020B0403020202020204" pitchFamily="34" charset="0"/>
                        </a:rPr>
                        <a:t>(MM) Lift</a:t>
                      </a:r>
                    </a:p>
                  </a:txBody>
                  <a:tcPr>
                    <a:solidFill>
                      <a:srgbClr val="1F1A62"/>
                    </a:solidFill>
                  </a:tcPr>
                </a:tc>
                <a:extLst>
                  <a:ext uri="{0D108BD9-81ED-4DB2-BD59-A6C34878D82A}">
                    <a16:rowId xmlns:a16="http://schemas.microsoft.com/office/drawing/2014/main" val="2080673993"/>
                  </a:ext>
                </a:extLst>
              </a:tr>
              <a:tr h="328146">
                <a:tc>
                  <a:txBody>
                    <a:bodyPr/>
                    <a:lstStyle/>
                    <a:p>
                      <a:pPr algn="ctr"/>
                      <a:r>
                        <a:rPr lang="en-US" sz="1400" b="1" dirty="0">
                          <a:solidFill>
                            <a:schemeClr val="bg1"/>
                          </a:solidFill>
                          <a:latin typeface="Helvetica" panose="020B0403020202020204" pitchFamily="34" charset="0"/>
                        </a:rPr>
                        <a:t>3.3%</a:t>
                      </a:r>
                    </a:p>
                  </a:txBody>
                  <a:tcPr anchor="ctr">
                    <a:solidFill>
                      <a:srgbClr val="4EBEA4"/>
                    </a:solidFill>
                  </a:tcPr>
                </a:tc>
                <a:tc>
                  <a:txBody>
                    <a:bodyPr/>
                    <a:lstStyle/>
                    <a:p>
                      <a:pPr algn="ctr"/>
                      <a:r>
                        <a:rPr lang="en-US" sz="1400" b="1" dirty="0">
                          <a:solidFill>
                            <a:schemeClr val="bg1"/>
                          </a:solidFill>
                          <a:latin typeface="Helvetica" panose="020B0403020202020204" pitchFamily="34" charset="0"/>
                        </a:rPr>
                        <a:t>1,355.7</a:t>
                      </a:r>
                    </a:p>
                  </a:txBody>
                  <a:tcPr anchor="ctr">
                    <a:solidFill>
                      <a:srgbClr val="4EBEA4"/>
                    </a:solidFill>
                  </a:tcPr>
                </a:tc>
                <a:extLst>
                  <a:ext uri="{0D108BD9-81ED-4DB2-BD59-A6C34878D82A}">
                    <a16:rowId xmlns:a16="http://schemas.microsoft.com/office/drawing/2014/main" val="1328197872"/>
                  </a:ext>
                </a:extLst>
              </a:tr>
              <a:tr h="328146">
                <a:tc>
                  <a:txBody>
                    <a:bodyPr/>
                    <a:lstStyle/>
                    <a:p>
                      <a:pPr algn="ctr"/>
                      <a:r>
                        <a:rPr lang="en-US" sz="1400" b="1" dirty="0">
                          <a:solidFill>
                            <a:srgbClr val="1F1A62"/>
                          </a:solidFill>
                          <a:latin typeface="Helvetica" panose="020B0403020202020204" pitchFamily="34" charset="0"/>
                        </a:rPr>
                        <a:t>2.0%</a:t>
                      </a:r>
                    </a:p>
                  </a:txBody>
                  <a:tcPr anchor="ctr"/>
                </a:tc>
                <a:tc>
                  <a:txBody>
                    <a:bodyPr/>
                    <a:lstStyle/>
                    <a:p>
                      <a:pPr algn="ctr"/>
                      <a:r>
                        <a:rPr lang="en-US" sz="1400" b="1" dirty="0">
                          <a:solidFill>
                            <a:srgbClr val="1F1A62"/>
                          </a:solidFill>
                          <a:latin typeface="Helvetica" panose="020B0403020202020204" pitchFamily="34" charset="0"/>
                        </a:rPr>
                        <a:t>2,441.4</a:t>
                      </a:r>
                    </a:p>
                  </a:txBody>
                  <a:tcPr anchor="ctr"/>
                </a:tc>
                <a:extLst>
                  <a:ext uri="{0D108BD9-81ED-4DB2-BD59-A6C34878D82A}">
                    <a16:rowId xmlns:a16="http://schemas.microsoft.com/office/drawing/2014/main" val="3833436056"/>
                  </a:ext>
                </a:extLst>
              </a:tr>
              <a:tr h="328146">
                <a:tc>
                  <a:txBody>
                    <a:bodyPr/>
                    <a:lstStyle/>
                    <a:p>
                      <a:pPr algn="ctr"/>
                      <a:r>
                        <a:rPr lang="en-US" sz="1400" b="1" dirty="0">
                          <a:solidFill>
                            <a:srgbClr val="1F1A62"/>
                          </a:solidFill>
                          <a:latin typeface="Helvetica" panose="020B0403020202020204" pitchFamily="34" charset="0"/>
                        </a:rPr>
                        <a:t>1.4%</a:t>
                      </a:r>
                    </a:p>
                  </a:txBody>
                  <a:tcPr anchor="ctr"/>
                </a:tc>
                <a:tc>
                  <a:txBody>
                    <a:bodyPr/>
                    <a:lstStyle/>
                    <a:p>
                      <a:pPr algn="ctr"/>
                      <a:r>
                        <a:rPr lang="en-US" sz="1400" b="1" dirty="0">
                          <a:solidFill>
                            <a:srgbClr val="1F1A62"/>
                          </a:solidFill>
                          <a:latin typeface="Helvetica" panose="020B0403020202020204" pitchFamily="34" charset="0"/>
                        </a:rPr>
                        <a:t>2,227.8</a:t>
                      </a:r>
                    </a:p>
                  </a:txBody>
                  <a:tcPr anchor="ctr"/>
                </a:tc>
                <a:extLst>
                  <a:ext uri="{0D108BD9-81ED-4DB2-BD59-A6C34878D82A}">
                    <a16:rowId xmlns:a16="http://schemas.microsoft.com/office/drawing/2014/main" val="702796343"/>
                  </a:ext>
                </a:extLst>
              </a:tr>
            </a:tbl>
          </a:graphicData>
        </a:graphic>
      </p:graphicFrame>
    </p:spTree>
    <p:extLst>
      <p:ext uri="{BB962C8B-B14F-4D97-AF65-F5344CB8AC3E}">
        <p14:creationId xmlns:p14="http://schemas.microsoft.com/office/powerpoint/2010/main" val="3416421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13585D91-B24D-4E68-BB57-88906F2A6F90}"/>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6B15BF47-E696-4589-B34E-001946DBEBD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8" name="Slide Number Placeholder 5">
            <a:extLst>
              <a:ext uri="{FF2B5EF4-FFF2-40B4-BE49-F238E27FC236}">
                <a16:creationId xmlns:a16="http://schemas.microsoft.com/office/drawing/2014/main" id="{85B2AB68-2735-4141-805F-722E3838659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9" name="Rectangle 18">
            <a:extLst>
              <a:ext uri="{FF2B5EF4-FFF2-40B4-BE49-F238E27FC236}">
                <a16:creationId xmlns:a16="http://schemas.microsoft.com/office/drawing/2014/main" id="{25F791AB-8706-45CD-9FAA-A487B61A71CC}"/>
              </a:ext>
            </a:extLst>
          </p:cNvPr>
          <p:cNvSpPr/>
          <p:nvPr/>
        </p:nvSpPr>
        <p:spPr>
          <a:xfrm>
            <a:off x="153477" y="98432"/>
            <a:ext cx="1203852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B1464"/>
                </a:solidFill>
                <a:effectLst/>
                <a:uLnTx/>
                <a:uFillTx/>
                <a:latin typeface="Helvetica" panose="020B0604020202020204" pitchFamily="34" charset="0"/>
                <a:ea typeface="+mn-ea"/>
                <a:cs typeface="+mn-cs"/>
              </a:rPr>
              <a:t>Black and Hispanic audiences were more likely to be undercounted to an even higher degree during the last four months of the analysis compared to the first four months </a:t>
            </a:r>
          </a:p>
        </p:txBody>
      </p:sp>
      <p:sp>
        <p:nvSpPr>
          <p:cNvPr id="15" name="TextBox 14">
            <a:extLst>
              <a:ext uri="{FF2B5EF4-FFF2-40B4-BE49-F238E27FC236}">
                <a16:creationId xmlns:a16="http://schemas.microsoft.com/office/drawing/2014/main" id="{3F339BF6-1564-4BCD-8944-9EA2C9CF4431}"/>
              </a:ext>
            </a:extLst>
          </p:cNvPr>
          <p:cNvSpPr txBox="1"/>
          <p:nvPr/>
        </p:nvSpPr>
        <p:spPr>
          <a:xfrm>
            <a:off x="3376482" y="1502334"/>
            <a:ext cx="7907602"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Ethnicities</a:t>
            </a:r>
            <a:r>
              <a:rPr kumimoji="0" lang="en-US" sz="1600" b="1" i="0" strike="noStrike" kern="1200" cap="none" spc="0" normalizeH="0" baseline="0" noProof="0" dirty="0">
                <a:ln>
                  <a:noFill/>
                </a:ln>
                <a:solidFill>
                  <a:srgbClr val="1B1464"/>
                </a:solidFill>
                <a:effectLst/>
                <a:uLnTx/>
                <a:uFillTx/>
                <a:latin typeface="Helvetica" panose="020B0403020202020204" pitchFamily="34" charset="0"/>
                <a:ea typeface="+mn-ea"/>
                <a:cs typeface="+mn-cs"/>
              </a:rPr>
              <a:t>: Estimated ‘Undercounted’ Impressions Based on Reprocessing Lift </a:t>
            </a:r>
            <a:b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br>
            <a:r>
              <a:rPr kumimoji="0" lang="en-US" sz="14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aggregated across ad-supported broadcast &amp; cable TV</a:t>
            </a:r>
          </a:p>
        </p:txBody>
      </p:sp>
      <p:sp>
        <p:nvSpPr>
          <p:cNvPr id="16" name="Rectangle 15">
            <a:extLst>
              <a:ext uri="{FF2B5EF4-FFF2-40B4-BE49-F238E27FC236}">
                <a16:creationId xmlns:a16="http://schemas.microsoft.com/office/drawing/2014/main" id="{36CA1CFE-C1CE-48DC-8187-B5334A4046FA}"/>
              </a:ext>
            </a:extLst>
          </p:cNvPr>
          <p:cNvSpPr/>
          <p:nvPr/>
        </p:nvSpPr>
        <p:spPr>
          <a:xfrm>
            <a:off x="565157" y="6000146"/>
            <a:ext cx="11523908" cy="523220"/>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a:t>
            </a:r>
            <a:r>
              <a:rPr kumimoji="0" lang="en-US" sz="700" b="1"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Lift </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Nielsen NPower, Ratings Analysis Program Report, Live+SD, P2+, total composite, Black, Hispanic. Time periods reflect: Sep ’20 – Dec ’20 broadcast months (8/31/20 – 12/27/20) and Sep ’21 – Dec ’21 broadcast months (8/30/21 – 12/21/21). *Reprocessing Lift reflects increase in aggregated average audience across ad-supported broadcast &amp; cable TV based on the reported difference between the ‘National OOH – Pre-Reprocessing (9/20-12/21)’ and revised ‘National’ Sample (AA %); OOH reprocessing data goes through 12/21/21. </a:t>
            </a:r>
            <a:r>
              <a:rPr kumimoji="0" lang="en-US" sz="700" b="1"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IMPEs (MM) Lift </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Nielsen Ad Intel, Live+SD (P2+) &amp; Live+7 (L+SD is not available for the Black and Hispanic demos), P2+, equivalized impressions, % lift was applied to the reported national TV impressions during each time period by ethnicity to establish an estimate of total monthly impressions undercounted.</a:t>
            </a:r>
          </a:p>
        </p:txBody>
      </p:sp>
      <p:graphicFrame>
        <p:nvGraphicFramePr>
          <p:cNvPr id="20" name="Table 4">
            <a:extLst>
              <a:ext uri="{FF2B5EF4-FFF2-40B4-BE49-F238E27FC236}">
                <a16:creationId xmlns:a16="http://schemas.microsoft.com/office/drawing/2014/main" id="{A2009C71-C698-48EC-A256-00FF9EB5701B}"/>
              </a:ext>
            </a:extLst>
          </p:cNvPr>
          <p:cNvGraphicFramePr>
            <a:graphicFrameLocks noGrp="1"/>
          </p:cNvGraphicFramePr>
          <p:nvPr>
            <p:extLst>
              <p:ext uri="{D42A27DB-BD31-4B8C-83A1-F6EECF244321}">
                <p14:modId xmlns:p14="http://schemas.microsoft.com/office/powerpoint/2010/main" val="84926221"/>
              </p:ext>
            </p:extLst>
          </p:nvPr>
        </p:nvGraphicFramePr>
        <p:xfrm>
          <a:off x="2850195" y="2648992"/>
          <a:ext cx="4309356" cy="1542286"/>
        </p:xfrm>
        <a:graphic>
          <a:graphicData uri="http://schemas.openxmlformats.org/drawingml/2006/table">
            <a:tbl>
              <a:tblPr firstRow="1" bandRow="1">
                <a:tableStyleId>{5C22544A-7EE6-4342-B048-85BDC9FD1C3A}</a:tableStyleId>
              </a:tblPr>
              <a:tblGrid>
                <a:gridCol w="1536970">
                  <a:extLst>
                    <a:ext uri="{9D8B030D-6E8A-4147-A177-3AD203B41FA5}">
                      <a16:colId xmlns:a16="http://schemas.microsoft.com/office/drawing/2014/main" val="1129465650"/>
                    </a:ext>
                  </a:extLst>
                </a:gridCol>
                <a:gridCol w="1303510">
                  <a:extLst>
                    <a:ext uri="{9D8B030D-6E8A-4147-A177-3AD203B41FA5}">
                      <a16:colId xmlns:a16="http://schemas.microsoft.com/office/drawing/2014/main" val="3722440389"/>
                    </a:ext>
                  </a:extLst>
                </a:gridCol>
                <a:gridCol w="1468876">
                  <a:extLst>
                    <a:ext uri="{9D8B030D-6E8A-4147-A177-3AD203B41FA5}">
                      <a16:colId xmlns:a16="http://schemas.microsoft.com/office/drawing/2014/main" val="3869992084"/>
                    </a:ext>
                  </a:extLst>
                </a:gridCol>
              </a:tblGrid>
              <a:tr h="557848">
                <a:tc>
                  <a:txBody>
                    <a:bodyPr/>
                    <a:lstStyle/>
                    <a:p>
                      <a:r>
                        <a:rPr lang="en-US" sz="1400" dirty="0">
                          <a:latin typeface="Helvetica" panose="020B0403020202020204" pitchFamily="34" charset="0"/>
                        </a:rPr>
                        <a:t>Total Day</a:t>
                      </a:r>
                    </a:p>
                  </a:txBody>
                  <a:tcPr anchor="ctr">
                    <a:solidFill>
                      <a:srgbClr val="1F1A62"/>
                    </a:solidFill>
                  </a:tcPr>
                </a:tc>
                <a:tc>
                  <a:txBody>
                    <a:bodyPr/>
                    <a:lstStyle/>
                    <a:p>
                      <a:pPr algn="ctr"/>
                      <a:r>
                        <a:rPr lang="en-US" sz="1400" dirty="0">
                          <a:latin typeface="Helvetica" panose="020B0403020202020204" pitchFamily="34" charset="0"/>
                        </a:rPr>
                        <a:t>Monthly Avg </a:t>
                      </a:r>
                    </a:p>
                    <a:p>
                      <a:pPr algn="ctr"/>
                      <a:r>
                        <a:rPr lang="en-US" sz="1400" dirty="0">
                          <a:latin typeface="Helvetica" panose="020B0403020202020204" pitchFamily="34" charset="0"/>
                        </a:rPr>
                        <a:t>% Lift</a:t>
                      </a:r>
                    </a:p>
                  </a:txBody>
                  <a:tcPr>
                    <a:solidFill>
                      <a:srgbClr val="1F1A62"/>
                    </a:solidFill>
                  </a:tcPr>
                </a:tc>
                <a:tc>
                  <a:txBody>
                    <a:bodyPr/>
                    <a:lstStyle/>
                    <a:p>
                      <a:pPr algn="ctr"/>
                      <a:r>
                        <a:rPr lang="en-US" sz="1400" dirty="0">
                          <a:latin typeface="Helvetica" panose="020B0403020202020204" pitchFamily="34" charset="0"/>
                        </a:rPr>
                        <a:t>Total IMPEs </a:t>
                      </a:r>
                    </a:p>
                    <a:p>
                      <a:pPr algn="ctr"/>
                      <a:r>
                        <a:rPr lang="en-US" sz="1400" dirty="0">
                          <a:latin typeface="Helvetica" panose="020B0403020202020204" pitchFamily="34" charset="0"/>
                        </a:rPr>
                        <a:t>(MM) Lift</a:t>
                      </a:r>
                    </a:p>
                  </a:txBody>
                  <a:tcPr>
                    <a:solidFill>
                      <a:srgbClr val="1F1A62"/>
                    </a:solidFill>
                  </a:tcPr>
                </a:tc>
                <a:extLst>
                  <a:ext uri="{0D108BD9-81ED-4DB2-BD59-A6C34878D82A}">
                    <a16:rowId xmlns:a16="http://schemas.microsoft.com/office/drawing/2014/main" val="2080673993"/>
                  </a:ext>
                </a:extLst>
              </a:tr>
              <a:tr h="328146">
                <a:tc>
                  <a:txBody>
                    <a:bodyPr/>
                    <a:lstStyle/>
                    <a:p>
                      <a:r>
                        <a:rPr lang="en-US" sz="1400" b="1" dirty="0">
                          <a:solidFill>
                            <a:srgbClr val="1B1464"/>
                          </a:solidFill>
                          <a:latin typeface="Helvetica" panose="020B0403020202020204" pitchFamily="34" charset="0"/>
                        </a:rPr>
                        <a:t>Total P2+</a:t>
                      </a:r>
                    </a:p>
                  </a:txBody>
                  <a:tcPr anchor="ctr">
                    <a:solidFill>
                      <a:srgbClr val="CFD5EA"/>
                    </a:solidFill>
                  </a:tcPr>
                </a:tc>
                <a:tc>
                  <a:txBody>
                    <a:bodyPr/>
                    <a:lstStyle/>
                    <a:p>
                      <a:pPr algn="ctr"/>
                      <a:r>
                        <a:rPr lang="en-US" sz="1400" b="1" dirty="0">
                          <a:solidFill>
                            <a:srgbClr val="1B1464"/>
                          </a:solidFill>
                          <a:latin typeface="Helvetica" panose="020B0403020202020204" pitchFamily="34" charset="0"/>
                        </a:rPr>
                        <a:t>0.6%</a:t>
                      </a:r>
                    </a:p>
                  </a:txBody>
                  <a:tcPr anchor="ctr">
                    <a:solidFill>
                      <a:srgbClr val="CFD5EA"/>
                    </a:solidFill>
                  </a:tcPr>
                </a:tc>
                <a:tc>
                  <a:txBody>
                    <a:bodyPr/>
                    <a:lstStyle/>
                    <a:p>
                      <a:pPr algn="ctr"/>
                      <a:r>
                        <a:rPr lang="en-US" sz="1400" b="1" dirty="0">
                          <a:solidFill>
                            <a:srgbClr val="1F1A62"/>
                          </a:solidFill>
                          <a:latin typeface="Helvetica" panose="020B0403020202020204" pitchFamily="34" charset="0"/>
                        </a:rPr>
                        <a:t>12,659.7</a:t>
                      </a:r>
                    </a:p>
                  </a:txBody>
                  <a:tcPr anchor="ctr">
                    <a:solidFill>
                      <a:srgbClr val="CFD5EA"/>
                    </a:solidFill>
                  </a:tcPr>
                </a:tc>
                <a:extLst>
                  <a:ext uri="{0D108BD9-81ED-4DB2-BD59-A6C34878D82A}">
                    <a16:rowId xmlns:a16="http://schemas.microsoft.com/office/drawing/2014/main" val="1328197872"/>
                  </a:ext>
                </a:extLst>
              </a:tr>
              <a:tr h="328146">
                <a:tc>
                  <a:txBody>
                    <a:bodyPr/>
                    <a:lstStyle/>
                    <a:p>
                      <a:r>
                        <a:rPr lang="en-US" sz="1400" b="1" dirty="0">
                          <a:solidFill>
                            <a:srgbClr val="1F1A62"/>
                          </a:solidFill>
                          <a:latin typeface="Helvetica" panose="020B0403020202020204" pitchFamily="34" charset="0"/>
                        </a:rPr>
                        <a:t>Black P2+</a:t>
                      </a:r>
                    </a:p>
                  </a:txBody>
                  <a:tcPr anchor="ctr"/>
                </a:tc>
                <a:tc>
                  <a:txBody>
                    <a:bodyPr/>
                    <a:lstStyle/>
                    <a:p>
                      <a:pPr algn="ctr"/>
                      <a:r>
                        <a:rPr lang="en-US" sz="1400" b="1" dirty="0">
                          <a:solidFill>
                            <a:srgbClr val="1F1A62"/>
                          </a:solidFill>
                          <a:latin typeface="Helvetica" panose="020B0403020202020204" pitchFamily="34" charset="0"/>
                        </a:rPr>
                        <a:t>0.7%</a:t>
                      </a:r>
                    </a:p>
                  </a:txBody>
                  <a:tcPr anchor="ctr"/>
                </a:tc>
                <a:tc>
                  <a:txBody>
                    <a:bodyPr/>
                    <a:lstStyle/>
                    <a:p>
                      <a:pPr algn="ctr"/>
                      <a:r>
                        <a:rPr lang="en-US" sz="1400" b="1" dirty="0">
                          <a:solidFill>
                            <a:srgbClr val="1F1A62"/>
                          </a:solidFill>
                          <a:latin typeface="Helvetica" panose="020B0403020202020204" pitchFamily="34" charset="0"/>
                        </a:rPr>
                        <a:t>2,651.1</a:t>
                      </a:r>
                    </a:p>
                  </a:txBody>
                  <a:tcPr anchor="ctr"/>
                </a:tc>
                <a:extLst>
                  <a:ext uri="{0D108BD9-81ED-4DB2-BD59-A6C34878D82A}">
                    <a16:rowId xmlns:a16="http://schemas.microsoft.com/office/drawing/2014/main" val="3833436056"/>
                  </a:ext>
                </a:extLst>
              </a:tr>
              <a:tr h="328146">
                <a:tc>
                  <a:txBody>
                    <a:bodyPr/>
                    <a:lstStyle/>
                    <a:p>
                      <a:r>
                        <a:rPr lang="en-US" sz="1400" b="1" dirty="0">
                          <a:solidFill>
                            <a:srgbClr val="1F1A62"/>
                          </a:solidFill>
                          <a:latin typeface="Helvetica" panose="020B0403020202020204" pitchFamily="34" charset="0"/>
                        </a:rPr>
                        <a:t>Hispanic P2+</a:t>
                      </a:r>
                    </a:p>
                  </a:txBody>
                  <a:tcPr anchor="ctr">
                    <a:solidFill>
                      <a:srgbClr val="CFD5EA"/>
                    </a:solidFill>
                  </a:tcPr>
                </a:tc>
                <a:tc>
                  <a:txBody>
                    <a:bodyPr/>
                    <a:lstStyle/>
                    <a:p>
                      <a:pPr algn="ctr"/>
                      <a:r>
                        <a:rPr lang="en-US" sz="1400" b="1" dirty="0">
                          <a:solidFill>
                            <a:srgbClr val="1F1A62"/>
                          </a:solidFill>
                          <a:latin typeface="Helvetica" panose="020B0403020202020204" pitchFamily="34" charset="0"/>
                        </a:rPr>
                        <a:t>1.1%</a:t>
                      </a:r>
                    </a:p>
                  </a:txBody>
                  <a:tcPr anchor="ctr"/>
                </a:tc>
                <a:tc>
                  <a:txBody>
                    <a:bodyPr/>
                    <a:lstStyle/>
                    <a:p>
                      <a:pPr algn="ctr"/>
                      <a:r>
                        <a:rPr lang="en-US" sz="1400" b="1" dirty="0">
                          <a:solidFill>
                            <a:srgbClr val="1F1A62"/>
                          </a:solidFill>
                          <a:latin typeface="Helvetica" panose="020B0403020202020204" pitchFamily="34" charset="0"/>
                        </a:rPr>
                        <a:t>2,526.4</a:t>
                      </a:r>
                    </a:p>
                  </a:txBody>
                  <a:tcPr anchor="ctr"/>
                </a:tc>
                <a:extLst>
                  <a:ext uri="{0D108BD9-81ED-4DB2-BD59-A6C34878D82A}">
                    <a16:rowId xmlns:a16="http://schemas.microsoft.com/office/drawing/2014/main" val="702796343"/>
                  </a:ext>
                </a:extLst>
              </a:tr>
            </a:tbl>
          </a:graphicData>
        </a:graphic>
      </p:graphicFrame>
      <p:sp>
        <p:nvSpPr>
          <p:cNvPr id="21" name="TextBox 20">
            <a:extLst>
              <a:ext uri="{FF2B5EF4-FFF2-40B4-BE49-F238E27FC236}">
                <a16:creationId xmlns:a16="http://schemas.microsoft.com/office/drawing/2014/main" id="{9E26B81C-AC50-4ABE-AF67-DDC2D90CAD99}"/>
              </a:ext>
            </a:extLst>
          </p:cNvPr>
          <p:cNvSpPr txBox="1"/>
          <p:nvPr/>
        </p:nvSpPr>
        <p:spPr>
          <a:xfrm>
            <a:off x="4377444" y="2129659"/>
            <a:ext cx="2782107" cy="523220"/>
          </a:xfrm>
          <a:prstGeom prst="rect">
            <a:avLst/>
          </a:prstGeom>
          <a:solidFill>
            <a:srgbClr val="E9EBF5"/>
          </a:solid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F1A62"/>
                </a:solidFill>
                <a:effectLst/>
                <a:uLnTx/>
                <a:uFillTx/>
                <a:latin typeface="Helvetica" panose="020B0403020202020204" pitchFamily="34" charset="0"/>
                <a:ea typeface="+mn-ea"/>
                <a:cs typeface="+mn-cs"/>
              </a:rPr>
              <a:t>2020: Sep – Dec</a:t>
            </a:r>
            <a:br>
              <a:rPr kumimoji="0" lang="en-US" sz="18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b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(8/31/20 – 12/27/20)</a:t>
            </a:r>
            <a:endParaRPr kumimoji="0" lang="en-US" sz="18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graphicFrame>
        <p:nvGraphicFramePr>
          <p:cNvPr id="22" name="Table 4">
            <a:extLst>
              <a:ext uri="{FF2B5EF4-FFF2-40B4-BE49-F238E27FC236}">
                <a16:creationId xmlns:a16="http://schemas.microsoft.com/office/drawing/2014/main" id="{20909D32-2976-4B3D-B4F3-DCD536B5AD79}"/>
              </a:ext>
            </a:extLst>
          </p:cNvPr>
          <p:cNvGraphicFramePr>
            <a:graphicFrameLocks noGrp="1"/>
          </p:cNvGraphicFramePr>
          <p:nvPr>
            <p:extLst>
              <p:ext uri="{D42A27DB-BD31-4B8C-83A1-F6EECF244321}">
                <p14:modId xmlns:p14="http://schemas.microsoft.com/office/powerpoint/2010/main" val="4241396946"/>
              </p:ext>
            </p:extLst>
          </p:nvPr>
        </p:nvGraphicFramePr>
        <p:xfrm>
          <a:off x="2856679" y="4387005"/>
          <a:ext cx="4309356" cy="1542286"/>
        </p:xfrm>
        <a:graphic>
          <a:graphicData uri="http://schemas.openxmlformats.org/drawingml/2006/table">
            <a:tbl>
              <a:tblPr firstRow="1" bandRow="1">
                <a:tableStyleId>{5C22544A-7EE6-4342-B048-85BDC9FD1C3A}</a:tableStyleId>
              </a:tblPr>
              <a:tblGrid>
                <a:gridCol w="1536970">
                  <a:extLst>
                    <a:ext uri="{9D8B030D-6E8A-4147-A177-3AD203B41FA5}">
                      <a16:colId xmlns:a16="http://schemas.microsoft.com/office/drawing/2014/main" val="1129465650"/>
                    </a:ext>
                  </a:extLst>
                </a:gridCol>
                <a:gridCol w="1303510">
                  <a:extLst>
                    <a:ext uri="{9D8B030D-6E8A-4147-A177-3AD203B41FA5}">
                      <a16:colId xmlns:a16="http://schemas.microsoft.com/office/drawing/2014/main" val="3722440389"/>
                    </a:ext>
                  </a:extLst>
                </a:gridCol>
                <a:gridCol w="1468876">
                  <a:extLst>
                    <a:ext uri="{9D8B030D-6E8A-4147-A177-3AD203B41FA5}">
                      <a16:colId xmlns:a16="http://schemas.microsoft.com/office/drawing/2014/main" val="3869992084"/>
                    </a:ext>
                  </a:extLst>
                </a:gridCol>
              </a:tblGrid>
              <a:tr h="557848">
                <a:tc>
                  <a:txBody>
                    <a:bodyPr/>
                    <a:lstStyle/>
                    <a:p>
                      <a:r>
                        <a:rPr lang="en-US" sz="1400" dirty="0">
                          <a:latin typeface="Helvetica" panose="020B0403020202020204" pitchFamily="34" charset="0"/>
                        </a:rPr>
                        <a:t>Prime Time</a:t>
                      </a:r>
                    </a:p>
                  </a:txBody>
                  <a:tcPr anchor="ctr">
                    <a:solidFill>
                      <a:srgbClr val="1F1A62"/>
                    </a:solidFill>
                  </a:tcPr>
                </a:tc>
                <a:tc>
                  <a:txBody>
                    <a:bodyPr/>
                    <a:lstStyle/>
                    <a:p>
                      <a:pPr algn="ctr"/>
                      <a:r>
                        <a:rPr lang="en-US" sz="1400" dirty="0">
                          <a:latin typeface="Helvetica" panose="020B0403020202020204" pitchFamily="34" charset="0"/>
                        </a:rPr>
                        <a:t>Monthly Avg </a:t>
                      </a:r>
                    </a:p>
                    <a:p>
                      <a:pPr algn="ctr"/>
                      <a:r>
                        <a:rPr lang="en-US" sz="1400" dirty="0">
                          <a:latin typeface="Helvetica" panose="020B0403020202020204" pitchFamily="34" charset="0"/>
                        </a:rPr>
                        <a:t>% Lift</a:t>
                      </a:r>
                    </a:p>
                  </a:txBody>
                  <a:tcPr>
                    <a:solidFill>
                      <a:srgbClr val="1F1A62"/>
                    </a:solidFill>
                  </a:tcPr>
                </a:tc>
                <a:tc>
                  <a:txBody>
                    <a:bodyPr/>
                    <a:lstStyle/>
                    <a:p>
                      <a:pPr algn="ctr"/>
                      <a:r>
                        <a:rPr lang="en-US" sz="1400" dirty="0">
                          <a:latin typeface="Helvetica" panose="020B0403020202020204" pitchFamily="34" charset="0"/>
                        </a:rPr>
                        <a:t>Total IMPEs </a:t>
                      </a:r>
                    </a:p>
                    <a:p>
                      <a:pPr algn="ctr"/>
                      <a:r>
                        <a:rPr lang="en-US" sz="1400" dirty="0">
                          <a:latin typeface="Helvetica" panose="020B0403020202020204" pitchFamily="34" charset="0"/>
                        </a:rPr>
                        <a:t>(MM) Lift</a:t>
                      </a:r>
                    </a:p>
                  </a:txBody>
                  <a:tcPr>
                    <a:solidFill>
                      <a:srgbClr val="1F1A62"/>
                    </a:solidFill>
                  </a:tcPr>
                </a:tc>
                <a:extLst>
                  <a:ext uri="{0D108BD9-81ED-4DB2-BD59-A6C34878D82A}">
                    <a16:rowId xmlns:a16="http://schemas.microsoft.com/office/drawing/2014/main" val="2080673993"/>
                  </a:ext>
                </a:extLst>
              </a:tr>
              <a:tr h="328146">
                <a:tc>
                  <a:txBody>
                    <a:bodyPr/>
                    <a:lstStyle/>
                    <a:p>
                      <a:r>
                        <a:rPr lang="en-US" sz="1400" b="1" dirty="0">
                          <a:solidFill>
                            <a:srgbClr val="1B1464"/>
                          </a:solidFill>
                          <a:latin typeface="Helvetica" panose="020B0403020202020204" pitchFamily="34" charset="0"/>
                        </a:rPr>
                        <a:t>Total P2+</a:t>
                      </a:r>
                    </a:p>
                  </a:txBody>
                  <a:tcPr anchor="ctr">
                    <a:solidFill>
                      <a:srgbClr val="CFD5EA"/>
                    </a:solidFill>
                  </a:tcPr>
                </a:tc>
                <a:tc>
                  <a:txBody>
                    <a:bodyPr/>
                    <a:lstStyle/>
                    <a:p>
                      <a:pPr algn="ctr"/>
                      <a:r>
                        <a:rPr lang="en-US" sz="1400" b="1" dirty="0">
                          <a:solidFill>
                            <a:srgbClr val="1B1464"/>
                          </a:solidFill>
                          <a:latin typeface="Helvetica" panose="020B0403020202020204" pitchFamily="34" charset="0"/>
                        </a:rPr>
                        <a:t>0.7%</a:t>
                      </a:r>
                    </a:p>
                  </a:txBody>
                  <a:tcPr anchor="ctr">
                    <a:solidFill>
                      <a:srgbClr val="CFD5EA"/>
                    </a:solidFill>
                  </a:tcPr>
                </a:tc>
                <a:tc>
                  <a:txBody>
                    <a:bodyPr/>
                    <a:lstStyle/>
                    <a:p>
                      <a:pPr algn="ctr"/>
                      <a:r>
                        <a:rPr lang="en-US" sz="1400" b="1" dirty="0">
                          <a:solidFill>
                            <a:srgbClr val="1F1A62"/>
                          </a:solidFill>
                          <a:latin typeface="Helvetica" panose="020B0403020202020204" pitchFamily="34" charset="0"/>
                        </a:rPr>
                        <a:t>2,714.3</a:t>
                      </a:r>
                    </a:p>
                  </a:txBody>
                  <a:tcPr anchor="ctr">
                    <a:solidFill>
                      <a:srgbClr val="CFD5EA"/>
                    </a:solidFill>
                  </a:tcPr>
                </a:tc>
                <a:extLst>
                  <a:ext uri="{0D108BD9-81ED-4DB2-BD59-A6C34878D82A}">
                    <a16:rowId xmlns:a16="http://schemas.microsoft.com/office/drawing/2014/main" val="1328197872"/>
                  </a:ext>
                </a:extLst>
              </a:tr>
              <a:tr h="328146">
                <a:tc>
                  <a:txBody>
                    <a:bodyPr/>
                    <a:lstStyle/>
                    <a:p>
                      <a:r>
                        <a:rPr lang="en-US" sz="1400" b="1" dirty="0">
                          <a:solidFill>
                            <a:srgbClr val="1F1A62"/>
                          </a:solidFill>
                          <a:latin typeface="Helvetica" panose="020B0403020202020204" pitchFamily="34" charset="0"/>
                        </a:rPr>
                        <a:t>Black P2+</a:t>
                      </a:r>
                    </a:p>
                  </a:txBody>
                  <a:tcPr anchor="ctr"/>
                </a:tc>
                <a:tc>
                  <a:txBody>
                    <a:bodyPr/>
                    <a:lstStyle/>
                    <a:p>
                      <a:pPr algn="ctr"/>
                      <a:r>
                        <a:rPr lang="en-US" sz="1400" b="1" dirty="0">
                          <a:solidFill>
                            <a:srgbClr val="1F1A62"/>
                          </a:solidFill>
                          <a:latin typeface="Helvetica" panose="020B0403020202020204" pitchFamily="34" charset="0"/>
                        </a:rPr>
                        <a:t>0.6%</a:t>
                      </a:r>
                    </a:p>
                  </a:txBody>
                  <a:tcPr anchor="ctr"/>
                </a:tc>
                <a:tc>
                  <a:txBody>
                    <a:bodyPr/>
                    <a:lstStyle/>
                    <a:p>
                      <a:pPr algn="ctr"/>
                      <a:r>
                        <a:rPr lang="en-US" sz="1400" b="1" dirty="0">
                          <a:solidFill>
                            <a:srgbClr val="1F1A62"/>
                          </a:solidFill>
                          <a:latin typeface="Helvetica" panose="020B0403020202020204" pitchFamily="34" charset="0"/>
                        </a:rPr>
                        <a:t>482.2</a:t>
                      </a:r>
                    </a:p>
                  </a:txBody>
                  <a:tcPr anchor="ctr"/>
                </a:tc>
                <a:extLst>
                  <a:ext uri="{0D108BD9-81ED-4DB2-BD59-A6C34878D82A}">
                    <a16:rowId xmlns:a16="http://schemas.microsoft.com/office/drawing/2014/main" val="3833436056"/>
                  </a:ext>
                </a:extLst>
              </a:tr>
              <a:tr h="328146">
                <a:tc>
                  <a:txBody>
                    <a:bodyPr/>
                    <a:lstStyle/>
                    <a:p>
                      <a:r>
                        <a:rPr lang="en-US" sz="1400" b="1" dirty="0">
                          <a:solidFill>
                            <a:srgbClr val="1F1A62"/>
                          </a:solidFill>
                          <a:latin typeface="Helvetica" panose="020B0403020202020204" pitchFamily="34" charset="0"/>
                        </a:rPr>
                        <a:t>Hispanic P2+</a:t>
                      </a:r>
                    </a:p>
                  </a:txBody>
                  <a:tcPr anchor="ctr">
                    <a:solidFill>
                      <a:srgbClr val="CFD5EA"/>
                    </a:solidFill>
                  </a:tcPr>
                </a:tc>
                <a:tc>
                  <a:txBody>
                    <a:bodyPr/>
                    <a:lstStyle/>
                    <a:p>
                      <a:pPr algn="ctr"/>
                      <a:r>
                        <a:rPr lang="en-US" sz="1400" b="1" dirty="0">
                          <a:solidFill>
                            <a:srgbClr val="1F1A62"/>
                          </a:solidFill>
                          <a:latin typeface="Helvetica" panose="020B0403020202020204" pitchFamily="34" charset="0"/>
                        </a:rPr>
                        <a:t>0.9%</a:t>
                      </a:r>
                    </a:p>
                  </a:txBody>
                  <a:tcPr anchor="ctr"/>
                </a:tc>
                <a:tc>
                  <a:txBody>
                    <a:bodyPr/>
                    <a:lstStyle/>
                    <a:p>
                      <a:pPr algn="ctr"/>
                      <a:r>
                        <a:rPr lang="en-US" sz="1400" b="1" dirty="0">
                          <a:solidFill>
                            <a:srgbClr val="1F1A62"/>
                          </a:solidFill>
                          <a:latin typeface="Helvetica" panose="020B0403020202020204" pitchFamily="34" charset="0"/>
                        </a:rPr>
                        <a:t>598.8</a:t>
                      </a:r>
                    </a:p>
                  </a:txBody>
                  <a:tcPr anchor="ctr"/>
                </a:tc>
                <a:extLst>
                  <a:ext uri="{0D108BD9-81ED-4DB2-BD59-A6C34878D82A}">
                    <a16:rowId xmlns:a16="http://schemas.microsoft.com/office/drawing/2014/main" val="702796343"/>
                  </a:ext>
                </a:extLst>
              </a:tr>
            </a:tbl>
          </a:graphicData>
        </a:graphic>
      </p:graphicFrame>
      <p:graphicFrame>
        <p:nvGraphicFramePr>
          <p:cNvPr id="23" name="Table 4">
            <a:extLst>
              <a:ext uri="{FF2B5EF4-FFF2-40B4-BE49-F238E27FC236}">
                <a16:creationId xmlns:a16="http://schemas.microsoft.com/office/drawing/2014/main" id="{9E5D5EB3-E71E-4828-9DEA-0E4598123476}"/>
              </a:ext>
            </a:extLst>
          </p:cNvPr>
          <p:cNvGraphicFramePr>
            <a:graphicFrameLocks noGrp="1"/>
          </p:cNvGraphicFramePr>
          <p:nvPr>
            <p:extLst>
              <p:ext uri="{D42A27DB-BD31-4B8C-83A1-F6EECF244321}">
                <p14:modId xmlns:p14="http://schemas.microsoft.com/office/powerpoint/2010/main" val="2579668463"/>
              </p:ext>
            </p:extLst>
          </p:nvPr>
        </p:nvGraphicFramePr>
        <p:xfrm>
          <a:off x="7632979" y="2645748"/>
          <a:ext cx="2772386" cy="1542286"/>
        </p:xfrm>
        <a:graphic>
          <a:graphicData uri="http://schemas.openxmlformats.org/drawingml/2006/table">
            <a:tbl>
              <a:tblPr firstRow="1" bandRow="1">
                <a:tableStyleId>{5C22544A-7EE6-4342-B048-85BDC9FD1C3A}</a:tableStyleId>
              </a:tblPr>
              <a:tblGrid>
                <a:gridCol w="1303510">
                  <a:extLst>
                    <a:ext uri="{9D8B030D-6E8A-4147-A177-3AD203B41FA5}">
                      <a16:colId xmlns:a16="http://schemas.microsoft.com/office/drawing/2014/main" val="3722440389"/>
                    </a:ext>
                  </a:extLst>
                </a:gridCol>
                <a:gridCol w="1468876">
                  <a:extLst>
                    <a:ext uri="{9D8B030D-6E8A-4147-A177-3AD203B41FA5}">
                      <a16:colId xmlns:a16="http://schemas.microsoft.com/office/drawing/2014/main" val="3869992084"/>
                    </a:ext>
                  </a:extLst>
                </a:gridCol>
              </a:tblGrid>
              <a:tr h="557848">
                <a:tc>
                  <a:txBody>
                    <a:bodyPr/>
                    <a:lstStyle/>
                    <a:p>
                      <a:pPr algn="ctr"/>
                      <a:r>
                        <a:rPr lang="en-US" sz="1400" dirty="0">
                          <a:latin typeface="Helvetica" panose="020B0403020202020204" pitchFamily="34" charset="0"/>
                        </a:rPr>
                        <a:t>Monthly Avg </a:t>
                      </a:r>
                    </a:p>
                    <a:p>
                      <a:pPr algn="ctr"/>
                      <a:r>
                        <a:rPr lang="en-US" sz="1400" dirty="0">
                          <a:latin typeface="Helvetica" panose="020B0403020202020204" pitchFamily="34" charset="0"/>
                        </a:rPr>
                        <a:t>% Lift</a:t>
                      </a:r>
                    </a:p>
                  </a:txBody>
                  <a:tcPr>
                    <a:solidFill>
                      <a:srgbClr val="1F1A62"/>
                    </a:solidFill>
                  </a:tcPr>
                </a:tc>
                <a:tc>
                  <a:txBody>
                    <a:bodyPr/>
                    <a:lstStyle/>
                    <a:p>
                      <a:pPr algn="ctr"/>
                      <a:r>
                        <a:rPr lang="en-US" sz="1400" dirty="0">
                          <a:latin typeface="Helvetica" panose="020B0403020202020204" pitchFamily="34" charset="0"/>
                        </a:rPr>
                        <a:t>Total IMPEs </a:t>
                      </a:r>
                    </a:p>
                    <a:p>
                      <a:pPr algn="ctr"/>
                      <a:r>
                        <a:rPr lang="en-US" sz="1400" dirty="0">
                          <a:latin typeface="Helvetica" panose="020B0403020202020204" pitchFamily="34" charset="0"/>
                        </a:rPr>
                        <a:t>(MM) Lift</a:t>
                      </a:r>
                    </a:p>
                  </a:txBody>
                  <a:tcPr>
                    <a:solidFill>
                      <a:srgbClr val="1F1A62"/>
                    </a:solidFill>
                  </a:tcPr>
                </a:tc>
                <a:extLst>
                  <a:ext uri="{0D108BD9-81ED-4DB2-BD59-A6C34878D82A}">
                    <a16:rowId xmlns:a16="http://schemas.microsoft.com/office/drawing/2014/main" val="2080673993"/>
                  </a:ext>
                </a:extLst>
              </a:tr>
              <a:tr h="328146">
                <a:tc>
                  <a:txBody>
                    <a:bodyPr/>
                    <a:lstStyle/>
                    <a:p>
                      <a:pPr algn="ctr"/>
                      <a:r>
                        <a:rPr lang="en-US" sz="1400" b="1" dirty="0">
                          <a:solidFill>
                            <a:srgbClr val="1B1464"/>
                          </a:solidFill>
                          <a:latin typeface="Helvetica" panose="020B0403020202020204" pitchFamily="34" charset="0"/>
                        </a:rPr>
                        <a:t>0.8%</a:t>
                      </a:r>
                    </a:p>
                  </a:txBody>
                  <a:tcPr anchor="ctr">
                    <a:solidFill>
                      <a:srgbClr val="CFD5EA"/>
                    </a:solidFill>
                  </a:tcPr>
                </a:tc>
                <a:tc>
                  <a:txBody>
                    <a:bodyPr/>
                    <a:lstStyle/>
                    <a:p>
                      <a:pPr algn="ctr"/>
                      <a:r>
                        <a:rPr lang="en-US" sz="1400" b="1" dirty="0">
                          <a:solidFill>
                            <a:srgbClr val="1F1A62"/>
                          </a:solidFill>
                          <a:latin typeface="Helvetica" panose="020B0403020202020204" pitchFamily="34" charset="0"/>
                        </a:rPr>
                        <a:t>15,938.8</a:t>
                      </a:r>
                    </a:p>
                  </a:txBody>
                  <a:tcPr anchor="ctr">
                    <a:solidFill>
                      <a:srgbClr val="CFD5EA"/>
                    </a:solidFill>
                  </a:tcPr>
                </a:tc>
                <a:extLst>
                  <a:ext uri="{0D108BD9-81ED-4DB2-BD59-A6C34878D82A}">
                    <a16:rowId xmlns:a16="http://schemas.microsoft.com/office/drawing/2014/main" val="1328197872"/>
                  </a:ext>
                </a:extLst>
              </a:tr>
              <a:tr h="328146">
                <a:tc>
                  <a:txBody>
                    <a:bodyPr/>
                    <a:lstStyle/>
                    <a:p>
                      <a:pPr algn="ctr"/>
                      <a:r>
                        <a:rPr lang="en-US" sz="1400" b="1" dirty="0">
                          <a:solidFill>
                            <a:srgbClr val="1F1A62"/>
                          </a:solidFill>
                          <a:latin typeface="Helvetica" panose="020B0403020202020204" pitchFamily="34" charset="0"/>
                        </a:rPr>
                        <a:t>1.1%</a:t>
                      </a:r>
                    </a:p>
                  </a:txBody>
                  <a:tcPr anchor="ctr"/>
                </a:tc>
                <a:tc>
                  <a:txBody>
                    <a:bodyPr/>
                    <a:lstStyle/>
                    <a:p>
                      <a:pPr algn="ctr"/>
                      <a:r>
                        <a:rPr lang="en-US" sz="1400" b="1" dirty="0">
                          <a:solidFill>
                            <a:srgbClr val="1F1A62"/>
                          </a:solidFill>
                          <a:latin typeface="Helvetica" panose="020B0403020202020204" pitchFamily="34" charset="0"/>
                        </a:rPr>
                        <a:t>3,625.5</a:t>
                      </a:r>
                    </a:p>
                  </a:txBody>
                  <a:tcPr anchor="ctr"/>
                </a:tc>
                <a:extLst>
                  <a:ext uri="{0D108BD9-81ED-4DB2-BD59-A6C34878D82A}">
                    <a16:rowId xmlns:a16="http://schemas.microsoft.com/office/drawing/2014/main" val="3833436056"/>
                  </a:ext>
                </a:extLst>
              </a:tr>
              <a:tr h="328146">
                <a:tc>
                  <a:txBody>
                    <a:bodyPr/>
                    <a:lstStyle/>
                    <a:p>
                      <a:pPr algn="ctr"/>
                      <a:r>
                        <a:rPr lang="en-US" sz="1400" b="1" dirty="0">
                          <a:solidFill>
                            <a:srgbClr val="1F1A62"/>
                          </a:solidFill>
                          <a:latin typeface="Helvetica" panose="020B0403020202020204" pitchFamily="34" charset="0"/>
                        </a:rPr>
                        <a:t>1.5%</a:t>
                      </a:r>
                    </a:p>
                  </a:txBody>
                  <a:tcPr anchor="ctr"/>
                </a:tc>
                <a:tc>
                  <a:txBody>
                    <a:bodyPr/>
                    <a:lstStyle/>
                    <a:p>
                      <a:pPr algn="ctr"/>
                      <a:r>
                        <a:rPr lang="en-US" sz="1400" b="1" dirty="0">
                          <a:solidFill>
                            <a:srgbClr val="1F1A62"/>
                          </a:solidFill>
                          <a:latin typeface="Helvetica" panose="020B0403020202020204" pitchFamily="34" charset="0"/>
                        </a:rPr>
                        <a:t>3,086.5</a:t>
                      </a:r>
                    </a:p>
                  </a:txBody>
                  <a:tcPr anchor="ctr"/>
                </a:tc>
                <a:extLst>
                  <a:ext uri="{0D108BD9-81ED-4DB2-BD59-A6C34878D82A}">
                    <a16:rowId xmlns:a16="http://schemas.microsoft.com/office/drawing/2014/main" val="702796343"/>
                  </a:ext>
                </a:extLst>
              </a:tr>
            </a:tbl>
          </a:graphicData>
        </a:graphic>
      </p:graphicFrame>
      <p:graphicFrame>
        <p:nvGraphicFramePr>
          <p:cNvPr id="34" name="Table 4">
            <a:extLst>
              <a:ext uri="{FF2B5EF4-FFF2-40B4-BE49-F238E27FC236}">
                <a16:creationId xmlns:a16="http://schemas.microsoft.com/office/drawing/2014/main" id="{718484AD-F40B-4F56-9676-1FAB91E97A61}"/>
              </a:ext>
            </a:extLst>
          </p:cNvPr>
          <p:cNvGraphicFramePr>
            <a:graphicFrameLocks noGrp="1"/>
          </p:cNvGraphicFramePr>
          <p:nvPr>
            <p:extLst>
              <p:ext uri="{D42A27DB-BD31-4B8C-83A1-F6EECF244321}">
                <p14:modId xmlns:p14="http://schemas.microsoft.com/office/powerpoint/2010/main" val="4283069426"/>
              </p:ext>
            </p:extLst>
          </p:nvPr>
        </p:nvGraphicFramePr>
        <p:xfrm>
          <a:off x="7639463" y="4383761"/>
          <a:ext cx="2772386" cy="1542286"/>
        </p:xfrm>
        <a:graphic>
          <a:graphicData uri="http://schemas.openxmlformats.org/drawingml/2006/table">
            <a:tbl>
              <a:tblPr firstRow="1" bandRow="1">
                <a:tableStyleId>{5C22544A-7EE6-4342-B048-85BDC9FD1C3A}</a:tableStyleId>
              </a:tblPr>
              <a:tblGrid>
                <a:gridCol w="1303510">
                  <a:extLst>
                    <a:ext uri="{9D8B030D-6E8A-4147-A177-3AD203B41FA5}">
                      <a16:colId xmlns:a16="http://schemas.microsoft.com/office/drawing/2014/main" val="3722440389"/>
                    </a:ext>
                  </a:extLst>
                </a:gridCol>
                <a:gridCol w="1468876">
                  <a:extLst>
                    <a:ext uri="{9D8B030D-6E8A-4147-A177-3AD203B41FA5}">
                      <a16:colId xmlns:a16="http://schemas.microsoft.com/office/drawing/2014/main" val="3869992084"/>
                    </a:ext>
                  </a:extLst>
                </a:gridCol>
              </a:tblGrid>
              <a:tr h="557848">
                <a:tc>
                  <a:txBody>
                    <a:bodyPr/>
                    <a:lstStyle/>
                    <a:p>
                      <a:pPr algn="ctr"/>
                      <a:r>
                        <a:rPr lang="en-US" sz="1400" dirty="0">
                          <a:latin typeface="Helvetica" panose="020B0403020202020204" pitchFamily="34" charset="0"/>
                        </a:rPr>
                        <a:t>Monthly Avg </a:t>
                      </a:r>
                    </a:p>
                    <a:p>
                      <a:pPr algn="ctr"/>
                      <a:r>
                        <a:rPr lang="en-US" sz="1400" dirty="0">
                          <a:latin typeface="Helvetica" panose="020B0403020202020204" pitchFamily="34" charset="0"/>
                        </a:rPr>
                        <a:t>% Lift</a:t>
                      </a:r>
                    </a:p>
                  </a:txBody>
                  <a:tcPr>
                    <a:solidFill>
                      <a:srgbClr val="1F1A62"/>
                    </a:solidFill>
                  </a:tcPr>
                </a:tc>
                <a:tc>
                  <a:txBody>
                    <a:bodyPr/>
                    <a:lstStyle/>
                    <a:p>
                      <a:pPr algn="ctr"/>
                      <a:r>
                        <a:rPr lang="en-US" sz="1400" dirty="0">
                          <a:latin typeface="Helvetica" panose="020B0403020202020204" pitchFamily="34" charset="0"/>
                        </a:rPr>
                        <a:t>Total IMPEs </a:t>
                      </a:r>
                    </a:p>
                    <a:p>
                      <a:pPr algn="ctr"/>
                      <a:r>
                        <a:rPr lang="en-US" sz="1400" dirty="0">
                          <a:latin typeface="Helvetica" panose="020B0403020202020204" pitchFamily="34" charset="0"/>
                        </a:rPr>
                        <a:t>(MM) Lift</a:t>
                      </a:r>
                    </a:p>
                  </a:txBody>
                  <a:tcPr>
                    <a:solidFill>
                      <a:srgbClr val="1F1A62"/>
                    </a:solidFill>
                  </a:tcPr>
                </a:tc>
                <a:extLst>
                  <a:ext uri="{0D108BD9-81ED-4DB2-BD59-A6C34878D82A}">
                    <a16:rowId xmlns:a16="http://schemas.microsoft.com/office/drawing/2014/main" val="2080673993"/>
                  </a:ext>
                </a:extLst>
              </a:tr>
              <a:tr h="328146">
                <a:tc>
                  <a:txBody>
                    <a:bodyPr/>
                    <a:lstStyle/>
                    <a:p>
                      <a:pPr algn="ctr"/>
                      <a:r>
                        <a:rPr lang="en-US" sz="1400" b="1" dirty="0">
                          <a:solidFill>
                            <a:srgbClr val="1B1464"/>
                          </a:solidFill>
                          <a:latin typeface="Helvetica" panose="020B0403020202020204" pitchFamily="34" charset="0"/>
                        </a:rPr>
                        <a:t>0.7%</a:t>
                      </a:r>
                    </a:p>
                  </a:txBody>
                  <a:tcPr anchor="ctr">
                    <a:solidFill>
                      <a:srgbClr val="CFD5EA"/>
                    </a:solidFill>
                  </a:tcPr>
                </a:tc>
                <a:tc>
                  <a:txBody>
                    <a:bodyPr/>
                    <a:lstStyle/>
                    <a:p>
                      <a:pPr algn="ctr"/>
                      <a:r>
                        <a:rPr lang="en-US" sz="1400" b="1" dirty="0">
                          <a:solidFill>
                            <a:srgbClr val="1F1A62"/>
                          </a:solidFill>
                          <a:latin typeface="Helvetica" panose="020B0403020202020204" pitchFamily="34" charset="0"/>
                        </a:rPr>
                        <a:t>3,816.5</a:t>
                      </a:r>
                    </a:p>
                  </a:txBody>
                  <a:tcPr anchor="ctr">
                    <a:solidFill>
                      <a:srgbClr val="CFD5EA"/>
                    </a:solidFill>
                  </a:tcPr>
                </a:tc>
                <a:extLst>
                  <a:ext uri="{0D108BD9-81ED-4DB2-BD59-A6C34878D82A}">
                    <a16:rowId xmlns:a16="http://schemas.microsoft.com/office/drawing/2014/main" val="1328197872"/>
                  </a:ext>
                </a:extLst>
              </a:tr>
              <a:tr h="328146">
                <a:tc>
                  <a:txBody>
                    <a:bodyPr/>
                    <a:lstStyle/>
                    <a:p>
                      <a:pPr algn="ctr"/>
                      <a:r>
                        <a:rPr lang="en-US" sz="1400" b="1" dirty="0">
                          <a:solidFill>
                            <a:srgbClr val="1F1A62"/>
                          </a:solidFill>
                          <a:latin typeface="Helvetica" panose="020B0403020202020204" pitchFamily="34" charset="0"/>
                        </a:rPr>
                        <a:t>0.9%</a:t>
                      </a:r>
                    </a:p>
                  </a:txBody>
                  <a:tcPr anchor="ctr"/>
                </a:tc>
                <a:tc>
                  <a:txBody>
                    <a:bodyPr/>
                    <a:lstStyle/>
                    <a:p>
                      <a:pPr algn="ctr"/>
                      <a:r>
                        <a:rPr lang="en-US" sz="1400" b="1" dirty="0">
                          <a:solidFill>
                            <a:srgbClr val="1F1A62"/>
                          </a:solidFill>
                          <a:latin typeface="Helvetica" panose="020B0403020202020204" pitchFamily="34" charset="0"/>
                        </a:rPr>
                        <a:t>666.8</a:t>
                      </a:r>
                    </a:p>
                  </a:txBody>
                  <a:tcPr anchor="ctr"/>
                </a:tc>
                <a:extLst>
                  <a:ext uri="{0D108BD9-81ED-4DB2-BD59-A6C34878D82A}">
                    <a16:rowId xmlns:a16="http://schemas.microsoft.com/office/drawing/2014/main" val="3833436056"/>
                  </a:ext>
                </a:extLst>
              </a:tr>
              <a:tr h="328146">
                <a:tc>
                  <a:txBody>
                    <a:bodyPr/>
                    <a:lstStyle/>
                    <a:p>
                      <a:pPr algn="ctr"/>
                      <a:r>
                        <a:rPr lang="en-US" sz="1400" b="1" dirty="0">
                          <a:solidFill>
                            <a:srgbClr val="1F1A62"/>
                          </a:solidFill>
                          <a:latin typeface="Helvetica" panose="020B0403020202020204" pitchFamily="34" charset="0"/>
                        </a:rPr>
                        <a:t>1.4%</a:t>
                      </a:r>
                    </a:p>
                  </a:txBody>
                  <a:tcPr anchor="ctr"/>
                </a:tc>
                <a:tc>
                  <a:txBody>
                    <a:bodyPr/>
                    <a:lstStyle/>
                    <a:p>
                      <a:pPr algn="ctr"/>
                      <a:r>
                        <a:rPr lang="en-US" sz="1400" b="1" dirty="0">
                          <a:solidFill>
                            <a:srgbClr val="1F1A62"/>
                          </a:solidFill>
                          <a:latin typeface="Helvetica" panose="020B0403020202020204" pitchFamily="34" charset="0"/>
                        </a:rPr>
                        <a:t>857.3</a:t>
                      </a:r>
                    </a:p>
                  </a:txBody>
                  <a:tcPr anchor="ctr"/>
                </a:tc>
                <a:extLst>
                  <a:ext uri="{0D108BD9-81ED-4DB2-BD59-A6C34878D82A}">
                    <a16:rowId xmlns:a16="http://schemas.microsoft.com/office/drawing/2014/main" val="702796343"/>
                  </a:ext>
                </a:extLst>
              </a:tr>
            </a:tbl>
          </a:graphicData>
        </a:graphic>
      </p:graphicFrame>
      <p:sp>
        <p:nvSpPr>
          <p:cNvPr id="35" name="TextBox 34">
            <a:extLst>
              <a:ext uri="{FF2B5EF4-FFF2-40B4-BE49-F238E27FC236}">
                <a16:creationId xmlns:a16="http://schemas.microsoft.com/office/drawing/2014/main" id="{9E3A80E1-1D16-4CC0-BD6F-44225565C9C3}"/>
              </a:ext>
            </a:extLst>
          </p:cNvPr>
          <p:cNvSpPr txBox="1"/>
          <p:nvPr/>
        </p:nvSpPr>
        <p:spPr>
          <a:xfrm>
            <a:off x="7638775" y="2125595"/>
            <a:ext cx="2766590" cy="523220"/>
          </a:xfrm>
          <a:prstGeom prst="rect">
            <a:avLst/>
          </a:prstGeom>
          <a:solidFill>
            <a:srgbClr val="E9EBF5"/>
          </a:solid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F1A62"/>
                </a:solidFill>
                <a:effectLst/>
                <a:uLnTx/>
                <a:uFillTx/>
                <a:latin typeface="Helvetica" panose="020B0403020202020204" pitchFamily="34" charset="0"/>
                <a:ea typeface="+mn-ea"/>
                <a:cs typeface="+mn-cs"/>
              </a:rPr>
              <a:t>2021: Sep – Dec</a:t>
            </a:r>
            <a:br>
              <a:rPr kumimoji="0" lang="en-US" sz="18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b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(8/30/21 – 12/21/21)</a:t>
            </a:r>
            <a:endParaRPr kumimoji="0" lang="en-US" sz="18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spTree>
    <p:extLst>
      <p:ext uri="{BB962C8B-B14F-4D97-AF65-F5344CB8AC3E}">
        <p14:creationId xmlns:p14="http://schemas.microsoft.com/office/powerpoint/2010/main" val="2453228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31939" y="-21736"/>
            <a:ext cx="6096000" cy="6869150"/>
          </a:xfrm>
          <a:prstGeom prst="rect">
            <a:avLst/>
          </a:prstGeom>
          <a:solidFill>
            <a:srgbClr val="4EBEA4"/>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ED54650-E124-0942-8B03-A438165B55A6}"/>
              </a:ext>
            </a:extLst>
          </p:cNvPr>
          <p:cNvSpPr/>
          <p:nvPr/>
        </p:nvSpPr>
        <p:spPr>
          <a:xfrm>
            <a:off x="413302" y="357425"/>
            <a:ext cx="4049568"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Helvetica" pitchFamily="2" charset="0"/>
                <a:ea typeface="+mn-ea"/>
                <a:cs typeface="+mn-cs"/>
              </a:rPr>
              <a:t>What is the issue?</a:t>
            </a: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a:srcRect l="4181" t="95080" r="-1"/>
          <a:stretch/>
        </p:blipFill>
        <p:spPr>
          <a:xfrm>
            <a:off x="526244" y="6519043"/>
            <a:ext cx="11708793" cy="350107"/>
          </a:xfrm>
          <a:prstGeom prst="rect">
            <a:avLst/>
          </a:prstGeom>
        </p:spPr>
      </p:pic>
      <p:sp>
        <p:nvSpPr>
          <p:cNvPr id="9" name="TextBox 8">
            <a:extLst>
              <a:ext uri="{FF2B5EF4-FFF2-40B4-BE49-F238E27FC236}">
                <a16:creationId xmlns:a16="http://schemas.microsoft.com/office/drawing/2014/main" id="{A4755963-4980-8146-865D-346349C86C8D}"/>
              </a:ext>
            </a:extLst>
          </p:cNvPr>
          <p:cNvSpPr txBox="1"/>
          <p:nvPr/>
        </p:nvSpPr>
        <p:spPr>
          <a:xfrm>
            <a:off x="546751" y="6594696"/>
            <a:ext cx="108333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1</a:t>
            </a:r>
          </a:p>
        </p:txBody>
      </p:sp>
      <p:sp>
        <p:nvSpPr>
          <p:cNvPr id="10" name="Rectangle 9">
            <a:extLst>
              <a:ext uri="{FF2B5EF4-FFF2-40B4-BE49-F238E27FC236}">
                <a16:creationId xmlns:a16="http://schemas.microsoft.com/office/drawing/2014/main" id="{53E3673F-9BBA-4721-B20C-F320A6BBE903}"/>
              </a:ext>
            </a:extLst>
          </p:cNvPr>
          <p:cNvSpPr/>
          <p:nvPr/>
        </p:nvSpPr>
        <p:spPr>
          <a:xfrm>
            <a:off x="6237839" y="285988"/>
            <a:ext cx="5743629"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2060"/>
                </a:solidFill>
                <a:latin typeface="Helvetica" pitchFamily="2" charset="0"/>
              </a:rPr>
              <a:t>What was the error and what ad assets were most impacted?</a:t>
            </a:r>
            <a:endParaRPr kumimoji="0" lang="en-US" sz="2800" b="1" i="0" u="none" strike="noStrike" kern="1200" cap="none" spc="0" normalizeH="0" baseline="0" noProof="0" dirty="0">
              <a:ln>
                <a:noFill/>
              </a:ln>
              <a:solidFill>
                <a:srgbClr val="002060"/>
              </a:solidFill>
              <a:effectLst/>
              <a:uLnTx/>
              <a:uFillTx/>
              <a:latin typeface="Helvetica" pitchFamily="2" charset="0"/>
              <a:ea typeface="+mn-ea"/>
              <a:cs typeface="+mn-cs"/>
            </a:endParaRPr>
          </a:p>
        </p:txBody>
      </p:sp>
      <p:sp>
        <p:nvSpPr>
          <p:cNvPr id="47" name="TextBox 46">
            <a:extLst>
              <a:ext uri="{FF2B5EF4-FFF2-40B4-BE49-F238E27FC236}">
                <a16:creationId xmlns:a16="http://schemas.microsoft.com/office/drawing/2014/main" id="{3C09178B-8C6A-467F-B928-B1918769FACB}"/>
              </a:ext>
            </a:extLst>
          </p:cNvPr>
          <p:cNvSpPr txBox="1"/>
          <p:nvPr/>
        </p:nvSpPr>
        <p:spPr>
          <a:xfrm>
            <a:off x="287107" y="1516480"/>
            <a:ext cx="5358845" cy="2062103"/>
          </a:xfrm>
          <a:prstGeom prst="rect">
            <a:avLst/>
          </a:prstGeom>
          <a:noFill/>
        </p:spPr>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r>
              <a:rPr lang="en-US" sz="1600" dirty="0">
                <a:solidFill>
                  <a:srgbClr val="002060"/>
                </a:solidFill>
                <a:latin typeface="Helvetica" panose="020B0604020202020204" pitchFamily="2" charset="0"/>
              </a:rPr>
              <a:t>In late December of 2021 Nielsen acknowledged that an error/malfunction had caused them to </a:t>
            </a:r>
            <a:r>
              <a:rPr lang="en-US" sz="1600" b="1" u="sng" dirty="0">
                <a:solidFill>
                  <a:srgbClr val="002060"/>
                </a:solidFill>
                <a:latin typeface="Helvetica" panose="020B0604020202020204" pitchFamily="2" charset="0"/>
              </a:rPr>
              <a:t>undercount TV </a:t>
            </a:r>
            <a:r>
              <a:rPr lang="en-US" sz="1600" b="1" dirty="0">
                <a:solidFill>
                  <a:srgbClr val="002060"/>
                </a:solidFill>
                <a:latin typeface="Helvetica" panose="020B0604020202020204" pitchFamily="2" charset="0"/>
              </a:rPr>
              <a:t>audiences for the previous SIXTEEN months</a:t>
            </a:r>
            <a:r>
              <a:rPr lang="en-US" sz="1600" dirty="0">
                <a:solidFill>
                  <a:srgbClr val="002060"/>
                </a:solidFill>
                <a:latin typeface="Helvetica" panose="020B0604020202020204" pitchFamily="2" charset="0"/>
              </a:rPr>
              <a:t> (from Sept. 2020 thru Dec. 2021) </a:t>
            </a:r>
          </a:p>
          <a:p>
            <a:pPr marR="0" lvl="0" defTabSz="914400" rtl="0" eaLnBrk="1" fontAlgn="auto" latinLnBrk="0" hangingPunct="1">
              <a:lnSpc>
                <a:spcPct val="100000"/>
              </a:lnSpc>
              <a:spcBef>
                <a:spcPts val="0"/>
              </a:spcBef>
              <a:spcAft>
                <a:spcPts val="0"/>
              </a:spcAft>
              <a:buClrTx/>
              <a:buSzTx/>
              <a:tabLst/>
              <a:defRPr/>
            </a:pPr>
            <a:endParaRPr lang="en-US" sz="1600" dirty="0">
              <a:solidFill>
                <a:srgbClr val="002060"/>
              </a:solidFill>
              <a:latin typeface="Helvetica" panose="020B0604020202020204" pitchFamily="2" charset="0"/>
            </a:endParaRPr>
          </a:p>
          <a:p>
            <a:pPr marR="0" lvl="0" defTabSz="914400" rtl="0" eaLnBrk="1" fontAlgn="auto" latinLnBrk="0" hangingPunct="1">
              <a:lnSpc>
                <a:spcPct val="100000"/>
              </a:lnSpc>
              <a:spcBef>
                <a:spcPts val="0"/>
              </a:spcBef>
              <a:spcAft>
                <a:spcPts val="0"/>
              </a:spcAft>
              <a:buClrTx/>
              <a:buSzTx/>
              <a:tabLst/>
              <a:defRPr/>
            </a:pPr>
            <a:endParaRPr lang="en-US" sz="1600" dirty="0">
              <a:solidFill>
                <a:srgbClr val="002060"/>
              </a:solidFill>
              <a:latin typeface="Helvetica" panose="020B0604020202020204" pitchFamily="2" charset="0"/>
            </a:endParaRPr>
          </a:p>
          <a:p>
            <a:pPr marR="0" lvl="0"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srgbClr val="002060"/>
              </a:solidFill>
              <a:effectLst/>
              <a:uLnTx/>
              <a:uFillTx/>
              <a:latin typeface="Helvetica" panose="020B0604020202020204" pitchFamily="2" charset="0"/>
              <a:ea typeface="+mn-ea"/>
              <a:cs typeface="+mn-cs"/>
            </a:endParaRPr>
          </a:p>
          <a:p>
            <a:pPr marR="0" lvl="0"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srgbClr val="002060"/>
              </a:solidFill>
              <a:effectLst/>
              <a:uLnTx/>
              <a:uFillTx/>
              <a:latin typeface="Helvetica" panose="020B0604020202020204" pitchFamily="2" charset="0"/>
              <a:ea typeface="+mn-ea"/>
              <a:cs typeface="+mn-cs"/>
            </a:endParaRPr>
          </a:p>
        </p:txBody>
      </p:sp>
      <p:sp>
        <p:nvSpPr>
          <p:cNvPr id="53" name="TextBox 52">
            <a:extLst>
              <a:ext uri="{FF2B5EF4-FFF2-40B4-BE49-F238E27FC236}">
                <a16:creationId xmlns:a16="http://schemas.microsoft.com/office/drawing/2014/main" id="{AB981F1C-7BDB-420A-851C-86CE868E772D}"/>
              </a:ext>
            </a:extLst>
          </p:cNvPr>
          <p:cNvSpPr txBox="1"/>
          <p:nvPr/>
        </p:nvSpPr>
        <p:spPr>
          <a:xfrm>
            <a:off x="6345700" y="1876776"/>
            <a:ext cx="4889672" cy="830997"/>
          </a:xfrm>
          <a:prstGeom prst="rect">
            <a:avLst/>
          </a:prstGeom>
          <a:noFill/>
        </p:spPr>
        <p:txBody>
          <a:bodyPr wrap="square" rtlCol="0">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002060"/>
                </a:solidFill>
                <a:latin typeface="Helvetica" panose="020B0604020202020204" pitchFamily="2" charset="0"/>
              </a:rPr>
              <a:t>In September 2020, Nielsen began including out-of-home (outside primary residence) viewing in its national TV ratings</a:t>
            </a:r>
            <a:endParaRPr kumimoji="0" lang="en-US" sz="1600" b="0" i="0" u="none" strike="noStrike" kern="1200" cap="none" spc="0" normalizeH="0" baseline="0" noProof="0" dirty="0">
              <a:ln>
                <a:noFill/>
              </a:ln>
              <a:solidFill>
                <a:srgbClr val="002060"/>
              </a:solidFill>
              <a:effectLst/>
              <a:uLnTx/>
              <a:uFillTx/>
              <a:latin typeface="Helvetica" panose="020B0604020202020204" pitchFamily="2" charset="0"/>
              <a:ea typeface="+mn-ea"/>
              <a:cs typeface="+mn-cs"/>
            </a:endParaRPr>
          </a:p>
        </p:txBody>
      </p:sp>
      <p:sp>
        <p:nvSpPr>
          <p:cNvPr id="12" name="TextBox 11">
            <a:extLst>
              <a:ext uri="{FF2B5EF4-FFF2-40B4-BE49-F238E27FC236}">
                <a16:creationId xmlns:a16="http://schemas.microsoft.com/office/drawing/2014/main" id="{C8CA2708-7E67-48B4-A67B-341EF2A141C7}"/>
              </a:ext>
            </a:extLst>
          </p:cNvPr>
          <p:cNvSpPr txBox="1"/>
          <p:nvPr/>
        </p:nvSpPr>
        <p:spPr>
          <a:xfrm>
            <a:off x="6316826" y="2823214"/>
            <a:ext cx="5219412" cy="1077218"/>
          </a:xfrm>
          <a:prstGeom prst="rect">
            <a:avLst/>
          </a:prstGeom>
          <a:noFill/>
        </p:spPr>
        <p:txBody>
          <a:bodyPr wrap="square" rtlCol="0">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t>Nielsen reported on 12/22/21 that due to an internal error, OOH viewing </a:t>
            </a:r>
            <a:r>
              <a:rPr lang="en-US" sz="1600" dirty="0">
                <a:solidFill>
                  <a:srgbClr val="002060"/>
                </a:solidFill>
                <a:latin typeface="Helvetica" panose="020B0604020202020204" pitchFamily="2" charset="0"/>
              </a:rPr>
              <a:t>for </a:t>
            </a:r>
            <a:r>
              <a:rPr kumimoji="0" lang="en-US" sz="1600" b="0" i="0"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t>broadband-only (BBO) homes had never been included in national TV </a:t>
            </a:r>
            <a:r>
              <a:rPr lang="en-US" sz="1600" dirty="0">
                <a:solidFill>
                  <a:srgbClr val="002060"/>
                </a:solidFill>
                <a:latin typeface="Helvetica" panose="020B0604020202020204" pitchFamily="2" charset="0"/>
              </a:rPr>
              <a:t>audience </a:t>
            </a:r>
            <a:r>
              <a:rPr kumimoji="0" lang="en-US" sz="1600" b="0" i="0"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t>estimates (Sept. </a:t>
            </a:r>
            <a:r>
              <a:rPr lang="en-US" sz="1600" dirty="0">
                <a:solidFill>
                  <a:srgbClr val="002060"/>
                </a:solidFill>
                <a:latin typeface="Helvetica" panose="020B0604020202020204" pitchFamily="2" charset="0"/>
              </a:rPr>
              <a:t>’20 – Dec. ‘21) </a:t>
            </a:r>
            <a:endParaRPr kumimoji="0" lang="en-US" sz="1600" b="0" i="0" u="none" strike="noStrike" kern="1200" cap="none" spc="0" normalizeH="0" baseline="0" noProof="0" dirty="0">
              <a:ln>
                <a:noFill/>
              </a:ln>
              <a:solidFill>
                <a:srgbClr val="002060"/>
              </a:solidFill>
              <a:effectLst/>
              <a:uLnTx/>
              <a:uFillTx/>
              <a:latin typeface="Helvetica" panose="020B0604020202020204" pitchFamily="2" charset="0"/>
              <a:ea typeface="+mn-ea"/>
              <a:cs typeface="+mn-cs"/>
            </a:endParaRPr>
          </a:p>
        </p:txBody>
      </p:sp>
      <p:sp>
        <p:nvSpPr>
          <p:cNvPr id="13" name="TextBox 12">
            <a:extLst>
              <a:ext uri="{FF2B5EF4-FFF2-40B4-BE49-F238E27FC236}">
                <a16:creationId xmlns:a16="http://schemas.microsoft.com/office/drawing/2014/main" id="{91B98546-0CC6-49AD-BCA7-B780C265ACD6}"/>
              </a:ext>
            </a:extLst>
          </p:cNvPr>
          <p:cNvSpPr txBox="1"/>
          <p:nvPr/>
        </p:nvSpPr>
        <p:spPr>
          <a:xfrm>
            <a:off x="6380132" y="4456940"/>
            <a:ext cx="5285623" cy="1738938"/>
          </a:xfrm>
          <a:prstGeom prst="rect">
            <a:avLst/>
          </a:prstGeom>
          <a:noFill/>
        </p:spPr>
        <p:txBody>
          <a:bodyPr wrap="square" rtlCol="0">
            <a:spAutoFit/>
          </a:bodyPr>
          <a:lstStyle/>
          <a:p>
            <a:pPr marL="285750" indent="-285750">
              <a:buFont typeface="Arial" panose="020B0604020202020204" pitchFamily="34" charset="0"/>
              <a:buChar char="•"/>
              <a:defRPr/>
            </a:pPr>
            <a:r>
              <a:rPr lang="en-US" sz="1600" dirty="0">
                <a:solidFill>
                  <a:srgbClr val="002060"/>
                </a:solidFill>
                <a:latin typeface="Helvetica" panose="020B0604020202020204" pitchFamily="2" charset="0"/>
              </a:rPr>
              <a:t>Out-of-home viewing is a portion of nearly ALL TV programming</a:t>
            </a:r>
          </a:p>
          <a:p>
            <a:pPr marL="285750" indent="-285750">
              <a:buFont typeface="Arial" panose="020B0604020202020204" pitchFamily="34" charset="0"/>
              <a:buChar char="•"/>
              <a:defRPr/>
            </a:pPr>
            <a:endParaRPr lang="en-US" sz="1600" dirty="0">
              <a:solidFill>
                <a:srgbClr val="002060"/>
              </a:solidFill>
              <a:latin typeface="Helvetica" panose="020B0604020202020204" pitchFamily="2"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t>However, this error had a disproportionate effect on:</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2060"/>
              </a:solidFill>
              <a:effectLst/>
              <a:uLnTx/>
              <a:uFillTx/>
              <a:latin typeface="Helvetica" panose="020B0604020202020204" pitchFamily="2" charset="0"/>
              <a:ea typeface="+mn-ea"/>
              <a:cs typeface="+mn-cs"/>
            </a:endParaRPr>
          </a:p>
          <a:p>
            <a:pPr marL="742950" lvl="1" indent="-285750">
              <a:buFont typeface="Arial" panose="020B0604020202020204" pitchFamily="34" charset="0"/>
              <a:buChar char="•"/>
              <a:defRPr/>
            </a:pPr>
            <a:r>
              <a:rPr lang="en-US" sz="1600" dirty="0">
                <a:solidFill>
                  <a:srgbClr val="002060"/>
                </a:solidFill>
                <a:latin typeface="Helvetica" panose="020B0604020202020204" pitchFamily="2" charset="0"/>
              </a:rPr>
              <a:t>Live sports, news and high-profile “can’t miss” programs, “tent-pole” events and specials</a:t>
            </a:r>
          </a:p>
        </p:txBody>
      </p:sp>
      <p:sp>
        <p:nvSpPr>
          <p:cNvPr id="14" name="TextBox 13">
            <a:extLst>
              <a:ext uri="{FF2B5EF4-FFF2-40B4-BE49-F238E27FC236}">
                <a16:creationId xmlns:a16="http://schemas.microsoft.com/office/drawing/2014/main" id="{8C9C6ACB-08FD-415E-A208-788B39BFA75B}"/>
              </a:ext>
            </a:extLst>
          </p:cNvPr>
          <p:cNvSpPr txBox="1"/>
          <p:nvPr/>
        </p:nvSpPr>
        <p:spPr>
          <a:xfrm>
            <a:off x="6177394" y="1516480"/>
            <a:ext cx="5358845" cy="338554"/>
          </a:xfrm>
          <a:prstGeom prst="rect">
            <a:avLst/>
          </a:prstGeom>
          <a:noFill/>
        </p:spPr>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r>
              <a:rPr lang="en-US" sz="1600" b="1" dirty="0">
                <a:solidFill>
                  <a:srgbClr val="002060"/>
                </a:solidFill>
                <a:latin typeface="Helvetica" panose="020B0604020202020204" pitchFamily="2" charset="0"/>
              </a:rPr>
              <a:t>What was the error?</a:t>
            </a:r>
            <a:endParaRPr kumimoji="0" lang="en-US" sz="1600" b="1" i="0" u="none" strike="noStrike" kern="1200" cap="none" spc="0" normalizeH="0" baseline="0" noProof="0" dirty="0">
              <a:ln>
                <a:noFill/>
              </a:ln>
              <a:solidFill>
                <a:srgbClr val="002060"/>
              </a:solidFill>
              <a:effectLst/>
              <a:uLnTx/>
              <a:uFillTx/>
              <a:latin typeface="Helvetica" panose="020B0604020202020204" pitchFamily="2" charset="0"/>
              <a:ea typeface="+mn-ea"/>
              <a:cs typeface="+mn-cs"/>
            </a:endParaRPr>
          </a:p>
        </p:txBody>
      </p:sp>
      <p:sp>
        <p:nvSpPr>
          <p:cNvPr id="15" name="TextBox 14">
            <a:extLst>
              <a:ext uri="{FF2B5EF4-FFF2-40B4-BE49-F238E27FC236}">
                <a16:creationId xmlns:a16="http://schemas.microsoft.com/office/drawing/2014/main" id="{3B26D460-92CA-4E00-BB63-40FC07714337}"/>
              </a:ext>
            </a:extLst>
          </p:cNvPr>
          <p:cNvSpPr txBox="1"/>
          <p:nvPr/>
        </p:nvSpPr>
        <p:spPr>
          <a:xfrm>
            <a:off x="6177393" y="4103434"/>
            <a:ext cx="5358845" cy="338554"/>
          </a:xfrm>
          <a:prstGeom prst="rect">
            <a:avLst/>
          </a:prstGeom>
          <a:noFill/>
        </p:spPr>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r>
              <a:rPr lang="en-US" sz="1600" b="1" dirty="0">
                <a:solidFill>
                  <a:srgbClr val="002060"/>
                </a:solidFill>
                <a:latin typeface="Helvetica" panose="020B0604020202020204" pitchFamily="2" charset="0"/>
              </a:rPr>
              <a:t>What ad assets were most impacted?</a:t>
            </a:r>
            <a:endParaRPr kumimoji="0" lang="en-US" sz="1600" b="1" i="0" u="none" strike="noStrike" kern="1200" cap="none" spc="0" normalizeH="0" baseline="0" noProof="0" dirty="0">
              <a:ln>
                <a:noFill/>
              </a:ln>
              <a:solidFill>
                <a:srgbClr val="002060"/>
              </a:solidFill>
              <a:effectLst/>
              <a:uLnTx/>
              <a:uFillTx/>
              <a:latin typeface="Helvetica" panose="020B0604020202020204" pitchFamily="2" charset="0"/>
              <a:ea typeface="+mn-ea"/>
              <a:cs typeface="+mn-cs"/>
            </a:endParaRPr>
          </a:p>
        </p:txBody>
      </p:sp>
      <p:grpSp>
        <p:nvGrpSpPr>
          <p:cNvPr id="16" name="Group 15">
            <a:extLst>
              <a:ext uri="{FF2B5EF4-FFF2-40B4-BE49-F238E27FC236}">
                <a16:creationId xmlns:a16="http://schemas.microsoft.com/office/drawing/2014/main" id="{A9D62DC6-D2AF-48D2-98C2-C17B7F3B47B7}"/>
              </a:ext>
            </a:extLst>
          </p:cNvPr>
          <p:cNvGrpSpPr/>
          <p:nvPr/>
        </p:nvGrpSpPr>
        <p:grpSpPr>
          <a:xfrm>
            <a:off x="51439" y="3172078"/>
            <a:ext cx="5929244" cy="2641651"/>
            <a:chOff x="6207640" y="3762448"/>
            <a:chExt cx="5929244" cy="2641651"/>
          </a:xfrm>
        </p:grpSpPr>
        <p:grpSp>
          <p:nvGrpSpPr>
            <p:cNvPr id="17" name="Group 16">
              <a:extLst>
                <a:ext uri="{FF2B5EF4-FFF2-40B4-BE49-F238E27FC236}">
                  <a16:creationId xmlns:a16="http://schemas.microsoft.com/office/drawing/2014/main" id="{01D043F9-79EA-4C4A-B0EF-C1211AE48E7A}"/>
                </a:ext>
              </a:extLst>
            </p:cNvPr>
            <p:cNvGrpSpPr/>
            <p:nvPr/>
          </p:nvGrpSpPr>
          <p:grpSpPr>
            <a:xfrm>
              <a:off x="6237839" y="3801429"/>
              <a:ext cx="3684374" cy="753675"/>
              <a:chOff x="6643990" y="4835864"/>
              <a:chExt cx="4153711" cy="757539"/>
            </a:xfrm>
          </p:grpSpPr>
          <p:sp>
            <p:nvSpPr>
              <p:cNvPr id="46" name="Rectangle: Rounded Corners 45">
                <a:hlinkClick r:id="rId4"/>
                <a:extLst>
                  <a:ext uri="{FF2B5EF4-FFF2-40B4-BE49-F238E27FC236}">
                    <a16:creationId xmlns:a16="http://schemas.microsoft.com/office/drawing/2014/main" id="{CD52C3B7-3AD1-4945-A74D-C06059D6BBA8}"/>
                  </a:ext>
                </a:extLst>
              </p:cNvPr>
              <p:cNvSpPr/>
              <p:nvPr/>
            </p:nvSpPr>
            <p:spPr>
              <a:xfrm>
                <a:off x="6643990" y="4835864"/>
                <a:ext cx="4153711" cy="75753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618D6E-F2D5-4E76-AD1F-67D7FD3827FC}"/>
                  </a:ext>
                </a:extLst>
              </p:cNvPr>
              <p:cNvSpPr txBox="1"/>
              <p:nvPr/>
            </p:nvSpPr>
            <p:spPr>
              <a:xfrm>
                <a:off x="7937819" y="4881398"/>
                <a:ext cx="1368394" cy="21654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403020202020204" pitchFamily="34" charset="0"/>
                    <a:ea typeface="+mn-ea"/>
                    <a:cs typeface="+mn-cs"/>
                  </a:rPr>
                  <a:t>December 22, 2021</a:t>
                </a:r>
              </a:p>
            </p:txBody>
          </p:sp>
          <p:pic>
            <p:nvPicPr>
              <p:cNvPr id="49" name="Picture 48">
                <a:extLst>
                  <a:ext uri="{FF2B5EF4-FFF2-40B4-BE49-F238E27FC236}">
                    <a16:creationId xmlns:a16="http://schemas.microsoft.com/office/drawing/2014/main" id="{C84BE804-5DEA-48D4-ACC8-19F693B68DF9}"/>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682902" y="5127134"/>
                <a:ext cx="4007796" cy="377430"/>
              </a:xfrm>
              <a:prstGeom prst="rect">
                <a:avLst/>
              </a:prstGeom>
            </p:spPr>
          </p:pic>
          <p:pic>
            <p:nvPicPr>
              <p:cNvPr id="50" name="Picture 49">
                <a:extLst>
                  <a:ext uri="{FF2B5EF4-FFF2-40B4-BE49-F238E27FC236}">
                    <a16:creationId xmlns:a16="http://schemas.microsoft.com/office/drawing/2014/main" id="{5355226D-E03A-4703-9308-0CEA8E9F98F7}"/>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682902" y="4914797"/>
                <a:ext cx="1264595" cy="212337"/>
              </a:xfrm>
              <a:prstGeom prst="rect">
                <a:avLst/>
              </a:prstGeom>
            </p:spPr>
          </p:pic>
        </p:grpSp>
        <p:grpSp>
          <p:nvGrpSpPr>
            <p:cNvPr id="18" name="Group 17">
              <a:extLst>
                <a:ext uri="{FF2B5EF4-FFF2-40B4-BE49-F238E27FC236}">
                  <a16:creationId xmlns:a16="http://schemas.microsoft.com/office/drawing/2014/main" id="{B48E6FE1-3F71-4A06-9BFF-9968B15EE0FA}"/>
                </a:ext>
              </a:extLst>
            </p:cNvPr>
            <p:cNvGrpSpPr/>
            <p:nvPr/>
          </p:nvGrpSpPr>
          <p:grpSpPr>
            <a:xfrm>
              <a:off x="6237840" y="4771304"/>
              <a:ext cx="3684374" cy="757539"/>
              <a:chOff x="6993357" y="5205984"/>
              <a:chExt cx="4153711" cy="846790"/>
            </a:xfrm>
          </p:grpSpPr>
          <p:sp>
            <p:nvSpPr>
              <p:cNvPr id="41" name="Rectangle: Rounded Corners 40">
                <a:hlinkClick r:id="rId7"/>
                <a:extLst>
                  <a:ext uri="{FF2B5EF4-FFF2-40B4-BE49-F238E27FC236}">
                    <a16:creationId xmlns:a16="http://schemas.microsoft.com/office/drawing/2014/main" id="{A3A7D643-1B81-4388-AC38-91D7783A7587}"/>
                  </a:ext>
                </a:extLst>
              </p:cNvPr>
              <p:cNvSpPr/>
              <p:nvPr/>
            </p:nvSpPr>
            <p:spPr>
              <a:xfrm>
                <a:off x="6993357" y="5205984"/>
                <a:ext cx="4153711" cy="84679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2" name="Picture 41">
                <a:extLst>
                  <a:ext uri="{FF2B5EF4-FFF2-40B4-BE49-F238E27FC236}">
                    <a16:creationId xmlns:a16="http://schemas.microsoft.com/office/drawing/2014/main" id="{9CA6F1CB-9508-4123-B434-B6A5043B1BB5}"/>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7059736" y="5228914"/>
                <a:ext cx="1091258" cy="350107"/>
              </a:xfrm>
              <a:prstGeom prst="rect">
                <a:avLst/>
              </a:prstGeom>
            </p:spPr>
          </p:pic>
          <p:pic>
            <p:nvPicPr>
              <p:cNvPr id="43" name="Picture 42">
                <a:extLst>
                  <a:ext uri="{FF2B5EF4-FFF2-40B4-BE49-F238E27FC236}">
                    <a16:creationId xmlns:a16="http://schemas.microsoft.com/office/drawing/2014/main" id="{E8FE5A90-9AA2-4819-A32D-B17C09E1021E}"/>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7081736" y="5579021"/>
                <a:ext cx="3958329" cy="452694"/>
              </a:xfrm>
              <a:prstGeom prst="rect">
                <a:avLst/>
              </a:prstGeom>
            </p:spPr>
          </p:pic>
          <p:sp>
            <p:nvSpPr>
              <p:cNvPr id="45" name="TextBox 44">
                <a:extLst>
                  <a:ext uri="{FF2B5EF4-FFF2-40B4-BE49-F238E27FC236}">
                    <a16:creationId xmlns:a16="http://schemas.microsoft.com/office/drawing/2014/main" id="{967F7AED-CC12-4C38-8559-96807DC685BE}"/>
                  </a:ext>
                </a:extLst>
              </p:cNvPr>
              <p:cNvSpPr txBox="1"/>
              <p:nvPr/>
            </p:nvSpPr>
            <p:spPr>
              <a:xfrm>
                <a:off x="8150993" y="5284918"/>
                <a:ext cx="1351049" cy="242996"/>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403020202020204" pitchFamily="34" charset="0"/>
                    <a:ea typeface="+mn-ea"/>
                    <a:cs typeface="+mn-cs"/>
                  </a:rPr>
                  <a:t>December 22, 2021</a:t>
                </a:r>
              </a:p>
            </p:txBody>
          </p:sp>
        </p:grpSp>
        <p:grpSp>
          <p:nvGrpSpPr>
            <p:cNvPr id="19" name="Group 18">
              <a:extLst>
                <a:ext uri="{FF2B5EF4-FFF2-40B4-BE49-F238E27FC236}">
                  <a16:creationId xmlns:a16="http://schemas.microsoft.com/office/drawing/2014/main" id="{1116CD9B-6F01-4693-8BD7-304546331AE9}"/>
                </a:ext>
              </a:extLst>
            </p:cNvPr>
            <p:cNvGrpSpPr/>
            <p:nvPr/>
          </p:nvGrpSpPr>
          <p:grpSpPr>
            <a:xfrm>
              <a:off x="10064054" y="4612417"/>
              <a:ext cx="2072830" cy="897586"/>
              <a:chOff x="10064054" y="4797243"/>
              <a:chExt cx="2072830" cy="897586"/>
            </a:xfrm>
          </p:grpSpPr>
          <p:sp>
            <p:nvSpPr>
              <p:cNvPr id="36" name="Rectangle: Rounded Corners 35">
                <a:hlinkClick r:id="rId10"/>
                <a:extLst>
                  <a:ext uri="{FF2B5EF4-FFF2-40B4-BE49-F238E27FC236}">
                    <a16:creationId xmlns:a16="http://schemas.microsoft.com/office/drawing/2014/main" id="{40B2CA43-6FD6-48FD-A239-FBB88296F619}"/>
                  </a:ext>
                </a:extLst>
              </p:cNvPr>
              <p:cNvSpPr/>
              <p:nvPr/>
            </p:nvSpPr>
            <p:spPr>
              <a:xfrm>
                <a:off x="10064054" y="4797243"/>
                <a:ext cx="2072830" cy="89758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36">
                <a:extLst>
                  <a:ext uri="{FF2B5EF4-FFF2-40B4-BE49-F238E27FC236}">
                    <a16:creationId xmlns:a16="http://schemas.microsoft.com/office/drawing/2014/main" id="{EF4B4BB0-D78C-4583-AB6C-82A164C1AC92}"/>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10157873" y="4851613"/>
                <a:ext cx="709285" cy="209033"/>
              </a:xfrm>
              <a:prstGeom prst="rect">
                <a:avLst/>
              </a:prstGeom>
            </p:spPr>
          </p:pic>
          <p:pic>
            <p:nvPicPr>
              <p:cNvPr id="38" name="Picture 37">
                <a:extLst>
                  <a:ext uri="{FF2B5EF4-FFF2-40B4-BE49-F238E27FC236}">
                    <a16:creationId xmlns:a16="http://schemas.microsoft.com/office/drawing/2014/main" id="{75A66596-22BA-4EE7-9949-229062E9C1CF}"/>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10142286" y="5118654"/>
                <a:ext cx="1932149" cy="471401"/>
              </a:xfrm>
              <a:prstGeom prst="rect">
                <a:avLst/>
              </a:prstGeom>
            </p:spPr>
          </p:pic>
          <p:sp>
            <p:nvSpPr>
              <p:cNvPr id="39" name="TextBox 38">
                <a:extLst>
                  <a:ext uri="{FF2B5EF4-FFF2-40B4-BE49-F238E27FC236}">
                    <a16:creationId xmlns:a16="http://schemas.microsoft.com/office/drawing/2014/main" id="{36F45A40-A8C0-466B-96A4-5B6A103E9921}"/>
                  </a:ext>
                </a:extLst>
              </p:cNvPr>
              <p:cNvSpPr txBox="1"/>
              <p:nvPr/>
            </p:nvSpPr>
            <p:spPr>
              <a:xfrm>
                <a:off x="10909312" y="4848403"/>
                <a:ext cx="1198391" cy="21738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403020202020204" pitchFamily="34" charset="0"/>
                    <a:ea typeface="+mn-ea"/>
                    <a:cs typeface="+mn-cs"/>
                  </a:rPr>
                  <a:t>December 22, 2021</a:t>
                </a:r>
              </a:p>
            </p:txBody>
          </p:sp>
        </p:grpSp>
        <p:grpSp>
          <p:nvGrpSpPr>
            <p:cNvPr id="20" name="Group 19">
              <a:extLst>
                <a:ext uri="{FF2B5EF4-FFF2-40B4-BE49-F238E27FC236}">
                  <a16:creationId xmlns:a16="http://schemas.microsoft.com/office/drawing/2014/main" id="{72A78B68-A7FA-4472-83F9-BFAC1C5ED8F1}"/>
                </a:ext>
              </a:extLst>
            </p:cNvPr>
            <p:cNvGrpSpPr/>
            <p:nvPr/>
          </p:nvGrpSpPr>
          <p:grpSpPr>
            <a:xfrm>
              <a:off x="10047568" y="3762448"/>
              <a:ext cx="1987802" cy="689264"/>
              <a:chOff x="6220533" y="5634184"/>
              <a:chExt cx="2631637" cy="757539"/>
            </a:xfrm>
          </p:grpSpPr>
          <p:sp>
            <p:nvSpPr>
              <p:cNvPr id="32" name="Rectangle: Rounded Corners 31">
                <a:hlinkClick r:id="rId13"/>
                <a:extLst>
                  <a:ext uri="{FF2B5EF4-FFF2-40B4-BE49-F238E27FC236}">
                    <a16:creationId xmlns:a16="http://schemas.microsoft.com/office/drawing/2014/main" id="{2E5413C6-E683-4474-AE49-07B9576BDB08}"/>
                  </a:ext>
                </a:extLst>
              </p:cNvPr>
              <p:cNvSpPr/>
              <p:nvPr/>
            </p:nvSpPr>
            <p:spPr>
              <a:xfrm>
                <a:off x="6220533" y="5634184"/>
                <a:ext cx="2631637" cy="75753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a:extLst>
                  <a:ext uri="{FF2B5EF4-FFF2-40B4-BE49-F238E27FC236}">
                    <a16:creationId xmlns:a16="http://schemas.microsoft.com/office/drawing/2014/main" id="{9B4ED512-A4A3-4EF6-88E3-88BE37181B4B}"/>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6355616" y="5700188"/>
                <a:ext cx="631812" cy="279974"/>
              </a:xfrm>
              <a:prstGeom prst="rect">
                <a:avLst/>
              </a:prstGeom>
            </p:spPr>
          </p:pic>
          <p:pic>
            <p:nvPicPr>
              <p:cNvPr id="34" name="Picture 33">
                <a:extLst>
                  <a:ext uri="{FF2B5EF4-FFF2-40B4-BE49-F238E27FC236}">
                    <a16:creationId xmlns:a16="http://schemas.microsoft.com/office/drawing/2014/main" id="{DBF4E793-3BEE-4153-9C4C-F96755A8FCC8}"/>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6371618" y="5945939"/>
                <a:ext cx="2358833" cy="377509"/>
              </a:xfrm>
              <a:prstGeom prst="rect">
                <a:avLst/>
              </a:prstGeom>
            </p:spPr>
          </p:pic>
          <p:sp>
            <p:nvSpPr>
              <p:cNvPr id="35" name="TextBox 34">
                <a:extLst>
                  <a:ext uri="{FF2B5EF4-FFF2-40B4-BE49-F238E27FC236}">
                    <a16:creationId xmlns:a16="http://schemas.microsoft.com/office/drawing/2014/main" id="{D8A07CD3-DE71-4F82-AB80-0BFB30879826}"/>
                  </a:ext>
                </a:extLst>
              </p:cNvPr>
              <p:cNvSpPr txBox="1"/>
              <p:nvPr/>
            </p:nvSpPr>
            <p:spPr>
              <a:xfrm>
                <a:off x="7012582" y="5711204"/>
                <a:ext cx="1530816" cy="23678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403020202020204" pitchFamily="34" charset="0"/>
                    <a:ea typeface="+mn-ea"/>
                    <a:cs typeface="+mn-cs"/>
                  </a:rPr>
                  <a:t>December 22, 2021</a:t>
                </a:r>
              </a:p>
            </p:txBody>
          </p:sp>
        </p:grpSp>
        <p:grpSp>
          <p:nvGrpSpPr>
            <p:cNvPr id="21" name="Group 20">
              <a:extLst>
                <a:ext uri="{FF2B5EF4-FFF2-40B4-BE49-F238E27FC236}">
                  <a16:creationId xmlns:a16="http://schemas.microsoft.com/office/drawing/2014/main" id="{034141D0-5763-4DD3-9D7C-1704BBC80EC6}"/>
                </a:ext>
              </a:extLst>
            </p:cNvPr>
            <p:cNvGrpSpPr/>
            <p:nvPr/>
          </p:nvGrpSpPr>
          <p:grpSpPr>
            <a:xfrm>
              <a:off x="8960494" y="5630941"/>
              <a:ext cx="3147209" cy="757539"/>
              <a:chOff x="8960494" y="5630941"/>
              <a:chExt cx="3147209" cy="757539"/>
            </a:xfrm>
          </p:grpSpPr>
          <p:sp>
            <p:nvSpPr>
              <p:cNvPr id="28" name="Rectangle: Rounded Corners 27">
                <a:hlinkClick r:id="rId16"/>
                <a:extLst>
                  <a:ext uri="{FF2B5EF4-FFF2-40B4-BE49-F238E27FC236}">
                    <a16:creationId xmlns:a16="http://schemas.microsoft.com/office/drawing/2014/main" id="{9320DD10-17F3-48DD-BAAB-158112BDE613}"/>
                  </a:ext>
                </a:extLst>
              </p:cNvPr>
              <p:cNvSpPr/>
              <p:nvPr/>
            </p:nvSpPr>
            <p:spPr>
              <a:xfrm>
                <a:off x="8960494" y="5630941"/>
                <a:ext cx="3147209" cy="75753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a:extLst>
                  <a:ext uri="{FF2B5EF4-FFF2-40B4-BE49-F238E27FC236}">
                    <a16:creationId xmlns:a16="http://schemas.microsoft.com/office/drawing/2014/main" id="{62D117F1-883C-460D-BB7D-00A03F4D5E33}"/>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9017538" y="5921540"/>
                <a:ext cx="3031797" cy="401908"/>
              </a:xfrm>
              <a:prstGeom prst="rect">
                <a:avLst/>
              </a:prstGeom>
            </p:spPr>
          </p:pic>
          <p:pic>
            <p:nvPicPr>
              <p:cNvPr id="30" name="Picture 29">
                <a:extLst>
                  <a:ext uri="{FF2B5EF4-FFF2-40B4-BE49-F238E27FC236}">
                    <a16:creationId xmlns:a16="http://schemas.microsoft.com/office/drawing/2014/main" id="{27BC48A4-EC2E-4225-9ED5-4D8C833858C8}"/>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9105089" y="5666023"/>
                <a:ext cx="1313718" cy="237902"/>
              </a:xfrm>
              <a:prstGeom prst="rect">
                <a:avLst/>
              </a:prstGeom>
            </p:spPr>
          </p:pic>
          <p:sp>
            <p:nvSpPr>
              <p:cNvPr id="31" name="TextBox 30">
                <a:extLst>
                  <a:ext uri="{FF2B5EF4-FFF2-40B4-BE49-F238E27FC236}">
                    <a16:creationId xmlns:a16="http://schemas.microsoft.com/office/drawing/2014/main" id="{85BD9E3E-F4AE-4FB6-B0BE-1416FA0B936A}"/>
                  </a:ext>
                </a:extLst>
              </p:cNvPr>
              <p:cNvSpPr txBox="1"/>
              <p:nvPr/>
            </p:nvSpPr>
            <p:spPr>
              <a:xfrm>
                <a:off x="10388088" y="5662564"/>
                <a:ext cx="1213776" cy="21544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403020202020204" pitchFamily="34" charset="0"/>
                    <a:ea typeface="+mn-ea"/>
                    <a:cs typeface="+mn-cs"/>
                  </a:rPr>
                  <a:t>December 22, 2021</a:t>
                </a:r>
              </a:p>
            </p:txBody>
          </p:sp>
        </p:grpSp>
        <p:grpSp>
          <p:nvGrpSpPr>
            <p:cNvPr id="22" name="Group 21">
              <a:extLst>
                <a:ext uri="{FF2B5EF4-FFF2-40B4-BE49-F238E27FC236}">
                  <a16:creationId xmlns:a16="http://schemas.microsoft.com/office/drawing/2014/main" id="{5AAAE43E-2265-499F-BBF8-D137F83E9977}"/>
                </a:ext>
              </a:extLst>
            </p:cNvPr>
            <p:cNvGrpSpPr/>
            <p:nvPr/>
          </p:nvGrpSpPr>
          <p:grpSpPr>
            <a:xfrm>
              <a:off x="6207640" y="5646560"/>
              <a:ext cx="2574853" cy="757539"/>
              <a:chOff x="6207640" y="5731624"/>
              <a:chExt cx="2574853" cy="757539"/>
            </a:xfrm>
          </p:grpSpPr>
          <p:sp>
            <p:nvSpPr>
              <p:cNvPr id="23" name="Rectangle: Rounded Corners 22">
                <a:hlinkClick r:id="rId19"/>
                <a:extLst>
                  <a:ext uri="{FF2B5EF4-FFF2-40B4-BE49-F238E27FC236}">
                    <a16:creationId xmlns:a16="http://schemas.microsoft.com/office/drawing/2014/main" id="{D4FBE7BD-2C1F-411D-B735-B7EBE2004F42}"/>
                  </a:ext>
                </a:extLst>
              </p:cNvPr>
              <p:cNvSpPr/>
              <p:nvPr/>
            </p:nvSpPr>
            <p:spPr>
              <a:xfrm>
                <a:off x="6207640" y="5731624"/>
                <a:ext cx="2574853" cy="75753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0B400564-3D1D-4AF0-AB61-DE67A326E533}"/>
                  </a:ext>
                </a:extLst>
              </p:cNvPr>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6237839" y="6002154"/>
                <a:ext cx="2358867" cy="399116"/>
              </a:xfrm>
              <a:prstGeom prst="rect">
                <a:avLst/>
              </a:prstGeom>
            </p:spPr>
          </p:pic>
          <p:pic>
            <p:nvPicPr>
              <p:cNvPr id="26" name="Picture 25">
                <a:extLst>
                  <a:ext uri="{FF2B5EF4-FFF2-40B4-BE49-F238E27FC236}">
                    <a16:creationId xmlns:a16="http://schemas.microsoft.com/office/drawing/2014/main" id="{6C6031C7-F6B4-4065-BE1D-737FE772A9EB}"/>
                  </a:ext>
                </a:extLst>
              </p:cNvPr>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6272354" y="5804315"/>
                <a:ext cx="1023654" cy="224745"/>
              </a:xfrm>
              <a:prstGeom prst="rect">
                <a:avLst/>
              </a:prstGeom>
            </p:spPr>
          </p:pic>
          <p:sp>
            <p:nvSpPr>
              <p:cNvPr id="27" name="TextBox 26">
                <a:extLst>
                  <a:ext uri="{FF2B5EF4-FFF2-40B4-BE49-F238E27FC236}">
                    <a16:creationId xmlns:a16="http://schemas.microsoft.com/office/drawing/2014/main" id="{AC2F0CCA-29C1-4439-B32F-CA2496AA608F}"/>
                  </a:ext>
                </a:extLst>
              </p:cNvPr>
              <p:cNvSpPr txBox="1"/>
              <p:nvPr/>
            </p:nvSpPr>
            <p:spPr>
              <a:xfrm>
                <a:off x="7321378" y="5813029"/>
                <a:ext cx="1198391" cy="21738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403020202020204" pitchFamily="34" charset="0"/>
                    <a:ea typeface="+mn-ea"/>
                    <a:cs typeface="+mn-cs"/>
                  </a:rPr>
                  <a:t>December 22, 2021</a:t>
                </a:r>
              </a:p>
            </p:txBody>
          </p:sp>
        </p:grpSp>
      </p:grpSp>
    </p:spTree>
    <p:extLst>
      <p:ext uri="{BB962C8B-B14F-4D97-AF65-F5344CB8AC3E}">
        <p14:creationId xmlns:p14="http://schemas.microsoft.com/office/powerpoint/2010/main" val="891975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F822956-5E28-4BFC-8BEF-86CBB0A2D236}"/>
              </a:ext>
            </a:extLst>
          </p:cNvPr>
          <p:cNvSpPr/>
          <p:nvPr/>
        </p:nvSpPr>
        <p:spPr>
          <a:xfrm>
            <a:off x="6168286" y="1526959"/>
            <a:ext cx="5854487" cy="3877985"/>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2"/>
              </a:buBlip>
              <a:tabLst/>
              <a:defRPr/>
            </a:pPr>
            <a:r>
              <a:rPr kumimoji="0" lang="en-US" sz="1800" b="0" i="0"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t>As ad video technology and consumer behaviors rapidly evolve, more measurement companies are striving to ensure that </a:t>
            </a:r>
            <a:r>
              <a:rPr kumimoji="0" lang="en-US" sz="1800" b="0" i="0" u="sng" strike="noStrike" kern="1200" cap="none" spc="0" normalizeH="0" baseline="0" noProof="0" dirty="0">
                <a:ln>
                  <a:noFill/>
                </a:ln>
                <a:solidFill>
                  <a:srgbClr val="002060"/>
                </a:solidFill>
                <a:effectLst/>
                <a:uLnTx/>
                <a:uFillTx/>
                <a:latin typeface="Helvetica" panose="020B0604020202020204" pitchFamily="2" charset="0"/>
                <a:ea typeface="+mn-ea"/>
                <a:cs typeface="+mn-cs"/>
              </a:rPr>
              <a:t>all viewing is accurately captured and measured</a:t>
            </a:r>
            <a:r>
              <a:rPr kumimoji="0" lang="en-US" sz="1800" b="0" i="0"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t>, across all devices, locations and occasions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Helvetica" panose="020B0604020202020204"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Blip>
                <a:blip r:embed="rId2"/>
              </a:buBlip>
              <a:tabLst/>
              <a:defRPr/>
            </a:pPr>
            <a:r>
              <a:rPr kumimoji="0" lang="en-US" sz="1800" b="0" i="0"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t>Ever-increasing competition in the ad video audience measurement sector is pushing the imperatives of transparency, accuracy and accountability progressively forward as “must-haves” for the full buy/sell ad marketplace</a:t>
            </a:r>
            <a:r>
              <a:rPr kumimoji="0" lang="en-US" sz="1800" b="0" i="0" u="none" strike="noStrike" kern="1200" cap="none" spc="0" normalizeH="0" baseline="0" noProof="0">
                <a:ln>
                  <a:noFill/>
                </a:ln>
                <a:solidFill>
                  <a:srgbClr val="002060"/>
                </a:solidFill>
                <a:effectLst/>
                <a:uLnTx/>
                <a:uFillTx/>
                <a:latin typeface="Helvetica" panose="020B0604020202020204" pitchFamily="2" charset="0"/>
                <a:ea typeface="+mn-ea"/>
                <a:cs typeface="+mn-cs"/>
              </a:rPr>
              <a:t>; </a:t>
            </a:r>
            <a:br>
              <a:rPr kumimoji="0" lang="en-US" sz="1800" b="0" i="0" u="none" strike="noStrike" kern="1200" cap="none" spc="0" normalizeH="0" baseline="0" noProof="0">
                <a:ln>
                  <a:noFill/>
                </a:ln>
                <a:solidFill>
                  <a:srgbClr val="002060"/>
                </a:solidFill>
                <a:effectLst/>
                <a:uLnTx/>
                <a:uFillTx/>
                <a:latin typeface="Helvetica" panose="020B0604020202020204" pitchFamily="2" charset="0"/>
                <a:ea typeface="+mn-ea"/>
                <a:cs typeface="+mn-cs"/>
              </a:rPr>
            </a:br>
            <a:r>
              <a:rPr kumimoji="0" lang="en-US" sz="1800" b="0" i="0" u="none" strike="noStrike" kern="1200" cap="none" spc="0" normalizeH="0" baseline="0" noProof="0">
                <a:ln>
                  <a:noFill/>
                </a:ln>
                <a:solidFill>
                  <a:srgbClr val="002060"/>
                </a:solidFill>
                <a:effectLst/>
                <a:uLnTx/>
                <a:uFillTx/>
                <a:latin typeface="Helvetica" panose="020B0604020202020204" pitchFamily="2" charset="0"/>
                <a:ea typeface="+mn-ea"/>
                <a:cs typeface="+mn-cs"/>
              </a:rPr>
              <a:t>more </a:t>
            </a:r>
            <a:r>
              <a:rPr kumimoji="0" lang="en-US" sz="1800" b="0" i="0"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t>choices </a:t>
            </a:r>
            <a:r>
              <a:rPr kumimoji="0" lang="en-US" sz="1800" b="0" i="1"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t>has to </a:t>
            </a:r>
            <a:r>
              <a:rPr kumimoji="0" lang="en-US" sz="1800" b="0" i="0"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t>result in </a:t>
            </a:r>
            <a:r>
              <a:rPr kumimoji="0" lang="en-US" sz="1800" b="1" i="0"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t>less mistakes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1F1A62"/>
              </a:solidFill>
              <a:effectLst/>
              <a:uLnTx/>
              <a:uFillTx/>
              <a:latin typeface="Helvetica" panose="020B0604020202020204" pitchFamily="2" charset="0"/>
              <a:ea typeface="+mn-ea"/>
              <a:cs typeface="+mn-cs"/>
            </a:endParaRPr>
          </a:p>
        </p:txBody>
      </p:sp>
      <p:sp>
        <p:nvSpPr>
          <p:cNvPr id="2" name="Rectangle 1">
            <a:extLst>
              <a:ext uri="{FF2B5EF4-FFF2-40B4-BE49-F238E27FC236}">
                <a16:creationId xmlns:a16="http://schemas.microsoft.com/office/drawing/2014/main" id="{892812D1-C2E7-6145-8C2A-95A25EFCD80C}"/>
              </a:ext>
            </a:extLst>
          </p:cNvPr>
          <p:cNvSpPr/>
          <p:nvPr/>
        </p:nvSpPr>
        <p:spPr>
          <a:xfrm>
            <a:off x="0" y="0"/>
            <a:ext cx="6096000" cy="6869150"/>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ED54650-E124-0942-8B03-A438165B55A6}"/>
              </a:ext>
            </a:extLst>
          </p:cNvPr>
          <p:cNvSpPr/>
          <p:nvPr/>
        </p:nvSpPr>
        <p:spPr>
          <a:xfrm>
            <a:off x="511451" y="1477213"/>
            <a:ext cx="5073098"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Helvetica" pitchFamily="2" charset="0"/>
                <a:ea typeface="+mn-ea"/>
                <a:cs typeface="+mn-cs"/>
              </a:rPr>
              <a:t>What does this mean for marketers?</a:t>
            </a: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pic>
        <p:nvPicPr>
          <p:cNvPr id="15" name="Picture 14">
            <a:extLst>
              <a:ext uri="{FF2B5EF4-FFF2-40B4-BE49-F238E27FC236}">
                <a16:creationId xmlns:a16="http://schemas.microsoft.com/office/drawing/2014/main" id="{2545B7BD-A02E-4FAC-B029-BF90424317A2}"/>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569874" y="0"/>
            <a:ext cx="2622126" cy="1526959"/>
          </a:xfrm>
          <a:prstGeom prst="rect">
            <a:avLst/>
          </a:prstGeom>
        </p:spPr>
      </p:pic>
      <p:sp>
        <p:nvSpPr>
          <p:cNvPr id="3" name="Slide Number Placeholder 5">
            <a:extLst>
              <a:ext uri="{FF2B5EF4-FFF2-40B4-BE49-F238E27FC236}">
                <a16:creationId xmlns:a16="http://schemas.microsoft.com/office/drawing/2014/main" id="{310E2652-305B-44D1-A038-5FC6CDE57FD2}"/>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pic>
        <p:nvPicPr>
          <p:cNvPr id="5" name="Picture 4">
            <a:extLst>
              <a:ext uri="{FF2B5EF4-FFF2-40B4-BE49-F238E27FC236}">
                <a16:creationId xmlns:a16="http://schemas.microsoft.com/office/drawing/2014/main" id="{92FB9D4F-1C44-47A2-91B1-C5A4A7F2A6DE}"/>
              </a:ext>
            </a:extLst>
          </p:cNvPr>
          <p:cNvPicPr>
            <a:picLocks noChangeAspect="1"/>
          </p:cNvPicPr>
          <p:nvPr/>
        </p:nvPicPr>
        <p:blipFill>
          <a:blip r:embed="rId5"/>
          <a:stretch>
            <a:fillRect/>
          </a:stretch>
        </p:blipFill>
        <p:spPr>
          <a:xfrm>
            <a:off x="6400800" y="5255581"/>
            <a:ext cx="5621974" cy="693811"/>
          </a:xfrm>
          <a:prstGeom prst="rect">
            <a:avLst/>
          </a:prstGeom>
        </p:spPr>
      </p:pic>
    </p:spTree>
    <p:extLst>
      <p:ext uri="{BB962C8B-B14F-4D97-AF65-F5344CB8AC3E}">
        <p14:creationId xmlns:p14="http://schemas.microsoft.com/office/powerpoint/2010/main" val="1943533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A4CF561-BBD0-4D62-9C10-C59F8B564DEF}"/>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013997" y="0"/>
            <a:ext cx="3178003" cy="1850666"/>
          </a:xfrm>
          <a:prstGeom prst="rect">
            <a:avLst/>
          </a:prstGeom>
        </p:spPr>
      </p:pic>
      <p:sp>
        <p:nvSpPr>
          <p:cNvPr id="2" name="Rectangle 1">
            <a:extLst>
              <a:ext uri="{FF2B5EF4-FFF2-40B4-BE49-F238E27FC236}">
                <a16:creationId xmlns:a16="http://schemas.microsoft.com/office/drawing/2014/main" id="{892812D1-C2E7-6145-8C2A-95A25EFCD80C}"/>
              </a:ext>
            </a:extLst>
          </p:cNvPr>
          <p:cNvSpPr/>
          <p:nvPr/>
        </p:nvSpPr>
        <p:spPr>
          <a:xfrm>
            <a:off x="0" y="0"/>
            <a:ext cx="6096000" cy="6869150"/>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3ED54650-E124-0942-8B03-A438165B55A6}"/>
              </a:ext>
            </a:extLst>
          </p:cNvPr>
          <p:cNvSpPr/>
          <p:nvPr/>
        </p:nvSpPr>
        <p:spPr>
          <a:xfrm>
            <a:off x="544398" y="2572530"/>
            <a:ext cx="5475401" cy="1508105"/>
          </a:xfrm>
          <a:prstGeom prst="rect">
            <a:avLst/>
          </a:prstGeom>
        </p:spPr>
        <p:txBody>
          <a:bodyPr wrap="square">
            <a:spAutoFit/>
          </a:bodyPr>
          <a:lstStyle/>
          <a:p>
            <a:r>
              <a:rPr lang="en-US" sz="3200" b="1" dirty="0">
                <a:solidFill>
                  <a:srgbClr val="002060"/>
                </a:solidFill>
                <a:latin typeface="Helvetica" pitchFamily="2" charset="0"/>
              </a:rPr>
              <a:t>Discover more</a:t>
            </a:r>
          </a:p>
          <a:p>
            <a:r>
              <a:rPr lang="en-US" sz="2000" dirty="0">
                <a:solidFill>
                  <a:srgbClr val="002060"/>
                </a:solidFill>
                <a:latin typeface="Helvetica" pitchFamily="2" charset="0"/>
              </a:rPr>
              <a:t>Looking for more data, insights and takeaways? Check out this related VAB content</a:t>
            </a: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7" name="Rectangle 16">
            <a:extLst>
              <a:ext uri="{FF2B5EF4-FFF2-40B4-BE49-F238E27FC236}">
                <a16:creationId xmlns:a16="http://schemas.microsoft.com/office/drawing/2014/main" id="{233B3C66-BB54-4899-9837-0457B0BFA117}"/>
              </a:ext>
            </a:extLst>
          </p:cNvPr>
          <p:cNvSpPr/>
          <p:nvPr/>
        </p:nvSpPr>
        <p:spPr>
          <a:xfrm>
            <a:off x="6426239" y="5985128"/>
            <a:ext cx="565180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060"/>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dirty="0">
                <a:ln>
                  <a:noFill/>
                </a:ln>
                <a:solidFill>
                  <a:srgbClr val="002060"/>
                </a:solidFill>
                <a:effectLst/>
                <a:uLnTx/>
                <a:uFillTx/>
                <a:latin typeface="Helvetica" pitchFamily="2" charset="0"/>
                <a:ea typeface="+mn-ea"/>
                <a:cs typeface="+mn-cs"/>
              </a:rPr>
              <a:t> </a:t>
            </a:r>
            <a:r>
              <a:rPr kumimoji="0" lang="en-US" sz="1200" b="1" i="0" u="none" strike="noStrike" kern="1200" cap="none" spc="0" normalizeH="0" baseline="0" noProof="0" dirty="0">
                <a:ln>
                  <a:noFill/>
                </a:ln>
                <a:solidFill>
                  <a:srgbClr val="002060"/>
                </a:solidFill>
                <a:effectLst/>
                <a:uLnTx/>
                <a:uFillTx/>
                <a:latin typeface="Helvetica" pitchFamily="2" charset="0"/>
                <a:ea typeface="+mn-ea"/>
                <a:cs typeface="+mn-cs"/>
                <a:hlinkClick r:id="rId4"/>
              </a:rPr>
              <a:t>theVAB.com</a:t>
            </a:r>
            <a:endParaRPr kumimoji="0" lang="en-US" sz="1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8" name="Slide Number Placeholder 5">
            <a:extLst>
              <a:ext uri="{FF2B5EF4-FFF2-40B4-BE49-F238E27FC236}">
                <a16:creationId xmlns:a16="http://schemas.microsoft.com/office/drawing/2014/main" id="{3832B338-C18C-445E-BC27-61C8789B93D7}"/>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pic>
        <p:nvPicPr>
          <p:cNvPr id="14" name="Picture 13">
            <a:hlinkClick r:id="rId5"/>
            <a:extLst>
              <a:ext uri="{FF2B5EF4-FFF2-40B4-BE49-F238E27FC236}">
                <a16:creationId xmlns:a16="http://schemas.microsoft.com/office/drawing/2014/main" id="{06B6A829-C310-4CE5-8576-36C66E2520B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483787" y="3998486"/>
            <a:ext cx="2381197" cy="1320343"/>
          </a:xfrm>
          <a:prstGeom prst="rect">
            <a:avLst/>
          </a:prstGeom>
          <a:ln>
            <a:solidFill>
              <a:srgbClr val="1F1A62"/>
            </a:solidFill>
          </a:ln>
        </p:spPr>
      </p:pic>
      <p:sp>
        <p:nvSpPr>
          <p:cNvPr id="15" name="TextBox 14">
            <a:hlinkClick r:id="rId5"/>
            <a:extLst>
              <a:ext uri="{FF2B5EF4-FFF2-40B4-BE49-F238E27FC236}">
                <a16:creationId xmlns:a16="http://schemas.microsoft.com/office/drawing/2014/main" id="{090D33C5-5371-4A7B-88D0-D37EF3234D0B}"/>
              </a:ext>
            </a:extLst>
          </p:cNvPr>
          <p:cNvSpPr txBox="1"/>
          <p:nvPr/>
        </p:nvSpPr>
        <p:spPr>
          <a:xfrm>
            <a:off x="6483787" y="5337263"/>
            <a:ext cx="2381197"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EBEA4"/>
                </a:solidFill>
                <a:effectLst/>
                <a:uLnTx/>
                <a:uFillTx/>
                <a:latin typeface="Helvetica" panose="020B0403020202020204" pitchFamily="34" charset="0"/>
                <a:ea typeface="+mn-ea"/>
                <a:cs typeface="+mn-cs"/>
              </a:rPr>
              <a:t>Five Fast Facts on </a:t>
            </a:r>
          </a:p>
          <a:p>
            <a:pPr algn="ctr">
              <a:defRPr/>
            </a:pPr>
            <a:r>
              <a:rPr lang="en-US" sz="1050" dirty="0">
                <a:solidFill>
                  <a:srgbClr val="1B1464"/>
                </a:solidFill>
                <a:latin typeface="Helvetica" panose="020B0403020202020204" pitchFamily="34" charset="0"/>
              </a:rPr>
              <a:t>Nielsen TV Measurement </a:t>
            </a:r>
          </a:p>
          <a:p>
            <a:pPr algn="ctr">
              <a:defRPr/>
            </a:pPr>
            <a:r>
              <a:rPr lang="en-US" sz="1050" dirty="0">
                <a:solidFill>
                  <a:srgbClr val="1B1464"/>
                </a:solidFill>
                <a:latin typeface="Helvetica" panose="020B0403020202020204" pitchFamily="34" charset="0"/>
              </a:rPr>
              <a:t>During COVID</a:t>
            </a:r>
          </a:p>
        </p:txBody>
      </p:sp>
      <p:pic>
        <p:nvPicPr>
          <p:cNvPr id="8" name="Picture 7">
            <a:hlinkClick r:id="rId7"/>
            <a:extLst>
              <a:ext uri="{FF2B5EF4-FFF2-40B4-BE49-F238E27FC236}">
                <a16:creationId xmlns:a16="http://schemas.microsoft.com/office/drawing/2014/main" id="{74B7196A-71B4-480B-A9E8-7C818355BCD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33798" y="3999841"/>
            <a:ext cx="2381197" cy="1320343"/>
          </a:xfrm>
          <a:prstGeom prst="rect">
            <a:avLst/>
          </a:prstGeom>
          <a:ln>
            <a:solidFill>
              <a:srgbClr val="1F1A62"/>
            </a:solidFill>
          </a:ln>
        </p:spPr>
      </p:pic>
      <p:sp>
        <p:nvSpPr>
          <p:cNvPr id="21" name="TextBox 20">
            <a:hlinkClick r:id="rId7"/>
            <a:extLst>
              <a:ext uri="{FF2B5EF4-FFF2-40B4-BE49-F238E27FC236}">
                <a16:creationId xmlns:a16="http://schemas.microsoft.com/office/drawing/2014/main" id="{420AA301-A89D-47AB-B904-E0381C7CDD41}"/>
              </a:ext>
            </a:extLst>
          </p:cNvPr>
          <p:cNvSpPr txBox="1"/>
          <p:nvPr/>
        </p:nvSpPr>
        <p:spPr>
          <a:xfrm>
            <a:off x="9337340" y="5331531"/>
            <a:ext cx="2381197"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EBEA4"/>
                </a:solidFill>
                <a:effectLst/>
                <a:uLnTx/>
                <a:uFillTx/>
                <a:latin typeface="Helvetica" panose="020B0403020202020204" pitchFamily="34" charset="0"/>
                <a:ea typeface="+mn-ea"/>
                <a:cs typeface="+mn-cs"/>
              </a:rPr>
              <a:t>Just the Facts</a:t>
            </a:r>
          </a:p>
          <a:p>
            <a:pPr algn="ctr">
              <a:defRPr/>
            </a:pPr>
            <a:r>
              <a:rPr lang="en-US" sz="1050" dirty="0">
                <a:solidFill>
                  <a:srgbClr val="1B1464"/>
                </a:solidFill>
                <a:latin typeface="Helvetica" panose="020B0403020202020204" pitchFamily="34" charset="0"/>
              </a:rPr>
              <a:t>Why VAB Requested MRC Suspend Nielsen’s National Accreditation</a:t>
            </a:r>
          </a:p>
        </p:txBody>
      </p:sp>
      <p:pic>
        <p:nvPicPr>
          <p:cNvPr id="5" name="Picture 4">
            <a:hlinkClick r:id="rId9"/>
            <a:extLst>
              <a:ext uri="{FF2B5EF4-FFF2-40B4-BE49-F238E27FC236}">
                <a16:creationId xmlns:a16="http://schemas.microsoft.com/office/drawing/2014/main" id="{A3BBBB30-51F1-4687-9F38-49D9C738AE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45231" y="1912048"/>
            <a:ext cx="2353409" cy="1339423"/>
          </a:xfrm>
          <a:prstGeom prst="rect">
            <a:avLst/>
          </a:prstGeom>
          <a:ln>
            <a:solidFill>
              <a:srgbClr val="1F1A62"/>
            </a:solidFill>
          </a:ln>
        </p:spPr>
      </p:pic>
      <p:sp>
        <p:nvSpPr>
          <p:cNvPr id="19" name="TextBox 18">
            <a:hlinkClick r:id="rId9"/>
            <a:extLst>
              <a:ext uri="{FF2B5EF4-FFF2-40B4-BE49-F238E27FC236}">
                <a16:creationId xmlns:a16="http://schemas.microsoft.com/office/drawing/2014/main" id="{99323578-41A3-4C70-998C-ADE61062BD47}"/>
              </a:ext>
            </a:extLst>
          </p:cNvPr>
          <p:cNvSpPr txBox="1"/>
          <p:nvPr/>
        </p:nvSpPr>
        <p:spPr>
          <a:xfrm>
            <a:off x="9336440" y="3265267"/>
            <a:ext cx="2381197"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EBEA4"/>
                </a:solidFill>
                <a:effectLst/>
                <a:uLnTx/>
                <a:uFillTx/>
                <a:latin typeface="Helvetica" panose="020B0403020202020204" pitchFamily="34" charset="0"/>
                <a:ea typeface="+mn-ea"/>
                <a:cs typeface="+mn-cs"/>
              </a:rPr>
              <a:t>Five Fast Facts </a:t>
            </a:r>
          </a:p>
          <a:p>
            <a:pPr algn="ctr">
              <a:defRPr/>
            </a:pPr>
            <a:r>
              <a:rPr lang="en-US" sz="1050" dirty="0">
                <a:solidFill>
                  <a:srgbClr val="1B1464"/>
                </a:solidFill>
                <a:latin typeface="Helvetica" panose="020B0403020202020204" pitchFamily="34" charset="0"/>
              </a:rPr>
              <a:t>Behind Billions of Lost TV Impressions</a:t>
            </a:r>
          </a:p>
        </p:txBody>
      </p:sp>
      <p:pic>
        <p:nvPicPr>
          <p:cNvPr id="6" name="Picture 5">
            <a:hlinkClick r:id="rId11"/>
            <a:extLst>
              <a:ext uri="{FF2B5EF4-FFF2-40B4-BE49-F238E27FC236}">
                <a16:creationId xmlns:a16="http://schemas.microsoft.com/office/drawing/2014/main" id="{69EB7573-1004-4719-B0A4-0193DC5938F0}"/>
              </a:ext>
            </a:extLst>
          </p:cNvPr>
          <p:cNvPicPr>
            <a:picLocks noChangeAspect="1"/>
          </p:cNvPicPr>
          <p:nvPr/>
        </p:nvPicPr>
        <p:blipFill>
          <a:blip r:embed="rId12"/>
          <a:stretch>
            <a:fillRect/>
          </a:stretch>
        </p:blipFill>
        <p:spPr>
          <a:xfrm>
            <a:off x="6504746" y="1922917"/>
            <a:ext cx="2353409" cy="1323792"/>
          </a:xfrm>
          <a:prstGeom prst="rect">
            <a:avLst/>
          </a:prstGeom>
          <a:ln>
            <a:solidFill>
              <a:srgbClr val="1F1A62"/>
            </a:solidFill>
          </a:ln>
        </p:spPr>
      </p:pic>
      <p:sp>
        <p:nvSpPr>
          <p:cNvPr id="22" name="TextBox 21">
            <a:hlinkClick r:id="rId11"/>
            <a:extLst>
              <a:ext uri="{FF2B5EF4-FFF2-40B4-BE49-F238E27FC236}">
                <a16:creationId xmlns:a16="http://schemas.microsoft.com/office/drawing/2014/main" id="{5E1D2C0A-263F-460A-A287-262FAF4038A8}"/>
              </a:ext>
            </a:extLst>
          </p:cNvPr>
          <p:cNvSpPr txBox="1"/>
          <p:nvPr/>
        </p:nvSpPr>
        <p:spPr>
          <a:xfrm>
            <a:off x="6262995" y="3262026"/>
            <a:ext cx="2883292"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EBEA4"/>
                </a:solidFill>
                <a:effectLst/>
                <a:uLnTx/>
                <a:uFillTx/>
                <a:latin typeface="Helvetica" panose="020B0403020202020204" pitchFamily="34" charset="0"/>
                <a:ea typeface="+mn-ea"/>
                <a:cs typeface="+mn-cs"/>
              </a:rPr>
              <a:t>Today’s Innovations in Measurement</a:t>
            </a:r>
          </a:p>
          <a:p>
            <a:pPr algn="ctr">
              <a:defRPr/>
            </a:pPr>
            <a:r>
              <a:rPr lang="en-US" sz="1050" dirty="0">
                <a:solidFill>
                  <a:srgbClr val="1B1464"/>
                </a:solidFill>
                <a:latin typeface="Helvetica" panose="020B0403020202020204" pitchFamily="34" charset="0"/>
              </a:rPr>
              <a:t>Real-world case studies from industry innovators</a:t>
            </a:r>
          </a:p>
        </p:txBody>
      </p:sp>
    </p:spTree>
    <p:extLst>
      <p:ext uri="{BB962C8B-B14F-4D97-AF65-F5344CB8AC3E}">
        <p14:creationId xmlns:p14="http://schemas.microsoft.com/office/powerpoint/2010/main" val="2469683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699760"/>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Drawing on our marketing expertise, we </a:t>
            </a:r>
            <a:r>
              <a:rPr kumimoji="0" lang="en-US" sz="1800" b="1" i="0" u="none" strike="noStrike" kern="1200" cap="none" spc="0" normalizeH="0" baseline="0" noProof="0">
                <a:ln>
                  <a:noFill/>
                </a:ln>
                <a:solidFill>
                  <a:srgbClr val="66C5AD"/>
                </a:solidFill>
                <a:effectLst/>
                <a:uLnTx/>
                <a:uFillTx/>
                <a:latin typeface="Helvetica" panose="020B0604020202020204" pitchFamily="2" charset="0"/>
                <a:ea typeface="+mn-ea"/>
                <a:cs typeface="+mn-cs"/>
              </a:rPr>
              <a:t>simplify</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604020202020204" pitchFamily="2" charset="0"/>
                <a:ea typeface="+mn-ea"/>
                <a:cs typeface="+mn-cs"/>
              </a:rPr>
              <a:t>discover </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new insights that </a:t>
            </a:r>
            <a:r>
              <a:rPr kumimoji="0" lang="en-US" sz="20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transform</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 the way marketers look at their media strategy.  </a:t>
            </a: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285640"/>
            <a:ext cx="950773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We are committed to your business growth and proud to offer VAB members, brand marketers and agencies </a:t>
            </a:r>
            <a:r>
              <a:rPr kumimoji="0" lang="en-US" sz="1800" b="1" i="1" u="none" strike="noStrike" kern="1200" cap="none" spc="0" normalizeH="0" baseline="0" noProof="0">
                <a:ln>
                  <a:noFill/>
                </a:ln>
                <a:solidFill>
                  <a:srgbClr val="1F1A62"/>
                </a:solidFill>
                <a:effectLst/>
                <a:uLnTx/>
                <a:uFillTx/>
                <a:latin typeface="Helvetica" panose="020B0604020202020204" pitchFamily="2" charset="0"/>
                <a:ea typeface="+mn-ea"/>
                <a:cs typeface="+mn-cs"/>
              </a:rPr>
              <a:t>complimentary access </a:t>
            </a: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to our continuously-growing Insights library.  </a:t>
            </a:r>
            <a:r>
              <a:rPr kumimoji="0" lang="en-US" sz="1800" b="1" i="0" u="none" strike="noStrike" kern="1200" cap="none" spc="0" normalizeH="0" baseline="0" noProof="0">
                <a:ln>
                  <a:noFill/>
                </a:ln>
                <a:solidFill>
                  <a:srgbClr val="1B1464"/>
                </a:solidFill>
                <a:effectLst/>
                <a:uLnTx/>
                <a:uFillTx/>
                <a:latin typeface="Helvetica" panose="020B0604020202020204" pitchFamily="2" charset="0"/>
                <a:ea typeface="+mn-ea"/>
                <a:cs typeface="+mn-cs"/>
              </a:rPr>
              <a:t>Get immediate access at theVAB.com.</a:t>
            </a: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sp>
        <p:nvSpPr>
          <p:cNvPr id="17" name="TextBox 15">
            <a:extLst>
              <a:ext uri="{FF2B5EF4-FFF2-40B4-BE49-F238E27FC236}">
                <a16:creationId xmlns:a16="http://schemas.microsoft.com/office/drawing/2014/main" id="{403F38AA-AAD1-410D-BCAB-2DE98701921E}"/>
              </a:ext>
            </a:extLst>
          </p:cNvPr>
          <p:cNvSpPr txBox="1"/>
          <p:nvPr/>
        </p:nvSpPr>
        <p:spPr>
          <a:xfrm>
            <a:off x="589946" y="5519837"/>
            <a:ext cx="11012107"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Curious to learn more about VAB? </a:t>
            </a:r>
            <a:r>
              <a:rPr kumimoji="0" lang="en-US" sz="1800" b="0" i="0"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Check out this </a:t>
            </a:r>
            <a:r>
              <a:rPr kumimoji="0" lang="en-US" sz="1800" b="1" i="0" u="none" strike="noStrike" kern="1200" cap="none" spc="0" normalizeH="0" baseline="0" noProof="0">
                <a:ln>
                  <a:noFill/>
                </a:ln>
                <a:solidFill>
                  <a:srgbClr val="00BFF2"/>
                </a:solidFill>
                <a:effectLst/>
                <a:uLnTx/>
                <a:uFillTx/>
                <a:latin typeface="Helvetica" panose="020B060402020202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quick video</a:t>
            </a:r>
            <a:r>
              <a:rPr kumimoji="0" lang="en-US" sz="1800" b="1" i="0" u="none" strike="noStrike" kern="1200" cap="none" spc="0" normalizeH="0" baseline="0" noProof="0">
                <a:ln>
                  <a:noFill/>
                </a:ln>
                <a:solidFill>
                  <a:srgbClr val="00BFF2"/>
                </a:solidFill>
                <a:effectLst/>
                <a:uLnTx/>
                <a:uFillTx/>
                <a:latin typeface="Helvetica" panose="020B0604020202020204" pitchFamily="34" charset="0"/>
                <a:ea typeface="Calibri" panose="020F0502020204030204" pitchFamily="34" charset="0"/>
                <a:cs typeface="+mn-cs"/>
              </a:rPr>
              <a:t> </a:t>
            </a:r>
            <a:r>
              <a:rPr kumimoji="0" lang="en-US" sz="1800" b="0" i="0"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to see what we do and how we can help you develop business-driving marketing strategies.</a:t>
            </a: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pic>
        <p:nvPicPr>
          <p:cNvPr id="16" name="Picture 15">
            <a:extLst>
              <a:ext uri="{FF2B5EF4-FFF2-40B4-BE49-F238E27FC236}">
                <a16:creationId xmlns:a16="http://schemas.microsoft.com/office/drawing/2014/main" id="{79B3113B-7CF4-4E9A-AD57-5EA33416DAB4}"/>
              </a:ext>
            </a:extLst>
          </p:cNvPr>
          <p:cNvPicPr>
            <a:picLocks noChangeAspect="1"/>
          </p:cNvPicPr>
          <p:nvPr/>
        </p:nvPicPr>
        <p:blipFill rotWithShape="1">
          <a:blip r:embed="rId4" cstate="screen">
            <a:clrChange>
              <a:clrFrom>
                <a:srgbClr val="00BFF2"/>
              </a:clrFrom>
              <a:clrTo>
                <a:srgbClr val="00BFF2">
                  <a:alpha val="0"/>
                </a:srgbClr>
              </a:clrTo>
            </a:clrChange>
            <a:extLst>
              <a:ext uri="{28A0092B-C50C-407E-A947-70E740481C1C}">
                <a14:useLocalDpi xmlns:a14="http://schemas.microsoft.com/office/drawing/2010/main"/>
              </a:ext>
            </a:extLst>
          </a:blip>
          <a:srcRect/>
          <a:stretch/>
        </p:blipFill>
        <p:spPr>
          <a:xfrm>
            <a:off x="7038878" y="0"/>
            <a:ext cx="5153121" cy="3021922"/>
          </a:xfrm>
          <a:prstGeom prst="rect">
            <a:avLst/>
          </a:prstGeom>
        </p:spPr>
      </p:pic>
      <p:pic>
        <p:nvPicPr>
          <p:cNvPr id="14" name="Picture 13">
            <a:extLst>
              <a:ext uri="{FF2B5EF4-FFF2-40B4-BE49-F238E27FC236}">
                <a16:creationId xmlns:a16="http://schemas.microsoft.com/office/drawing/2014/main" id="{D9A28B62-97B6-4C38-8E52-A98F95F9D72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8" name="Slide Number Placeholder 5">
            <a:extLst>
              <a:ext uri="{FF2B5EF4-FFF2-40B4-BE49-F238E27FC236}">
                <a16:creationId xmlns:a16="http://schemas.microsoft.com/office/drawing/2014/main" id="{F8907401-1B16-455F-8BA3-ACA0D62CE52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9" name="Rectangle 18">
            <a:extLst>
              <a:ext uri="{FF2B5EF4-FFF2-40B4-BE49-F238E27FC236}">
                <a16:creationId xmlns:a16="http://schemas.microsoft.com/office/drawing/2014/main" id="{D1338764-49E9-4E9A-9BC4-B05A1E89DA6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1885916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13585D91-B24D-4E68-BB57-88906F2A6F90}"/>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6B15BF47-E696-4589-B34E-001946DBEBD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8" name="Slide Number Placeholder 5">
            <a:extLst>
              <a:ext uri="{FF2B5EF4-FFF2-40B4-BE49-F238E27FC236}">
                <a16:creationId xmlns:a16="http://schemas.microsoft.com/office/drawing/2014/main" id="{85B2AB68-2735-4141-805F-722E3838659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9" name="Rectangle 18">
            <a:extLst>
              <a:ext uri="{FF2B5EF4-FFF2-40B4-BE49-F238E27FC236}">
                <a16:creationId xmlns:a16="http://schemas.microsoft.com/office/drawing/2014/main" id="{25F791AB-8706-45CD-9FAA-A487B61A71CC}"/>
              </a:ext>
            </a:extLst>
          </p:cNvPr>
          <p:cNvSpPr/>
          <p:nvPr/>
        </p:nvSpPr>
        <p:spPr>
          <a:xfrm>
            <a:off x="153477" y="132449"/>
            <a:ext cx="12038521"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1B1464"/>
                </a:solidFill>
                <a:latin typeface="Helvetica" panose="020B0604020202020204" pitchFamily="34" charset="0"/>
                <a:ea typeface="+mj-ea"/>
              </a:rPr>
              <a:t>Over 400K were not counted each night in the primetime national TV ratings between Sep-Dec ’21, an increase of 42% vs. the same time period a year ago </a:t>
            </a:r>
          </a:p>
        </p:txBody>
      </p:sp>
      <p:graphicFrame>
        <p:nvGraphicFramePr>
          <p:cNvPr id="4" name="Chart 3">
            <a:extLst>
              <a:ext uri="{FF2B5EF4-FFF2-40B4-BE49-F238E27FC236}">
                <a16:creationId xmlns:a16="http://schemas.microsoft.com/office/drawing/2014/main" id="{0C7A24A0-298D-43C0-A70B-7F4EE5BCD31B}"/>
              </a:ext>
            </a:extLst>
          </p:cNvPr>
          <p:cNvGraphicFramePr/>
          <p:nvPr>
            <p:extLst>
              <p:ext uri="{D42A27DB-BD31-4B8C-83A1-F6EECF244321}">
                <p14:modId xmlns:p14="http://schemas.microsoft.com/office/powerpoint/2010/main" val="2492928962"/>
              </p:ext>
            </p:extLst>
          </p:nvPr>
        </p:nvGraphicFramePr>
        <p:xfrm>
          <a:off x="257626" y="2343330"/>
          <a:ext cx="5849257" cy="352982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hart 24">
            <a:extLst>
              <a:ext uri="{FF2B5EF4-FFF2-40B4-BE49-F238E27FC236}">
                <a16:creationId xmlns:a16="http://schemas.microsoft.com/office/drawing/2014/main" id="{256AF220-76C4-41AE-9CD7-DA1A9804415A}"/>
              </a:ext>
            </a:extLst>
          </p:cNvPr>
          <p:cNvGraphicFramePr/>
          <p:nvPr>
            <p:extLst>
              <p:ext uri="{D42A27DB-BD31-4B8C-83A1-F6EECF244321}">
                <p14:modId xmlns:p14="http://schemas.microsoft.com/office/powerpoint/2010/main" val="1991418434"/>
              </p:ext>
            </p:extLst>
          </p:nvPr>
        </p:nvGraphicFramePr>
        <p:xfrm>
          <a:off x="6342740" y="2343332"/>
          <a:ext cx="5849257" cy="3529827"/>
        </p:xfrm>
        <a:graphic>
          <a:graphicData uri="http://schemas.openxmlformats.org/drawingml/2006/chart">
            <c:chart xmlns:c="http://schemas.openxmlformats.org/drawingml/2006/chart" xmlns:r="http://schemas.openxmlformats.org/officeDocument/2006/relationships" r:id="rId5"/>
          </a:graphicData>
        </a:graphic>
      </p:graphicFrame>
      <p:cxnSp>
        <p:nvCxnSpPr>
          <p:cNvPr id="6" name="Straight Connector 5">
            <a:extLst>
              <a:ext uri="{FF2B5EF4-FFF2-40B4-BE49-F238E27FC236}">
                <a16:creationId xmlns:a16="http://schemas.microsoft.com/office/drawing/2014/main" id="{A4DB37B7-8AF9-4455-8136-8727E9F6C18F}"/>
              </a:ext>
            </a:extLst>
          </p:cNvPr>
          <p:cNvCxnSpPr>
            <a:cxnSpLocks/>
          </p:cNvCxnSpPr>
          <p:nvPr/>
        </p:nvCxnSpPr>
        <p:spPr>
          <a:xfrm>
            <a:off x="6215743" y="2343330"/>
            <a:ext cx="0" cy="3611156"/>
          </a:xfrm>
          <a:prstGeom prst="line">
            <a:avLst/>
          </a:prstGeom>
          <a:ln w="19050">
            <a:solidFill>
              <a:srgbClr val="1F1A62"/>
            </a:solidFill>
            <a:prstDash val="dash"/>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20BBF677-C0F9-48A3-9BEE-D9BF175ED933}"/>
              </a:ext>
            </a:extLst>
          </p:cNvPr>
          <p:cNvSpPr/>
          <p:nvPr/>
        </p:nvSpPr>
        <p:spPr>
          <a:xfrm>
            <a:off x="526245" y="6229890"/>
            <a:ext cx="11665756" cy="307777"/>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a:t>
            </a:r>
            <a:r>
              <a:rPr kumimoji="0" lang="en-US" sz="700" b="1"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Lift</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Nielsen NPower, Ratings Analysis Program Report, Live+SD, P2+, total day and prime. Time periods reflect: Sep ’20 – Dec’20 broadcast months (8/31/20 – 12/27/20) and Sep ’21 – Dec ’21 broadcast months (8/30/21 – 12/21/21); monthly average across each time period. *Reprocessing Lift reflects increase in aggregated average audience across ad-supported broadcast &amp; cable TV based on the reported difference between the ‘National OOH – Pre-Reprocessing (9/20-12/21)’ and revised ‘National’ Sample; OOH reprocessing data goes through 12/21/21.</a:t>
            </a:r>
          </a:p>
        </p:txBody>
      </p:sp>
      <p:sp>
        <p:nvSpPr>
          <p:cNvPr id="11" name="TextBox 10">
            <a:extLst>
              <a:ext uri="{FF2B5EF4-FFF2-40B4-BE49-F238E27FC236}">
                <a16:creationId xmlns:a16="http://schemas.microsoft.com/office/drawing/2014/main" id="{A30B38D7-2F33-4872-80D5-06AB33FD13E9}"/>
              </a:ext>
            </a:extLst>
          </p:cNvPr>
          <p:cNvSpPr txBox="1"/>
          <p:nvPr/>
        </p:nvSpPr>
        <p:spPr>
          <a:xfrm>
            <a:off x="428625" y="1513928"/>
            <a:ext cx="1136332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P2+ Average Audience (000) Reprocessing Lift* on Live + Same Day </a:t>
            </a:r>
            <a:b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br>
            <a:r>
              <a:rPr kumimoji="0" lang="en-US" sz="14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monthly average, aggregated across ad-supported broadcast &amp; cable TV</a:t>
            </a:r>
            <a:endParaRPr kumimoji="0" lang="en-US" sz="1600" b="0" i="0" u="sng"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spTree>
    <p:extLst>
      <p:ext uri="{BB962C8B-B14F-4D97-AF65-F5344CB8AC3E}">
        <p14:creationId xmlns:p14="http://schemas.microsoft.com/office/powerpoint/2010/main" val="1222572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31939" y="-21736"/>
            <a:ext cx="6096000" cy="6869150"/>
          </a:xfrm>
          <a:prstGeom prst="rect">
            <a:avLst/>
          </a:prstGeom>
          <a:solidFill>
            <a:srgbClr val="4EBEA4"/>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ED54650-E124-0942-8B03-A438165B55A6}"/>
              </a:ext>
            </a:extLst>
          </p:cNvPr>
          <p:cNvSpPr/>
          <p:nvPr/>
        </p:nvSpPr>
        <p:spPr>
          <a:xfrm>
            <a:off x="413301" y="357425"/>
            <a:ext cx="5129660"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Helvetica" pitchFamily="2" charset="0"/>
                <a:ea typeface="+mn-ea"/>
                <a:cs typeface="+mn-cs"/>
              </a:rPr>
              <a:t>Why is the industry talking about this?</a:t>
            </a: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a:srcRect l="4181" t="95080" r="-1"/>
          <a:stretch/>
        </p:blipFill>
        <p:spPr>
          <a:xfrm>
            <a:off x="526244" y="6519043"/>
            <a:ext cx="11708793" cy="350107"/>
          </a:xfrm>
          <a:prstGeom prst="rect">
            <a:avLst/>
          </a:prstGeom>
        </p:spPr>
      </p:pic>
      <p:sp>
        <p:nvSpPr>
          <p:cNvPr id="9" name="TextBox 8">
            <a:extLst>
              <a:ext uri="{FF2B5EF4-FFF2-40B4-BE49-F238E27FC236}">
                <a16:creationId xmlns:a16="http://schemas.microsoft.com/office/drawing/2014/main" id="{A4755963-4980-8146-865D-346349C86C8D}"/>
              </a:ext>
            </a:extLst>
          </p:cNvPr>
          <p:cNvSpPr txBox="1"/>
          <p:nvPr/>
        </p:nvSpPr>
        <p:spPr>
          <a:xfrm>
            <a:off x="546751" y="6594696"/>
            <a:ext cx="108333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2</a:t>
            </a:r>
          </a:p>
        </p:txBody>
      </p:sp>
      <p:sp>
        <p:nvSpPr>
          <p:cNvPr id="10" name="Rectangle 9">
            <a:extLst>
              <a:ext uri="{FF2B5EF4-FFF2-40B4-BE49-F238E27FC236}">
                <a16:creationId xmlns:a16="http://schemas.microsoft.com/office/drawing/2014/main" id="{53E3673F-9BBA-4721-B20C-F320A6BBE903}"/>
              </a:ext>
            </a:extLst>
          </p:cNvPr>
          <p:cNvSpPr/>
          <p:nvPr/>
        </p:nvSpPr>
        <p:spPr>
          <a:xfrm>
            <a:off x="6237839" y="373540"/>
            <a:ext cx="6096001"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Helvetica" pitchFamily="2" charset="0"/>
                <a:ea typeface="+mn-ea"/>
                <a:cs typeface="+mn-cs"/>
              </a:rPr>
              <a:t>Why does this matter to you?</a:t>
            </a:r>
          </a:p>
        </p:txBody>
      </p:sp>
      <p:sp>
        <p:nvSpPr>
          <p:cNvPr id="53" name="TextBox 52">
            <a:extLst>
              <a:ext uri="{FF2B5EF4-FFF2-40B4-BE49-F238E27FC236}">
                <a16:creationId xmlns:a16="http://schemas.microsoft.com/office/drawing/2014/main" id="{AB981F1C-7BDB-420A-851C-86CE868E772D}"/>
              </a:ext>
            </a:extLst>
          </p:cNvPr>
          <p:cNvSpPr txBox="1"/>
          <p:nvPr/>
        </p:nvSpPr>
        <p:spPr>
          <a:xfrm>
            <a:off x="372442" y="1813804"/>
            <a:ext cx="4980793" cy="83099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t>The sheer “size” of this error in Nielsen TV currency data is </a:t>
            </a:r>
            <a:r>
              <a:rPr kumimoji="0" lang="en-US" sz="1600" b="0" i="0" u="sng" strike="noStrike" kern="1200" cap="none" spc="0" normalizeH="0" baseline="0" noProof="0" dirty="0">
                <a:ln>
                  <a:noFill/>
                </a:ln>
                <a:solidFill>
                  <a:srgbClr val="002060"/>
                </a:solidFill>
                <a:effectLst/>
                <a:uLnTx/>
                <a:uFillTx/>
                <a:latin typeface="Helvetica" panose="020B0604020202020204" pitchFamily="2" charset="0"/>
                <a:ea typeface="+mn-ea"/>
                <a:cs typeface="+mn-cs"/>
              </a:rPr>
              <a:t>so much more</a:t>
            </a:r>
            <a:r>
              <a:rPr kumimoji="0" lang="en-US" sz="1600" b="0" i="0" strike="noStrike" kern="1200" cap="none" spc="0" normalizeH="0" baseline="0" noProof="0" dirty="0">
                <a:ln>
                  <a:noFill/>
                </a:ln>
                <a:solidFill>
                  <a:srgbClr val="002060"/>
                </a:solidFill>
                <a:effectLst/>
                <a:uLnTx/>
                <a:uFillTx/>
                <a:latin typeface="Helvetica" panose="020B0604020202020204" pitchFamily="2" charset="0"/>
                <a:ea typeface="+mn-ea"/>
                <a:cs typeface="+mn-cs"/>
              </a:rPr>
              <a:t> </a:t>
            </a:r>
            <a:r>
              <a:rPr kumimoji="0" lang="en-US" sz="1600" b="0" i="0"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t>than what Nielsen admitted to in their Dec 22</a:t>
            </a:r>
            <a:r>
              <a:rPr kumimoji="0" lang="en-US" sz="1600" b="0" i="0" u="none" strike="noStrike" kern="1200" cap="none" spc="0" normalizeH="0" baseline="30000" noProof="0" dirty="0">
                <a:ln>
                  <a:noFill/>
                </a:ln>
                <a:solidFill>
                  <a:srgbClr val="002060"/>
                </a:solidFill>
                <a:effectLst/>
                <a:uLnTx/>
                <a:uFillTx/>
                <a:latin typeface="Helvetica" panose="020B0604020202020204" pitchFamily="2" charset="0"/>
                <a:ea typeface="+mn-ea"/>
                <a:cs typeface="+mn-cs"/>
              </a:rPr>
              <a:t>nd</a:t>
            </a:r>
            <a:r>
              <a:rPr kumimoji="0" lang="en-US" sz="1600" b="0" i="0"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t> notice: </a:t>
            </a:r>
            <a:endParaRPr kumimoji="0" lang="en-US" sz="1600" b="1" i="0" u="none" strike="noStrike" kern="1200" cap="none" spc="0" normalizeH="0" baseline="0" noProof="0" dirty="0">
              <a:ln>
                <a:noFill/>
              </a:ln>
              <a:solidFill>
                <a:srgbClr val="002060"/>
              </a:solidFill>
              <a:effectLst/>
              <a:uLnTx/>
              <a:uFillTx/>
              <a:latin typeface="Helvetica" panose="020B0604020202020204" pitchFamily="2" charset="0"/>
              <a:ea typeface="+mn-ea"/>
              <a:cs typeface="+mn-cs"/>
            </a:endParaRPr>
          </a:p>
        </p:txBody>
      </p:sp>
      <p:sp>
        <p:nvSpPr>
          <p:cNvPr id="59" name="TextBox 58">
            <a:extLst>
              <a:ext uri="{FF2B5EF4-FFF2-40B4-BE49-F238E27FC236}">
                <a16:creationId xmlns:a16="http://schemas.microsoft.com/office/drawing/2014/main" id="{3CEA688E-6C4D-4117-AE2C-AE785F3A5C5D}"/>
              </a:ext>
            </a:extLst>
          </p:cNvPr>
          <p:cNvSpPr txBox="1"/>
          <p:nvPr/>
        </p:nvSpPr>
        <p:spPr>
          <a:xfrm>
            <a:off x="6380132" y="3036293"/>
            <a:ext cx="5533701" cy="15696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t>With all 16 months of re-processed Nielsen TV audience data completed now, we further reinforce </a:t>
            </a:r>
            <a:br>
              <a:rPr kumimoji="0" lang="en-US" sz="1600" b="0" i="0"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br>
            <a:r>
              <a:rPr kumimoji="0" lang="en-US" sz="1600" b="0" i="0"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t>the original projections from our eight-month analysis that </a:t>
            </a:r>
            <a:r>
              <a:rPr kumimoji="0" lang="en-US" sz="1600" b="1" i="0"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t>significantly worse </a:t>
            </a:r>
            <a:r>
              <a:rPr kumimoji="0" lang="en-US" sz="1600" b="0" i="0"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t>undercounting is being seen across high-profile TV assets, and among many high-priority consumer groups</a:t>
            </a:r>
          </a:p>
        </p:txBody>
      </p:sp>
      <p:sp>
        <p:nvSpPr>
          <p:cNvPr id="68" name="TextBox 67">
            <a:extLst>
              <a:ext uri="{FF2B5EF4-FFF2-40B4-BE49-F238E27FC236}">
                <a16:creationId xmlns:a16="http://schemas.microsoft.com/office/drawing/2014/main" id="{B0195DE3-9808-4BBC-9C54-0F783235CCD0}"/>
              </a:ext>
            </a:extLst>
          </p:cNvPr>
          <p:cNvSpPr txBox="1"/>
          <p:nvPr/>
        </p:nvSpPr>
        <p:spPr>
          <a:xfrm>
            <a:off x="6380132" y="1531008"/>
            <a:ext cx="5533701" cy="10772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t>Billions of impressions were needlessly taken out of the ‘21/‘22 Upfront, and all 4 quarters of 2021, </a:t>
            </a:r>
            <a:r>
              <a:rPr kumimoji="0" lang="en-US" sz="1600" b="1" i="0"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t>reducing the supply of TV ad inventory and distorting the perception of TV’s overall 2021 health  </a:t>
            </a:r>
          </a:p>
        </p:txBody>
      </p:sp>
      <p:sp>
        <p:nvSpPr>
          <p:cNvPr id="69" name="TextBox 68">
            <a:extLst>
              <a:ext uri="{FF2B5EF4-FFF2-40B4-BE49-F238E27FC236}">
                <a16:creationId xmlns:a16="http://schemas.microsoft.com/office/drawing/2014/main" id="{B7D5899F-F680-4AF0-A8B5-A8A100A8CF9B}"/>
              </a:ext>
            </a:extLst>
          </p:cNvPr>
          <p:cNvSpPr txBox="1"/>
          <p:nvPr/>
        </p:nvSpPr>
        <p:spPr>
          <a:xfrm>
            <a:off x="6380132" y="5000636"/>
            <a:ext cx="5633528" cy="10772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t>With two major, </a:t>
            </a:r>
            <a:r>
              <a:rPr kumimoji="0" lang="en-US" sz="1600" b="0" i="1"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t>foundational</a:t>
            </a:r>
            <a:r>
              <a:rPr kumimoji="0" lang="en-US" sz="1600" b="0" i="0"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t> errors in 2021, there is </a:t>
            </a:r>
            <a:r>
              <a:rPr kumimoji="0" lang="en-US" sz="1600" b="1" i="0"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t>cause for concern about Nielsen’s core competency</a:t>
            </a:r>
            <a:r>
              <a:rPr kumimoji="0" lang="en-US" sz="1600" i="0"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t>,</a:t>
            </a:r>
            <a:r>
              <a:rPr kumimoji="0" lang="en-US" sz="1600" b="1" i="0"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t> </a:t>
            </a:r>
            <a:r>
              <a:rPr kumimoji="0" lang="en-US" sz="1600" b="0" i="0"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t>and their ability to implement complicated cross-platform products using that </a:t>
            </a:r>
            <a:r>
              <a:rPr kumimoji="0" lang="en-US" sz="1600" b="0" i="0" u="sng" strike="noStrike" kern="1200" cap="none" spc="0" normalizeH="0" baseline="0" noProof="0" dirty="0">
                <a:ln>
                  <a:noFill/>
                </a:ln>
                <a:solidFill>
                  <a:srgbClr val="002060"/>
                </a:solidFill>
                <a:effectLst/>
                <a:uLnTx/>
                <a:uFillTx/>
                <a:latin typeface="Helvetica" panose="020B0604020202020204" pitchFamily="2" charset="0"/>
                <a:ea typeface="+mn-ea"/>
                <a:cs typeface="+mn-cs"/>
              </a:rPr>
              <a:t>same</a:t>
            </a:r>
            <a:r>
              <a:rPr kumimoji="0" lang="en-US" sz="1600" b="0" i="0"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t> foundation  </a:t>
            </a:r>
          </a:p>
        </p:txBody>
      </p:sp>
      <p:sp>
        <p:nvSpPr>
          <p:cNvPr id="15" name="TextBox 14">
            <a:extLst>
              <a:ext uri="{FF2B5EF4-FFF2-40B4-BE49-F238E27FC236}">
                <a16:creationId xmlns:a16="http://schemas.microsoft.com/office/drawing/2014/main" id="{01AE3E0E-CEDC-40D1-8FA5-C63911894FDE}"/>
              </a:ext>
            </a:extLst>
          </p:cNvPr>
          <p:cNvSpPr txBox="1"/>
          <p:nvPr/>
        </p:nvSpPr>
        <p:spPr>
          <a:xfrm>
            <a:off x="745724" y="2757028"/>
            <a:ext cx="4980793" cy="58477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600" b="0" i="0"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t>“…out-of-home viewing estimates may be understated… little to no impact to most telecasts..” </a:t>
            </a:r>
          </a:p>
        </p:txBody>
      </p:sp>
      <p:sp>
        <p:nvSpPr>
          <p:cNvPr id="16" name="TextBox 15">
            <a:extLst>
              <a:ext uri="{FF2B5EF4-FFF2-40B4-BE49-F238E27FC236}">
                <a16:creationId xmlns:a16="http://schemas.microsoft.com/office/drawing/2014/main" id="{ACAD7688-6920-4AF8-96E5-3973A09535AD}"/>
              </a:ext>
            </a:extLst>
          </p:cNvPr>
          <p:cNvSpPr txBox="1"/>
          <p:nvPr/>
        </p:nvSpPr>
        <p:spPr>
          <a:xfrm>
            <a:off x="745723" y="3481588"/>
            <a:ext cx="5150251" cy="1815882"/>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600" b="0" i="0"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t>When in fact - the scale of this Nielsen error is </a:t>
            </a:r>
            <a:r>
              <a:rPr kumimoji="0" lang="en-US" sz="1600" b="0" i="1"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t>unprecedented</a:t>
            </a:r>
            <a:r>
              <a:rPr lang="en-US" sz="1600" dirty="0">
                <a:solidFill>
                  <a:srgbClr val="002060"/>
                </a:solidFill>
                <a:latin typeface="Helvetica" panose="020B0604020202020204" pitchFamily="2" charset="0"/>
              </a:rPr>
              <a:t>…</a:t>
            </a:r>
            <a:r>
              <a:rPr kumimoji="0" lang="en-US" sz="1600" b="0" i="0"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t>after we conducted our first analysis in January 2022, with only </a:t>
            </a:r>
            <a:r>
              <a:rPr kumimoji="0" lang="en-US" sz="1600" b="0" i="0" u="sng" strike="noStrike" kern="1200" cap="none" spc="0" normalizeH="0" baseline="0" noProof="0" dirty="0">
                <a:ln>
                  <a:noFill/>
                </a:ln>
                <a:solidFill>
                  <a:srgbClr val="002060"/>
                </a:solidFill>
                <a:effectLst/>
                <a:uLnTx/>
                <a:uFillTx/>
                <a:latin typeface="Helvetica" panose="020B0604020202020204" pitchFamily="2" charset="0"/>
                <a:ea typeface="+mn-ea"/>
                <a:cs typeface="+mn-cs"/>
              </a:rPr>
              <a:t>half</a:t>
            </a:r>
            <a:r>
              <a:rPr kumimoji="0" lang="en-US" sz="1600" b="0" i="0"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t> the re-processed data available to be analyzed, </a:t>
            </a:r>
            <a:r>
              <a:rPr kumimoji="0" lang="en-US" sz="1600" b="0" i="0" u="sng" strike="noStrike" kern="1200" cap="none" spc="0" normalizeH="0" baseline="0" noProof="0" dirty="0">
                <a:ln>
                  <a:noFill/>
                </a:ln>
                <a:solidFill>
                  <a:srgbClr val="002060"/>
                </a:solidFill>
                <a:effectLst/>
                <a:uLnTx/>
                <a:uFillTx/>
                <a:latin typeface="Helvetica" panose="020B0604020202020204" pitchFamily="2" charset="0"/>
                <a:ea typeface="+mn-ea"/>
                <a:cs typeface="+mn-cs"/>
              </a:rPr>
              <a:t>we already knew</a:t>
            </a:r>
            <a:r>
              <a:rPr kumimoji="0" lang="en-US" sz="1600" b="0" i="0"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t>: </a:t>
            </a:r>
            <a:r>
              <a:rPr kumimoji="0" lang="en-US" sz="1600" b="1" i="0"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t>billions </a:t>
            </a:r>
            <a:br>
              <a:rPr kumimoji="0" lang="en-US" sz="1600" b="1" i="0"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br>
            <a:r>
              <a:rPr kumimoji="0" lang="en-US" sz="1600" b="1" i="0"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t>of impressions</a:t>
            </a:r>
            <a:r>
              <a:rPr kumimoji="0" lang="en-US" sz="1600" i="0"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t> were not counted</a:t>
            </a:r>
            <a:r>
              <a:rPr kumimoji="0" lang="en-US" sz="1600" b="1" i="0"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t> </a:t>
            </a:r>
            <a:r>
              <a:rPr kumimoji="0" lang="en-US" sz="1600" i="0"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t>&amp;</a:t>
            </a:r>
            <a:r>
              <a:rPr kumimoji="0" lang="en-US" sz="1600" b="1" i="0"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t> hundreds of millions </a:t>
            </a:r>
            <a:r>
              <a:rPr kumimoji="0" lang="en-US" sz="1600" i="0"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t>of ad dollars could not be activated by marketers </a:t>
            </a:r>
          </a:p>
        </p:txBody>
      </p:sp>
      <p:sp>
        <p:nvSpPr>
          <p:cNvPr id="17" name="TextBox 16">
            <a:extLst>
              <a:ext uri="{FF2B5EF4-FFF2-40B4-BE49-F238E27FC236}">
                <a16:creationId xmlns:a16="http://schemas.microsoft.com/office/drawing/2014/main" id="{97A41B84-27C0-4176-9DF3-399AFF6C0D4C}"/>
              </a:ext>
            </a:extLst>
          </p:cNvPr>
          <p:cNvSpPr txBox="1"/>
          <p:nvPr/>
        </p:nvSpPr>
        <p:spPr>
          <a:xfrm>
            <a:off x="372442" y="5388963"/>
            <a:ext cx="4889672" cy="83099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060"/>
                </a:solidFill>
                <a:effectLst/>
                <a:uLnTx/>
                <a:uFillTx/>
                <a:latin typeface="Helvetica" panose="020B0604020202020204" pitchFamily="2" charset="0"/>
                <a:ea typeface="+mn-ea"/>
                <a:cs typeface="+mn-cs"/>
              </a:rPr>
              <a:t>This mistake compounds Nielsen’s first admitted 2021 error of undercounting TV audiences during Covid (March 2020 – at least May 2021)</a:t>
            </a:r>
          </a:p>
        </p:txBody>
      </p:sp>
    </p:spTree>
    <p:extLst>
      <p:ext uri="{BB962C8B-B14F-4D97-AF65-F5344CB8AC3E}">
        <p14:creationId xmlns:p14="http://schemas.microsoft.com/office/powerpoint/2010/main" val="195250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13585D91-B24D-4E68-BB57-88906F2A6F90}"/>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6B15BF47-E696-4589-B34E-001946DBEBD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8" name="Slide Number Placeholder 5">
            <a:extLst>
              <a:ext uri="{FF2B5EF4-FFF2-40B4-BE49-F238E27FC236}">
                <a16:creationId xmlns:a16="http://schemas.microsoft.com/office/drawing/2014/main" id="{85B2AB68-2735-4141-805F-722E3838659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9" name="Rectangle 18">
            <a:extLst>
              <a:ext uri="{FF2B5EF4-FFF2-40B4-BE49-F238E27FC236}">
                <a16:creationId xmlns:a16="http://schemas.microsoft.com/office/drawing/2014/main" id="{25F791AB-8706-45CD-9FAA-A487B61A71CC}"/>
              </a:ext>
            </a:extLst>
          </p:cNvPr>
          <p:cNvSpPr/>
          <p:nvPr/>
        </p:nvSpPr>
        <p:spPr>
          <a:xfrm>
            <a:off x="153478" y="189599"/>
            <a:ext cx="11819584"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anose="020B0604020202020204" pitchFamily="34" charset="0"/>
                <a:ea typeface="+mn-ea"/>
                <a:cs typeface="+mn-cs"/>
              </a:rPr>
              <a:t>Issued on January 26</a:t>
            </a:r>
            <a:r>
              <a:rPr kumimoji="0" lang="en-US" sz="2600" b="1" i="0" u="none" strike="noStrike" kern="1200" cap="none" spc="0" normalizeH="0" baseline="30000" noProof="0" dirty="0">
                <a:ln>
                  <a:noFill/>
                </a:ln>
                <a:solidFill>
                  <a:srgbClr val="1B1464"/>
                </a:solidFill>
                <a:effectLst/>
                <a:uLnTx/>
                <a:uFillTx/>
                <a:latin typeface="Helvetica" panose="020B0604020202020204" pitchFamily="34" charset="0"/>
                <a:ea typeface="+mn-ea"/>
                <a:cs typeface="+mn-cs"/>
              </a:rPr>
              <a:t>th</a:t>
            </a:r>
            <a:r>
              <a:rPr kumimoji="0" lang="en-US" sz="2600" b="1" i="0" u="none" strike="noStrike" kern="1200" cap="none" spc="0" normalizeH="0" baseline="0" noProof="0" dirty="0">
                <a:ln>
                  <a:noFill/>
                </a:ln>
                <a:solidFill>
                  <a:srgbClr val="1B1464"/>
                </a:solidFill>
                <a:effectLst/>
                <a:uLnTx/>
                <a:uFillTx/>
                <a:latin typeface="Helvetica" panose="020B0604020202020204" pitchFamily="34" charset="0"/>
                <a:ea typeface="+mn-ea"/>
                <a:cs typeface="+mn-cs"/>
              </a:rPr>
              <a:t>, VAB’s original analysis on the first eight months of available data, began uncovering the depth of the undercounting error</a:t>
            </a:r>
          </a:p>
        </p:txBody>
      </p:sp>
      <p:grpSp>
        <p:nvGrpSpPr>
          <p:cNvPr id="52" name="Group 51">
            <a:extLst>
              <a:ext uri="{FF2B5EF4-FFF2-40B4-BE49-F238E27FC236}">
                <a16:creationId xmlns:a16="http://schemas.microsoft.com/office/drawing/2014/main" id="{2D872634-20E8-4F12-AAD8-5FF812F3C221}"/>
              </a:ext>
            </a:extLst>
          </p:cNvPr>
          <p:cNvGrpSpPr/>
          <p:nvPr/>
        </p:nvGrpSpPr>
        <p:grpSpPr>
          <a:xfrm>
            <a:off x="4641105" y="4276639"/>
            <a:ext cx="3952382" cy="1290869"/>
            <a:chOff x="8845892" y="436093"/>
            <a:chExt cx="4714417" cy="1331721"/>
          </a:xfrm>
        </p:grpSpPr>
        <p:sp>
          <p:nvSpPr>
            <p:cNvPr id="40" name="Rectangle: Rounded Corners 39">
              <a:hlinkClick r:id="rId4"/>
              <a:extLst>
                <a:ext uri="{FF2B5EF4-FFF2-40B4-BE49-F238E27FC236}">
                  <a16:creationId xmlns:a16="http://schemas.microsoft.com/office/drawing/2014/main" id="{3DD06426-30A3-4219-A9FC-F51BA6E7253A}"/>
                </a:ext>
              </a:extLst>
            </p:cNvPr>
            <p:cNvSpPr/>
            <p:nvPr/>
          </p:nvSpPr>
          <p:spPr>
            <a:xfrm>
              <a:off x="8845892" y="436093"/>
              <a:ext cx="4714417" cy="13317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604041F-1D67-448A-AD5E-90A7F941AA5C}"/>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9005965" y="889859"/>
              <a:ext cx="4382043" cy="813772"/>
            </a:xfrm>
            <a:prstGeom prst="rect">
              <a:avLst/>
            </a:prstGeom>
          </p:spPr>
        </p:pic>
        <p:pic>
          <p:nvPicPr>
            <p:cNvPr id="38" name="Picture 37">
              <a:hlinkClick r:id="rId4"/>
              <a:extLst>
                <a:ext uri="{FF2B5EF4-FFF2-40B4-BE49-F238E27FC236}">
                  <a16:creationId xmlns:a16="http://schemas.microsoft.com/office/drawing/2014/main" id="{F63B0777-BD71-44B4-98B1-5DD7919B40B1}"/>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9032412" y="565023"/>
              <a:ext cx="997182" cy="370835"/>
            </a:xfrm>
            <a:prstGeom prst="rect">
              <a:avLst/>
            </a:prstGeom>
          </p:spPr>
        </p:pic>
        <p:sp>
          <p:nvSpPr>
            <p:cNvPr id="39" name="TextBox 38">
              <a:extLst>
                <a:ext uri="{FF2B5EF4-FFF2-40B4-BE49-F238E27FC236}">
                  <a16:creationId xmlns:a16="http://schemas.microsoft.com/office/drawing/2014/main" id="{33AEBE02-786C-4379-A008-EC4144E67FD6}"/>
                </a:ext>
              </a:extLst>
            </p:cNvPr>
            <p:cNvSpPr txBox="1"/>
            <p:nvPr/>
          </p:nvSpPr>
          <p:spPr>
            <a:xfrm>
              <a:off x="10111662" y="633802"/>
              <a:ext cx="1213776" cy="21544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403020202020204" pitchFamily="34" charset="0"/>
                  <a:ea typeface="+mn-ea"/>
                  <a:cs typeface="+mn-cs"/>
                </a:rPr>
                <a:t>January 26, 2022</a:t>
              </a:r>
            </a:p>
          </p:txBody>
        </p:sp>
      </p:grpSp>
      <p:grpSp>
        <p:nvGrpSpPr>
          <p:cNvPr id="56" name="Group 55">
            <a:extLst>
              <a:ext uri="{FF2B5EF4-FFF2-40B4-BE49-F238E27FC236}">
                <a16:creationId xmlns:a16="http://schemas.microsoft.com/office/drawing/2014/main" id="{8322D6E5-FB8F-4B1D-A028-8A73657DC771}"/>
              </a:ext>
            </a:extLst>
          </p:cNvPr>
          <p:cNvGrpSpPr/>
          <p:nvPr/>
        </p:nvGrpSpPr>
        <p:grpSpPr>
          <a:xfrm>
            <a:off x="80705" y="1990500"/>
            <a:ext cx="3857511" cy="1488746"/>
            <a:chOff x="-1227520" y="553828"/>
            <a:chExt cx="3857511" cy="1488746"/>
          </a:xfrm>
        </p:grpSpPr>
        <p:sp>
          <p:nvSpPr>
            <p:cNvPr id="55" name="Rectangle: Rounded Corners 54">
              <a:hlinkClick r:id="rId7"/>
              <a:extLst>
                <a:ext uri="{FF2B5EF4-FFF2-40B4-BE49-F238E27FC236}">
                  <a16:creationId xmlns:a16="http://schemas.microsoft.com/office/drawing/2014/main" id="{B52DF8C4-1F80-40F0-9771-DDA26DFA2CC6}"/>
                </a:ext>
              </a:extLst>
            </p:cNvPr>
            <p:cNvSpPr/>
            <p:nvPr/>
          </p:nvSpPr>
          <p:spPr>
            <a:xfrm>
              <a:off x="-1227520" y="553828"/>
              <a:ext cx="3857511" cy="148874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 name="Picture 50">
              <a:hlinkClick r:id="rId7"/>
              <a:extLst>
                <a:ext uri="{FF2B5EF4-FFF2-40B4-BE49-F238E27FC236}">
                  <a16:creationId xmlns:a16="http://schemas.microsoft.com/office/drawing/2014/main" id="{7BC356D7-7632-4DC6-ADAE-E9F8995199FA}"/>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1096591" y="647203"/>
              <a:ext cx="2319032" cy="341081"/>
            </a:xfrm>
            <a:prstGeom prst="rect">
              <a:avLst/>
            </a:prstGeom>
          </p:spPr>
        </p:pic>
        <p:pic>
          <p:nvPicPr>
            <p:cNvPr id="53" name="Picture 52">
              <a:extLst>
                <a:ext uri="{FF2B5EF4-FFF2-40B4-BE49-F238E27FC236}">
                  <a16:creationId xmlns:a16="http://schemas.microsoft.com/office/drawing/2014/main" id="{B70CEAA4-C26C-4A05-A98E-71845865161C}"/>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1096591" y="982437"/>
              <a:ext cx="3567416" cy="986160"/>
            </a:xfrm>
            <a:prstGeom prst="rect">
              <a:avLst/>
            </a:prstGeom>
          </p:spPr>
        </p:pic>
        <p:sp>
          <p:nvSpPr>
            <p:cNvPr id="54" name="TextBox 53">
              <a:extLst>
                <a:ext uri="{FF2B5EF4-FFF2-40B4-BE49-F238E27FC236}">
                  <a16:creationId xmlns:a16="http://schemas.microsoft.com/office/drawing/2014/main" id="{87E01729-E1EF-44AD-970A-C6A021AB2A51}"/>
                </a:ext>
              </a:extLst>
            </p:cNvPr>
            <p:cNvSpPr txBox="1"/>
            <p:nvPr/>
          </p:nvSpPr>
          <p:spPr>
            <a:xfrm>
              <a:off x="1115206" y="707098"/>
              <a:ext cx="1213776" cy="21544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403020202020204" pitchFamily="34" charset="0"/>
                  <a:ea typeface="+mn-ea"/>
                  <a:cs typeface="+mn-cs"/>
                </a:rPr>
                <a:t>January 26, 2022</a:t>
              </a:r>
            </a:p>
          </p:txBody>
        </p:sp>
      </p:grpSp>
      <p:grpSp>
        <p:nvGrpSpPr>
          <p:cNvPr id="57" name="Group 56">
            <a:extLst>
              <a:ext uri="{FF2B5EF4-FFF2-40B4-BE49-F238E27FC236}">
                <a16:creationId xmlns:a16="http://schemas.microsoft.com/office/drawing/2014/main" id="{CD9F053C-87DB-488B-B167-0042AB43ED18}"/>
              </a:ext>
            </a:extLst>
          </p:cNvPr>
          <p:cNvGrpSpPr/>
          <p:nvPr/>
        </p:nvGrpSpPr>
        <p:grpSpPr>
          <a:xfrm>
            <a:off x="8626983" y="1955402"/>
            <a:ext cx="3274397" cy="1540768"/>
            <a:chOff x="-1162182" y="1928438"/>
            <a:chExt cx="4025465" cy="1790250"/>
          </a:xfrm>
        </p:grpSpPr>
        <p:sp>
          <p:nvSpPr>
            <p:cNvPr id="48" name="Rectangle: Rounded Corners 47">
              <a:hlinkClick r:id="rId10"/>
              <a:extLst>
                <a:ext uri="{FF2B5EF4-FFF2-40B4-BE49-F238E27FC236}">
                  <a16:creationId xmlns:a16="http://schemas.microsoft.com/office/drawing/2014/main" id="{E0B2308F-49EA-4D51-B867-6562D25DEB56}"/>
                </a:ext>
              </a:extLst>
            </p:cNvPr>
            <p:cNvSpPr/>
            <p:nvPr/>
          </p:nvSpPr>
          <p:spPr>
            <a:xfrm>
              <a:off x="-1162182" y="1928438"/>
              <a:ext cx="4025465" cy="179025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Picture 44">
              <a:hlinkClick r:id="rId10"/>
              <a:extLst>
                <a:ext uri="{FF2B5EF4-FFF2-40B4-BE49-F238E27FC236}">
                  <a16:creationId xmlns:a16="http://schemas.microsoft.com/office/drawing/2014/main" id="{16DC2104-0D54-42FD-9879-A3C05FD29957}"/>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1069318" y="2036121"/>
              <a:ext cx="2139184" cy="368191"/>
            </a:xfrm>
            <a:prstGeom prst="rect">
              <a:avLst/>
            </a:prstGeom>
          </p:spPr>
        </p:pic>
        <p:pic>
          <p:nvPicPr>
            <p:cNvPr id="46" name="Picture 45">
              <a:extLst>
                <a:ext uri="{FF2B5EF4-FFF2-40B4-BE49-F238E27FC236}">
                  <a16:creationId xmlns:a16="http://schemas.microsoft.com/office/drawing/2014/main" id="{612B49B9-FB93-46FF-86FF-D9130207D545}"/>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1069318" y="2391716"/>
              <a:ext cx="3566226" cy="1180897"/>
            </a:xfrm>
            <a:prstGeom prst="rect">
              <a:avLst/>
            </a:prstGeom>
          </p:spPr>
        </p:pic>
        <p:sp>
          <p:nvSpPr>
            <p:cNvPr id="47" name="TextBox 46">
              <a:extLst>
                <a:ext uri="{FF2B5EF4-FFF2-40B4-BE49-F238E27FC236}">
                  <a16:creationId xmlns:a16="http://schemas.microsoft.com/office/drawing/2014/main" id="{4E23CC86-814B-4C68-84EB-5ED83C624C0F}"/>
                </a:ext>
              </a:extLst>
            </p:cNvPr>
            <p:cNvSpPr txBox="1"/>
            <p:nvPr/>
          </p:nvSpPr>
          <p:spPr>
            <a:xfrm>
              <a:off x="1057954" y="2061263"/>
              <a:ext cx="1213776" cy="21544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403020202020204" pitchFamily="34" charset="0"/>
                  <a:ea typeface="+mn-ea"/>
                  <a:cs typeface="+mn-cs"/>
                </a:rPr>
                <a:t>January 26,2022</a:t>
              </a:r>
            </a:p>
          </p:txBody>
        </p:sp>
      </p:grpSp>
      <p:grpSp>
        <p:nvGrpSpPr>
          <p:cNvPr id="58" name="Group 57">
            <a:extLst>
              <a:ext uri="{FF2B5EF4-FFF2-40B4-BE49-F238E27FC236}">
                <a16:creationId xmlns:a16="http://schemas.microsoft.com/office/drawing/2014/main" id="{5167BC8B-67A3-44E0-A071-A47700FB7780}"/>
              </a:ext>
            </a:extLst>
          </p:cNvPr>
          <p:cNvGrpSpPr/>
          <p:nvPr/>
        </p:nvGrpSpPr>
        <p:grpSpPr>
          <a:xfrm>
            <a:off x="4157310" y="1896919"/>
            <a:ext cx="4135409" cy="1699958"/>
            <a:chOff x="-1478604" y="2420047"/>
            <a:chExt cx="5087566" cy="1873732"/>
          </a:xfrm>
        </p:grpSpPr>
        <p:sp>
          <p:nvSpPr>
            <p:cNvPr id="23" name="Rectangle: Rounded Corners 22">
              <a:hlinkClick r:id="rId13"/>
              <a:extLst>
                <a:ext uri="{FF2B5EF4-FFF2-40B4-BE49-F238E27FC236}">
                  <a16:creationId xmlns:a16="http://schemas.microsoft.com/office/drawing/2014/main" id="{41DC05D3-A2A2-4C99-98BF-7536B33B7053}"/>
                </a:ext>
              </a:extLst>
            </p:cNvPr>
            <p:cNvSpPr/>
            <p:nvPr/>
          </p:nvSpPr>
          <p:spPr>
            <a:xfrm>
              <a:off x="-1478604" y="2420047"/>
              <a:ext cx="5087566" cy="187373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1073165B-9369-4C70-96A8-67BCCA8B6D65}"/>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1300746" y="2798380"/>
              <a:ext cx="4805464" cy="691827"/>
            </a:xfrm>
            <a:prstGeom prst="rect">
              <a:avLst/>
            </a:prstGeom>
          </p:spPr>
        </p:pic>
        <p:pic>
          <p:nvPicPr>
            <p:cNvPr id="20" name="Picture 19">
              <a:hlinkClick r:id="rId13"/>
              <a:extLst>
                <a:ext uri="{FF2B5EF4-FFF2-40B4-BE49-F238E27FC236}">
                  <a16:creationId xmlns:a16="http://schemas.microsoft.com/office/drawing/2014/main" id="{8AE5EB66-81AD-464B-8572-E8BEDFAAE2A0}"/>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1228939" y="2464478"/>
              <a:ext cx="1093826" cy="404456"/>
            </a:xfrm>
            <a:prstGeom prst="rect">
              <a:avLst/>
            </a:prstGeom>
          </p:spPr>
        </p:pic>
        <p:pic>
          <p:nvPicPr>
            <p:cNvPr id="21" name="Picture 20">
              <a:extLst>
                <a:ext uri="{FF2B5EF4-FFF2-40B4-BE49-F238E27FC236}">
                  <a16:creationId xmlns:a16="http://schemas.microsoft.com/office/drawing/2014/main" id="{451C64A4-3D19-4220-8EE6-27B2E769856F}"/>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1300746" y="3490207"/>
              <a:ext cx="4805464" cy="691826"/>
            </a:xfrm>
            <a:prstGeom prst="rect">
              <a:avLst/>
            </a:prstGeom>
          </p:spPr>
        </p:pic>
        <p:sp>
          <p:nvSpPr>
            <p:cNvPr id="22" name="TextBox 21">
              <a:extLst>
                <a:ext uri="{FF2B5EF4-FFF2-40B4-BE49-F238E27FC236}">
                  <a16:creationId xmlns:a16="http://schemas.microsoft.com/office/drawing/2014/main" id="{1C20E645-3630-464B-BC5A-1A45C4276271}"/>
                </a:ext>
              </a:extLst>
            </p:cNvPr>
            <p:cNvSpPr txBox="1"/>
            <p:nvPr/>
          </p:nvSpPr>
          <p:spPr>
            <a:xfrm>
              <a:off x="-274042" y="2582936"/>
              <a:ext cx="1213776" cy="21544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403020202020204" pitchFamily="34" charset="0"/>
                  <a:ea typeface="+mn-ea"/>
                  <a:cs typeface="+mn-cs"/>
                </a:rPr>
                <a:t>January 26, 2022</a:t>
              </a:r>
            </a:p>
          </p:txBody>
        </p:sp>
      </p:grpSp>
      <p:grpSp>
        <p:nvGrpSpPr>
          <p:cNvPr id="59" name="Group 58">
            <a:extLst>
              <a:ext uri="{FF2B5EF4-FFF2-40B4-BE49-F238E27FC236}">
                <a16:creationId xmlns:a16="http://schemas.microsoft.com/office/drawing/2014/main" id="{7FE3D636-2B08-4D7B-B7E2-1E4E9387E412}"/>
              </a:ext>
            </a:extLst>
          </p:cNvPr>
          <p:cNvGrpSpPr/>
          <p:nvPr/>
        </p:nvGrpSpPr>
        <p:grpSpPr>
          <a:xfrm>
            <a:off x="8915425" y="4029531"/>
            <a:ext cx="3057636" cy="1699958"/>
            <a:chOff x="10107521" y="2638515"/>
            <a:chExt cx="3734939" cy="1960695"/>
          </a:xfrm>
        </p:grpSpPr>
        <p:sp>
          <p:nvSpPr>
            <p:cNvPr id="43" name="Rectangle: Rounded Corners 42">
              <a:hlinkClick r:id="rId17"/>
              <a:extLst>
                <a:ext uri="{FF2B5EF4-FFF2-40B4-BE49-F238E27FC236}">
                  <a16:creationId xmlns:a16="http://schemas.microsoft.com/office/drawing/2014/main" id="{69C1C828-407E-48F0-9195-0997E98EA928}"/>
                </a:ext>
              </a:extLst>
            </p:cNvPr>
            <p:cNvSpPr/>
            <p:nvPr/>
          </p:nvSpPr>
          <p:spPr>
            <a:xfrm>
              <a:off x="10107521" y="2638515"/>
              <a:ext cx="3734939" cy="196069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hlinkClick r:id="rId17"/>
              <a:extLst>
                <a:ext uri="{FF2B5EF4-FFF2-40B4-BE49-F238E27FC236}">
                  <a16:creationId xmlns:a16="http://schemas.microsoft.com/office/drawing/2014/main" id="{210F7DFD-B080-4A87-A858-51B0678A54A5}"/>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10243531" y="2740300"/>
              <a:ext cx="1298199" cy="452937"/>
            </a:xfrm>
            <a:prstGeom prst="rect">
              <a:avLst/>
            </a:prstGeom>
          </p:spPr>
        </p:pic>
        <p:pic>
          <p:nvPicPr>
            <p:cNvPr id="41" name="Picture 40">
              <a:extLst>
                <a:ext uri="{FF2B5EF4-FFF2-40B4-BE49-F238E27FC236}">
                  <a16:creationId xmlns:a16="http://schemas.microsoft.com/office/drawing/2014/main" id="{8ECD0B75-AA46-4DD5-B83B-5380B81240A3}"/>
                </a:ext>
              </a:extLst>
            </p:cNvPr>
            <p:cNvPicPr>
              <a:picLocks noChangeAspect="1"/>
            </p:cNvPicPr>
            <p:nvPr/>
          </p:nvPicPr>
          <p:blipFill rotWithShape="1">
            <a:blip r:embed="rId19">
              <a:extLst>
                <a:ext uri="{28A0092B-C50C-407E-A947-70E740481C1C}">
                  <a14:useLocalDpi xmlns:a14="http://schemas.microsoft.com/office/drawing/2010/main" val="0"/>
                </a:ext>
              </a:extLst>
            </a:blip>
            <a:srcRect/>
            <a:stretch/>
          </p:blipFill>
          <p:spPr>
            <a:xfrm>
              <a:off x="10243531" y="3216996"/>
              <a:ext cx="3516105" cy="1270061"/>
            </a:xfrm>
            <a:prstGeom prst="rect">
              <a:avLst/>
            </a:prstGeom>
          </p:spPr>
        </p:pic>
        <p:sp>
          <p:nvSpPr>
            <p:cNvPr id="42" name="TextBox 41">
              <a:extLst>
                <a:ext uri="{FF2B5EF4-FFF2-40B4-BE49-F238E27FC236}">
                  <a16:creationId xmlns:a16="http://schemas.microsoft.com/office/drawing/2014/main" id="{7B265628-043E-481F-9AA5-04DAB7EA67F0}"/>
                </a:ext>
              </a:extLst>
            </p:cNvPr>
            <p:cNvSpPr txBox="1"/>
            <p:nvPr/>
          </p:nvSpPr>
          <p:spPr>
            <a:xfrm>
              <a:off x="11500914" y="2885757"/>
              <a:ext cx="1213776" cy="21544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403020202020204" pitchFamily="34" charset="0"/>
                  <a:ea typeface="+mn-ea"/>
                  <a:cs typeface="+mn-cs"/>
                </a:rPr>
                <a:t>January 26, 2022</a:t>
              </a:r>
            </a:p>
          </p:txBody>
        </p:sp>
      </p:grpSp>
      <p:grpSp>
        <p:nvGrpSpPr>
          <p:cNvPr id="60" name="Group 59">
            <a:extLst>
              <a:ext uri="{FF2B5EF4-FFF2-40B4-BE49-F238E27FC236}">
                <a16:creationId xmlns:a16="http://schemas.microsoft.com/office/drawing/2014/main" id="{27C143C1-1796-48EC-9453-7EFC412E48B8}"/>
              </a:ext>
            </a:extLst>
          </p:cNvPr>
          <p:cNvGrpSpPr/>
          <p:nvPr/>
        </p:nvGrpSpPr>
        <p:grpSpPr>
          <a:xfrm>
            <a:off x="153477" y="4099269"/>
            <a:ext cx="4318817" cy="1532981"/>
            <a:chOff x="8913212" y="4336306"/>
            <a:chExt cx="4909791" cy="1628892"/>
          </a:xfrm>
        </p:grpSpPr>
        <p:sp>
          <p:nvSpPr>
            <p:cNvPr id="37" name="Rectangle: Rounded Corners 36">
              <a:hlinkClick r:id="rId20"/>
              <a:extLst>
                <a:ext uri="{FF2B5EF4-FFF2-40B4-BE49-F238E27FC236}">
                  <a16:creationId xmlns:a16="http://schemas.microsoft.com/office/drawing/2014/main" id="{E5214711-4237-49FC-8DA0-6DB300DC43D7}"/>
                </a:ext>
              </a:extLst>
            </p:cNvPr>
            <p:cNvSpPr/>
            <p:nvPr/>
          </p:nvSpPr>
          <p:spPr>
            <a:xfrm>
              <a:off x="8913212" y="4336306"/>
              <a:ext cx="4909791" cy="162889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4F207EF3-597F-4A4D-941F-02CE8F82ED38}"/>
                </a:ext>
              </a:extLst>
            </p:cNvPr>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9006628" y="5348569"/>
              <a:ext cx="4728829" cy="484335"/>
            </a:xfrm>
            <a:prstGeom prst="rect">
              <a:avLst/>
            </a:prstGeom>
          </p:spPr>
        </p:pic>
        <p:pic>
          <p:nvPicPr>
            <p:cNvPr id="34" name="Picture 33">
              <a:hlinkClick r:id="rId20"/>
              <a:extLst>
                <a:ext uri="{FF2B5EF4-FFF2-40B4-BE49-F238E27FC236}">
                  <a16:creationId xmlns:a16="http://schemas.microsoft.com/office/drawing/2014/main" id="{10EC9B27-FC1A-477F-B03A-62217134EC7C}"/>
                </a:ext>
              </a:extLst>
            </p:cNvPr>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9026082" y="4442400"/>
              <a:ext cx="2095774" cy="371188"/>
            </a:xfrm>
            <a:prstGeom prst="rect">
              <a:avLst/>
            </a:prstGeom>
          </p:spPr>
        </p:pic>
        <p:pic>
          <p:nvPicPr>
            <p:cNvPr id="35" name="Picture 34">
              <a:extLst>
                <a:ext uri="{FF2B5EF4-FFF2-40B4-BE49-F238E27FC236}">
                  <a16:creationId xmlns:a16="http://schemas.microsoft.com/office/drawing/2014/main" id="{70C310B8-69A8-4839-ADC8-3418858D4C71}"/>
                </a:ext>
              </a:extLst>
            </p:cNvPr>
            <p:cNvPicPr>
              <a:picLocks noChangeAspect="1"/>
            </p:cNvPicPr>
            <p:nvPr/>
          </p:nvPicPr>
          <p:blipFill rotWithShape="1">
            <a:blip r:embed="rId23">
              <a:extLst>
                <a:ext uri="{28A0092B-C50C-407E-A947-70E740481C1C}">
                  <a14:useLocalDpi xmlns:a14="http://schemas.microsoft.com/office/drawing/2010/main" val="0"/>
                </a:ext>
              </a:extLst>
            </a:blip>
            <a:srcRect/>
            <a:stretch/>
          </p:blipFill>
          <p:spPr>
            <a:xfrm>
              <a:off x="8948260" y="4780354"/>
              <a:ext cx="4805464" cy="568215"/>
            </a:xfrm>
            <a:prstGeom prst="rect">
              <a:avLst/>
            </a:prstGeom>
          </p:spPr>
        </p:pic>
        <p:sp>
          <p:nvSpPr>
            <p:cNvPr id="36" name="TextBox 35">
              <a:extLst>
                <a:ext uri="{FF2B5EF4-FFF2-40B4-BE49-F238E27FC236}">
                  <a16:creationId xmlns:a16="http://schemas.microsoft.com/office/drawing/2014/main" id="{0CC50851-5C0B-47AA-A3BD-3E7F9332AB67}"/>
                </a:ext>
              </a:extLst>
            </p:cNvPr>
            <p:cNvSpPr txBox="1"/>
            <p:nvPr/>
          </p:nvSpPr>
          <p:spPr>
            <a:xfrm>
              <a:off x="11033844" y="4503655"/>
              <a:ext cx="1213776" cy="21544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Helvetica" panose="020B0403020202020204" pitchFamily="34" charset="0"/>
                  <a:ea typeface="+mn-ea"/>
                  <a:cs typeface="+mn-cs"/>
                </a:rPr>
                <a:t>January 26, 2022</a:t>
              </a:r>
            </a:p>
          </p:txBody>
        </p:sp>
      </p:grpSp>
    </p:spTree>
    <p:extLst>
      <p:ext uri="{BB962C8B-B14F-4D97-AF65-F5344CB8AC3E}">
        <p14:creationId xmlns:p14="http://schemas.microsoft.com/office/powerpoint/2010/main" val="1568147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30F4B67-9488-4F80-9580-E24FC54F99AF}"/>
              </a:ext>
            </a:extLst>
          </p:cNvPr>
          <p:cNvSpPr/>
          <p:nvPr/>
        </p:nvSpPr>
        <p:spPr>
          <a:xfrm>
            <a:off x="2545133" y="2392233"/>
            <a:ext cx="2337391" cy="34672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3768" rtl="0" eaLnBrk="1" fontAlgn="auto" latinLnBrk="0" hangingPunct="1">
              <a:lnSpc>
                <a:spcPct val="100000"/>
              </a:lnSpc>
              <a:spcBef>
                <a:spcPts val="0"/>
              </a:spcBef>
              <a:spcAft>
                <a:spcPts val="0"/>
              </a:spcAft>
              <a:buClrTx/>
              <a:buSzTx/>
              <a:buFontTx/>
              <a:buNone/>
              <a:tabLst/>
              <a:defRPr/>
            </a:pPr>
            <a:endParaRPr kumimoji="0" lang="en-US" sz="174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ED54650-E124-0942-8B03-A438165B55A6}"/>
              </a:ext>
            </a:extLst>
          </p:cNvPr>
          <p:cNvSpPr/>
          <p:nvPr/>
        </p:nvSpPr>
        <p:spPr>
          <a:xfrm>
            <a:off x="403743" y="337830"/>
            <a:ext cx="11545601" cy="954107"/>
          </a:xfrm>
          <a:prstGeom prst="rect">
            <a:avLst/>
          </a:prstGeom>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BFF2"/>
                </a:solidFill>
                <a:effectLst/>
                <a:uLnTx/>
                <a:uFillTx/>
                <a:latin typeface="Helvetica" pitchFamily="2" charset="0"/>
                <a:ea typeface="+mn-ea"/>
                <a:cs typeface="+mn-cs"/>
              </a:rPr>
              <a:t>8-Month Overview Reminder (issued 1/26): </a:t>
            </a:r>
            <a:r>
              <a:rPr kumimoji="0" lang="en-US" sz="2800" b="1" i="0" u="none" strike="noStrike" kern="1200" cap="none" spc="0" normalizeH="0" baseline="0" noProof="0" dirty="0">
                <a:ln>
                  <a:noFill/>
                </a:ln>
                <a:solidFill>
                  <a:srgbClr val="1F1A62"/>
                </a:solidFill>
                <a:effectLst/>
                <a:uLnTx/>
                <a:uFillTx/>
                <a:latin typeface="Helvetica" pitchFamily="2" charset="0"/>
                <a:ea typeface="+mn-ea"/>
                <a:cs typeface="+mn-cs"/>
              </a:rPr>
              <a:t>5 Fast Stats You Should </a:t>
            </a:r>
            <a:r>
              <a:rPr kumimoji="0" lang="en-US" sz="2800" b="1" i="0" u="none" strike="noStrike" kern="1200" cap="none" spc="0" normalizeH="0" baseline="0" noProof="0">
                <a:ln>
                  <a:noFill/>
                </a:ln>
                <a:solidFill>
                  <a:srgbClr val="1F1A62"/>
                </a:solidFill>
                <a:effectLst/>
                <a:uLnTx/>
                <a:uFillTx/>
                <a:latin typeface="Helvetica" pitchFamily="2" charset="0"/>
                <a:ea typeface="+mn-ea"/>
                <a:cs typeface="+mn-cs"/>
              </a:rPr>
              <a:t>Know About </a:t>
            </a:r>
            <a:r>
              <a:rPr kumimoji="0" lang="en-US" sz="2800" b="1" i="0" u="none" strike="noStrike" kern="1200" cap="none" spc="0" normalizeH="0" baseline="0" noProof="0" dirty="0">
                <a:ln>
                  <a:noFill/>
                </a:ln>
                <a:solidFill>
                  <a:srgbClr val="1F1A62"/>
                </a:solidFill>
                <a:effectLst/>
                <a:uLnTx/>
                <a:uFillTx/>
                <a:latin typeface="Helvetica" pitchFamily="2" charset="0"/>
                <a:ea typeface="+mn-ea"/>
                <a:cs typeface="+mn-cs"/>
              </a:rPr>
              <a:t>the Nielsen TV Out-of-Home Ratings Undercounting </a:t>
            </a:r>
          </a:p>
        </p:txBody>
      </p:sp>
      <p:sp>
        <p:nvSpPr>
          <p:cNvPr id="5" name="Rectangle 4">
            <a:extLst>
              <a:ext uri="{FF2B5EF4-FFF2-40B4-BE49-F238E27FC236}">
                <a16:creationId xmlns:a16="http://schemas.microsoft.com/office/drawing/2014/main" id="{F3C11BC9-BE1E-5F45-92D8-4391AD866E85}"/>
              </a:ext>
            </a:extLst>
          </p:cNvPr>
          <p:cNvSpPr/>
          <p:nvPr/>
        </p:nvSpPr>
        <p:spPr>
          <a:xfrm>
            <a:off x="141524" y="2392233"/>
            <a:ext cx="2337391" cy="34672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3768" rtl="0" eaLnBrk="1" fontAlgn="auto" latinLnBrk="0" hangingPunct="1">
              <a:lnSpc>
                <a:spcPct val="100000"/>
              </a:lnSpc>
              <a:spcBef>
                <a:spcPts val="0"/>
              </a:spcBef>
              <a:spcAft>
                <a:spcPts val="0"/>
              </a:spcAft>
              <a:buClrTx/>
              <a:buSzTx/>
              <a:buFontTx/>
              <a:buNone/>
              <a:tabLst/>
              <a:defRPr/>
            </a:pPr>
            <a:endParaRPr kumimoji="0" lang="en-US" sz="174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0D37D6EE-750C-B748-B21D-3C9E7A162282}"/>
              </a:ext>
            </a:extLst>
          </p:cNvPr>
          <p:cNvSpPr txBox="1"/>
          <p:nvPr/>
        </p:nvSpPr>
        <p:spPr>
          <a:xfrm>
            <a:off x="192836" y="2488956"/>
            <a:ext cx="421814" cy="654450"/>
          </a:xfrm>
          <a:prstGeom prst="rect">
            <a:avLst/>
          </a:prstGeom>
          <a:noFill/>
        </p:spPr>
        <p:txBody>
          <a:bodyPr wrap="square" rtlCol="0">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3673" b="1" i="0" u="none" strike="noStrike" kern="1200" cap="none" spc="0" normalizeH="0" baseline="0" noProof="0" dirty="0">
                <a:ln>
                  <a:noFill/>
                </a:ln>
                <a:solidFill>
                  <a:srgbClr val="E84A99"/>
                </a:solidFill>
                <a:effectLst/>
                <a:uLnTx/>
                <a:uFillTx/>
                <a:latin typeface="Helvetica" pitchFamily="2" charset="0"/>
                <a:ea typeface="+mn-ea"/>
                <a:cs typeface="+mn-cs"/>
              </a:rPr>
              <a:t>1</a:t>
            </a:r>
          </a:p>
        </p:txBody>
      </p:sp>
      <p:sp>
        <p:nvSpPr>
          <p:cNvPr id="13" name="Rectangle 12">
            <a:extLst>
              <a:ext uri="{FF2B5EF4-FFF2-40B4-BE49-F238E27FC236}">
                <a16:creationId xmlns:a16="http://schemas.microsoft.com/office/drawing/2014/main" id="{1FDC5439-10E4-374F-9775-602E388D219A}"/>
              </a:ext>
            </a:extLst>
          </p:cNvPr>
          <p:cNvSpPr/>
          <p:nvPr/>
        </p:nvSpPr>
        <p:spPr>
          <a:xfrm>
            <a:off x="2596445" y="3275789"/>
            <a:ext cx="2108027" cy="2631490"/>
          </a:xfrm>
          <a:prstGeom prst="rect">
            <a:avLst/>
          </a:prstGeom>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740" b="0" i="0" u="none" strike="noStrike" kern="1200" cap="none" spc="0" normalizeH="0" baseline="0" noProof="0" dirty="0">
                <a:ln>
                  <a:noFill/>
                </a:ln>
                <a:solidFill>
                  <a:srgbClr val="1F1A62"/>
                </a:solidFill>
                <a:effectLst/>
                <a:uLnTx/>
                <a:uFillTx/>
                <a:latin typeface="Helvetica" pitchFamily="2" charset="0"/>
                <a:ea typeface="+mn-ea"/>
                <a:cs typeface="+mn-cs"/>
              </a:rPr>
              <a:t>Over </a:t>
            </a:r>
            <a:r>
              <a:rPr kumimoji="0" lang="en-US" sz="1740" b="0" i="0" u="none" strike="noStrike" kern="1200" cap="none" spc="0" normalizeH="0" baseline="0" noProof="0" dirty="0">
                <a:ln>
                  <a:noFill/>
                </a:ln>
                <a:solidFill>
                  <a:srgbClr val="ED3C8D"/>
                </a:solidFill>
                <a:effectLst/>
                <a:uLnTx/>
                <a:uFillTx/>
                <a:latin typeface="Helvetica" pitchFamily="2" charset="0"/>
                <a:ea typeface="+mn-ea"/>
                <a:cs typeface="+mn-cs"/>
              </a:rPr>
              <a:t>$350 million </a:t>
            </a:r>
            <a:r>
              <a:rPr kumimoji="0" lang="en-US" sz="1740" b="0" i="0" u="none" strike="noStrike" kern="1200" cap="none" spc="0" normalizeH="0" baseline="0" noProof="0" dirty="0">
                <a:ln>
                  <a:noFill/>
                </a:ln>
                <a:solidFill>
                  <a:srgbClr val="1F1A62"/>
                </a:solidFill>
                <a:effectLst/>
                <a:uLnTx/>
                <a:uFillTx/>
                <a:latin typeface="Helvetica" pitchFamily="2" charset="0"/>
                <a:ea typeface="+mn-ea"/>
                <a:cs typeface="+mn-cs"/>
              </a:rPr>
              <a:t>in TV ads could </a:t>
            </a:r>
            <a:br>
              <a:rPr kumimoji="0" lang="en-US" sz="1740" b="0" i="0" u="none" strike="noStrike" kern="1200" cap="none" spc="0" normalizeH="0" baseline="0" noProof="0" dirty="0">
                <a:ln>
                  <a:noFill/>
                </a:ln>
                <a:solidFill>
                  <a:srgbClr val="1F1A62"/>
                </a:solidFill>
                <a:effectLst/>
                <a:uLnTx/>
                <a:uFillTx/>
                <a:latin typeface="Helvetica" pitchFamily="2" charset="0"/>
                <a:ea typeface="+mn-ea"/>
                <a:cs typeface="+mn-cs"/>
              </a:rPr>
            </a:br>
            <a:r>
              <a:rPr kumimoji="0" lang="en-US" sz="1740" b="0" i="0" u="none" strike="noStrike" kern="1200" cap="none" spc="0" normalizeH="0" baseline="0" noProof="0" dirty="0">
                <a:ln>
                  <a:noFill/>
                </a:ln>
                <a:solidFill>
                  <a:srgbClr val="1F1A62"/>
                </a:solidFill>
                <a:effectLst/>
                <a:uLnTx/>
                <a:uFillTx/>
                <a:latin typeface="Helvetica" pitchFamily="2" charset="0"/>
                <a:ea typeface="+mn-ea"/>
                <a:cs typeface="+mn-cs"/>
              </a:rPr>
              <a:t>not be bought or sold between May-Nov ’21</a:t>
            </a:r>
          </a:p>
          <a:p>
            <a:pPr marL="0" marR="0" lvl="0" indent="0" algn="l" defTabSz="883768"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ED3C8D"/>
              </a:solidFill>
              <a:effectLst/>
              <a:uLnTx/>
              <a:uFillTx/>
              <a:latin typeface="Helvetica" pitchFamily="2" charset="0"/>
              <a:ea typeface="+mn-ea"/>
              <a:cs typeface="+mn-cs"/>
            </a:endParaRPr>
          </a:p>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D3C8D"/>
                </a:solidFill>
                <a:effectLst/>
                <a:uLnTx/>
                <a:uFillTx/>
                <a:latin typeface="Helvetica" pitchFamily="2" charset="0"/>
                <a:ea typeface="+mn-ea"/>
                <a:cs typeface="+mn-cs"/>
              </a:rPr>
              <a:t>$350MM is 44% of 16-month total</a:t>
            </a:r>
          </a:p>
          <a:p>
            <a:pPr marL="0" marR="0" lvl="0" indent="0" algn="l" defTabSz="883768"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1F1A62"/>
              </a:solidFill>
              <a:effectLst/>
              <a:uLnTx/>
              <a:uFillTx/>
              <a:latin typeface="Helvetica" pitchFamily="2" charset="0"/>
              <a:ea typeface="+mn-ea"/>
              <a:cs typeface="+mn-cs"/>
            </a:endParaRPr>
          </a:p>
          <a:p>
            <a:pPr marL="0" marR="0" lvl="0" indent="0" algn="l" defTabSz="883768"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1F1A62"/>
              </a:solidFill>
              <a:effectLst/>
              <a:uLnTx/>
              <a:uFillTx/>
              <a:latin typeface="Helvetica" pitchFamily="2" charset="0"/>
              <a:ea typeface="+mn-ea"/>
              <a:cs typeface="+mn-cs"/>
            </a:endParaRPr>
          </a:p>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F1A62"/>
                </a:solidFill>
                <a:effectLst/>
                <a:uLnTx/>
                <a:uFillTx/>
                <a:latin typeface="Helvetica" pitchFamily="2" charset="0"/>
                <a:ea typeface="+mn-ea"/>
                <a:cs typeface="+mn-cs"/>
              </a:rPr>
              <a:t>(Dec ’21 $$$ not available as </a:t>
            </a:r>
            <a:br>
              <a:rPr kumimoji="0" lang="en-US" sz="1000" b="0" i="0" u="none" strike="noStrike" kern="1200" cap="none" spc="0" normalizeH="0" baseline="0" noProof="0" dirty="0">
                <a:ln>
                  <a:noFill/>
                </a:ln>
                <a:solidFill>
                  <a:srgbClr val="1F1A62"/>
                </a:solidFill>
                <a:effectLst/>
                <a:uLnTx/>
                <a:uFillTx/>
                <a:latin typeface="Helvetica" pitchFamily="2" charset="0"/>
                <a:ea typeface="+mn-ea"/>
                <a:cs typeface="+mn-cs"/>
              </a:rPr>
            </a:br>
            <a:r>
              <a:rPr kumimoji="0" lang="en-US" sz="1000" b="0" i="0" u="none" strike="noStrike" kern="1200" cap="none" spc="0" normalizeH="0" baseline="0" noProof="0" dirty="0">
                <a:ln>
                  <a:noFill/>
                </a:ln>
                <a:solidFill>
                  <a:srgbClr val="1F1A62"/>
                </a:solidFill>
                <a:effectLst/>
                <a:uLnTx/>
                <a:uFillTx/>
                <a:latin typeface="Helvetica" pitchFamily="2" charset="0"/>
                <a:ea typeface="+mn-ea"/>
                <a:cs typeface="+mn-cs"/>
              </a:rPr>
              <a:t>of this analysis)</a:t>
            </a:r>
            <a:endParaRPr kumimoji="0" lang="en-US" sz="1000" b="0" i="1" u="none" strike="noStrike" kern="1200" cap="none" spc="0" normalizeH="0" baseline="0" noProof="0" dirty="0">
              <a:ln>
                <a:noFill/>
              </a:ln>
              <a:solidFill>
                <a:srgbClr val="1F1A62"/>
              </a:solidFill>
              <a:effectLst/>
              <a:uLnTx/>
              <a:uFillTx/>
              <a:latin typeface="Helvetica" pitchFamily="2" charset="0"/>
              <a:ea typeface="+mn-ea"/>
              <a:cs typeface="+mn-cs"/>
            </a:endParaRPr>
          </a:p>
        </p:txBody>
      </p:sp>
      <p:cxnSp>
        <p:nvCxnSpPr>
          <p:cNvPr id="19" name="Straight Connector 18">
            <a:extLst>
              <a:ext uri="{FF2B5EF4-FFF2-40B4-BE49-F238E27FC236}">
                <a16:creationId xmlns:a16="http://schemas.microsoft.com/office/drawing/2014/main" id="{A5165B2C-CC48-FC40-BDE7-7AAC7689AE5B}"/>
              </a:ext>
            </a:extLst>
          </p:cNvPr>
          <p:cNvCxnSpPr/>
          <p:nvPr/>
        </p:nvCxnSpPr>
        <p:spPr>
          <a:xfrm>
            <a:off x="271242" y="3155937"/>
            <a:ext cx="491711" cy="0"/>
          </a:xfrm>
          <a:prstGeom prst="line">
            <a:avLst/>
          </a:prstGeom>
          <a:ln w="22860">
            <a:solidFill>
              <a:srgbClr val="1F1A62"/>
            </a:solidFill>
          </a:ln>
        </p:spPr>
        <p:style>
          <a:lnRef idx="3">
            <a:schemeClr val="accent1"/>
          </a:lnRef>
          <a:fillRef idx="0">
            <a:schemeClr val="accent1"/>
          </a:fillRef>
          <a:effectRef idx="2">
            <a:schemeClr val="accent1"/>
          </a:effectRef>
          <a:fontRef idx="minor">
            <a:schemeClr val="tx1"/>
          </a:fontRef>
        </p:style>
      </p:cxnSp>
      <p:sp>
        <p:nvSpPr>
          <p:cNvPr id="23" name="TextBox 22">
            <a:extLst>
              <a:ext uri="{FF2B5EF4-FFF2-40B4-BE49-F238E27FC236}">
                <a16:creationId xmlns:a16="http://schemas.microsoft.com/office/drawing/2014/main" id="{C122D8CD-4F44-4545-AE2B-1F2602C06F6A}"/>
              </a:ext>
            </a:extLst>
          </p:cNvPr>
          <p:cNvSpPr txBox="1"/>
          <p:nvPr/>
        </p:nvSpPr>
        <p:spPr>
          <a:xfrm>
            <a:off x="2596445" y="2488956"/>
            <a:ext cx="421814" cy="654450"/>
          </a:xfrm>
          <a:prstGeom prst="rect">
            <a:avLst/>
          </a:prstGeom>
          <a:noFill/>
        </p:spPr>
        <p:txBody>
          <a:bodyPr wrap="square" rtlCol="0">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3673" b="1" i="0" u="none" strike="noStrike" kern="1200" cap="none" spc="0" normalizeH="0" baseline="0" noProof="0" dirty="0">
                <a:ln>
                  <a:noFill/>
                </a:ln>
                <a:solidFill>
                  <a:srgbClr val="E84A99"/>
                </a:solidFill>
                <a:effectLst/>
                <a:uLnTx/>
                <a:uFillTx/>
                <a:latin typeface="Helvetica" pitchFamily="2" charset="0"/>
                <a:ea typeface="+mn-ea"/>
                <a:cs typeface="+mn-cs"/>
              </a:rPr>
              <a:t>2</a:t>
            </a:r>
          </a:p>
        </p:txBody>
      </p:sp>
      <p:sp>
        <p:nvSpPr>
          <p:cNvPr id="24" name="Rectangle 23">
            <a:extLst>
              <a:ext uri="{FF2B5EF4-FFF2-40B4-BE49-F238E27FC236}">
                <a16:creationId xmlns:a16="http://schemas.microsoft.com/office/drawing/2014/main" id="{55A7422E-96DD-478E-9DB5-85185168CFAB}"/>
              </a:ext>
            </a:extLst>
          </p:cNvPr>
          <p:cNvSpPr/>
          <p:nvPr/>
        </p:nvSpPr>
        <p:spPr>
          <a:xfrm>
            <a:off x="217359" y="3269386"/>
            <a:ext cx="2261556" cy="2660728"/>
          </a:xfrm>
          <a:prstGeom prst="rect">
            <a:avLst/>
          </a:prstGeom>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740" b="0" i="0" u="none" strike="noStrike" kern="1200" cap="none" spc="0" normalizeH="0" baseline="0" noProof="0" dirty="0">
                <a:ln>
                  <a:noFill/>
                </a:ln>
                <a:solidFill>
                  <a:srgbClr val="1F1A62"/>
                </a:solidFill>
                <a:effectLst/>
                <a:uLnTx/>
                <a:uFillTx/>
                <a:latin typeface="Helvetica" pitchFamily="2" charset="0"/>
                <a:ea typeface="+mn-ea"/>
                <a:cs typeface="+mn-cs"/>
              </a:rPr>
              <a:t>Almost </a:t>
            </a:r>
            <a:r>
              <a:rPr kumimoji="0" lang="en-US" sz="1740" b="0" i="0" u="none" strike="noStrike" kern="1200" cap="none" spc="0" normalizeH="0" baseline="0" noProof="0" dirty="0">
                <a:ln>
                  <a:noFill/>
                </a:ln>
                <a:solidFill>
                  <a:srgbClr val="ED3C8D"/>
                </a:solidFill>
                <a:effectLst/>
                <a:uLnTx/>
                <a:uFillTx/>
                <a:latin typeface="Helvetica" pitchFamily="2" charset="0"/>
                <a:ea typeface="+mn-ea"/>
                <a:cs typeface="+mn-cs"/>
              </a:rPr>
              <a:t>30 billion ad impressions </a:t>
            </a:r>
            <a:r>
              <a:rPr kumimoji="0" lang="en-US" sz="1740" b="0" i="0" u="none" strike="noStrike" kern="1200" cap="none" spc="0" normalizeH="0" baseline="0" noProof="0" dirty="0">
                <a:ln>
                  <a:noFill/>
                </a:ln>
                <a:solidFill>
                  <a:srgbClr val="1F1A62"/>
                </a:solidFill>
                <a:effectLst/>
                <a:uLnTx/>
                <a:uFillTx/>
                <a:latin typeface="Helvetica" pitchFamily="2" charset="0"/>
                <a:ea typeface="+mn-ea"/>
                <a:cs typeface="+mn-cs"/>
              </a:rPr>
              <a:t>went uncounted with only half of the months reported thus far</a:t>
            </a:r>
          </a:p>
          <a:p>
            <a:pPr marL="0" marR="0" lvl="0" indent="0" algn="l" defTabSz="883768"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ED3C8D"/>
              </a:solidFill>
              <a:effectLst/>
              <a:uLnTx/>
              <a:uFillTx/>
              <a:latin typeface="Helvetica" pitchFamily="2" charset="0"/>
              <a:ea typeface="+mn-ea"/>
              <a:cs typeface="+mn-cs"/>
            </a:endParaRPr>
          </a:p>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D3C8D"/>
                </a:solidFill>
                <a:effectLst/>
                <a:uLnTx/>
                <a:uFillTx/>
                <a:latin typeface="Helvetica" pitchFamily="2" charset="0"/>
                <a:ea typeface="+mn-ea"/>
                <a:cs typeface="+mn-cs"/>
              </a:rPr>
              <a:t>30 billion is 50% of </a:t>
            </a:r>
          </a:p>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D3C8D"/>
                </a:solidFill>
                <a:effectLst/>
                <a:uLnTx/>
                <a:uFillTx/>
                <a:latin typeface="Helvetica" pitchFamily="2" charset="0"/>
                <a:ea typeface="+mn-ea"/>
                <a:cs typeface="+mn-cs"/>
              </a:rPr>
              <a:t>16-month total</a:t>
            </a:r>
            <a:endParaRPr kumimoji="0" lang="en-US" sz="1740" b="0" i="0" u="none" strike="noStrike" kern="1200" cap="none" spc="0" normalizeH="0" baseline="0" noProof="0" dirty="0">
              <a:ln>
                <a:noFill/>
              </a:ln>
              <a:solidFill>
                <a:srgbClr val="1F1A62"/>
              </a:solidFill>
              <a:effectLst/>
              <a:uLnTx/>
              <a:uFillTx/>
              <a:latin typeface="Helvetica" pitchFamily="2" charset="0"/>
              <a:ea typeface="+mn-ea"/>
              <a:cs typeface="+mn-cs"/>
            </a:endParaRPr>
          </a:p>
          <a:p>
            <a:pPr marL="0" marR="0" lvl="0" indent="0" algn="l" defTabSz="883768" rtl="0" eaLnBrk="1" fontAlgn="auto" latinLnBrk="0" hangingPunct="1">
              <a:lnSpc>
                <a:spcPct val="100000"/>
              </a:lnSpc>
              <a:spcBef>
                <a:spcPts val="0"/>
              </a:spcBef>
              <a:spcAft>
                <a:spcPts val="0"/>
              </a:spcAft>
              <a:buClrTx/>
              <a:buSzTx/>
              <a:buFontTx/>
              <a:buNone/>
              <a:tabLst/>
              <a:defRPr/>
            </a:pPr>
            <a:endParaRPr kumimoji="0" lang="en-US" sz="1740" b="0" i="0" u="none" strike="noStrike" kern="1200" cap="none" spc="0" normalizeH="0" baseline="0" noProof="0" dirty="0">
              <a:ln>
                <a:noFill/>
              </a:ln>
              <a:solidFill>
                <a:srgbClr val="1F1A62"/>
              </a:solidFill>
              <a:effectLst/>
              <a:uLnTx/>
              <a:uFillTx/>
              <a:latin typeface="Helvetica" pitchFamily="2" charset="0"/>
              <a:ea typeface="+mn-ea"/>
              <a:cs typeface="+mn-cs"/>
            </a:endParaRPr>
          </a:p>
          <a:p>
            <a:pPr marL="0" marR="0" lvl="0" indent="0" algn="l" defTabSz="88376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1F1A62"/>
              </a:solidFill>
              <a:effectLst/>
              <a:uLnTx/>
              <a:uFillTx/>
              <a:latin typeface="Helvetica" pitchFamily="2" charset="0"/>
              <a:ea typeface="+mn-ea"/>
              <a:cs typeface="+mn-cs"/>
            </a:endParaRPr>
          </a:p>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F1A62"/>
                </a:solidFill>
                <a:effectLst/>
                <a:uLnTx/>
                <a:uFillTx/>
                <a:latin typeface="Helvetica" pitchFamily="2" charset="0"/>
                <a:ea typeface="+mn-ea"/>
                <a:cs typeface="+mn-cs"/>
              </a:rPr>
              <a:t>(P2+ Total Day, May-Dec ‘21)</a:t>
            </a:r>
          </a:p>
        </p:txBody>
      </p:sp>
      <p:cxnSp>
        <p:nvCxnSpPr>
          <p:cNvPr id="25" name="Straight Connector 24">
            <a:extLst>
              <a:ext uri="{FF2B5EF4-FFF2-40B4-BE49-F238E27FC236}">
                <a16:creationId xmlns:a16="http://schemas.microsoft.com/office/drawing/2014/main" id="{FD063B2F-CCBB-49A0-8728-EBD37857EF0B}"/>
              </a:ext>
            </a:extLst>
          </p:cNvPr>
          <p:cNvCxnSpPr/>
          <p:nvPr/>
        </p:nvCxnSpPr>
        <p:spPr>
          <a:xfrm>
            <a:off x="2674851" y="3155937"/>
            <a:ext cx="491711" cy="0"/>
          </a:xfrm>
          <a:prstGeom prst="line">
            <a:avLst/>
          </a:prstGeom>
          <a:ln w="22860">
            <a:solidFill>
              <a:srgbClr val="1F1A62"/>
            </a:solidFill>
          </a:ln>
        </p:spPr>
        <p:style>
          <a:lnRef idx="3">
            <a:schemeClr val="accent1"/>
          </a:lnRef>
          <a:fillRef idx="0">
            <a:schemeClr val="accent1"/>
          </a:fillRef>
          <a:effectRef idx="2">
            <a:schemeClr val="accent1"/>
          </a:effectRef>
          <a:fontRef idx="minor">
            <a:schemeClr val="tx1"/>
          </a:fontRef>
        </p:style>
      </p:cxnSp>
      <p:sp>
        <p:nvSpPr>
          <p:cNvPr id="26" name="Rectangle 25">
            <a:extLst>
              <a:ext uri="{FF2B5EF4-FFF2-40B4-BE49-F238E27FC236}">
                <a16:creationId xmlns:a16="http://schemas.microsoft.com/office/drawing/2014/main" id="{F1BB3848-4135-41F1-AC07-0CB24CCC774E}"/>
              </a:ext>
            </a:extLst>
          </p:cNvPr>
          <p:cNvSpPr/>
          <p:nvPr/>
        </p:nvSpPr>
        <p:spPr>
          <a:xfrm>
            <a:off x="4948158" y="2392233"/>
            <a:ext cx="2337391" cy="34672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3768" rtl="0" eaLnBrk="1" fontAlgn="auto" latinLnBrk="0" hangingPunct="1">
              <a:lnSpc>
                <a:spcPct val="100000"/>
              </a:lnSpc>
              <a:spcBef>
                <a:spcPts val="0"/>
              </a:spcBef>
              <a:spcAft>
                <a:spcPts val="0"/>
              </a:spcAft>
              <a:buClrTx/>
              <a:buSzTx/>
              <a:buFontTx/>
              <a:buNone/>
              <a:tabLst/>
              <a:defRPr/>
            </a:pPr>
            <a:endParaRPr kumimoji="0" lang="en-US" sz="174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F389E4D3-BE56-493D-966A-484FED7925F8}"/>
              </a:ext>
            </a:extLst>
          </p:cNvPr>
          <p:cNvSpPr txBox="1"/>
          <p:nvPr/>
        </p:nvSpPr>
        <p:spPr>
          <a:xfrm>
            <a:off x="4999470" y="2488956"/>
            <a:ext cx="421814" cy="654450"/>
          </a:xfrm>
          <a:prstGeom prst="rect">
            <a:avLst/>
          </a:prstGeom>
          <a:noFill/>
        </p:spPr>
        <p:txBody>
          <a:bodyPr wrap="square" rtlCol="0">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3673" b="1" i="0" u="none" strike="noStrike" kern="1200" cap="none" spc="0" normalizeH="0" baseline="0" noProof="0" dirty="0">
                <a:ln>
                  <a:noFill/>
                </a:ln>
                <a:solidFill>
                  <a:srgbClr val="E84A99"/>
                </a:solidFill>
                <a:effectLst/>
                <a:uLnTx/>
                <a:uFillTx/>
                <a:latin typeface="Helvetica" pitchFamily="2" charset="0"/>
                <a:ea typeface="+mn-ea"/>
                <a:cs typeface="+mn-cs"/>
              </a:rPr>
              <a:t>3</a:t>
            </a:r>
          </a:p>
        </p:txBody>
      </p:sp>
      <p:sp>
        <p:nvSpPr>
          <p:cNvPr id="28" name="Rectangle 27">
            <a:extLst>
              <a:ext uri="{FF2B5EF4-FFF2-40B4-BE49-F238E27FC236}">
                <a16:creationId xmlns:a16="http://schemas.microsoft.com/office/drawing/2014/main" id="{4F13AB2D-D557-4A05-B45E-F029C48AA688}"/>
              </a:ext>
            </a:extLst>
          </p:cNvPr>
          <p:cNvSpPr/>
          <p:nvPr/>
        </p:nvSpPr>
        <p:spPr>
          <a:xfrm>
            <a:off x="5013792" y="3239386"/>
            <a:ext cx="2108027" cy="2736134"/>
          </a:xfrm>
          <a:prstGeom prst="rect">
            <a:avLst/>
          </a:prstGeom>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740" b="0" i="0" u="none" strike="noStrike" kern="1200" cap="none" spc="0" normalizeH="0" baseline="0" noProof="0" dirty="0">
                <a:ln>
                  <a:noFill/>
                </a:ln>
                <a:solidFill>
                  <a:srgbClr val="1F1A62"/>
                </a:solidFill>
                <a:effectLst/>
                <a:uLnTx/>
                <a:uFillTx/>
                <a:latin typeface="Helvetica" pitchFamily="2" charset="0"/>
                <a:ea typeface="+mn-ea"/>
                <a:cs typeface="+mn-cs"/>
              </a:rPr>
              <a:t>Nearly </a:t>
            </a:r>
            <a:r>
              <a:rPr kumimoji="0" lang="en-US" sz="1740" b="0" i="0" u="none" strike="noStrike" kern="1200" cap="none" spc="0" normalizeH="0" baseline="0" noProof="0" dirty="0">
                <a:ln>
                  <a:noFill/>
                </a:ln>
                <a:solidFill>
                  <a:srgbClr val="ED3C8D"/>
                </a:solidFill>
                <a:effectLst/>
                <a:uLnTx/>
                <a:uFillTx/>
                <a:latin typeface="Helvetica" pitchFamily="2" charset="0"/>
                <a:ea typeface="+mn-ea"/>
                <a:cs typeface="+mn-cs"/>
              </a:rPr>
              <a:t>400K</a:t>
            </a:r>
            <a:r>
              <a:rPr kumimoji="0" lang="en-US" sz="1740" b="0" i="0" u="none" strike="noStrike" kern="1200" cap="none" spc="0" normalizeH="0" baseline="0" noProof="0" dirty="0">
                <a:ln>
                  <a:noFill/>
                </a:ln>
                <a:solidFill>
                  <a:srgbClr val="1F1A62"/>
                </a:solidFill>
                <a:effectLst/>
                <a:uLnTx/>
                <a:uFillTx/>
                <a:latin typeface="Helvetica" pitchFamily="2" charset="0"/>
                <a:ea typeface="+mn-ea"/>
                <a:cs typeface="+mn-cs"/>
              </a:rPr>
              <a:t> </a:t>
            </a:r>
            <a:r>
              <a:rPr kumimoji="0" lang="en-US" sz="1740" b="0" i="0" u="none" strike="noStrike" kern="1200" cap="none" spc="0" normalizeH="0" baseline="0" noProof="0" dirty="0">
                <a:ln>
                  <a:noFill/>
                </a:ln>
                <a:solidFill>
                  <a:srgbClr val="ED3C8D"/>
                </a:solidFill>
                <a:effectLst/>
                <a:uLnTx/>
                <a:uFillTx/>
                <a:latin typeface="Helvetica" pitchFamily="2" charset="0"/>
                <a:ea typeface="+mn-ea"/>
                <a:cs typeface="+mn-cs"/>
              </a:rPr>
              <a:t>people </a:t>
            </a:r>
            <a:r>
              <a:rPr kumimoji="0" lang="en-US" sz="1740" b="0" i="0" u="none" strike="noStrike" kern="1200" cap="none" spc="0" normalizeH="0" baseline="0" noProof="0" dirty="0">
                <a:ln>
                  <a:noFill/>
                </a:ln>
                <a:solidFill>
                  <a:srgbClr val="1F1A62"/>
                </a:solidFill>
                <a:effectLst/>
                <a:uLnTx/>
                <a:uFillTx/>
                <a:latin typeface="Helvetica" pitchFamily="2" charset="0"/>
                <a:ea typeface="+mn-ea"/>
                <a:cs typeface="+mn-cs"/>
              </a:rPr>
              <a:t>were not counted in the Primetime ratings </a:t>
            </a:r>
            <a:r>
              <a:rPr kumimoji="0" lang="en-US" sz="1740" b="0" i="0" u="sng" strike="noStrike" kern="1200" cap="none" spc="0" normalizeH="0" baseline="0" noProof="0" dirty="0">
                <a:ln>
                  <a:noFill/>
                </a:ln>
                <a:solidFill>
                  <a:srgbClr val="ED3C8D"/>
                </a:solidFill>
                <a:effectLst/>
                <a:uLnTx/>
                <a:uFillTx/>
                <a:latin typeface="Helvetica" pitchFamily="2" charset="0"/>
                <a:ea typeface="+mn-ea"/>
                <a:cs typeface="+mn-cs"/>
              </a:rPr>
              <a:t>every night</a:t>
            </a:r>
            <a:r>
              <a:rPr kumimoji="0" lang="en-US" sz="1740" b="0" i="0" u="none" strike="noStrike" kern="1200" cap="none" spc="0" normalizeH="0" baseline="0" noProof="0" dirty="0">
                <a:ln>
                  <a:noFill/>
                </a:ln>
                <a:solidFill>
                  <a:srgbClr val="ED3C8D"/>
                </a:solidFill>
                <a:effectLst/>
                <a:uLnTx/>
                <a:uFillTx/>
                <a:latin typeface="Helvetica" pitchFamily="2" charset="0"/>
                <a:ea typeface="+mn-ea"/>
                <a:cs typeface="+mn-cs"/>
              </a:rPr>
              <a:t> </a:t>
            </a:r>
            <a:r>
              <a:rPr kumimoji="0" lang="en-US" sz="1740" b="0" i="0" u="none" strike="noStrike" kern="1200" cap="none" spc="0" normalizeH="0" baseline="0" noProof="0" dirty="0">
                <a:ln>
                  <a:noFill/>
                </a:ln>
                <a:solidFill>
                  <a:srgbClr val="1F1A62"/>
                </a:solidFill>
                <a:effectLst/>
                <a:uLnTx/>
                <a:uFillTx/>
                <a:latin typeface="Helvetica" pitchFamily="2" charset="0"/>
                <a:ea typeface="+mn-ea"/>
                <a:cs typeface="+mn-cs"/>
              </a:rPr>
              <a:t>from May – Dec ‘21 </a:t>
            </a:r>
          </a:p>
          <a:p>
            <a:pPr marL="0" marR="0" lvl="0" indent="0" algn="l" defTabSz="883768" rtl="0" eaLnBrk="1" fontAlgn="auto" latinLnBrk="0" hangingPunct="1">
              <a:lnSpc>
                <a:spcPct val="100000"/>
              </a:lnSpc>
              <a:spcBef>
                <a:spcPts val="0"/>
              </a:spcBef>
              <a:spcAft>
                <a:spcPts val="0"/>
              </a:spcAft>
              <a:buClrTx/>
              <a:buSzTx/>
              <a:buFontTx/>
              <a:buNone/>
              <a:tabLst/>
              <a:defRPr/>
            </a:pPr>
            <a:endParaRPr kumimoji="0" lang="en-US" sz="1740" b="0" i="0" u="none" strike="noStrike" kern="1200" cap="none" spc="0" normalizeH="0" baseline="0" noProof="0" dirty="0">
              <a:ln>
                <a:noFill/>
              </a:ln>
              <a:solidFill>
                <a:srgbClr val="1F1A62"/>
              </a:solidFill>
              <a:effectLst/>
              <a:uLnTx/>
              <a:uFillTx/>
              <a:latin typeface="Helvetica" pitchFamily="2" charset="0"/>
              <a:ea typeface="+mn-ea"/>
              <a:cs typeface="+mn-cs"/>
            </a:endParaRPr>
          </a:p>
          <a:p>
            <a:pPr marL="0" marR="0" lvl="0" indent="0" algn="l" defTabSz="883768"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1F1A62"/>
              </a:solidFill>
              <a:effectLst/>
              <a:uLnTx/>
              <a:uFillTx/>
              <a:latin typeface="Helvetica" pitchFamily="2" charset="0"/>
              <a:ea typeface="+mn-ea"/>
              <a:cs typeface="+mn-cs"/>
            </a:endParaRPr>
          </a:p>
          <a:p>
            <a:pPr marL="0" marR="0" lvl="0" indent="0" algn="l" defTabSz="883768" rtl="0" eaLnBrk="1" fontAlgn="auto" latinLnBrk="0" hangingPunct="1">
              <a:lnSpc>
                <a:spcPct val="100000"/>
              </a:lnSpc>
              <a:spcBef>
                <a:spcPts val="0"/>
              </a:spcBef>
              <a:spcAft>
                <a:spcPts val="0"/>
              </a:spcAft>
              <a:buClrTx/>
              <a:buSzTx/>
              <a:buFontTx/>
              <a:buNone/>
              <a:tabLst/>
              <a:defRPr/>
            </a:pPr>
            <a:endParaRPr lang="en-US" sz="1000" dirty="0">
              <a:solidFill>
                <a:srgbClr val="1F1A62"/>
              </a:solidFill>
              <a:latin typeface="Helvetica" pitchFamily="2" charset="0"/>
            </a:endParaRPr>
          </a:p>
          <a:p>
            <a:pPr marL="0" marR="0" lvl="0" indent="0" algn="l" defTabSz="883768"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srgbClr val="1F1A62"/>
              </a:solidFill>
              <a:effectLst/>
              <a:uLnTx/>
              <a:uFillTx/>
              <a:latin typeface="Helvetica" pitchFamily="2" charset="0"/>
              <a:ea typeface="+mn-ea"/>
              <a:cs typeface="+mn-cs"/>
            </a:endParaRPr>
          </a:p>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F1A62"/>
                </a:solidFill>
                <a:effectLst/>
                <a:uLnTx/>
                <a:uFillTx/>
                <a:latin typeface="Helvetica" pitchFamily="2" charset="0"/>
                <a:ea typeface="+mn-ea"/>
                <a:cs typeface="+mn-cs"/>
              </a:rPr>
              <a:t>(on average across broadcast &amp; cable, May-Dec ’21)</a:t>
            </a:r>
          </a:p>
        </p:txBody>
      </p:sp>
      <p:cxnSp>
        <p:nvCxnSpPr>
          <p:cNvPr id="29" name="Straight Connector 28">
            <a:extLst>
              <a:ext uri="{FF2B5EF4-FFF2-40B4-BE49-F238E27FC236}">
                <a16:creationId xmlns:a16="http://schemas.microsoft.com/office/drawing/2014/main" id="{E80CB9E3-BCBB-45D9-911E-9056A0033C09}"/>
              </a:ext>
            </a:extLst>
          </p:cNvPr>
          <p:cNvCxnSpPr/>
          <p:nvPr/>
        </p:nvCxnSpPr>
        <p:spPr>
          <a:xfrm>
            <a:off x="5077876" y="3155937"/>
            <a:ext cx="491711" cy="0"/>
          </a:xfrm>
          <a:prstGeom prst="line">
            <a:avLst/>
          </a:prstGeom>
          <a:ln w="22860">
            <a:solidFill>
              <a:srgbClr val="1F1A62"/>
            </a:solidFill>
          </a:ln>
        </p:spPr>
        <p:style>
          <a:lnRef idx="3">
            <a:schemeClr val="accent1"/>
          </a:lnRef>
          <a:fillRef idx="0">
            <a:schemeClr val="accent1"/>
          </a:fillRef>
          <a:effectRef idx="2">
            <a:schemeClr val="accent1"/>
          </a:effectRef>
          <a:fontRef idx="minor">
            <a:schemeClr val="tx1"/>
          </a:fontRef>
        </p:style>
      </p:cxnSp>
      <p:sp>
        <p:nvSpPr>
          <p:cNvPr id="30" name="Rectangle 29">
            <a:extLst>
              <a:ext uri="{FF2B5EF4-FFF2-40B4-BE49-F238E27FC236}">
                <a16:creationId xmlns:a16="http://schemas.microsoft.com/office/drawing/2014/main" id="{4F07D64F-7CB0-4F8F-B781-EDDE7A250D8E}"/>
              </a:ext>
            </a:extLst>
          </p:cNvPr>
          <p:cNvSpPr/>
          <p:nvPr/>
        </p:nvSpPr>
        <p:spPr>
          <a:xfrm>
            <a:off x="7337129" y="2392233"/>
            <a:ext cx="2337391" cy="34672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3768" rtl="0" eaLnBrk="1" fontAlgn="auto" latinLnBrk="0" hangingPunct="1">
              <a:lnSpc>
                <a:spcPct val="100000"/>
              </a:lnSpc>
              <a:spcBef>
                <a:spcPts val="0"/>
              </a:spcBef>
              <a:spcAft>
                <a:spcPts val="0"/>
              </a:spcAft>
              <a:buClrTx/>
              <a:buSzTx/>
              <a:buFontTx/>
              <a:buNone/>
              <a:tabLst/>
              <a:defRPr/>
            </a:pPr>
            <a:endParaRPr kumimoji="0" lang="en-US" sz="174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277805B6-7642-4492-B18A-85A873C6EEA2}"/>
              </a:ext>
            </a:extLst>
          </p:cNvPr>
          <p:cNvSpPr txBox="1"/>
          <p:nvPr/>
        </p:nvSpPr>
        <p:spPr>
          <a:xfrm>
            <a:off x="7388441" y="2488956"/>
            <a:ext cx="421814" cy="654450"/>
          </a:xfrm>
          <a:prstGeom prst="rect">
            <a:avLst/>
          </a:prstGeom>
          <a:noFill/>
        </p:spPr>
        <p:txBody>
          <a:bodyPr wrap="square" rtlCol="0">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3673" b="1" i="0" u="none" strike="noStrike" kern="1200" cap="none" spc="0" normalizeH="0" baseline="0" noProof="0" dirty="0">
                <a:ln>
                  <a:noFill/>
                </a:ln>
                <a:solidFill>
                  <a:srgbClr val="E84A99"/>
                </a:solidFill>
                <a:effectLst/>
                <a:uLnTx/>
                <a:uFillTx/>
                <a:latin typeface="Helvetica" pitchFamily="2" charset="0"/>
                <a:ea typeface="+mn-ea"/>
                <a:cs typeface="+mn-cs"/>
              </a:rPr>
              <a:t>4</a:t>
            </a:r>
          </a:p>
        </p:txBody>
      </p:sp>
      <p:cxnSp>
        <p:nvCxnSpPr>
          <p:cNvPr id="33" name="Straight Connector 32">
            <a:extLst>
              <a:ext uri="{FF2B5EF4-FFF2-40B4-BE49-F238E27FC236}">
                <a16:creationId xmlns:a16="http://schemas.microsoft.com/office/drawing/2014/main" id="{DBF61FFE-243E-473F-8F4F-9E5ADE0CA87D}"/>
              </a:ext>
            </a:extLst>
          </p:cNvPr>
          <p:cNvCxnSpPr/>
          <p:nvPr/>
        </p:nvCxnSpPr>
        <p:spPr>
          <a:xfrm>
            <a:off x="7466847" y="3155937"/>
            <a:ext cx="491711" cy="0"/>
          </a:xfrm>
          <a:prstGeom prst="line">
            <a:avLst/>
          </a:prstGeom>
          <a:ln w="22860">
            <a:solidFill>
              <a:srgbClr val="1F1A62"/>
            </a:solidFill>
          </a:ln>
        </p:spPr>
        <p:style>
          <a:lnRef idx="3">
            <a:schemeClr val="accent1"/>
          </a:lnRef>
          <a:fillRef idx="0">
            <a:schemeClr val="accent1"/>
          </a:fillRef>
          <a:effectRef idx="2">
            <a:schemeClr val="accent1"/>
          </a:effectRef>
          <a:fontRef idx="minor">
            <a:schemeClr val="tx1"/>
          </a:fontRef>
        </p:style>
      </p:cxnSp>
      <p:sp>
        <p:nvSpPr>
          <p:cNvPr id="34" name="Rectangle 33">
            <a:extLst>
              <a:ext uri="{FF2B5EF4-FFF2-40B4-BE49-F238E27FC236}">
                <a16:creationId xmlns:a16="http://schemas.microsoft.com/office/drawing/2014/main" id="{4541506A-EC77-4EAA-BC1D-3757C8B2165B}"/>
              </a:ext>
            </a:extLst>
          </p:cNvPr>
          <p:cNvSpPr/>
          <p:nvPr/>
        </p:nvSpPr>
        <p:spPr>
          <a:xfrm>
            <a:off x="9740154" y="2392233"/>
            <a:ext cx="2337391" cy="34672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3768" rtl="0" eaLnBrk="1" fontAlgn="auto" latinLnBrk="0" hangingPunct="1">
              <a:lnSpc>
                <a:spcPct val="100000"/>
              </a:lnSpc>
              <a:spcBef>
                <a:spcPts val="0"/>
              </a:spcBef>
              <a:spcAft>
                <a:spcPts val="0"/>
              </a:spcAft>
              <a:buClrTx/>
              <a:buSzTx/>
              <a:buFontTx/>
              <a:buNone/>
              <a:tabLst/>
              <a:defRPr/>
            </a:pPr>
            <a:endParaRPr kumimoji="0" lang="en-US" sz="174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9C404D43-A345-4FEE-AD8F-26A12A10BAED}"/>
              </a:ext>
            </a:extLst>
          </p:cNvPr>
          <p:cNvSpPr txBox="1"/>
          <p:nvPr/>
        </p:nvSpPr>
        <p:spPr>
          <a:xfrm>
            <a:off x="9791466" y="2488956"/>
            <a:ext cx="421814" cy="654450"/>
          </a:xfrm>
          <a:prstGeom prst="rect">
            <a:avLst/>
          </a:prstGeom>
          <a:noFill/>
        </p:spPr>
        <p:txBody>
          <a:bodyPr wrap="square" rtlCol="0">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3673" b="1" i="0" u="none" strike="noStrike" kern="1200" cap="none" spc="0" normalizeH="0" baseline="0" noProof="0" dirty="0">
                <a:ln>
                  <a:noFill/>
                </a:ln>
                <a:solidFill>
                  <a:srgbClr val="E84A99"/>
                </a:solidFill>
                <a:effectLst/>
                <a:uLnTx/>
                <a:uFillTx/>
                <a:latin typeface="Helvetica" pitchFamily="2" charset="0"/>
                <a:ea typeface="+mn-ea"/>
                <a:cs typeface="+mn-cs"/>
              </a:rPr>
              <a:t>5</a:t>
            </a:r>
          </a:p>
        </p:txBody>
      </p:sp>
      <p:cxnSp>
        <p:nvCxnSpPr>
          <p:cNvPr id="37" name="Straight Connector 36">
            <a:extLst>
              <a:ext uri="{FF2B5EF4-FFF2-40B4-BE49-F238E27FC236}">
                <a16:creationId xmlns:a16="http://schemas.microsoft.com/office/drawing/2014/main" id="{62E75D04-2D41-4931-9B3A-B1A4F34FD66E}"/>
              </a:ext>
            </a:extLst>
          </p:cNvPr>
          <p:cNvCxnSpPr/>
          <p:nvPr/>
        </p:nvCxnSpPr>
        <p:spPr>
          <a:xfrm>
            <a:off x="9869872" y="3155937"/>
            <a:ext cx="491711" cy="0"/>
          </a:xfrm>
          <a:prstGeom prst="line">
            <a:avLst/>
          </a:prstGeom>
          <a:ln w="22860">
            <a:solidFill>
              <a:srgbClr val="1F1A62"/>
            </a:solidFill>
          </a:ln>
        </p:spPr>
        <p:style>
          <a:lnRef idx="3">
            <a:schemeClr val="accent1"/>
          </a:lnRef>
          <a:fillRef idx="0">
            <a:schemeClr val="accent1"/>
          </a:fillRef>
          <a:effectRef idx="2">
            <a:schemeClr val="accent1"/>
          </a:effectRef>
          <a:fontRef idx="minor">
            <a:schemeClr val="tx1"/>
          </a:fontRef>
        </p:style>
      </p:cxnSp>
      <p:sp>
        <p:nvSpPr>
          <p:cNvPr id="38" name="Rectangle 37">
            <a:extLst>
              <a:ext uri="{FF2B5EF4-FFF2-40B4-BE49-F238E27FC236}">
                <a16:creationId xmlns:a16="http://schemas.microsoft.com/office/drawing/2014/main" id="{840A105B-BDB5-4A19-B44B-6F88860C9708}"/>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39" name="Picture 38">
            <a:extLst>
              <a:ext uri="{FF2B5EF4-FFF2-40B4-BE49-F238E27FC236}">
                <a16:creationId xmlns:a16="http://schemas.microsoft.com/office/drawing/2014/main" id="{D60D0A21-F16A-4759-A90D-76AABD3E51C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0" name="Slide Number Placeholder 5">
            <a:extLst>
              <a:ext uri="{FF2B5EF4-FFF2-40B4-BE49-F238E27FC236}">
                <a16:creationId xmlns:a16="http://schemas.microsoft.com/office/drawing/2014/main" id="{0CF021A3-F121-424C-B035-CAC9A7CD5B91}"/>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PAGE 4</a:t>
            </a:r>
          </a:p>
        </p:txBody>
      </p:sp>
      <p:sp>
        <p:nvSpPr>
          <p:cNvPr id="42" name="Rectangle 41">
            <a:extLst>
              <a:ext uri="{FF2B5EF4-FFF2-40B4-BE49-F238E27FC236}">
                <a16:creationId xmlns:a16="http://schemas.microsoft.com/office/drawing/2014/main" id="{A66D09F7-AAFC-4C34-86F5-1F62935A88F7}"/>
              </a:ext>
            </a:extLst>
          </p:cNvPr>
          <p:cNvSpPr/>
          <p:nvPr/>
        </p:nvSpPr>
        <p:spPr>
          <a:xfrm>
            <a:off x="7383597" y="3239386"/>
            <a:ext cx="2337391" cy="2705356"/>
          </a:xfrm>
          <a:prstGeom prst="rect">
            <a:avLst/>
          </a:prstGeom>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740" b="0" i="0" u="none" strike="noStrike" kern="1200" cap="none" spc="0" normalizeH="0" baseline="0" noProof="0" dirty="0">
                <a:ln>
                  <a:noFill/>
                </a:ln>
                <a:solidFill>
                  <a:srgbClr val="1F1A62"/>
                </a:solidFill>
                <a:effectLst/>
                <a:uLnTx/>
                <a:uFillTx/>
                <a:latin typeface="Helvetica" pitchFamily="2" charset="0"/>
                <a:ea typeface="+mn-ea"/>
                <a:cs typeface="+mn-cs"/>
              </a:rPr>
              <a:t>Over </a:t>
            </a:r>
            <a:r>
              <a:rPr kumimoji="0" lang="en-US" sz="1740" b="0" i="0" u="none" strike="noStrike" kern="1200" cap="none" spc="0" normalizeH="0" baseline="0" noProof="0" dirty="0">
                <a:ln>
                  <a:noFill/>
                </a:ln>
                <a:solidFill>
                  <a:srgbClr val="ED3C8D"/>
                </a:solidFill>
                <a:effectLst/>
                <a:uLnTx/>
                <a:uFillTx/>
                <a:latin typeface="Helvetica" pitchFamily="2" charset="0"/>
                <a:ea typeface="+mn-ea"/>
                <a:cs typeface="+mn-cs"/>
              </a:rPr>
              <a:t>10.5 billion </a:t>
            </a:r>
            <a:br>
              <a:rPr kumimoji="0" lang="en-US" sz="1740" b="0" i="0" u="none" strike="noStrike" kern="1200" cap="none" spc="0" normalizeH="0" baseline="0" noProof="0" dirty="0">
                <a:ln>
                  <a:noFill/>
                </a:ln>
                <a:solidFill>
                  <a:srgbClr val="ED3C8D"/>
                </a:solidFill>
                <a:effectLst/>
                <a:uLnTx/>
                <a:uFillTx/>
                <a:latin typeface="Helvetica" pitchFamily="2" charset="0"/>
                <a:ea typeface="+mn-ea"/>
                <a:cs typeface="+mn-cs"/>
              </a:rPr>
            </a:br>
            <a:r>
              <a:rPr kumimoji="0" lang="en-US" sz="1740" b="0" i="0" u="none" strike="noStrike" kern="1200" cap="none" spc="0" normalizeH="0" baseline="0" noProof="0" dirty="0">
                <a:ln>
                  <a:noFill/>
                </a:ln>
                <a:solidFill>
                  <a:srgbClr val="1F1A62"/>
                </a:solidFill>
                <a:effectLst/>
                <a:uLnTx/>
                <a:uFillTx/>
                <a:latin typeface="Helvetica" pitchFamily="2" charset="0"/>
                <a:ea typeface="+mn-ea"/>
                <a:cs typeface="+mn-cs"/>
              </a:rPr>
              <a:t>18-34 ad impressions disappeared </a:t>
            </a:r>
          </a:p>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740" b="0" i="0" u="none" strike="noStrike" kern="1200" cap="none" spc="0" normalizeH="0" baseline="0" noProof="0" dirty="0">
                <a:ln>
                  <a:noFill/>
                </a:ln>
                <a:solidFill>
                  <a:srgbClr val="1F1A62"/>
                </a:solidFill>
                <a:effectLst/>
                <a:uLnTx/>
                <a:uFillTx/>
                <a:latin typeface="Helvetica" pitchFamily="2" charset="0"/>
                <a:ea typeface="+mn-ea"/>
                <a:cs typeface="+mn-cs"/>
              </a:rPr>
              <a:t> </a:t>
            </a:r>
          </a:p>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D3C8D"/>
                </a:solidFill>
                <a:effectLst/>
                <a:uLnTx/>
                <a:uFillTx/>
                <a:latin typeface="Helvetica" pitchFamily="2" charset="0"/>
                <a:ea typeface="+mn-ea"/>
                <a:cs typeface="+mn-cs"/>
              </a:rPr>
              <a:t>10.5 billion is 50% of </a:t>
            </a:r>
          </a:p>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D3C8D"/>
                </a:solidFill>
                <a:effectLst/>
                <a:uLnTx/>
                <a:uFillTx/>
                <a:latin typeface="Helvetica" pitchFamily="2" charset="0"/>
                <a:ea typeface="+mn-ea"/>
                <a:cs typeface="+mn-cs"/>
              </a:rPr>
              <a:t>16-month total</a:t>
            </a:r>
            <a:endParaRPr kumimoji="0" lang="en-US" sz="1740" b="0" i="0" u="none" strike="noStrike" kern="1200" cap="none" spc="0" normalizeH="0" baseline="0" noProof="0" dirty="0">
              <a:ln>
                <a:noFill/>
              </a:ln>
              <a:solidFill>
                <a:srgbClr val="1F1A62"/>
              </a:solidFill>
              <a:effectLst/>
              <a:uLnTx/>
              <a:uFillTx/>
              <a:latin typeface="Helvetica" pitchFamily="2" charset="0"/>
              <a:ea typeface="+mn-ea"/>
              <a:cs typeface="+mn-cs"/>
            </a:endParaRPr>
          </a:p>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740" b="0" i="0" u="none" strike="noStrike" kern="1200" cap="none" spc="0" normalizeH="0" baseline="0" noProof="0" dirty="0">
                <a:ln>
                  <a:noFill/>
                </a:ln>
                <a:solidFill>
                  <a:srgbClr val="1F1A62"/>
                </a:solidFill>
                <a:effectLst/>
                <a:uLnTx/>
                <a:uFillTx/>
                <a:latin typeface="Helvetica" pitchFamily="2" charset="0"/>
                <a:ea typeface="+mn-ea"/>
                <a:cs typeface="+mn-cs"/>
              </a:rPr>
              <a:t> </a:t>
            </a:r>
            <a:br>
              <a:rPr kumimoji="0" lang="en-US" sz="1740" b="0" i="0" u="none" strike="noStrike" kern="1200" cap="none" spc="0" normalizeH="0" baseline="0" noProof="0" dirty="0">
                <a:ln>
                  <a:noFill/>
                </a:ln>
                <a:solidFill>
                  <a:srgbClr val="1F1A62"/>
                </a:solidFill>
                <a:effectLst/>
                <a:uLnTx/>
                <a:uFillTx/>
                <a:latin typeface="Helvetica" pitchFamily="2" charset="0"/>
                <a:ea typeface="+mn-ea"/>
                <a:cs typeface="+mn-cs"/>
              </a:rPr>
            </a:br>
            <a:endParaRPr kumimoji="0" lang="en-US" sz="1740" b="0" i="0" u="none" strike="noStrike" kern="1200" cap="none" spc="0" normalizeH="0" baseline="0" noProof="0" dirty="0">
              <a:ln>
                <a:noFill/>
              </a:ln>
              <a:solidFill>
                <a:srgbClr val="1F1A62"/>
              </a:solidFill>
              <a:effectLst/>
              <a:uLnTx/>
              <a:uFillTx/>
              <a:latin typeface="Helvetica" pitchFamily="2" charset="0"/>
              <a:ea typeface="+mn-ea"/>
              <a:cs typeface="+mn-cs"/>
            </a:endParaRPr>
          </a:p>
          <a:p>
            <a:pPr marL="0" marR="0" lvl="0" indent="0" algn="l" defTabSz="883768" rtl="0" eaLnBrk="1" fontAlgn="auto" latinLnBrk="0" hangingPunct="1">
              <a:lnSpc>
                <a:spcPct val="100000"/>
              </a:lnSpc>
              <a:spcBef>
                <a:spcPts val="0"/>
              </a:spcBef>
              <a:spcAft>
                <a:spcPts val="0"/>
              </a:spcAft>
              <a:buClrTx/>
              <a:buSzTx/>
              <a:buFontTx/>
              <a:buNone/>
              <a:tabLst/>
              <a:defRPr/>
            </a:pPr>
            <a:endParaRPr lang="en-US" sz="1740" dirty="0">
              <a:solidFill>
                <a:srgbClr val="1F1A62"/>
              </a:solidFill>
              <a:latin typeface="Helvetica" pitchFamily="2" charset="0"/>
            </a:endParaRPr>
          </a:p>
          <a:p>
            <a:pPr marL="0" marR="0" lvl="0" indent="0" algn="l" defTabSz="883768"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rgbClr val="1F1A62"/>
              </a:solidFill>
              <a:effectLst/>
              <a:uLnTx/>
              <a:uFillTx/>
              <a:latin typeface="Helvetica" pitchFamily="2" charset="0"/>
              <a:ea typeface="+mn-ea"/>
              <a:cs typeface="+mn-cs"/>
            </a:endParaRPr>
          </a:p>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F1A62"/>
                </a:solidFill>
                <a:effectLst/>
                <a:uLnTx/>
                <a:uFillTx/>
                <a:latin typeface="Helvetica" pitchFamily="2" charset="0"/>
                <a:ea typeface="+mn-ea"/>
                <a:cs typeface="+mn-cs"/>
              </a:rPr>
              <a:t>(P18-34, Total Day, May-Dec ‘21)</a:t>
            </a:r>
          </a:p>
        </p:txBody>
      </p:sp>
      <p:sp>
        <p:nvSpPr>
          <p:cNvPr id="43" name="Rectangle 42">
            <a:extLst>
              <a:ext uri="{FF2B5EF4-FFF2-40B4-BE49-F238E27FC236}">
                <a16:creationId xmlns:a16="http://schemas.microsoft.com/office/drawing/2014/main" id="{F4974133-824A-46B3-AEA6-616C34E7FB78}"/>
              </a:ext>
            </a:extLst>
          </p:cNvPr>
          <p:cNvSpPr/>
          <p:nvPr/>
        </p:nvSpPr>
        <p:spPr>
          <a:xfrm>
            <a:off x="9756861" y="3239386"/>
            <a:ext cx="2378576" cy="2696123"/>
          </a:xfrm>
          <a:prstGeom prst="rect">
            <a:avLst/>
          </a:prstGeom>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740" b="0" i="0" u="none" strike="noStrike" kern="1200" cap="none" spc="0" normalizeH="0" baseline="0" noProof="0" dirty="0">
                <a:ln>
                  <a:noFill/>
                </a:ln>
                <a:solidFill>
                  <a:srgbClr val="1F1A62"/>
                </a:solidFill>
                <a:effectLst/>
                <a:uLnTx/>
                <a:uFillTx/>
                <a:latin typeface="Helvetica" pitchFamily="2" charset="0"/>
                <a:ea typeface="+mn-ea"/>
                <a:cs typeface="+mn-cs"/>
              </a:rPr>
              <a:t>Almost </a:t>
            </a:r>
            <a:r>
              <a:rPr kumimoji="0" lang="en-US" sz="1740" b="0" i="0" u="none" strike="noStrike" kern="1200" cap="none" spc="0" normalizeH="0" baseline="0" noProof="0" dirty="0">
                <a:ln>
                  <a:noFill/>
                </a:ln>
                <a:solidFill>
                  <a:srgbClr val="ED3C8D"/>
                </a:solidFill>
                <a:effectLst/>
                <a:uLnTx/>
                <a:uFillTx/>
                <a:latin typeface="Helvetica" pitchFamily="2" charset="0"/>
                <a:ea typeface="+mn-ea"/>
                <a:cs typeface="+mn-cs"/>
              </a:rPr>
              <a:t>7.0 billion </a:t>
            </a:r>
            <a:r>
              <a:rPr kumimoji="0" lang="en-US" sz="1740" b="0" i="0" u="none" strike="noStrike" kern="1200" cap="none" spc="0" normalizeH="0" baseline="0" noProof="0" dirty="0">
                <a:ln>
                  <a:noFill/>
                </a:ln>
                <a:solidFill>
                  <a:srgbClr val="1F1A62"/>
                </a:solidFill>
                <a:effectLst/>
                <a:uLnTx/>
                <a:uFillTx/>
                <a:latin typeface="Helvetica" pitchFamily="2" charset="0"/>
                <a:ea typeface="+mn-ea"/>
                <a:cs typeface="+mn-cs"/>
              </a:rPr>
              <a:t>Black ad impressions and over </a:t>
            </a:r>
            <a:r>
              <a:rPr kumimoji="0" lang="en-US" sz="1740" b="0" i="0" u="none" strike="noStrike" kern="1200" cap="none" spc="0" normalizeH="0" baseline="0" noProof="0" dirty="0">
                <a:ln>
                  <a:noFill/>
                </a:ln>
                <a:solidFill>
                  <a:srgbClr val="ED3C8D"/>
                </a:solidFill>
                <a:effectLst/>
                <a:uLnTx/>
                <a:uFillTx/>
                <a:latin typeface="Helvetica" pitchFamily="2" charset="0"/>
                <a:ea typeface="+mn-ea"/>
                <a:cs typeface="+mn-cs"/>
              </a:rPr>
              <a:t>5.5 billion </a:t>
            </a:r>
            <a:r>
              <a:rPr kumimoji="0" lang="en-US" sz="1740" b="0" i="0" u="none" strike="noStrike" kern="1200" cap="none" spc="0" normalizeH="0" baseline="0" noProof="0" dirty="0">
                <a:ln>
                  <a:noFill/>
                </a:ln>
                <a:solidFill>
                  <a:srgbClr val="1F1A62"/>
                </a:solidFill>
                <a:effectLst/>
                <a:uLnTx/>
                <a:uFillTx/>
                <a:latin typeface="Helvetica" pitchFamily="2" charset="0"/>
                <a:ea typeface="+mn-ea"/>
                <a:cs typeface="+mn-cs"/>
              </a:rPr>
              <a:t>Hispanic ad impressions disappeared</a:t>
            </a:r>
          </a:p>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740" b="0" i="0" u="none" strike="noStrike" kern="1200" cap="none" spc="0" normalizeH="0" baseline="0" noProof="0" dirty="0">
                <a:ln>
                  <a:noFill/>
                </a:ln>
                <a:solidFill>
                  <a:srgbClr val="1F1A62"/>
                </a:solidFill>
                <a:effectLst/>
                <a:uLnTx/>
                <a:uFillTx/>
                <a:latin typeface="Helvetica" pitchFamily="2" charset="0"/>
                <a:ea typeface="+mn-ea"/>
                <a:cs typeface="+mn-cs"/>
              </a:rPr>
              <a:t> </a:t>
            </a:r>
            <a:br>
              <a:rPr kumimoji="0" lang="en-US" sz="1740" b="0" i="0" u="none" strike="noStrike" kern="1200" cap="none" spc="0" normalizeH="0" baseline="0" noProof="0" dirty="0">
                <a:ln>
                  <a:noFill/>
                </a:ln>
                <a:solidFill>
                  <a:srgbClr val="1F1A62"/>
                </a:solidFill>
                <a:effectLst/>
                <a:uLnTx/>
                <a:uFillTx/>
                <a:latin typeface="Helvetica" pitchFamily="2" charset="0"/>
                <a:ea typeface="+mn-ea"/>
                <a:cs typeface="+mn-cs"/>
              </a:rPr>
            </a:br>
            <a:endParaRPr kumimoji="0" lang="en-US" sz="1740" b="0" i="0" u="none" strike="noStrike" kern="1200" cap="none" spc="0" normalizeH="0" baseline="0" noProof="0" dirty="0">
              <a:ln>
                <a:noFill/>
              </a:ln>
              <a:solidFill>
                <a:srgbClr val="1F1A62"/>
              </a:solidFill>
              <a:effectLst/>
              <a:uLnTx/>
              <a:uFillTx/>
              <a:latin typeface="Helvetica" pitchFamily="2" charset="0"/>
              <a:ea typeface="+mn-ea"/>
              <a:cs typeface="+mn-cs"/>
            </a:endParaRPr>
          </a:p>
          <a:p>
            <a:pPr marL="0" marR="0" lvl="0" indent="0" algn="l" defTabSz="883768" rtl="0" eaLnBrk="1" fontAlgn="auto" latinLnBrk="0" hangingPunct="1">
              <a:lnSpc>
                <a:spcPct val="100000"/>
              </a:lnSpc>
              <a:spcBef>
                <a:spcPts val="0"/>
              </a:spcBef>
              <a:spcAft>
                <a:spcPts val="0"/>
              </a:spcAft>
              <a:buClrTx/>
              <a:buSzTx/>
              <a:buFontTx/>
              <a:buNone/>
              <a:tabLst/>
              <a:defRPr/>
            </a:pPr>
            <a:endParaRPr lang="en-US" sz="800" dirty="0">
              <a:solidFill>
                <a:srgbClr val="1F1A62"/>
              </a:solidFill>
              <a:latin typeface="Helvetica" pitchFamily="2" charset="0"/>
            </a:endParaRPr>
          </a:p>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F1A62"/>
                </a:solidFill>
                <a:effectLst/>
                <a:uLnTx/>
                <a:uFillTx/>
                <a:latin typeface="Helvetica" pitchFamily="2" charset="0"/>
                <a:ea typeface="+mn-ea"/>
                <a:cs typeface="+mn-cs"/>
              </a:rPr>
              <a:t>(Black &amp; Hispanic P2+, Total Day,  May-Dec’21)</a:t>
            </a:r>
          </a:p>
        </p:txBody>
      </p:sp>
      <p:sp>
        <p:nvSpPr>
          <p:cNvPr id="32" name="TextBox 31">
            <a:extLst>
              <a:ext uri="{FF2B5EF4-FFF2-40B4-BE49-F238E27FC236}">
                <a16:creationId xmlns:a16="http://schemas.microsoft.com/office/drawing/2014/main" id="{4F30ABB5-16FE-4C7B-90FF-00102E5158EA}"/>
              </a:ext>
            </a:extLst>
          </p:cNvPr>
          <p:cNvSpPr txBox="1"/>
          <p:nvPr/>
        </p:nvSpPr>
        <p:spPr>
          <a:xfrm>
            <a:off x="141524" y="1951740"/>
            <a:ext cx="1188873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Quantifying Half of the ‘Error’: 8-Month Overview of Total 16-Month ‘Undercounting’ Time Period  </a:t>
            </a:r>
            <a:endParaRPr kumimoji="0" lang="en-US" sz="1400" b="0" i="0" u="sng"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spTree>
    <p:extLst>
      <p:ext uri="{BB962C8B-B14F-4D97-AF65-F5344CB8AC3E}">
        <p14:creationId xmlns:p14="http://schemas.microsoft.com/office/powerpoint/2010/main" val="4154799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A65D669B-2B8F-4BD5-BB5F-C46F96473B2A}"/>
              </a:ext>
            </a:extLst>
          </p:cNvPr>
          <p:cNvSpPr/>
          <p:nvPr/>
        </p:nvSpPr>
        <p:spPr>
          <a:xfrm>
            <a:off x="-24068" y="0"/>
            <a:ext cx="12216068" cy="6866633"/>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p:txBody>
      </p:sp>
      <p:pic>
        <p:nvPicPr>
          <p:cNvPr id="3" name="Picture 2">
            <a:extLst>
              <a:ext uri="{FF2B5EF4-FFF2-40B4-BE49-F238E27FC236}">
                <a16:creationId xmlns:a16="http://schemas.microsoft.com/office/drawing/2014/main" id="{115885C1-468B-4AF8-97CD-18CF27D88AF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32" name="Slide Number Placeholder 5">
            <a:extLst>
              <a:ext uri="{FF2B5EF4-FFF2-40B4-BE49-F238E27FC236}">
                <a16:creationId xmlns:a16="http://schemas.microsoft.com/office/drawing/2014/main" id="{26A92FFE-E960-40A5-AD2A-DECC59F35DD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3</a:t>
            </a:r>
          </a:p>
        </p:txBody>
      </p:sp>
      <p:sp>
        <p:nvSpPr>
          <p:cNvPr id="79" name="Rectangle 78">
            <a:extLst>
              <a:ext uri="{FF2B5EF4-FFF2-40B4-BE49-F238E27FC236}">
                <a16:creationId xmlns:a16="http://schemas.microsoft.com/office/drawing/2014/main" id="{0F173D2C-157D-4AE3-85D8-C42398D72917}"/>
              </a:ext>
            </a:extLst>
          </p:cNvPr>
          <p:cNvSpPr/>
          <p:nvPr/>
        </p:nvSpPr>
        <p:spPr>
          <a:xfrm>
            <a:off x="546750" y="1323972"/>
            <a:ext cx="11098499" cy="524759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prstClr val="white"/>
                </a:solidFill>
                <a:effectLst/>
                <a:uLnTx/>
                <a:uFillTx/>
                <a:latin typeface="Helvetica" pitchFamily="2" charset="0"/>
                <a:ea typeface="+mn-ea"/>
                <a:cs typeface="+mn-cs"/>
              </a:rPr>
              <a:t>With all 16 months of revised viewing data now available</a:t>
            </a:r>
            <a:r>
              <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rPr>
              <a:t>, </a:t>
            </a:r>
            <a:r>
              <a:rPr lang="en-US" sz="2400" dirty="0">
                <a:solidFill>
                  <a:prstClr val="white"/>
                </a:solidFill>
                <a:latin typeface="Helvetica" pitchFamily="2" charset="0"/>
              </a:rPr>
              <a:t>we</a:t>
            </a:r>
            <a:r>
              <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rPr>
              <a:t> analyzed the </a:t>
            </a:r>
            <a:br>
              <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rPr>
            </a:br>
            <a:r>
              <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rPr>
              <a:t>“lift” in audience based on this data and quantified the dollar impact of lost </a:t>
            </a:r>
            <a:br>
              <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rPr>
            </a:br>
            <a:r>
              <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rPr>
              <a:t>ad inventory across the 16 months for ratings, impressions and ad dollars (8/31/20 – 12/21/21):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Helvetica" pitchFamily="2" charset="0"/>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rPr>
              <a:t>We pulled </a:t>
            </a:r>
            <a:r>
              <a:rPr kumimoji="0" lang="en-US" sz="2400" b="1" i="0" u="none" strike="noStrike" kern="1200" cap="none" spc="0" normalizeH="0" baseline="0" noProof="0" dirty="0">
                <a:ln>
                  <a:noFill/>
                </a:ln>
                <a:solidFill>
                  <a:schemeClr val="bg1"/>
                </a:solidFill>
                <a:effectLst/>
                <a:uLnTx/>
                <a:uFillTx/>
                <a:latin typeface="Helvetica" pitchFamily="2" charset="0"/>
                <a:ea typeface="+mn-ea"/>
                <a:cs typeface="+mn-cs"/>
              </a:rPr>
              <a:t>350+ </a:t>
            </a:r>
            <a:r>
              <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rPr>
              <a:t>pre-reprocessed and “reprocessed” Nielsen runs</a:t>
            </a:r>
            <a:r>
              <a:rPr kumimoji="0" lang="en-US" sz="2400" b="1" i="0" u="none" strike="noStrike" kern="1200" cap="none" spc="0" normalizeH="0" baseline="0" noProof="0" dirty="0">
                <a:ln>
                  <a:noFill/>
                </a:ln>
                <a:solidFill>
                  <a:prstClr val="white"/>
                </a:solidFill>
                <a:effectLst/>
                <a:uLnTx/>
                <a:uFillTx/>
                <a:latin typeface="Helvetica" pitchFamily="2" charset="0"/>
                <a:ea typeface="+mn-ea"/>
                <a:cs typeface="+mn-cs"/>
              </a:rPr>
              <a:t> </a:t>
            </a:r>
            <a:r>
              <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rPr>
              <a:t>in NPower </a:t>
            </a:r>
            <a:r>
              <a:rPr lang="en-US" sz="2400" dirty="0">
                <a:solidFill>
                  <a:prstClr val="white"/>
                </a:solidFill>
                <a:latin typeface="Helvetica" pitchFamily="2" charset="0"/>
              </a:rPr>
              <a:t>and compiled over </a:t>
            </a:r>
            <a:r>
              <a:rPr lang="en-US" sz="2400" b="1" dirty="0">
                <a:solidFill>
                  <a:schemeClr val="bg1"/>
                </a:solidFill>
                <a:latin typeface="Helvetica" pitchFamily="2" charset="0"/>
              </a:rPr>
              <a:t>1,150</a:t>
            </a:r>
            <a:r>
              <a:rPr lang="en-US" sz="2400" dirty="0">
                <a:solidFill>
                  <a:prstClr val="white"/>
                </a:solidFill>
                <a:latin typeface="Helvetica" pitchFamily="2" charset="0"/>
              </a:rPr>
              <a:t> excel files for analyses</a:t>
            </a:r>
            <a:endPar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endParaRP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white"/>
              </a:solidFill>
              <a:effectLst/>
              <a:uLnTx/>
              <a:uFillTx/>
              <a:latin typeface="Helvetica" pitchFamily="2" charset="0"/>
              <a:ea typeface="+mn-ea"/>
              <a:cs typeface="+mn-cs"/>
            </a:endParaRP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white"/>
                </a:solidFill>
                <a:effectLst/>
                <a:uLnTx/>
                <a:uFillTx/>
                <a:latin typeface="Helvetica" pitchFamily="2" charset="0"/>
                <a:ea typeface="+mn-ea"/>
                <a:cs typeface="+mn-cs"/>
              </a:rPr>
              <a:t>“Reprocessed” data is revised numbers to account for the ‘missing’ OOH TV viewership</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white"/>
              </a:solidFill>
              <a:effectLst/>
              <a:uLnTx/>
              <a:uFillTx/>
              <a:latin typeface="Helvetica" pitchFamily="2" charset="0"/>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rPr>
              <a:t>Analyzed ad revenue, impressions, average audience and ratings across</a:t>
            </a:r>
            <a:r>
              <a:rPr kumimoji="0" lang="en-US" sz="2400" b="1" i="0" u="none" strike="noStrike" kern="1200" cap="none" spc="0" normalizeH="0" baseline="0" noProof="0" dirty="0">
                <a:ln>
                  <a:noFill/>
                </a:ln>
                <a:solidFill>
                  <a:prstClr val="white"/>
                </a:solidFill>
                <a:effectLst/>
                <a:uLnTx/>
                <a:uFillTx/>
                <a:latin typeface="Helvetica" pitchFamily="2" charset="0"/>
                <a:ea typeface="+mn-ea"/>
                <a:cs typeface="+mn-cs"/>
              </a:rPr>
              <a:t> six demos</a:t>
            </a:r>
          </a:p>
          <a:p>
            <a:pPr marR="0" lvl="1" algn="l" defTabSz="914400" rtl="0" eaLnBrk="1" fontAlgn="auto" latinLnBrk="0" hangingPunct="1">
              <a:lnSpc>
                <a:spcPct val="100000"/>
              </a:lnSpc>
              <a:spcBef>
                <a:spcPts val="0"/>
              </a:spcBef>
              <a:spcAft>
                <a:spcPts val="0"/>
              </a:spcAft>
              <a:buClrTx/>
              <a:buSzTx/>
              <a:tabLst/>
              <a:defRPr/>
            </a:pPr>
            <a:endParaRPr kumimoji="0" lang="en-US" sz="800" b="1" i="0" u="none" strike="noStrike" kern="1200" cap="none" spc="0" normalizeH="0" baseline="0" noProof="0" dirty="0">
              <a:ln>
                <a:noFill/>
              </a:ln>
              <a:solidFill>
                <a:prstClr val="white"/>
              </a:solidFill>
              <a:effectLst/>
              <a:uLnTx/>
              <a:uFillTx/>
              <a:latin typeface="Helvetica" pitchFamily="2" charset="0"/>
              <a:ea typeface="+mn-ea"/>
              <a:cs typeface="+mn-cs"/>
            </a:endParaRP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white"/>
                </a:solidFill>
                <a:effectLst/>
                <a:uLnTx/>
                <a:uFillTx/>
                <a:latin typeface="Helvetica" pitchFamily="2" charset="0"/>
                <a:ea typeface="+mn-ea"/>
                <a:cs typeface="+mn-cs"/>
              </a:rPr>
              <a:t>Including dayparts, genres and major programming </a:t>
            </a:r>
          </a:p>
          <a:p>
            <a:pPr marR="0" lvl="2" algn="l" defTabSz="914400" rtl="0" eaLnBrk="1" fontAlgn="auto" latinLnBrk="0" hangingPunct="1">
              <a:lnSpc>
                <a:spcPct val="100000"/>
              </a:lnSpc>
              <a:spcBef>
                <a:spcPts val="0"/>
              </a:spcBef>
              <a:spcAft>
                <a:spcPts val="0"/>
              </a:spcAft>
              <a:buClrTx/>
              <a:buSzTx/>
              <a:tabLst/>
              <a:defRPr/>
            </a:pPr>
            <a:endParaRPr kumimoji="0" lang="en-US" sz="1100" b="0" i="0" u="none" strike="noStrike" kern="1200" cap="none" spc="0" normalizeH="0" baseline="0" noProof="0" dirty="0">
              <a:ln>
                <a:noFill/>
              </a:ln>
              <a:solidFill>
                <a:prstClr val="white"/>
              </a:solidFill>
              <a:effectLst/>
              <a:uLnTx/>
              <a:uFillTx/>
              <a:latin typeface="Helvetica" pitchFamily="2" charset="0"/>
              <a:ea typeface="+mn-ea"/>
              <a:cs typeface="+mn-cs"/>
            </a:endParaRPr>
          </a:p>
          <a:p>
            <a:pPr marL="1714500" marR="0" lvl="3"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Helvetica" pitchFamily="2" charset="0"/>
                <a:ea typeface="+mn-ea"/>
                <a:cs typeface="+mn-cs"/>
              </a:rPr>
              <a:t>Ad revenue sourced from Nielsen Ad Intel and calculated based on the monthly audience lifts from NPower across each major genre (Sports, Entertainment, News, General)</a:t>
            </a:r>
          </a:p>
        </p:txBody>
      </p:sp>
      <p:pic>
        <p:nvPicPr>
          <p:cNvPr id="80" name="Picture 79">
            <a:extLst>
              <a:ext uri="{FF2B5EF4-FFF2-40B4-BE49-F238E27FC236}">
                <a16:creationId xmlns:a16="http://schemas.microsoft.com/office/drawing/2014/main" id="{A69BD3F7-7869-4692-8AFC-0D9F52E243E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646098" y="0"/>
            <a:ext cx="2545902" cy="1482571"/>
          </a:xfrm>
          <a:prstGeom prst="rect">
            <a:avLst/>
          </a:prstGeom>
        </p:spPr>
      </p:pic>
      <p:sp>
        <p:nvSpPr>
          <p:cNvPr id="81" name="Rectangle 80">
            <a:extLst>
              <a:ext uri="{FF2B5EF4-FFF2-40B4-BE49-F238E27FC236}">
                <a16:creationId xmlns:a16="http://schemas.microsoft.com/office/drawing/2014/main" id="{3917DFEF-2BAF-4932-A150-8C6806EA1D69}"/>
              </a:ext>
            </a:extLst>
          </p:cNvPr>
          <p:cNvSpPr/>
          <p:nvPr/>
        </p:nvSpPr>
        <p:spPr>
          <a:xfrm>
            <a:off x="217992" y="338443"/>
            <a:ext cx="10297608"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Helvetica" pitchFamily="2" charset="0"/>
                <a:ea typeface="+mn-ea"/>
                <a:cs typeface="+mn-cs"/>
              </a:rPr>
              <a:t>How do we grasp and </a:t>
            </a:r>
            <a:r>
              <a:rPr kumimoji="0" lang="en-US" sz="2800" b="1" i="1" u="none" strike="noStrike" kern="1200" cap="none" spc="0" normalizeH="0" baseline="0" noProof="0" dirty="0">
                <a:ln>
                  <a:noFill/>
                </a:ln>
                <a:solidFill>
                  <a:prstClr val="white"/>
                </a:solidFill>
                <a:effectLst/>
                <a:uLnTx/>
                <a:uFillTx/>
                <a:latin typeface="Helvetica" pitchFamily="2" charset="0"/>
                <a:ea typeface="+mn-ea"/>
                <a:cs typeface="+mn-cs"/>
              </a:rPr>
              <a:t>quantify</a:t>
            </a:r>
            <a:r>
              <a:rPr kumimoji="0" lang="en-US" sz="2800" b="1" i="0" u="none" strike="noStrike" kern="1200" cap="none" spc="0" normalizeH="0" baseline="0" noProof="0" dirty="0">
                <a:ln>
                  <a:noFill/>
                </a:ln>
                <a:solidFill>
                  <a:prstClr val="white"/>
                </a:solidFill>
                <a:effectLst/>
                <a:uLnTx/>
                <a:uFillTx/>
                <a:latin typeface="Helvetica" pitchFamily="2" charset="0"/>
                <a:ea typeface="+mn-ea"/>
                <a:cs typeface="+mn-cs"/>
              </a:rPr>
              <a:t> the </a:t>
            </a:r>
            <a:r>
              <a:rPr kumimoji="0" lang="en-US" sz="2800" b="1" i="0" u="sng" strike="noStrike" kern="1200" cap="none" spc="0" normalizeH="0" baseline="0" noProof="0" dirty="0">
                <a:ln>
                  <a:noFill/>
                </a:ln>
                <a:solidFill>
                  <a:prstClr val="white"/>
                </a:solidFill>
                <a:effectLst/>
                <a:uLnTx/>
                <a:uFillTx/>
                <a:latin typeface="Helvetica" pitchFamily="2" charset="0"/>
                <a:ea typeface="+mn-ea"/>
                <a:cs typeface="+mn-cs"/>
              </a:rPr>
              <a:t>full impact</a:t>
            </a:r>
            <a:r>
              <a:rPr kumimoji="0" lang="en-US" sz="2800" b="1" i="0" u="none" strike="noStrike" kern="1200" cap="none" spc="0" normalizeH="0" baseline="0" noProof="0" dirty="0">
                <a:ln>
                  <a:noFill/>
                </a:ln>
                <a:solidFill>
                  <a:prstClr val="white"/>
                </a:solidFill>
                <a:effectLst/>
                <a:uLnTx/>
                <a:uFillTx/>
                <a:latin typeface="Helvetica" pitchFamily="2" charset="0"/>
                <a:ea typeface="+mn-ea"/>
                <a:cs typeface="+mn-cs"/>
              </a:rPr>
              <a:t> of this error?</a:t>
            </a:r>
          </a:p>
        </p:txBody>
      </p:sp>
    </p:spTree>
    <p:extLst>
      <p:ext uri="{BB962C8B-B14F-4D97-AF65-F5344CB8AC3E}">
        <p14:creationId xmlns:p14="http://schemas.microsoft.com/office/powerpoint/2010/main" val="3221566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30F4B67-9488-4F80-9580-E24FC54F99AF}"/>
              </a:ext>
            </a:extLst>
          </p:cNvPr>
          <p:cNvSpPr/>
          <p:nvPr/>
        </p:nvSpPr>
        <p:spPr>
          <a:xfrm>
            <a:off x="2545133" y="2392233"/>
            <a:ext cx="2337391" cy="34672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3768" rtl="0" eaLnBrk="1" fontAlgn="auto" latinLnBrk="0" hangingPunct="1">
              <a:lnSpc>
                <a:spcPct val="100000"/>
              </a:lnSpc>
              <a:spcBef>
                <a:spcPts val="0"/>
              </a:spcBef>
              <a:spcAft>
                <a:spcPts val="0"/>
              </a:spcAft>
              <a:buClrTx/>
              <a:buSzTx/>
              <a:buFontTx/>
              <a:buNone/>
              <a:tabLst/>
              <a:defRPr/>
            </a:pPr>
            <a:endParaRPr kumimoji="0" lang="en-US" sz="174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ED54650-E124-0942-8B03-A438165B55A6}"/>
              </a:ext>
            </a:extLst>
          </p:cNvPr>
          <p:cNvSpPr/>
          <p:nvPr/>
        </p:nvSpPr>
        <p:spPr>
          <a:xfrm>
            <a:off x="403743" y="337830"/>
            <a:ext cx="11545601" cy="954107"/>
          </a:xfrm>
          <a:prstGeom prst="rect">
            <a:avLst/>
          </a:prstGeom>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lang="en-US" sz="2800" b="1" u="sng" dirty="0">
                <a:solidFill>
                  <a:srgbClr val="00BFF2"/>
                </a:solidFill>
                <a:latin typeface="Helvetica" pitchFamily="2" charset="0"/>
              </a:rPr>
              <a:t>Full 16-Month Update</a:t>
            </a:r>
            <a:r>
              <a:rPr lang="en-US" sz="2800" b="1" dirty="0">
                <a:solidFill>
                  <a:srgbClr val="00BFF2"/>
                </a:solidFill>
                <a:latin typeface="Helvetica" pitchFamily="2" charset="0"/>
              </a:rPr>
              <a:t>: </a:t>
            </a:r>
            <a:r>
              <a:rPr kumimoji="0" lang="en-US" sz="2800" b="1" i="0" u="none" strike="noStrike" kern="1200" cap="none" spc="0" normalizeH="0" baseline="0" noProof="0" dirty="0">
                <a:ln>
                  <a:noFill/>
                </a:ln>
                <a:solidFill>
                  <a:srgbClr val="1F1A62"/>
                </a:solidFill>
                <a:effectLst/>
                <a:uLnTx/>
                <a:uFillTx/>
                <a:latin typeface="Helvetica" pitchFamily="2" charset="0"/>
                <a:ea typeface="+mn-ea"/>
                <a:cs typeface="+mn-cs"/>
              </a:rPr>
              <a:t>5 Fast Updated Stats You Should Know About the Nielsen TV Out-of-Home Ratings Undercounting </a:t>
            </a:r>
          </a:p>
        </p:txBody>
      </p:sp>
      <p:sp>
        <p:nvSpPr>
          <p:cNvPr id="5" name="Rectangle 4">
            <a:extLst>
              <a:ext uri="{FF2B5EF4-FFF2-40B4-BE49-F238E27FC236}">
                <a16:creationId xmlns:a16="http://schemas.microsoft.com/office/drawing/2014/main" id="{F3C11BC9-BE1E-5F45-92D8-4391AD866E85}"/>
              </a:ext>
            </a:extLst>
          </p:cNvPr>
          <p:cNvSpPr/>
          <p:nvPr/>
        </p:nvSpPr>
        <p:spPr>
          <a:xfrm>
            <a:off x="141524" y="2392233"/>
            <a:ext cx="2337391" cy="34672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3768" rtl="0" eaLnBrk="1" fontAlgn="auto" latinLnBrk="0" hangingPunct="1">
              <a:lnSpc>
                <a:spcPct val="100000"/>
              </a:lnSpc>
              <a:spcBef>
                <a:spcPts val="0"/>
              </a:spcBef>
              <a:spcAft>
                <a:spcPts val="0"/>
              </a:spcAft>
              <a:buClrTx/>
              <a:buSzTx/>
              <a:buFontTx/>
              <a:buNone/>
              <a:tabLst/>
              <a:defRPr/>
            </a:pPr>
            <a:endParaRPr kumimoji="0" lang="en-US" sz="174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0D37D6EE-750C-B748-B21D-3C9E7A162282}"/>
              </a:ext>
            </a:extLst>
          </p:cNvPr>
          <p:cNvSpPr txBox="1"/>
          <p:nvPr/>
        </p:nvSpPr>
        <p:spPr>
          <a:xfrm>
            <a:off x="192836" y="2488956"/>
            <a:ext cx="421814" cy="654450"/>
          </a:xfrm>
          <a:prstGeom prst="rect">
            <a:avLst/>
          </a:prstGeom>
          <a:noFill/>
        </p:spPr>
        <p:txBody>
          <a:bodyPr wrap="square" rtlCol="0">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3673" b="1" i="0" u="none" strike="noStrike" kern="1200" cap="none" spc="0" normalizeH="0" baseline="0" noProof="0" dirty="0">
                <a:ln>
                  <a:noFill/>
                </a:ln>
                <a:solidFill>
                  <a:srgbClr val="E84A99"/>
                </a:solidFill>
                <a:effectLst/>
                <a:uLnTx/>
                <a:uFillTx/>
                <a:latin typeface="Helvetica" pitchFamily="2" charset="0"/>
                <a:ea typeface="+mn-ea"/>
                <a:cs typeface="+mn-cs"/>
              </a:rPr>
              <a:t>1</a:t>
            </a:r>
          </a:p>
        </p:txBody>
      </p:sp>
      <p:sp>
        <p:nvSpPr>
          <p:cNvPr id="13" name="Rectangle 12">
            <a:extLst>
              <a:ext uri="{FF2B5EF4-FFF2-40B4-BE49-F238E27FC236}">
                <a16:creationId xmlns:a16="http://schemas.microsoft.com/office/drawing/2014/main" id="{1FDC5439-10E4-374F-9775-602E388D219A}"/>
              </a:ext>
            </a:extLst>
          </p:cNvPr>
          <p:cNvSpPr/>
          <p:nvPr/>
        </p:nvSpPr>
        <p:spPr>
          <a:xfrm>
            <a:off x="2596444" y="3275789"/>
            <a:ext cx="2310812" cy="2628412"/>
          </a:xfrm>
          <a:prstGeom prst="rect">
            <a:avLst/>
          </a:prstGeom>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740" b="0" i="0" u="none" strike="noStrike" kern="1200" cap="none" spc="0" normalizeH="0" baseline="0" noProof="0" dirty="0">
                <a:ln>
                  <a:noFill/>
                </a:ln>
                <a:solidFill>
                  <a:srgbClr val="1F1A62"/>
                </a:solidFill>
                <a:effectLst/>
                <a:uLnTx/>
                <a:uFillTx/>
                <a:latin typeface="Helvetica" pitchFamily="2" charset="0"/>
                <a:ea typeface="+mn-ea"/>
                <a:cs typeface="+mn-cs"/>
              </a:rPr>
              <a:t>Over </a:t>
            </a:r>
            <a:r>
              <a:rPr kumimoji="0" lang="en-US" sz="1740" b="0" i="0" u="none" strike="noStrike" kern="1200" cap="none" spc="0" normalizeH="0" baseline="0" noProof="0" dirty="0">
                <a:ln>
                  <a:noFill/>
                </a:ln>
                <a:solidFill>
                  <a:srgbClr val="ED3C8D"/>
                </a:solidFill>
                <a:effectLst/>
                <a:uLnTx/>
                <a:uFillTx/>
                <a:latin typeface="Helvetica" pitchFamily="2" charset="0"/>
                <a:ea typeface="+mn-ea"/>
                <a:cs typeface="+mn-cs"/>
              </a:rPr>
              <a:t>$</a:t>
            </a:r>
            <a:r>
              <a:rPr lang="en-US" sz="1740" dirty="0">
                <a:solidFill>
                  <a:srgbClr val="ED3C8D"/>
                </a:solidFill>
                <a:latin typeface="Helvetica" pitchFamily="2" charset="0"/>
              </a:rPr>
              <a:t>690</a:t>
            </a:r>
            <a:r>
              <a:rPr kumimoji="0" lang="en-US" sz="1740" b="0" i="0" u="none" strike="noStrike" kern="1200" cap="none" spc="0" normalizeH="0" baseline="0" noProof="0" dirty="0">
                <a:ln>
                  <a:noFill/>
                </a:ln>
                <a:solidFill>
                  <a:srgbClr val="ED3C8D"/>
                </a:solidFill>
                <a:effectLst/>
                <a:uLnTx/>
                <a:uFillTx/>
                <a:latin typeface="Helvetica" pitchFamily="2" charset="0"/>
                <a:ea typeface="+mn-ea"/>
                <a:cs typeface="+mn-cs"/>
              </a:rPr>
              <a:t> million </a:t>
            </a:r>
            <a:br>
              <a:rPr kumimoji="0" lang="en-US" sz="1740" b="0" i="0" u="none" strike="noStrike" kern="1200" cap="none" spc="0" normalizeH="0" baseline="0" noProof="0" dirty="0">
                <a:ln>
                  <a:noFill/>
                </a:ln>
                <a:solidFill>
                  <a:srgbClr val="ED3C8D"/>
                </a:solidFill>
                <a:effectLst/>
                <a:uLnTx/>
                <a:uFillTx/>
                <a:latin typeface="Helvetica" pitchFamily="2" charset="0"/>
                <a:ea typeface="+mn-ea"/>
                <a:cs typeface="+mn-cs"/>
              </a:rPr>
            </a:br>
            <a:r>
              <a:rPr kumimoji="0" lang="en-US" sz="1740" b="0" i="0" u="none" strike="noStrike" kern="1200" cap="none" spc="0" normalizeH="0" baseline="0" noProof="0" dirty="0">
                <a:ln>
                  <a:noFill/>
                </a:ln>
                <a:solidFill>
                  <a:srgbClr val="1F1A62"/>
                </a:solidFill>
                <a:effectLst/>
                <a:uLnTx/>
                <a:uFillTx/>
                <a:latin typeface="Helvetica" pitchFamily="2" charset="0"/>
                <a:ea typeface="+mn-ea"/>
                <a:cs typeface="+mn-cs"/>
              </a:rPr>
              <a:t>in TV ads could not be bought or sold between Sep ’20 – Dec ’21</a:t>
            </a:r>
          </a:p>
          <a:p>
            <a:pPr marL="0" marR="0" lvl="0" indent="0" algn="l" defTabSz="883768" rtl="0" eaLnBrk="1" fontAlgn="auto" latinLnBrk="0" hangingPunct="1">
              <a:lnSpc>
                <a:spcPct val="100000"/>
              </a:lnSpc>
              <a:spcBef>
                <a:spcPts val="0"/>
              </a:spcBef>
              <a:spcAft>
                <a:spcPts val="0"/>
              </a:spcAft>
              <a:buClrTx/>
              <a:buSzTx/>
              <a:buFontTx/>
              <a:buNone/>
              <a:tabLst/>
              <a:defRPr/>
            </a:pPr>
            <a:endParaRPr lang="en-US" sz="1740" dirty="0">
              <a:solidFill>
                <a:srgbClr val="1F1A62"/>
              </a:solidFill>
              <a:latin typeface="Helvetica" pitchFamily="2" charset="0"/>
            </a:endParaRPr>
          </a:p>
          <a:p>
            <a:pPr marL="0" marR="0" lvl="0" indent="0" algn="l" defTabSz="883768" rtl="0" eaLnBrk="1" fontAlgn="auto" latinLnBrk="0" hangingPunct="1">
              <a:lnSpc>
                <a:spcPct val="100000"/>
              </a:lnSpc>
              <a:spcBef>
                <a:spcPts val="0"/>
              </a:spcBef>
              <a:spcAft>
                <a:spcPts val="0"/>
              </a:spcAft>
              <a:buClrTx/>
              <a:buSzTx/>
              <a:buFontTx/>
              <a:buNone/>
              <a:tabLst/>
              <a:defRPr/>
            </a:pPr>
            <a:endParaRPr kumimoji="0" lang="en-US" sz="1740" b="0" i="0" u="none" strike="noStrike" kern="1200" cap="none" spc="0" normalizeH="0" baseline="0" noProof="0" dirty="0">
              <a:ln>
                <a:noFill/>
              </a:ln>
              <a:solidFill>
                <a:srgbClr val="1F1A62"/>
              </a:solidFill>
              <a:effectLst/>
              <a:uLnTx/>
              <a:uFillTx/>
              <a:latin typeface="Helvetica" pitchFamily="2" charset="0"/>
              <a:ea typeface="+mn-ea"/>
              <a:cs typeface="+mn-cs"/>
            </a:endParaRPr>
          </a:p>
          <a:p>
            <a:pPr marL="0" marR="0" lvl="0" indent="0" algn="l" defTabSz="883768" rtl="0" eaLnBrk="1" fontAlgn="auto" latinLnBrk="0" hangingPunct="1">
              <a:lnSpc>
                <a:spcPct val="100000"/>
              </a:lnSpc>
              <a:spcBef>
                <a:spcPts val="0"/>
              </a:spcBef>
              <a:spcAft>
                <a:spcPts val="0"/>
              </a:spcAft>
              <a:buClrTx/>
              <a:buSzTx/>
              <a:buFontTx/>
              <a:buNone/>
              <a:tabLst/>
              <a:defRPr/>
            </a:pPr>
            <a:endParaRPr lang="en-US" sz="1000" dirty="0">
              <a:solidFill>
                <a:srgbClr val="1F1A62"/>
              </a:solidFill>
              <a:latin typeface="Helvetica" pitchFamily="2" charset="0"/>
            </a:endParaRPr>
          </a:p>
          <a:p>
            <a:pPr marL="0" marR="0" lvl="0" indent="0" algn="l" defTabSz="883768" rtl="0" eaLnBrk="1" fontAlgn="auto" latinLnBrk="0" hangingPunct="1">
              <a:lnSpc>
                <a:spcPct val="100000"/>
              </a:lnSpc>
              <a:spcBef>
                <a:spcPts val="0"/>
              </a:spcBef>
              <a:spcAft>
                <a:spcPts val="0"/>
              </a:spcAft>
              <a:buClrTx/>
              <a:buSzTx/>
              <a:buFontTx/>
              <a:buNone/>
              <a:tabLst/>
              <a:defRPr/>
            </a:pPr>
            <a:endParaRPr lang="en-US" sz="300" dirty="0">
              <a:solidFill>
                <a:srgbClr val="1F1A62"/>
              </a:solidFill>
              <a:latin typeface="Helvetica" pitchFamily="2" charset="0"/>
            </a:endParaRPr>
          </a:p>
          <a:p>
            <a:pPr marL="0" marR="0" lvl="0" indent="0" algn="l" defTabSz="883768" rtl="0" eaLnBrk="1" fontAlgn="auto" latinLnBrk="0" hangingPunct="1">
              <a:lnSpc>
                <a:spcPct val="100000"/>
              </a:lnSpc>
              <a:spcBef>
                <a:spcPts val="0"/>
              </a:spcBef>
              <a:spcAft>
                <a:spcPts val="0"/>
              </a:spcAft>
              <a:buClrTx/>
              <a:buSzTx/>
              <a:buFontTx/>
              <a:buNone/>
              <a:tabLst/>
              <a:defRPr/>
            </a:pPr>
            <a:r>
              <a:rPr lang="en-US" sz="1000" dirty="0">
                <a:solidFill>
                  <a:srgbClr val="1F1A62"/>
                </a:solidFill>
                <a:latin typeface="Helvetica" pitchFamily="2" charset="0"/>
              </a:rPr>
              <a:t>(NPower monthly audience lifts applied to Ad Intel $$$ across sports, entertainment, news, general genres) </a:t>
            </a:r>
          </a:p>
        </p:txBody>
      </p:sp>
      <p:cxnSp>
        <p:nvCxnSpPr>
          <p:cNvPr id="19" name="Straight Connector 18">
            <a:extLst>
              <a:ext uri="{FF2B5EF4-FFF2-40B4-BE49-F238E27FC236}">
                <a16:creationId xmlns:a16="http://schemas.microsoft.com/office/drawing/2014/main" id="{A5165B2C-CC48-FC40-BDE7-7AAC7689AE5B}"/>
              </a:ext>
            </a:extLst>
          </p:cNvPr>
          <p:cNvCxnSpPr/>
          <p:nvPr/>
        </p:nvCxnSpPr>
        <p:spPr>
          <a:xfrm>
            <a:off x="271242" y="3155937"/>
            <a:ext cx="491711" cy="0"/>
          </a:xfrm>
          <a:prstGeom prst="line">
            <a:avLst/>
          </a:prstGeom>
          <a:ln w="22860">
            <a:solidFill>
              <a:srgbClr val="1F1A62"/>
            </a:solidFill>
          </a:ln>
        </p:spPr>
        <p:style>
          <a:lnRef idx="3">
            <a:schemeClr val="accent1"/>
          </a:lnRef>
          <a:fillRef idx="0">
            <a:schemeClr val="accent1"/>
          </a:fillRef>
          <a:effectRef idx="2">
            <a:schemeClr val="accent1"/>
          </a:effectRef>
          <a:fontRef idx="minor">
            <a:schemeClr val="tx1"/>
          </a:fontRef>
        </p:style>
      </p:cxnSp>
      <p:sp>
        <p:nvSpPr>
          <p:cNvPr id="23" name="TextBox 22">
            <a:extLst>
              <a:ext uri="{FF2B5EF4-FFF2-40B4-BE49-F238E27FC236}">
                <a16:creationId xmlns:a16="http://schemas.microsoft.com/office/drawing/2014/main" id="{C122D8CD-4F44-4545-AE2B-1F2602C06F6A}"/>
              </a:ext>
            </a:extLst>
          </p:cNvPr>
          <p:cNvSpPr txBox="1"/>
          <p:nvPr/>
        </p:nvSpPr>
        <p:spPr>
          <a:xfrm>
            <a:off x="2596445" y="2488956"/>
            <a:ext cx="421814" cy="654450"/>
          </a:xfrm>
          <a:prstGeom prst="rect">
            <a:avLst/>
          </a:prstGeom>
          <a:noFill/>
        </p:spPr>
        <p:txBody>
          <a:bodyPr wrap="square" rtlCol="0">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3673" b="1" i="0" u="none" strike="noStrike" kern="1200" cap="none" spc="0" normalizeH="0" baseline="0" noProof="0" dirty="0">
                <a:ln>
                  <a:noFill/>
                </a:ln>
                <a:solidFill>
                  <a:srgbClr val="E84A99"/>
                </a:solidFill>
                <a:effectLst/>
                <a:uLnTx/>
                <a:uFillTx/>
                <a:latin typeface="Helvetica" pitchFamily="2" charset="0"/>
                <a:ea typeface="+mn-ea"/>
                <a:cs typeface="+mn-cs"/>
              </a:rPr>
              <a:t>2</a:t>
            </a:r>
          </a:p>
        </p:txBody>
      </p:sp>
      <p:sp>
        <p:nvSpPr>
          <p:cNvPr id="24" name="Rectangle 23">
            <a:extLst>
              <a:ext uri="{FF2B5EF4-FFF2-40B4-BE49-F238E27FC236}">
                <a16:creationId xmlns:a16="http://schemas.microsoft.com/office/drawing/2014/main" id="{55A7422E-96DD-478E-9DB5-85185168CFAB}"/>
              </a:ext>
            </a:extLst>
          </p:cNvPr>
          <p:cNvSpPr/>
          <p:nvPr/>
        </p:nvSpPr>
        <p:spPr>
          <a:xfrm>
            <a:off x="217359" y="3269386"/>
            <a:ext cx="2261556" cy="2606867"/>
          </a:xfrm>
          <a:prstGeom prst="rect">
            <a:avLst/>
          </a:prstGeom>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740" b="0" i="0" u="none" strike="noStrike" kern="1200" cap="none" spc="0" normalizeH="0" baseline="0" noProof="0" dirty="0">
                <a:ln>
                  <a:noFill/>
                </a:ln>
                <a:solidFill>
                  <a:srgbClr val="1F1A62"/>
                </a:solidFill>
                <a:effectLst/>
                <a:uLnTx/>
                <a:uFillTx/>
                <a:latin typeface="Helvetica" pitchFamily="2" charset="0"/>
                <a:ea typeface="+mn-ea"/>
                <a:cs typeface="+mn-cs"/>
              </a:rPr>
              <a:t>Almost </a:t>
            </a:r>
            <a:r>
              <a:rPr kumimoji="0" lang="en-US" sz="1740" b="0" i="0" u="none" strike="noStrike" kern="1200" cap="none" spc="0" normalizeH="0" baseline="0" noProof="0" dirty="0">
                <a:ln>
                  <a:noFill/>
                </a:ln>
                <a:solidFill>
                  <a:srgbClr val="ED3C8D"/>
                </a:solidFill>
                <a:effectLst/>
                <a:uLnTx/>
                <a:uFillTx/>
                <a:latin typeface="Helvetica" pitchFamily="2" charset="0"/>
                <a:ea typeface="+mn-ea"/>
                <a:cs typeface="+mn-cs"/>
              </a:rPr>
              <a:t>54 billion ad impressions </a:t>
            </a:r>
            <a:r>
              <a:rPr kumimoji="0" lang="en-US" sz="1740" b="0" i="0" u="none" strike="noStrike" kern="1200" cap="none" spc="0" normalizeH="0" baseline="0" noProof="0" dirty="0">
                <a:ln>
                  <a:noFill/>
                </a:ln>
                <a:solidFill>
                  <a:srgbClr val="1F1A62"/>
                </a:solidFill>
                <a:effectLst/>
                <a:uLnTx/>
                <a:uFillTx/>
                <a:latin typeface="Helvetica" pitchFamily="2" charset="0"/>
                <a:ea typeface="+mn-ea"/>
                <a:cs typeface="+mn-cs"/>
              </a:rPr>
              <a:t>went uncounted during the </a:t>
            </a:r>
            <a:r>
              <a:rPr lang="en-US" sz="1740" dirty="0">
                <a:solidFill>
                  <a:srgbClr val="1F1A62"/>
                </a:solidFill>
                <a:latin typeface="Helvetica" pitchFamily="2" charset="0"/>
              </a:rPr>
              <a:t>1</a:t>
            </a:r>
            <a:r>
              <a:rPr kumimoji="0" lang="en-US" sz="1740" b="0" i="0" u="none" strike="noStrike" kern="1200" cap="none" spc="0" normalizeH="0" baseline="0" noProof="0" dirty="0">
                <a:ln>
                  <a:noFill/>
                </a:ln>
                <a:solidFill>
                  <a:srgbClr val="1F1A62"/>
                </a:solidFill>
                <a:effectLst/>
                <a:uLnTx/>
                <a:uFillTx/>
                <a:latin typeface="Helvetica" pitchFamily="2" charset="0"/>
                <a:ea typeface="+mn-ea"/>
                <a:cs typeface="+mn-cs"/>
              </a:rPr>
              <a:t>6-month time period</a:t>
            </a:r>
          </a:p>
          <a:p>
            <a:pPr marL="0" marR="0" lvl="0" indent="0" algn="l" defTabSz="883768"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ED3C8D"/>
              </a:solidFill>
              <a:effectLst/>
              <a:uLnTx/>
              <a:uFillTx/>
              <a:latin typeface="Helvetica" pitchFamily="2" charset="0"/>
              <a:ea typeface="+mn-ea"/>
              <a:cs typeface="+mn-cs"/>
            </a:endParaRPr>
          </a:p>
          <a:p>
            <a:pPr marL="0" marR="0" lvl="0" indent="0" algn="l" defTabSz="883768" rtl="0" eaLnBrk="1" fontAlgn="auto" latinLnBrk="0" hangingPunct="1">
              <a:lnSpc>
                <a:spcPct val="100000"/>
              </a:lnSpc>
              <a:spcBef>
                <a:spcPts val="0"/>
              </a:spcBef>
              <a:spcAft>
                <a:spcPts val="0"/>
              </a:spcAft>
              <a:buClrTx/>
              <a:buSzTx/>
              <a:buFontTx/>
              <a:buNone/>
              <a:tabLst/>
              <a:defRPr/>
            </a:pPr>
            <a:endParaRPr kumimoji="0" lang="en-US" sz="1740" b="0" i="0" u="none" strike="noStrike" kern="1200" cap="none" spc="0" normalizeH="0" baseline="0" noProof="0" dirty="0">
              <a:ln>
                <a:noFill/>
              </a:ln>
              <a:solidFill>
                <a:srgbClr val="1F1A62"/>
              </a:solidFill>
              <a:effectLst/>
              <a:uLnTx/>
              <a:uFillTx/>
              <a:latin typeface="Helvetica" pitchFamily="2" charset="0"/>
              <a:ea typeface="+mn-ea"/>
              <a:cs typeface="+mn-cs"/>
            </a:endParaRPr>
          </a:p>
          <a:p>
            <a:pPr marL="0" marR="0" lvl="0" indent="0" algn="l" defTabSz="883768"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1F1A62"/>
              </a:solidFill>
              <a:effectLst/>
              <a:uLnTx/>
              <a:uFillTx/>
              <a:latin typeface="Helvetica" pitchFamily="2" charset="0"/>
              <a:ea typeface="+mn-ea"/>
              <a:cs typeface="+mn-cs"/>
            </a:endParaRPr>
          </a:p>
          <a:p>
            <a:pPr marL="0" marR="0" lvl="0" indent="0" algn="l" defTabSz="883768" rtl="0" eaLnBrk="1" fontAlgn="auto" latinLnBrk="0" hangingPunct="1">
              <a:lnSpc>
                <a:spcPct val="100000"/>
              </a:lnSpc>
              <a:spcBef>
                <a:spcPts val="0"/>
              </a:spcBef>
              <a:spcAft>
                <a:spcPts val="0"/>
              </a:spcAft>
              <a:buClrTx/>
              <a:buSzTx/>
              <a:buFontTx/>
              <a:buNone/>
              <a:tabLst/>
              <a:defRPr/>
            </a:pPr>
            <a:endParaRPr lang="en-US" sz="1000" dirty="0">
              <a:solidFill>
                <a:srgbClr val="1F1A62"/>
              </a:solidFill>
              <a:latin typeface="Helvetica" pitchFamily="2" charset="0"/>
            </a:endParaRPr>
          </a:p>
          <a:p>
            <a:pPr marL="0" marR="0" lvl="0" indent="0" algn="l" defTabSz="883768"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rgbClr val="1F1A62"/>
              </a:solidFill>
              <a:effectLst/>
              <a:uLnTx/>
              <a:uFillTx/>
              <a:latin typeface="Helvetica" pitchFamily="2" charset="0"/>
              <a:ea typeface="+mn-ea"/>
              <a:cs typeface="+mn-cs"/>
            </a:endParaRPr>
          </a:p>
          <a:p>
            <a:pPr marL="0" marR="0" lvl="0" indent="0" algn="l" defTabSz="883768"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1F1A62"/>
              </a:solidFill>
              <a:effectLst/>
              <a:uLnTx/>
              <a:uFillTx/>
              <a:latin typeface="Helvetica" pitchFamily="2" charset="0"/>
              <a:ea typeface="+mn-ea"/>
              <a:cs typeface="+mn-cs"/>
            </a:endParaRPr>
          </a:p>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F1A62"/>
                </a:solidFill>
                <a:effectLst/>
                <a:uLnTx/>
                <a:uFillTx/>
                <a:latin typeface="Helvetica" pitchFamily="2" charset="0"/>
                <a:ea typeface="+mn-ea"/>
                <a:cs typeface="+mn-cs"/>
              </a:rPr>
              <a:t>(P2+ Total Day, Sep’20-Dec ‘21)</a:t>
            </a:r>
          </a:p>
        </p:txBody>
      </p:sp>
      <p:cxnSp>
        <p:nvCxnSpPr>
          <p:cNvPr id="25" name="Straight Connector 24">
            <a:extLst>
              <a:ext uri="{FF2B5EF4-FFF2-40B4-BE49-F238E27FC236}">
                <a16:creationId xmlns:a16="http://schemas.microsoft.com/office/drawing/2014/main" id="{FD063B2F-CCBB-49A0-8728-EBD37857EF0B}"/>
              </a:ext>
            </a:extLst>
          </p:cNvPr>
          <p:cNvCxnSpPr/>
          <p:nvPr/>
        </p:nvCxnSpPr>
        <p:spPr>
          <a:xfrm>
            <a:off x="2674851" y="3155937"/>
            <a:ext cx="491711" cy="0"/>
          </a:xfrm>
          <a:prstGeom prst="line">
            <a:avLst/>
          </a:prstGeom>
          <a:ln w="22860">
            <a:solidFill>
              <a:srgbClr val="1F1A62"/>
            </a:solidFill>
          </a:ln>
        </p:spPr>
        <p:style>
          <a:lnRef idx="3">
            <a:schemeClr val="accent1"/>
          </a:lnRef>
          <a:fillRef idx="0">
            <a:schemeClr val="accent1"/>
          </a:fillRef>
          <a:effectRef idx="2">
            <a:schemeClr val="accent1"/>
          </a:effectRef>
          <a:fontRef idx="minor">
            <a:schemeClr val="tx1"/>
          </a:fontRef>
        </p:style>
      </p:cxnSp>
      <p:sp>
        <p:nvSpPr>
          <p:cNvPr id="26" name="Rectangle 25">
            <a:extLst>
              <a:ext uri="{FF2B5EF4-FFF2-40B4-BE49-F238E27FC236}">
                <a16:creationId xmlns:a16="http://schemas.microsoft.com/office/drawing/2014/main" id="{F1BB3848-4135-41F1-AC07-0CB24CCC774E}"/>
              </a:ext>
            </a:extLst>
          </p:cNvPr>
          <p:cNvSpPr/>
          <p:nvPr/>
        </p:nvSpPr>
        <p:spPr>
          <a:xfrm>
            <a:off x="4948158" y="2392233"/>
            <a:ext cx="2337391" cy="34672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3768" rtl="0" eaLnBrk="1" fontAlgn="auto" latinLnBrk="0" hangingPunct="1">
              <a:lnSpc>
                <a:spcPct val="100000"/>
              </a:lnSpc>
              <a:spcBef>
                <a:spcPts val="0"/>
              </a:spcBef>
              <a:spcAft>
                <a:spcPts val="0"/>
              </a:spcAft>
              <a:buClrTx/>
              <a:buSzTx/>
              <a:buFontTx/>
              <a:buNone/>
              <a:tabLst/>
              <a:defRPr/>
            </a:pPr>
            <a:endParaRPr kumimoji="0" lang="en-US" sz="174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F389E4D3-BE56-493D-966A-484FED7925F8}"/>
              </a:ext>
            </a:extLst>
          </p:cNvPr>
          <p:cNvSpPr txBox="1"/>
          <p:nvPr/>
        </p:nvSpPr>
        <p:spPr>
          <a:xfrm>
            <a:off x="4999470" y="2488956"/>
            <a:ext cx="421814" cy="654450"/>
          </a:xfrm>
          <a:prstGeom prst="rect">
            <a:avLst/>
          </a:prstGeom>
          <a:noFill/>
        </p:spPr>
        <p:txBody>
          <a:bodyPr wrap="square" rtlCol="0">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3673" b="1" i="0" u="none" strike="noStrike" kern="1200" cap="none" spc="0" normalizeH="0" baseline="0" noProof="0" dirty="0">
                <a:ln>
                  <a:noFill/>
                </a:ln>
                <a:solidFill>
                  <a:srgbClr val="E84A99"/>
                </a:solidFill>
                <a:effectLst/>
                <a:uLnTx/>
                <a:uFillTx/>
                <a:latin typeface="Helvetica" pitchFamily="2" charset="0"/>
                <a:ea typeface="+mn-ea"/>
                <a:cs typeface="+mn-cs"/>
              </a:rPr>
              <a:t>3</a:t>
            </a:r>
          </a:p>
        </p:txBody>
      </p:sp>
      <p:sp>
        <p:nvSpPr>
          <p:cNvPr id="28" name="Rectangle 27">
            <a:extLst>
              <a:ext uri="{FF2B5EF4-FFF2-40B4-BE49-F238E27FC236}">
                <a16:creationId xmlns:a16="http://schemas.microsoft.com/office/drawing/2014/main" id="{4F13AB2D-D557-4A05-B45E-F029C48AA688}"/>
              </a:ext>
            </a:extLst>
          </p:cNvPr>
          <p:cNvSpPr/>
          <p:nvPr/>
        </p:nvSpPr>
        <p:spPr>
          <a:xfrm>
            <a:off x="5013792" y="3239386"/>
            <a:ext cx="2165221" cy="2628412"/>
          </a:xfrm>
          <a:prstGeom prst="rect">
            <a:avLst/>
          </a:prstGeom>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740" b="0" i="0" u="none" strike="noStrike" kern="1200" cap="none" spc="0" normalizeH="0" baseline="0" noProof="0" dirty="0">
                <a:ln>
                  <a:noFill/>
                </a:ln>
                <a:solidFill>
                  <a:srgbClr val="1F1A62"/>
                </a:solidFill>
                <a:effectLst/>
                <a:uLnTx/>
                <a:uFillTx/>
                <a:latin typeface="Helvetica" pitchFamily="2" charset="0"/>
                <a:ea typeface="+mn-ea"/>
                <a:cs typeface="+mn-cs"/>
              </a:rPr>
              <a:t>Nearly </a:t>
            </a:r>
            <a:r>
              <a:rPr kumimoji="0" lang="en-US" sz="1740" b="0" i="0" u="none" strike="noStrike" kern="1200" cap="none" spc="0" normalizeH="0" baseline="0" noProof="0" dirty="0">
                <a:ln>
                  <a:noFill/>
                </a:ln>
                <a:solidFill>
                  <a:srgbClr val="ED3C8D"/>
                </a:solidFill>
                <a:effectLst/>
                <a:uLnTx/>
                <a:uFillTx/>
                <a:latin typeface="Helvetica" pitchFamily="2" charset="0"/>
                <a:ea typeface="+mn-ea"/>
                <a:cs typeface="+mn-cs"/>
              </a:rPr>
              <a:t>350K</a:t>
            </a:r>
            <a:r>
              <a:rPr kumimoji="0" lang="en-US" sz="1740" b="0" i="0" u="none" strike="noStrike" kern="1200" cap="none" spc="0" normalizeH="0" baseline="0" noProof="0" dirty="0">
                <a:ln>
                  <a:noFill/>
                </a:ln>
                <a:solidFill>
                  <a:srgbClr val="1F1A62"/>
                </a:solidFill>
                <a:effectLst/>
                <a:uLnTx/>
                <a:uFillTx/>
                <a:latin typeface="Helvetica" pitchFamily="2" charset="0"/>
                <a:ea typeface="+mn-ea"/>
                <a:cs typeface="+mn-cs"/>
              </a:rPr>
              <a:t> </a:t>
            </a:r>
            <a:r>
              <a:rPr kumimoji="0" lang="en-US" sz="1740" b="0" i="0" u="none" strike="noStrike" kern="1200" cap="none" spc="0" normalizeH="0" baseline="0" noProof="0" dirty="0">
                <a:ln>
                  <a:noFill/>
                </a:ln>
                <a:solidFill>
                  <a:srgbClr val="ED3C8D"/>
                </a:solidFill>
                <a:effectLst/>
                <a:uLnTx/>
                <a:uFillTx/>
                <a:latin typeface="Helvetica" pitchFamily="2" charset="0"/>
                <a:ea typeface="+mn-ea"/>
                <a:cs typeface="+mn-cs"/>
              </a:rPr>
              <a:t>people </a:t>
            </a:r>
            <a:r>
              <a:rPr kumimoji="0" lang="en-US" sz="1740" b="0" i="0" u="none" strike="noStrike" kern="1200" cap="none" spc="0" normalizeH="0" baseline="0" noProof="0" dirty="0">
                <a:ln>
                  <a:noFill/>
                </a:ln>
                <a:solidFill>
                  <a:srgbClr val="1F1A62"/>
                </a:solidFill>
                <a:effectLst/>
                <a:uLnTx/>
                <a:uFillTx/>
                <a:latin typeface="Helvetica" pitchFamily="2" charset="0"/>
                <a:ea typeface="+mn-ea"/>
                <a:cs typeface="+mn-cs"/>
              </a:rPr>
              <a:t>were not counted in the Primetime ratings </a:t>
            </a:r>
            <a:r>
              <a:rPr kumimoji="0" lang="en-US" sz="1740" b="0" i="0" u="sng" strike="noStrike" kern="1200" cap="none" spc="0" normalizeH="0" baseline="0" noProof="0" dirty="0">
                <a:ln>
                  <a:noFill/>
                </a:ln>
                <a:solidFill>
                  <a:srgbClr val="ED3C8D"/>
                </a:solidFill>
                <a:effectLst/>
                <a:uLnTx/>
                <a:uFillTx/>
                <a:latin typeface="Helvetica" pitchFamily="2" charset="0"/>
                <a:ea typeface="+mn-ea"/>
                <a:cs typeface="+mn-cs"/>
              </a:rPr>
              <a:t>every night</a:t>
            </a:r>
            <a:r>
              <a:rPr kumimoji="0" lang="en-US" sz="1740" b="0" i="0" u="none" strike="noStrike" kern="1200" cap="none" spc="0" normalizeH="0" baseline="0" noProof="0" dirty="0">
                <a:ln>
                  <a:noFill/>
                </a:ln>
                <a:solidFill>
                  <a:srgbClr val="ED3C8D"/>
                </a:solidFill>
                <a:effectLst/>
                <a:uLnTx/>
                <a:uFillTx/>
                <a:latin typeface="Helvetica" pitchFamily="2" charset="0"/>
                <a:ea typeface="+mn-ea"/>
                <a:cs typeface="+mn-cs"/>
              </a:rPr>
              <a:t> </a:t>
            </a:r>
            <a:r>
              <a:rPr kumimoji="0" lang="en-US" sz="1740" b="0" i="0" u="none" strike="noStrike" kern="1200" cap="none" spc="0" normalizeH="0" baseline="0" noProof="0" dirty="0">
                <a:ln>
                  <a:noFill/>
                </a:ln>
                <a:solidFill>
                  <a:srgbClr val="1F1A62"/>
                </a:solidFill>
                <a:effectLst/>
                <a:uLnTx/>
                <a:uFillTx/>
                <a:latin typeface="Helvetica" pitchFamily="2" charset="0"/>
                <a:ea typeface="+mn-ea"/>
                <a:cs typeface="+mn-cs"/>
              </a:rPr>
              <a:t>from Sep ‘20 – Dec ‘21 </a:t>
            </a:r>
          </a:p>
          <a:p>
            <a:pPr marL="0" marR="0" lvl="0" indent="0" algn="l" defTabSz="883768" rtl="0" eaLnBrk="1" fontAlgn="auto" latinLnBrk="0" hangingPunct="1">
              <a:lnSpc>
                <a:spcPct val="100000"/>
              </a:lnSpc>
              <a:spcBef>
                <a:spcPts val="0"/>
              </a:spcBef>
              <a:spcAft>
                <a:spcPts val="0"/>
              </a:spcAft>
              <a:buClrTx/>
              <a:buSzTx/>
              <a:buFontTx/>
              <a:buNone/>
              <a:tabLst/>
              <a:defRPr/>
            </a:pPr>
            <a:endParaRPr kumimoji="0" lang="en-US" sz="1740" b="0" i="0" u="none" strike="noStrike" kern="1200" cap="none" spc="0" normalizeH="0" baseline="0" noProof="0" dirty="0">
              <a:ln>
                <a:noFill/>
              </a:ln>
              <a:solidFill>
                <a:srgbClr val="1F1A62"/>
              </a:solidFill>
              <a:effectLst/>
              <a:uLnTx/>
              <a:uFillTx/>
              <a:latin typeface="Helvetica" pitchFamily="2" charset="0"/>
              <a:ea typeface="+mn-ea"/>
              <a:cs typeface="+mn-cs"/>
            </a:endParaRPr>
          </a:p>
          <a:p>
            <a:pPr marL="0" marR="0" lvl="0" indent="0" algn="l" defTabSz="883768"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1F1A62"/>
              </a:solidFill>
              <a:effectLst/>
              <a:uLnTx/>
              <a:uFillTx/>
              <a:latin typeface="Helvetica" pitchFamily="2" charset="0"/>
              <a:ea typeface="+mn-ea"/>
              <a:cs typeface="+mn-cs"/>
            </a:endParaRPr>
          </a:p>
          <a:p>
            <a:pPr marL="0" marR="0" lvl="0" indent="0" algn="l" defTabSz="883768" rtl="0" eaLnBrk="1" fontAlgn="auto" latinLnBrk="0" hangingPunct="1">
              <a:lnSpc>
                <a:spcPct val="100000"/>
              </a:lnSpc>
              <a:spcBef>
                <a:spcPts val="0"/>
              </a:spcBef>
              <a:spcAft>
                <a:spcPts val="0"/>
              </a:spcAft>
              <a:buClrTx/>
              <a:buSzTx/>
              <a:buFontTx/>
              <a:buNone/>
              <a:tabLst/>
              <a:defRPr/>
            </a:pPr>
            <a:endParaRPr lang="en-US" sz="1000" dirty="0">
              <a:solidFill>
                <a:srgbClr val="1F1A62"/>
              </a:solidFill>
              <a:latin typeface="Helvetica" pitchFamily="2" charset="0"/>
            </a:endParaRPr>
          </a:p>
          <a:p>
            <a:pPr marL="0" marR="0" lvl="0" indent="0" algn="l" defTabSz="883768"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dirty="0">
              <a:ln>
                <a:noFill/>
              </a:ln>
              <a:solidFill>
                <a:srgbClr val="1F1A62"/>
              </a:solidFill>
              <a:effectLst/>
              <a:uLnTx/>
              <a:uFillTx/>
              <a:latin typeface="Helvetica" pitchFamily="2" charset="0"/>
              <a:ea typeface="+mn-ea"/>
              <a:cs typeface="+mn-cs"/>
            </a:endParaRPr>
          </a:p>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F1A62"/>
                </a:solidFill>
                <a:effectLst/>
                <a:uLnTx/>
                <a:uFillTx/>
                <a:latin typeface="Helvetica" pitchFamily="2" charset="0"/>
                <a:ea typeface="+mn-ea"/>
                <a:cs typeface="+mn-cs"/>
              </a:rPr>
              <a:t>(on average across broadcast &amp; cable, Sep’20-Dec’21)</a:t>
            </a:r>
          </a:p>
        </p:txBody>
      </p:sp>
      <p:cxnSp>
        <p:nvCxnSpPr>
          <p:cNvPr id="29" name="Straight Connector 28">
            <a:extLst>
              <a:ext uri="{FF2B5EF4-FFF2-40B4-BE49-F238E27FC236}">
                <a16:creationId xmlns:a16="http://schemas.microsoft.com/office/drawing/2014/main" id="{E80CB9E3-BCBB-45D9-911E-9056A0033C09}"/>
              </a:ext>
            </a:extLst>
          </p:cNvPr>
          <p:cNvCxnSpPr/>
          <p:nvPr/>
        </p:nvCxnSpPr>
        <p:spPr>
          <a:xfrm>
            <a:off x="5077876" y="3155937"/>
            <a:ext cx="491711" cy="0"/>
          </a:xfrm>
          <a:prstGeom prst="line">
            <a:avLst/>
          </a:prstGeom>
          <a:ln w="22860">
            <a:solidFill>
              <a:srgbClr val="1F1A62"/>
            </a:solidFill>
          </a:ln>
        </p:spPr>
        <p:style>
          <a:lnRef idx="3">
            <a:schemeClr val="accent1"/>
          </a:lnRef>
          <a:fillRef idx="0">
            <a:schemeClr val="accent1"/>
          </a:fillRef>
          <a:effectRef idx="2">
            <a:schemeClr val="accent1"/>
          </a:effectRef>
          <a:fontRef idx="minor">
            <a:schemeClr val="tx1"/>
          </a:fontRef>
        </p:style>
      </p:cxnSp>
      <p:sp>
        <p:nvSpPr>
          <p:cNvPr id="30" name="Rectangle 29">
            <a:extLst>
              <a:ext uri="{FF2B5EF4-FFF2-40B4-BE49-F238E27FC236}">
                <a16:creationId xmlns:a16="http://schemas.microsoft.com/office/drawing/2014/main" id="{4F07D64F-7CB0-4F8F-B781-EDDE7A250D8E}"/>
              </a:ext>
            </a:extLst>
          </p:cNvPr>
          <p:cNvSpPr/>
          <p:nvPr/>
        </p:nvSpPr>
        <p:spPr>
          <a:xfrm>
            <a:off x="7337129" y="2392233"/>
            <a:ext cx="2337391" cy="34672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3768" rtl="0" eaLnBrk="1" fontAlgn="auto" latinLnBrk="0" hangingPunct="1">
              <a:lnSpc>
                <a:spcPct val="100000"/>
              </a:lnSpc>
              <a:spcBef>
                <a:spcPts val="0"/>
              </a:spcBef>
              <a:spcAft>
                <a:spcPts val="0"/>
              </a:spcAft>
              <a:buClrTx/>
              <a:buSzTx/>
              <a:buFontTx/>
              <a:buNone/>
              <a:tabLst/>
              <a:defRPr/>
            </a:pPr>
            <a:endParaRPr kumimoji="0" lang="en-US" sz="174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277805B6-7642-4492-B18A-85A873C6EEA2}"/>
              </a:ext>
            </a:extLst>
          </p:cNvPr>
          <p:cNvSpPr txBox="1"/>
          <p:nvPr/>
        </p:nvSpPr>
        <p:spPr>
          <a:xfrm>
            <a:off x="7388441" y="2488956"/>
            <a:ext cx="421814" cy="654450"/>
          </a:xfrm>
          <a:prstGeom prst="rect">
            <a:avLst/>
          </a:prstGeom>
          <a:noFill/>
        </p:spPr>
        <p:txBody>
          <a:bodyPr wrap="square" rtlCol="0">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3673" b="1" i="0" u="none" strike="noStrike" kern="1200" cap="none" spc="0" normalizeH="0" baseline="0" noProof="0" dirty="0">
                <a:ln>
                  <a:noFill/>
                </a:ln>
                <a:solidFill>
                  <a:srgbClr val="E84A99"/>
                </a:solidFill>
                <a:effectLst/>
                <a:uLnTx/>
                <a:uFillTx/>
                <a:latin typeface="Helvetica" pitchFamily="2" charset="0"/>
                <a:ea typeface="+mn-ea"/>
                <a:cs typeface="+mn-cs"/>
              </a:rPr>
              <a:t>4</a:t>
            </a:r>
          </a:p>
        </p:txBody>
      </p:sp>
      <p:cxnSp>
        <p:nvCxnSpPr>
          <p:cNvPr id="33" name="Straight Connector 32">
            <a:extLst>
              <a:ext uri="{FF2B5EF4-FFF2-40B4-BE49-F238E27FC236}">
                <a16:creationId xmlns:a16="http://schemas.microsoft.com/office/drawing/2014/main" id="{DBF61FFE-243E-473F-8F4F-9E5ADE0CA87D}"/>
              </a:ext>
            </a:extLst>
          </p:cNvPr>
          <p:cNvCxnSpPr/>
          <p:nvPr/>
        </p:nvCxnSpPr>
        <p:spPr>
          <a:xfrm>
            <a:off x="7466847" y="3155937"/>
            <a:ext cx="491711" cy="0"/>
          </a:xfrm>
          <a:prstGeom prst="line">
            <a:avLst/>
          </a:prstGeom>
          <a:ln w="22860">
            <a:solidFill>
              <a:srgbClr val="1F1A62"/>
            </a:solidFill>
          </a:ln>
        </p:spPr>
        <p:style>
          <a:lnRef idx="3">
            <a:schemeClr val="accent1"/>
          </a:lnRef>
          <a:fillRef idx="0">
            <a:schemeClr val="accent1"/>
          </a:fillRef>
          <a:effectRef idx="2">
            <a:schemeClr val="accent1"/>
          </a:effectRef>
          <a:fontRef idx="minor">
            <a:schemeClr val="tx1"/>
          </a:fontRef>
        </p:style>
      </p:cxnSp>
      <p:sp>
        <p:nvSpPr>
          <p:cNvPr id="34" name="Rectangle 33">
            <a:extLst>
              <a:ext uri="{FF2B5EF4-FFF2-40B4-BE49-F238E27FC236}">
                <a16:creationId xmlns:a16="http://schemas.microsoft.com/office/drawing/2014/main" id="{4541506A-EC77-4EAA-BC1D-3757C8B2165B}"/>
              </a:ext>
            </a:extLst>
          </p:cNvPr>
          <p:cNvSpPr/>
          <p:nvPr/>
        </p:nvSpPr>
        <p:spPr>
          <a:xfrm>
            <a:off x="9740154" y="2392233"/>
            <a:ext cx="2337391" cy="34672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3768" rtl="0" eaLnBrk="1" fontAlgn="auto" latinLnBrk="0" hangingPunct="1">
              <a:lnSpc>
                <a:spcPct val="100000"/>
              </a:lnSpc>
              <a:spcBef>
                <a:spcPts val="0"/>
              </a:spcBef>
              <a:spcAft>
                <a:spcPts val="0"/>
              </a:spcAft>
              <a:buClrTx/>
              <a:buSzTx/>
              <a:buFontTx/>
              <a:buNone/>
              <a:tabLst/>
              <a:defRPr/>
            </a:pPr>
            <a:endParaRPr kumimoji="0" lang="en-US" sz="174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9C404D43-A345-4FEE-AD8F-26A12A10BAED}"/>
              </a:ext>
            </a:extLst>
          </p:cNvPr>
          <p:cNvSpPr txBox="1"/>
          <p:nvPr/>
        </p:nvSpPr>
        <p:spPr>
          <a:xfrm>
            <a:off x="9791466" y="2488956"/>
            <a:ext cx="421814" cy="654450"/>
          </a:xfrm>
          <a:prstGeom prst="rect">
            <a:avLst/>
          </a:prstGeom>
          <a:noFill/>
        </p:spPr>
        <p:txBody>
          <a:bodyPr wrap="square" rtlCol="0">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3673" b="1" i="0" u="none" strike="noStrike" kern="1200" cap="none" spc="0" normalizeH="0" baseline="0" noProof="0" dirty="0">
                <a:ln>
                  <a:noFill/>
                </a:ln>
                <a:solidFill>
                  <a:srgbClr val="E84A99"/>
                </a:solidFill>
                <a:effectLst/>
                <a:uLnTx/>
                <a:uFillTx/>
                <a:latin typeface="Helvetica" pitchFamily="2" charset="0"/>
                <a:ea typeface="+mn-ea"/>
                <a:cs typeface="+mn-cs"/>
              </a:rPr>
              <a:t>5</a:t>
            </a:r>
          </a:p>
        </p:txBody>
      </p:sp>
      <p:cxnSp>
        <p:nvCxnSpPr>
          <p:cNvPr id="37" name="Straight Connector 36">
            <a:extLst>
              <a:ext uri="{FF2B5EF4-FFF2-40B4-BE49-F238E27FC236}">
                <a16:creationId xmlns:a16="http://schemas.microsoft.com/office/drawing/2014/main" id="{62E75D04-2D41-4931-9B3A-B1A4F34FD66E}"/>
              </a:ext>
            </a:extLst>
          </p:cNvPr>
          <p:cNvCxnSpPr/>
          <p:nvPr/>
        </p:nvCxnSpPr>
        <p:spPr>
          <a:xfrm>
            <a:off x="9869872" y="3155937"/>
            <a:ext cx="491711" cy="0"/>
          </a:xfrm>
          <a:prstGeom prst="line">
            <a:avLst/>
          </a:prstGeom>
          <a:ln w="22860">
            <a:solidFill>
              <a:srgbClr val="1F1A62"/>
            </a:solidFill>
          </a:ln>
        </p:spPr>
        <p:style>
          <a:lnRef idx="3">
            <a:schemeClr val="accent1"/>
          </a:lnRef>
          <a:fillRef idx="0">
            <a:schemeClr val="accent1"/>
          </a:fillRef>
          <a:effectRef idx="2">
            <a:schemeClr val="accent1"/>
          </a:effectRef>
          <a:fontRef idx="minor">
            <a:schemeClr val="tx1"/>
          </a:fontRef>
        </p:style>
      </p:cxnSp>
      <p:sp>
        <p:nvSpPr>
          <p:cNvPr id="38" name="Rectangle 37">
            <a:extLst>
              <a:ext uri="{FF2B5EF4-FFF2-40B4-BE49-F238E27FC236}">
                <a16:creationId xmlns:a16="http://schemas.microsoft.com/office/drawing/2014/main" id="{840A105B-BDB5-4A19-B44B-6F88860C9708}"/>
              </a:ext>
            </a:extLst>
          </p:cNvPr>
          <p:cNvSpPr/>
          <p:nvPr/>
        </p:nvSpPr>
        <p:spPr>
          <a:xfrm>
            <a:off x="-56562" y="6621350"/>
            <a:ext cx="12191999" cy="23083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This information is exclusively provided to VAB members and qualified marketers. Further distribution is prohibited.</a:t>
            </a:r>
          </a:p>
        </p:txBody>
      </p:sp>
      <p:pic>
        <p:nvPicPr>
          <p:cNvPr id="39" name="Picture 38">
            <a:extLst>
              <a:ext uri="{FF2B5EF4-FFF2-40B4-BE49-F238E27FC236}">
                <a16:creationId xmlns:a16="http://schemas.microsoft.com/office/drawing/2014/main" id="{D60D0A21-F16A-4759-A90D-76AABD3E51C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40" name="Slide Number Placeholder 5">
            <a:extLst>
              <a:ext uri="{FF2B5EF4-FFF2-40B4-BE49-F238E27FC236}">
                <a16:creationId xmlns:a16="http://schemas.microsoft.com/office/drawing/2014/main" id="{0CF021A3-F121-424C-B035-CAC9A7CD5B91}"/>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PAGE 4</a:t>
            </a:r>
          </a:p>
        </p:txBody>
      </p:sp>
      <p:sp>
        <p:nvSpPr>
          <p:cNvPr id="42" name="Rectangle 41">
            <a:extLst>
              <a:ext uri="{FF2B5EF4-FFF2-40B4-BE49-F238E27FC236}">
                <a16:creationId xmlns:a16="http://schemas.microsoft.com/office/drawing/2014/main" id="{A66D09F7-AAFC-4C34-86F5-1F62935A88F7}"/>
              </a:ext>
            </a:extLst>
          </p:cNvPr>
          <p:cNvSpPr/>
          <p:nvPr/>
        </p:nvSpPr>
        <p:spPr>
          <a:xfrm>
            <a:off x="7383597" y="3239386"/>
            <a:ext cx="2337391" cy="2622256"/>
          </a:xfrm>
          <a:prstGeom prst="rect">
            <a:avLst/>
          </a:prstGeom>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740" b="0" i="0" u="none" strike="noStrike" kern="1200" cap="none" spc="0" normalizeH="0" baseline="0" noProof="0" dirty="0">
                <a:ln>
                  <a:noFill/>
                </a:ln>
                <a:solidFill>
                  <a:srgbClr val="1F1A62"/>
                </a:solidFill>
                <a:effectLst/>
                <a:uLnTx/>
                <a:uFillTx/>
                <a:latin typeface="Helvetica" pitchFamily="2" charset="0"/>
                <a:ea typeface="+mn-ea"/>
                <a:cs typeface="+mn-cs"/>
              </a:rPr>
              <a:t>Almost </a:t>
            </a:r>
            <a:r>
              <a:rPr kumimoji="0" lang="en-US" sz="1740" b="0" i="0" u="none" strike="noStrike" kern="1200" cap="none" spc="0" normalizeH="0" baseline="0" noProof="0" dirty="0">
                <a:ln>
                  <a:noFill/>
                </a:ln>
                <a:solidFill>
                  <a:srgbClr val="ED3C8D"/>
                </a:solidFill>
                <a:effectLst/>
                <a:uLnTx/>
                <a:uFillTx/>
                <a:latin typeface="Helvetica" pitchFamily="2" charset="0"/>
                <a:ea typeface="+mn-ea"/>
                <a:cs typeface="+mn-cs"/>
              </a:rPr>
              <a:t>19.5 billion </a:t>
            </a:r>
            <a:br>
              <a:rPr kumimoji="0" lang="en-US" sz="1740" b="0" i="0" u="none" strike="noStrike" kern="1200" cap="none" spc="0" normalizeH="0" baseline="0" noProof="0" dirty="0">
                <a:ln>
                  <a:noFill/>
                </a:ln>
                <a:solidFill>
                  <a:srgbClr val="ED3C8D"/>
                </a:solidFill>
                <a:effectLst/>
                <a:uLnTx/>
                <a:uFillTx/>
                <a:latin typeface="Helvetica" pitchFamily="2" charset="0"/>
                <a:ea typeface="+mn-ea"/>
                <a:cs typeface="+mn-cs"/>
              </a:rPr>
            </a:br>
            <a:r>
              <a:rPr kumimoji="0" lang="en-US" sz="1740" b="0" i="0" u="none" strike="noStrike" kern="1200" cap="none" spc="0" normalizeH="0" baseline="0" noProof="0" dirty="0">
                <a:ln>
                  <a:noFill/>
                </a:ln>
                <a:solidFill>
                  <a:srgbClr val="1F1A62"/>
                </a:solidFill>
                <a:effectLst/>
                <a:uLnTx/>
                <a:uFillTx/>
                <a:latin typeface="Helvetica" pitchFamily="2" charset="0"/>
                <a:ea typeface="+mn-ea"/>
                <a:cs typeface="+mn-cs"/>
              </a:rPr>
              <a:t>18-34 ad impressions disappeared </a:t>
            </a:r>
          </a:p>
          <a:p>
            <a:pPr marL="0" marR="0" lvl="0" indent="0" algn="l" defTabSz="883768" rtl="0" eaLnBrk="1" fontAlgn="auto" latinLnBrk="0" hangingPunct="1">
              <a:lnSpc>
                <a:spcPct val="100000"/>
              </a:lnSpc>
              <a:spcBef>
                <a:spcPts val="0"/>
              </a:spcBef>
              <a:spcAft>
                <a:spcPts val="0"/>
              </a:spcAft>
              <a:buClrTx/>
              <a:buSzTx/>
              <a:buFontTx/>
              <a:buNone/>
              <a:tabLst/>
              <a:defRPr/>
            </a:pPr>
            <a:r>
              <a:rPr lang="en-US" sz="1740" dirty="0">
                <a:solidFill>
                  <a:srgbClr val="1F1A62"/>
                </a:solidFill>
                <a:latin typeface="Helvetica" pitchFamily="2" charset="0"/>
              </a:rPr>
              <a:t> </a:t>
            </a:r>
          </a:p>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740" b="0" i="0" u="none" strike="noStrike" kern="1200" cap="none" spc="0" normalizeH="0" baseline="0" noProof="0" dirty="0">
                <a:ln>
                  <a:noFill/>
                </a:ln>
                <a:solidFill>
                  <a:srgbClr val="1F1A62"/>
                </a:solidFill>
                <a:effectLst/>
                <a:uLnTx/>
                <a:uFillTx/>
                <a:latin typeface="Helvetica" pitchFamily="2" charset="0"/>
                <a:ea typeface="+mn-ea"/>
                <a:cs typeface="+mn-cs"/>
              </a:rPr>
              <a:t> </a:t>
            </a:r>
            <a:br>
              <a:rPr kumimoji="0" lang="en-US" sz="1740" b="0" i="0" u="none" strike="noStrike" kern="1200" cap="none" spc="0" normalizeH="0" baseline="0" noProof="0" dirty="0">
                <a:ln>
                  <a:noFill/>
                </a:ln>
                <a:solidFill>
                  <a:srgbClr val="1F1A62"/>
                </a:solidFill>
                <a:effectLst/>
                <a:uLnTx/>
                <a:uFillTx/>
                <a:latin typeface="Helvetica" pitchFamily="2" charset="0"/>
                <a:ea typeface="+mn-ea"/>
                <a:cs typeface="+mn-cs"/>
              </a:rPr>
            </a:br>
            <a:endParaRPr kumimoji="0" lang="en-US" sz="1740" b="0" i="0" u="none" strike="noStrike" kern="1200" cap="none" spc="0" normalizeH="0" baseline="0" noProof="0" dirty="0">
              <a:ln>
                <a:noFill/>
              </a:ln>
              <a:solidFill>
                <a:srgbClr val="1F1A62"/>
              </a:solidFill>
              <a:effectLst/>
              <a:uLnTx/>
              <a:uFillTx/>
              <a:latin typeface="Helvetica" pitchFamily="2" charset="0"/>
              <a:ea typeface="+mn-ea"/>
              <a:cs typeface="+mn-cs"/>
            </a:endParaRPr>
          </a:p>
          <a:p>
            <a:pPr marL="0" marR="0" lvl="0" indent="0" algn="l" defTabSz="883768"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1F1A62"/>
              </a:solidFill>
              <a:effectLst/>
              <a:uLnTx/>
              <a:uFillTx/>
              <a:latin typeface="Helvetica" pitchFamily="2" charset="0"/>
              <a:ea typeface="+mn-ea"/>
              <a:cs typeface="+mn-cs"/>
            </a:endParaRPr>
          </a:p>
          <a:p>
            <a:pPr marL="0" marR="0" lvl="0" indent="0" algn="l" defTabSz="883768" rtl="0" eaLnBrk="1" fontAlgn="auto" latinLnBrk="0" hangingPunct="1">
              <a:lnSpc>
                <a:spcPct val="100000"/>
              </a:lnSpc>
              <a:spcBef>
                <a:spcPts val="0"/>
              </a:spcBef>
              <a:spcAft>
                <a:spcPts val="0"/>
              </a:spcAft>
              <a:buClrTx/>
              <a:buSzTx/>
              <a:buFontTx/>
              <a:buNone/>
              <a:tabLst/>
              <a:defRPr/>
            </a:pPr>
            <a:endParaRPr lang="en-US" sz="1000" dirty="0">
              <a:solidFill>
                <a:srgbClr val="1F1A62"/>
              </a:solidFill>
              <a:latin typeface="Helvetica" pitchFamily="2" charset="0"/>
            </a:endParaRPr>
          </a:p>
          <a:p>
            <a:pPr marL="0" marR="0" lvl="0" indent="0" algn="l" defTabSz="883768"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1F1A62"/>
              </a:solidFill>
              <a:effectLst/>
              <a:uLnTx/>
              <a:uFillTx/>
              <a:latin typeface="Helvetica" pitchFamily="2" charset="0"/>
              <a:ea typeface="+mn-ea"/>
              <a:cs typeface="+mn-cs"/>
            </a:endParaRPr>
          </a:p>
          <a:p>
            <a:pPr marL="0" marR="0" lvl="0" indent="0" algn="l" defTabSz="883768" rtl="0" eaLnBrk="1" fontAlgn="auto" latinLnBrk="0" hangingPunct="1">
              <a:lnSpc>
                <a:spcPct val="100000"/>
              </a:lnSpc>
              <a:spcBef>
                <a:spcPts val="0"/>
              </a:spcBef>
              <a:spcAft>
                <a:spcPts val="0"/>
              </a:spcAft>
              <a:buClrTx/>
              <a:buSzTx/>
              <a:buFontTx/>
              <a:buNone/>
              <a:tabLst/>
              <a:defRPr/>
            </a:pPr>
            <a:endParaRPr lang="en-US" sz="1000" dirty="0">
              <a:solidFill>
                <a:srgbClr val="1F1A62"/>
              </a:solidFill>
              <a:latin typeface="Helvetica" pitchFamily="2" charset="0"/>
            </a:endParaRPr>
          </a:p>
          <a:p>
            <a:pPr marL="0" marR="0" lvl="0" indent="0" algn="l" defTabSz="883768"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1F1A62"/>
              </a:solidFill>
              <a:effectLst/>
              <a:uLnTx/>
              <a:uFillTx/>
              <a:latin typeface="Helvetica" pitchFamily="2" charset="0"/>
              <a:ea typeface="+mn-ea"/>
              <a:cs typeface="+mn-cs"/>
            </a:endParaRPr>
          </a:p>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F1A62"/>
                </a:solidFill>
                <a:effectLst/>
                <a:uLnTx/>
                <a:uFillTx/>
                <a:latin typeface="Helvetica" pitchFamily="2" charset="0"/>
                <a:ea typeface="+mn-ea"/>
                <a:cs typeface="+mn-cs"/>
              </a:rPr>
              <a:t>(P18-34, Total Day, Sep’20-Dec ‘21)</a:t>
            </a:r>
          </a:p>
        </p:txBody>
      </p:sp>
      <p:sp>
        <p:nvSpPr>
          <p:cNvPr id="43" name="Rectangle 42">
            <a:extLst>
              <a:ext uri="{FF2B5EF4-FFF2-40B4-BE49-F238E27FC236}">
                <a16:creationId xmlns:a16="http://schemas.microsoft.com/office/drawing/2014/main" id="{F4974133-824A-46B3-AEA6-616C34E7FB78}"/>
              </a:ext>
            </a:extLst>
          </p:cNvPr>
          <p:cNvSpPr/>
          <p:nvPr/>
        </p:nvSpPr>
        <p:spPr>
          <a:xfrm>
            <a:off x="9756861" y="3239386"/>
            <a:ext cx="2378576" cy="2634567"/>
          </a:xfrm>
          <a:prstGeom prst="rect">
            <a:avLst/>
          </a:prstGeom>
        </p:spPr>
        <p:txBody>
          <a:bodyPr wrap="square">
            <a:spAutoFit/>
          </a:bodyPr>
          <a:lstStyle/>
          <a:p>
            <a:pPr marL="0" marR="0" lvl="0" indent="0" algn="l" defTabSz="883768" rtl="0" eaLnBrk="1" fontAlgn="auto" latinLnBrk="0" hangingPunct="1">
              <a:lnSpc>
                <a:spcPct val="100000"/>
              </a:lnSpc>
              <a:spcBef>
                <a:spcPts val="0"/>
              </a:spcBef>
              <a:spcAft>
                <a:spcPts val="0"/>
              </a:spcAft>
              <a:buClrTx/>
              <a:buSzTx/>
              <a:buFontTx/>
              <a:buNone/>
              <a:tabLst/>
              <a:defRPr/>
            </a:pPr>
            <a:r>
              <a:rPr lang="en-US" sz="1740" dirty="0">
                <a:solidFill>
                  <a:srgbClr val="ED3C8D"/>
                </a:solidFill>
                <a:latin typeface="Helvetica" pitchFamily="2" charset="0"/>
              </a:rPr>
              <a:t>12.0 billion </a:t>
            </a:r>
            <a:r>
              <a:rPr lang="en-US" sz="1740" dirty="0">
                <a:solidFill>
                  <a:srgbClr val="1F1A62"/>
                </a:solidFill>
                <a:latin typeface="Helvetica" pitchFamily="2" charset="0"/>
              </a:rPr>
              <a:t>Black ad impressions and over </a:t>
            </a:r>
            <a:r>
              <a:rPr lang="en-US" sz="1740" dirty="0">
                <a:solidFill>
                  <a:srgbClr val="ED3C8D"/>
                </a:solidFill>
                <a:latin typeface="Helvetica" pitchFamily="2" charset="0"/>
              </a:rPr>
              <a:t>10.5 billion </a:t>
            </a:r>
            <a:r>
              <a:rPr lang="en-US" sz="1740" dirty="0">
                <a:solidFill>
                  <a:srgbClr val="1F1A62"/>
                </a:solidFill>
                <a:latin typeface="Helvetica" pitchFamily="2" charset="0"/>
              </a:rPr>
              <a:t>Hispanic ad impressions disappeared</a:t>
            </a:r>
          </a:p>
          <a:p>
            <a:pPr marL="0" marR="0" lvl="0" indent="0" algn="l" defTabSz="883768" rtl="0" eaLnBrk="1" fontAlgn="auto" latinLnBrk="0" hangingPunct="1">
              <a:lnSpc>
                <a:spcPct val="100000"/>
              </a:lnSpc>
              <a:spcBef>
                <a:spcPts val="0"/>
              </a:spcBef>
              <a:spcAft>
                <a:spcPts val="0"/>
              </a:spcAft>
              <a:buClrTx/>
              <a:buSzTx/>
              <a:buFontTx/>
              <a:buNone/>
              <a:tabLst/>
              <a:defRPr/>
            </a:pPr>
            <a:r>
              <a:rPr lang="en-US" sz="1740" dirty="0">
                <a:solidFill>
                  <a:srgbClr val="1F1A62"/>
                </a:solidFill>
                <a:latin typeface="Helvetica" pitchFamily="2" charset="0"/>
              </a:rPr>
              <a:t> </a:t>
            </a:r>
            <a:br>
              <a:rPr lang="en-US" sz="1740" dirty="0">
                <a:solidFill>
                  <a:srgbClr val="1F1A62"/>
                </a:solidFill>
                <a:latin typeface="Helvetica" pitchFamily="2" charset="0"/>
              </a:rPr>
            </a:br>
            <a:endParaRPr lang="en-US" sz="600" dirty="0">
              <a:solidFill>
                <a:srgbClr val="1F1A62"/>
              </a:solidFill>
              <a:latin typeface="Helvetica" pitchFamily="2" charset="0"/>
            </a:endParaRPr>
          </a:p>
          <a:p>
            <a:pPr marL="0" marR="0" lvl="0" indent="0" algn="l" defTabSz="883768" rtl="0" eaLnBrk="1" fontAlgn="auto" latinLnBrk="0" hangingPunct="1">
              <a:lnSpc>
                <a:spcPct val="100000"/>
              </a:lnSpc>
              <a:spcBef>
                <a:spcPts val="0"/>
              </a:spcBef>
              <a:spcAft>
                <a:spcPts val="0"/>
              </a:spcAft>
              <a:buClrTx/>
              <a:buSzTx/>
              <a:buFontTx/>
              <a:buNone/>
              <a:tabLst/>
              <a:defRPr/>
            </a:pPr>
            <a:endParaRPr kumimoji="0" lang="en-US" sz="1740" b="0" i="0" u="none" strike="noStrike" kern="1200" cap="none" spc="0" normalizeH="0" baseline="0" noProof="0" dirty="0">
              <a:ln>
                <a:noFill/>
              </a:ln>
              <a:solidFill>
                <a:srgbClr val="1F1A62"/>
              </a:solidFill>
              <a:effectLst/>
              <a:uLnTx/>
              <a:uFillTx/>
              <a:latin typeface="Helvetica" pitchFamily="2" charset="0"/>
              <a:ea typeface="+mn-ea"/>
              <a:cs typeface="+mn-cs"/>
            </a:endParaRPr>
          </a:p>
          <a:p>
            <a:pPr marL="0" marR="0" lvl="0" indent="0" algn="l" defTabSz="883768" rtl="0" eaLnBrk="1" fontAlgn="auto" latinLnBrk="0" hangingPunct="1">
              <a:lnSpc>
                <a:spcPct val="100000"/>
              </a:lnSpc>
              <a:spcBef>
                <a:spcPts val="0"/>
              </a:spcBef>
              <a:spcAft>
                <a:spcPts val="0"/>
              </a:spcAft>
              <a:buClrTx/>
              <a:buSzTx/>
              <a:buFontTx/>
              <a:buNone/>
              <a:tabLst/>
              <a:defRPr/>
            </a:pPr>
            <a:endParaRPr kumimoji="0" lang="en-US" sz="1740" b="0" i="0" u="none" strike="noStrike" kern="1200" cap="none" spc="0" normalizeH="0" baseline="0" noProof="0" dirty="0">
              <a:ln>
                <a:noFill/>
              </a:ln>
              <a:solidFill>
                <a:srgbClr val="1F1A62"/>
              </a:solidFill>
              <a:effectLst/>
              <a:uLnTx/>
              <a:uFillTx/>
              <a:latin typeface="Helvetica" pitchFamily="2" charset="0"/>
              <a:ea typeface="+mn-ea"/>
              <a:cs typeface="+mn-cs"/>
            </a:endParaRPr>
          </a:p>
          <a:p>
            <a:pPr marL="0" marR="0" lvl="0" indent="0" algn="l" defTabSz="88376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F1A62"/>
                </a:solidFill>
                <a:effectLst/>
                <a:uLnTx/>
                <a:uFillTx/>
                <a:latin typeface="Helvetica" pitchFamily="2" charset="0"/>
                <a:ea typeface="+mn-ea"/>
                <a:cs typeface="+mn-cs"/>
              </a:rPr>
              <a:t>(Black &amp; Hispanic P2+, Total Day,  </a:t>
            </a:r>
            <a:r>
              <a:rPr lang="en-US" sz="1000" dirty="0">
                <a:solidFill>
                  <a:srgbClr val="1F1A62"/>
                </a:solidFill>
                <a:latin typeface="Helvetica" pitchFamily="2" charset="0"/>
              </a:rPr>
              <a:t>Sep’20</a:t>
            </a:r>
            <a:r>
              <a:rPr kumimoji="0" lang="en-US" sz="1000" b="0" i="0" u="none" strike="noStrike" kern="1200" cap="none" spc="0" normalizeH="0" baseline="0" noProof="0" dirty="0">
                <a:ln>
                  <a:noFill/>
                </a:ln>
                <a:solidFill>
                  <a:srgbClr val="1F1A62"/>
                </a:solidFill>
                <a:effectLst/>
                <a:uLnTx/>
                <a:uFillTx/>
                <a:latin typeface="Helvetica" pitchFamily="2" charset="0"/>
                <a:ea typeface="+mn-ea"/>
                <a:cs typeface="+mn-cs"/>
              </a:rPr>
              <a:t>-Dec’21)</a:t>
            </a:r>
          </a:p>
        </p:txBody>
      </p:sp>
      <p:sp>
        <p:nvSpPr>
          <p:cNvPr id="32" name="TextBox 31">
            <a:extLst>
              <a:ext uri="{FF2B5EF4-FFF2-40B4-BE49-F238E27FC236}">
                <a16:creationId xmlns:a16="http://schemas.microsoft.com/office/drawing/2014/main" id="{4F30ABB5-16FE-4C7B-90FF-00102E5158EA}"/>
              </a:ext>
            </a:extLst>
          </p:cNvPr>
          <p:cNvSpPr txBox="1"/>
          <p:nvPr/>
        </p:nvSpPr>
        <p:spPr>
          <a:xfrm>
            <a:off x="141524" y="1951740"/>
            <a:ext cx="1188873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Quantifying the ‘Error’: Total 16-Month ‘Undercounting’ Time Period  </a:t>
            </a:r>
            <a:endParaRPr kumimoji="0" lang="en-US" sz="1400" b="0" i="0" u="sng"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spTree>
    <p:extLst>
      <p:ext uri="{BB962C8B-B14F-4D97-AF65-F5344CB8AC3E}">
        <p14:creationId xmlns:p14="http://schemas.microsoft.com/office/powerpoint/2010/main" val="3785789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8131C753-3CF9-467C-A43F-7C108EE6CC30}"/>
              </a:ext>
            </a:extLst>
          </p:cNvPr>
          <p:cNvSpPr/>
          <p:nvPr/>
        </p:nvSpPr>
        <p:spPr>
          <a:xfrm>
            <a:off x="-24068" y="0"/>
            <a:ext cx="4500563" cy="6866633"/>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p:txBody>
      </p:sp>
      <p:pic>
        <p:nvPicPr>
          <p:cNvPr id="17" name="Picture 16">
            <a:extLst>
              <a:ext uri="{FF2B5EF4-FFF2-40B4-BE49-F238E27FC236}">
                <a16:creationId xmlns:a16="http://schemas.microsoft.com/office/drawing/2014/main" id="{6B15BF47-E696-4589-B34E-001946DBEBD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8" name="Slide Number Placeholder 5">
            <a:extLst>
              <a:ext uri="{FF2B5EF4-FFF2-40B4-BE49-F238E27FC236}">
                <a16:creationId xmlns:a16="http://schemas.microsoft.com/office/drawing/2014/main" id="{85B2AB68-2735-4141-805F-722E3838659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9" name="Rectangle 18">
            <a:extLst>
              <a:ext uri="{FF2B5EF4-FFF2-40B4-BE49-F238E27FC236}">
                <a16:creationId xmlns:a16="http://schemas.microsoft.com/office/drawing/2014/main" id="{25F791AB-8706-45CD-9FAA-A487B61A71CC}"/>
              </a:ext>
            </a:extLst>
          </p:cNvPr>
          <p:cNvSpPr/>
          <p:nvPr/>
        </p:nvSpPr>
        <p:spPr>
          <a:xfrm>
            <a:off x="141848" y="797372"/>
            <a:ext cx="4206416" cy="41549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ED3C8D"/>
                </a:solidFill>
                <a:effectLst/>
                <a:uLnTx/>
                <a:uFillTx/>
                <a:latin typeface="Helvetica" pitchFamily="2" charset="0"/>
                <a:ea typeface="+mn-ea"/>
                <a:cs typeface="+mn-cs"/>
              </a:rPr>
              <a:t>Almost three and a half billion national TV impressions were </a:t>
            </a:r>
            <a:br>
              <a:rPr kumimoji="0" lang="en-US" sz="2200" b="0" i="0" u="none" strike="noStrike" kern="1200" cap="none" spc="0" normalizeH="0" baseline="0" noProof="0" dirty="0">
                <a:ln>
                  <a:noFill/>
                </a:ln>
                <a:solidFill>
                  <a:srgbClr val="ED3C8D"/>
                </a:solidFill>
                <a:effectLst/>
                <a:uLnTx/>
                <a:uFillTx/>
                <a:latin typeface="Helvetica" pitchFamily="2" charset="0"/>
                <a:ea typeface="+mn-ea"/>
                <a:cs typeface="+mn-cs"/>
              </a:rPr>
            </a:br>
            <a:r>
              <a:rPr kumimoji="0" lang="en-US" sz="2200" b="0" i="0" u="none" strike="noStrike" kern="1200" cap="none" spc="0" normalizeH="0" baseline="0" noProof="0" dirty="0">
                <a:ln>
                  <a:noFill/>
                </a:ln>
                <a:solidFill>
                  <a:srgbClr val="ED3C8D"/>
                </a:solidFill>
                <a:effectLst/>
                <a:uLnTx/>
                <a:uFillTx/>
                <a:latin typeface="Helvetica" pitchFamily="2" charset="0"/>
                <a:ea typeface="+mn-ea"/>
                <a:cs typeface="+mn-cs"/>
              </a:rPr>
              <a:t>not counted on average each month, </a:t>
            </a:r>
            <a:r>
              <a:rPr kumimoji="0" lang="en-US" sz="2200" b="0" i="0" u="none" strike="noStrike" kern="1200" cap="none" spc="0" normalizeH="0" baseline="0" noProof="0" dirty="0">
                <a:ln>
                  <a:noFill/>
                </a:ln>
                <a:solidFill>
                  <a:srgbClr val="1B1464"/>
                </a:solidFill>
                <a:effectLst/>
                <a:uLnTx/>
                <a:uFillTx/>
                <a:latin typeface="Helvetica" pitchFamily="2" charset="0"/>
                <a:ea typeface="+mn-ea"/>
                <a:cs typeface="+mn-cs"/>
              </a:rPr>
              <a:t>almost </a:t>
            </a:r>
            <a:r>
              <a:rPr lang="en-US" sz="2200" dirty="0">
                <a:solidFill>
                  <a:srgbClr val="1B1464"/>
                </a:solidFill>
                <a:latin typeface="Helvetica" pitchFamily="2" charset="0"/>
              </a:rPr>
              <a:t>three-quarters </a:t>
            </a:r>
            <a:br>
              <a:rPr lang="en-US" sz="2200" dirty="0">
                <a:solidFill>
                  <a:srgbClr val="1B1464"/>
                </a:solidFill>
                <a:latin typeface="Helvetica" pitchFamily="2" charset="0"/>
              </a:rPr>
            </a:br>
            <a:r>
              <a:rPr lang="en-US" sz="2200" dirty="0">
                <a:solidFill>
                  <a:srgbClr val="1B1464"/>
                </a:solidFill>
                <a:latin typeface="Helvetica" pitchFamily="2" charset="0"/>
              </a:rPr>
              <a:t>of a</a:t>
            </a:r>
            <a:r>
              <a:rPr kumimoji="0" lang="en-US" sz="2200" b="0" i="0" u="none" strike="noStrike" kern="1200" cap="none" spc="0" normalizeH="0" baseline="0" noProof="0" dirty="0">
                <a:ln>
                  <a:noFill/>
                </a:ln>
                <a:solidFill>
                  <a:srgbClr val="1B1464"/>
                </a:solidFill>
                <a:effectLst/>
                <a:uLnTx/>
                <a:uFillTx/>
                <a:latin typeface="Helvetica" pitchFamily="2" charset="0"/>
                <a:ea typeface="+mn-ea"/>
                <a:cs typeface="+mn-cs"/>
              </a:rPr>
              <a:t> billion of which were in </a:t>
            </a:r>
            <a:br>
              <a:rPr kumimoji="0" lang="en-US" sz="2200" b="0" i="0" u="none" strike="noStrike" kern="1200" cap="none" spc="0" normalizeH="0" baseline="0" noProof="0" dirty="0">
                <a:ln>
                  <a:noFill/>
                </a:ln>
                <a:solidFill>
                  <a:srgbClr val="1B1464"/>
                </a:solidFill>
                <a:effectLst/>
                <a:uLnTx/>
                <a:uFillTx/>
                <a:latin typeface="Helvetica" pitchFamily="2" charset="0"/>
                <a:ea typeface="+mn-ea"/>
                <a:cs typeface="+mn-cs"/>
              </a:rPr>
            </a:br>
            <a:r>
              <a:rPr kumimoji="0" lang="en-US" sz="2200" b="0" i="0" u="none" strike="noStrike" kern="1200" cap="none" spc="0" normalizeH="0" baseline="0" noProof="0" dirty="0">
                <a:ln>
                  <a:noFill/>
                </a:ln>
                <a:solidFill>
                  <a:srgbClr val="1B1464"/>
                </a:solidFill>
                <a:effectLst/>
                <a:uLnTx/>
                <a:uFillTx/>
                <a:latin typeface="Helvetica" pitchFamily="2" charset="0"/>
                <a:ea typeface="+mn-ea"/>
                <a:cs typeface="+mn-cs"/>
              </a:rPr>
              <a:t>prime time </a:t>
            </a:r>
            <a:r>
              <a:rPr kumimoji="0" lang="en-US" sz="1800" b="0" i="0" u="none" strike="noStrike" kern="1200" cap="none" spc="0" normalizeH="0" baseline="0" noProof="0" dirty="0">
                <a:ln>
                  <a:noFill/>
                </a:ln>
                <a:solidFill>
                  <a:srgbClr val="1B1464"/>
                </a:solidFill>
                <a:effectLst/>
                <a:uLnTx/>
                <a:uFillTx/>
                <a:latin typeface="Helvetica" pitchFamily="2" charset="0"/>
                <a:ea typeface="+mn-ea"/>
                <a:cs typeface="+mn-cs"/>
              </a:rPr>
              <a:t>(on average)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1B1464"/>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solidFill>
                  <a:srgbClr val="ED3C8D"/>
                </a:solidFill>
                <a:latin typeface="Helvetica" pitchFamily="2" charset="0"/>
              </a:rPr>
              <a:t>20</a:t>
            </a:r>
            <a:r>
              <a:rPr kumimoji="0" lang="en-US" sz="2200" b="0" i="0" u="none" strike="noStrike" kern="1200" cap="none" spc="0" normalizeH="0" baseline="0" noProof="0" dirty="0">
                <a:ln>
                  <a:noFill/>
                </a:ln>
                <a:solidFill>
                  <a:srgbClr val="ED3C8D"/>
                </a:solidFill>
                <a:effectLst/>
                <a:uLnTx/>
                <a:uFillTx/>
                <a:latin typeface="Helvetica" pitchFamily="2" charset="0"/>
                <a:ea typeface="+mn-ea"/>
                <a:cs typeface="+mn-cs"/>
              </a:rPr>
              <a:t>+ networks</a:t>
            </a:r>
            <a:r>
              <a:rPr kumimoji="0" lang="en-US" sz="2200" b="0" i="0" u="none" strike="noStrike" kern="1200" cap="none" spc="0" normalizeH="0" baseline="0" noProof="0" dirty="0">
                <a:ln>
                  <a:noFill/>
                </a:ln>
                <a:solidFill>
                  <a:srgbClr val="1B1464"/>
                </a:solidFill>
                <a:effectLst/>
                <a:uLnTx/>
                <a:uFillTx/>
                <a:latin typeface="Helvetica" pitchFamily="2" charset="0"/>
                <a:ea typeface="+mn-ea"/>
                <a:cs typeface="+mn-cs"/>
              </a:rPr>
              <a:t> accounted for a majority of the 3.4 billion ‘lost’ impressions, illustrating the </a:t>
            </a:r>
            <a:br>
              <a:rPr kumimoji="0" lang="en-US" sz="2200" b="0" i="0" u="none" strike="noStrike" kern="1200" cap="none" spc="0" normalizeH="0" baseline="0" noProof="0" dirty="0">
                <a:ln>
                  <a:noFill/>
                </a:ln>
                <a:solidFill>
                  <a:srgbClr val="1B1464"/>
                </a:solidFill>
                <a:effectLst/>
                <a:uLnTx/>
                <a:uFillTx/>
                <a:latin typeface="Helvetica" pitchFamily="2" charset="0"/>
                <a:ea typeface="+mn-ea"/>
                <a:cs typeface="+mn-cs"/>
              </a:rPr>
            </a:br>
            <a:r>
              <a:rPr kumimoji="0" lang="en-US" sz="2200" b="0" i="0" u="none" strike="noStrike" kern="1200" cap="none" spc="0" normalizeH="0" baseline="0" noProof="0" dirty="0">
                <a:ln>
                  <a:noFill/>
                </a:ln>
                <a:solidFill>
                  <a:srgbClr val="1B1464"/>
                </a:solidFill>
                <a:effectLst/>
                <a:uLnTx/>
                <a:uFillTx/>
                <a:latin typeface="Helvetica" pitchFamily="2" charset="0"/>
                <a:ea typeface="+mn-ea"/>
                <a:cs typeface="+mn-cs"/>
              </a:rPr>
              <a:t>wide and deep effect this </a:t>
            </a:r>
            <a:br>
              <a:rPr kumimoji="0" lang="en-US" sz="2200" b="0" i="0" u="none" strike="noStrike" kern="1200" cap="none" spc="0" normalizeH="0" baseline="0" noProof="0" dirty="0">
                <a:ln>
                  <a:noFill/>
                </a:ln>
                <a:solidFill>
                  <a:srgbClr val="1B1464"/>
                </a:solidFill>
                <a:effectLst/>
                <a:uLnTx/>
                <a:uFillTx/>
                <a:latin typeface="Helvetica" pitchFamily="2" charset="0"/>
                <a:ea typeface="+mn-ea"/>
                <a:cs typeface="+mn-cs"/>
              </a:rPr>
            </a:br>
            <a:r>
              <a:rPr kumimoji="0" lang="en-US" sz="2200" b="0" i="0" u="none" strike="noStrike" kern="1200" cap="none" spc="0" normalizeH="0" baseline="0" noProof="0" dirty="0">
                <a:ln>
                  <a:noFill/>
                </a:ln>
                <a:solidFill>
                  <a:srgbClr val="1B1464"/>
                </a:solidFill>
                <a:effectLst/>
                <a:uLnTx/>
                <a:uFillTx/>
                <a:latin typeface="Helvetica" pitchFamily="2" charset="0"/>
                <a:ea typeface="+mn-ea"/>
                <a:cs typeface="+mn-cs"/>
              </a:rPr>
              <a:t>error had on TV campaigns</a:t>
            </a:r>
          </a:p>
        </p:txBody>
      </p:sp>
      <p:sp>
        <p:nvSpPr>
          <p:cNvPr id="21" name="TextBox 20">
            <a:extLst>
              <a:ext uri="{FF2B5EF4-FFF2-40B4-BE49-F238E27FC236}">
                <a16:creationId xmlns:a16="http://schemas.microsoft.com/office/drawing/2014/main" id="{AB77EFEB-56CD-4D1C-B279-D39BDE876330}"/>
              </a:ext>
            </a:extLst>
          </p:cNvPr>
          <p:cNvSpPr txBox="1"/>
          <p:nvPr/>
        </p:nvSpPr>
        <p:spPr>
          <a:xfrm>
            <a:off x="4738355" y="450399"/>
            <a:ext cx="7228115"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Estimated ‘Undercounted’ P2+ Impressions Based on Reprocessing Lift* </a:t>
            </a:r>
            <a:b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br>
            <a:r>
              <a:rPr kumimoji="0" lang="en-US" sz="14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aggregated across ad-supported broadcast &amp; cable TV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Live + Same Day</a:t>
            </a:r>
            <a:endParaRPr kumimoji="0" lang="en-US" sz="1400" b="0" i="0" u="sng"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graphicFrame>
        <p:nvGraphicFramePr>
          <p:cNvPr id="22" name="Table 4">
            <a:extLst>
              <a:ext uri="{FF2B5EF4-FFF2-40B4-BE49-F238E27FC236}">
                <a16:creationId xmlns:a16="http://schemas.microsoft.com/office/drawing/2014/main" id="{1F2BBA46-C9CB-4AA9-90CE-914644E548E8}"/>
              </a:ext>
            </a:extLst>
          </p:cNvPr>
          <p:cNvGraphicFramePr>
            <a:graphicFrameLocks noGrp="1"/>
          </p:cNvGraphicFramePr>
          <p:nvPr>
            <p:extLst>
              <p:ext uri="{D42A27DB-BD31-4B8C-83A1-F6EECF244321}">
                <p14:modId xmlns:p14="http://schemas.microsoft.com/office/powerpoint/2010/main" val="1835451406"/>
              </p:ext>
            </p:extLst>
          </p:nvPr>
        </p:nvGraphicFramePr>
        <p:xfrm>
          <a:off x="5041559" y="1872028"/>
          <a:ext cx="6310624" cy="1717040"/>
        </p:xfrm>
        <a:graphic>
          <a:graphicData uri="http://schemas.openxmlformats.org/drawingml/2006/table">
            <a:tbl>
              <a:tblPr firstRow="1" bandRow="1">
                <a:tableStyleId>{5C22544A-7EE6-4342-B048-85BDC9FD1C3A}</a:tableStyleId>
              </a:tblPr>
              <a:tblGrid>
                <a:gridCol w="3470147">
                  <a:extLst>
                    <a:ext uri="{9D8B030D-6E8A-4147-A177-3AD203B41FA5}">
                      <a16:colId xmlns:a16="http://schemas.microsoft.com/office/drawing/2014/main" val="1129465650"/>
                    </a:ext>
                  </a:extLst>
                </a:gridCol>
                <a:gridCol w="1429966">
                  <a:extLst>
                    <a:ext uri="{9D8B030D-6E8A-4147-A177-3AD203B41FA5}">
                      <a16:colId xmlns:a16="http://schemas.microsoft.com/office/drawing/2014/main" val="3997382448"/>
                    </a:ext>
                  </a:extLst>
                </a:gridCol>
                <a:gridCol w="1410511">
                  <a:extLst>
                    <a:ext uri="{9D8B030D-6E8A-4147-A177-3AD203B41FA5}">
                      <a16:colId xmlns:a16="http://schemas.microsoft.com/office/drawing/2014/main" val="3722440389"/>
                    </a:ext>
                  </a:extLst>
                </a:gridCol>
              </a:tblGrid>
              <a:tr h="370840">
                <a:tc>
                  <a:txBody>
                    <a:bodyPr/>
                    <a:lstStyle/>
                    <a:p>
                      <a:endParaRPr lang="en-US" dirty="0">
                        <a:latin typeface="Helvetica" panose="020B0403020202020204" pitchFamily="34" charset="0"/>
                      </a:endParaRPr>
                    </a:p>
                  </a:txBody>
                  <a:tcPr>
                    <a:solidFill>
                      <a:srgbClr val="1F1A62"/>
                    </a:solidFill>
                  </a:tcPr>
                </a:tc>
                <a:tc>
                  <a:txBody>
                    <a:bodyPr/>
                    <a:lstStyle/>
                    <a:p>
                      <a:pPr algn="ctr"/>
                      <a:r>
                        <a:rPr lang="en-US" sz="1400" dirty="0">
                          <a:latin typeface="Helvetica" panose="020B0403020202020204" pitchFamily="34" charset="0"/>
                        </a:rPr>
                        <a:t>Monthly Avg %  Lift</a:t>
                      </a:r>
                    </a:p>
                  </a:txBody>
                  <a:tcPr>
                    <a:solidFill>
                      <a:srgbClr val="1F1A62"/>
                    </a:solidFill>
                  </a:tcPr>
                </a:tc>
                <a:tc>
                  <a:txBody>
                    <a:bodyPr/>
                    <a:lstStyle/>
                    <a:p>
                      <a:pPr algn="ctr"/>
                      <a:r>
                        <a:rPr lang="en-US" sz="1400" dirty="0">
                          <a:latin typeface="Helvetica" panose="020B0403020202020204" pitchFamily="34" charset="0"/>
                        </a:rPr>
                        <a:t>Total IMPEs (MM) Lift</a:t>
                      </a:r>
                    </a:p>
                  </a:txBody>
                  <a:tcPr>
                    <a:solidFill>
                      <a:srgbClr val="1F1A62"/>
                    </a:solidFill>
                  </a:tcPr>
                </a:tc>
                <a:extLst>
                  <a:ext uri="{0D108BD9-81ED-4DB2-BD59-A6C34878D82A}">
                    <a16:rowId xmlns:a16="http://schemas.microsoft.com/office/drawing/2014/main" val="2080673993"/>
                  </a:ext>
                </a:extLst>
              </a:tr>
              <a:tr h="370840">
                <a:tc>
                  <a:txBody>
                    <a:bodyPr/>
                    <a:lstStyle/>
                    <a:p>
                      <a:r>
                        <a:rPr lang="en-US" sz="1400" b="1" u="sng" dirty="0">
                          <a:solidFill>
                            <a:srgbClr val="1F1A62"/>
                          </a:solidFill>
                          <a:latin typeface="Helvetica" panose="020B0403020202020204" pitchFamily="34" charset="0"/>
                        </a:rPr>
                        <a:t>Total Day</a:t>
                      </a:r>
                    </a:p>
                  </a:txBody>
                  <a:tcPr anchor="ctr"/>
                </a:tc>
                <a:tc>
                  <a:txBody>
                    <a:bodyPr/>
                    <a:lstStyle/>
                    <a:p>
                      <a:pPr algn="ctr"/>
                      <a:r>
                        <a:rPr lang="en-US" sz="1400" b="1" dirty="0">
                          <a:solidFill>
                            <a:srgbClr val="1F1A62"/>
                          </a:solidFill>
                          <a:latin typeface="Helvetica" panose="020B0403020202020204" pitchFamily="34" charset="0"/>
                        </a:rPr>
                        <a:t>0.66%</a:t>
                      </a:r>
                    </a:p>
                  </a:txBody>
                  <a:tcPr anchor="ctr"/>
                </a:tc>
                <a:tc>
                  <a:txBody>
                    <a:bodyPr/>
                    <a:lstStyle/>
                    <a:p>
                      <a:pPr algn="ctr"/>
                      <a:r>
                        <a:rPr lang="en-US" sz="1400" b="1" dirty="0">
                          <a:solidFill>
                            <a:srgbClr val="1F1A62"/>
                          </a:solidFill>
                          <a:latin typeface="Helvetica" panose="020B0403020202020204" pitchFamily="34" charset="0"/>
                        </a:rPr>
                        <a:t>53,644.3</a:t>
                      </a:r>
                    </a:p>
                  </a:txBody>
                  <a:tcPr anchor="ctr"/>
                </a:tc>
                <a:extLst>
                  <a:ext uri="{0D108BD9-81ED-4DB2-BD59-A6C34878D82A}">
                    <a16:rowId xmlns:a16="http://schemas.microsoft.com/office/drawing/2014/main" val="1730016191"/>
                  </a:ext>
                </a:extLst>
              </a:tr>
              <a:tr h="370840">
                <a:tc>
                  <a:txBody>
                    <a:bodyPr/>
                    <a:lstStyle/>
                    <a:p>
                      <a:r>
                        <a:rPr lang="en-US" sz="1200" b="1" dirty="0">
                          <a:solidFill>
                            <a:srgbClr val="1B1464"/>
                          </a:solidFill>
                          <a:latin typeface="Helvetica" panose="020B0403020202020204" pitchFamily="34" charset="0"/>
                        </a:rPr>
                        <a:t>Monthly Avg # of TV Networks w/ more than a 1% Lift</a:t>
                      </a:r>
                    </a:p>
                  </a:txBody>
                  <a:tcPr anchor="ctr">
                    <a:solidFill>
                      <a:srgbClr val="E9EBF5"/>
                    </a:solidFill>
                  </a:tcPr>
                </a:tc>
                <a:tc gridSpan="2">
                  <a:txBody>
                    <a:bodyPr/>
                    <a:lstStyle/>
                    <a:p>
                      <a:pPr algn="ctr"/>
                      <a:r>
                        <a:rPr lang="en-US" sz="1200" b="1" dirty="0">
                          <a:solidFill>
                            <a:srgbClr val="1B1464"/>
                          </a:solidFill>
                          <a:latin typeface="Helvetica" panose="020B0403020202020204" pitchFamily="34" charset="0"/>
                        </a:rPr>
                        <a:t>23</a:t>
                      </a:r>
                    </a:p>
                  </a:txBody>
                  <a:tcPr anchor="ctr">
                    <a:solidFill>
                      <a:srgbClr val="E9EBF5"/>
                    </a:solidFill>
                  </a:tcPr>
                </a:tc>
                <a:tc hMerge="1">
                  <a:txBody>
                    <a:bodyPr/>
                    <a:lstStyle/>
                    <a:p>
                      <a:pPr algn="ctr"/>
                      <a:r>
                        <a:rPr lang="en-US" sz="1200" b="1">
                          <a:solidFill>
                            <a:schemeClr val="bg1"/>
                          </a:solidFill>
                          <a:latin typeface="Helvetica" panose="020B0403020202020204" pitchFamily="34" charset="0"/>
                        </a:rPr>
                        <a:t>33</a:t>
                      </a:r>
                    </a:p>
                  </a:txBody>
                  <a:tcPr anchor="ctr">
                    <a:solidFill>
                      <a:srgbClr val="1F1A62"/>
                    </a:solidFill>
                  </a:tcPr>
                </a:tc>
                <a:extLst>
                  <a:ext uri="{0D108BD9-81ED-4DB2-BD59-A6C34878D82A}">
                    <a16:rowId xmlns:a16="http://schemas.microsoft.com/office/drawing/2014/main" val="2001174181"/>
                  </a:ext>
                </a:extLst>
              </a:tr>
              <a:tr h="370840">
                <a:tc>
                  <a:txBody>
                    <a:bodyPr/>
                    <a:lstStyle/>
                    <a:p>
                      <a:r>
                        <a:rPr lang="en-US" sz="1400" b="1" dirty="0">
                          <a:solidFill>
                            <a:srgbClr val="1F1A62"/>
                          </a:solidFill>
                          <a:latin typeface="Helvetica" panose="020B0403020202020204" pitchFamily="34" charset="0"/>
                        </a:rPr>
                        <a:t>Monthly Avg P2+ IMPEs Lift</a:t>
                      </a:r>
                    </a:p>
                  </a:txBody>
                  <a:tcPr anchor="ctr">
                    <a:solidFill>
                      <a:srgbClr val="CFD5EA"/>
                    </a:solidFill>
                  </a:tcPr>
                </a:tc>
                <a:tc gridSpan="2">
                  <a:txBody>
                    <a:bodyPr/>
                    <a:lstStyle/>
                    <a:p>
                      <a:pPr algn="ctr"/>
                      <a:r>
                        <a:rPr lang="en-US" sz="1400" b="1" dirty="0">
                          <a:solidFill>
                            <a:srgbClr val="1F1A62"/>
                          </a:solidFill>
                          <a:latin typeface="Helvetica" panose="020B0403020202020204" pitchFamily="34" charset="0"/>
                        </a:rPr>
                        <a:t>3.4 Billion</a:t>
                      </a:r>
                    </a:p>
                  </a:txBody>
                  <a:tcPr anchor="ctr">
                    <a:solidFill>
                      <a:srgbClr val="CFD5EA"/>
                    </a:solidFill>
                  </a:tcPr>
                </a:tc>
                <a:tc hMerge="1">
                  <a:txBody>
                    <a:bodyPr/>
                    <a:lstStyle/>
                    <a:p>
                      <a:pPr algn="ctr"/>
                      <a:endParaRPr lang="en-US" b="1">
                        <a:solidFill>
                          <a:srgbClr val="1F1A62"/>
                        </a:solidFill>
                        <a:latin typeface="Helvetica" panose="020B0403020202020204" pitchFamily="34" charset="0"/>
                      </a:endParaRPr>
                    </a:p>
                  </a:txBody>
                  <a:tcPr/>
                </a:tc>
                <a:extLst>
                  <a:ext uri="{0D108BD9-81ED-4DB2-BD59-A6C34878D82A}">
                    <a16:rowId xmlns:a16="http://schemas.microsoft.com/office/drawing/2014/main" val="1241539760"/>
                  </a:ext>
                </a:extLst>
              </a:tr>
            </a:tbl>
          </a:graphicData>
        </a:graphic>
      </p:graphicFrame>
      <p:sp>
        <p:nvSpPr>
          <p:cNvPr id="24" name="TextBox 23">
            <a:extLst>
              <a:ext uri="{FF2B5EF4-FFF2-40B4-BE49-F238E27FC236}">
                <a16:creationId xmlns:a16="http://schemas.microsoft.com/office/drawing/2014/main" id="{4453364A-2FEE-429B-9DB3-2E2ADDFD6359}"/>
              </a:ext>
            </a:extLst>
          </p:cNvPr>
          <p:cNvSpPr txBox="1"/>
          <p:nvPr/>
        </p:nvSpPr>
        <p:spPr>
          <a:xfrm>
            <a:off x="8511702" y="1340786"/>
            <a:ext cx="2840481" cy="523220"/>
          </a:xfrm>
          <a:prstGeom prst="rect">
            <a:avLst/>
          </a:prstGeom>
          <a:solidFill>
            <a:srgbClr val="E9EBF5"/>
          </a:solid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16-Month Time Period</a:t>
            </a:r>
            <a:br>
              <a:rPr kumimoji="0" lang="en-US" sz="18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b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Sep ’20 – Dec ’21 (</a:t>
            </a:r>
            <a:r>
              <a:rPr lang="en-US" sz="1200" dirty="0">
                <a:solidFill>
                  <a:srgbClr val="1F1A62"/>
                </a:solidFill>
                <a:latin typeface="Helvetica" panose="020B0403020202020204" pitchFamily="34" charset="0"/>
              </a:rPr>
              <a:t>8/31/20</a:t>
            </a: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 – 12/21/21)</a:t>
            </a:r>
            <a:endParaRPr kumimoji="0" lang="en-US" sz="18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sp>
        <p:nvSpPr>
          <p:cNvPr id="41" name="Rectangle 40">
            <a:extLst>
              <a:ext uri="{FF2B5EF4-FFF2-40B4-BE49-F238E27FC236}">
                <a16:creationId xmlns:a16="http://schemas.microsoft.com/office/drawing/2014/main" id="{D12779D7-DBB7-49A0-8ADA-FE48B46D2512}"/>
              </a:ext>
            </a:extLst>
          </p:cNvPr>
          <p:cNvSpPr/>
          <p:nvPr/>
        </p:nvSpPr>
        <p:spPr>
          <a:xfrm>
            <a:off x="4466863" y="6034798"/>
            <a:ext cx="7725137" cy="523220"/>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a:t>
            </a:r>
            <a:r>
              <a:rPr kumimoji="0" lang="en-US" sz="700" b="1"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Lift</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Nielsen NPower, Ratings Analysis Program Report, Live+SD, P2+. Time periods reflect: </a:t>
            </a:r>
            <a:r>
              <a:rPr lang="en-US" sz="700" dirty="0">
                <a:solidFill>
                  <a:srgbClr val="1B1464"/>
                </a:solidFill>
                <a:latin typeface="Helvetica" panose="020B0403020202020204" pitchFamily="34" charset="0"/>
                <a:ea typeface="Open Sans" panose="020B0606030504020204" pitchFamily="34" charset="0"/>
                <a:cs typeface="Open Sans" panose="020B0606030504020204" pitchFamily="34" charset="0"/>
              </a:rPr>
              <a:t>Sep</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’20 – Dec ’21 broadcast months (</a:t>
            </a:r>
            <a:r>
              <a:rPr lang="en-US" sz="700" dirty="0">
                <a:solidFill>
                  <a:srgbClr val="1B1464"/>
                </a:solidFill>
                <a:latin typeface="Helvetica" panose="020B0403020202020204" pitchFamily="34" charset="0"/>
                <a:ea typeface="Open Sans" panose="020B0606030504020204" pitchFamily="34" charset="0"/>
                <a:cs typeface="Open Sans" panose="020B0606030504020204" pitchFamily="34" charset="0"/>
              </a:rPr>
              <a:t>8/31/20</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 12/21/21). *Reprocessing Lift reflects increase in aggregated average audience across ad-supported broadcast &amp; cable TV based on the reported difference between the ‘National OOH – Pre-Reprocessing (9/20-12/21)’ and revised ‘National’ Sample; OOH reprocessing data goes through 12/21/21. </a:t>
            </a:r>
            <a:r>
              <a:rPr kumimoji="0" lang="en-US" sz="700" b="1"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IMPEs (MM) Lift </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Nielsen Ad Intel, Live+SD, P2+, equivalized impressions, % lift was applied to the reported national TV impressions during each time period by daypart to establish an estimate of total monthly impressions undercounted.</a:t>
            </a:r>
          </a:p>
        </p:txBody>
      </p:sp>
      <p:graphicFrame>
        <p:nvGraphicFramePr>
          <p:cNvPr id="42" name="Table 4">
            <a:extLst>
              <a:ext uri="{FF2B5EF4-FFF2-40B4-BE49-F238E27FC236}">
                <a16:creationId xmlns:a16="http://schemas.microsoft.com/office/drawing/2014/main" id="{54649E6A-EC19-4E0E-BB78-F7157885656E}"/>
              </a:ext>
            </a:extLst>
          </p:cNvPr>
          <p:cNvGraphicFramePr>
            <a:graphicFrameLocks noGrp="1"/>
          </p:cNvGraphicFramePr>
          <p:nvPr>
            <p:extLst>
              <p:ext uri="{D42A27DB-BD31-4B8C-83A1-F6EECF244321}">
                <p14:modId xmlns:p14="http://schemas.microsoft.com/office/powerpoint/2010/main" val="620860787"/>
              </p:ext>
            </p:extLst>
          </p:nvPr>
        </p:nvGraphicFramePr>
        <p:xfrm>
          <a:off x="5048044" y="3853232"/>
          <a:ext cx="6310624" cy="1717040"/>
        </p:xfrm>
        <a:graphic>
          <a:graphicData uri="http://schemas.openxmlformats.org/drawingml/2006/table">
            <a:tbl>
              <a:tblPr firstRow="1" bandRow="1">
                <a:tableStyleId>{5C22544A-7EE6-4342-B048-85BDC9FD1C3A}</a:tableStyleId>
              </a:tblPr>
              <a:tblGrid>
                <a:gridCol w="3470147">
                  <a:extLst>
                    <a:ext uri="{9D8B030D-6E8A-4147-A177-3AD203B41FA5}">
                      <a16:colId xmlns:a16="http://schemas.microsoft.com/office/drawing/2014/main" val="1129465650"/>
                    </a:ext>
                  </a:extLst>
                </a:gridCol>
                <a:gridCol w="1429966">
                  <a:extLst>
                    <a:ext uri="{9D8B030D-6E8A-4147-A177-3AD203B41FA5}">
                      <a16:colId xmlns:a16="http://schemas.microsoft.com/office/drawing/2014/main" val="3997382448"/>
                    </a:ext>
                  </a:extLst>
                </a:gridCol>
                <a:gridCol w="1410511">
                  <a:extLst>
                    <a:ext uri="{9D8B030D-6E8A-4147-A177-3AD203B41FA5}">
                      <a16:colId xmlns:a16="http://schemas.microsoft.com/office/drawing/2014/main" val="3722440389"/>
                    </a:ext>
                  </a:extLst>
                </a:gridCol>
              </a:tblGrid>
              <a:tr h="370840">
                <a:tc>
                  <a:txBody>
                    <a:bodyPr/>
                    <a:lstStyle/>
                    <a:p>
                      <a:endParaRPr lang="en-US" dirty="0">
                        <a:latin typeface="Helvetica" panose="020B0403020202020204" pitchFamily="34" charset="0"/>
                      </a:endParaRPr>
                    </a:p>
                  </a:txBody>
                  <a:tcPr>
                    <a:solidFill>
                      <a:srgbClr val="1F1A62"/>
                    </a:solidFill>
                  </a:tcPr>
                </a:tc>
                <a:tc>
                  <a:txBody>
                    <a:bodyPr/>
                    <a:lstStyle/>
                    <a:p>
                      <a:pPr algn="ctr"/>
                      <a:r>
                        <a:rPr lang="en-US" sz="1400" dirty="0">
                          <a:latin typeface="Helvetica" panose="020B0403020202020204" pitchFamily="34" charset="0"/>
                        </a:rPr>
                        <a:t>Monthly Avg % Lift</a:t>
                      </a:r>
                    </a:p>
                  </a:txBody>
                  <a:tcPr>
                    <a:solidFill>
                      <a:srgbClr val="1F1A62"/>
                    </a:solidFill>
                  </a:tcPr>
                </a:tc>
                <a:tc>
                  <a:txBody>
                    <a:bodyPr/>
                    <a:lstStyle/>
                    <a:p>
                      <a:pPr algn="ctr"/>
                      <a:r>
                        <a:rPr lang="en-US" sz="1400" dirty="0">
                          <a:latin typeface="Helvetica" panose="020B0403020202020204" pitchFamily="34" charset="0"/>
                        </a:rPr>
                        <a:t>Total IMPEs (MM) Lift</a:t>
                      </a:r>
                    </a:p>
                  </a:txBody>
                  <a:tcPr>
                    <a:solidFill>
                      <a:srgbClr val="1F1A62"/>
                    </a:solidFill>
                  </a:tcPr>
                </a:tc>
                <a:extLst>
                  <a:ext uri="{0D108BD9-81ED-4DB2-BD59-A6C34878D82A}">
                    <a16:rowId xmlns:a16="http://schemas.microsoft.com/office/drawing/2014/main" val="2080673993"/>
                  </a:ext>
                </a:extLst>
              </a:tr>
              <a:tr h="370840">
                <a:tc>
                  <a:txBody>
                    <a:bodyPr/>
                    <a:lstStyle/>
                    <a:p>
                      <a:r>
                        <a:rPr lang="en-US" sz="1400" b="1" u="sng" dirty="0">
                          <a:solidFill>
                            <a:srgbClr val="1F1A62"/>
                          </a:solidFill>
                          <a:latin typeface="Helvetica" panose="020B0403020202020204" pitchFamily="34" charset="0"/>
                        </a:rPr>
                        <a:t>Prime Time</a:t>
                      </a:r>
                    </a:p>
                  </a:txBody>
                  <a:tcPr anchor="ctr"/>
                </a:tc>
                <a:tc>
                  <a:txBody>
                    <a:bodyPr/>
                    <a:lstStyle/>
                    <a:p>
                      <a:pPr algn="ctr"/>
                      <a:r>
                        <a:rPr lang="en-US" sz="1400" b="1" dirty="0">
                          <a:solidFill>
                            <a:srgbClr val="1F1A62"/>
                          </a:solidFill>
                          <a:latin typeface="Helvetica" panose="020B0403020202020204" pitchFamily="34" charset="0"/>
                        </a:rPr>
                        <a:t>0.60%</a:t>
                      </a:r>
                    </a:p>
                  </a:txBody>
                  <a:tcPr anchor="ctr"/>
                </a:tc>
                <a:tc>
                  <a:txBody>
                    <a:bodyPr/>
                    <a:lstStyle/>
                    <a:p>
                      <a:pPr algn="ctr"/>
                      <a:r>
                        <a:rPr lang="en-US" sz="1400" b="1" dirty="0">
                          <a:solidFill>
                            <a:srgbClr val="1F1A62"/>
                          </a:solidFill>
                          <a:latin typeface="Helvetica" panose="020B0403020202020204" pitchFamily="34" charset="0"/>
                        </a:rPr>
                        <a:t>12,489.5</a:t>
                      </a:r>
                    </a:p>
                  </a:txBody>
                  <a:tcPr anchor="ctr"/>
                </a:tc>
                <a:extLst>
                  <a:ext uri="{0D108BD9-81ED-4DB2-BD59-A6C34878D82A}">
                    <a16:rowId xmlns:a16="http://schemas.microsoft.com/office/drawing/2014/main" val="1730016191"/>
                  </a:ext>
                </a:extLst>
              </a:tr>
              <a:tr h="370840">
                <a:tc>
                  <a:txBody>
                    <a:bodyPr/>
                    <a:lstStyle/>
                    <a:p>
                      <a:r>
                        <a:rPr lang="en-US" sz="1200" b="1" dirty="0">
                          <a:solidFill>
                            <a:srgbClr val="1B1464"/>
                          </a:solidFill>
                          <a:latin typeface="Helvetica" panose="020B0403020202020204" pitchFamily="34" charset="0"/>
                        </a:rPr>
                        <a:t>Monthly Avg # of TV Networks w/ more than a 1% Lift</a:t>
                      </a:r>
                    </a:p>
                  </a:txBody>
                  <a:tcPr anchor="ctr">
                    <a:solidFill>
                      <a:srgbClr val="E9EBF5"/>
                    </a:solidFill>
                  </a:tcPr>
                </a:tc>
                <a:tc gridSpan="2">
                  <a:txBody>
                    <a:bodyPr/>
                    <a:lstStyle/>
                    <a:p>
                      <a:pPr algn="ctr"/>
                      <a:r>
                        <a:rPr lang="en-US" sz="1200" b="1" dirty="0">
                          <a:solidFill>
                            <a:srgbClr val="1B1464"/>
                          </a:solidFill>
                          <a:latin typeface="Helvetica" panose="020B0403020202020204" pitchFamily="34" charset="0"/>
                        </a:rPr>
                        <a:t>21</a:t>
                      </a:r>
                    </a:p>
                  </a:txBody>
                  <a:tcPr anchor="ctr">
                    <a:solidFill>
                      <a:srgbClr val="E9EBF5"/>
                    </a:solidFill>
                  </a:tcPr>
                </a:tc>
                <a:tc hMerge="1">
                  <a:txBody>
                    <a:bodyPr/>
                    <a:lstStyle/>
                    <a:p>
                      <a:pPr algn="ctr"/>
                      <a:r>
                        <a:rPr lang="en-US" sz="1200" b="1">
                          <a:solidFill>
                            <a:schemeClr val="bg1"/>
                          </a:solidFill>
                          <a:latin typeface="Helvetica" panose="020B0403020202020204" pitchFamily="34" charset="0"/>
                        </a:rPr>
                        <a:t>33</a:t>
                      </a:r>
                    </a:p>
                  </a:txBody>
                  <a:tcPr anchor="ctr">
                    <a:solidFill>
                      <a:srgbClr val="1F1A62"/>
                    </a:solidFill>
                  </a:tcPr>
                </a:tc>
                <a:extLst>
                  <a:ext uri="{0D108BD9-81ED-4DB2-BD59-A6C34878D82A}">
                    <a16:rowId xmlns:a16="http://schemas.microsoft.com/office/drawing/2014/main" val="2001174181"/>
                  </a:ext>
                </a:extLst>
              </a:tr>
              <a:tr h="370840">
                <a:tc>
                  <a:txBody>
                    <a:bodyPr/>
                    <a:lstStyle/>
                    <a:p>
                      <a:r>
                        <a:rPr lang="en-US" sz="1400" b="1" dirty="0">
                          <a:solidFill>
                            <a:srgbClr val="1F1A62"/>
                          </a:solidFill>
                          <a:latin typeface="Helvetica" panose="020B0403020202020204" pitchFamily="34" charset="0"/>
                        </a:rPr>
                        <a:t>Monthly Avg P2+ IMPEs Lift</a:t>
                      </a:r>
                    </a:p>
                  </a:txBody>
                  <a:tcPr anchor="ctr">
                    <a:solidFill>
                      <a:srgbClr val="CFD5EA"/>
                    </a:solidFill>
                  </a:tcPr>
                </a:tc>
                <a:tc gridSpan="2">
                  <a:txBody>
                    <a:bodyPr/>
                    <a:lstStyle/>
                    <a:p>
                      <a:pPr algn="ctr"/>
                      <a:r>
                        <a:rPr lang="en-US" sz="1400" b="1" dirty="0">
                          <a:solidFill>
                            <a:srgbClr val="1F1A62"/>
                          </a:solidFill>
                          <a:latin typeface="Helvetica" panose="020B0403020202020204" pitchFamily="34" charset="0"/>
                        </a:rPr>
                        <a:t>781 Million</a:t>
                      </a:r>
                    </a:p>
                  </a:txBody>
                  <a:tcPr anchor="ctr">
                    <a:solidFill>
                      <a:srgbClr val="CFD5EA"/>
                    </a:solidFill>
                  </a:tcPr>
                </a:tc>
                <a:tc hMerge="1">
                  <a:txBody>
                    <a:bodyPr/>
                    <a:lstStyle/>
                    <a:p>
                      <a:pPr algn="ctr"/>
                      <a:endParaRPr lang="en-US" b="1">
                        <a:solidFill>
                          <a:srgbClr val="1F1A62"/>
                        </a:solidFill>
                        <a:latin typeface="Helvetica" panose="020B0403020202020204" pitchFamily="34" charset="0"/>
                      </a:endParaRPr>
                    </a:p>
                  </a:txBody>
                  <a:tcPr/>
                </a:tc>
                <a:extLst>
                  <a:ext uri="{0D108BD9-81ED-4DB2-BD59-A6C34878D82A}">
                    <a16:rowId xmlns:a16="http://schemas.microsoft.com/office/drawing/2014/main" val="1241539760"/>
                  </a:ext>
                </a:extLst>
              </a:tr>
            </a:tbl>
          </a:graphicData>
        </a:graphic>
      </p:graphicFrame>
      <p:sp>
        <p:nvSpPr>
          <p:cNvPr id="44" name="TextBox 43">
            <a:extLst>
              <a:ext uri="{FF2B5EF4-FFF2-40B4-BE49-F238E27FC236}">
                <a16:creationId xmlns:a16="http://schemas.microsoft.com/office/drawing/2014/main" id="{6190E329-3FE0-4FBA-81E9-B77F1AF5D465}"/>
              </a:ext>
            </a:extLst>
          </p:cNvPr>
          <p:cNvSpPr txBox="1"/>
          <p:nvPr/>
        </p:nvSpPr>
        <p:spPr>
          <a:xfrm>
            <a:off x="4666030" y="5674272"/>
            <a:ext cx="7393487" cy="269304"/>
          </a:xfrm>
          <a:prstGeom prst="rect">
            <a:avLst/>
          </a:prstGeom>
          <a:solidFill>
            <a:srgbClr val="ED3C8D"/>
          </a:solidFill>
          <a:ln w="19050">
            <a:solidFill>
              <a:srgbClr val="ED3C8D"/>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*Reprocessing lift = increase in average audience based on revised viewing estimates for each month  </a:t>
            </a:r>
          </a:p>
        </p:txBody>
      </p:sp>
      <p:sp>
        <p:nvSpPr>
          <p:cNvPr id="4" name="Rectangle 3">
            <a:extLst>
              <a:ext uri="{FF2B5EF4-FFF2-40B4-BE49-F238E27FC236}">
                <a16:creationId xmlns:a16="http://schemas.microsoft.com/office/drawing/2014/main" id="{BA8F07DC-1097-4757-B2EE-83EEF7A7A108}"/>
              </a:ext>
            </a:extLst>
          </p:cNvPr>
          <p:cNvSpPr/>
          <p:nvPr/>
        </p:nvSpPr>
        <p:spPr>
          <a:xfrm>
            <a:off x="8511702" y="1872028"/>
            <a:ext cx="2840481" cy="1717040"/>
          </a:xfrm>
          <a:prstGeom prst="rect">
            <a:avLst/>
          </a:prstGeom>
          <a:no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22ADEE7E-0746-4369-B944-55956A21B3A0}"/>
              </a:ext>
            </a:extLst>
          </p:cNvPr>
          <p:cNvSpPr/>
          <p:nvPr/>
        </p:nvSpPr>
        <p:spPr>
          <a:xfrm>
            <a:off x="8518184" y="3852152"/>
            <a:ext cx="2840481" cy="1708389"/>
          </a:xfrm>
          <a:prstGeom prst="rect">
            <a:avLst/>
          </a:prstGeom>
          <a:no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0152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8131C753-3CF9-467C-A43F-7C108EE6CC30}"/>
              </a:ext>
            </a:extLst>
          </p:cNvPr>
          <p:cNvSpPr/>
          <p:nvPr/>
        </p:nvSpPr>
        <p:spPr>
          <a:xfrm>
            <a:off x="-24068" y="0"/>
            <a:ext cx="4500563" cy="6866633"/>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p:txBody>
      </p:sp>
      <p:pic>
        <p:nvPicPr>
          <p:cNvPr id="17" name="Picture 16">
            <a:extLst>
              <a:ext uri="{FF2B5EF4-FFF2-40B4-BE49-F238E27FC236}">
                <a16:creationId xmlns:a16="http://schemas.microsoft.com/office/drawing/2014/main" id="{6B15BF47-E696-4589-B34E-001946DBEBD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8" name="Slide Number Placeholder 5">
            <a:extLst>
              <a:ext uri="{FF2B5EF4-FFF2-40B4-BE49-F238E27FC236}">
                <a16:creationId xmlns:a16="http://schemas.microsoft.com/office/drawing/2014/main" id="{85B2AB68-2735-4141-805F-722E3838659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2" name="Rectangle 11">
            <a:extLst>
              <a:ext uri="{FF2B5EF4-FFF2-40B4-BE49-F238E27FC236}">
                <a16:creationId xmlns:a16="http://schemas.microsoft.com/office/drawing/2014/main" id="{D64E2689-5259-4577-BF98-2D6D49C86BA7}"/>
              </a:ext>
            </a:extLst>
          </p:cNvPr>
          <p:cNvSpPr/>
          <p:nvPr/>
        </p:nvSpPr>
        <p:spPr>
          <a:xfrm>
            <a:off x="141848" y="740636"/>
            <a:ext cx="4324000" cy="280076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1F1A62"/>
                </a:solidFill>
                <a:effectLst/>
                <a:uLnTx/>
                <a:uFillTx/>
                <a:latin typeface="Helvetica" pitchFamily="2" charset="0"/>
                <a:ea typeface="+mn-ea"/>
                <a:cs typeface="+mn-cs"/>
              </a:rPr>
              <a:t>Over 435 million impressions weren’t counted in </a:t>
            </a:r>
            <a:r>
              <a:rPr kumimoji="0" lang="en-US" sz="2200" b="0" i="0" u="none" strike="noStrike" kern="1200" cap="none" spc="0" normalizeH="0" baseline="0" noProof="0" dirty="0">
                <a:ln>
                  <a:noFill/>
                </a:ln>
                <a:solidFill>
                  <a:srgbClr val="ED3C8D"/>
                </a:solidFill>
                <a:effectLst/>
                <a:uLnTx/>
                <a:uFillTx/>
                <a:latin typeface="Helvetica" pitchFamily="2" charset="0"/>
                <a:ea typeface="+mn-ea"/>
                <a:cs typeface="+mn-cs"/>
              </a:rPr>
              <a:t>20 </a:t>
            </a:r>
            <a:r>
              <a:rPr kumimoji="0" lang="en-US" sz="2200" b="0" i="0" u="sng" strike="noStrike" kern="1200" cap="none" spc="0" normalizeH="0" baseline="0" noProof="0" dirty="0">
                <a:ln>
                  <a:noFill/>
                </a:ln>
                <a:solidFill>
                  <a:srgbClr val="ED3C8D"/>
                </a:solidFill>
                <a:effectLst/>
                <a:uLnTx/>
                <a:uFillTx/>
                <a:latin typeface="Helvetica" pitchFamily="2" charset="0"/>
                <a:ea typeface="+mn-ea"/>
                <a:cs typeface="+mn-cs"/>
              </a:rPr>
              <a:t>singular</a:t>
            </a:r>
            <a:r>
              <a:rPr kumimoji="0" lang="en-US" sz="2200" b="0" i="0" u="none" strike="noStrike" kern="1200" cap="none" spc="0" normalizeH="0" baseline="0" noProof="0" dirty="0">
                <a:ln>
                  <a:noFill/>
                </a:ln>
                <a:solidFill>
                  <a:srgbClr val="ED3C8D"/>
                </a:solidFill>
                <a:effectLst/>
                <a:uLnTx/>
                <a:uFillTx/>
                <a:latin typeface="Helvetica" pitchFamily="2" charset="0"/>
                <a:ea typeface="+mn-ea"/>
                <a:cs typeface="+mn-cs"/>
              </a:rPr>
              <a:t> ‘tentpole’ events and specials</a:t>
            </a:r>
            <a:r>
              <a:rPr kumimoji="0" lang="en-US" sz="2200" b="0" i="0" u="none" strike="noStrike" kern="1200" cap="none" spc="0" normalizeH="0" baseline="0" noProof="0" dirty="0">
                <a:ln>
                  <a:noFill/>
                </a:ln>
                <a:solidFill>
                  <a:srgbClr val="1F1A62"/>
                </a:solidFill>
                <a:effectLst/>
                <a:uLnTx/>
                <a:uFillTx/>
                <a:latin typeface="Helvetica" pitchFamily="2" charset="0"/>
                <a:ea typeface="+mn-ea"/>
                <a:cs typeface="+mn-cs"/>
              </a:rPr>
              <a:t>, resulting in a </a:t>
            </a:r>
            <a:r>
              <a:rPr kumimoji="0" lang="en-US" sz="2200" b="0" i="0" u="none" strike="noStrike" kern="1200" cap="none" spc="0" normalizeH="0" baseline="0" noProof="0" dirty="0">
                <a:ln>
                  <a:noFill/>
                </a:ln>
                <a:solidFill>
                  <a:srgbClr val="ED3C8D"/>
                </a:solidFill>
                <a:effectLst/>
                <a:uLnTx/>
                <a:uFillTx/>
                <a:latin typeface="Helvetica" pitchFamily="2" charset="0"/>
                <a:ea typeface="+mn-ea"/>
                <a:cs typeface="+mn-cs"/>
              </a:rPr>
              <a:t>$24 million </a:t>
            </a:r>
            <a:r>
              <a:rPr kumimoji="0" lang="en-US" sz="2200" b="0" i="0" u="none" strike="noStrike" kern="1200" cap="none" spc="0" normalizeH="0" baseline="0" noProof="0" dirty="0">
                <a:ln>
                  <a:noFill/>
                </a:ln>
                <a:solidFill>
                  <a:srgbClr val="1B1464"/>
                </a:solidFill>
                <a:effectLst/>
                <a:uLnTx/>
                <a:uFillTx/>
                <a:latin typeface="Helvetica" pitchFamily="2" charset="0"/>
                <a:ea typeface="+mn-ea"/>
                <a:cs typeface="+mn-cs"/>
              </a:rPr>
              <a:t>loss </a:t>
            </a:r>
            <a:r>
              <a:rPr kumimoji="0" lang="en-US" sz="2200" b="0" i="0" u="none" strike="noStrike" kern="1200" cap="none" spc="0" normalizeH="0" baseline="0" noProof="0" dirty="0">
                <a:ln>
                  <a:noFill/>
                </a:ln>
                <a:solidFill>
                  <a:srgbClr val="1F1A62"/>
                </a:solidFill>
                <a:effectLst/>
                <a:uLnTx/>
                <a:uFillTx/>
                <a:latin typeface="Helvetica" pitchFamily="2" charset="0"/>
                <a:ea typeface="+mn-ea"/>
                <a:cs typeface="+mn-cs"/>
              </a:rPr>
              <a:t>in ad inventory, and the inability to </a:t>
            </a:r>
            <a:r>
              <a:rPr kumimoji="0" lang="en-US" sz="2200" b="0" i="0" u="none" strike="noStrike" kern="1200" cap="none" spc="0" normalizeH="0" baseline="0" noProof="0" dirty="0">
                <a:ln>
                  <a:noFill/>
                </a:ln>
                <a:solidFill>
                  <a:srgbClr val="ED3C8D"/>
                </a:solidFill>
                <a:effectLst/>
                <a:uLnTx/>
                <a:uFillTx/>
                <a:latin typeface="Helvetica" pitchFamily="2" charset="0"/>
                <a:ea typeface="+mn-ea"/>
                <a:cs typeface="+mn-cs"/>
              </a:rPr>
              <a:t>properly evaluate </a:t>
            </a:r>
            <a:r>
              <a:rPr kumimoji="0" lang="en-US" sz="2200" b="0" i="0" u="none" strike="noStrike" kern="1200" cap="none" spc="0" normalizeH="0" baseline="0" noProof="0" dirty="0">
                <a:ln>
                  <a:noFill/>
                </a:ln>
                <a:solidFill>
                  <a:srgbClr val="1F1A62"/>
                </a:solidFill>
                <a:effectLst/>
                <a:uLnTx/>
                <a:uFillTx/>
                <a:latin typeface="Helvetica" pitchFamily="2" charset="0"/>
                <a:ea typeface="+mn-ea"/>
                <a:cs typeface="+mn-cs"/>
              </a:rPr>
              <a:t>the results of </a:t>
            </a:r>
            <a:br>
              <a:rPr kumimoji="0" lang="en-US" sz="2200" b="0" i="0" u="none" strike="noStrike" kern="1200" cap="none" spc="0" normalizeH="0" baseline="0" noProof="0" dirty="0">
                <a:ln>
                  <a:noFill/>
                </a:ln>
                <a:solidFill>
                  <a:srgbClr val="1F1A62"/>
                </a:solidFill>
                <a:effectLst/>
                <a:uLnTx/>
                <a:uFillTx/>
                <a:latin typeface="Helvetica" pitchFamily="2" charset="0"/>
                <a:ea typeface="+mn-ea"/>
                <a:cs typeface="+mn-cs"/>
              </a:rPr>
            </a:br>
            <a:r>
              <a:rPr kumimoji="0" lang="en-US" sz="2200" b="0" i="0" u="none" strike="noStrike" kern="1200" cap="none" spc="0" normalizeH="0" baseline="0" noProof="0" dirty="0">
                <a:ln>
                  <a:noFill/>
                </a:ln>
                <a:solidFill>
                  <a:srgbClr val="1F1A62"/>
                </a:solidFill>
                <a:effectLst/>
                <a:uLnTx/>
                <a:uFillTx/>
                <a:latin typeface="Helvetica" pitchFamily="2" charset="0"/>
                <a:ea typeface="+mn-ea"/>
                <a:cs typeface="+mn-cs"/>
              </a:rPr>
              <a:t>a premium investment for both publishers and marketers</a:t>
            </a:r>
          </a:p>
        </p:txBody>
      </p:sp>
      <p:graphicFrame>
        <p:nvGraphicFramePr>
          <p:cNvPr id="15" name="Table 2">
            <a:extLst>
              <a:ext uri="{FF2B5EF4-FFF2-40B4-BE49-F238E27FC236}">
                <a16:creationId xmlns:a16="http://schemas.microsoft.com/office/drawing/2014/main" id="{EE1FE914-861A-4909-B796-CDA48EE118F5}"/>
              </a:ext>
            </a:extLst>
          </p:cNvPr>
          <p:cNvGraphicFramePr>
            <a:graphicFrameLocks noGrp="1"/>
          </p:cNvGraphicFramePr>
          <p:nvPr>
            <p:extLst>
              <p:ext uri="{D42A27DB-BD31-4B8C-83A1-F6EECF244321}">
                <p14:modId xmlns:p14="http://schemas.microsoft.com/office/powerpoint/2010/main" val="91734633"/>
              </p:ext>
            </p:extLst>
          </p:nvPr>
        </p:nvGraphicFramePr>
        <p:xfrm>
          <a:off x="4522232" y="658869"/>
          <a:ext cx="7573658" cy="5218510"/>
        </p:xfrm>
        <a:graphic>
          <a:graphicData uri="http://schemas.openxmlformats.org/drawingml/2006/table">
            <a:tbl>
              <a:tblPr firstRow="1" bandRow="1">
                <a:tableStyleId>{5C22544A-7EE6-4342-B048-85BDC9FD1C3A}</a:tableStyleId>
              </a:tblPr>
              <a:tblGrid>
                <a:gridCol w="2059062">
                  <a:extLst>
                    <a:ext uri="{9D8B030D-6E8A-4147-A177-3AD203B41FA5}">
                      <a16:colId xmlns:a16="http://schemas.microsoft.com/office/drawing/2014/main" val="2663799154"/>
                    </a:ext>
                  </a:extLst>
                </a:gridCol>
                <a:gridCol w="713069">
                  <a:extLst>
                    <a:ext uri="{9D8B030D-6E8A-4147-A177-3AD203B41FA5}">
                      <a16:colId xmlns:a16="http://schemas.microsoft.com/office/drawing/2014/main" val="529302796"/>
                    </a:ext>
                  </a:extLst>
                </a:gridCol>
                <a:gridCol w="829729">
                  <a:extLst>
                    <a:ext uri="{9D8B030D-6E8A-4147-A177-3AD203B41FA5}">
                      <a16:colId xmlns:a16="http://schemas.microsoft.com/office/drawing/2014/main" val="2052785176"/>
                    </a:ext>
                  </a:extLst>
                </a:gridCol>
                <a:gridCol w="654148">
                  <a:extLst>
                    <a:ext uri="{9D8B030D-6E8A-4147-A177-3AD203B41FA5}">
                      <a16:colId xmlns:a16="http://schemas.microsoft.com/office/drawing/2014/main" val="948413658"/>
                    </a:ext>
                  </a:extLst>
                </a:gridCol>
                <a:gridCol w="611945">
                  <a:extLst>
                    <a:ext uri="{9D8B030D-6E8A-4147-A177-3AD203B41FA5}">
                      <a16:colId xmlns:a16="http://schemas.microsoft.com/office/drawing/2014/main" val="1240982261"/>
                    </a:ext>
                  </a:extLst>
                </a:gridCol>
                <a:gridCol w="621323">
                  <a:extLst>
                    <a:ext uri="{9D8B030D-6E8A-4147-A177-3AD203B41FA5}">
                      <a16:colId xmlns:a16="http://schemas.microsoft.com/office/drawing/2014/main" val="11521259"/>
                    </a:ext>
                  </a:extLst>
                </a:gridCol>
                <a:gridCol w="609600">
                  <a:extLst>
                    <a:ext uri="{9D8B030D-6E8A-4147-A177-3AD203B41FA5}">
                      <a16:colId xmlns:a16="http://schemas.microsoft.com/office/drawing/2014/main" val="83276341"/>
                    </a:ext>
                  </a:extLst>
                </a:gridCol>
                <a:gridCol w="750277">
                  <a:extLst>
                    <a:ext uri="{9D8B030D-6E8A-4147-A177-3AD203B41FA5}">
                      <a16:colId xmlns:a16="http://schemas.microsoft.com/office/drawing/2014/main" val="3296603739"/>
                    </a:ext>
                  </a:extLst>
                </a:gridCol>
                <a:gridCol w="724505">
                  <a:extLst>
                    <a:ext uri="{9D8B030D-6E8A-4147-A177-3AD203B41FA5}">
                      <a16:colId xmlns:a16="http://schemas.microsoft.com/office/drawing/2014/main" val="970280426"/>
                    </a:ext>
                  </a:extLst>
                </a:gridCol>
              </a:tblGrid>
              <a:tr h="494282">
                <a:tc>
                  <a:txBody>
                    <a:bodyPr/>
                    <a:lstStyle/>
                    <a:p>
                      <a:pPr algn="ctr" rtl="0" fontAlgn="b"/>
                      <a:r>
                        <a:rPr lang="en-US" sz="1100" b="1" i="0" u="none" strike="noStrike" dirty="0">
                          <a:solidFill>
                            <a:srgbClr val="FFFFFF"/>
                          </a:solidFill>
                          <a:effectLst/>
                          <a:latin typeface="Helvetica" panose="020B0403020202020204" pitchFamily="34" charset="0"/>
                        </a:rPr>
                        <a:t>Programming</a:t>
                      </a:r>
                    </a:p>
                  </a:txBody>
                  <a:tcPr marL="9525" marR="9525" marT="9525" marB="0" anchor="ctr">
                    <a:solidFill>
                      <a:srgbClr val="1F1A62"/>
                    </a:solidFill>
                  </a:tcPr>
                </a:tc>
                <a:tc>
                  <a:txBody>
                    <a:bodyPr/>
                    <a:lstStyle/>
                    <a:p>
                      <a:pPr algn="ctr" rtl="0" fontAlgn="b"/>
                      <a:r>
                        <a:rPr lang="en-US" sz="1100" b="1" i="0" u="none" strike="noStrike" dirty="0">
                          <a:solidFill>
                            <a:srgbClr val="FFFFFF"/>
                          </a:solidFill>
                          <a:effectLst/>
                          <a:latin typeface="Helvetica" panose="020B0403020202020204" pitchFamily="34" charset="0"/>
                        </a:rPr>
                        <a:t>Network</a:t>
                      </a:r>
                    </a:p>
                  </a:txBody>
                  <a:tcPr marL="9525" marR="9525" marT="9525" marB="0" anchor="ctr">
                    <a:solidFill>
                      <a:srgbClr val="1F1A62"/>
                    </a:solidFill>
                  </a:tcPr>
                </a:tc>
                <a:tc>
                  <a:txBody>
                    <a:bodyPr/>
                    <a:lstStyle/>
                    <a:p>
                      <a:pPr algn="ctr" rtl="0" fontAlgn="b"/>
                      <a:r>
                        <a:rPr lang="en-US" sz="1100" b="1" i="0" u="sng" strike="noStrike" dirty="0">
                          <a:solidFill>
                            <a:srgbClr val="FFFFFF"/>
                          </a:solidFill>
                          <a:effectLst/>
                          <a:latin typeface="Helvetica" panose="020B0403020202020204" pitchFamily="34" charset="0"/>
                        </a:rPr>
                        <a:t>P2+</a:t>
                      </a:r>
                      <a:br>
                        <a:rPr lang="en-US" sz="1100" b="0" i="0" u="sng" strike="noStrike" dirty="0">
                          <a:solidFill>
                            <a:srgbClr val="FFFFFF"/>
                          </a:solidFill>
                          <a:effectLst/>
                          <a:latin typeface="Helvetica" panose="020B0403020202020204" pitchFamily="34" charset="0"/>
                        </a:rPr>
                      </a:br>
                      <a:r>
                        <a:rPr lang="en-US" sz="1100" b="0" i="0" u="none" strike="noStrike" dirty="0">
                          <a:solidFill>
                            <a:srgbClr val="FFFFFF"/>
                          </a:solidFill>
                          <a:effectLst/>
                          <a:latin typeface="Helvetica" panose="020B0403020202020204" pitchFamily="34" charset="0"/>
                        </a:rPr>
                        <a:t>IMPEs </a:t>
                      </a:r>
                    </a:p>
                    <a:p>
                      <a:pPr algn="ctr" rtl="0" fontAlgn="b"/>
                      <a:r>
                        <a:rPr lang="en-US" sz="1100" b="0" i="0" u="none" strike="noStrike" dirty="0">
                          <a:solidFill>
                            <a:srgbClr val="FFFFFF"/>
                          </a:solidFill>
                          <a:effectLst/>
                          <a:latin typeface="Helvetica" panose="020B0403020202020204" pitchFamily="34" charset="0"/>
                        </a:rPr>
                        <a:t>(000) Lift</a:t>
                      </a:r>
                      <a:endParaRPr lang="en-US" sz="1100" b="1" i="0" u="none" strike="noStrike" dirty="0">
                        <a:solidFill>
                          <a:srgbClr val="FFFFFF"/>
                        </a:solidFill>
                        <a:effectLst/>
                        <a:latin typeface="Helvetica" panose="020B0403020202020204" pitchFamily="34" charset="0"/>
                      </a:endParaRPr>
                    </a:p>
                  </a:txBody>
                  <a:tcPr marL="9525" marR="9525" marT="9525" marB="0" anchor="ctr">
                    <a:solidFill>
                      <a:srgbClr val="1F1A62"/>
                    </a:solidFill>
                  </a:tcPr>
                </a:tc>
                <a:tc>
                  <a:txBody>
                    <a:bodyPr/>
                    <a:lstStyle/>
                    <a:p>
                      <a:pPr algn="ctr" rtl="0" fontAlgn="b"/>
                      <a:r>
                        <a:rPr lang="en-US" sz="1100" b="1" i="0" u="sng" strike="noStrike" dirty="0">
                          <a:solidFill>
                            <a:srgbClr val="FFFFFF"/>
                          </a:solidFill>
                          <a:effectLst/>
                          <a:latin typeface="Helvetica" panose="020B0403020202020204" pitchFamily="34" charset="0"/>
                        </a:rPr>
                        <a:t>P2 +</a:t>
                      </a:r>
                      <a:br>
                        <a:rPr lang="en-US" sz="1100" b="1" i="0" u="sng" strike="noStrike" dirty="0">
                          <a:solidFill>
                            <a:srgbClr val="FFFFFF"/>
                          </a:solidFill>
                          <a:effectLst/>
                          <a:latin typeface="Helvetica" panose="020B0403020202020204" pitchFamily="34" charset="0"/>
                        </a:rPr>
                      </a:br>
                      <a:r>
                        <a:rPr lang="en-US" sz="1100" b="0" i="0" u="none" strike="noStrike" dirty="0">
                          <a:solidFill>
                            <a:srgbClr val="FFFFFF"/>
                          </a:solidFill>
                          <a:effectLst/>
                          <a:latin typeface="Helvetica" panose="020B0403020202020204" pitchFamily="34" charset="0"/>
                        </a:rPr>
                        <a:t>% Lift</a:t>
                      </a:r>
                    </a:p>
                  </a:txBody>
                  <a:tcPr marL="9525" marR="9525" marT="9525" marB="0" anchor="ctr">
                    <a:solidFill>
                      <a:srgbClr val="1F1A62"/>
                    </a:solidFill>
                  </a:tcPr>
                </a:tc>
                <a:tc>
                  <a:txBody>
                    <a:bodyPr/>
                    <a:lstStyle/>
                    <a:p>
                      <a:pPr algn="ctr"/>
                      <a:r>
                        <a:rPr lang="en-US" sz="1100" b="1" i="0" u="sng" strike="noStrike" dirty="0">
                          <a:solidFill>
                            <a:srgbClr val="FFFFFF"/>
                          </a:solidFill>
                          <a:effectLst/>
                          <a:latin typeface="Helvetica" panose="020B0403020202020204" pitchFamily="34" charset="0"/>
                        </a:rPr>
                        <a:t>P18-34</a:t>
                      </a:r>
                      <a:br>
                        <a:rPr lang="en-US" sz="1100" b="1" i="0" u="sng" strike="noStrike" dirty="0">
                          <a:solidFill>
                            <a:srgbClr val="FFFFFF"/>
                          </a:solidFill>
                          <a:effectLst/>
                          <a:latin typeface="Helvetica" panose="020B0403020202020204" pitchFamily="34" charset="0"/>
                        </a:rPr>
                      </a:br>
                      <a:r>
                        <a:rPr lang="en-US" sz="1100" b="0" i="0" u="none" strike="noStrike" dirty="0">
                          <a:solidFill>
                            <a:srgbClr val="FFFFFF"/>
                          </a:solidFill>
                          <a:effectLst/>
                          <a:latin typeface="Helvetica" panose="020B0403020202020204" pitchFamily="34" charset="0"/>
                        </a:rPr>
                        <a:t>% Lift</a:t>
                      </a:r>
                      <a:endParaRPr lang="en-US" dirty="0"/>
                    </a:p>
                  </a:txBody>
                  <a:tcPr marL="9525" marR="9525" marT="9525" marB="0" anchor="ctr">
                    <a:solidFill>
                      <a:srgbClr val="1F1A62"/>
                    </a:solidFill>
                  </a:tcPr>
                </a:tc>
                <a:tc>
                  <a:txBody>
                    <a:bodyPr/>
                    <a:lstStyle/>
                    <a:p>
                      <a:pPr algn="ctr" rtl="0" fontAlgn="b"/>
                      <a:r>
                        <a:rPr lang="en-US" sz="1100" b="1" i="0" u="sng" strike="noStrike" dirty="0">
                          <a:solidFill>
                            <a:srgbClr val="FFFFFF"/>
                          </a:solidFill>
                          <a:effectLst/>
                          <a:latin typeface="Helvetica" panose="020B0403020202020204" pitchFamily="34" charset="0"/>
                        </a:rPr>
                        <a:t>P18-49</a:t>
                      </a:r>
                      <a:br>
                        <a:rPr lang="en-US" sz="1100" b="1" i="0" u="sng" strike="noStrike" dirty="0">
                          <a:solidFill>
                            <a:srgbClr val="FFFFFF"/>
                          </a:solidFill>
                          <a:effectLst/>
                          <a:latin typeface="Helvetica" panose="020B0403020202020204" pitchFamily="34" charset="0"/>
                        </a:rPr>
                      </a:br>
                      <a:r>
                        <a:rPr lang="en-US" sz="1100" b="0" i="0" u="none" strike="noStrike" dirty="0">
                          <a:solidFill>
                            <a:srgbClr val="FFFFFF"/>
                          </a:solidFill>
                          <a:effectLst/>
                          <a:latin typeface="Helvetica" panose="020B0403020202020204" pitchFamily="34" charset="0"/>
                        </a:rPr>
                        <a:t>% Lift</a:t>
                      </a:r>
                    </a:p>
                  </a:txBody>
                  <a:tcPr marL="9525" marR="9525" marT="9525" marB="0" anchor="ctr">
                    <a:solidFill>
                      <a:srgbClr val="1F1A62"/>
                    </a:solidFill>
                  </a:tcPr>
                </a:tc>
                <a:tc>
                  <a:txBody>
                    <a:bodyPr/>
                    <a:lstStyle/>
                    <a:p>
                      <a:pPr algn="ctr" rtl="0" fontAlgn="b"/>
                      <a:r>
                        <a:rPr lang="en-US" sz="1100" b="1" i="0" u="sng" strike="noStrike" dirty="0">
                          <a:solidFill>
                            <a:srgbClr val="FFFFFF"/>
                          </a:solidFill>
                          <a:effectLst/>
                          <a:latin typeface="Helvetica" panose="020B0403020202020204" pitchFamily="34" charset="0"/>
                        </a:rPr>
                        <a:t>P25-54</a:t>
                      </a:r>
                      <a:br>
                        <a:rPr lang="en-US" sz="1100" b="1" i="0" u="sng" strike="noStrike" dirty="0">
                          <a:solidFill>
                            <a:srgbClr val="FFFFFF"/>
                          </a:solidFill>
                          <a:effectLst/>
                          <a:latin typeface="Helvetica" panose="020B0403020202020204" pitchFamily="34" charset="0"/>
                        </a:rPr>
                      </a:br>
                      <a:r>
                        <a:rPr lang="en-US" sz="1100" b="0" i="0" u="none" strike="noStrike" dirty="0">
                          <a:solidFill>
                            <a:srgbClr val="FFFFFF"/>
                          </a:solidFill>
                          <a:effectLst/>
                          <a:latin typeface="Helvetica" panose="020B0403020202020204" pitchFamily="34" charset="0"/>
                        </a:rPr>
                        <a:t>% Lift</a:t>
                      </a:r>
                    </a:p>
                  </a:txBody>
                  <a:tcPr marL="9525" marR="9525" marT="9525" marB="0" anchor="ctr">
                    <a:solidFill>
                      <a:srgbClr val="1F1A62"/>
                    </a:solidFill>
                  </a:tcPr>
                </a:tc>
                <a:tc>
                  <a:txBody>
                    <a:bodyPr/>
                    <a:lstStyle/>
                    <a:p>
                      <a:pPr algn="ctr" rtl="0" fontAlgn="b"/>
                      <a:r>
                        <a:rPr lang="en-US" sz="1100" b="1" i="0" u="sng" strike="noStrike" dirty="0">
                          <a:solidFill>
                            <a:srgbClr val="FFFFFF"/>
                          </a:solidFill>
                          <a:effectLst/>
                          <a:latin typeface="Helvetica" panose="020B0403020202020204" pitchFamily="34" charset="0"/>
                        </a:rPr>
                        <a:t>Black P2+</a:t>
                      </a:r>
                      <a:br>
                        <a:rPr lang="en-US" sz="1100" b="1" i="0" u="sng" strike="noStrike" dirty="0">
                          <a:solidFill>
                            <a:srgbClr val="FFFFFF"/>
                          </a:solidFill>
                          <a:effectLst/>
                          <a:latin typeface="Helvetica" panose="020B0403020202020204" pitchFamily="34" charset="0"/>
                        </a:rPr>
                      </a:br>
                      <a:r>
                        <a:rPr lang="en-US" sz="1100" b="0" i="0" u="none" strike="noStrike" dirty="0">
                          <a:solidFill>
                            <a:srgbClr val="FFFFFF"/>
                          </a:solidFill>
                          <a:effectLst/>
                          <a:latin typeface="Helvetica" panose="020B0403020202020204" pitchFamily="34" charset="0"/>
                        </a:rPr>
                        <a:t>% Diff</a:t>
                      </a:r>
                    </a:p>
                  </a:txBody>
                  <a:tcPr marL="9525" marR="9525" marT="9525" marB="0" anchor="ctr">
                    <a:solidFill>
                      <a:srgbClr val="1F1A62"/>
                    </a:solidFill>
                  </a:tcPr>
                </a:tc>
                <a:tc>
                  <a:txBody>
                    <a:bodyPr/>
                    <a:lstStyle/>
                    <a:p>
                      <a:pPr algn="ctr" rtl="0" fontAlgn="b"/>
                      <a:r>
                        <a:rPr lang="en-US" sz="1100" b="1" i="0" u="sng" strike="noStrike" dirty="0">
                          <a:solidFill>
                            <a:srgbClr val="FFFFFF"/>
                          </a:solidFill>
                          <a:effectLst/>
                          <a:latin typeface="Helvetica" panose="020B0403020202020204" pitchFamily="34" charset="0"/>
                        </a:rPr>
                        <a:t>Hisp P2+</a:t>
                      </a:r>
                      <a:r>
                        <a:rPr lang="en-US" sz="1100" b="0" i="0" u="sng" strike="noStrike" dirty="0">
                          <a:solidFill>
                            <a:srgbClr val="FFFFFF"/>
                          </a:solidFill>
                          <a:effectLst/>
                          <a:latin typeface="Helvetica" panose="020B0403020202020204" pitchFamily="34" charset="0"/>
                        </a:rPr>
                        <a:t> </a:t>
                      </a:r>
                      <a:r>
                        <a:rPr lang="en-US" sz="1100" b="0" i="0" u="none" strike="noStrike" dirty="0">
                          <a:solidFill>
                            <a:srgbClr val="FFFFFF"/>
                          </a:solidFill>
                          <a:effectLst/>
                          <a:latin typeface="Helvetica" panose="020B0403020202020204" pitchFamily="34" charset="0"/>
                        </a:rPr>
                        <a:t>% Lift</a:t>
                      </a:r>
                    </a:p>
                  </a:txBody>
                  <a:tcPr marL="9525" marR="9525" marT="9525" marB="0" anchor="ctr">
                    <a:solidFill>
                      <a:srgbClr val="1F1A62"/>
                    </a:solidFill>
                  </a:tcPr>
                </a:tc>
                <a:extLst>
                  <a:ext uri="{0D108BD9-81ED-4DB2-BD59-A6C34878D82A}">
                    <a16:rowId xmlns:a16="http://schemas.microsoft.com/office/drawing/2014/main" val="2014353913"/>
                  </a:ext>
                </a:extLst>
              </a:tr>
              <a:tr h="227129">
                <a:tc>
                  <a:txBody>
                    <a:bodyPr/>
                    <a:lstStyle/>
                    <a:p>
                      <a:pPr marL="0" algn="ctr" defTabSz="914400" rtl="0" eaLnBrk="1" fontAlgn="b" latinLnBrk="0" hangingPunct="1"/>
                      <a:r>
                        <a:rPr lang="en-US" sz="950" b="1" u="none" strike="noStrike" kern="1200" dirty="0">
                          <a:solidFill>
                            <a:schemeClr val="bg1"/>
                          </a:solidFill>
                          <a:effectLst/>
                          <a:latin typeface="Helvetica" panose="020B0403020202020204" pitchFamily="34" charset="0"/>
                          <a:ea typeface="+mn-ea"/>
                          <a:cs typeface="+mn-cs"/>
                        </a:rPr>
                        <a:t>Super Bowl LV</a:t>
                      </a:r>
                    </a:p>
                  </a:txBody>
                  <a:tcPr marL="7620" marR="7620" marT="7620" marB="0" anchor="ctr">
                    <a:solidFill>
                      <a:srgbClr val="1F1A62"/>
                    </a:solidFill>
                  </a:tcPr>
                </a:tc>
                <a:tc>
                  <a:txBody>
                    <a:bodyPr/>
                    <a:lstStyle/>
                    <a:p>
                      <a:pPr marL="0" algn="ctr" defTabSz="914400" rtl="0" eaLnBrk="1" fontAlgn="b" latinLnBrk="0" hangingPunct="1"/>
                      <a:r>
                        <a:rPr lang="en-US" sz="1100" b="0" u="none" strike="noStrike" kern="1200" dirty="0">
                          <a:solidFill>
                            <a:schemeClr val="bg1"/>
                          </a:solidFill>
                          <a:effectLst/>
                          <a:latin typeface="Helvetica" panose="020B0403020202020204" pitchFamily="34" charset="0"/>
                          <a:ea typeface="+mn-ea"/>
                          <a:cs typeface="+mn-cs"/>
                        </a:rPr>
                        <a:t>CBS</a:t>
                      </a:r>
                    </a:p>
                  </a:txBody>
                  <a:tcPr marL="7620" marR="7620" marT="7620" marB="0" anchor="ctr">
                    <a:solidFill>
                      <a:srgbClr val="1F1A62"/>
                    </a:solidFill>
                  </a:tcPr>
                </a:tc>
                <a:tc>
                  <a:txBody>
                    <a:bodyPr/>
                    <a:lstStyle/>
                    <a:p>
                      <a:pPr marL="0" algn="ctr" defTabSz="914400" rtl="0" eaLnBrk="1" fontAlgn="b" latinLnBrk="0" hangingPunct="1"/>
                      <a:r>
                        <a:rPr lang="en-US" sz="1100" b="0" u="none" strike="noStrike" kern="1200" dirty="0">
                          <a:solidFill>
                            <a:srgbClr val="1F1A62"/>
                          </a:solidFill>
                          <a:effectLst/>
                          <a:latin typeface="Helvetica" panose="020B0403020202020204" pitchFamily="34" charset="0"/>
                          <a:ea typeface="+mn-ea"/>
                          <a:cs typeface="+mn-cs"/>
                        </a:rPr>
                        <a:t>240,193</a:t>
                      </a:r>
                    </a:p>
                  </a:txBody>
                  <a:tcPr marL="7620" marR="7620" marT="7620" marB="0" anchor="ctr"/>
                </a:tc>
                <a:tc>
                  <a:txBody>
                    <a:bodyPr/>
                    <a:lstStyle/>
                    <a:p>
                      <a:pPr marL="0" algn="ctr" defTabSz="914400" rtl="0" eaLnBrk="1" fontAlgn="b" latinLnBrk="0" hangingPunct="1"/>
                      <a:r>
                        <a:rPr lang="en-US" sz="1100" b="0" u="none" strike="noStrike" kern="1200" dirty="0">
                          <a:solidFill>
                            <a:srgbClr val="1F1A62"/>
                          </a:solidFill>
                          <a:effectLst/>
                          <a:latin typeface="Helvetica" panose="020B0403020202020204" pitchFamily="34" charset="0"/>
                          <a:ea typeface="+mn-ea"/>
                          <a:cs typeface="+mn-cs"/>
                        </a:rPr>
                        <a:t>2.9%</a:t>
                      </a:r>
                    </a:p>
                  </a:txBody>
                  <a:tcPr marL="7620" marR="7620" marT="7620" marB="0" anchor="ctr"/>
                </a:tc>
                <a:tc>
                  <a:txBody>
                    <a:bodyPr/>
                    <a:lstStyle/>
                    <a:p>
                      <a:pPr marL="0" algn="ctr" defTabSz="914400" rtl="0" eaLnBrk="1" fontAlgn="b" latinLnBrk="0" hangingPunct="1"/>
                      <a:r>
                        <a:rPr lang="en-US" sz="1100" b="0" u="none" strike="noStrike" kern="1200">
                          <a:solidFill>
                            <a:srgbClr val="1F1A62"/>
                          </a:solidFill>
                          <a:effectLst/>
                          <a:latin typeface="Helvetica" panose="020B0403020202020204" pitchFamily="34" charset="0"/>
                          <a:ea typeface="+mn-ea"/>
                          <a:cs typeface="+mn-cs"/>
                        </a:rPr>
                        <a:t>9.1%</a:t>
                      </a:r>
                    </a:p>
                  </a:txBody>
                  <a:tcPr marL="7620" marR="7620" marT="7620" marB="0" anchor="ctr"/>
                </a:tc>
                <a:tc>
                  <a:txBody>
                    <a:bodyPr/>
                    <a:lstStyle/>
                    <a:p>
                      <a:pPr marL="0" algn="ctr" defTabSz="914400" rtl="0" eaLnBrk="1" fontAlgn="b" latinLnBrk="0" hangingPunct="1"/>
                      <a:r>
                        <a:rPr lang="en-US" sz="1100" b="0" u="none" strike="noStrike" kern="1200">
                          <a:solidFill>
                            <a:srgbClr val="1F1A62"/>
                          </a:solidFill>
                          <a:effectLst/>
                          <a:latin typeface="Helvetica" panose="020B0403020202020204" pitchFamily="34" charset="0"/>
                          <a:ea typeface="+mn-ea"/>
                          <a:cs typeface="+mn-cs"/>
                        </a:rPr>
                        <a:t>5.9%</a:t>
                      </a:r>
                    </a:p>
                  </a:txBody>
                  <a:tcPr marL="7620" marR="7620" marT="7620" marB="0" anchor="ctr"/>
                </a:tc>
                <a:tc>
                  <a:txBody>
                    <a:bodyPr/>
                    <a:lstStyle/>
                    <a:p>
                      <a:pPr marL="0" algn="ctr" defTabSz="914400" rtl="0" eaLnBrk="1" fontAlgn="b" latinLnBrk="0" hangingPunct="1"/>
                      <a:r>
                        <a:rPr lang="en-US" sz="1100" b="0" u="none" strike="noStrike" kern="1200">
                          <a:solidFill>
                            <a:srgbClr val="1F1A62"/>
                          </a:solidFill>
                          <a:effectLst/>
                          <a:latin typeface="Helvetica" panose="020B0403020202020204" pitchFamily="34" charset="0"/>
                          <a:ea typeface="+mn-ea"/>
                          <a:cs typeface="+mn-cs"/>
                        </a:rPr>
                        <a:t>4.6%</a:t>
                      </a:r>
                    </a:p>
                  </a:txBody>
                  <a:tcPr marL="7620" marR="7620" marT="7620" marB="0" anchor="ctr"/>
                </a:tc>
                <a:tc>
                  <a:txBody>
                    <a:bodyPr/>
                    <a:lstStyle/>
                    <a:p>
                      <a:pPr marL="0" algn="ctr" defTabSz="914400" rtl="0" eaLnBrk="1" fontAlgn="b" latinLnBrk="0" hangingPunct="1"/>
                      <a:r>
                        <a:rPr lang="en-US" sz="1100" b="0" u="none" strike="noStrike" kern="1200">
                          <a:solidFill>
                            <a:srgbClr val="1F1A62"/>
                          </a:solidFill>
                          <a:effectLst/>
                          <a:latin typeface="Helvetica" panose="020B0403020202020204" pitchFamily="34" charset="0"/>
                          <a:ea typeface="+mn-ea"/>
                          <a:cs typeface="+mn-cs"/>
                        </a:rPr>
                        <a:t>3.5%</a:t>
                      </a:r>
                    </a:p>
                  </a:txBody>
                  <a:tcPr marL="7620" marR="7620" marT="7620" marB="0" anchor="ctr"/>
                </a:tc>
                <a:tc>
                  <a:txBody>
                    <a:bodyPr/>
                    <a:lstStyle/>
                    <a:p>
                      <a:pPr marL="0" algn="ctr" defTabSz="914400" rtl="0" eaLnBrk="1" fontAlgn="b" latinLnBrk="0" hangingPunct="1"/>
                      <a:r>
                        <a:rPr lang="en-US" sz="1100" b="0" u="none" strike="noStrike" kern="1200" dirty="0">
                          <a:solidFill>
                            <a:srgbClr val="1F1A62"/>
                          </a:solidFill>
                          <a:effectLst/>
                          <a:latin typeface="Helvetica" panose="020B0403020202020204" pitchFamily="34" charset="0"/>
                          <a:ea typeface="+mn-ea"/>
                          <a:cs typeface="+mn-cs"/>
                        </a:rPr>
                        <a:t>5.6%</a:t>
                      </a:r>
                    </a:p>
                  </a:txBody>
                  <a:tcPr marL="7620" marR="7620" marT="7620" marB="0" anchor="ctr"/>
                </a:tc>
                <a:extLst>
                  <a:ext uri="{0D108BD9-81ED-4DB2-BD59-A6C34878D82A}">
                    <a16:rowId xmlns:a16="http://schemas.microsoft.com/office/drawing/2014/main" val="2952813743"/>
                  </a:ext>
                </a:extLst>
              </a:tr>
              <a:tr h="214308">
                <a:tc>
                  <a:txBody>
                    <a:bodyPr/>
                    <a:lstStyle/>
                    <a:p>
                      <a:pPr algn="ctr" fontAlgn="b"/>
                      <a:r>
                        <a:rPr lang="en-US" sz="950" b="1" i="0" u="none" strike="noStrike" dirty="0">
                          <a:solidFill>
                            <a:schemeClr val="bg1"/>
                          </a:solidFill>
                          <a:effectLst/>
                          <a:latin typeface="Helvetica" panose="020B0403020202020204" pitchFamily="34" charset="0"/>
                        </a:rPr>
                        <a:t>MLB World Series 2021 (Game 4)</a:t>
                      </a:r>
                    </a:p>
                  </a:txBody>
                  <a:tcPr marL="7620" marR="7620" marT="7620" marB="0" anchor="ctr">
                    <a:solidFill>
                      <a:srgbClr val="1F1A62"/>
                    </a:solidFill>
                  </a:tcPr>
                </a:tc>
                <a:tc>
                  <a:txBody>
                    <a:bodyPr/>
                    <a:lstStyle/>
                    <a:p>
                      <a:pPr algn="ctr" fontAlgn="b"/>
                      <a:r>
                        <a:rPr lang="en-US" sz="1100" b="0" i="0" u="none" strike="noStrike">
                          <a:solidFill>
                            <a:schemeClr val="bg1"/>
                          </a:solidFill>
                          <a:effectLst/>
                          <a:latin typeface="Helvetica" panose="020B0403020202020204" pitchFamily="34" charset="0"/>
                        </a:rPr>
                        <a:t>FOX</a:t>
                      </a:r>
                    </a:p>
                  </a:txBody>
                  <a:tcPr marL="7620" marR="7620" marT="7620" marB="0" anchor="ctr">
                    <a:solidFill>
                      <a:srgbClr val="1F1A62"/>
                    </a:solidFill>
                  </a:tcPr>
                </a:tc>
                <a:tc>
                  <a:txBody>
                    <a:bodyPr/>
                    <a:lstStyle/>
                    <a:p>
                      <a:pPr algn="ctr" fontAlgn="b"/>
                      <a:r>
                        <a:rPr lang="en-US" sz="1100" b="0" i="0" u="none" strike="noStrike">
                          <a:solidFill>
                            <a:srgbClr val="1F1A62"/>
                          </a:solidFill>
                          <a:effectLst/>
                          <a:latin typeface="Helvetica" panose="020B0403020202020204" pitchFamily="34" charset="0"/>
                        </a:rPr>
                        <a:t>50,551</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2.6%</a:t>
                      </a:r>
                    </a:p>
                  </a:txBody>
                  <a:tcPr marL="7620" marR="7620" marT="7620" marB="0" anchor="ctr"/>
                </a:tc>
                <a:tc>
                  <a:txBody>
                    <a:bodyPr/>
                    <a:lstStyle/>
                    <a:p>
                      <a:pPr algn="ctr" fontAlgn="b"/>
                      <a:r>
                        <a:rPr lang="en-US" sz="1100" b="0" i="0" u="none" strike="noStrike" dirty="0">
                          <a:solidFill>
                            <a:srgbClr val="1F1A62"/>
                          </a:solidFill>
                          <a:effectLst/>
                          <a:latin typeface="Helvetica" panose="020B0403020202020204" pitchFamily="34" charset="0"/>
                        </a:rPr>
                        <a:t>10.5%</a:t>
                      </a:r>
                    </a:p>
                  </a:txBody>
                  <a:tcPr marL="7620" marR="7620" marT="7620" marB="0" anchor="ctr"/>
                </a:tc>
                <a:tc>
                  <a:txBody>
                    <a:bodyPr/>
                    <a:lstStyle/>
                    <a:p>
                      <a:pPr algn="ctr" fontAlgn="b"/>
                      <a:r>
                        <a:rPr lang="en-US" sz="1100" b="0" i="0" u="none" strike="noStrike" dirty="0">
                          <a:solidFill>
                            <a:srgbClr val="1F1A62"/>
                          </a:solidFill>
                          <a:effectLst/>
                          <a:latin typeface="Helvetica" panose="020B0403020202020204" pitchFamily="34" charset="0"/>
                        </a:rPr>
                        <a:t>6.6%</a:t>
                      </a:r>
                    </a:p>
                  </a:txBody>
                  <a:tcPr marL="7620" marR="7620" marT="7620" marB="0" anchor="ctr"/>
                </a:tc>
                <a:tc>
                  <a:txBody>
                    <a:bodyPr/>
                    <a:lstStyle/>
                    <a:p>
                      <a:pPr algn="ctr" fontAlgn="b"/>
                      <a:r>
                        <a:rPr lang="en-US" sz="1100" b="0" i="0" u="none" strike="noStrike" dirty="0">
                          <a:solidFill>
                            <a:srgbClr val="1F1A62"/>
                          </a:solidFill>
                          <a:effectLst/>
                          <a:latin typeface="Helvetica" panose="020B0403020202020204" pitchFamily="34" charset="0"/>
                        </a:rPr>
                        <a:t>5.1%</a:t>
                      </a:r>
                    </a:p>
                  </a:txBody>
                  <a:tcPr marL="7620" marR="7620" marT="7620" marB="0" anchor="ctr"/>
                </a:tc>
                <a:tc>
                  <a:txBody>
                    <a:bodyPr/>
                    <a:lstStyle/>
                    <a:p>
                      <a:pPr algn="ctr" fontAlgn="b"/>
                      <a:r>
                        <a:rPr lang="en-US" sz="1100" b="0" i="0" u="none" strike="noStrike" dirty="0">
                          <a:solidFill>
                            <a:srgbClr val="1F1A62"/>
                          </a:solidFill>
                          <a:effectLst/>
                          <a:latin typeface="Helvetica" panose="020B0403020202020204" pitchFamily="34" charset="0"/>
                        </a:rPr>
                        <a:t>7.8%</a:t>
                      </a:r>
                    </a:p>
                  </a:txBody>
                  <a:tcPr marL="7620" marR="7620" marT="7620" marB="0" anchor="ctr"/>
                </a:tc>
                <a:tc>
                  <a:txBody>
                    <a:bodyPr/>
                    <a:lstStyle/>
                    <a:p>
                      <a:pPr algn="ctr" fontAlgn="b"/>
                      <a:r>
                        <a:rPr lang="en-US" sz="1100" b="0" i="0" u="none" strike="noStrike" dirty="0">
                          <a:solidFill>
                            <a:srgbClr val="1F1A62"/>
                          </a:solidFill>
                          <a:effectLst/>
                          <a:latin typeface="Helvetica" panose="020B0403020202020204" pitchFamily="34" charset="0"/>
                        </a:rPr>
                        <a:t>3.5%</a:t>
                      </a:r>
                    </a:p>
                  </a:txBody>
                  <a:tcPr marL="7620" marR="7620" marT="7620" marB="0" anchor="ctr"/>
                </a:tc>
                <a:extLst>
                  <a:ext uri="{0D108BD9-81ED-4DB2-BD59-A6C34878D82A}">
                    <a16:rowId xmlns:a16="http://schemas.microsoft.com/office/drawing/2014/main" val="1878203453"/>
                  </a:ext>
                </a:extLst>
              </a:tr>
              <a:tr h="227129">
                <a:tc>
                  <a:txBody>
                    <a:bodyPr/>
                    <a:lstStyle/>
                    <a:p>
                      <a:pPr marL="0" algn="ctr" defTabSz="914400" rtl="0" eaLnBrk="1" fontAlgn="b" latinLnBrk="0" hangingPunct="1"/>
                      <a:r>
                        <a:rPr lang="de-DE" sz="950" b="1" u="none" strike="noStrike" kern="1200" dirty="0">
                          <a:solidFill>
                            <a:schemeClr val="bg1"/>
                          </a:solidFill>
                          <a:effectLst/>
                          <a:latin typeface="Helvetica" panose="020B0403020202020204" pitchFamily="34" charset="0"/>
                          <a:ea typeface="+mn-ea"/>
                          <a:cs typeface="+mn-cs"/>
                        </a:rPr>
                        <a:t>NBA Finals 2021 (Game 5)</a:t>
                      </a:r>
                    </a:p>
                  </a:txBody>
                  <a:tcPr marL="7620" marR="7620" marT="7620" marB="0" anchor="ctr">
                    <a:solidFill>
                      <a:srgbClr val="1F1A62"/>
                    </a:solidFill>
                  </a:tcPr>
                </a:tc>
                <a:tc>
                  <a:txBody>
                    <a:bodyPr/>
                    <a:lstStyle/>
                    <a:p>
                      <a:pPr marL="0" algn="ctr" defTabSz="914400" rtl="0" eaLnBrk="1" fontAlgn="b" latinLnBrk="0" hangingPunct="1"/>
                      <a:r>
                        <a:rPr lang="en-US" sz="1100" b="0" u="none" strike="noStrike" kern="1200" dirty="0">
                          <a:solidFill>
                            <a:schemeClr val="bg1"/>
                          </a:solidFill>
                          <a:effectLst/>
                          <a:latin typeface="Helvetica" panose="020B0403020202020204" pitchFamily="34" charset="0"/>
                          <a:ea typeface="+mn-ea"/>
                          <a:cs typeface="+mn-cs"/>
                        </a:rPr>
                        <a:t>ABC</a:t>
                      </a:r>
                    </a:p>
                  </a:txBody>
                  <a:tcPr marL="7620" marR="7620" marT="7620" marB="0" anchor="ctr">
                    <a:solidFill>
                      <a:srgbClr val="1F1A62"/>
                    </a:solidFill>
                  </a:tcPr>
                </a:tc>
                <a:tc>
                  <a:txBody>
                    <a:bodyPr/>
                    <a:lstStyle/>
                    <a:p>
                      <a:pPr marL="0" algn="ctr" defTabSz="914400" rtl="0" eaLnBrk="1" fontAlgn="b" latinLnBrk="0" hangingPunct="1"/>
                      <a:r>
                        <a:rPr lang="en-US" sz="1100" b="0" u="none" strike="noStrike" kern="1200" dirty="0">
                          <a:solidFill>
                            <a:srgbClr val="1F1A62"/>
                          </a:solidFill>
                          <a:effectLst/>
                          <a:latin typeface="Helvetica" panose="020B0403020202020204" pitchFamily="34" charset="0"/>
                          <a:ea typeface="+mn-ea"/>
                          <a:cs typeface="+mn-cs"/>
                        </a:rPr>
                        <a:t>31,104</a:t>
                      </a:r>
                    </a:p>
                  </a:txBody>
                  <a:tcPr marL="7620" marR="7620" marT="7620" marB="0" anchor="ctr"/>
                </a:tc>
                <a:tc>
                  <a:txBody>
                    <a:bodyPr/>
                    <a:lstStyle/>
                    <a:p>
                      <a:pPr marL="0" algn="ctr" defTabSz="914400" rtl="0" eaLnBrk="1" fontAlgn="b" latinLnBrk="0" hangingPunct="1"/>
                      <a:r>
                        <a:rPr lang="en-US" sz="1100" b="0" u="none" strike="noStrike" kern="1200" dirty="0">
                          <a:solidFill>
                            <a:srgbClr val="1F1A62"/>
                          </a:solidFill>
                          <a:effectLst/>
                          <a:latin typeface="Helvetica" panose="020B0403020202020204" pitchFamily="34" charset="0"/>
                          <a:ea typeface="+mn-ea"/>
                          <a:cs typeface="+mn-cs"/>
                        </a:rPr>
                        <a:t>4.0%</a:t>
                      </a:r>
                    </a:p>
                  </a:txBody>
                  <a:tcPr marL="7620" marR="7620" marT="7620" marB="0" anchor="ctr"/>
                </a:tc>
                <a:tc>
                  <a:txBody>
                    <a:bodyPr/>
                    <a:lstStyle/>
                    <a:p>
                      <a:pPr marL="0" algn="ctr" defTabSz="914400" rtl="0" eaLnBrk="1" fontAlgn="b" latinLnBrk="0" hangingPunct="1"/>
                      <a:r>
                        <a:rPr lang="en-US" sz="1100" b="0" u="none" strike="noStrike" kern="1200" dirty="0">
                          <a:solidFill>
                            <a:srgbClr val="1F1A62"/>
                          </a:solidFill>
                          <a:effectLst/>
                          <a:latin typeface="Helvetica" panose="020B0403020202020204" pitchFamily="34" charset="0"/>
                          <a:ea typeface="+mn-ea"/>
                          <a:cs typeface="+mn-cs"/>
                        </a:rPr>
                        <a:t>8.5%</a:t>
                      </a:r>
                    </a:p>
                  </a:txBody>
                  <a:tcPr marL="7620" marR="7620" marT="7620" marB="0" anchor="ctr"/>
                </a:tc>
                <a:tc>
                  <a:txBody>
                    <a:bodyPr/>
                    <a:lstStyle/>
                    <a:p>
                      <a:pPr marL="0" algn="ctr" defTabSz="914400" rtl="0" eaLnBrk="1" fontAlgn="b" latinLnBrk="0" hangingPunct="1"/>
                      <a:r>
                        <a:rPr lang="en-US" sz="1100" b="0" u="none" strike="noStrike" kern="1200" dirty="0">
                          <a:solidFill>
                            <a:srgbClr val="1F1A62"/>
                          </a:solidFill>
                          <a:effectLst/>
                          <a:latin typeface="Helvetica" panose="020B0403020202020204" pitchFamily="34" charset="0"/>
                          <a:ea typeface="+mn-ea"/>
                          <a:cs typeface="+mn-cs"/>
                        </a:rPr>
                        <a:t>6.5%</a:t>
                      </a:r>
                    </a:p>
                  </a:txBody>
                  <a:tcPr marL="7620" marR="7620" marT="7620" marB="0" anchor="ctr"/>
                </a:tc>
                <a:tc>
                  <a:txBody>
                    <a:bodyPr/>
                    <a:lstStyle/>
                    <a:p>
                      <a:pPr marL="0" algn="ctr" defTabSz="914400" rtl="0" eaLnBrk="1" fontAlgn="b" latinLnBrk="0" hangingPunct="1"/>
                      <a:r>
                        <a:rPr lang="en-US" sz="1100" b="0" u="none" strike="noStrike" kern="1200" dirty="0">
                          <a:solidFill>
                            <a:srgbClr val="1F1A62"/>
                          </a:solidFill>
                          <a:effectLst/>
                          <a:latin typeface="Helvetica" panose="020B0403020202020204" pitchFamily="34" charset="0"/>
                          <a:ea typeface="+mn-ea"/>
                          <a:cs typeface="+mn-cs"/>
                        </a:rPr>
                        <a:t>5.9%</a:t>
                      </a:r>
                    </a:p>
                  </a:txBody>
                  <a:tcPr marL="7620" marR="7620" marT="7620" marB="0" anchor="ctr"/>
                </a:tc>
                <a:tc>
                  <a:txBody>
                    <a:bodyPr/>
                    <a:lstStyle/>
                    <a:p>
                      <a:pPr marL="0" algn="ctr" defTabSz="914400" rtl="0" eaLnBrk="1" fontAlgn="b" latinLnBrk="0" hangingPunct="1"/>
                      <a:r>
                        <a:rPr lang="en-US" sz="1100" b="0" u="none" strike="noStrike" kern="1200" dirty="0">
                          <a:solidFill>
                            <a:srgbClr val="1F1A62"/>
                          </a:solidFill>
                          <a:effectLst/>
                          <a:latin typeface="Helvetica" panose="020B0403020202020204" pitchFamily="34" charset="0"/>
                          <a:ea typeface="+mn-ea"/>
                          <a:cs typeface="+mn-cs"/>
                        </a:rPr>
                        <a:t>3.3%</a:t>
                      </a:r>
                    </a:p>
                  </a:txBody>
                  <a:tcPr marL="7620" marR="7620" marT="7620" marB="0" anchor="ctr"/>
                </a:tc>
                <a:tc>
                  <a:txBody>
                    <a:bodyPr/>
                    <a:lstStyle/>
                    <a:p>
                      <a:pPr marL="0" algn="ctr" defTabSz="914400" rtl="0" eaLnBrk="1" fontAlgn="b" latinLnBrk="0" hangingPunct="1"/>
                      <a:r>
                        <a:rPr lang="en-US" sz="1100" b="0" u="none" strike="noStrike" kern="1200" dirty="0">
                          <a:solidFill>
                            <a:srgbClr val="1F1A62"/>
                          </a:solidFill>
                          <a:effectLst/>
                          <a:latin typeface="Helvetica" panose="020B0403020202020204" pitchFamily="34" charset="0"/>
                          <a:ea typeface="+mn-ea"/>
                          <a:cs typeface="+mn-cs"/>
                        </a:rPr>
                        <a:t>7.3%</a:t>
                      </a:r>
                    </a:p>
                  </a:txBody>
                  <a:tcPr marL="7620" marR="7620" marT="7620" marB="0" anchor="ctr"/>
                </a:tc>
                <a:extLst>
                  <a:ext uri="{0D108BD9-81ED-4DB2-BD59-A6C34878D82A}">
                    <a16:rowId xmlns:a16="http://schemas.microsoft.com/office/drawing/2014/main" val="3484370883"/>
                  </a:ext>
                </a:extLst>
              </a:tr>
              <a:tr h="227129">
                <a:tc>
                  <a:txBody>
                    <a:bodyPr/>
                    <a:lstStyle/>
                    <a:p>
                      <a:pPr algn="ctr" fontAlgn="b"/>
                      <a:r>
                        <a:rPr lang="en-US" sz="950" b="1" i="0" u="none" strike="noStrike" dirty="0">
                          <a:solidFill>
                            <a:schemeClr val="bg1"/>
                          </a:solidFill>
                          <a:effectLst/>
                          <a:latin typeface="Helvetica" panose="020B0403020202020204" pitchFamily="34" charset="0"/>
                        </a:rPr>
                        <a:t>Democracy 2020 - Election Night</a:t>
                      </a:r>
                    </a:p>
                  </a:txBody>
                  <a:tcPr marL="7620" marR="7620" marT="7620" marB="0" anchor="ctr">
                    <a:solidFill>
                      <a:srgbClr val="1F1A62"/>
                    </a:solidFill>
                  </a:tcPr>
                </a:tc>
                <a:tc>
                  <a:txBody>
                    <a:bodyPr/>
                    <a:lstStyle/>
                    <a:p>
                      <a:pPr algn="ctr" fontAlgn="b"/>
                      <a:r>
                        <a:rPr lang="en-US" sz="1100" b="0" i="0" u="none" strike="noStrike" dirty="0">
                          <a:solidFill>
                            <a:schemeClr val="bg1"/>
                          </a:solidFill>
                          <a:effectLst/>
                          <a:latin typeface="Helvetica" panose="020B0403020202020204" pitchFamily="34" charset="0"/>
                        </a:rPr>
                        <a:t>FNC</a:t>
                      </a:r>
                    </a:p>
                  </a:txBody>
                  <a:tcPr marL="7620" marR="7620" marT="7620" marB="0" anchor="ctr">
                    <a:solidFill>
                      <a:srgbClr val="1F1A62"/>
                    </a:solidFill>
                  </a:tcPr>
                </a:tc>
                <a:tc>
                  <a:txBody>
                    <a:bodyPr/>
                    <a:lstStyle/>
                    <a:p>
                      <a:pPr algn="ctr" fontAlgn="b"/>
                      <a:r>
                        <a:rPr lang="en-US" sz="1100" b="0" i="0" u="none" strike="noStrike">
                          <a:solidFill>
                            <a:srgbClr val="1F1A62"/>
                          </a:solidFill>
                          <a:effectLst/>
                          <a:latin typeface="Helvetica" panose="020B0403020202020204" pitchFamily="34" charset="0"/>
                        </a:rPr>
                        <a:t>15,202</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0.8%</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3.1%</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1.9%</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1.3%</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3.0%</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2.5%</a:t>
                      </a:r>
                    </a:p>
                  </a:txBody>
                  <a:tcPr marL="7620" marR="7620" marT="7620" marB="0" anchor="ctr"/>
                </a:tc>
                <a:extLst>
                  <a:ext uri="{0D108BD9-81ED-4DB2-BD59-A6C34878D82A}">
                    <a16:rowId xmlns:a16="http://schemas.microsoft.com/office/drawing/2014/main" val="2244156788"/>
                  </a:ext>
                </a:extLst>
              </a:tr>
              <a:tr h="214308">
                <a:tc>
                  <a:txBody>
                    <a:bodyPr/>
                    <a:lstStyle/>
                    <a:p>
                      <a:pPr marL="0" algn="ctr" defTabSz="914400" rtl="0" eaLnBrk="1" fontAlgn="b" latinLnBrk="0" hangingPunct="1"/>
                      <a:r>
                        <a:rPr lang="en-US" sz="950" b="1" u="none" strike="noStrike" kern="1200" dirty="0">
                          <a:solidFill>
                            <a:schemeClr val="bg1"/>
                          </a:solidFill>
                          <a:effectLst/>
                          <a:latin typeface="Helvetica" panose="020B0403020202020204" pitchFamily="34" charset="0"/>
                          <a:ea typeface="+mn-ea"/>
                          <a:cs typeface="+mn-cs"/>
                        </a:rPr>
                        <a:t>Summer Olympics - Opening Ceremony</a:t>
                      </a:r>
                    </a:p>
                  </a:txBody>
                  <a:tcPr marL="7620" marR="7620" marT="7620" marB="0" anchor="ctr">
                    <a:solidFill>
                      <a:srgbClr val="1F1A62"/>
                    </a:solidFill>
                  </a:tcPr>
                </a:tc>
                <a:tc>
                  <a:txBody>
                    <a:bodyPr/>
                    <a:lstStyle/>
                    <a:p>
                      <a:pPr marL="0" algn="ctr" defTabSz="914400" rtl="0" eaLnBrk="1" fontAlgn="b" latinLnBrk="0" hangingPunct="1"/>
                      <a:r>
                        <a:rPr lang="en-US" sz="1100" b="0" u="none" strike="noStrike" kern="1200">
                          <a:solidFill>
                            <a:schemeClr val="bg1"/>
                          </a:solidFill>
                          <a:effectLst/>
                          <a:latin typeface="Helvetica" panose="020B0403020202020204" pitchFamily="34" charset="0"/>
                          <a:ea typeface="+mn-ea"/>
                          <a:cs typeface="+mn-cs"/>
                        </a:rPr>
                        <a:t>NBC</a:t>
                      </a:r>
                    </a:p>
                  </a:txBody>
                  <a:tcPr marL="7620" marR="7620" marT="7620" marB="0" anchor="ctr">
                    <a:solidFill>
                      <a:srgbClr val="1F1A62"/>
                    </a:solidFill>
                  </a:tcPr>
                </a:tc>
                <a:tc>
                  <a:txBody>
                    <a:bodyPr/>
                    <a:lstStyle/>
                    <a:p>
                      <a:pPr marL="0" algn="ctr" defTabSz="914400" rtl="0" eaLnBrk="1" fontAlgn="b" latinLnBrk="0" hangingPunct="1"/>
                      <a:r>
                        <a:rPr lang="en-US" sz="1100" b="0" u="none" strike="noStrike" kern="1200" dirty="0">
                          <a:solidFill>
                            <a:srgbClr val="1F1A62"/>
                          </a:solidFill>
                          <a:effectLst/>
                          <a:latin typeface="Helvetica" panose="020B0403020202020204" pitchFamily="34" charset="0"/>
                          <a:ea typeface="+mn-ea"/>
                          <a:cs typeface="+mn-cs"/>
                        </a:rPr>
                        <a:t>13,303</a:t>
                      </a:r>
                    </a:p>
                  </a:txBody>
                  <a:tcPr marL="7620" marR="7620" marT="7620" marB="0" anchor="ctr"/>
                </a:tc>
                <a:tc>
                  <a:txBody>
                    <a:bodyPr/>
                    <a:lstStyle/>
                    <a:p>
                      <a:pPr marL="0" algn="ctr" defTabSz="914400" rtl="0" eaLnBrk="1" fontAlgn="b" latinLnBrk="0" hangingPunct="1"/>
                      <a:r>
                        <a:rPr lang="en-US" sz="1100" b="0" u="none" strike="noStrike" kern="1200" dirty="0">
                          <a:solidFill>
                            <a:srgbClr val="1F1A62"/>
                          </a:solidFill>
                          <a:effectLst/>
                          <a:latin typeface="Helvetica" panose="020B0403020202020204" pitchFamily="34" charset="0"/>
                          <a:ea typeface="+mn-ea"/>
                          <a:cs typeface="+mn-cs"/>
                        </a:rPr>
                        <a:t>1.6%</a:t>
                      </a:r>
                    </a:p>
                  </a:txBody>
                  <a:tcPr marL="7620" marR="7620" marT="7620" marB="0" anchor="ctr"/>
                </a:tc>
                <a:tc>
                  <a:txBody>
                    <a:bodyPr/>
                    <a:lstStyle/>
                    <a:p>
                      <a:pPr marL="0" algn="ctr" defTabSz="914400" rtl="0" eaLnBrk="1" fontAlgn="b" latinLnBrk="0" hangingPunct="1"/>
                      <a:r>
                        <a:rPr lang="en-US" sz="1100" b="0" u="none" strike="noStrike" kern="1200" dirty="0">
                          <a:solidFill>
                            <a:srgbClr val="1F1A62"/>
                          </a:solidFill>
                          <a:effectLst/>
                          <a:latin typeface="Helvetica" panose="020B0403020202020204" pitchFamily="34" charset="0"/>
                          <a:ea typeface="+mn-ea"/>
                          <a:cs typeface="+mn-cs"/>
                        </a:rPr>
                        <a:t>4.6%</a:t>
                      </a:r>
                    </a:p>
                  </a:txBody>
                  <a:tcPr marL="7620" marR="7620" marT="7620" marB="0" anchor="ctr"/>
                </a:tc>
                <a:tc>
                  <a:txBody>
                    <a:bodyPr/>
                    <a:lstStyle/>
                    <a:p>
                      <a:pPr marL="0" algn="ctr" defTabSz="914400" rtl="0" eaLnBrk="1" fontAlgn="b" latinLnBrk="0" hangingPunct="1"/>
                      <a:r>
                        <a:rPr lang="en-US" sz="1100" b="0" u="none" strike="noStrike" kern="1200" dirty="0">
                          <a:solidFill>
                            <a:srgbClr val="1F1A62"/>
                          </a:solidFill>
                          <a:effectLst/>
                          <a:latin typeface="Helvetica" panose="020B0403020202020204" pitchFamily="34" charset="0"/>
                          <a:ea typeface="+mn-ea"/>
                          <a:cs typeface="+mn-cs"/>
                        </a:rPr>
                        <a:t>3.5%</a:t>
                      </a:r>
                    </a:p>
                  </a:txBody>
                  <a:tcPr marL="7620" marR="7620" marT="7620" marB="0" anchor="ctr"/>
                </a:tc>
                <a:tc>
                  <a:txBody>
                    <a:bodyPr/>
                    <a:lstStyle/>
                    <a:p>
                      <a:pPr marL="0" algn="ctr" defTabSz="914400" rtl="0" eaLnBrk="1" fontAlgn="b" latinLnBrk="0" hangingPunct="1"/>
                      <a:r>
                        <a:rPr lang="en-US" sz="1100" b="0" u="none" strike="noStrike" kern="1200" dirty="0">
                          <a:solidFill>
                            <a:srgbClr val="1F1A62"/>
                          </a:solidFill>
                          <a:effectLst/>
                          <a:latin typeface="Helvetica" panose="020B0403020202020204" pitchFamily="34" charset="0"/>
                          <a:ea typeface="+mn-ea"/>
                          <a:cs typeface="+mn-cs"/>
                        </a:rPr>
                        <a:t>2.6%</a:t>
                      </a:r>
                    </a:p>
                  </a:txBody>
                  <a:tcPr marL="7620" marR="7620" marT="7620" marB="0" anchor="ctr"/>
                </a:tc>
                <a:tc>
                  <a:txBody>
                    <a:bodyPr/>
                    <a:lstStyle/>
                    <a:p>
                      <a:pPr marL="0" algn="ctr" defTabSz="914400" rtl="0" eaLnBrk="1" fontAlgn="b" latinLnBrk="0" hangingPunct="1"/>
                      <a:r>
                        <a:rPr lang="en-US" sz="1100" b="0" u="none" strike="noStrike" kern="1200" dirty="0">
                          <a:solidFill>
                            <a:srgbClr val="1F1A62"/>
                          </a:solidFill>
                          <a:effectLst/>
                          <a:latin typeface="Helvetica" panose="020B0403020202020204" pitchFamily="34" charset="0"/>
                          <a:ea typeface="+mn-ea"/>
                          <a:cs typeface="+mn-cs"/>
                        </a:rPr>
                        <a:t>3.6%</a:t>
                      </a:r>
                    </a:p>
                  </a:txBody>
                  <a:tcPr marL="7620" marR="7620" marT="7620" marB="0" anchor="ctr"/>
                </a:tc>
                <a:tc>
                  <a:txBody>
                    <a:bodyPr/>
                    <a:lstStyle/>
                    <a:p>
                      <a:pPr marL="0" algn="ctr" defTabSz="914400" rtl="0" eaLnBrk="1" fontAlgn="b" latinLnBrk="0" hangingPunct="1"/>
                      <a:r>
                        <a:rPr lang="en-US" sz="1100" b="0" u="none" strike="noStrike" kern="1200" dirty="0">
                          <a:solidFill>
                            <a:srgbClr val="1F1A62"/>
                          </a:solidFill>
                          <a:effectLst/>
                          <a:latin typeface="Helvetica" panose="020B0403020202020204" pitchFamily="34" charset="0"/>
                          <a:ea typeface="+mn-ea"/>
                          <a:cs typeface="+mn-cs"/>
                        </a:rPr>
                        <a:t>2.0%</a:t>
                      </a:r>
                    </a:p>
                  </a:txBody>
                  <a:tcPr marL="7620" marR="7620" marT="7620" marB="0" anchor="ctr"/>
                </a:tc>
                <a:extLst>
                  <a:ext uri="{0D108BD9-81ED-4DB2-BD59-A6C34878D82A}">
                    <a16:rowId xmlns:a16="http://schemas.microsoft.com/office/drawing/2014/main" val="2362792945"/>
                  </a:ext>
                </a:extLst>
              </a:tr>
              <a:tr h="227129">
                <a:tc>
                  <a:txBody>
                    <a:bodyPr/>
                    <a:lstStyle/>
                    <a:p>
                      <a:pPr algn="ctr" fontAlgn="b"/>
                      <a:r>
                        <a:rPr lang="en-US" sz="950" b="1" i="0" u="none" strike="noStrike" dirty="0">
                          <a:solidFill>
                            <a:schemeClr val="bg1"/>
                          </a:solidFill>
                          <a:effectLst/>
                          <a:latin typeface="Helvetica" panose="020B0403020202020204" pitchFamily="34" charset="0"/>
                        </a:rPr>
                        <a:t>New Year's </a:t>
                      </a:r>
                      <a:r>
                        <a:rPr lang="en-US" sz="950" b="1" i="0" u="none" strike="noStrike" dirty="0" err="1">
                          <a:solidFill>
                            <a:schemeClr val="bg1"/>
                          </a:solidFill>
                          <a:effectLst/>
                          <a:latin typeface="Helvetica" panose="020B0403020202020204" pitchFamily="34" charset="0"/>
                        </a:rPr>
                        <a:t>Rockin</a:t>
                      </a:r>
                      <a:r>
                        <a:rPr lang="en-US" sz="950" b="1" i="0" u="none" strike="noStrike" dirty="0">
                          <a:solidFill>
                            <a:schemeClr val="bg1"/>
                          </a:solidFill>
                          <a:effectLst/>
                          <a:latin typeface="Helvetica" panose="020B0403020202020204" pitchFamily="34" charset="0"/>
                        </a:rPr>
                        <a:t>' Eve (Part 1)</a:t>
                      </a:r>
                    </a:p>
                  </a:txBody>
                  <a:tcPr marL="7620" marR="7620" marT="7620" marB="0" anchor="ctr">
                    <a:solidFill>
                      <a:srgbClr val="1F1A62"/>
                    </a:solidFill>
                  </a:tcPr>
                </a:tc>
                <a:tc>
                  <a:txBody>
                    <a:bodyPr/>
                    <a:lstStyle/>
                    <a:p>
                      <a:pPr algn="ctr" fontAlgn="b"/>
                      <a:r>
                        <a:rPr lang="en-US" sz="1100" b="0" i="0" u="none" strike="noStrike" dirty="0">
                          <a:solidFill>
                            <a:schemeClr val="bg1"/>
                          </a:solidFill>
                          <a:effectLst/>
                          <a:latin typeface="Helvetica" panose="020B0403020202020204" pitchFamily="34" charset="0"/>
                        </a:rPr>
                        <a:t>ABC</a:t>
                      </a:r>
                    </a:p>
                  </a:txBody>
                  <a:tcPr marL="7620" marR="7620" marT="7620" marB="0" anchor="ctr">
                    <a:solidFill>
                      <a:srgbClr val="1F1A62"/>
                    </a:solidFill>
                  </a:tcPr>
                </a:tc>
                <a:tc>
                  <a:txBody>
                    <a:bodyPr/>
                    <a:lstStyle/>
                    <a:p>
                      <a:pPr algn="ctr" fontAlgn="b"/>
                      <a:r>
                        <a:rPr lang="en-US" sz="1100" b="0" i="0" u="none" strike="noStrike" dirty="0">
                          <a:solidFill>
                            <a:srgbClr val="1F1A62"/>
                          </a:solidFill>
                          <a:effectLst/>
                          <a:latin typeface="Helvetica" panose="020B0403020202020204" pitchFamily="34" charset="0"/>
                        </a:rPr>
                        <a:t>10,853</a:t>
                      </a:r>
                    </a:p>
                  </a:txBody>
                  <a:tcPr marL="7620" marR="7620" marT="7620" marB="0" anchor="ctr"/>
                </a:tc>
                <a:tc>
                  <a:txBody>
                    <a:bodyPr/>
                    <a:lstStyle/>
                    <a:p>
                      <a:pPr algn="ctr" fontAlgn="b"/>
                      <a:r>
                        <a:rPr lang="en-US" sz="1100" b="0" i="0" u="none" strike="noStrike" dirty="0">
                          <a:solidFill>
                            <a:srgbClr val="1F1A62"/>
                          </a:solidFill>
                          <a:effectLst/>
                          <a:latin typeface="Helvetica" panose="020B0403020202020204" pitchFamily="34" charset="0"/>
                        </a:rPr>
                        <a:t>2.3%</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6.5%</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3.6%</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2.5%</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2.6%</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3.5%</a:t>
                      </a:r>
                    </a:p>
                  </a:txBody>
                  <a:tcPr marL="7620" marR="7620" marT="7620" marB="0" anchor="ctr"/>
                </a:tc>
                <a:extLst>
                  <a:ext uri="{0D108BD9-81ED-4DB2-BD59-A6C34878D82A}">
                    <a16:rowId xmlns:a16="http://schemas.microsoft.com/office/drawing/2014/main" val="1826644979"/>
                  </a:ext>
                </a:extLst>
              </a:tr>
              <a:tr h="214308">
                <a:tc>
                  <a:txBody>
                    <a:bodyPr/>
                    <a:lstStyle/>
                    <a:p>
                      <a:pPr marL="0" algn="ctr" defTabSz="914400" rtl="0" eaLnBrk="1" fontAlgn="b" latinLnBrk="0" hangingPunct="1"/>
                      <a:r>
                        <a:rPr lang="en-US" sz="950" b="1" u="none" strike="noStrike" kern="1200" dirty="0">
                          <a:solidFill>
                            <a:schemeClr val="bg1"/>
                          </a:solidFill>
                          <a:effectLst/>
                          <a:latin typeface="Helvetica" panose="020B0403020202020204" pitchFamily="34" charset="0"/>
                          <a:ea typeface="+mn-ea"/>
                          <a:cs typeface="+mn-cs"/>
                        </a:rPr>
                        <a:t>NCAA Basketball Championship</a:t>
                      </a:r>
                    </a:p>
                  </a:txBody>
                  <a:tcPr marL="7620" marR="7620" marT="7620" marB="0" anchor="ctr">
                    <a:solidFill>
                      <a:srgbClr val="1F1A62"/>
                    </a:solidFill>
                  </a:tcPr>
                </a:tc>
                <a:tc>
                  <a:txBody>
                    <a:bodyPr/>
                    <a:lstStyle/>
                    <a:p>
                      <a:pPr marL="0" algn="ctr" defTabSz="914400" rtl="0" eaLnBrk="1" fontAlgn="b" latinLnBrk="0" hangingPunct="1"/>
                      <a:r>
                        <a:rPr lang="en-US" sz="1100" b="0" u="none" strike="noStrike" kern="1200">
                          <a:solidFill>
                            <a:schemeClr val="bg1"/>
                          </a:solidFill>
                          <a:effectLst/>
                          <a:latin typeface="Helvetica" panose="020B0403020202020204" pitchFamily="34" charset="0"/>
                          <a:ea typeface="+mn-ea"/>
                          <a:cs typeface="+mn-cs"/>
                        </a:rPr>
                        <a:t>CBS</a:t>
                      </a:r>
                    </a:p>
                  </a:txBody>
                  <a:tcPr marL="7620" marR="7620" marT="7620" marB="0" anchor="ctr">
                    <a:solidFill>
                      <a:srgbClr val="1F1A62"/>
                    </a:solidFill>
                  </a:tcPr>
                </a:tc>
                <a:tc>
                  <a:txBody>
                    <a:bodyPr/>
                    <a:lstStyle/>
                    <a:p>
                      <a:pPr marL="0" algn="ctr" defTabSz="914400" rtl="0" eaLnBrk="1" fontAlgn="b" latinLnBrk="0" hangingPunct="1"/>
                      <a:r>
                        <a:rPr lang="en-US" sz="1100" b="0" u="none" strike="noStrike" kern="1200" dirty="0">
                          <a:solidFill>
                            <a:srgbClr val="1F1A62"/>
                          </a:solidFill>
                          <a:effectLst/>
                          <a:latin typeface="Helvetica" panose="020B0403020202020204" pitchFamily="34" charset="0"/>
                          <a:ea typeface="+mn-ea"/>
                          <a:cs typeface="+mn-cs"/>
                        </a:rPr>
                        <a:t>9,974</a:t>
                      </a:r>
                    </a:p>
                  </a:txBody>
                  <a:tcPr marL="7620" marR="7620" marT="7620" marB="0" anchor="ctr"/>
                </a:tc>
                <a:tc>
                  <a:txBody>
                    <a:bodyPr/>
                    <a:lstStyle/>
                    <a:p>
                      <a:pPr marL="0" algn="ctr" defTabSz="914400" rtl="0" eaLnBrk="1" fontAlgn="b" latinLnBrk="0" hangingPunct="1"/>
                      <a:r>
                        <a:rPr lang="en-US" sz="1100" b="0" u="none" strike="noStrike" kern="1200" dirty="0">
                          <a:solidFill>
                            <a:srgbClr val="1F1A62"/>
                          </a:solidFill>
                          <a:effectLst/>
                          <a:latin typeface="Helvetica" panose="020B0403020202020204" pitchFamily="34" charset="0"/>
                          <a:ea typeface="+mn-ea"/>
                          <a:cs typeface="+mn-cs"/>
                        </a:rPr>
                        <a:t>0.9%</a:t>
                      </a:r>
                    </a:p>
                  </a:txBody>
                  <a:tcPr marL="7620" marR="7620" marT="7620" marB="0" anchor="ctr"/>
                </a:tc>
                <a:tc>
                  <a:txBody>
                    <a:bodyPr/>
                    <a:lstStyle/>
                    <a:p>
                      <a:pPr marL="0" algn="ctr" defTabSz="914400" rtl="0" eaLnBrk="1" fontAlgn="b" latinLnBrk="0" hangingPunct="1"/>
                      <a:r>
                        <a:rPr lang="en-US" sz="1100" b="0" u="none" strike="noStrike" kern="1200" dirty="0">
                          <a:solidFill>
                            <a:srgbClr val="1F1A62"/>
                          </a:solidFill>
                          <a:effectLst/>
                          <a:latin typeface="Helvetica" panose="020B0403020202020204" pitchFamily="34" charset="0"/>
                          <a:ea typeface="+mn-ea"/>
                          <a:cs typeface="+mn-cs"/>
                        </a:rPr>
                        <a:t>4.0%</a:t>
                      </a:r>
                    </a:p>
                  </a:txBody>
                  <a:tcPr marL="7620" marR="7620" marT="7620" marB="0" anchor="ctr"/>
                </a:tc>
                <a:tc>
                  <a:txBody>
                    <a:bodyPr/>
                    <a:lstStyle/>
                    <a:p>
                      <a:pPr marL="0" algn="ctr" defTabSz="914400" rtl="0" eaLnBrk="1" fontAlgn="b" latinLnBrk="0" hangingPunct="1"/>
                      <a:r>
                        <a:rPr lang="en-US" sz="1100" b="0" u="none" strike="noStrike" kern="1200" dirty="0">
                          <a:solidFill>
                            <a:srgbClr val="1F1A62"/>
                          </a:solidFill>
                          <a:effectLst/>
                          <a:latin typeface="Helvetica" panose="020B0403020202020204" pitchFamily="34" charset="0"/>
                          <a:ea typeface="+mn-ea"/>
                          <a:cs typeface="+mn-cs"/>
                        </a:rPr>
                        <a:t>2.5%</a:t>
                      </a:r>
                    </a:p>
                  </a:txBody>
                  <a:tcPr marL="7620" marR="7620" marT="7620" marB="0" anchor="ctr"/>
                </a:tc>
                <a:tc>
                  <a:txBody>
                    <a:bodyPr/>
                    <a:lstStyle/>
                    <a:p>
                      <a:pPr marL="0" algn="ctr" defTabSz="914400" rtl="0" eaLnBrk="1" fontAlgn="b" latinLnBrk="0" hangingPunct="1"/>
                      <a:r>
                        <a:rPr lang="en-US" sz="1100" b="0" u="none" strike="noStrike" kern="1200" dirty="0">
                          <a:solidFill>
                            <a:srgbClr val="1F1A62"/>
                          </a:solidFill>
                          <a:effectLst/>
                          <a:latin typeface="Helvetica" panose="020B0403020202020204" pitchFamily="34" charset="0"/>
                          <a:ea typeface="+mn-ea"/>
                          <a:cs typeface="+mn-cs"/>
                        </a:rPr>
                        <a:t>1.4%</a:t>
                      </a:r>
                    </a:p>
                  </a:txBody>
                  <a:tcPr marL="7620" marR="7620" marT="7620" marB="0" anchor="ctr"/>
                </a:tc>
                <a:tc>
                  <a:txBody>
                    <a:bodyPr/>
                    <a:lstStyle/>
                    <a:p>
                      <a:pPr marL="0" algn="ctr" defTabSz="914400" rtl="0" eaLnBrk="1" fontAlgn="b" latinLnBrk="0" hangingPunct="1"/>
                      <a:r>
                        <a:rPr lang="en-US" sz="1100" b="0" u="none" strike="noStrike" kern="1200" dirty="0">
                          <a:solidFill>
                            <a:srgbClr val="1F1A62"/>
                          </a:solidFill>
                          <a:effectLst/>
                          <a:latin typeface="Helvetica" panose="020B0403020202020204" pitchFamily="34" charset="0"/>
                          <a:ea typeface="+mn-ea"/>
                          <a:cs typeface="+mn-cs"/>
                        </a:rPr>
                        <a:t>1.6%</a:t>
                      </a:r>
                    </a:p>
                  </a:txBody>
                  <a:tcPr marL="7620" marR="7620" marT="7620" marB="0" anchor="ctr"/>
                </a:tc>
                <a:tc>
                  <a:txBody>
                    <a:bodyPr/>
                    <a:lstStyle/>
                    <a:p>
                      <a:pPr marL="0" algn="ctr" defTabSz="914400" rtl="0" eaLnBrk="1" fontAlgn="b" latinLnBrk="0" hangingPunct="1"/>
                      <a:r>
                        <a:rPr lang="en-US" sz="1100" b="0" u="none" strike="noStrike" kern="1200" dirty="0">
                          <a:solidFill>
                            <a:srgbClr val="1F1A62"/>
                          </a:solidFill>
                          <a:effectLst/>
                          <a:latin typeface="Helvetica" panose="020B0403020202020204" pitchFamily="34" charset="0"/>
                          <a:ea typeface="+mn-ea"/>
                          <a:cs typeface="+mn-cs"/>
                        </a:rPr>
                        <a:t>1.9%</a:t>
                      </a:r>
                    </a:p>
                  </a:txBody>
                  <a:tcPr marL="7620" marR="7620" marT="7620" marB="0" anchor="ctr"/>
                </a:tc>
                <a:extLst>
                  <a:ext uri="{0D108BD9-81ED-4DB2-BD59-A6C34878D82A}">
                    <a16:rowId xmlns:a16="http://schemas.microsoft.com/office/drawing/2014/main" val="1786660658"/>
                  </a:ext>
                </a:extLst>
              </a:tr>
              <a:tr h="233725">
                <a:tc>
                  <a:txBody>
                    <a:bodyPr/>
                    <a:lstStyle/>
                    <a:p>
                      <a:pPr marL="0" algn="ctr" defTabSz="914400" rtl="0" eaLnBrk="1" fontAlgn="b" latinLnBrk="0" hangingPunct="1"/>
                      <a:r>
                        <a:rPr lang="en-US" sz="950" b="1" u="none" strike="noStrike" kern="1200" dirty="0">
                          <a:solidFill>
                            <a:schemeClr val="bg1"/>
                          </a:solidFill>
                          <a:effectLst/>
                          <a:latin typeface="Helvetica" panose="020B0403020202020204" pitchFamily="34" charset="0"/>
                          <a:ea typeface="+mn-ea"/>
                          <a:cs typeface="+mn-cs"/>
                        </a:rPr>
                        <a:t>College Football Championship</a:t>
                      </a:r>
                    </a:p>
                  </a:txBody>
                  <a:tcPr marL="7620" marR="7620" marT="7620" marB="0" anchor="ctr">
                    <a:solidFill>
                      <a:srgbClr val="1F1A62"/>
                    </a:solidFill>
                  </a:tcPr>
                </a:tc>
                <a:tc>
                  <a:txBody>
                    <a:bodyPr/>
                    <a:lstStyle/>
                    <a:p>
                      <a:pPr marL="0" algn="ctr" defTabSz="914400" rtl="0" eaLnBrk="1" fontAlgn="b" latinLnBrk="0" hangingPunct="1"/>
                      <a:r>
                        <a:rPr lang="en-US" sz="1100" b="0" u="none" strike="noStrike" kern="1200" dirty="0">
                          <a:solidFill>
                            <a:schemeClr val="bg1"/>
                          </a:solidFill>
                          <a:effectLst/>
                          <a:latin typeface="Helvetica" panose="020B0403020202020204" pitchFamily="34" charset="0"/>
                          <a:ea typeface="+mn-ea"/>
                          <a:cs typeface="+mn-cs"/>
                        </a:rPr>
                        <a:t>ESPN</a:t>
                      </a:r>
                    </a:p>
                  </a:txBody>
                  <a:tcPr marL="7620" marR="7620" marT="7620" marB="0" anchor="ctr">
                    <a:solidFill>
                      <a:srgbClr val="1F1A62"/>
                    </a:solidFill>
                  </a:tcPr>
                </a:tc>
                <a:tc>
                  <a:txBody>
                    <a:bodyPr/>
                    <a:lstStyle/>
                    <a:p>
                      <a:pPr marL="0" algn="ctr" defTabSz="914400" rtl="0" eaLnBrk="1" fontAlgn="b" latinLnBrk="0" hangingPunct="1"/>
                      <a:r>
                        <a:rPr lang="en-US" sz="1100" b="0" u="none" strike="noStrike" kern="1200" dirty="0">
                          <a:solidFill>
                            <a:srgbClr val="1F1A62"/>
                          </a:solidFill>
                          <a:effectLst/>
                          <a:latin typeface="Helvetica" panose="020B0403020202020204" pitchFamily="34" charset="0"/>
                          <a:ea typeface="+mn-ea"/>
                          <a:cs typeface="+mn-cs"/>
                        </a:rPr>
                        <a:t>9,466</a:t>
                      </a:r>
                    </a:p>
                  </a:txBody>
                  <a:tcPr marL="7620" marR="7620" marT="7620" marB="0" anchor="ctr"/>
                </a:tc>
                <a:tc>
                  <a:txBody>
                    <a:bodyPr/>
                    <a:lstStyle/>
                    <a:p>
                      <a:pPr marL="0" algn="ctr" defTabSz="914400" rtl="0" eaLnBrk="1" fontAlgn="b" latinLnBrk="0" hangingPunct="1"/>
                      <a:r>
                        <a:rPr lang="en-US" sz="1100" b="0" u="none" strike="noStrike" kern="1200">
                          <a:solidFill>
                            <a:srgbClr val="1F1A62"/>
                          </a:solidFill>
                          <a:effectLst/>
                          <a:latin typeface="Helvetica" panose="020B0403020202020204" pitchFamily="34" charset="0"/>
                          <a:ea typeface="+mn-ea"/>
                          <a:cs typeface="+mn-cs"/>
                        </a:rPr>
                        <a:t>0.5%</a:t>
                      </a:r>
                    </a:p>
                  </a:txBody>
                  <a:tcPr marL="7620" marR="7620" marT="7620" marB="0" anchor="ctr"/>
                </a:tc>
                <a:tc>
                  <a:txBody>
                    <a:bodyPr/>
                    <a:lstStyle/>
                    <a:p>
                      <a:pPr marL="0" algn="ctr" defTabSz="914400" rtl="0" eaLnBrk="1" fontAlgn="b" latinLnBrk="0" hangingPunct="1"/>
                      <a:r>
                        <a:rPr lang="en-US" sz="1100" b="0" u="none" strike="noStrike" kern="1200" dirty="0">
                          <a:solidFill>
                            <a:srgbClr val="1F1A62"/>
                          </a:solidFill>
                          <a:effectLst/>
                          <a:latin typeface="Helvetica" panose="020B0403020202020204" pitchFamily="34" charset="0"/>
                          <a:ea typeface="+mn-ea"/>
                          <a:cs typeface="+mn-cs"/>
                        </a:rPr>
                        <a:t>1.4%</a:t>
                      </a:r>
                    </a:p>
                  </a:txBody>
                  <a:tcPr marL="7620" marR="7620" marT="7620" marB="0" anchor="ctr"/>
                </a:tc>
                <a:tc>
                  <a:txBody>
                    <a:bodyPr/>
                    <a:lstStyle/>
                    <a:p>
                      <a:pPr marL="0" algn="ctr" defTabSz="914400" rtl="0" eaLnBrk="1" fontAlgn="b" latinLnBrk="0" hangingPunct="1"/>
                      <a:r>
                        <a:rPr lang="en-US" sz="1100" b="0" u="none" strike="noStrike" kern="1200" dirty="0">
                          <a:solidFill>
                            <a:srgbClr val="1F1A62"/>
                          </a:solidFill>
                          <a:effectLst/>
                          <a:latin typeface="Helvetica" panose="020B0403020202020204" pitchFamily="34" charset="0"/>
                          <a:ea typeface="+mn-ea"/>
                          <a:cs typeface="+mn-cs"/>
                        </a:rPr>
                        <a:t>1.0%</a:t>
                      </a:r>
                    </a:p>
                  </a:txBody>
                  <a:tcPr marL="7620" marR="7620" marT="7620" marB="0" anchor="ctr"/>
                </a:tc>
                <a:tc>
                  <a:txBody>
                    <a:bodyPr/>
                    <a:lstStyle/>
                    <a:p>
                      <a:pPr marL="0" algn="ctr" defTabSz="914400" rtl="0" eaLnBrk="1" fontAlgn="b" latinLnBrk="0" hangingPunct="1"/>
                      <a:r>
                        <a:rPr lang="en-US" sz="1100" b="0" u="none" strike="noStrike" kern="1200" dirty="0">
                          <a:solidFill>
                            <a:srgbClr val="1F1A62"/>
                          </a:solidFill>
                          <a:effectLst/>
                          <a:latin typeface="Helvetica" panose="020B0403020202020204" pitchFamily="34" charset="0"/>
                          <a:ea typeface="+mn-ea"/>
                          <a:cs typeface="+mn-cs"/>
                        </a:rPr>
                        <a:t>0.8%</a:t>
                      </a:r>
                    </a:p>
                  </a:txBody>
                  <a:tcPr marL="7620" marR="7620" marT="7620" marB="0" anchor="ctr"/>
                </a:tc>
                <a:tc>
                  <a:txBody>
                    <a:bodyPr/>
                    <a:lstStyle/>
                    <a:p>
                      <a:pPr marL="0" algn="ctr" defTabSz="914400" rtl="0" eaLnBrk="1" fontAlgn="b" latinLnBrk="0" hangingPunct="1"/>
                      <a:r>
                        <a:rPr lang="en-US" sz="1100" b="0" u="none" strike="noStrike" kern="1200" dirty="0">
                          <a:solidFill>
                            <a:srgbClr val="1F1A62"/>
                          </a:solidFill>
                          <a:effectLst/>
                          <a:latin typeface="Helvetica" panose="020B0403020202020204" pitchFamily="34" charset="0"/>
                          <a:ea typeface="+mn-ea"/>
                          <a:cs typeface="+mn-cs"/>
                        </a:rPr>
                        <a:t>0.6%</a:t>
                      </a:r>
                    </a:p>
                  </a:txBody>
                  <a:tcPr marL="7620" marR="7620" marT="7620" marB="0" anchor="ctr"/>
                </a:tc>
                <a:tc>
                  <a:txBody>
                    <a:bodyPr/>
                    <a:lstStyle/>
                    <a:p>
                      <a:pPr marL="0" algn="ctr" defTabSz="914400" rtl="0" eaLnBrk="1" fontAlgn="b" latinLnBrk="0" hangingPunct="1"/>
                      <a:r>
                        <a:rPr lang="en-US" sz="1100" b="0" u="none" strike="noStrike" kern="1200" dirty="0">
                          <a:solidFill>
                            <a:srgbClr val="1F1A62"/>
                          </a:solidFill>
                          <a:effectLst/>
                          <a:latin typeface="Helvetica" panose="020B0403020202020204" pitchFamily="34" charset="0"/>
                          <a:ea typeface="+mn-ea"/>
                          <a:cs typeface="+mn-cs"/>
                        </a:rPr>
                        <a:t>2.3%</a:t>
                      </a:r>
                    </a:p>
                  </a:txBody>
                  <a:tcPr marL="7620" marR="7620" marT="7620" marB="0" anchor="ctr"/>
                </a:tc>
                <a:extLst>
                  <a:ext uri="{0D108BD9-81ED-4DB2-BD59-A6C34878D82A}">
                    <a16:rowId xmlns:a16="http://schemas.microsoft.com/office/drawing/2014/main" val="2393085855"/>
                  </a:ext>
                </a:extLst>
              </a:tr>
              <a:tr h="214308">
                <a:tc>
                  <a:txBody>
                    <a:bodyPr/>
                    <a:lstStyle/>
                    <a:p>
                      <a:pPr marL="0" algn="ctr" defTabSz="914400" rtl="0" eaLnBrk="1" fontAlgn="b" latinLnBrk="0" hangingPunct="1"/>
                      <a:r>
                        <a:rPr lang="en-US" sz="950" b="1" u="none" strike="noStrike" kern="1200" dirty="0">
                          <a:solidFill>
                            <a:schemeClr val="bg1"/>
                          </a:solidFill>
                          <a:effectLst/>
                          <a:latin typeface="Helvetica" panose="020B0403020202020204" pitchFamily="34" charset="0"/>
                          <a:ea typeface="+mn-ea"/>
                          <a:cs typeface="+mn-cs"/>
                        </a:rPr>
                        <a:t>The Oscars</a:t>
                      </a:r>
                    </a:p>
                  </a:txBody>
                  <a:tcPr marL="7620" marR="7620" marT="7620" marB="0" anchor="ctr">
                    <a:solidFill>
                      <a:srgbClr val="1F1A62"/>
                    </a:solidFill>
                  </a:tcPr>
                </a:tc>
                <a:tc>
                  <a:txBody>
                    <a:bodyPr/>
                    <a:lstStyle/>
                    <a:p>
                      <a:pPr marL="0" algn="ctr" defTabSz="914400" rtl="0" eaLnBrk="1" fontAlgn="b" latinLnBrk="0" hangingPunct="1"/>
                      <a:r>
                        <a:rPr lang="en-US" sz="1100" b="0" u="none" strike="noStrike" kern="1200" dirty="0">
                          <a:solidFill>
                            <a:schemeClr val="bg1"/>
                          </a:solidFill>
                          <a:effectLst/>
                          <a:latin typeface="Helvetica" panose="020B0403020202020204" pitchFamily="34" charset="0"/>
                          <a:ea typeface="+mn-ea"/>
                          <a:cs typeface="+mn-cs"/>
                        </a:rPr>
                        <a:t>ABC</a:t>
                      </a:r>
                    </a:p>
                  </a:txBody>
                  <a:tcPr marL="7620" marR="7620" marT="7620" marB="0" anchor="ctr">
                    <a:solidFill>
                      <a:srgbClr val="1F1A62"/>
                    </a:solidFill>
                  </a:tcPr>
                </a:tc>
                <a:tc>
                  <a:txBody>
                    <a:bodyPr/>
                    <a:lstStyle/>
                    <a:p>
                      <a:pPr marL="0" algn="ctr" defTabSz="914400" rtl="0" eaLnBrk="1" fontAlgn="b" latinLnBrk="0" hangingPunct="1"/>
                      <a:r>
                        <a:rPr lang="en-US" sz="1100" b="0" u="none" strike="noStrike" kern="1200" dirty="0">
                          <a:solidFill>
                            <a:srgbClr val="1F1A62"/>
                          </a:solidFill>
                          <a:effectLst/>
                          <a:latin typeface="Helvetica" panose="020B0403020202020204" pitchFamily="34" charset="0"/>
                          <a:ea typeface="+mn-ea"/>
                          <a:cs typeface="+mn-cs"/>
                        </a:rPr>
                        <a:t>8,571</a:t>
                      </a:r>
                    </a:p>
                  </a:txBody>
                  <a:tcPr marL="7620" marR="7620" marT="7620" marB="0" anchor="ctr"/>
                </a:tc>
                <a:tc>
                  <a:txBody>
                    <a:bodyPr/>
                    <a:lstStyle/>
                    <a:p>
                      <a:pPr marL="0" algn="ctr" defTabSz="914400" rtl="0" eaLnBrk="1" fontAlgn="b" latinLnBrk="0" hangingPunct="1"/>
                      <a:r>
                        <a:rPr lang="en-US" sz="1100" b="0" u="none" strike="noStrike" kern="1200">
                          <a:solidFill>
                            <a:srgbClr val="1F1A62"/>
                          </a:solidFill>
                          <a:effectLst/>
                          <a:latin typeface="Helvetica" panose="020B0403020202020204" pitchFamily="34" charset="0"/>
                          <a:ea typeface="+mn-ea"/>
                          <a:cs typeface="+mn-cs"/>
                        </a:rPr>
                        <a:t>1.3%</a:t>
                      </a:r>
                    </a:p>
                  </a:txBody>
                  <a:tcPr marL="7620" marR="7620" marT="7620" marB="0" anchor="ctr"/>
                </a:tc>
                <a:tc>
                  <a:txBody>
                    <a:bodyPr/>
                    <a:lstStyle/>
                    <a:p>
                      <a:pPr marL="0" algn="ctr" defTabSz="914400" rtl="0" eaLnBrk="1" fontAlgn="b" latinLnBrk="0" hangingPunct="1"/>
                      <a:r>
                        <a:rPr lang="en-US" sz="1100" b="0" u="none" strike="noStrike" kern="1200">
                          <a:solidFill>
                            <a:srgbClr val="1F1A62"/>
                          </a:solidFill>
                          <a:effectLst/>
                          <a:latin typeface="Helvetica" panose="020B0403020202020204" pitchFamily="34" charset="0"/>
                          <a:ea typeface="+mn-ea"/>
                          <a:cs typeface="+mn-cs"/>
                        </a:rPr>
                        <a:t>4.9%</a:t>
                      </a:r>
                    </a:p>
                  </a:txBody>
                  <a:tcPr marL="7620" marR="7620" marT="7620" marB="0" anchor="ctr"/>
                </a:tc>
                <a:tc>
                  <a:txBody>
                    <a:bodyPr/>
                    <a:lstStyle/>
                    <a:p>
                      <a:pPr marL="0" algn="ctr" defTabSz="914400" rtl="0" eaLnBrk="1" fontAlgn="b" latinLnBrk="0" hangingPunct="1"/>
                      <a:r>
                        <a:rPr lang="en-US" sz="1100" b="0" u="none" strike="noStrike" kern="1200">
                          <a:solidFill>
                            <a:srgbClr val="1F1A62"/>
                          </a:solidFill>
                          <a:effectLst/>
                          <a:latin typeface="Helvetica" panose="020B0403020202020204" pitchFamily="34" charset="0"/>
                          <a:ea typeface="+mn-ea"/>
                          <a:cs typeface="+mn-cs"/>
                        </a:rPr>
                        <a:t>3.5%</a:t>
                      </a:r>
                    </a:p>
                  </a:txBody>
                  <a:tcPr marL="7620" marR="7620" marT="7620" marB="0" anchor="ctr"/>
                </a:tc>
                <a:tc>
                  <a:txBody>
                    <a:bodyPr/>
                    <a:lstStyle/>
                    <a:p>
                      <a:pPr marL="0" algn="ctr" defTabSz="914400" rtl="0" eaLnBrk="1" fontAlgn="b" latinLnBrk="0" hangingPunct="1"/>
                      <a:r>
                        <a:rPr lang="en-US" sz="1100" b="0" u="none" strike="noStrike" kern="1200">
                          <a:solidFill>
                            <a:srgbClr val="1F1A62"/>
                          </a:solidFill>
                          <a:effectLst/>
                          <a:latin typeface="Helvetica" panose="020B0403020202020204" pitchFamily="34" charset="0"/>
                          <a:ea typeface="+mn-ea"/>
                          <a:cs typeface="+mn-cs"/>
                        </a:rPr>
                        <a:t>2.2%</a:t>
                      </a:r>
                    </a:p>
                  </a:txBody>
                  <a:tcPr marL="7620" marR="7620" marT="7620" marB="0" anchor="ctr"/>
                </a:tc>
                <a:tc>
                  <a:txBody>
                    <a:bodyPr/>
                    <a:lstStyle/>
                    <a:p>
                      <a:pPr marL="0" algn="ctr" defTabSz="914400" rtl="0" eaLnBrk="1" fontAlgn="b" latinLnBrk="0" hangingPunct="1"/>
                      <a:r>
                        <a:rPr lang="en-US" sz="1100" b="0" u="none" strike="noStrike" kern="1200" dirty="0">
                          <a:solidFill>
                            <a:srgbClr val="1F1A62"/>
                          </a:solidFill>
                          <a:effectLst/>
                          <a:latin typeface="Helvetica" panose="020B0403020202020204" pitchFamily="34" charset="0"/>
                          <a:ea typeface="+mn-ea"/>
                          <a:cs typeface="+mn-cs"/>
                        </a:rPr>
                        <a:t>4.1%</a:t>
                      </a:r>
                    </a:p>
                  </a:txBody>
                  <a:tcPr marL="7620" marR="7620" marT="7620" marB="0" anchor="ctr"/>
                </a:tc>
                <a:tc>
                  <a:txBody>
                    <a:bodyPr/>
                    <a:lstStyle/>
                    <a:p>
                      <a:pPr marL="0" algn="ctr" defTabSz="914400" rtl="0" eaLnBrk="1" fontAlgn="b" latinLnBrk="0" hangingPunct="1"/>
                      <a:r>
                        <a:rPr lang="en-US" sz="1100" b="0" u="none" strike="noStrike" kern="1200" dirty="0">
                          <a:solidFill>
                            <a:srgbClr val="1F1A62"/>
                          </a:solidFill>
                          <a:effectLst/>
                          <a:latin typeface="Helvetica" panose="020B0403020202020204" pitchFamily="34" charset="0"/>
                          <a:ea typeface="+mn-ea"/>
                          <a:cs typeface="+mn-cs"/>
                        </a:rPr>
                        <a:t>0.7%</a:t>
                      </a:r>
                    </a:p>
                  </a:txBody>
                  <a:tcPr marL="7620" marR="7620" marT="7620" marB="0" anchor="ctr"/>
                </a:tc>
                <a:extLst>
                  <a:ext uri="{0D108BD9-81ED-4DB2-BD59-A6C34878D82A}">
                    <a16:rowId xmlns:a16="http://schemas.microsoft.com/office/drawing/2014/main" val="1208639216"/>
                  </a:ext>
                </a:extLst>
              </a:tr>
              <a:tr h="234643">
                <a:tc>
                  <a:txBody>
                    <a:bodyPr/>
                    <a:lstStyle/>
                    <a:p>
                      <a:pPr algn="ctr" fontAlgn="b"/>
                      <a:r>
                        <a:rPr lang="en-US" sz="950" b="1" i="0" u="none" strike="noStrike" dirty="0">
                          <a:solidFill>
                            <a:schemeClr val="bg1"/>
                          </a:solidFill>
                          <a:effectLst/>
                          <a:latin typeface="Helvetica" panose="020B0403020202020204" pitchFamily="34" charset="0"/>
                        </a:rPr>
                        <a:t>Grammy Awards</a:t>
                      </a:r>
                    </a:p>
                  </a:txBody>
                  <a:tcPr marL="7620" marR="7620" marT="7620" marB="0" anchor="ctr">
                    <a:solidFill>
                      <a:srgbClr val="1F1A62"/>
                    </a:solidFill>
                  </a:tcPr>
                </a:tc>
                <a:tc>
                  <a:txBody>
                    <a:bodyPr/>
                    <a:lstStyle/>
                    <a:p>
                      <a:pPr algn="ctr" fontAlgn="b"/>
                      <a:r>
                        <a:rPr lang="en-US" sz="1100" b="0" i="0" u="none" strike="noStrike" dirty="0">
                          <a:solidFill>
                            <a:schemeClr val="bg1"/>
                          </a:solidFill>
                          <a:effectLst/>
                          <a:latin typeface="Helvetica" panose="020B0403020202020204" pitchFamily="34" charset="0"/>
                        </a:rPr>
                        <a:t>CBS</a:t>
                      </a:r>
                    </a:p>
                  </a:txBody>
                  <a:tcPr marL="7620" marR="7620" marT="7620" marB="0" anchor="ctr">
                    <a:solidFill>
                      <a:srgbClr val="1F1A62"/>
                    </a:solidFill>
                  </a:tcPr>
                </a:tc>
                <a:tc>
                  <a:txBody>
                    <a:bodyPr/>
                    <a:lstStyle/>
                    <a:p>
                      <a:pPr algn="ctr" fontAlgn="b"/>
                      <a:r>
                        <a:rPr lang="en-US" sz="1100" b="0" i="0" u="none" strike="noStrike">
                          <a:solidFill>
                            <a:srgbClr val="1F1A62"/>
                          </a:solidFill>
                          <a:effectLst/>
                          <a:latin typeface="Helvetica" panose="020B0403020202020204" pitchFamily="34" charset="0"/>
                        </a:rPr>
                        <a:t>7,580</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1.0%</a:t>
                      </a:r>
                    </a:p>
                  </a:txBody>
                  <a:tcPr marL="7620" marR="7620" marT="7620" marB="0" anchor="ctr"/>
                </a:tc>
                <a:tc>
                  <a:txBody>
                    <a:bodyPr/>
                    <a:lstStyle/>
                    <a:p>
                      <a:pPr algn="ctr" fontAlgn="b"/>
                      <a:r>
                        <a:rPr lang="en-US" sz="1100" b="0" i="0" u="none" strike="noStrike" dirty="0">
                          <a:solidFill>
                            <a:srgbClr val="1F1A62"/>
                          </a:solidFill>
                          <a:effectLst/>
                          <a:latin typeface="Helvetica" panose="020B0403020202020204" pitchFamily="34" charset="0"/>
                        </a:rPr>
                        <a:t>2.9%</a:t>
                      </a:r>
                    </a:p>
                  </a:txBody>
                  <a:tcPr marL="7620" marR="7620" marT="7620" marB="0" anchor="ctr"/>
                </a:tc>
                <a:tc>
                  <a:txBody>
                    <a:bodyPr/>
                    <a:lstStyle/>
                    <a:p>
                      <a:pPr algn="ctr" fontAlgn="b"/>
                      <a:r>
                        <a:rPr lang="en-US" sz="1100" b="0" i="0" u="none" strike="noStrike" dirty="0">
                          <a:solidFill>
                            <a:srgbClr val="1F1A62"/>
                          </a:solidFill>
                          <a:effectLst/>
                          <a:latin typeface="Helvetica" panose="020B0403020202020204" pitchFamily="34" charset="0"/>
                        </a:rPr>
                        <a:t>2.1%</a:t>
                      </a:r>
                    </a:p>
                  </a:txBody>
                  <a:tcPr marL="7620" marR="7620" marT="7620" marB="0" anchor="ctr"/>
                </a:tc>
                <a:tc>
                  <a:txBody>
                    <a:bodyPr/>
                    <a:lstStyle/>
                    <a:p>
                      <a:pPr algn="ctr" fontAlgn="b"/>
                      <a:r>
                        <a:rPr lang="en-US" sz="1100" b="0" i="0" u="none" strike="noStrike" dirty="0">
                          <a:solidFill>
                            <a:srgbClr val="1F1A62"/>
                          </a:solidFill>
                          <a:effectLst/>
                          <a:latin typeface="Helvetica" panose="020B0403020202020204" pitchFamily="34" charset="0"/>
                        </a:rPr>
                        <a:t>1.8%</a:t>
                      </a:r>
                    </a:p>
                  </a:txBody>
                  <a:tcPr marL="7620" marR="7620" marT="7620" marB="0" anchor="ctr"/>
                </a:tc>
                <a:tc>
                  <a:txBody>
                    <a:bodyPr/>
                    <a:lstStyle/>
                    <a:p>
                      <a:pPr algn="ctr" fontAlgn="b"/>
                      <a:r>
                        <a:rPr lang="en-US" sz="1100" b="0" i="0" u="none" strike="noStrike" dirty="0">
                          <a:solidFill>
                            <a:srgbClr val="1F1A62"/>
                          </a:solidFill>
                          <a:effectLst/>
                          <a:latin typeface="Helvetica" panose="020B0403020202020204" pitchFamily="34" charset="0"/>
                        </a:rPr>
                        <a:t>0.8%</a:t>
                      </a:r>
                    </a:p>
                  </a:txBody>
                  <a:tcPr marL="7620" marR="7620" marT="7620" marB="0" anchor="ctr"/>
                </a:tc>
                <a:tc>
                  <a:txBody>
                    <a:bodyPr/>
                    <a:lstStyle/>
                    <a:p>
                      <a:pPr algn="ctr" fontAlgn="b"/>
                      <a:r>
                        <a:rPr lang="en-US" sz="1100" b="0" i="0" u="none" strike="noStrike" dirty="0">
                          <a:solidFill>
                            <a:srgbClr val="1F1A62"/>
                          </a:solidFill>
                          <a:effectLst/>
                          <a:latin typeface="Helvetica" panose="020B0403020202020204" pitchFamily="34" charset="0"/>
                        </a:rPr>
                        <a:t>1.9%</a:t>
                      </a:r>
                    </a:p>
                  </a:txBody>
                  <a:tcPr marL="7620" marR="7620" marT="7620" marB="0" anchor="ctr"/>
                </a:tc>
                <a:extLst>
                  <a:ext uri="{0D108BD9-81ED-4DB2-BD59-A6C34878D82A}">
                    <a16:rowId xmlns:a16="http://schemas.microsoft.com/office/drawing/2014/main" val="923450950"/>
                  </a:ext>
                </a:extLst>
              </a:tr>
              <a:tr h="219155">
                <a:tc>
                  <a:txBody>
                    <a:bodyPr/>
                    <a:lstStyle/>
                    <a:p>
                      <a:pPr marL="0" algn="ctr" defTabSz="914400" rtl="0" eaLnBrk="1" fontAlgn="b" latinLnBrk="0" hangingPunct="1"/>
                      <a:r>
                        <a:rPr lang="en-US" sz="950" b="1" u="none" strike="noStrike" kern="1200" dirty="0">
                          <a:solidFill>
                            <a:schemeClr val="bg1"/>
                          </a:solidFill>
                          <a:effectLst/>
                          <a:latin typeface="Helvetica" panose="020B0403020202020204" pitchFamily="34" charset="0"/>
                          <a:ea typeface="+mn-ea"/>
                          <a:cs typeface="+mn-cs"/>
                        </a:rPr>
                        <a:t>Stanley Cup 2021 (Game 3)</a:t>
                      </a:r>
                    </a:p>
                  </a:txBody>
                  <a:tcPr marL="7620" marR="7620" marT="7620" marB="0" anchor="ctr">
                    <a:solidFill>
                      <a:srgbClr val="1F1A62"/>
                    </a:solidFill>
                  </a:tcPr>
                </a:tc>
                <a:tc>
                  <a:txBody>
                    <a:bodyPr/>
                    <a:lstStyle/>
                    <a:p>
                      <a:pPr marL="0" algn="ctr" defTabSz="914400" rtl="0" eaLnBrk="1" fontAlgn="b" latinLnBrk="0" hangingPunct="1"/>
                      <a:r>
                        <a:rPr lang="en-US" sz="1100" b="0" u="none" strike="noStrike" kern="1200" dirty="0">
                          <a:solidFill>
                            <a:schemeClr val="bg1"/>
                          </a:solidFill>
                          <a:effectLst/>
                          <a:latin typeface="Helvetica" panose="020B0403020202020204" pitchFamily="34" charset="0"/>
                          <a:ea typeface="+mn-ea"/>
                          <a:cs typeface="+mn-cs"/>
                        </a:rPr>
                        <a:t>NBC</a:t>
                      </a:r>
                    </a:p>
                  </a:txBody>
                  <a:tcPr marL="7620" marR="7620" marT="7620" marB="0" anchor="ctr">
                    <a:solidFill>
                      <a:srgbClr val="1F1A62"/>
                    </a:solidFill>
                  </a:tcPr>
                </a:tc>
                <a:tc>
                  <a:txBody>
                    <a:bodyPr/>
                    <a:lstStyle/>
                    <a:p>
                      <a:pPr marL="0" algn="ctr" defTabSz="914400" rtl="0" eaLnBrk="1" fontAlgn="b" latinLnBrk="0" hangingPunct="1"/>
                      <a:r>
                        <a:rPr lang="en-US" sz="1100" b="0" u="none" strike="noStrike" kern="1200" dirty="0">
                          <a:solidFill>
                            <a:srgbClr val="1F1A62"/>
                          </a:solidFill>
                          <a:effectLst/>
                          <a:latin typeface="Helvetica" panose="020B0403020202020204" pitchFamily="34" charset="0"/>
                          <a:ea typeface="+mn-ea"/>
                          <a:cs typeface="+mn-cs"/>
                        </a:rPr>
                        <a:t>7,367</a:t>
                      </a:r>
                    </a:p>
                  </a:txBody>
                  <a:tcPr marL="7620" marR="7620" marT="7620" marB="0" anchor="ctr"/>
                </a:tc>
                <a:tc>
                  <a:txBody>
                    <a:bodyPr/>
                    <a:lstStyle/>
                    <a:p>
                      <a:pPr marL="0" algn="ctr" defTabSz="914400" rtl="0" eaLnBrk="1" fontAlgn="b" latinLnBrk="0" hangingPunct="1"/>
                      <a:r>
                        <a:rPr lang="en-US" sz="1100" b="0" u="none" strike="noStrike" kern="1200" dirty="0">
                          <a:solidFill>
                            <a:srgbClr val="1F1A62"/>
                          </a:solidFill>
                          <a:effectLst/>
                          <a:latin typeface="Helvetica" panose="020B0403020202020204" pitchFamily="34" charset="0"/>
                          <a:ea typeface="+mn-ea"/>
                          <a:cs typeface="+mn-cs"/>
                        </a:rPr>
                        <a:t>4.3%</a:t>
                      </a:r>
                    </a:p>
                  </a:txBody>
                  <a:tcPr marL="7620" marR="7620" marT="7620" marB="0" anchor="ctr"/>
                </a:tc>
                <a:tc>
                  <a:txBody>
                    <a:bodyPr/>
                    <a:lstStyle/>
                    <a:p>
                      <a:pPr marL="0" algn="ctr" defTabSz="914400" rtl="0" eaLnBrk="1" fontAlgn="b" latinLnBrk="0" hangingPunct="1"/>
                      <a:r>
                        <a:rPr lang="en-US" sz="1100" b="0" u="none" strike="noStrike" kern="1200" dirty="0">
                          <a:solidFill>
                            <a:srgbClr val="1F1A62"/>
                          </a:solidFill>
                          <a:effectLst/>
                          <a:latin typeface="Helvetica" panose="020B0403020202020204" pitchFamily="34" charset="0"/>
                          <a:ea typeface="+mn-ea"/>
                          <a:cs typeface="+mn-cs"/>
                        </a:rPr>
                        <a:t>8.0%</a:t>
                      </a:r>
                    </a:p>
                  </a:txBody>
                  <a:tcPr marL="7620" marR="7620" marT="7620" marB="0" anchor="ctr"/>
                </a:tc>
                <a:tc>
                  <a:txBody>
                    <a:bodyPr/>
                    <a:lstStyle/>
                    <a:p>
                      <a:pPr marL="0" algn="ctr" defTabSz="914400" rtl="0" eaLnBrk="1" fontAlgn="b" latinLnBrk="0" hangingPunct="1"/>
                      <a:r>
                        <a:rPr lang="en-US" sz="1100" b="0" u="none" strike="noStrike" kern="1200" dirty="0">
                          <a:solidFill>
                            <a:srgbClr val="1F1A62"/>
                          </a:solidFill>
                          <a:effectLst/>
                          <a:latin typeface="Helvetica" panose="020B0403020202020204" pitchFamily="34" charset="0"/>
                          <a:ea typeface="+mn-ea"/>
                          <a:cs typeface="+mn-cs"/>
                        </a:rPr>
                        <a:t>6.7%</a:t>
                      </a:r>
                    </a:p>
                  </a:txBody>
                  <a:tcPr marL="7620" marR="7620" marT="7620" marB="0" anchor="ctr"/>
                </a:tc>
                <a:tc>
                  <a:txBody>
                    <a:bodyPr/>
                    <a:lstStyle/>
                    <a:p>
                      <a:pPr marL="0" algn="ctr" defTabSz="914400" rtl="0" eaLnBrk="1" fontAlgn="b" latinLnBrk="0" hangingPunct="1"/>
                      <a:r>
                        <a:rPr lang="en-US" sz="1100" b="0" u="none" strike="noStrike" kern="1200" dirty="0">
                          <a:solidFill>
                            <a:srgbClr val="1F1A62"/>
                          </a:solidFill>
                          <a:effectLst/>
                          <a:latin typeface="Helvetica" panose="020B0403020202020204" pitchFamily="34" charset="0"/>
                          <a:ea typeface="+mn-ea"/>
                          <a:cs typeface="+mn-cs"/>
                        </a:rPr>
                        <a:t>5.7%</a:t>
                      </a:r>
                    </a:p>
                  </a:txBody>
                  <a:tcPr marL="7620" marR="7620" marT="7620" marB="0" anchor="ctr"/>
                </a:tc>
                <a:tc>
                  <a:txBody>
                    <a:bodyPr/>
                    <a:lstStyle/>
                    <a:p>
                      <a:pPr marL="0" algn="ctr" defTabSz="914400" rtl="0" eaLnBrk="1" fontAlgn="b" latinLnBrk="0" hangingPunct="1"/>
                      <a:r>
                        <a:rPr lang="en-US" sz="1100" b="0" u="none" strike="noStrike" kern="1200" dirty="0">
                          <a:solidFill>
                            <a:srgbClr val="1F1A62"/>
                          </a:solidFill>
                          <a:effectLst/>
                          <a:latin typeface="Helvetica" panose="020B0403020202020204" pitchFamily="34" charset="0"/>
                          <a:ea typeface="+mn-ea"/>
                          <a:cs typeface="+mn-cs"/>
                        </a:rPr>
                        <a:t>8.2%</a:t>
                      </a:r>
                    </a:p>
                  </a:txBody>
                  <a:tcPr marL="7620" marR="7620" marT="7620" marB="0" anchor="ctr"/>
                </a:tc>
                <a:tc>
                  <a:txBody>
                    <a:bodyPr/>
                    <a:lstStyle/>
                    <a:p>
                      <a:pPr marL="0" algn="ctr" defTabSz="914400" rtl="0" eaLnBrk="1" fontAlgn="b" latinLnBrk="0" hangingPunct="1"/>
                      <a:r>
                        <a:rPr lang="en-US" sz="1100" b="0" u="none" strike="noStrike" kern="1200" dirty="0">
                          <a:solidFill>
                            <a:srgbClr val="1F1A62"/>
                          </a:solidFill>
                          <a:effectLst/>
                          <a:latin typeface="Helvetica" panose="020B0403020202020204" pitchFamily="34" charset="0"/>
                          <a:ea typeface="+mn-ea"/>
                          <a:cs typeface="+mn-cs"/>
                        </a:rPr>
                        <a:t>12.7%</a:t>
                      </a:r>
                    </a:p>
                  </a:txBody>
                  <a:tcPr marL="7620" marR="7620" marT="7620" marB="0" anchor="ctr"/>
                </a:tc>
                <a:extLst>
                  <a:ext uri="{0D108BD9-81ED-4DB2-BD59-A6C34878D82A}">
                    <a16:rowId xmlns:a16="http://schemas.microsoft.com/office/drawing/2014/main" val="2388139363"/>
                  </a:ext>
                </a:extLst>
              </a:tr>
              <a:tr h="214308">
                <a:tc>
                  <a:txBody>
                    <a:bodyPr/>
                    <a:lstStyle/>
                    <a:p>
                      <a:pPr algn="ctr" fontAlgn="b"/>
                      <a:r>
                        <a:rPr lang="en-US" sz="950" b="1" i="0" u="none" strike="noStrike">
                          <a:solidFill>
                            <a:schemeClr val="bg1"/>
                          </a:solidFill>
                          <a:effectLst/>
                          <a:latin typeface="Helvetica" panose="020B0403020202020204" pitchFamily="34" charset="0"/>
                        </a:rPr>
                        <a:t>NBA All Star Game</a:t>
                      </a:r>
                    </a:p>
                  </a:txBody>
                  <a:tcPr marL="7620" marR="7620" marT="7620" marB="0" anchor="ctr">
                    <a:solidFill>
                      <a:srgbClr val="1F1A62"/>
                    </a:solidFill>
                  </a:tcPr>
                </a:tc>
                <a:tc>
                  <a:txBody>
                    <a:bodyPr/>
                    <a:lstStyle/>
                    <a:p>
                      <a:pPr algn="ctr" fontAlgn="b"/>
                      <a:r>
                        <a:rPr lang="en-US" sz="1100" b="0" i="0" u="none" strike="noStrike">
                          <a:solidFill>
                            <a:schemeClr val="bg1"/>
                          </a:solidFill>
                          <a:effectLst/>
                          <a:latin typeface="Helvetica" panose="020B0403020202020204" pitchFamily="34" charset="0"/>
                        </a:rPr>
                        <a:t>TNT</a:t>
                      </a:r>
                    </a:p>
                  </a:txBody>
                  <a:tcPr marL="7620" marR="7620" marT="7620" marB="0" anchor="ctr">
                    <a:solidFill>
                      <a:srgbClr val="1F1A62"/>
                    </a:solidFill>
                  </a:tcPr>
                </a:tc>
                <a:tc>
                  <a:txBody>
                    <a:bodyPr/>
                    <a:lstStyle/>
                    <a:p>
                      <a:pPr algn="ctr" fontAlgn="b"/>
                      <a:r>
                        <a:rPr lang="en-US" sz="1100" b="0" i="0" u="none" strike="noStrike">
                          <a:solidFill>
                            <a:srgbClr val="1F1A62"/>
                          </a:solidFill>
                          <a:effectLst/>
                          <a:latin typeface="Helvetica" panose="020B0403020202020204" pitchFamily="34" charset="0"/>
                        </a:rPr>
                        <a:t>7,244</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1.9%</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4.7%</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2.7%</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2.0%</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1.4%</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2.7%</a:t>
                      </a:r>
                    </a:p>
                  </a:txBody>
                  <a:tcPr marL="7620" marR="7620" marT="7620" marB="0" anchor="ctr"/>
                </a:tc>
                <a:extLst>
                  <a:ext uri="{0D108BD9-81ED-4DB2-BD59-A6C34878D82A}">
                    <a16:rowId xmlns:a16="http://schemas.microsoft.com/office/drawing/2014/main" val="3461555884"/>
                  </a:ext>
                </a:extLst>
              </a:tr>
              <a:tr h="227129">
                <a:tc>
                  <a:txBody>
                    <a:bodyPr/>
                    <a:lstStyle/>
                    <a:p>
                      <a:pPr marL="0" algn="ctr" defTabSz="914400" rtl="0" eaLnBrk="1" fontAlgn="b" latinLnBrk="0" hangingPunct="1"/>
                      <a:r>
                        <a:rPr lang="en-US" sz="950" b="1" u="none" strike="noStrike" kern="1200" dirty="0">
                          <a:solidFill>
                            <a:schemeClr val="bg1"/>
                          </a:solidFill>
                          <a:effectLst/>
                          <a:latin typeface="Helvetica" panose="020B0403020202020204" pitchFamily="34" charset="0"/>
                          <a:ea typeface="+mn-ea"/>
                          <a:cs typeface="+mn-cs"/>
                        </a:rPr>
                        <a:t>Presidential Inauguration Day</a:t>
                      </a:r>
                    </a:p>
                  </a:txBody>
                  <a:tcPr marL="7620" marR="7620" marT="7620" marB="0" anchor="ctr">
                    <a:solidFill>
                      <a:srgbClr val="1F1A62"/>
                    </a:solidFill>
                  </a:tcPr>
                </a:tc>
                <a:tc>
                  <a:txBody>
                    <a:bodyPr/>
                    <a:lstStyle/>
                    <a:p>
                      <a:pPr marL="0" algn="ctr" defTabSz="914400" rtl="0" eaLnBrk="1" fontAlgn="b" latinLnBrk="0" hangingPunct="1"/>
                      <a:r>
                        <a:rPr lang="en-US" sz="1100" b="0" u="none" strike="noStrike" kern="1200" dirty="0">
                          <a:solidFill>
                            <a:schemeClr val="bg1"/>
                          </a:solidFill>
                          <a:effectLst/>
                          <a:latin typeface="Helvetica" panose="020B0403020202020204" pitchFamily="34" charset="0"/>
                          <a:ea typeface="+mn-ea"/>
                          <a:cs typeface="+mn-cs"/>
                        </a:rPr>
                        <a:t>CNN</a:t>
                      </a:r>
                    </a:p>
                  </a:txBody>
                  <a:tcPr marL="7620" marR="7620" marT="7620" marB="0" anchor="ctr">
                    <a:solidFill>
                      <a:srgbClr val="1F1A62"/>
                    </a:solidFill>
                  </a:tcPr>
                </a:tc>
                <a:tc>
                  <a:txBody>
                    <a:bodyPr/>
                    <a:lstStyle/>
                    <a:p>
                      <a:pPr marL="0" algn="ctr" defTabSz="914400" rtl="0" eaLnBrk="1" fontAlgn="b" latinLnBrk="0" hangingPunct="1"/>
                      <a:r>
                        <a:rPr lang="en-US" sz="1100" b="0" u="none" strike="noStrike" kern="1200" dirty="0">
                          <a:solidFill>
                            <a:srgbClr val="1F1A62"/>
                          </a:solidFill>
                          <a:effectLst/>
                          <a:latin typeface="Helvetica" panose="020B0403020202020204" pitchFamily="34" charset="0"/>
                          <a:ea typeface="+mn-ea"/>
                          <a:cs typeface="+mn-cs"/>
                        </a:rPr>
                        <a:t>5,639</a:t>
                      </a:r>
                    </a:p>
                  </a:txBody>
                  <a:tcPr marL="7620" marR="7620" marT="7620" marB="0" anchor="ctr"/>
                </a:tc>
                <a:tc>
                  <a:txBody>
                    <a:bodyPr/>
                    <a:lstStyle/>
                    <a:p>
                      <a:pPr marL="0" algn="ctr" defTabSz="914400" rtl="0" eaLnBrk="1" fontAlgn="b" latinLnBrk="0" hangingPunct="1"/>
                      <a:r>
                        <a:rPr lang="en-US" sz="1100" b="0" u="none" strike="noStrike" kern="1200">
                          <a:solidFill>
                            <a:srgbClr val="1F1A62"/>
                          </a:solidFill>
                          <a:effectLst/>
                          <a:latin typeface="Helvetica" panose="020B0403020202020204" pitchFamily="34" charset="0"/>
                          <a:ea typeface="+mn-ea"/>
                          <a:cs typeface="+mn-cs"/>
                        </a:rPr>
                        <a:t>0.4%</a:t>
                      </a:r>
                    </a:p>
                  </a:txBody>
                  <a:tcPr marL="7620" marR="7620" marT="7620" marB="0" anchor="ctr"/>
                </a:tc>
                <a:tc>
                  <a:txBody>
                    <a:bodyPr/>
                    <a:lstStyle/>
                    <a:p>
                      <a:pPr marL="0" algn="ctr" defTabSz="914400" rtl="0" eaLnBrk="1" fontAlgn="b" latinLnBrk="0" hangingPunct="1"/>
                      <a:r>
                        <a:rPr lang="en-US" sz="1100" b="0" u="none" strike="noStrike" kern="1200" dirty="0">
                          <a:solidFill>
                            <a:srgbClr val="1F1A62"/>
                          </a:solidFill>
                          <a:effectLst/>
                          <a:latin typeface="Helvetica" panose="020B0403020202020204" pitchFamily="34" charset="0"/>
                          <a:ea typeface="+mn-ea"/>
                          <a:cs typeface="+mn-cs"/>
                        </a:rPr>
                        <a:t>2.0%</a:t>
                      </a:r>
                    </a:p>
                  </a:txBody>
                  <a:tcPr marL="7620" marR="7620" marT="7620" marB="0" anchor="ctr"/>
                </a:tc>
                <a:tc>
                  <a:txBody>
                    <a:bodyPr/>
                    <a:lstStyle/>
                    <a:p>
                      <a:pPr marL="0" algn="ctr" defTabSz="914400" rtl="0" eaLnBrk="1" fontAlgn="b" latinLnBrk="0" hangingPunct="1"/>
                      <a:r>
                        <a:rPr lang="en-US" sz="1100" b="0" u="none" strike="noStrike" kern="1200" dirty="0">
                          <a:solidFill>
                            <a:srgbClr val="1F1A62"/>
                          </a:solidFill>
                          <a:effectLst/>
                          <a:latin typeface="Helvetica" panose="020B0403020202020204" pitchFamily="34" charset="0"/>
                          <a:ea typeface="+mn-ea"/>
                          <a:cs typeface="+mn-cs"/>
                        </a:rPr>
                        <a:t>1.1%</a:t>
                      </a:r>
                    </a:p>
                  </a:txBody>
                  <a:tcPr marL="7620" marR="7620" marT="7620" marB="0" anchor="ctr"/>
                </a:tc>
                <a:tc>
                  <a:txBody>
                    <a:bodyPr/>
                    <a:lstStyle/>
                    <a:p>
                      <a:pPr marL="0" algn="ctr" defTabSz="914400" rtl="0" eaLnBrk="1" fontAlgn="b" latinLnBrk="0" hangingPunct="1"/>
                      <a:r>
                        <a:rPr lang="en-US" sz="1100" b="0" u="none" strike="noStrike" kern="1200" dirty="0">
                          <a:solidFill>
                            <a:srgbClr val="1F1A62"/>
                          </a:solidFill>
                          <a:effectLst/>
                          <a:latin typeface="Helvetica" panose="020B0403020202020204" pitchFamily="34" charset="0"/>
                          <a:ea typeface="+mn-ea"/>
                          <a:cs typeface="+mn-cs"/>
                        </a:rPr>
                        <a:t>0.8%</a:t>
                      </a:r>
                    </a:p>
                  </a:txBody>
                  <a:tcPr marL="7620" marR="7620" marT="7620" marB="0" anchor="ctr"/>
                </a:tc>
                <a:tc>
                  <a:txBody>
                    <a:bodyPr/>
                    <a:lstStyle/>
                    <a:p>
                      <a:pPr marL="0" algn="ctr" defTabSz="914400" rtl="0" eaLnBrk="1" fontAlgn="b" latinLnBrk="0" hangingPunct="1"/>
                      <a:r>
                        <a:rPr lang="en-US" sz="1100" b="0" u="none" strike="noStrike" kern="1200" dirty="0">
                          <a:solidFill>
                            <a:srgbClr val="1F1A62"/>
                          </a:solidFill>
                          <a:effectLst/>
                          <a:latin typeface="Helvetica" panose="020B0403020202020204" pitchFamily="34" charset="0"/>
                          <a:ea typeface="+mn-ea"/>
                          <a:cs typeface="+mn-cs"/>
                        </a:rPr>
                        <a:t>0.4%</a:t>
                      </a:r>
                    </a:p>
                  </a:txBody>
                  <a:tcPr marL="7620" marR="7620" marT="7620" marB="0" anchor="ctr"/>
                </a:tc>
                <a:tc>
                  <a:txBody>
                    <a:bodyPr/>
                    <a:lstStyle/>
                    <a:p>
                      <a:pPr marL="0" algn="ctr" defTabSz="914400" rtl="0" eaLnBrk="1" fontAlgn="b" latinLnBrk="0" hangingPunct="1"/>
                      <a:r>
                        <a:rPr lang="en-US" sz="1100" b="0" u="none" strike="noStrike" kern="1200" dirty="0">
                          <a:solidFill>
                            <a:srgbClr val="1F1A62"/>
                          </a:solidFill>
                          <a:effectLst/>
                          <a:latin typeface="Helvetica" panose="020B0403020202020204" pitchFamily="34" charset="0"/>
                          <a:ea typeface="+mn-ea"/>
                          <a:cs typeface="+mn-cs"/>
                        </a:rPr>
                        <a:t>0.7%</a:t>
                      </a:r>
                    </a:p>
                  </a:txBody>
                  <a:tcPr marL="7620" marR="7620" marT="7620" marB="0" anchor="ctr"/>
                </a:tc>
                <a:extLst>
                  <a:ext uri="{0D108BD9-81ED-4DB2-BD59-A6C34878D82A}">
                    <a16:rowId xmlns:a16="http://schemas.microsoft.com/office/drawing/2014/main" val="1414391795"/>
                  </a:ext>
                </a:extLst>
              </a:tr>
              <a:tr h="201876">
                <a:tc>
                  <a:txBody>
                    <a:bodyPr/>
                    <a:lstStyle/>
                    <a:p>
                      <a:pPr algn="ctr" fontAlgn="b"/>
                      <a:r>
                        <a:rPr lang="en-US" sz="950" b="1" i="0" u="none" strike="noStrike" dirty="0">
                          <a:solidFill>
                            <a:schemeClr val="bg1"/>
                          </a:solidFill>
                          <a:effectLst/>
                          <a:latin typeface="Helvetica" panose="020B0403020202020204" pitchFamily="34" charset="0"/>
                        </a:rPr>
                        <a:t>Oprah with Meghan &amp; Harry</a:t>
                      </a:r>
                    </a:p>
                  </a:txBody>
                  <a:tcPr marL="7620" marR="7620" marT="7620" marB="0" anchor="ctr">
                    <a:solidFill>
                      <a:srgbClr val="1F1A62"/>
                    </a:solidFill>
                  </a:tcPr>
                </a:tc>
                <a:tc>
                  <a:txBody>
                    <a:bodyPr/>
                    <a:lstStyle/>
                    <a:p>
                      <a:pPr algn="ctr" fontAlgn="b"/>
                      <a:r>
                        <a:rPr lang="en-US" sz="1100" b="0" i="0" u="none" strike="noStrike" dirty="0">
                          <a:solidFill>
                            <a:schemeClr val="bg1"/>
                          </a:solidFill>
                          <a:effectLst/>
                          <a:latin typeface="Helvetica" panose="020B0403020202020204" pitchFamily="34" charset="0"/>
                        </a:rPr>
                        <a:t>CBS</a:t>
                      </a:r>
                    </a:p>
                  </a:txBody>
                  <a:tcPr marL="7620" marR="7620" marT="7620" marB="0" anchor="ctr">
                    <a:solidFill>
                      <a:srgbClr val="1F1A62"/>
                    </a:solidFill>
                  </a:tcPr>
                </a:tc>
                <a:tc>
                  <a:txBody>
                    <a:bodyPr/>
                    <a:lstStyle/>
                    <a:p>
                      <a:pPr algn="ctr" fontAlgn="b"/>
                      <a:r>
                        <a:rPr lang="en-US" sz="1100" b="0" i="0" u="none" strike="noStrike">
                          <a:solidFill>
                            <a:srgbClr val="1F1A62"/>
                          </a:solidFill>
                          <a:effectLst/>
                          <a:latin typeface="Helvetica" panose="020B0403020202020204" pitchFamily="34" charset="0"/>
                        </a:rPr>
                        <a:t>4,860</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0.6%</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3.3%</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1.8%</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1.6%</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1.4%</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1.0%</a:t>
                      </a:r>
                    </a:p>
                  </a:txBody>
                  <a:tcPr marL="7620" marR="7620" marT="7620" marB="0" anchor="ctr"/>
                </a:tc>
                <a:extLst>
                  <a:ext uri="{0D108BD9-81ED-4DB2-BD59-A6C34878D82A}">
                    <a16:rowId xmlns:a16="http://schemas.microsoft.com/office/drawing/2014/main" val="2427099166"/>
                  </a:ext>
                </a:extLst>
              </a:tr>
              <a:tr h="214308">
                <a:tc>
                  <a:txBody>
                    <a:bodyPr/>
                    <a:lstStyle/>
                    <a:p>
                      <a:pPr algn="ctr" fontAlgn="b"/>
                      <a:r>
                        <a:rPr lang="en-US" sz="950" b="1" i="0" u="none" strike="noStrike" dirty="0">
                          <a:solidFill>
                            <a:schemeClr val="bg1"/>
                          </a:solidFill>
                          <a:effectLst/>
                          <a:latin typeface="Helvetica" panose="020B0403020202020204" pitchFamily="34" charset="0"/>
                        </a:rPr>
                        <a:t>The Masters (Sunday)</a:t>
                      </a:r>
                    </a:p>
                  </a:txBody>
                  <a:tcPr marL="7620" marR="7620" marT="7620" marB="0" anchor="ctr">
                    <a:solidFill>
                      <a:srgbClr val="1F1A62"/>
                    </a:solidFill>
                  </a:tcPr>
                </a:tc>
                <a:tc>
                  <a:txBody>
                    <a:bodyPr/>
                    <a:lstStyle/>
                    <a:p>
                      <a:pPr algn="ctr" fontAlgn="b"/>
                      <a:r>
                        <a:rPr lang="en-US" sz="1100" b="0" i="0" u="none" strike="noStrike" dirty="0">
                          <a:solidFill>
                            <a:schemeClr val="bg1"/>
                          </a:solidFill>
                          <a:effectLst/>
                          <a:latin typeface="Helvetica" panose="020B0403020202020204" pitchFamily="34" charset="0"/>
                        </a:rPr>
                        <a:t>CBS</a:t>
                      </a:r>
                    </a:p>
                  </a:txBody>
                  <a:tcPr marL="7620" marR="7620" marT="7620" marB="0" anchor="ctr">
                    <a:solidFill>
                      <a:srgbClr val="1F1A62"/>
                    </a:solidFill>
                  </a:tcPr>
                </a:tc>
                <a:tc>
                  <a:txBody>
                    <a:bodyPr/>
                    <a:lstStyle/>
                    <a:p>
                      <a:pPr algn="ctr" fontAlgn="b"/>
                      <a:r>
                        <a:rPr lang="en-US" sz="1100" b="0" i="0" u="none" strike="noStrike">
                          <a:solidFill>
                            <a:srgbClr val="1F1A62"/>
                          </a:solidFill>
                          <a:effectLst/>
                          <a:latin typeface="Helvetica" panose="020B0403020202020204" pitchFamily="34" charset="0"/>
                        </a:rPr>
                        <a:t>3,511</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1.0%</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5.1%</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3.2%</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2.1%</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2.0%</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2.6%</a:t>
                      </a:r>
                    </a:p>
                  </a:txBody>
                  <a:tcPr marL="7620" marR="7620" marT="7620" marB="0" anchor="ctr"/>
                </a:tc>
                <a:extLst>
                  <a:ext uri="{0D108BD9-81ED-4DB2-BD59-A6C34878D82A}">
                    <a16:rowId xmlns:a16="http://schemas.microsoft.com/office/drawing/2014/main" val="1637048220"/>
                  </a:ext>
                </a:extLst>
              </a:tr>
              <a:tr h="214308">
                <a:tc>
                  <a:txBody>
                    <a:bodyPr/>
                    <a:lstStyle/>
                    <a:p>
                      <a:pPr algn="ctr" fontAlgn="b"/>
                      <a:r>
                        <a:rPr lang="en-US" sz="950" b="1" i="0" u="none" strike="noStrike">
                          <a:solidFill>
                            <a:schemeClr val="bg1"/>
                          </a:solidFill>
                          <a:effectLst/>
                          <a:latin typeface="Helvetica" panose="020B0403020202020204" pitchFamily="34" charset="0"/>
                        </a:rPr>
                        <a:t>Golden Globe Awards</a:t>
                      </a:r>
                    </a:p>
                  </a:txBody>
                  <a:tcPr marL="7620" marR="7620" marT="7620" marB="0" anchor="ctr">
                    <a:solidFill>
                      <a:srgbClr val="1F1A62"/>
                    </a:solidFill>
                  </a:tcPr>
                </a:tc>
                <a:tc>
                  <a:txBody>
                    <a:bodyPr/>
                    <a:lstStyle/>
                    <a:p>
                      <a:pPr algn="ctr" fontAlgn="b"/>
                      <a:r>
                        <a:rPr lang="en-US" sz="1100" b="0" i="0" u="none" strike="noStrike" dirty="0">
                          <a:solidFill>
                            <a:schemeClr val="bg1"/>
                          </a:solidFill>
                          <a:effectLst/>
                          <a:latin typeface="Helvetica" panose="020B0403020202020204" pitchFamily="34" charset="0"/>
                        </a:rPr>
                        <a:t>NBC</a:t>
                      </a:r>
                    </a:p>
                  </a:txBody>
                  <a:tcPr marL="7620" marR="7620" marT="7620" marB="0" anchor="ctr">
                    <a:solidFill>
                      <a:srgbClr val="1F1A62"/>
                    </a:solidFill>
                  </a:tcPr>
                </a:tc>
                <a:tc>
                  <a:txBody>
                    <a:bodyPr/>
                    <a:lstStyle/>
                    <a:p>
                      <a:pPr algn="ctr" fontAlgn="b"/>
                      <a:r>
                        <a:rPr lang="en-US" sz="1100" b="0" i="0" u="none" strike="noStrike">
                          <a:solidFill>
                            <a:srgbClr val="1F1A62"/>
                          </a:solidFill>
                          <a:effectLst/>
                          <a:latin typeface="Helvetica" panose="020B0403020202020204" pitchFamily="34" charset="0"/>
                        </a:rPr>
                        <a:t>3,241</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0.6%</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3.8%</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1.9%</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0.8%</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1.1%</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0.7%</a:t>
                      </a:r>
                    </a:p>
                  </a:txBody>
                  <a:tcPr marL="7620" marR="7620" marT="7620" marB="0" anchor="ctr"/>
                </a:tc>
                <a:extLst>
                  <a:ext uri="{0D108BD9-81ED-4DB2-BD59-A6C34878D82A}">
                    <a16:rowId xmlns:a16="http://schemas.microsoft.com/office/drawing/2014/main" val="3488371956"/>
                  </a:ext>
                </a:extLst>
              </a:tr>
              <a:tr h="205424">
                <a:tc>
                  <a:txBody>
                    <a:bodyPr/>
                    <a:lstStyle/>
                    <a:p>
                      <a:pPr algn="ctr" fontAlgn="b"/>
                      <a:r>
                        <a:rPr lang="en-US" sz="950" b="1" i="0" u="none" strike="noStrike" dirty="0">
                          <a:solidFill>
                            <a:schemeClr val="bg1"/>
                          </a:solidFill>
                          <a:effectLst/>
                          <a:latin typeface="Helvetica" panose="020B0403020202020204" pitchFamily="34" charset="0"/>
                        </a:rPr>
                        <a:t>UEFA Champions League Final</a:t>
                      </a:r>
                    </a:p>
                  </a:txBody>
                  <a:tcPr marL="7620" marR="7620" marT="7620" marB="0" anchor="ctr">
                    <a:solidFill>
                      <a:srgbClr val="1F1A62"/>
                    </a:solidFill>
                  </a:tcPr>
                </a:tc>
                <a:tc>
                  <a:txBody>
                    <a:bodyPr/>
                    <a:lstStyle/>
                    <a:p>
                      <a:pPr algn="ctr" fontAlgn="b"/>
                      <a:r>
                        <a:rPr lang="en-US" sz="1100" b="0" i="0" u="none" strike="noStrike" dirty="0">
                          <a:solidFill>
                            <a:schemeClr val="bg1"/>
                          </a:solidFill>
                          <a:effectLst/>
                          <a:latin typeface="Helvetica" panose="020B0403020202020204" pitchFamily="34" charset="0"/>
                        </a:rPr>
                        <a:t>CBS</a:t>
                      </a:r>
                    </a:p>
                  </a:txBody>
                  <a:tcPr marL="7620" marR="7620" marT="7620" marB="0" anchor="ctr">
                    <a:solidFill>
                      <a:srgbClr val="1F1A62"/>
                    </a:solidFill>
                  </a:tcPr>
                </a:tc>
                <a:tc>
                  <a:txBody>
                    <a:bodyPr/>
                    <a:lstStyle/>
                    <a:p>
                      <a:pPr algn="ctr" fontAlgn="b"/>
                      <a:r>
                        <a:rPr lang="en-US" sz="1100" b="0" i="0" u="none" strike="noStrike">
                          <a:solidFill>
                            <a:srgbClr val="1F1A62"/>
                          </a:solidFill>
                          <a:effectLst/>
                          <a:latin typeface="Helvetica" panose="020B0403020202020204" pitchFamily="34" charset="0"/>
                        </a:rPr>
                        <a:t>3,019</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7.1%</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14.7%</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10.5%</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8.9%</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4.3%</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25.3%</a:t>
                      </a:r>
                    </a:p>
                  </a:txBody>
                  <a:tcPr marL="7620" marR="7620" marT="7620" marB="0" anchor="ctr"/>
                </a:tc>
                <a:extLst>
                  <a:ext uri="{0D108BD9-81ED-4DB2-BD59-A6C34878D82A}">
                    <a16:rowId xmlns:a16="http://schemas.microsoft.com/office/drawing/2014/main" val="602554786"/>
                  </a:ext>
                </a:extLst>
              </a:tr>
              <a:tr h="249645">
                <a:tc>
                  <a:txBody>
                    <a:bodyPr/>
                    <a:lstStyle/>
                    <a:p>
                      <a:pPr algn="ctr" fontAlgn="b"/>
                      <a:r>
                        <a:rPr lang="en-US" sz="950" b="1" i="0" u="none" strike="noStrike" dirty="0">
                          <a:solidFill>
                            <a:schemeClr val="bg1"/>
                          </a:solidFill>
                          <a:effectLst/>
                          <a:latin typeface="Helvetica" panose="020B0403020202020204" pitchFamily="34" charset="0"/>
                        </a:rPr>
                        <a:t>Adele One Night Only</a:t>
                      </a:r>
                    </a:p>
                  </a:txBody>
                  <a:tcPr marL="7620" marR="7620" marT="7620" marB="0" anchor="ctr">
                    <a:solidFill>
                      <a:srgbClr val="1F1A62"/>
                    </a:solidFill>
                  </a:tcPr>
                </a:tc>
                <a:tc>
                  <a:txBody>
                    <a:bodyPr/>
                    <a:lstStyle/>
                    <a:p>
                      <a:pPr algn="ctr" fontAlgn="b"/>
                      <a:r>
                        <a:rPr lang="en-US" sz="1100" b="0" i="0" u="none" strike="noStrike" dirty="0">
                          <a:solidFill>
                            <a:schemeClr val="bg1"/>
                          </a:solidFill>
                          <a:effectLst/>
                          <a:latin typeface="Helvetica" panose="020B0403020202020204" pitchFamily="34" charset="0"/>
                        </a:rPr>
                        <a:t>CBS</a:t>
                      </a:r>
                    </a:p>
                  </a:txBody>
                  <a:tcPr marL="7620" marR="7620" marT="7620" marB="0" anchor="ctr">
                    <a:solidFill>
                      <a:srgbClr val="1F1A62"/>
                    </a:solidFill>
                  </a:tcPr>
                </a:tc>
                <a:tc>
                  <a:txBody>
                    <a:bodyPr/>
                    <a:lstStyle/>
                    <a:p>
                      <a:pPr algn="ctr" fontAlgn="b"/>
                      <a:r>
                        <a:rPr lang="en-US" sz="1100" b="0" i="0" u="none" strike="noStrike">
                          <a:solidFill>
                            <a:srgbClr val="1F1A62"/>
                          </a:solidFill>
                          <a:effectLst/>
                          <a:latin typeface="Helvetica" panose="020B0403020202020204" pitchFamily="34" charset="0"/>
                        </a:rPr>
                        <a:t>2,789</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0.6%</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2.3%</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1.8%</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1.2%</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1.5%</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1.3%</a:t>
                      </a:r>
                    </a:p>
                  </a:txBody>
                  <a:tcPr marL="7620" marR="7620" marT="7620" marB="0" anchor="ctr"/>
                </a:tc>
                <a:extLst>
                  <a:ext uri="{0D108BD9-81ED-4DB2-BD59-A6C34878D82A}">
                    <a16:rowId xmlns:a16="http://schemas.microsoft.com/office/drawing/2014/main" val="312845563"/>
                  </a:ext>
                </a:extLst>
              </a:tr>
              <a:tr h="214308">
                <a:tc>
                  <a:txBody>
                    <a:bodyPr/>
                    <a:lstStyle/>
                    <a:p>
                      <a:pPr algn="ctr" fontAlgn="b"/>
                      <a:r>
                        <a:rPr lang="en-US" sz="950" b="1" i="0" u="none" strike="noStrike" dirty="0">
                          <a:solidFill>
                            <a:schemeClr val="bg1"/>
                          </a:solidFill>
                          <a:effectLst/>
                          <a:latin typeface="Helvetica" panose="020B0403020202020204" pitchFamily="34" charset="0"/>
                        </a:rPr>
                        <a:t>The Bachelor - After the Final Rose</a:t>
                      </a:r>
                    </a:p>
                  </a:txBody>
                  <a:tcPr marL="7620" marR="7620" marT="7620" marB="0" anchor="ctr">
                    <a:solidFill>
                      <a:srgbClr val="1F1A62"/>
                    </a:solidFill>
                  </a:tcPr>
                </a:tc>
                <a:tc>
                  <a:txBody>
                    <a:bodyPr/>
                    <a:lstStyle/>
                    <a:p>
                      <a:pPr algn="ctr" fontAlgn="b"/>
                      <a:r>
                        <a:rPr lang="en-US" sz="1100" b="0" i="0" u="none" strike="noStrike" dirty="0">
                          <a:solidFill>
                            <a:schemeClr val="bg1"/>
                          </a:solidFill>
                          <a:effectLst/>
                          <a:latin typeface="Helvetica" panose="020B0403020202020204" pitchFamily="34" charset="0"/>
                        </a:rPr>
                        <a:t>ABC</a:t>
                      </a:r>
                    </a:p>
                  </a:txBody>
                  <a:tcPr marL="7620" marR="7620" marT="7620" marB="0" anchor="ctr">
                    <a:solidFill>
                      <a:srgbClr val="1F1A62"/>
                    </a:solidFill>
                  </a:tcPr>
                </a:tc>
                <a:tc>
                  <a:txBody>
                    <a:bodyPr/>
                    <a:lstStyle/>
                    <a:p>
                      <a:pPr algn="ctr" fontAlgn="b"/>
                      <a:r>
                        <a:rPr lang="en-US" sz="1100" b="0" i="0" u="none" strike="noStrike">
                          <a:solidFill>
                            <a:srgbClr val="1F1A62"/>
                          </a:solidFill>
                          <a:effectLst/>
                          <a:latin typeface="Helvetica" panose="020B0403020202020204" pitchFamily="34" charset="0"/>
                        </a:rPr>
                        <a:t>1,025</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0.8%</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3.6%</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2.4%</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1.8%</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1.4%</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0.0%</a:t>
                      </a:r>
                    </a:p>
                  </a:txBody>
                  <a:tcPr marL="7620" marR="7620" marT="7620" marB="0" anchor="ctr"/>
                </a:tc>
                <a:extLst>
                  <a:ext uri="{0D108BD9-81ED-4DB2-BD59-A6C34878D82A}">
                    <a16:rowId xmlns:a16="http://schemas.microsoft.com/office/drawing/2014/main" val="2692922750"/>
                  </a:ext>
                </a:extLst>
              </a:tr>
              <a:tr h="214308">
                <a:tc>
                  <a:txBody>
                    <a:bodyPr/>
                    <a:lstStyle/>
                    <a:p>
                      <a:pPr algn="ctr" fontAlgn="b"/>
                      <a:r>
                        <a:rPr lang="en-US" sz="950" b="1" i="0" u="none" strike="noStrike" dirty="0">
                          <a:solidFill>
                            <a:schemeClr val="bg1"/>
                          </a:solidFill>
                          <a:effectLst/>
                          <a:latin typeface="Helvetica" panose="020B0403020202020204" pitchFamily="34" charset="0"/>
                        </a:rPr>
                        <a:t>The Voice - Season Finale (12/15)</a:t>
                      </a:r>
                    </a:p>
                  </a:txBody>
                  <a:tcPr marL="7620" marR="7620" marT="7620" marB="0" anchor="ctr">
                    <a:solidFill>
                      <a:srgbClr val="1F1A62"/>
                    </a:solidFill>
                  </a:tcPr>
                </a:tc>
                <a:tc>
                  <a:txBody>
                    <a:bodyPr/>
                    <a:lstStyle/>
                    <a:p>
                      <a:pPr algn="ctr" fontAlgn="b"/>
                      <a:r>
                        <a:rPr lang="en-US" sz="1100" b="0" i="0" u="none" strike="noStrike" dirty="0">
                          <a:solidFill>
                            <a:schemeClr val="bg1"/>
                          </a:solidFill>
                          <a:effectLst/>
                          <a:latin typeface="Helvetica" panose="020B0403020202020204" pitchFamily="34" charset="0"/>
                        </a:rPr>
                        <a:t>NBC</a:t>
                      </a:r>
                    </a:p>
                  </a:txBody>
                  <a:tcPr marL="7620" marR="7620" marT="7620" marB="0" anchor="ctr">
                    <a:solidFill>
                      <a:srgbClr val="1F1A62"/>
                    </a:solidFill>
                  </a:tcPr>
                </a:tc>
                <a:tc>
                  <a:txBody>
                    <a:bodyPr/>
                    <a:lstStyle/>
                    <a:p>
                      <a:pPr algn="ctr" fontAlgn="b"/>
                      <a:r>
                        <a:rPr lang="en-US" sz="1100" b="0" i="0" u="none" strike="noStrike">
                          <a:solidFill>
                            <a:srgbClr val="1F1A62"/>
                          </a:solidFill>
                          <a:effectLst/>
                          <a:latin typeface="Helvetica" panose="020B0403020202020204" pitchFamily="34" charset="0"/>
                        </a:rPr>
                        <a:t>634</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0.4%</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1.3%</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1.7%</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1.2%</a:t>
                      </a:r>
                    </a:p>
                  </a:txBody>
                  <a:tcPr marL="7620" marR="7620" marT="7620" marB="0" anchor="ctr"/>
                </a:tc>
                <a:tc>
                  <a:txBody>
                    <a:bodyPr/>
                    <a:lstStyle/>
                    <a:p>
                      <a:pPr algn="ctr" fontAlgn="b"/>
                      <a:r>
                        <a:rPr lang="en-US" sz="1100" b="0" i="0" u="none" strike="noStrike">
                          <a:solidFill>
                            <a:srgbClr val="1F1A62"/>
                          </a:solidFill>
                          <a:effectLst/>
                          <a:latin typeface="Helvetica" panose="020B0403020202020204" pitchFamily="34" charset="0"/>
                        </a:rPr>
                        <a:t>1.2%</a:t>
                      </a:r>
                    </a:p>
                  </a:txBody>
                  <a:tcPr marL="7620" marR="7620" marT="7620" marB="0" anchor="ctr"/>
                </a:tc>
                <a:tc>
                  <a:txBody>
                    <a:bodyPr/>
                    <a:lstStyle/>
                    <a:p>
                      <a:pPr algn="ctr" fontAlgn="b"/>
                      <a:r>
                        <a:rPr lang="en-US" sz="1100" b="0" i="0" u="none" strike="noStrike" dirty="0">
                          <a:solidFill>
                            <a:srgbClr val="1F1A62"/>
                          </a:solidFill>
                          <a:effectLst/>
                          <a:latin typeface="Helvetica" panose="020B0403020202020204" pitchFamily="34" charset="0"/>
                        </a:rPr>
                        <a:t>0.0%</a:t>
                      </a:r>
                    </a:p>
                  </a:txBody>
                  <a:tcPr marL="7620" marR="7620" marT="7620" marB="0" anchor="ctr"/>
                </a:tc>
                <a:extLst>
                  <a:ext uri="{0D108BD9-81ED-4DB2-BD59-A6C34878D82A}">
                    <a16:rowId xmlns:a16="http://schemas.microsoft.com/office/drawing/2014/main" val="1603132648"/>
                  </a:ext>
                </a:extLst>
              </a:tr>
              <a:tr h="214308">
                <a:tc gridSpan="2">
                  <a:txBody>
                    <a:bodyPr/>
                    <a:lstStyle/>
                    <a:p>
                      <a:pPr algn="ctr" rtl="0" fontAlgn="b"/>
                      <a:r>
                        <a:rPr lang="en-US" sz="950" b="1" i="0" u="none" strike="noStrike" dirty="0">
                          <a:solidFill>
                            <a:srgbClr val="FFFFFF"/>
                          </a:solidFill>
                          <a:effectLst/>
                          <a:latin typeface="Helvetica" panose="020B0403020202020204" pitchFamily="34" charset="0"/>
                        </a:rPr>
                        <a:t>20 ‘Event’ Program Avg % Lift</a:t>
                      </a:r>
                    </a:p>
                  </a:txBody>
                  <a:tcPr marL="9525" marR="9525" marT="9525" marB="0" anchor="ctr">
                    <a:solidFill>
                      <a:srgbClr val="00B0F0"/>
                    </a:solidFill>
                  </a:tcPr>
                </a:tc>
                <a:tc hMerge="1">
                  <a:txBody>
                    <a:bodyPr/>
                    <a:lstStyle/>
                    <a:p>
                      <a:pPr algn="ctr" rtl="0" fontAlgn="b"/>
                      <a:endParaRPr lang="en-US" sz="1100" b="0" i="0" u="none" strike="noStrike">
                        <a:solidFill>
                          <a:srgbClr val="FFFFFF"/>
                        </a:solidFill>
                        <a:effectLst/>
                        <a:latin typeface="Helvetica" panose="020B0403020202020204" pitchFamily="34" charset="0"/>
                      </a:endParaRPr>
                    </a:p>
                  </a:txBody>
                  <a:tcPr marL="9525" marR="9525" marT="9525" marB="0" anchor="ctr">
                    <a:solidFill>
                      <a:srgbClr val="00B0F0"/>
                    </a:solidFill>
                  </a:tcPr>
                </a:tc>
                <a:tc>
                  <a:txBody>
                    <a:bodyPr/>
                    <a:lstStyle/>
                    <a:p>
                      <a:pPr algn="ctr" rtl="0" fontAlgn="b"/>
                      <a:r>
                        <a:rPr lang="en-US" sz="1100" b="1" i="0" u="none" strike="noStrike" dirty="0">
                          <a:solidFill>
                            <a:srgbClr val="FFFFFF"/>
                          </a:solidFill>
                          <a:effectLst/>
                          <a:latin typeface="Helvetica" panose="020B0403020202020204" pitchFamily="34" charset="0"/>
                        </a:rPr>
                        <a:t>21,806</a:t>
                      </a:r>
                    </a:p>
                  </a:txBody>
                  <a:tcPr marL="9525" marR="9525" marT="9525" marB="0" anchor="ctr">
                    <a:solidFill>
                      <a:srgbClr val="00B0F0"/>
                    </a:solidFill>
                  </a:tcPr>
                </a:tc>
                <a:tc>
                  <a:txBody>
                    <a:bodyPr/>
                    <a:lstStyle/>
                    <a:p>
                      <a:pPr algn="ctr" rtl="0" fontAlgn="b"/>
                      <a:r>
                        <a:rPr lang="en-US" sz="1100" b="1" i="0" u="none" strike="noStrike" dirty="0">
                          <a:solidFill>
                            <a:srgbClr val="FFFFFF"/>
                          </a:solidFill>
                          <a:effectLst/>
                          <a:latin typeface="Helvetica" panose="020B0403020202020204" pitchFamily="34" charset="0"/>
                        </a:rPr>
                        <a:t>1.8%</a:t>
                      </a:r>
                    </a:p>
                  </a:txBody>
                  <a:tcPr marL="9525" marR="9525" marT="9525" marB="0" anchor="ctr">
                    <a:solidFill>
                      <a:srgbClr val="00B0F0"/>
                    </a:solidFill>
                  </a:tcPr>
                </a:tc>
                <a:tc>
                  <a:txBody>
                    <a:bodyPr/>
                    <a:lstStyle/>
                    <a:p>
                      <a:pPr algn="ctr" rtl="0" fontAlgn="b"/>
                      <a:r>
                        <a:rPr lang="en-US" sz="1100" b="1" i="0" u="none" strike="noStrike" dirty="0">
                          <a:solidFill>
                            <a:srgbClr val="FFFFFF"/>
                          </a:solidFill>
                          <a:effectLst/>
                          <a:latin typeface="Helvetica" panose="020B0403020202020204" pitchFamily="34" charset="0"/>
                        </a:rPr>
                        <a:t>5.2%</a:t>
                      </a:r>
                    </a:p>
                  </a:txBody>
                  <a:tcPr marL="9525" marR="9525" marT="9525" marB="0" anchor="ctr">
                    <a:solidFill>
                      <a:srgbClr val="00B0F0"/>
                    </a:solidFill>
                  </a:tcPr>
                </a:tc>
                <a:tc>
                  <a:txBody>
                    <a:bodyPr/>
                    <a:lstStyle/>
                    <a:p>
                      <a:pPr algn="ctr" rtl="0" fontAlgn="b"/>
                      <a:r>
                        <a:rPr lang="en-US" sz="1100" b="1" i="0" u="none" strike="noStrike" dirty="0">
                          <a:solidFill>
                            <a:srgbClr val="FFFFFF"/>
                          </a:solidFill>
                          <a:effectLst/>
                          <a:latin typeface="Helvetica" panose="020B0403020202020204" pitchFamily="34" charset="0"/>
                        </a:rPr>
                        <a:t>3.5%</a:t>
                      </a:r>
                    </a:p>
                  </a:txBody>
                  <a:tcPr marL="9525" marR="9525" marT="9525" marB="0" anchor="ctr">
                    <a:solidFill>
                      <a:srgbClr val="00B0F0"/>
                    </a:solidFill>
                  </a:tcPr>
                </a:tc>
                <a:tc>
                  <a:txBody>
                    <a:bodyPr/>
                    <a:lstStyle/>
                    <a:p>
                      <a:pPr algn="ctr" rtl="0" fontAlgn="b"/>
                      <a:r>
                        <a:rPr lang="en-US" sz="1100" b="1" i="0" u="none" strike="noStrike" dirty="0">
                          <a:solidFill>
                            <a:srgbClr val="FFFFFF"/>
                          </a:solidFill>
                          <a:effectLst/>
                          <a:latin typeface="Helvetica" panose="020B0403020202020204" pitchFamily="34" charset="0"/>
                        </a:rPr>
                        <a:t>2.7%</a:t>
                      </a:r>
                    </a:p>
                  </a:txBody>
                  <a:tcPr marL="9525" marR="9525" marT="9525" marB="0" anchor="ctr">
                    <a:solidFill>
                      <a:srgbClr val="00B0F0"/>
                    </a:solidFill>
                  </a:tcPr>
                </a:tc>
                <a:tc>
                  <a:txBody>
                    <a:bodyPr/>
                    <a:lstStyle/>
                    <a:p>
                      <a:pPr algn="ctr" rtl="0" fontAlgn="b"/>
                      <a:r>
                        <a:rPr lang="en-US" sz="1100" b="1" i="0" u="none" strike="noStrike" dirty="0">
                          <a:solidFill>
                            <a:srgbClr val="FFFFFF"/>
                          </a:solidFill>
                          <a:effectLst/>
                          <a:latin typeface="Helvetica" panose="020B0403020202020204" pitchFamily="34" charset="0"/>
                        </a:rPr>
                        <a:t>2.7%</a:t>
                      </a:r>
                    </a:p>
                  </a:txBody>
                  <a:tcPr marL="9525" marR="9525" marT="9525" marB="0" anchor="ctr">
                    <a:solidFill>
                      <a:srgbClr val="00B0F0"/>
                    </a:solidFill>
                  </a:tcPr>
                </a:tc>
                <a:tc>
                  <a:txBody>
                    <a:bodyPr/>
                    <a:lstStyle/>
                    <a:p>
                      <a:pPr algn="ctr" rtl="0" fontAlgn="b"/>
                      <a:r>
                        <a:rPr lang="en-US" sz="1100" b="1" i="0" u="none" strike="noStrike" dirty="0">
                          <a:solidFill>
                            <a:srgbClr val="FFFFFF"/>
                          </a:solidFill>
                          <a:effectLst/>
                          <a:latin typeface="Helvetica" panose="020B0403020202020204" pitchFamily="34" charset="0"/>
                        </a:rPr>
                        <a:t>3.9%</a:t>
                      </a:r>
                    </a:p>
                  </a:txBody>
                  <a:tcPr marL="9525" marR="9525" marT="9525" marB="0" anchor="ctr">
                    <a:solidFill>
                      <a:srgbClr val="00B0F0"/>
                    </a:solidFill>
                  </a:tcPr>
                </a:tc>
                <a:extLst>
                  <a:ext uri="{0D108BD9-81ED-4DB2-BD59-A6C34878D82A}">
                    <a16:rowId xmlns:a16="http://schemas.microsoft.com/office/drawing/2014/main" val="1891138571"/>
                  </a:ext>
                </a:extLst>
              </a:tr>
            </a:tbl>
          </a:graphicData>
        </a:graphic>
      </p:graphicFrame>
      <p:sp>
        <p:nvSpPr>
          <p:cNvPr id="16" name="Rectangle 15">
            <a:extLst>
              <a:ext uri="{FF2B5EF4-FFF2-40B4-BE49-F238E27FC236}">
                <a16:creationId xmlns:a16="http://schemas.microsoft.com/office/drawing/2014/main" id="{0C58A9EC-EF25-4230-AB96-B7CE011DBA7D}"/>
              </a:ext>
            </a:extLst>
          </p:cNvPr>
          <p:cNvSpPr/>
          <p:nvPr/>
        </p:nvSpPr>
        <p:spPr>
          <a:xfrm>
            <a:off x="7281802" y="646119"/>
            <a:ext cx="1506855" cy="5237550"/>
          </a:xfrm>
          <a:prstGeom prst="rect">
            <a:avLst/>
          </a:prstGeom>
          <a:no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1BB5A873-8D98-417C-B7BC-735575A77FD8}"/>
              </a:ext>
            </a:extLst>
          </p:cNvPr>
          <p:cNvSpPr txBox="1"/>
          <p:nvPr/>
        </p:nvSpPr>
        <p:spPr>
          <a:xfrm>
            <a:off x="4465848" y="78770"/>
            <a:ext cx="7726151"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‘Event’ Programs: Estimated ‘Undercounted’ Impressions Based on Reprocessing Lift </a:t>
            </a:r>
            <a:br>
              <a:rPr kumimoji="0" lang="en-US" sz="14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br>
            <a:r>
              <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16-Month Time Period: 8/31/20 - 12/21/21 (Live + Same Day)</a:t>
            </a:r>
            <a:endParaRPr kumimoji="0" lang="en-US" sz="1600" b="0" i="0" u="sng"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sp>
        <p:nvSpPr>
          <p:cNvPr id="20" name="Rectangle 19">
            <a:extLst>
              <a:ext uri="{FF2B5EF4-FFF2-40B4-BE49-F238E27FC236}">
                <a16:creationId xmlns:a16="http://schemas.microsoft.com/office/drawing/2014/main" id="{C357DA98-D2EB-4C68-96FE-1F38C944C801}"/>
              </a:ext>
            </a:extLst>
          </p:cNvPr>
          <p:cNvSpPr/>
          <p:nvPr/>
        </p:nvSpPr>
        <p:spPr>
          <a:xfrm>
            <a:off x="4466863" y="5943691"/>
            <a:ext cx="7629027" cy="630942"/>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a:t>
            </a:r>
            <a:r>
              <a:rPr kumimoji="0" lang="en-US" sz="700" b="1"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Lift </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Nielsen NPower, Ratings Analysis Program Report, Live+SD, P2+, P18-34, P18-49, P25-54, Black P2+, Hispanic P2+. *Reprocessing Lift reflects increase in average audience based on the reported difference between the ‘National OOH – Pre-Reprocessing (9/20-12/21)’ and revised ‘National’ Sample (AA Proj (000)); OOH reprocessing data goes through 12/21/21. The 20-program avg % lift reflects the average % lift based on the difference in AA % between ‘National OOH – Pre-Reprocessing’ &amp; ‘National’ samples for each demo across programs. </a:t>
            </a:r>
            <a:r>
              <a:rPr kumimoji="0" lang="en-US" sz="700" b="1"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IMPEs (MM) Lift </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Nielsen Ad Intel, Live+SD, equivalized impressions, % lift was applied to the reported national TV impressions for each program during the time period to establish an estimate of total monthly impressions undercounted. FNC = Fox News Channel.</a:t>
            </a:r>
          </a:p>
        </p:txBody>
      </p:sp>
    </p:spTree>
    <p:extLst>
      <p:ext uri="{BB962C8B-B14F-4D97-AF65-F5344CB8AC3E}">
        <p14:creationId xmlns:p14="http://schemas.microsoft.com/office/powerpoint/2010/main" val="3357791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f6166fe-9f5b-43aa-b8a9-b4d7ad530bda">
      <UserInfo>
        <DisplayName>Jason Wiese</DisplayName>
        <AccountId>13</AccountId>
        <AccountType/>
      </UserInfo>
      <UserInfo>
        <DisplayName>Leah Montner Dixon</DisplayName>
        <AccountId>10</AccountId>
        <AccountType/>
      </UserInfo>
      <UserInfo>
        <DisplayName>Reed Kiely</DisplayName>
        <AccountId>39</AccountId>
        <AccountType/>
      </UserInfo>
      <UserInfo>
        <DisplayName>Danielle Delauro</DisplayName>
        <AccountId>38</AccountId>
        <AccountType/>
      </UserInfo>
      <UserInfo>
        <DisplayName>Marianne Vita</DisplayName>
        <AccountId>43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2" ma:contentTypeDescription="Create a new document." ma:contentTypeScope="" ma:versionID="cacc7f4b9ec85f2467a5f7a2fdc209a8">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eb55a7ab2ddd844569615820c4389860"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E3AFB5-981A-422C-A8BB-A257F1BAA43F}">
  <ds:schemaRefs>
    <ds:schemaRef ds:uri="http://schemas.microsoft.com/office/infopath/2007/PartnerControls"/>
    <ds:schemaRef ds:uri="http://schemas.microsoft.com/office/2006/documentManagement/types"/>
    <ds:schemaRef ds:uri="http://purl.org/dc/dcmitype/"/>
    <ds:schemaRef ds:uri="a86b28e8-29a6-4ab8-af18-2a7f61acfad2"/>
    <ds:schemaRef ds:uri="http://purl.org/dc/elements/1.1/"/>
    <ds:schemaRef ds:uri="http://schemas.microsoft.com/office/2006/metadata/properties"/>
    <ds:schemaRef ds:uri="9f6166fe-9f5b-43aa-b8a9-b4d7ad530bda"/>
    <ds:schemaRef ds:uri="http://schemas.openxmlformats.org/package/2006/metadata/core-properties"/>
    <ds:schemaRef ds:uri="http://purl.org/dc/terms/"/>
    <ds:schemaRef ds:uri="http://www.w3.org/XML/1998/namespace"/>
  </ds:schemaRefs>
</ds:datastoreItem>
</file>

<file path=customXml/itemProps2.xml><?xml version="1.0" encoding="utf-8"?>
<ds:datastoreItem xmlns:ds="http://schemas.openxmlformats.org/officeDocument/2006/customXml" ds:itemID="{58044F83-4C81-4E2E-84BB-C3632C22961F}">
  <ds:schemaRefs>
    <ds:schemaRef ds:uri="9f6166fe-9f5b-43aa-b8a9-b4d7ad530bda"/>
    <ds:schemaRef ds:uri="a86b28e8-29a6-4ab8-af18-2a7f61acfa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26A3943-5BEF-42A2-A467-054438AD2E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1855</TotalTime>
  <Words>5525</Words>
  <Application>Microsoft Office PowerPoint</Application>
  <PresentationFormat>Widescreen</PresentationFormat>
  <Paragraphs>842</Paragraphs>
  <Slides>23</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Helvetica</vt:lpstr>
      <vt:lpstr>Helvetica Light</vt:lpstr>
      <vt:lpstr>Open Sans</vt:lpstr>
      <vt:lpstr>Open Sans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Marianne Vita</dc:creator>
  <cp:lastModifiedBy>Jason Wiese</cp:lastModifiedBy>
  <cp:revision>16</cp:revision>
  <cp:lastPrinted>2022-01-24T21:52:00Z</cp:lastPrinted>
  <dcterms:created xsi:type="dcterms:W3CDTF">2021-01-20T14:07:02Z</dcterms:created>
  <dcterms:modified xsi:type="dcterms:W3CDTF">2022-03-29T03:39:16Z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ies>
</file>