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75" r:id="rId2"/>
    <p:sldMasterId id="2147483681" r:id="rId3"/>
    <p:sldMasterId id="2147483694" r:id="rId4"/>
    <p:sldMasterId id="2147483725" r:id="rId5"/>
    <p:sldMasterId id="2147483727" r:id="rId6"/>
    <p:sldMasterId id="2147483733" r:id="rId7"/>
    <p:sldMasterId id="2147483735" r:id="rId8"/>
    <p:sldMasterId id="2147483753" r:id="rId9"/>
    <p:sldMasterId id="2147483795" r:id="rId10"/>
    <p:sldMasterId id="2147483800" r:id="rId11"/>
    <p:sldMasterId id="2147483817" r:id="rId12"/>
    <p:sldMasterId id="2147483822" r:id="rId13"/>
    <p:sldMasterId id="2147483828" r:id="rId14"/>
  </p:sldMasterIdLst>
  <p:notesMasterIdLst>
    <p:notesMasterId r:id="rId27"/>
  </p:notesMasterIdLst>
  <p:handoutMasterIdLst>
    <p:handoutMasterId r:id="rId28"/>
  </p:handoutMasterIdLst>
  <p:sldIdLst>
    <p:sldId id="2372" r:id="rId15"/>
    <p:sldId id="2362" r:id="rId16"/>
    <p:sldId id="2358" r:id="rId17"/>
    <p:sldId id="2339" r:id="rId18"/>
    <p:sldId id="2355" r:id="rId19"/>
    <p:sldId id="2361" r:id="rId20"/>
    <p:sldId id="2365" r:id="rId21"/>
    <p:sldId id="2356" r:id="rId22"/>
    <p:sldId id="2357" r:id="rId23"/>
    <p:sldId id="2360" r:id="rId24"/>
    <p:sldId id="2368" r:id="rId25"/>
    <p:sldId id="2369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ntner Dixon" initials="LMD" lastIdx="4" clrIdx="0">
    <p:extLst>
      <p:ext uri="{19B8F6BF-5375-455C-9EA6-DF929625EA0E}">
        <p15:presenceInfo xmlns:p15="http://schemas.microsoft.com/office/powerpoint/2012/main" userId="S-1-5-21-196352387-3830531953-789369879-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FFCC"/>
    <a:srgbClr val="FFFF99"/>
    <a:srgbClr val="50C8A0"/>
    <a:srgbClr val="FAB982"/>
    <a:srgbClr val="E6E6E6"/>
    <a:srgbClr val="8064A2"/>
    <a:srgbClr val="DB843D"/>
    <a:srgbClr val="004376"/>
    <a:srgbClr val="93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0" autoAdjust="0"/>
    <p:restoredTop sz="95407" autoAdjust="0"/>
  </p:normalViewPr>
  <p:slideViewPr>
    <p:cSldViewPr snapToGrid="0">
      <p:cViewPr varScale="1">
        <p:scale>
          <a:sx n="152" d="100"/>
          <a:sy n="152" d="100"/>
        </p:scale>
        <p:origin x="1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5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Growth in</a:t>
            </a:r>
            <a:r>
              <a:rPr lang="en-US" sz="1600" b="1" u="sng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Streaming Viewing Hours</a:t>
            </a:r>
          </a:p>
          <a:p>
            <a:pPr>
              <a:defRPr sz="1600" b="1" u="sng">
                <a:solidFill>
                  <a:schemeClr val="tx1"/>
                </a:solidFill>
              </a:defRPr>
            </a:pPr>
            <a:r>
              <a:rPr lang="en-US" sz="1600" b="0" u="none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2018 vs. Q2 2019</a:t>
            </a:r>
            <a:endParaRPr lang="en-US" sz="1600" b="0" u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3294386252288769"/>
          <c:y val="1.066862937520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187533112643059E-2"/>
          <c:y val="0.12463199214916584"/>
          <c:w val="0.84050103705880652"/>
          <c:h val="0.783901428415658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6A-4DAE-8039-4326F83D7F0F}"/>
              </c:ext>
            </c:extLst>
          </c:dPt>
          <c:dPt>
            <c:idx val="1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6A-4DAE-8039-4326F83D7F0F}"/>
              </c:ext>
            </c:extLst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6A-4DAE-8039-4326F83D7F0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6A-4DAE-8039-4326F83D7F0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74BC9E20-D1F9-416A-8713-A2390006086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6A-4DAE-8039-4326F83D7F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825CF815-860A-4C03-B7F0-F0D1C72B8C5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6A-4DAE-8039-4326F83D7F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EFF0526D-810C-4C23-A3B3-1869F988C33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96A-4DAE-8039-4326F83D7F0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4FC628FB-392F-4A4A-99B8-E6CF599AD34E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96A-4DAE-8039-4326F83D7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Mobile</c:v>
                </c:pt>
                <c:pt idx="1">
                  <c:v>PC</c:v>
                </c:pt>
                <c:pt idx="2">
                  <c:v>Connected TV</c:v>
                </c:pt>
                <c:pt idx="3">
                  <c:v>Overall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1.0900000000000001</c:v>
                </c:pt>
                <c:pt idx="1">
                  <c:v>0.75</c:v>
                </c:pt>
                <c:pt idx="2">
                  <c:v>1.43</c:v>
                </c:pt>
                <c:pt idx="3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96A-4DAE-8039-4326F83D7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79812728"/>
        <c:axId val="279813120"/>
      </c:barChart>
      <c:catAx>
        <c:axId val="279812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279813120"/>
        <c:crosses val="autoZero"/>
        <c:auto val="1"/>
        <c:lblAlgn val="ctr"/>
        <c:lblOffset val="100"/>
        <c:noMultiLvlLbl val="0"/>
      </c:catAx>
      <c:valAx>
        <c:axId val="279813120"/>
        <c:scaling>
          <c:orientation val="minMax"/>
          <c:min val="0.5"/>
        </c:scaling>
        <c:delete val="1"/>
        <c:axPos val="b"/>
        <c:numFmt formatCode="0%" sourceLinked="1"/>
        <c:majorTickMark val="out"/>
        <c:minorTickMark val="none"/>
        <c:tickLblPos val="nextTo"/>
        <c:crossAx val="279812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Six Streaming Device Options Ranked by Popularity</a:t>
            </a:r>
          </a:p>
        </c:rich>
      </c:tx>
      <c:layout>
        <c:manualLayout>
          <c:xMode val="edge"/>
          <c:yMode val="edge"/>
          <c:x val="0.23577331482495098"/>
          <c:y val="5.7751826409333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187533112643059E-2"/>
          <c:y val="0"/>
          <c:w val="0.96562499999999996"/>
          <c:h val="0.78390142841565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3E-496D-A0BC-5DDBB4563F38}"/>
              </c:ext>
            </c:extLst>
          </c:dPt>
          <c:dPt>
            <c:idx val="1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3E-496D-A0BC-5DDBB4563F38}"/>
              </c:ext>
            </c:extLst>
          </c:dPt>
          <c:dPt>
            <c:idx val="2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3E-496D-A0BC-5DDBB4563F38}"/>
              </c:ext>
            </c:extLst>
          </c:dPt>
          <c:dPt>
            <c:idx val="3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3E-496D-A0BC-5DDBB4563F38}"/>
              </c:ext>
            </c:extLst>
          </c:dPt>
          <c:dPt>
            <c:idx val="4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3E-496D-A0BC-5DDBB4563F38}"/>
              </c:ext>
            </c:extLst>
          </c:dPt>
          <c:dPt>
            <c:idx val="5"/>
            <c:invertIfNegative val="0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33E-496D-A0BC-5DDBB4563F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Smart TVs</c:v>
                </c:pt>
                <c:pt idx="1">
                  <c:v>Roku</c:v>
                </c:pt>
                <c:pt idx="2">
                  <c:v>Gaming Consoles</c:v>
                </c:pt>
                <c:pt idx="3">
                  <c:v>Amazon Firestick</c:v>
                </c:pt>
                <c:pt idx="4">
                  <c:v>Google Chromecast</c:v>
                </c:pt>
                <c:pt idx="5">
                  <c:v>Apple TV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0.27600000000000002</c:v>
                </c:pt>
                <c:pt idx="1">
                  <c:v>0.216</c:v>
                </c:pt>
                <c:pt idx="2">
                  <c:v>0.20100000000000001</c:v>
                </c:pt>
                <c:pt idx="3">
                  <c:v>0.17699999999999999</c:v>
                </c:pt>
                <c:pt idx="4">
                  <c:v>0.108</c:v>
                </c:pt>
                <c:pt idx="5">
                  <c:v>0.10299999999999999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E-496D-A0BC-5DDBB4563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209680"/>
        <c:axId val="284210072"/>
      </c:barChart>
      <c:catAx>
        <c:axId val="28420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284210072"/>
        <c:crosses val="autoZero"/>
        <c:auto val="1"/>
        <c:lblAlgn val="ctr"/>
        <c:lblOffset val="100"/>
        <c:noMultiLvlLbl val="0"/>
      </c:catAx>
      <c:valAx>
        <c:axId val="284210072"/>
        <c:scaling>
          <c:orientation val="minMax"/>
          <c:max val="0.4"/>
          <c:min val="9.0000000000000024E-2"/>
        </c:scaling>
        <c:delete val="1"/>
        <c:axPos val="l"/>
        <c:numFmt formatCode="0.0%" sourceLinked="1"/>
        <c:majorTickMark val="out"/>
        <c:minorTickMark val="none"/>
        <c:tickLblPos val="nextTo"/>
        <c:crossAx val="28420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914298346743459"/>
          <c:y val="6.9372571839491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Adults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02-4AA4-BA95-E70F42CE8DC5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02-4AA4-BA95-E70F42CE8DC5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02-4AA4-BA95-E70F42CE8DC5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02-4AA4-BA95-E70F42CE8DC5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B02-4AA4-BA95-E70F42CE8DC5}"/>
              </c:ext>
            </c:extLst>
          </c:dPt>
          <c:dPt>
            <c:idx val="5"/>
            <c:bubble3D val="0"/>
            <c:spPr>
              <a:solidFill>
                <a:srgbClr val="FF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B02-4AA4-BA95-E70F42CE8DC5}"/>
              </c:ext>
            </c:extLst>
          </c:dPt>
          <c:dLbls>
            <c:dLbl>
              <c:idx val="0"/>
              <c:layout>
                <c:manualLayout>
                  <c:x val="-0.22501573523108598"/>
                  <c:y val="0.125989192211423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02-4AA4-BA95-E70F42CE8DC5}"/>
                </c:ext>
              </c:extLst>
            </c:dLbl>
            <c:dLbl>
              <c:idx val="1"/>
              <c:layout>
                <c:manualLayout>
                  <c:x val="0.17849838694805303"/>
                  <c:y val="-0.117053924562870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02-4AA4-BA95-E70F42CE8DC5}"/>
                </c:ext>
              </c:extLst>
            </c:dLbl>
            <c:dLbl>
              <c:idx val="2"/>
              <c:layout>
                <c:manualLayout>
                  <c:x val="-5.9882513234013092E-2"/>
                  <c:y val="0.126872119584304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02-4AA4-BA95-E70F42CE8DC5}"/>
                </c:ext>
              </c:extLst>
            </c:dLbl>
            <c:dLbl>
              <c:idx val="3"/>
              <c:layout>
                <c:manualLayout>
                  <c:x val="-6.2749524789684721E-2"/>
                  <c:y val="5.83510406367753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02-4AA4-BA95-E70F42CE8DC5}"/>
                </c:ext>
              </c:extLst>
            </c:dLbl>
            <c:dLbl>
              <c:idx val="4"/>
              <c:layout>
                <c:manualLayout>
                  <c:x val="-2.6593450774282115E-2"/>
                  <c:y val="-2.08888878892326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02-4AA4-BA95-E70F42CE8DC5}"/>
                </c:ext>
              </c:extLst>
            </c:dLbl>
            <c:dLbl>
              <c:idx val="5"/>
              <c:layout>
                <c:manualLayout>
                  <c:x val="5.054067164585134E-2"/>
                  <c:y val="-7.57931495629592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02-4AA4-BA95-E70F42CE8D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1-2</c:v>
                </c:pt>
                <c:pt idx="1">
                  <c:v>3-4</c:v>
                </c:pt>
                <c:pt idx="2">
                  <c:v>5-6</c:v>
                </c:pt>
                <c:pt idx="3">
                  <c:v>7-8</c:v>
                </c:pt>
                <c:pt idx="4">
                  <c:v>9-10</c:v>
                </c:pt>
                <c:pt idx="5">
                  <c:v>10+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0.66</c:v>
                </c:pt>
                <c:pt idx="1">
                  <c:v>0.28000000000000003</c:v>
                </c:pt>
                <c:pt idx="2">
                  <c:v>0.03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02-4AA4-BA95-E70F42CE8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961679635799041"/>
          <c:y val="6.5291832319521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 Z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52-4918-BA67-54078CC020E1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52-4918-BA67-54078CC020E1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52-4918-BA67-54078CC020E1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52-4918-BA67-54078CC020E1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B52-4918-BA67-54078CC020E1}"/>
              </c:ext>
            </c:extLst>
          </c:dPt>
          <c:dPt>
            <c:idx val="5"/>
            <c:bubble3D val="0"/>
            <c:spPr>
              <a:solidFill>
                <a:srgbClr val="FF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52-4918-BA67-54078CC020E1}"/>
              </c:ext>
            </c:extLst>
          </c:dPt>
          <c:dLbls>
            <c:dLbl>
              <c:idx val="0"/>
              <c:layout>
                <c:manualLayout>
                  <c:x val="-0.2220241582663687"/>
                  <c:y val="0.108406291279331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52-4918-BA67-54078CC020E1}"/>
                </c:ext>
              </c:extLst>
            </c:dLbl>
            <c:dLbl>
              <c:idx val="1"/>
              <c:layout>
                <c:manualLayout>
                  <c:x val="0.17849824376928977"/>
                  <c:y val="-0.129296143122781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52-4918-BA67-54078CC020E1}"/>
                </c:ext>
              </c:extLst>
            </c:dLbl>
            <c:dLbl>
              <c:idx val="2"/>
              <c:layout>
                <c:manualLayout>
                  <c:x val="-4.1698810299020263E-2"/>
                  <c:y val="0.135033598624244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52-4918-BA67-54078CC020E1}"/>
                </c:ext>
              </c:extLst>
            </c:dLbl>
            <c:dLbl>
              <c:idx val="3"/>
              <c:layout>
                <c:manualLayout>
                  <c:x val="-5.911278420268614E-2"/>
                  <c:y val="5.83510406367753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52-4918-BA67-54078CC020E1}"/>
                </c:ext>
              </c:extLst>
            </c:dLbl>
            <c:dLbl>
              <c:idx val="4"/>
              <c:layout>
                <c:manualLayout>
                  <c:x val="-4.1140413122276384E-2"/>
                  <c:y val="-1.27274088492925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52-4918-BA67-54078CC020E1}"/>
                </c:ext>
              </c:extLst>
            </c:dLbl>
            <c:dLbl>
              <c:idx val="5"/>
              <c:layout>
                <c:manualLayout>
                  <c:x val="3.2630440148699738E-3"/>
                  <c:y val="-5.94701914830789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52-4918-BA67-54078CC020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1-2</c:v>
                </c:pt>
                <c:pt idx="1">
                  <c:v>3-4</c:v>
                </c:pt>
                <c:pt idx="2">
                  <c:v>5-6</c:v>
                </c:pt>
                <c:pt idx="3">
                  <c:v>7-8</c:v>
                </c:pt>
                <c:pt idx="4">
                  <c:v>9-10</c:v>
                </c:pt>
                <c:pt idx="5">
                  <c:v>10+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0.69</c:v>
                </c:pt>
                <c:pt idx="1">
                  <c:v>0.23</c:v>
                </c:pt>
                <c:pt idx="2">
                  <c:v>0.04</c:v>
                </c:pt>
                <c:pt idx="3">
                  <c:v>0</c:v>
                </c:pt>
                <c:pt idx="4">
                  <c:v>0.03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52-4918-BA67-54078CC02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241391618802155"/>
          <c:y val="0.20815380456578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250608604011802"/>
          <c:y val="0.34548117595590266"/>
          <c:w val="0.53171063014578113"/>
          <c:h val="0.5819503483904786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Millennials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CF-470A-9912-366D52A7EF6B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CF-470A-9912-366D52A7EF6B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CF-470A-9912-366D52A7EF6B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CF-470A-9912-366D52A7EF6B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CF-470A-9912-366D52A7EF6B}"/>
              </c:ext>
            </c:extLst>
          </c:dPt>
          <c:dPt>
            <c:idx val="5"/>
            <c:bubble3D val="0"/>
            <c:spPr>
              <a:solidFill>
                <a:srgbClr val="FF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CF-470A-9912-366D52A7EF6B}"/>
              </c:ext>
            </c:extLst>
          </c:dPt>
          <c:dLbls>
            <c:dLbl>
              <c:idx val="0"/>
              <c:layout>
                <c:manualLayout>
                  <c:x val="-0.14129657699750364"/>
                  <c:y val="0.181956601984373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CF-470A-9912-366D52A7EF6B}"/>
                </c:ext>
              </c:extLst>
            </c:dLbl>
            <c:dLbl>
              <c:idx val="1"/>
              <c:layout>
                <c:manualLayout>
                  <c:x val="0.17122490577405583"/>
                  <c:y val="-0.202749454482242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CF-470A-9912-366D52A7EF6B}"/>
                </c:ext>
              </c:extLst>
            </c:dLbl>
            <c:dLbl>
              <c:idx val="2"/>
              <c:layout>
                <c:manualLayout>
                  <c:x val="-3.2606958831523834E-2"/>
                  <c:y val="9.62667338435650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75620894706911"/>
                      <c:h val="7.77994596072657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8CF-470A-9912-366D52A7EF6B}"/>
                </c:ext>
              </c:extLst>
            </c:dLbl>
            <c:dLbl>
              <c:idx val="3"/>
              <c:layout>
                <c:manualLayout>
                  <c:x val="-5.547604361568758E-2"/>
                  <c:y val="5.8351040636775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CF-470A-9912-366D52A7EF6B}"/>
                </c:ext>
              </c:extLst>
            </c:dLbl>
            <c:dLbl>
              <c:idx val="4"/>
              <c:layout>
                <c:manualLayout>
                  <c:x val="-2.2956710187283565E-2"/>
                  <c:y val="1.17570282705279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CF-470A-9912-366D52A7EF6B}"/>
                </c:ext>
              </c:extLst>
            </c:dLbl>
            <c:dLbl>
              <c:idx val="5"/>
              <c:layout>
                <c:manualLayout>
                  <c:x val="1.0536525188867107E-2"/>
                  <c:y val="-3.49857543632584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CF-470A-9912-366D52A7EF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1-2</c:v>
                </c:pt>
                <c:pt idx="1">
                  <c:v>3-4</c:v>
                </c:pt>
                <c:pt idx="2">
                  <c:v>5-6</c:v>
                </c:pt>
                <c:pt idx="3">
                  <c:v>7-8</c:v>
                </c:pt>
                <c:pt idx="4">
                  <c:v>9-10</c:v>
                </c:pt>
                <c:pt idx="5">
                  <c:v>10+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0.56999999999999995</c:v>
                </c:pt>
                <c:pt idx="1">
                  <c:v>0.36</c:v>
                </c:pt>
                <c:pt idx="2">
                  <c:v>0.04</c:v>
                </c:pt>
                <c:pt idx="3">
                  <c:v>0.02</c:v>
                </c:pt>
                <c:pt idx="4">
                  <c:v>0.01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8CF-470A-9912-366D52A7E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999974195293125E-2"/>
          <c:y val="4.4889571614288769E-2"/>
          <c:w val="0.89999979356234494"/>
          <c:h val="8.9220498368830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Expected</a:t>
            </a:r>
            <a:r>
              <a:rPr lang="en-US" sz="1600" b="1" u="sng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Number of Services to be Added in the Next Year</a:t>
            </a:r>
            <a:endParaRPr lang="en-US" sz="1600" b="1" u="sng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10249999999999999"/>
          <c:y val="5.9180007409150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 you expect to subscribe to a new streaming service?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FB-4A15-82F3-CA9B9C82D3AA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1FB-4A15-82F3-CA9B9C82D3AA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FB-4A15-82F3-CA9B9C82D3A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1FB-4A15-82F3-CA9B9C82D3AA}"/>
              </c:ext>
            </c:extLst>
          </c:dPt>
          <c:dLbls>
            <c:dLbl>
              <c:idx val="0"/>
              <c:layout>
                <c:manualLayout>
                  <c:x val="-0.16270775696956799"/>
                  <c:y val="5.45700634592966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FB-4A15-82F3-CA9B9C82D3AA}"/>
                </c:ext>
              </c:extLst>
            </c:dLbl>
            <c:dLbl>
              <c:idx val="1"/>
              <c:layout>
                <c:manualLayout>
                  <c:x val="2.4252833049585018E-2"/>
                  <c:y val="-0.19091882009666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FB-4A15-82F3-CA9B9C82D3AA}"/>
                </c:ext>
              </c:extLst>
            </c:dLbl>
            <c:dLbl>
              <c:idx val="2"/>
              <c:layout>
                <c:manualLayout>
                  <c:x val="1.1282653224090201E-2"/>
                  <c:y val="-1.85131683282890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FB-4A15-82F3-CA9B9C82D3AA}"/>
                </c:ext>
              </c:extLst>
            </c:dLbl>
            <c:dLbl>
              <c:idx val="3"/>
              <c:layout>
                <c:manualLayout>
                  <c:x val="0.14609677590976802"/>
                  <c:y val="8.84327549691401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FB-4A15-82F3-CA9B9C82D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One</c:v>
                </c:pt>
                <c:pt idx="1">
                  <c:v>Two</c:v>
                </c:pt>
                <c:pt idx="2">
                  <c:v>Three or more</c:v>
                </c:pt>
                <c:pt idx="3">
                  <c:v>None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0.42</c:v>
                </c:pt>
                <c:pt idx="1">
                  <c:v>0.2</c:v>
                </c:pt>
                <c:pt idx="2">
                  <c:v>0.04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FB-4A15-82F3-CA9B9C82D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Impediments</a:t>
            </a:r>
            <a:r>
              <a:rPr lang="en-US" sz="1600" b="1" u="sng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Adding Additional Services</a:t>
            </a:r>
            <a:endParaRPr lang="en-US" sz="1600" b="1" u="sng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2827764447566298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35457219760711"/>
          <c:y val="9.904233084817668E-2"/>
          <c:w val="0.73364542780239295"/>
          <c:h val="0.808838245362290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3E-496D-A0BC-5DDBB4563F38}"/>
              </c:ext>
            </c:extLst>
          </c:dPt>
          <c:dPt>
            <c:idx val="1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3E-496D-A0BC-5DDBB4563F38}"/>
              </c:ext>
            </c:extLst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3E-496D-A0BC-5DDBB4563F38}"/>
              </c:ext>
            </c:extLst>
          </c:dPt>
          <c:dPt>
            <c:idx val="3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3E-496D-A0BC-5DDBB4563F38}"/>
              </c:ext>
            </c:extLst>
          </c:dPt>
          <c:dPt>
            <c:idx val="4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3E-496D-A0BC-5DDBB4563F38}"/>
              </c:ext>
            </c:extLst>
          </c:dPt>
          <c:dPt>
            <c:idx val="5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33E-496D-A0BC-5DDBB4563F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Quality decreasing</c:v>
                </c:pt>
                <c:pt idx="1">
                  <c:v>Not enough time to watch</c:v>
                </c:pt>
                <c:pt idx="2">
                  <c:v>Complicated to find content</c:v>
                </c:pt>
                <c:pt idx="3">
                  <c:v>Account setup/management</c:v>
                </c:pt>
                <c:pt idx="4">
                  <c:v>Switching between services</c:v>
                </c:pt>
                <c:pt idx="5">
                  <c:v>Too expensive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0.17</c:v>
                </c:pt>
                <c:pt idx="1">
                  <c:v>0.35</c:v>
                </c:pt>
                <c:pt idx="2">
                  <c:v>0.45</c:v>
                </c:pt>
                <c:pt idx="3">
                  <c:v>0.57999999999999996</c:v>
                </c:pt>
                <c:pt idx="4">
                  <c:v>0.67</c:v>
                </c:pt>
                <c:pt idx="5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3E-496D-A0BC-5DDBB4563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84214776"/>
        <c:axId val="284215168"/>
      </c:barChart>
      <c:catAx>
        <c:axId val="284214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284215168"/>
        <c:crosses val="autoZero"/>
        <c:auto val="1"/>
        <c:lblAlgn val="ctr"/>
        <c:lblOffset val="100"/>
        <c:noMultiLvlLbl val="0"/>
      </c:catAx>
      <c:valAx>
        <c:axId val="284215168"/>
        <c:scaling>
          <c:orientation val="minMax"/>
          <c:min val="0.1"/>
        </c:scaling>
        <c:delete val="1"/>
        <c:axPos val="b"/>
        <c:numFmt formatCode="0%" sourceLinked="1"/>
        <c:majorTickMark val="out"/>
        <c:minorTickMark val="none"/>
        <c:tickLblPos val="nextTo"/>
        <c:crossAx val="284214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u="sng" dirty="0">
                <a:solidFill>
                  <a:schemeClr val="tx1"/>
                </a:solidFill>
              </a:rPr>
              <a:t>North American AVOD Revenue</a:t>
            </a:r>
          </a:p>
          <a:p>
            <a:pPr>
              <a:defRPr sz="1600" b="1">
                <a:solidFill>
                  <a:schemeClr val="tx1"/>
                </a:solidFill>
              </a:defRPr>
            </a:pPr>
            <a:r>
              <a:rPr lang="en-US" sz="1600" b="0" dirty="0">
                <a:solidFill>
                  <a:schemeClr val="tx1"/>
                </a:solidFill>
              </a:rPr>
              <a:t>$</a:t>
            </a:r>
            <a:r>
              <a:rPr lang="en-US" sz="1600" b="0" baseline="0" dirty="0">
                <a:solidFill>
                  <a:schemeClr val="tx1"/>
                </a:solidFill>
              </a:rPr>
              <a:t> in</a:t>
            </a:r>
            <a:r>
              <a:rPr lang="en-US" sz="1600" b="0" dirty="0">
                <a:solidFill>
                  <a:schemeClr val="tx1"/>
                </a:solidFill>
              </a:rPr>
              <a:t> billions</a:t>
            </a:r>
          </a:p>
        </c:rich>
      </c:tx>
      <c:layout>
        <c:manualLayout>
          <c:xMode val="edge"/>
          <c:yMode val="edge"/>
          <c:x val="0.29748994773430254"/>
          <c:y val="3.6450684067275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991345841893127E-2"/>
          <c:y val="5.3976605078663531E-2"/>
          <c:w val="0.96017308316213745"/>
          <c:h val="0.8439253615378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0E-43A7-ADAA-80F5B74150F4}"/>
              </c:ext>
            </c:extLst>
          </c:dPt>
          <c:dPt>
            <c:idx val="1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0E-43A7-ADAA-80F5B74150F4}"/>
              </c:ext>
            </c:extLst>
          </c:dPt>
          <c:dPt>
            <c:idx val="3"/>
            <c:invertIfNegative val="0"/>
            <c:bubble3D val="0"/>
            <c:spPr>
              <a:solidFill>
                <a:srgbClr val="00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90E-43A7-ADAA-80F5B74150F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90E-43A7-ADAA-80F5B74150F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90E-43A7-ADAA-80F5B74150F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600" b="1" i="0" u="none" strike="noStrike" kern="1200" baseline="0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90E-43A7-ADAA-80F5B74150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"$"#,##0.0</c:formatCode>
                <c:ptCount val="4"/>
                <c:pt idx="0">
                  <c:v>6.1</c:v>
                </c:pt>
                <c:pt idx="1">
                  <c:v>7.7</c:v>
                </c:pt>
                <c:pt idx="3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0E-43A7-ADAA-80F5B7415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215952"/>
        <c:axId val="284216344"/>
      </c:barChart>
      <c:catAx>
        <c:axId val="28421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284216344"/>
        <c:crosses val="autoZero"/>
        <c:auto val="1"/>
        <c:lblAlgn val="ctr"/>
        <c:lblOffset val="100"/>
        <c:noMultiLvlLbl val="0"/>
      </c:catAx>
      <c:valAx>
        <c:axId val="284216344"/>
        <c:scaling>
          <c:orientation val="minMax"/>
        </c:scaling>
        <c:delete val="1"/>
        <c:axPos val="l"/>
        <c:numFmt formatCode="&quot;$&quot;#,##0.0" sourceLinked="1"/>
        <c:majorTickMark val="none"/>
        <c:minorTickMark val="none"/>
        <c:tickLblPos val="nextTo"/>
        <c:crossAx val="28421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5BC2B5-AC60-4E55-AAA2-65A6632BB7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CAEF7-8225-4BD9-A8BA-F9A4866BA7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9" y="2"/>
            <a:ext cx="3038475" cy="46672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A170080-4105-4BAD-95F1-4A2415CC1F31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5452D-4FB1-4224-AF2D-03455A5277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C147-D1B1-4600-A21F-F48ED35235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EE29FBD5-4EF8-4D19-94E7-26EF84CA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958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5484C72A-7E16-4827-8B29-F169B5DF60E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C05AA028-A2F9-48EE-8C73-322D4DB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66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A028-A2F9-48EE-8C73-322D4DB973A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5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7BBFB-225B-4458-9900-980E229D1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8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5737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A62515F-A571-4526-9A1A-96E514A63B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>
          <a:xfrm>
            <a:off x="0" y="3507639"/>
            <a:ext cx="12192000" cy="3350363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58172" y="1132693"/>
            <a:ext cx="11305571" cy="1911809"/>
          </a:xfrm>
        </p:spPr>
        <p:txBody>
          <a:bodyPr bIns="0" anchor="b"/>
          <a:lstStyle>
            <a:lvl1pPr algn="l">
              <a:buFontTx/>
              <a:buNone/>
              <a:defRPr sz="6133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8172" y="3119334"/>
            <a:ext cx="11305571" cy="862004"/>
          </a:xfrm>
        </p:spPr>
        <p:txBody>
          <a:bodyPr tIns="0">
            <a:normAutofit/>
          </a:bodyPr>
          <a:lstStyle>
            <a:lvl1pPr marL="0" indent="0" algn="l">
              <a:buFontTx/>
              <a:buNone/>
              <a:defRPr sz="2933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8227" indent="0" algn="ctr">
              <a:buNone/>
              <a:defRPr sz="1961"/>
            </a:lvl2pPr>
            <a:lvl3pPr marL="896455" indent="0" algn="ctr">
              <a:buNone/>
              <a:defRPr sz="1765"/>
            </a:lvl3pPr>
            <a:lvl4pPr marL="1344682" indent="0" algn="ctr">
              <a:buNone/>
              <a:defRPr sz="1568"/>
            </a:lvl4pPr>
            <a:lvl5pPr marL="1792911" indent="0" algn="ctr">
              <a:buNone/>
              <a:defRPr sz="1568"/>
            </a:lvl5pPr>
            <a:lvl6pPr marL="2241139" indent="0" algn="ctr">
              <a:buNone/>
              <a:defRPr sz="1568"/>
            </a:lvl6pPr>
            <a:lvl7pPr marL="2689366" indent="0" algn="ctr">
              <a:buNone/>
              <a:defRPr sz="1568"/>
            </a:lvl7pPr>
            <a:lvl8pPr marL="3137594" indent="0" algn="ctr">
              <a:buNone/>
              <a:defRPr sz="1568"/>
            </a:lvl8pPr>
            <a:lvl9pPr marL="3585821" indent="0" algn="ctr">
              <a:buNone/>
              <a:defRPr sz="1568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8173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72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9" y="388536"/>
            <a:ext cx="2478965" cy="375139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658784" y="6466872"/>
            <a:ext cx="9593976" cy="338496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comScore, Inc. Proprietary.</a:t>
            </a:r>
          </a:p>
          <a:p>
            <a:pPr algn="r"/>
            <a:r>
              <a:rPr lang="en-US" sz="533" b="0" kern="500" spc="-9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For info about the proprietary </a:t>
            </a:r>
            <a:r>
              <a:rPr lang="en-US" sz="533" b="0" kern="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technology used in comScore products, refer to http://comscore.com/Patents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15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21115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53902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353901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6631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>
          <a:xfrm>
            <a:off x="0" y="3507640"/>
            <a:ext cx="12192000" cy="335036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58172" y="1132693"/>
            <a:ext cx="11305571" cy="1911809"/>
          </a:xfrm>
        </p:spPr>
        <p:txBody>
          <a:bodyPr bIns="0" anchor="b"/>
          <a:lstStyle>
            <a:lvl1pPr algn="l">
              <a:buFontTx/>
              <a:buNone/>
              <a:defRPr sz="6133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8172" y="3119334"/>
            <a:ext cx="11305571" cy="862004"/>
          </a:xfrm>
        </p:spPr>
        <p:txBody>
          <a:bodyPr tIns="0">
            <a:normAutofit/>
          </a:bodyPr>
          <a:lstStyle>
            <a:lvl1pPr marL="0" indent="0" algn="l">
              <a:buFontTx/>
              <a:buNone/>
              <a:defRPr sz="2933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8227" indent="0" algn="ctr">
              <a:buNone/>
              <a:defRPr sz="1961"/>
            </a:lvl2pPr>
            <a:lvl3pPr marL="896455" indent="0" algn="ctr">
              <a:buNone/>
              <a:defRPr sz="1765"/>
            </a:lvl3pPr>
            <a:lvl4pPr marL="1344682" indent="0" algn="ctr">
              <a:buNone/>
              <a:defRPr sz="1568"/>
            </a:lvl4pPr>
            <a:lvl5pPr marL="1792911" indent="0" algn="ctr">
              <a:buNone/>
              <a:defRPr sz="1568"/>
            </a:lvl5pPr>
            <a:lvl6pPr marL="2241139" indent="0" algn="ctr">
              <a:buNone/>
              <a:defRPr sz="1568"/>
            </a:lvl6pPr>
            <a:lvl7pPr marL="2689366" indent="0" algn="ctr">
              <a:buNone/>
              <a:defRPr sz="1568"/>
            </a:lvl7pPr>
            <a:lvl8pPr marL="3137594" indent="0" algn="ctr">
              <a:buNone/>
              <a:defRPr sz="1568"/>
            </a:lvl8pPr>
            <a:lvl9pPr marL="3585821" indent="0" algn="ctr">
              <a:buNone/>
              <a:defRPr sz="1568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8173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72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9" y="388536"/>
            <a:ext cx="2478965" cy="375139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658784" y="6466872"/>
            <a:ext cx="9593976" cy="338496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comScore, Inc. Proprietary.</a:t>
            </a:r>
          </a:p>
          <a:p>
            <a:pPr algn="r"/>
            <a:r>
              <a:rPr lang="en-US" sz="533" b="0" kern="500" spc="-9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For info about the proprietary </a:t>
            </a:r>
            <a:r>
              <a:rPr lang="en-US" sz="533" b="0" kern="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technology used in comScore products, refer to http://comscore.com/Patents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15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21115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53902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353901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824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9"/>
          <a:stretch/>
        </p:blipFill>
        <p:spPr>
          <a:xfrm>
            <a:off x="0" y="4259327"/>
            <a:ext cx="12192000" cy="2598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514" y="185656"/>
            <a:ext cx="11322973" cy="6438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896455">
              <a:lnSpc>
                <a:spcPct val="120000"/>
              </a:lnSpc>
              <a:spcBef>
                <a:spcPts val="715"/>
              </a:spcBef>
            </a:pPr>
            <a:r>
              <a:rPr lang="en-US" sz="3200" b="0" i="0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Agenda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© comScore, Inc. Proprietary.          </a:t>
            </a:r>
            <a:r>
              <a:rPr lang="en-US" sz="667" b="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3" y="6442396"/>
            <a:ext cx="1374519" cy="207973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9"/>
          </p:nvPr>
        </p:nvSpPr>
        <p:spPr>
          <a:xfrm>
            <a:off x="415531" y="1344828"/>
            <a:ext cx="11301799" cy="4801845"/>
          </a:xfrm>
        </p:spPr>
        <p:txBody>
          <a:bodyPr/>
          <a:lstStyle>
            <a:lvl1pPr>
              <a:spcAft>
                <a:spcPts val="800"/>
              </a:spcAft>
              <a:defRPr sz="3200"/>
            </a:lvl1pPr>
            <a:lvl2pPr>
              <a:spcAft>
                <a:spcPts val="800"/>
              </a:spcAft>
              <a:buClr>
                <a:schemeClr val="bg2"/>
              </a:buClr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0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68133" y="801188"/>
            <a:ext cx="11280276" cy="3437931"/>
          </a:xfrm>
        </p:spPr>
        <p:txBody>
          <a:bodyPr lIns="0" rIns="0" anchor="ctr">
            <a:noAutofit/>
          </a:bodyPr>
          <a:lstStyle>
            <a:lvl1pPr algn="l">
              <a:defRPr sz="6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section divider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9"/>
          <a:stretch/>
        </p:blipFill>
        <p:spPr>
          <a:xfrm>
            <a:off x="0" y="4259328"/>
            <a:ext cx="12192000" cy="2598673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Proprietary.          </a:t>
            </a:r>
            <a:r>
              <a:rPr lang="en-US" sz="667" b="0" baseline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1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9"/>
          <a:stretch/>
        </p:blipFill>
        <p:spPr>
          <a:xfrm>
            <a:off x="0" y="4259328"/>
            <a:ext cx="12192000" cy="2598673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Proprietary.          </a:t>
            </a:r>
            <a:r>
              <a:rPr lang="en-US" sz="667" b="0" baseline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68133" y="801188"/>
            <a:ext cx="11280276" cy="3437931"/>
          </a:xfrm>
        </p:spPr>
        <p:txBody>
          <a:bodyPr lIns="0" rIns="0" anchor="ctr">
            <a:noAutofit/>
          </a:bodyPr>
          <a:lstStyle>
            <a:lvl1pPr algn="l">
              <a:defRPr sz="6400" b="0" i="0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section divider style</a:t>
            </a:r>
          </a:p>
        </p:txBody>
      </p:sp>
    </p:spTree>
    <p:extLst>
      <p:ext uri="{BB962C8B-B14F-4D97-AF65-F5344CB8AC3E}">
        <p14:creationId xmlns:p14="http://schemas.microsoft.com/office/powerpoint/2010/main" val="2835989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3933" y="763239"/>
            <a:ext cx="184731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endParaRPr lang="en-US" sz="2400" b="1" kern="0" dirty="0" err="1">
              <a:solidFill>
                <a:srgbClr val="44444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415531" y="1344828"/>
            <a:ext cx="11301799" cy="4801845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buClr>
                <a:schemeClr val="bg2"/>
              </a:buClr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03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146670"/>
            <a:ext cx="11301355" cy="669185"/>
          </a:xfrm>
          <a:prstGeom prst="rect">
            <a:avLst/>
          </a:prstGeom>
        </p:spPr>
        <p:txBody>
          <a:bodyPr vert="horz" lIns="111026" tIns="0" rIns="111026" bIns="0" rtlCol="0" anchor="b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3933" y="763239"/>
            <a:ext cx="184731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endParaRPr lang="en-US" sz="2400" b="1" kern="0" dirty="0" err="1">
              <a:solidFill>
                <a:srgbClr val="44444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415531" y="1344828"/>
            <a:ext cx="11301799" cy="4801845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14867" y="815856"/>
            <a:ext cx="11303000" cy="4139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</a:defRPr>
            </a:lvl1pPr>
            <a:lvl2pPr marL="228782" indent="0">
              <a:buFontTx/>
              <a:buNone/>
              <a:defRPr/>
            </a:lvl2pPr>
            <a:lvl3pPr marL="392200" indent="0">
              <a:buFontTx/>
              <a:buNone/>
              <a:defRPr/>
            </a:lvl3pPr>
            <a:lvl4pPr marL="566510" indent="0">
              <a:buFontTx/>
              <a:buNone/>
              <a:defRPr/>
            </a:lvl4pPr>
            <a:lvl5pPr marL="73148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34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67543" y="1344829"/>
            <a:ext cx="0" cy="48229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16984" y="1344084"/>
            <a:ext cx="5331883" cy="4823883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>
          <a:xfrm>
            <a:off x="6385448" y="1344084"/>
            <a:ext cx="5331883" cy="4823883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4" y="1344828"/>
            <a:ext cx="3502479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315637" y="1344828"/>
            <a:ext cx="3502479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8219602" y="1344828"/>
            <a:ext cx="3502479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125239" y="1344828"/>
            <a:ext cx="0" cy="48018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16657" y="1344828"/>
            <a:ext cx="0" cy="48018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0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009744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5" y="1344828"/>
            <a:ext cx="2684447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189575" y="1344828"/>
            <a:ext cx="0" cy="48018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288686" y="1344828"/>
            <a:ext cx="2684447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169185" y="1344828"/>
            <a:ext cx="2684447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032885" y="1344828"/>
            <a:ext cx="2684447" cy="4801845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81631" y="1344828"/>
            <a:ext cx="0" cy="48018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45333" y="1344828"/>
            <a:ext cx="0" cy="48018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68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15532" y="1344828"/>
            <a:ext cx="11301800" cy="462078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15533" y="1344084"/>
            <a:ext cx="11302335" cy="4620683"/>
          </a:xfrm>
          <a:solidFill>
            <a:schemeClr val="accent6"/>
          </a:solidFill>
        </p:spPr>
        <p:txBody>
          <a:bodyPr/>
          <a:lstStyle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15532" y="1344828"/>
            <a:ext cx="11301800" cy="4620781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2" y="1344828"/>
            <a:ext cx="5332133" cy="4620781"/>
          </a:xfrm>
        </p:spPr>
        <p:txBody>
          <a:bodyPr/>
          <a:lstStyle>
            <a:lvl1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385198" y="1344828"/>
            <a:ext cx="5332133" cy="4620781"/>
          </a:xfrm>
        </p:spPr>
        <p:txBody>
          <a:bodyPr/>
          <a:lstStyle>
            <a:lvl1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67543" y="1474387"/>
            <a:ext cx="0" cy="43967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92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-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15529" y="2252422"/>
            <a:ext cx="3502483" cy="3894253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315636" y="2252422"/>
            <a:ext cx="3502483" cy="3894253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219601" y="2252422"/>
            <a:ext cx="3502483" cy="3894253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15534" y="1344828"/>
            <a:ext cx="3502479" cy="907592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 algn="ctr">
              <a:buClr>
                <a:schemeClr val="bg2"/>
              </a:buClr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39220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56651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31482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315637" y="1344828"/>
            <a:ext cx="3502479" cy="907592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 algn="ctr">
              <a:buClr>
                <a:schemeClr val="bg2"/>
              </a:buClr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39220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56651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31482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219602" y="1344828"/>
            <a:ext cx="3502479" cy="907592"/>
          </a:xfr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 algn="ctr">
              <a:buClr>
                <a:schemeClr val="bg2"/>
              </a:buClr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39220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56651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31482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26535" r="57282" b="33842"/>
          <a:stretch/>
        </p:blipFill>
        <p:spPr>
          <a:xfrm>
            <a:off x="415530" y="3856284"/>
            <a:ext cx="3498620" cy="23327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4" y="2252420"/>
            <a:ext cx="3502479" cy="3894253"/>
          </a:xfrm>
          <a:noFill/>
        </p:spPr>
        <p:txBody>
          <a:bodyPr/>
          <a:lstStyle>
            <a:lvl1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2"/>
              </a:buClr>
              <a:defRPr b="0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5" t="26535" r="44252" b="33842"/>
          <a:stretch/>
        </p:blipFill>
        <p:spPr>
          <a:xfrm>
            <a:off x="4311774" y="3856284"/>
            <a:ext cx="3506341" cy="2332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2" t="26535" r="31238" b="33842"/>
          <a:stretch/>
        </p:blipFill>
        <p:spPr>
          <a:xfrm>
            <a:off x="8211877" y="3856284"/>
            <a:ext cx="3505452" cy="2332787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315637" y="2252420"/>
            <a:ext cx="3502479" cy="3894253"/>
          </a:xfrm>
          <a:noFill/>
        </p:spPr>
        <p:txBody>
          <a:bodyPr/>
          <a:lstStyle>
            <a:lvl1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2"/>
              </a:buClr>
              <a:defRPr b="0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8219602" y="2252420"/>
            <a:ext cx="3502479" cy="3894253"/>
          </a:xfrm>
          <a:noFill/>
        </p:spPr>
        <p:txBody>
          <a:bodyPr/>
          <a:lstStyle>
            <a:lvl1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2"/>
              </a:buClr>
              <a:defRPr b="0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2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>
                <a:latin typeface="Calibri" charset="0"/>
                <a:ea typeface="Calibri" charset="0"/>
                <a:cs typeface="Calibri" charset="0"/>
              </a:defRPr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03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hree Column -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15529" y="2252422"/>
            <a:ext cx="3502483" cy="3894253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315636" y="2252422"/>
            <a:ext cx="3502483" cy="3894253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219601" y="2252422"/>
            <a:ext cx="3502483" cy="3894253"/>
          </a:xfrm>
          <a:prstGeom prst="rect">
            <a:avLst/>
          </a:prstGeom>
          <a:solidFill>
            <a:schemeClr val="accent6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15534" y="1344828"/>
            <a:ext cx="3502479" cy="907592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 algn="ctr">
              <a:buClr>
                <a:schemeClr val="bg2"/>
              </a:buClr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39220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56651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31482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315637" y="1344828"/>
            <a:ext cx="3502479" cy="907592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 algn="ctr">
              <a:buClr>
                <a:schemeClr val="bg2"/>
              </a:buClr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39220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56651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31482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219602" y="1344828"/>
            <a:ext cx="3502479" cy="907592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 algn="ctr">
              <a:buClr>
                <a:schemeClr val="bg2"/>
              </a:buClr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39220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566510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731482" indent="0" algn="ctr">
              <a:buFontTx/>
              <a:buNone/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26535" r="57282" b="33842"/>
          <a:stretch/>
        </p:blipFill>
        <p:spPr>
          <a:xfrm>
            <a:off x="415530" y="3856284"/>
            <a:ext cx="3498620" cy="23327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4" y="2252420"/>
            <a:ext cx="3502479" cy="3894253"/>
          </a:xfrm>
          <a:noFill/>
        </p:spPr>
        <p:txBody>
          <a:bodyPr/>
          <a:lstStyle>
            <a:lvl1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5" t="26535" r="44252" b="33842"/>
          <a:stretch/>
        </p:blipFill>
        <p:spPr>
          <a:xfrm>
            <a:off x="4311774" y="3856284"/>
            <a:ext cx="3506341" cy="2332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2" t="26535" r="31238" b="33842"/>
          <a:stretch/>
        </p:blipFill>
        <p:spPr>
          <a:xfrm>
            <a:off x="8211877" y="3856284"/>
            <a:ext cx="3505452" cy="2332787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4315637" y="2252420"/>
            <a:ext cx="3502479" cy="3894253"/>
          </a:xfrm>
          <a:noFill/>
        </p:spPr>
        <p:txBody>
          <a:bodyPr/>
          <a:lstStyle>
            <a:lvl1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8219602" y="2252420"/>
            <a:ext cx="3502479" cy="3894253"/>
          </a:xfrm>
          <a:noFill/>
        </p:spPr>
        <p:txBody>
          <a:bodyPr/>
          <a:lstStyle>
            <a:lvl1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accent1"/>
              </a:buCl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>
                <a:latin typeface="Calibri" charset="0"/>
                <a:ea typeface="Calibri" charset="0"/>
                <a:cs typeface="Calibri" charset="0"/>
              </a:defRPr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47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(left)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2" y="1344828"/>
            <a:ext cx="3496109" cy="4801845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4267" b="0" i="0">
                <a:latin typeface="Calibri" charset="0"/>
                <a:ea typeface="Calibri" charset="0"/>
                <a:cs typeface="Calibri" charset="0"/>
              </a:defRPr>
            </a:lvl1pPr>
            <a:lvl2pPr marL="228782" indent="0">
              <a:buClr>
                <a:schemeClr val="bg2"/>
              </a:buClr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 marL="392200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 marL="566510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731482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318000" y="1344085"/>
            <a:ext cx="7399867" cy="480271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8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(left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15532" y="1344828"/>
            <a:ext cx="3496109" cy="480184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FontTx/>
              <a:buNone/>
              <a:defRPr sz="4267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1"/>
              </a:buClr>
              <a:defRPr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buClr>
                <a:schemeClr val="bg1"/>
              </a:buClr>
              <a:defRPr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318000" y="1344085"/>
            <a:ext cx="7399867" cy="480271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03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(right)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8221222" y="1344828"/>
            <a:ext cx="3496109" cy="4801845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4267" b="0" i="0">
                <a:latin typeface="Calibri" charset="0"/>
                <a:ea typeface="Calibri" charset="0"/>
                <a:cs typeface="Calibri" charset="0"/>
              </a:defRPr>
            </a:lvl1pPr>
            <a:lvl2pPr marL="228782" indent="0">
              <a:buClr>
                <a:schemeClr val="bg2"/>
              </a:buClr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 marL="392200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 marL="566510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731482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14867" y="1344085"/>
            <a:ext cx="7399867" cy="480271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67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(right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8221222" y="1344828"/>
            <a:ext cx="3496109" cy="480184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4267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8782" indent="0">
              <a:buClr>
                <a:schemeClr val="bg2"/>
              </a:buClr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 marL="392200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 marL="566510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731482" indent="0">
              <a:buFontTx/>
              <a:buNone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14867" y="1344085"/>
            <a:ext cx="7399867" cy="480271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4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ock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15531" y="402673"/>
            <a:ext cx="11301799" cy="4841072"/>
          </a:xfrm>
          <a:prstGeom prst="rect">
            <a:avLst/>
          </a:prstGeom>
          <a:solidFill>
            <a:schemeClr val="accent1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26535" r="31238" b="33842"/>
          <a:stretch/>
        </p:blipFill>
        <p:spPr>
          <a:xfrm>
            <a:off x="415530" y="2910959"/>
            <a:ext cx="11301799" cy="23327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389322" y="402673"/>
            <a:ext cx="9441711" cy="4841072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Aft>
                <a:spcPts val="800"/>
              </a:spcAft>
              <a:buFontTx/>
              <a:buNone/>
              <a:defRPr sz="4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2pPr>
            <a:lvl3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3pPr>
            <a:lvl4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4pPr>
            <a:lvl5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15531" y="5425350"/>
            <a:ext cx="11301799" cy="721324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Aft>
                <a:spcPts val="800"/>
              </a:spcAft>
              <a:buFontTx/>
              <a:buNone/>
              <a:defRPr sz="2133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2pPr>
            <a:lvl3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3pPr>
            <a:lvl4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4pPr>
            <a:lvl5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5pPr>
          </a:lstStyle>
          <a:p>
            <a:pPr lvl="0"/>
            <a:r>
              <a:rPr lang="en-US" dirty="0"/>
              <a:t>Click to edit name &amp; company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668" y="-597744"/>
            <a:ext cx="1360003" cy="456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r>
              <a:rPr lang="en-US" sz="26666" b="0" i="0" kern="0" dirty="0">
                <a:solidFill>
                  <a:schemeClr val="bg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07189" y="2946322"/>
            <a:ext cx="1360003" cy="456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r>
              <a:rPr lang="en-US" sz="26666" b="0" i="0" kern="0" dirty="0">
                <a:solidFill>
                  <a:schemeClr val="bg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12587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26535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ock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15531" y="402673"/>
            <a:ext cx="11301799" cy="4841072"/>
          </a:xfrm>
          <a:prstGeom prst="rect">
            <a:avLst/>
          </a:prstGeom>
          <a:solidFill>
            <a:schemeClr val="accent2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26535" r="31238" b="33842"/>
          <a:stretch/>
        </p:blipFill>
        <p:spPr>
          <a:xfrm>
            <a:off x="415530" y="2910959"/>
            <a:ext cx="11301799" cy="23327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436577" y="402673"/>
            <a:ext cx="9347200" cy="4841072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Aft>
                <a:spcPts val="800"/>
              </a:spcAft>
              <a:buFontTx/>
              <a:buNone/>
              <a:defRPr sz="4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2pPr>
            <a:lvl3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3pPr>
            <a:lvl4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4pPr>
            <a:lvl5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15531" y="5425350"/>
            <a:ext cx="11301799" cy="721324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Aft>
                <a:spcPts val="800"/>
              </a:spcAft>
              <a:buFontTx/>
              <a:buNone/>
              <a:defRPr sz="2133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buClr>
                <a:schemeClr val="bg2"/>
              </a:buCl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2pPr>
            <a:lvl3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3pPr>
            <a:lvl4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4pPr>
            <a:lvl5pPr>
              <a:defRPr b="0" i="0">
                <a:latin typeface="Argumentum Light" charset="0"/>
                <a:ea typeface="Argumentum Light" charset="0"/>
                <a:cs typeface="Argumentum Light" charset="0"/>
              </a:defRPr>
            </a:lvl5pPr>
          </a:lstStyle>
          <a:p>
            <a:pPr lvl="0"/>
            <a:r>
              <a:rPr lang="en-US" dirty="0"/>
              <a:t>Click to edit name &amp; company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668" y="-597744"/>
            <a:ext cx="1360003" cy="456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r>
              <a:rPr lang="en-US" sz="26666" b="0" i="0" kern="0" dirty="0">
                <a:solidFill>
                  <a:schemeClr val="bg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07189" y="2946322"/>
            <a:ext cx="1360003" cy="456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r>
              <a:rPr lang="en-US" sz="26666" b="0" i="0" kern="0" dirty="0">
                <a:solidFill>
                  <a:schemeClr val="bg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09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1"/>
          <a:stretch/>
        </p:blipFill>
        <p:spPr>
          <a:xfrm>
            <a:off x="0" y="4249112"/>
            <a:ext cx="12192000" cy="26088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3594" y="226127"/>
            <a:ext cx="11322973" cy="6438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896455">
              <a:lnSpc>
                <a:spcPct val="120000"/>
              </a:lnSpc>
              <a:spcBef>
                <a:spcPts val="715"/>
              </a:spcBef>
            </a:pPr>
            <a:r>
              <a:rPr lang="en-US" sz="3200" b="0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Summary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/>
          </p:nvPr>
        </p:nvSpPr>
        <p:spPr>
          <a:xfrm>
            <a:off x="696685" y="1320258"/>
            <a:ext cx="10674700" cy="3846284"/>
          </a:xfrm>
        </p:spPr>
        <p:txBody>
          <a:bodyPr lIns="0" tIns="0" rIns="0" anchor="t">
            <a:normAutofit/>
          </a:bodyPr>
          <a:lstStyle>
            <a:lvl1pPr marL="283256" indent="-221001" algn="l">
              <a:buClr>
                <a:schemeClr val="accent1"/>
              </a:buClr>
              <a:buSzPct val="100000"/>
              <a:tabLst/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225670" indent="-225670" algn="ctr">
              <a:buClr>
                <a:schemeClr val="accent1"/>
              </a:buClr>
              <a:buSzPct val="80000"/>
              <a:buFont typeface="Arial" charset="0"/>
              <a:buChar char="•"/>
              <a:defRPr sz="2353"/>
            </a:lvl2pPr>
            <a:lvl3pPr>
              <a:buClr>
                <a:schemeClr val="bg2"/>
              </a:buClr>
              <a:defRPr sz="1568"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 sz="1372" b="0">
                <a:solidFill>
                  <a:schemeClr val="tx1"/>
                </a:solidFill>
              </a:defRPr>
            </a:lvl4pPr>
            <a:lvl5pPr>
              <a:defRPr sz="1372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3" y="6442396"/>
            <a:ext cx="1374519" cy="2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>
          <a:xfrm>
            <a:off x="0" y="3507640"/>
            <a:ext cx="12192000" cy="3350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175" y="1795752"/>
            <a:ext cx="9002688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6455">
              <a:lnSpc>
                <a:spcPct val="120000"/>
              </a:lnSpc>
              <a:spcBef>
                <a:spcPts val="715"/>
              </a:spcBef>
            </a:pPr>
            <a:r>
              <a:rPr lang="en-US" sz="8000" b="0" i="0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Thank you!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343943" y="6369964"/>
            <a:ext cx="9593976" cy="338496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comScore, Inc. Proprietary.</a:t>
            </a:r>
          </a:p>
          <a:p>
            <a:pPr algn="r"/>
            <a:r>
              <a:rPr lang="en-US" sz="667" b="0" kern="500" spc="-9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For info about the proprietary </a:t>
            </a:r>
            <a:r>
              <a:rPr lang="en-US" sz="667" b="0" kern="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technology used in comScore products, refer to http://comscore.com/Patents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8778" y="415355"/>
            <a:ext cx="5791005" cy="1624615"/>
          </a:xfrm>
          <a:prstGeom prst="rect">
            <a:avLst/>
          </a:prstGeom>
          <a:noFill/>
        </p:spPr>
        <p:txBody>
          <a:bodyPr wrap="square" lIns="108844" tIns="54421" rIns="108844" bIns="54421" rtlCol="0" anchor="t">
            <a:spAutoFit/>
          </a:bodyPr>
          <a:lstStyle/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comscore.com</a:t>
            </a:r>
          </a:p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@comScore</a:t>
            </a:r>
          </a:p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linkedin.com/company/comscore</a:t>
            </a:r>
            <a:endParaRPr lang="en-US" sz="1275" b="0" u="none" baseline="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facebook.com/comscoreinc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8173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72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15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21115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53902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353901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5" y="1330452"/>
            <a:ext cx="331040" cy="332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804" y="926249"/>
            <a:ext cx="332656" cy="33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46" y="1714707"/>
            <a:ext cx="345573" cy="3342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9" y="388536"/>
            <a:ext cx="2478965" cy="3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42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>
          <a:xfrm>
            <a:off x="0" y="3507639"/>
            <a:ext cx="12192000" cy="3350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175" y="1795752"/>
            <a:ext cx="9002688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6455">
              <a:lnSpc>
                <a:spcPct val="120000"/>
              </a:lnSpc>
              <a:spcBef>
                <a:spcPts val="715"/>
              </a:spcBef>
            </a:pPr>
            <a:r>
              <a:rPr lang="en-US" sz="8000" b="0" i="0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Thank you!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343943" y="6369964"/>
            <a:ext cx="9593976" cy="338496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© comScore, Inc. Proprietary.</a:t>
            </a:r>
          </a:p>
          <a:p>
            <a:pPr algn="r"/>
            <a:r>
              <a:rPr lang="en-US" sz="667" b="0" kern="500" spc="-9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For info about the proprietary </a:t>
            </a:r>
            <a:r>
              <a:rPr lang="en-US" sz="667" b="0" kern="5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technology used in comScore products, refer to http://comscore.com/Patents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8778" y="415355"/>
            <a:ext cx="5791005" cy="1624615"/>
          </a:xfrm>
          <a:prstGeom prst="rect">
            <a:avLst/>
          </a:prstGeom>
          <a:noFill/>
        </p:spPr>
        <p:txBody>
          <a:bodyPr wrap="square" lIns="108844" tIns="54421" rIns="108844" bIns="54421" rtlCol="0" anchor="t">
            <a:spAutoFit/>
          </a:bodyPr>
          <a:lstStyle/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comscore.com</a:t>
            </a:r>
          </a:p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@comScore</a:t>
            </a:r>
          </a:p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linkedin.com/company/comscore</a:t>
            </a:r>
            <a:endParaRPr lang="en-US" sz="1275" b="0" u="none" baseline="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r" defTabSz="544238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0" u="none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facebook.com/comscoreinc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8173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8172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15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21115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53902" y="5582270"/>
            <a:ext cx="3242663" cy="411151"/>
          </a:xfrm>
        </p:spPr>
        <p:txBody>
          <a:bodyPr tIns="0" bIns="0" anchor="b">
            <a:noAutofit/>
          </a:bodyPr>
          <a:lstStyle>
            <a:lvl1pPr marL="0" indent="0" algn="l">
              <a:buFontTx/>
              <a:buNone/>
              <a:defRPr sz="2133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353901" y="5999843"/>
            <a:ext cx="3242664" cy="273607"/>
          </a:xfrm>
        </p:spPr>
        <p:txBody>
          <a:bodyPr tIns="0" bIns="0" anchor="t">
            <a:noAutofit/>
          </a:bodyPr>
          <a:lstStyle>
            <a:lvl1pPr marL="0" indent="0" algn="l">
              <a:buFontTx/>
              <a:buNone/>
              <a:defRPr sz="1333" b="0" i="0" cap="all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5" y="1330452"/>
            <a:ext cx="331040" cy="332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804" y="926249"/>
            <a:ext cx="332656" cy="33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46" y="1714707"/>
            <a:ext cx="345573" cy="3342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9" y="388536"/>
            <a:ext cx="2478965" cy="3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1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Appendix title style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3933" y="763239"/>
            <a:ext cx="184731" cy="505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20000"/>
              </a:lnSpc>
              <a:spcBef>
                <a:spcPts val="972"/>
              </a:spcBef>
            </a:pPr>
            <a:endParaRPr lang="en-US" sz="2400" b="1" kern="0" dirty="0" err="1">
              <a:solidFill>
                <a:srgbClr val="44444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 hasCustomPrompt="1"/>
          </p:nvPr>
        </p:nvSpPr>
        <p:spPr>
          <a:xfrm>
            <a:off x="415531" y="1344828"/>
            <a:ext cx="11301799" cy="4801845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buClr>
                <a:schemeClr val="bg2"/>
              </a:buClr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</a:lstStyle>
          <a:p>
            <a:pPr lvl="0"/>
            <a:r>
              <a:rPr lang="en-US" dirty="0"/>
              <a:t>Click to edit Appendix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163503" y="6330723"/>
            <a:ext cx="8028196" cy="515104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800"/>
            </a:lvl1pPr>
            <a:lvl2pPr marL="228782" indent="0">
              <a:buFontTx/>
              <a:buNone/>
              <a:defRPr sz="800"/>
            </a:lvl2pPr>
            <a:lvl3pPr marL="392200" indent="0">
              <a:buFontTx/>
              <a:buNone/>
              <a:defRPr sz="800"/>
            </a:lvl3pPr>
            <a:lvl4pPr marL="566510" indent="0">
              <a:buFontTx/>
              <a:buNone/>
              <a:defRPr sz="800"/>
            </a:lvl4pPr>
            <a:lvl5pPr marL="731482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footnote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0139611" y="6413071"/>
            <a:ext cx="1811055" cy="294319"/>
          </a:xfrm>
          <a:prstGeom prst="rect">
            <a:avLst/>
          </a:prstGeom>
        </p:spPr>
        <p:txBody>
          <a:bodyPr vert="horz" lIns="89643" tIns="54421" rIns="217688" bIns="54421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3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667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667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3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63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 descr="DustCoverSlide_blan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2006" b="47945"/>
          <a:stretch/>
        </p:blipFill>
        <p:spPr>
          <a:xfrm>
            <a:off x="-10733" y="3426227"/>
            <a:ext cx="12202733" cy="3431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699" y="149411"/>
            <a:ext cx="9412460" cy="2241380"/>
          </a:xfrm>
        </p:spPr>
        <p:txBody>
          <a:bodyPr vert="horz" lIns="111026" tIns="0" rIns="111026" bIns="55513" rtlCol="0" anchor="b" anchorCtr="0">
            <a:normAutofit/>
          </a:bodyPr>
          <a:lstStyle>
            <a:lvl1pPr>
              <a:defRPr lang="en-US" sz="4705" kern="0" dirty="0">
                <a:ea typeface="+mn-ea"/>
              </a:defRPr>
            </a:lvl1pPr>
          </a:lstStyle>
          <a:p>
            <a:pPr marL="0" lvl="0" algn="l" defTabSz="896455" rtl="0" latinLnBrk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2" y="2390791"/>
            <a:ext cx="9412457" cy="896552"/>
          </a:xfrm>
          <a:noFill/>
        </p:spPr>
        <p:txBody>
          <a:bodyPr vert="horz" lIns="111026" tIns="55513" rIns="111026" bIns="55513" rtlCol="0" anchor="ctr">
            <a:normAutofit/>
          </a:bodyPr>
          <a:lstStyle>
            <a:lvl1pPr>
              <a:defRPr lang="en-US" sz="2353" b="0" kern="0" dirty="0">
                <a:solidFill>
                  <a:schemeClr val="tx1"/>
                </a:solidFill>
              </a:defRPr>
            </a:lvl1pPr>
          </a:lstStyle>
          <a:p>
            <a:pPr lvl="0" algn="l" defTabSz="896455" rtl="0" latinLnBrk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70935" y="3585237"/>
            <a:ext cx="6948032" cy="1793104"/>
          </a:xfrm>
          <a:noFill/>
        </p:spPr>
        <p:txBody>
          <a:bodyPr vert="horz" lIns="111026" tIns="54864" rIns="111026" bIns="55513" rtlCol="0">
            <a:normAutofit/>
          </a:bodyPr>
          <a:lstStyle>
            <a:lvl1pPr>
              <a:spcBef>
                <a:spcPts val="0"/>
              </a:spcBef>
              <a:defRPr lang="en-US" sz="2353" b="1" dirty="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Name, Title</a:t>
            </a:r>
          </a:p>
          <a:p>
            <a:r>
              <a:rPr lang="en-US" b="0" dirty="0">
                <a:solidFill>
                  <a:srgbClr val="FFFFFF"/>
                </a:solidFill>
              </a:rPr>
              <a:t>Date</a:t>
            </a:r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>
            <a:off x="266702" y="6429638"/>
            <a:ext cx="11855612" cy="428364"/>
          </a:xfrm>
          <a:prstGeom prst="rect">
            <a:avLst/>
          </a:prstGeom>
        </p:spPr>
        <p:txBody>
          <a:bodyPr vert="horz" lIns="89643" tIns="54421" rIns="217688" bIns="54421" rtlCol="0" anchor="ctr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/>
            <a:r>
              <a:rPr lang="en-US" sz="883" kern="500" spc="-9" dirty="0">
                <a:solidFill>
                  <a:schemeClr val="bg1"/>
                </a:solidFill>
              </a:rPr>
              <a:t>For info about the proprietary </a:t>
            </a:r>
            <a:r>
              <a:rPr lang="en-US" sz="883" kern="500" dirty="0">
                <a:solidFill>
                  <a:schemeClr val="bg1"/>
                </a:solidFill>
              </a:rPr>
              <a:t>technology used in comScore products, refer to http://</a:t>
            </a:r>
            <a:r>
              <a:rPr lang="en-US" sz="883" kern="500" dirty="0" err="1">
                <a:solidFill>
                  <a:schemeClr val="bg1"/>
                </a:solidFill>
              </a:rPr>
              <a:t>comscore.com/About_comScore/Patents</a:t>
            </a:r>
            <a:endParaRPr lang="en-US" sz="883" kern="500" dirty="0">
              <a:solidFill>
                <a:schemeClr val="bg1"/>
              </a:solidFill>
            </a:endParaRPr>
          </a:p>
        </p:txBody>
      </p:sp>
      <p:pic>
        <p:nvPicPr>
          <p:cNvPr id="4" name="Picture 3" descr="comScore_Logo_2016_1c_White_TRBG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7" y="5798724"/>
            <a:ext cx="2316071" cy="4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99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accent3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400800" y="6172202"/>
            <a:ext cx="5486400" cy="571500"/>
          </a:xfrm>
        </p:spPr>
        <p:txBody>
          <a:bodyPr bIns="100584" anchor="b" anchorCtr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buClr>
                <a:schemeClr val="tx1"/>
              </a:buClr>
              <a:buFontTx/>
              <a:buNone/>
              <a:defRPr sz="1400" b="1">
                <a:solidFill>
                  <a:schemeClr val="tx1"/>
                </a:solidFill>
              </a:defRPr>
            </a:lvl2pPr>
            <a:lvl3pPr marL="228573" indent="0">
              <a:defRPr>
                <a:solidFill>
                  <a:schemeClr val="accent3"/>
                </a:solidFill>
              </a:defRPr>
            </a:lvl3pPr>
            <a:lvl4pPr marL="228573" indent="0">
              <a:defRPr sz="1400" b="0">
                <a:solidFill>
                  <a:schemeClr val="tx1"/>
                </a:solidFill>
              </a:defRPr>
            </a:lvl4pPr>
            <a:lvl5pPr marL="228573" indent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546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89643" tIns="44821" rIns="89643" bIns="44821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964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76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10069326" y="6231467"/>
            <a:ext cx="1344637" cy="458259"/>
          </a:xfrm>
          <a:prstGeom prst="rect">
            <a:avLst/>
          </a:prstGeom>
        </p:spPr>
        <p:txBody>
          <a:bodyPr vert="horz" lIns="0" tIns="54421" rIns="0" bIns="54421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lang="en-US" sz="700" b="0" kern="1200" smtClean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73"/>
              </a:lnSpc>
            </a:pPr>
            <a:r>
              <a:rPr lang="en-US" sz="687" dirty="0">
                <a:solidFill>
                  <a:schemeClr val="bg1"/>
                </a:solidFill>
              </a:rPr>
              <a:t>© comScore, Inc. Proprietary.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11413963" y="6231468"/>
            <a:ext cx="778037" cy="458257"/>
          </a:xfrm>
          <a:prstGeom prst="rect">
            <a:avLst/>
          </a:prstGeom>
        </p:spPr>
        <p:txBody>
          <a:bodyPr vert="horz" lIns="217688" tIns="54421" rIns="217688" bIns="54421" rtlCol="0" anchor="b" anchorCtr="0"/>
          <a:lstStyle>
            <a:defPPr>
              <a:defRPr lang="en-US"/>
            </a:defPPr>
            <a:lvl1pPr algn="r">
              <a:defRPr lang="en-US" sz="800" smtClean="0">
                <a:solidFill>
                  <a:srgbClr val="444444"/>
                </a:solidFill>
                <a:cs typeface="Arial"/>
              </a:defRPr>
            </a:lvl1pPr>
          </a:lstStyle>
          <a:p>
            <a:pPr lvl="0"/>
            <a:fld id="{CA2E1E93-11B9-464E-AF21-E2369226A36F}" type="slidenum">
              <a:rPr lang="en-US" sz="1176" smtClean="0">
                <a:solidFill>
                  <a:schemeClr val="bg1"/>
                </a:solidFill>
              </a:rPr>
              <a:pPr lvl="0"/>
              <a:t>‹#›</a:t>
            </a:fld>
            <a:endParaRPr lang="en-US" sz="1176">
              <a:solidFill>
                <a:schemeClr val="bg1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70795" y="1344829"/>
            <a:ext cx="8623607" cy="1792795"/>
          </a:xfrm>
        </p:spPr>
        <p:txBody>
          <a:bodyPr lIns="109728" rIns="0" anchor="t">
            <a:noAutofit/>
          </a:bodyPr>
          <a:lstStyle>
            <a:lvl1pPr>
              <a:defRPr sz="5883" b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section divider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85" y="6373416"/>
            <a:ext cx="1768764" cy="3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63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" y="1"/>
            <a:ext cx="12189884" cy="6168279"/>
          </a:xfrm>
          <a:solidFill>
            <a:schemeClr val="accent3"/>
          </a:solidFill>
        </p:spPr>
        <p:txBody>
          <a:bodyPr vert="horz" lIns="222053" tIns="166540" rIns="111026" bIns="55513" rtlCol="0">
            <a:normAutofit/>
          </a:bodyPr>
          <a:lstStyle>
            <a:lvl1pPr>
              <a:defRPr lang="en-US" sz="1667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544238" rtl="0" latinLnBrk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270934" y="1237242"/>
            <a:ext cx="11650133" cy="4931036"/>
          </a:xfrm>
        </p:spPr>
        <p:txBody>
          <a:bodyPr vert="horz" lIns="111026" tIns="55513" rIns="111026" bIns="55513" rtlCol="0">
            <a:normAutofit/>
          </a:bodyPr>
          <a:lstStyle>
            <a:lvl1pPr>
              <a:spcBef>
                <a:spcPts val="2353"/>
              </a:spcBef>
              <a:defRPr lang="en-US" sz="5295" dirty="0" smtClean="0">
                <a:solidFill>
                  <a:schemeClr val="bg1"/>
                </a:solidFill>
              </a:defRPr>
            </a:lvl1pPr>
            <a:lvl2pPr marL="337728" indent="-337728">
              <a:spcBef>
                <a:spcPts val="1176"/>
              </a:spcBef>
              <a:buClr>
                <a:schemeClr val="bg1"/>
              </a:buClr>
              <a:buFont typeface="Wingdings" charset="2"/>
              <a:buChar char="§"/>
              <a:defRPr lang="en-US" sz="3137" b="0" baseline="0" dirty="0" smtClean="0">
                <a:solidFill>
                  <a:schemeClr val="bg1"/>
                </a:solidFill>
              </a:defRPr>
            </a:lvl2pPr>
            <a:lvl3pPr marL="206811" indent="-413622">
              <a:spcBef>
                <a:spcPts val="357"/>
              </a:spcBef>
              <a:buFont typeface="Wingdings" charset="2"/>
              <a:buChar char="§"/>
              <a:defRPr lang="en-US" sz="3333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18984" y="6332910"/>
            <a:ext cx="973016" cy="356815"/>
          </a:xfrm>
          <a:prstGeom prst="rect">
            <a:avLst/>
          </a:prstGeom>
        </p:spPr>
        <p:txBody>
          <a:bodyPr vert="horz" lIns="217688" tIns="54421" rIns="217688" bIns="54421" rtlCol="0" anchor="b" anchorCtr="0"/>
          <a:lstStyle>
            <a:defPPr>
              <a:defRPr lang="en-US"/>
            </a:defPPr>
            <a:lvl1pPr algn="r">
              <a:defRPr lang="en-US" sz="800" smtClean="0">
                <a:solidFill>
                  <a:srgbClr val="444444"/>
                </a:solidFill>
                <a:cs typeface="Arial"/>
              </a:defRPr>
            </a:lvl1pPr>
          </a:lstStyle>
          <a:p>
            <a:pPr lvl="0"/>
            <a:fld id="{CA2E1E93-11B9-464E-AF21-E2369226A36F}" type="slidenum">
              <a:rPr lang="en-US" sz="1176" smtClean="0">
                <a:solidFill>
                  <a:srgbClr val="444444"/>
                </a:solidFill>
              </a:rPr>
              <a:pPr lvl="0"/>
              <a:t>‹#›</a:t>
            </a:fld>
            <a:endParaRPr lang="en-US" sz="1176" dirty="0">
              <a:solidFill>
                <a:srgbClr val="444444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70934" y="1"/>
            <a:ext cx="11650133" cy="1120689"/>
          </a:xfrm>
        </p:spPr>
        <p:txBody>
          <a:bodyPr anchor="ctr" anchorCtr="0"/>
          <a:lstStyle>
            <a:lvl1pPr>
              <a:defRPr sz="313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242359" y="6231467"/>
            <a:ext cx="5754136" cy="457200"/>
          </a:xfrm>
          <a:noFill/>
        </p:spPr>
        <p:txBody>
          <a:bodyPr vert="horz" lIns="91440" tIns="55513" rIns="222053" bIns="55513" rtlCol="0" anchor="b" anchorCtr="0">
            <a:normAutofit/>
          </a:bodyPr>
          <a:lstStyle>
            <a:lvl1pPr>
              <a:defRPr kumimoji="0" lang="en-US" sz="784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"/>
                <a:cs typeface="Arial"/>
              </a:defRPr>
            </a:lvl1pPr>
          </a:lstStyle>
          <a:p>
            <a:pPr marR="0" lvl="0" algn="l" defTabSz="896455" rtl="0" fontAlgn="auto" latinLnBrk="0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enter footnote</a:t>
            </a:r>
          </a:p>
        </p:txBody>
      </p:sp>
    </p:spTree>
    <p:extLst>
      <p:ext uri="{BB962C8B-B14F-4D97-AF65-F5344CB8AC3E}">
        <p14:creationId xmlns:p14="http://schemas.microsoft.com/office/powerpoint/2010/main" val="2074457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242358" y="6231469"/>
            <a:ext cx="7474973" cy="210065"/>
          </a:xfrm>
          <a:noFill/>
        </p:spPr>
        <p:txBody>
          <a:bodyPr vert="horz" lIns="91440" tIns="55513" rIns="222053" bIns="55513" rtlCol="0" anchor="b" anchorCtr="0">
            <a:normAutofit/>
          </a:bodyPr>
          <a:lstStyle>
            <a:lvl1pPr marL="0" indent="0" algn="r">
              <a:buFontTx/>
              <a:buNone/>
              <a:defRPr kumimoji="0" lang="en-US" sz="784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R="0" lvl="0" algn="l" defTabSz="896396" rtl="0" fontAlgn="auto" latinLnBrk="0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enter footnote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16199" y="66989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>
            <a:lvl1pPr>
              <a:defRPr sz="32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4" y="6442383"/>
            <a:ext cx="1374519" cy="208003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10139613" y="6413073"/>
            <a:ext cx="1811055" cy="294319"/>
          </a:xfrm>
          <a:prstGeom prst="rect">
            <a:avLst/>
          </a:prstGeom>
        </p:spPr>
        <p:txBody>
          <a:bodyPr vert="horz" lIns="89629" tIns="54413" rIns="217657" bIns="54413" rtlCol="0" anchor="b" anchorCtr="0"/>
          <a:lstStyle>
            <a:lvl1pPr marL="0" indent="0" eaLnBrk="1" hangingPunct="1">
              <a:lnSpc>
                <a:spcPct val="120000"/>
              </a:lnSpc>
              <a:spcBef>
                <a:spcPts val="0"/>
              </a:spcBef>
              <a:defRPr lang="en-US" sz="800" b="0" kern="1200" dirty="0">
                <a:solidFill>
                  <a:schemeClr val="tx1"/>
                </a:solidFill>
                <a:latin typeface="Arial" pitchFamily="34" charset="0"/>
                <a:ea typeface="Arial"/>
                <a:cs typeface="Arial"/>
              </a:defRPr>
            </a:lvl1pPr>
            <a:lvl2pPr marL="421901" indent="-213958" eaLnBrk="1" hangingPunct="1">
              <a:lnSpc>
                <a:spcPct val="120000"/>
              </a:lnSpc>
              <a:spcBef>
                <a:spcPts val="364"/>
              </a:spcBef>
              <a:buClr>
                <a:schemeClr val="accent1"/>
              </a:buClr>
              <a:buFont typeface="Wingdings" pitchFamily="2" charset="2"/>
              <a:buChar char="§"/>
              <a:defRPr lang="en-US" sz="2200" b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1901" indent="0" eaLnBrk="1" hangingPunct="1">
              <a:lnSpc>
                <a:spcPct val="120000"/>
              </a:lnSpc>
              <a:spcBef>
                <a:spcPts val="364"/>
              </a:spcBef>
              <a:buClrTx/>
              <a:buFontTx/>
              <a:buNone/>
              <a:defRPr lang="en-US" sz="1700" b="0" dirty="0" smtClean="0">
                <a:solidFill>
                  <a:srgbClr val="2674BA"/>
                </a:solidFill>
                <a:latin typeface="+mn-lt"/>
                <a:ea typeface="+mn-ea"/>
                <a:cs typeface="+mn-cs"/>
              </a:defRPr>
            </a:lvl3pPr>
            <a:lvl4pPr marL="0" indent="0" eaLnBrk="1" hangingPunct="1">
              <a:lnSpc>
                <a:spcPct val="120000"/>
              </a:lnSpc>
              <a:spcBef>
                <a:spcPts val="364"/>
              </a:spcBef>
              <a:buFontTx/>
              <a:buNone/>
              <a:tabLst/>
              <a:defRPr lang="en-US" sz="1500" b="1" i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364"/>
              </a:spcAft>
              <a:buClr>
                <a:srgbClr val="000000"/>
              </a:buClr>
              <a:buFontTx/>
              <a:buNone/>
              <a:tabLst>
                <a:tab pos="1532397" algn="l"/>
              </a:tabLst>
              <a:defRPr lang="en-US" sz="15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indent="0" algn="r" defTabSz="5442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1" b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© comScore, Inc. </a:t>
            </a:r>
            <a:r>
              <a:rPr lang="en-US" sz="491" b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Proprietary.          </a:t>
            </a:r>
            <a:r>
              <a:rPr lang="en-US" sz="491" b="0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fld id="{CA2E1E93-11B9-464E-AF21-E2369226A36F}" type="slidenum">
              <a:rPr lang="en-US" sz="1029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marL="0" marR="0" indent="0" algn="r" defTabSz="544202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29" b="1" kern="5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813934" y="763239"/>
            <a:ext cx="184731" cy="597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90">
              <a:lnSpc>
                <a:spcPct val="120000"/>
              </a:lnSpc>
              <a:spcBef>
                <a:spcPts val="972"/>
              </a:spcBef>
            </a:pPr>
            <a:endParaRPr lang="en-US" sz="2933" b="1" kern="0" dirty="0" err="1">
              <a:solidFill>
                <a:srgbClr val="44444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415533" y="1344828"/>
            <a:ext cx="11301799" cy="4801845"/>
          </a:xfrm>
        </p:spPr>
        <p:txBody>
          <a:bodyPr/>
          <a:lstStyle>
            <a:lvl1pPr>
              <a:defRPr sz="2667"/>
            </a:lvl1pPr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2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17383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270795" y="1237430"/>
            <a:ext cx="11650411" cy="4931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117" y="1"/>
            <a:ext cx="12189884" cy="6168279"/>
          </a:xfrm>
          <a:solidFill>
            <a:schemeClr val="bg2"/>
          </a:solidFill>
        </p:spPr>
        <p:txBody>
          <a:bodyPr vert="horz" lIns="222053" tIns="166540" rIns="111026" bIns="55513" rtlCol="0">
            <a:normAutofit/>
          </a:bodyPr>
          <a:lstStyle>
            <a:lvl1pPr>
              <a:defRPr lang="en-US" sz="1667" kern="1200" dirty="0" smtClean="0">
                <a:solidFill>
                  <a:schemeClr val="tx1"/>
                </a:solidFill>
                <a:cs typeface="Arial"/>
              </a:defRPr>
            </a:lvl1pPr>
          </a:lstStyle>
          <a:p>
            <a:pPr lvl="0" algn="l" defTabSz="544238" rtl="0" latinLnBrk="0"/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218984" y="6332910"/>
            <a:ext cx="973016" cy="356815"/>
          </a:xfrm>
          <a:prstGeom prst="rect">
            <a:avLst/>
          </a:prstGeom>
        </p:spPr>
        <p:txBody>
          <a:bodyPr vert="horz" lIns="217688" tIns="54421" rIns="217688" bIns="54421" rtlCol="0" anchor="b" anchorCtr="0"/>
          <a:lstStyle>
            <a:defPPr>
              <a:defRPr lang="en-US"/>
            </a:defPPr>
            <a:lvl1pPr algn="r">
              <a:defRPr lang="en-US" sz="800" smtClean="0">
                <a:solidFill>
                  <a:srgbClr val="444444"/>
                </a:solidFill>
                <a:cs typeface="Arial"/>
              </a:defRPr>
            </a:lvl1pPr>
          </a:lstStyle>
          <a:p>
            <a:pPr lvl="0"/>
            <a:fld id="{CA2E1E93-11B9-464E-AF21-E2369226A36F}" type="slidenum">
              <a:rPr lang="en-US" sz="1176" smtClean="0">
                <a:solidFill>
                  <a:srgbClr val="444444"/>
                </a:solidFill>
              </a:rPr>
              <a:pPr lvl="0"/>
              <a:t>‹#›</a:t>
            </a:fld>
            <a:endParaRPr lang="en-US" sz="1176" dirty="0">
              <a:solidFill>
                <a:srgbClr val="4444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270795" y="1237242"/>
            <a:ext cx="11650411" cy="4931036"/>
          </a:xfrm>
        </p:spPr>
        <p:txBody>
          <a:bodyPr/>
          <a:lstStyle>
            <a:lvl1pPr>
              <a:spcBef>
                <a:spcPts val="883"/>
              </a:spcBef>
              <a:spcAft>
                <a:spcPts val="588"/>
              </a:spcAft>
              <a:defRPr sz="2353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588"/>
              </a:spcAft>
              <a:buClr>
                <a:schemeClr val="bg1"/>
              </a:buClr>
              <a:defRPr sz="235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588"/>
              </a:spcAft>
              <a:buClrTx/>
              <a:defRPr sz="1765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588"/>
              </a:spcAft>
              <a:buClrTx/>
              <a:defRPr sz="1765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588"/>
              </a:spcAft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70934" y="1"/>
            <a:ext cx="11650133" cy="1120689"/>
          </a:xfrm>
        </p:spPr>
        <p:txBody>
          <a:bodyPr anchor="ctr" anchorCtr="0"/>
          <a:lstStyle>
            <a:lvl1pPr>
              <a:defRPr sz="313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242359" y="6231467"/>
            <a:ext cx="5754136" cy="457200"/>
          </a:xfrm>
          <a:noFill/>
        </p:spPr>
        <p:txBody>
          <a:bodyPr vert="horz" lIns="91440" tIns="55513" rIns="222053" bIns="55513" rtlCol="0" anchor="b" anchorCtr="0">
            <a:normAutofit/>
          </a:bodyPr>
          <a:lstStyle>
            <a:lvl1pPr>
              <a:defRPr kumimoji="0" lang="en-US" sz="784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"/>
                <a:cs typeface="Arial"/>
              </a:defRPr>
            </a:lvl1pPr>
          </a:lstStyle>
          <a:p>
            <a:pPr marR="0" lvl="0" algn="l" defTabSz="896455" rtl="0" fontAlgn="auto" latinLnBrk="0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enter footnote</a:t>
            </a:r>
          </a:p>
        </p:txBody>
      </p:sp>
    </p:spTree>
    <p:extLst>
      <p:ext uri="{BB962C8B-B14F-4D97-AF65-F5344CB8AC3E}">
        <p14:creationId xmlns:p14="http://schemas.microsoft.com/office/powerpoint/2010/main" val="1299720465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21115" y="2788255"/>
            <a:ext cx="6874356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5500" b="1" cap="none"/>
            </a:lvl1pPr>
            <a:lvl2pPr marL="4572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2pPr>
            <a:lvl3pPr marL="9144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3pPr>
            <a:lvl4pPr marL="13716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4pPr>
            <a:lvl5pPr marL="18288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80769" y="3960348"/>
            <a:ext cx="8282253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200" b="1" cap="none" baseline="0">
                <a:solidFill>
                  <a:srgbClr val="508ABA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sz="2600" dirty="0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3041521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48580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839275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3950" y="5002207"/>
            <a:ext cx="7247473" cy="15171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3800"/>
              </a:lnSpc>
              <a:defRPr sz="3600" b="1" cap="none" spc="-100"/>
            </a:lvl1pPr>
          </a:lstStyle>
          <a:p>
            <a:r>
              <a:rPr lang="en-US" dirty="0"/>
              <a:t>Insert Copy Here </a:t>
            </a:r>
            <a:br>
              <a:rPr lang="en-US" dirty="0"/>
            </a:br>
            <a:r>
              <a:rPr lang="en-US" dirty="0"/>
              <a:t>For The Break Slide</a:t>
            </a:r>
          </a:p>
        </p:txBody>
      </p:sp>
    </p:spTree>
    <p:extLst>
      <p:ext uri="{BB962C8B-B14F-4D97-AF65-F5344CB8AC3E}">
        <p14:creationId xmlns:p14="http://schemas.microsoft.com/office/powerpoint/2010/main" val="3936859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D4815-D9B1-4F27-8901-22B0042A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7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F87A77-A3EB-4D3C-8465-0BC0EEC67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0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21115" y="2788255"/>
            <a:ext cx="6874356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5500" b="1" cap="none"/>
            </a:lvl1pPr>
            <a:lvl2pPr marL="4572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2pPr>
            <a:lvl3pPr marL="9144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3pPr>
            <a:lvl4pPr marL="13716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4pPr>
            <a:lvl5pPr marL="18288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80769" y="3960348"/>
            <a:ext cx="8282253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200" b="1" cap="none" baseline="0">
                <a:solidFill>
                  <a:srgbClr val="508ABA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sz="2600" dirty="0">
                <a:latin typeface="+mn-lt"/>
                <a:cs typeface="Trebuchet MS"/>
              </a:rPr>
              <a:t>Insert Subhead 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5DB051-D40C-4D34-B48D-6696EF60119C}"/>
              </a:ext>
            </a:extLst>
          </p:cNvPr>
          <p:cNvSpPr/>
          <p:nvPr userDrawn="1"/>
        </p:nvSpPr>
        <p:spPr>
          <a:xfrm>
            <a:off x="9783650" y="6125988"/>
            <a:ext cx="374599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599EA1-D7EC-4E57-81B4-A02324BC8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57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09756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37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dirty="0" err="1"/>
              <a:t>E*Trade</a:t>
            </a:r>
            <a:r>
              <a:rPr lang="en-US" dirty="0"/>
              <a:t> and </a:t>
            </a:r>
            <a:r>
              <a:rPr lang="en-US" dirty="0" err="1"/>
              <a:t>Match.com</a:t>
            </a:r>
            <a:r>
              <a:rPr lang="en-US" dirty="0"/>
              <a:t> to name just a few.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•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endParaRPr lang="en-US" dirty="0"/>
          </a:p>
          <a:p>
            <a:pPr lvl="0"/>
            <a:r>
              <a:rPr lang="en-US" dirty="0"/>
              <a:t>•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65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25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00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52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45603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4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250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dirty="0" err="1"/>
              <a:t>E*Trade</a:t>
            </a:r>
            <a:r>
              <a:rPr lang="en-US" dirty="0"/>
              <a:t> and </a:t>
            </a:r>
            <a:r>
              <a:rPr lang="en-US" dirty="0" err="1"/>
              <a:t>Match.com</a:t>
            </a:r>
            <a:r>
              <a:rPr lang="en-US" dirty="0"/>
              <a:t> to name just a few.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•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endParaRPr lang="en-US" dirty="0"/>
          </a:p>
          <a:p>
            <a:pPr lvl="0"/>
            <a:r>
              <a:rPr lang="en-US" dirty="0"/>
              <a:t>•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31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14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3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F9D6DC-8C4E-4599-BF21-177D7E9FD0B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796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dirty="0" err="1"/>
              <a:t>E*Trade</a:t>
            </a:r>
            <a:r>
              <a:rPr lang="en-US" dirty="0"/>
              <a:t> and </a:t>
            </a:r>
            <a:r>
              <a:rPr lang="en-US" dirty="0" err="1"/>
              <a:t>Match.com</a:t>
            </a:r>
            <a:r>
              <a:rPr lang="en-US" dirty="0"/>
              <a:t> to name just a few.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•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endParaRPr lang="en-US" dirty="0"/>
          </a:p>
          <a:p>
            <a:pPr lvl="0"/>
            <a:r>
              <a:rPr lang="en-US" dirty="0"/>
              <a:t>•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78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56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66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463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54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5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8294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59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488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31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147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97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80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636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69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598"/>
            </a:lvl1pPr>
            <a:lvl2pPr>
              <a:defRPr sz="3098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598"/>
            </a:lvl1pPr>
            <a:lvl2pPr>
              <a:defRPr sz="3098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82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3098" b="1"/>
            </a:lvl1pPr>
            <a:lvl2pPr marL="582944" indent="0">
              <a:buNone/>
              <a:defRPr sz="2500" b="1"/>
            </a:lvl2pPr>
            <a:lvl3pPr marL="1165910" indent="0">
              <a:buNone/>
              <a:defRPr sz="2300" b="1"/>
            </a:lvl3pPr>
            <a:lvl4pPr marL="1748863" indent="0">
              <a:buNone/>
              <a:defRPr sz="2000" b="1"/>
            </a:lvl4pPr>
            <a:lvl5pPr marL="2331818" indent="0">
              <a:buNone/>
              <a:defRPr sz="2000" b="1"/>
            </a:lvl5pPr>
            <a:lvl6pPr marL="2914771" indent="0">
              <a:buNone/>
              <a:defRPr sz="2000" b="1"/>
            </a:lvl6pPr>
            <a:lvl7pPr marL="3497725" indent="0">
              <a:buNone/>
              <a:defRPr sz="2000" b="1"/>
            </a:lvl7pPr>
            <a:lvl8pPr marL="4080680" indent="0">
              <a:buNone/>
              <a:defRPr sz="2000" b="1"/>
            </a:lvl8pPr>
            <a:lvl9pPr marL="4663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098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4"/>
            <a:ext cx="5389033" cy="639762"/>
          </a:xfrm>
        </p:spPr>
        <p:txBody>
          <a:bodyPr anchor="b"/>
          <a:lstStyle>
            <a:lvl1pPr marL="0" indent="0">
              <a:buNone/>
              <a:defRPr sz="3098" b="1"/>
            </a:lvl1pPr>
            <a:lvl2pPr marL="582944" indent="0">
              <a:buNone/>
              <a:defRPr sz="2500" b="1"/>
            </a:lvl2pPr>
            <a:lvl3pPr marL="1165910" indent="0">
              <a:buNone/>
              <a:defRPr sz="2300" b="1"/>
            </a:lvl3pPr>
            <a:lvl4pPr marL="1748863" indent="0">
              <a:buNone/>
              <a:defRPr sz="2000" b="1"/>
            </a:lvl4pPr>
            <a:lvl5pPr marL="2331818" indent="0">
              <a:buNone/>
              <a:defRPr sz="2000" b="1"/>
            </a:lvl5pPr>
            <a:lvl6pPr marL="2914771" indent="0">
              <a:buNone/>
              <a:defRPr sz="2000" b="1"/>
            </a:lvl6pPr>
            <a:lvl7pPr marL="3497725" indent="0">
              <a:buNone/>
              <a:defRPr sz="2000" b="1"/>
            </a:lvl7pPr>
            <a:lvl8pPr marL="4080680" indent="0">
              <a:buNone/>
              <a:defRPr sz="2000" b="1"/>
            </a:lvl8pPr>
            <a:lvl9pPr marL="4663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3098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35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4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3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7FB79-2455-4B67-87D1-65AC32A10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942" y="607252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23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8" y="273054"/>
            <a:ext cx="6815667" cy="5853113"/>
          </a:xfrm>
        </p:spPr>
        <p:txBody>
          <a:bodyPr/>
          <a:lstStyle>
            <a:lvl1pPr>
              <a:defRPr sz="4098"/>
            </a:lvl1pPr>
            <a:lvl2pPr>
              <a:defRPr sz="3598"/>
            </a:lvl2pPr>
            <a:lvl3pPr>
              <a:defRPr sz="3098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2944" indent="0">
              <a:buNone/>
              <a:defRPr sz="1500"/>
            </a:lvl2pPr>
            <a:lvl3pPr marL="1165910" indent="0">
              <a:buNone/>
              <a:defRPr sz="1300"/>
            </a:lvl3pPr>
            <a:lvl4pPr marL="1748863" indent="0">
              <a:buNone/>
              <a:defRPr sz="1100"/>
            </a:lvl4pPr>
            <a:lvl5pPr marL="2331818" indent="0">
              <a:buNone/>
              <a:defRPr sz="1100"/>
            </a:lvl5pPr>
            <a:lvl6pPr marL="2914771" indent="0">
              <a:buNone/>
              <a:defRPr sz="1100"/>
            </a:lvl6pPr>
            <a:lvl7pPr marL="3497725" indent="0">
              <a:buNone/>
              <a:defRPr sz="1100"/>
            </a:lvl7pPr>
            <a:lvl8pPr marL="4080680" indent="0">
              <a:buNone/>
              <a:defRPr sz="1100"/>
            </a:lvl8pPr>
            <a:lvl9pPr marL="466363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168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35"/>
            <a:ext cx="7315200" cy="56673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098"/>
            </a:lvl1pPr>
            <a:lvl2pPr marL="582944" indent="0">
              <a:buNone/>
              <a:defRPr sz="3598"/>
            </a:lvl2pPr>
            <a:lvl3pPr marL="1165910" indent="0">
              <a:buNone/>
              <a:defRPr sz="3098"/>
            </a:lvl3pPr>
            <a:lvl4pPr marL="1748863" indent="0">
              <a:buNone/>
              <a:defRPr sz="2500"/>
            </a:lvl4pPr>
            <a:lvl5pPr marL="2331818" indent="0">
              <a:buNone/>
              <a:defRPr sz="2500"/>
            </a:lvl5pPr>
            <a:lvl6pPr marL="2914771" indent="0">
              <a:buNone/>
              <a:defRPr sz="2500"/>
            </a:lvl6pPr>
            <a:lvl7pPr marL="3497725" indent="0">
              <a:buNone/>
              <a:defRPr sz="2500"/>
            </a:lvl7pPr>
            <a:lvl8pPr marL="4080680" indent="0">
              <a:buNone/>
              <a:defRPr sz="2500"/>
            </a:lvl8pPr>
            <a:lvl9pPr marL="4663634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2944" indent="0">
              <a:buNone/>
              <a:defRPr sz="1500"/>
            </a:lvl2pPr>
            <a:lvl3pPr marL="1165910" indent="0">
              <a:buNone/>
              <a:defRPr sz="1300"/>
            </a:lvl3pPr>
            <a:lvl4pPr marL="1748863" indent="0">
              <a:buNone/>
              <a:defRPr sz="1100"/>
            </a:lvl4pPr>
            <a:lvl5pPr marL="2331818" indent="0">
              <a:buNone/>
              <a:defRPr sz="1100"/>
            </a:lvl5pPr>
            <a:lvl6pPr marL="2914771" indent="0">
              <a:buNone/>
              <a:defRPr sz="1100"/>
            </a:lvl6pPr>
            <a:lvl7pPr marL="3497725" indent="0">
              <a:buNone/>
              <a:defRPr sz="1100"/>
            </a:lvl7pPr>
            <a:lvl8pPr marL="4080680" indent="0">
              <a:buNone/>
              <a:defRPr sz="1100"/>
            </a:lvl8pPr>
            <a:lvl9pPr marL="466363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5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64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83BF5-27E0-4A36-97B8-9EE44B95A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942" y="607252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8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F9D6DC-8C4E-4599-BF21-177D7E9FD0B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5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9400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40AE62-D1B2-48FE-ADB3-0A3EF91C031B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437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7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0" r:id="rId2"/>
    <p:sldLayoutId id="2147483821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5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6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6656" tIns="58311" rIns="116656" bIns="58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16656" tIns="58311" rIns="116656" bIns="58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116656" tIns="58311" rIns="116656" bIns="5831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29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116656" tIns="58311" rIns="116656" bIns="5831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2944"/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29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8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/>
  <p:txStyles>
    <p:titleStyle>
      <a:lvl1pPr algn="ctr" defTabSz="582944" rtl="0" eaLnBrk="1" latinLnBrk="0" hangingPunct="1">
        <a:spcBef>
          <a:spcPct val="0"/>
        </a:spcBef>
        <a:buNone/>
        <a:defRPr sz="5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210" indent="-437210" algn="l" defTabSz="582944" rtl="0" eaLnBrk="1" latinLnBrk="0" hangingPunct="1">
        <a:spcBef>
          <a:spcPct val="20000"/>
        </a:spcBef>
        <a:buFont typeface="Arial"/>
        <a:buChar char="•"/>
        <a:defRPr sz="4098" kern="1200">
          <a:solidFill>
            <a:schemeClr val="tx1"/>
          </a:solidFill>
          <a:latin typeface="+mn-lt"/>
          <a:ea typeface="+mn-ea"/>
          <a:cs typeface="+mn-cs"/>
        </a:defRPr>
      </a:lvl1pPr>
      <a:lvl2pPr marL="947301" indent="-364340" algn="l" defTabSz="582944" rtl="0" eaLnBrk="1" latinLnBrk="0" hangingPunct="1">
        <a:spcBef>
          <a:spcPct val="20000"/>
        </a:spcBef>
        <a:buFont typeface="Arial"/>
        <a:buChar char="–"/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457380" indent="-291473" algn="l" defTabSz="582944" rtl="0" eaLnBrk="1" latinLnBrk="0" hangingPunct="1">
        <a:spcBef>
          <a:spcPct val="20000"/>
        </a:spcBef>
        <a:buFont typeface="Arial"/>
        <a:buChar char="•"/>
        <a:defRPr sz="3098" kern="1200">
          <a:solidFill>
            <a:schemeClr val="tx1"/>
          </a:solidFill>
          <a:latin typeface="+mn-lt"/>
          <a:ea typeface="+mn-ea"/>
          <a:cs typeface="+mn-cs"/>
        </a:defRPr>
      </a:lvl3pPr>
      <a:lvl4pPr marL="2040338" indent="-291473" algn="l" defTabSz="58294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23296" indent="-291473" algn="l" defTabSz="582944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6249" indent="-291473" algn="l" defTabSz="58294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89203" indent="-291473" algn="l" defTabSz="58294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72156" indent="-291473" algn="l" defTabSz="58294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55110" indent="-291473" algn="l" defTabSz="58294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944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5910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48863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1818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4771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97725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80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634" algn="l" defTabSz="5829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cs typeface="Trebuchet M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A6C178-5295-4CCF-B0B5-1C80F1BA7950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927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188F016-C8C6-477A-9A40-E53C2832A8DB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1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6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16199" y="1241059"/>
            <a:ext cx="11301355" cy="4931036"/>
          </a:xfrm>
          <a:prstGeom prst="rect">
            <a:avLst/>
          </a:prstGeom>
        </p:spPr>
        <p:txBody>
          <a:bodyPr vert="horz" lIns="111026" tIns="55513" rIns="111026" bIns="555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6199" y="57508"/>
            <a:ext cx="11301355" cy="1120689"/>
          </a:xfrm>
          <a:prstGeom prst="rect">
            <a:avLst/>
          </a:prstGeom>
        </p:spPr>
        <p:txBody>
          <a:bodyPr vert="horz" lIns="111026" tIns="0" rIns="111026" bIns="55513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3" y="6442381"/>
            <a:ext cx="1374519" cy="208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3" y="6442381"/>
            <a:ext cx="1374519" cy="208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65947-F20F-4D54-8814-D756C4851826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942" y="6072522"/>
            <a:ext cx="1029127" cy="59043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BCDA19-D91A-4D6C-9313-C3B24AED24BA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182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</p:sldLayoutIdLst>
  <p:hf hdr="0" ftr="0" dt="0"/>
  <p:txStyles>
    <p:titleStyle>
      <a:lvl1pPr eaLnBrk="1" hangingPunct="1">
        <a:defRPr sz="3200" b="0" i="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784" indent="-228784" eaLnBrk="1" hangingPunct="1">
        <a:lnSpc>
          <a:spcPct val="100000"/>
        </a:lnSpc>
        <a:spcBef>
          <a:spcPts val="883"/>
        </a:spcBef>
        <a:spcAft>
          <a:spcPts val="800"/>
        </a:spcAft>
        <a:buClr>
          <a:schemeClr val="accent1"/>
        </a:buClr>
        <a:buSzPct val="80000"/>
        <a:buFont typeface="Arial" charset="0"/>
        <a:buChar char="•"/>
        <a:tabLst/>
        <a:defRPr lang="en-US" sz="2745" b="0" i="0" dirty="0" smtClean="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  <a:lvl2pPr marL="392200" indent="-163417" eaLnBrk="1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Arial" charset="0"/>
        <a:buChar char="•"/>
        <a:tabLst/>
        <a:defRPr lang="en-US" sz="2353" b="0" i="0" kern="0" baseline="0" dirty="0" smtClean="0">
          <a:solidFill>
            <a:schemeClr val="bg2"/>
          </a:solidFill>
          <a:latin typeface="Calibri" charset="0"/>
          <a:ea typeface="Calibri" charset="0"/>
          <a:cs typeface="Calibri" charset="0"/>
        </a:defRPr>
      </a:lvl2pPr>
      <a:lvl3pPr marL="566510" indent="-174310" eaLnBrk="1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Arial" charset="0"/>
        <a:buChar char="•"/>
        <a:tabLst/>
        <a:defRPr lang="en-US" sz="1568" b="0" i="0" kern="0" spc="-9" baseline="0" dirty="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731483" indent="-164973" eaLnBrk="1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Arial" charset="0"/>
        <a:buChar char="•"/>
        <a:tabLst/>
        <a:defRPr lang="en-US" sz="1372" b="0" i="0" baseline="0" dirty="0" smtClean="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896455" indent="-164973" algn="l" rtl="0" eaLnBrk="1" fontAlgn="base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80000"/>
        <a:buFont typeface="Arial" charset="0"/>
        <a:buChar char="•"/>
        <a:tabLst>
          <a:tab pos="1501874" algn="l"/>
        </a:tabLst>
        <a:defRPr lang="en-US" sz="1372" b="0" i="0" dirty="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EB2605-55C9-4564-A1D6-0DE17C9D2722}"/>
              </a:ext>
            </a:extLst>
          </p:cNvPr>
          <p:cNvSpPr/>
          <p:nvPr userDrawn="1"/>
        </p:nvSpPr>
        <p:spPr>
          <a:xfrm>
            <a:off x="9791953" y="5702132"/>
            <a:ext cx="1685145" cy="4890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BEA64-8853-4B5F-85D1-926D0D8C09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61" y="5651445"/>
            <a:ext cx="1029127" cy="59043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80623C-22F1-4380-8092-A0F7AC097A76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81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6000" kern="1200" spc="-100">
          <a:solidFill>
            <a:srgbClr val="3775A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22BB5E0-D95B-4A6A-B8FD-8989B5513837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887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3DD137-838B-41DD-8E51-D856E4F88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BCDB7BD-BC5A-4DBC-95BE-E0E3E88CB639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694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B0E50-D732-4FEF-87B2-243781EDFF78}"/>
              </a:ext>
            </a:extLst>
          </p:cNvPr>
          <p:cNvSpPr txBox="1">
            <a:spLocks/>
          </p:cNvSpPr>
          <p:nvPr userDrawn="1"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249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twitter.com/VABintel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s://www.thevab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hyperlink" Target="https://www.thevab.com/mailing-list/" TargetMode="External"/><Relationship Id="rId4" Type="http://schemas.openxmlformats.org/officeDocument/2006/relationships/hyperlink" Target="https://www.linkedin.com/company/videoadvertisingbureauvab/" TargetMode="Externa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2.xml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9686" y="3429000"/>
            <a:ext cx="8662695" cy="219162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572183" y="3592551"/>
            <a:ext cx="7050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VAB - 2019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5729" y="3923709"/>
            <a:ext cx="7050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rebuchet MS"/>
                <a:cs typeface="Trebuchet MS"/>
              </a:rPr>
              <a:t>.................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9686" y="4174074"/>
            <a:ext cx="8662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Begun, The Streaming War Has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Look At What’s Ahead For On-Demand Platforms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3CD4B67-B9EF-4919-AFDA-C2673A63A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62" y="69316"/>
            <a:ext cx="1424216" cy="801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480" y="3423413"/>
            <a:ext cx="310923" cy="21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08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F92737-50B9-48A5-BDDA-9387D267C9D8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78232-E4D2-46EE-AD5D-D2386CCAFABA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E47F6-F451-4F68-95FE-CAA5E1A36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0C3F3A-AAC1-4348-9B72-32CC4161E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841922"/>
              </p:ext>
            </p:extLst>
          </p:nvPr>
        </p:nvGraphicFramePr>
        <p:xfrm>
          <a:off x="962297" y="1517854"/>
          <a:ext cx="10267404" cy="4872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C599EA6-B0B3-4317-BAEE-26FB532864D2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TV Time and United Talent Agency, </a:t>
            </a:r>
            <a:r>
              <a:rPr kumimoji="0" lang="en-US" alt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 The Big Three: The Streaming Wars Are Upon Us</a:t>
            </a:r>
            <a:r>
              <a:rPr kumimoji="0" lang="en-US" altLang="en-US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October 2019.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EA4B62-569A-4F53-AF2C-B4ED7B74E09C}"/>
              </a:ext>
            </a:extLst>
          </p:cNvPr>
          <p:cNvSpPr txBox="1"/>
          <p:nvPr/>
        </p:nvSpPr>
        <p:spPr>
          <a:xfrm>
            <a:off x="139459" y="249420"/>
            <a:ext cx="119130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With That Said, Not All Consumers Are Looking To Add More Subscriptions Which Creates Opportunities For Ad-Based Video On Demand Platforms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669833A-2823-4ECA-9202-43BBCA2C7309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9718F-EEC2-4ACC-AD2C-247843947BE3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44B36-217A-4B81-80C7-5E00BE65E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30B6C01-6E11-4027-ACF1-998D3DD0A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73915"/>
              </p:ext>
            </p:extLst>
          </p:nvPr>
        </p:nvGraphicFramePr>
        <p:xfrm>
          <a:off x="2069172" y="1254074"/>
          <a:ext cx="8053657" cy="507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B6DC6D-4947-4EE2-80F5-747F246B5095}"/>
              </a:ext>
            </a:extLst>
          </p:cNvPr>
          <p:cNvCxnSpPr/>
          <p:nvPr/>
        </p:nvCxnSpPr>
        <p:spPr>
          <a:xfrm>
            <a:off x="5523261" y="6091663"/>
            <a:ext cx="311119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C0241F-C3F2-4EF2-AD20-1E6E82B53DA5}"/>
              </a:ext>
            </a:extLst>
          </p:cNvPr>
          <p:cNvCxnSpPr/>
          <p:nvPr/>
        </p:nvCxnSpPr>
        <p:spPr>
          <a:xfrm flipV="1">
            <a:off x="3340100" y="2019300"/>
            <a:ext cx="4927600" cy="228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1F80C5-865F-4EDF-B090-52370E9B6E52}"/>
              </a:ext>
            </a:extLst>
          </p:cNvPr>
          <p:cNvSpPr txBox="1"/>
          <p:nvPr/>
        </p:nvSpPr>
        <p:spPr>
          <a:xfrm rot="20211613">
            <a:off x="4554196" y="2913127"/>
            <a:ext cx="1827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22% CAGR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2761FE8-CAAA-41C7-9AE8-BEE45AAD4DE6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Digital TV Research via Multichannel News (North American AVOD Revenues), June 27, 2019.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9A940-8825-4F07-A4A0-4DFB2D6FB624}"/>
              </a:ext>
            </a:extLst>
          </p:cNvPr>
          <p:cNvSpPr txBox="1"/>
          <p:nvPr/>
        </p:nvSpPr>
        <p:spPr>
          <a:xfrm>
            <a:off x="132450" y="278640"/>
            <a:ext cx="11927097" cy="737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In Fact, Within This Streaming Surge, Ad-Based VOD Is Projected To Experience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22</a:t>
            </a:r>
            <a:r>
              <a:rPr lang="en-US" sz="2400" b="1" dirty="0">
                <a:solidFill>
                  <a:prstClr val="black"/>
                </a:solidFill>
              </a:rPr>
              <a:t>% </a:t>
            </a:r>
            <a:r>
              <a:rPr lang="en-US" sz="2400" dirty="0">
                <a:solidFill>
                  <a:prstClr val="black"/>
                </a:solidFill>
              </a:rPr>
              <a:t>Compound Annual Growth And Become A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20 Billion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 Segment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By 2024</a:t>
            </a:r>
          </a:p>
        </p:txBody>
      </p:sp>
    </p:spTree>
    <p:extLst>
      <p:ext uri="{BB962C8B-B14F-4D97-AF65-F5344CB8AC3E}">
        <p14:creationId xmlns:p14="http://schemas.microsoft.com/office/powerpoint/2010/main" val="7072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425DB6-08E3-4A4E-9B4B-9CAF810B7FEA}"/>
              </a:ext>
            </a:extLst>
          </p:cNvPr>
          <p:cNvSpPr/>
          <p:nvPr/>
        </p:nvSpPr>
        <p:spPr>
          <a:xfrm>
            <a:off x="2382" y="1338"/>
            <a:ext cx="3394493" cy="6848648"/>
          </a:xfrm>
          <a:prstGeom prst="rect">
            <a:avLst/>
          </a:prstGeom>
          <a:solidFill>
            <a:srgbClr val="0099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4615">
              <a:defRPr/>
            </a:pPr>
            <a:endParaRPr lang="en-US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6908" y="1110003"/>
            <a:ext cx="4430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5848"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information visit us online</a:t>
            </a:r>
          </a:p>
          <a:p>
            <a:pPr defTabSz="585848">
              <a:defRPr/>
            </a:pPr>
            <a:r>
              <a:rPr lang="en-US" sz="2400" u="sng" dirty="0">
                <a:solidFill>
                  <a:srgbClr val="0099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lang="en-US" sz="2400" u="sng" dirty="0">
              <a:solidFill>
                <a:srgbClr val="0099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4877" y="2879825"/>
            <a:ext cx="4416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5848"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us:</a:t>
            </a:r>
          </a:p>
          <a:p>
            <a:pPr defTabSz="585848">
              <a:defRPr/>
            </a:pPr>
            <a:r>
              <a:rPr lang="en-US" sz="2400" u="sng" dirty="0">
                <a:solidFill>
                  <a:srgbClr val="0099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@VABIntel</a:t>
            </a:r>
            <a:endParaRPr lang="en-US" sz="2400" u="sng" dirty="0">
              <a:solidFill>
                <a:srgbClr val="0099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6909" y="4931017"/>
            <a:ext cx="474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5848"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us:</a:t>
            </a:r>
          </a:p>
          <a:p>
            <a:pPr defTabSz="454615">
              <a:defRPr/>
            </a:pPr>
            <a:r>
              <a:rPr lang="en-US" sz="2400" dirty="0">
                <a:solidFill>
                  <a:srgbClr val="0099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VAB</a:t>
            </a:r>
            <a:endParaRPr lang="en-US" sz="2400" b="1" dirty="0">
              <a:solidFill>
                <a:srgbClr val="0099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47077EFD-509B-440D-969F-721E28072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1" y="2900604"/>
            <a:ext cx="1393335" cy="1393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D3A5FE-0290-4AED-B92A-C1DFD6A1D2E1}"/>
              </a:ext>
            </a:extLst>
          </p:cNvPr>
          <p:cNvSpPr txBox="1"/>
          <p:nvPr/>
        </p:nvSpPr>
        <p:spPr>
          <a:xfrm>
            <a:off x="2382" y="2378286"/>
            <a:ext cx="339449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defRPr/>
            </a:pPr>
            <a:r>
              <a:rPr lang="en-US" sz="2799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our email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11D7B-A7B2-474A-9C54-B838ACBCC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290" y="958071"/>
            <a:ext cx="1950470" cy="1027044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0EF068D-F6D7-4592-9674-95FB623A4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802" y="2616781"/>
            <a:ext cx="1439446" cy="1439446"/>
          </a:xfrm>
          <a:prstGeom prst="rect">
            <a:avLst/>
          </a:prstGeom>
        </p:spPr>
      </p:pic>
      <p:pic>
        <p:nvPicPr>
          <p:cNvPr id="1026" name="Picture 2" descr="Image result for linkedin logo">
            <a:extLst>
              <a:ext uri="{FF2B5EF4-FFF2-40B4-BE49-F238E27FC236}">
                <a16:creationId xmlns:a16="http://schemas.microsoft.com/office/drawing/2014/main" id="{3E1FD6E3-7031-403C-849F-C7E1D9DE4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20839" r="20001" b="20121"/>
          <a:stretch/>
        </p:blipFill>
        <p:spPr bwMode="auto">
          <a:xfrm>
            <a:off x="4719802" y="4572884"/>
            <a:ext cx="1439446" cy="143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2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959C45-3E97-41FB-9366-5FB4142719FC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Conviva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2019 State of the Streaming TV Industry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infographic, July 2019.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617B31-3020-4521-B5FA-852460E7440F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1367B-91BF-4127-BC3E-20E956121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064AB-2BE8-41E1-9397-724A00B3F3A2}"/>
              </a:ext>
            </a:extLst>
          </p:cNvPr>
          <p:cNvSpPr txBox="1"/>
          <p:nvPr/>
        </p:nvSpPr>
        <p:spPr>
          <a:xfrm>
            <a:off x="0" y="249420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Streaming</a:t>
            </a:r>
            <a:r>
              <a:rPr lang="en-US" dirty="0">
                <a:solidFill>
                  <a:prstClr val="black"/>
                </a:solidFill>
              </a:rPr>
              <a:t> Is Experiencing Tremendous Growth Across The Population,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Especially On Connected TVs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F728C7-1082-49E6-8EF4-2A44F9619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304550"/>
              </p:ext>
            </p:extLst>
          </p:nvPr>
        </p:nvGraphicFramePr>
        <p:xfrm>
          <a:off x="740227" y="1342829"/>
          <a:ext cx="10711543" cy="458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A313C1-904F-4EA0-A561-9D3E6DA3EBA2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3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8CED2C-1097-44F1-9878-95EC54E64CB5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TiVo, </a:t>
            </a:r>
            <a:r>
              <a:rPr kumimoji="0" lang="en-US" alt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Trends Report: Q2 2019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78232-E4D2-46EE-AD5D-D2386CCAFABA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E47F6-F451-4F68-95FE-CAA5E1A36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0C3F3A-AAC1-4348-9B72-32CC4161E844}"/>
              </a:ext>
            </a:extLst>
          </p:cNvPr>
          <p:cNvGraphicFramePr/>
          <p:nvPr/>
        </p:nvGraphicFramePr>
        <p:xfrm>
          <a:off x="740227" y="1136250"/>
          <a:ext cx="11071299" cy="458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E2613E3-20A1-4309-9847-CA8CD6826C2B}"/>
              </a:ext>
            </a:extLst>
          </p:cNvPr>
          <p:cNvSpPr txBox="1"/>
          <p:nvPr/>
        </p:nvSpPr>
        <p:spPr>
          <a:xfrm>
            <a:off x="0" y="249420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The Growth Of Connected TV Streaming Is Aided By The Popularity Of Different Access Points – Smart TVs, Players/Sticks &amp; Game Consoles</a:t>
            </a:r>
          </a:p>
        </p:txBody>
      </p:sp>
      <p:pic>
        <p:nvPicPr>
          <p:cNvPr id="1026" name="Picture 2" descr="Image result for smart tv">
            <a:extLst>
              <a:ext uri="{FF2B5EF4-FFF2-40B4-BE49-F238E27FC236}">
                <a16:creationId xmlns:a16="http://schemas.microsoft.com/office/drawing/2014/main" id="{0BE83039-DC1D-411E-90EF-715ECEB14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0079" r="16447" b="14994"/>
          <a:stretch/>
        </p:blipFill>
        <p:spPr bwMode="auto">
          <a:xfrm>
            <a:off x="1140823" y="5288584"/>
            <a:ext cx="1288869" cy="8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D6E299-7488-4553-8D62-01CE95E812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1756" y="5186589"/>
            <a:ext cx="1762198" cy="1028803"/>
          </a:xfrm>
          <a:prstGeom prst="rect">
            <a:avLst/>
          </a:prstGeom>
        </p:spPr>
      </p:pic>
      <p:pic>
        <p:nvPicPr>
          <p:cNvPr id="13" name="Picture 4" descr="Image result for ps4">
            <a:extLst>
              <a:ext uri="{FF2B5EF4-FFF2-40B4-BE49-F238E27FC236}">
                <a16:creationId xmlns:a16="http://schemas.microsoft.com/office/drawing/2014/main" id="{FC120CEA-67E8-4E84-8D30-377B5284F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65" y="5234923"/>
            <a:ext cx="1093292" cy="85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irestick">
            <a:extLst>
              <a:ext uri="{FF2B5EF4-FFF2-40B4-BE49-F238E27FC236}">
                <a16:creationId xmlns:a16="http://schemas.microsoft.com/office/drawing/2014/main" id="{ACDFDC20-F90E-4DB5-94D0-31014E8A5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9962" r="6286" b="12200"/>
          <a:stretch/>
        </p:blipFill>
        <p:spPr bwMode="auto">
          <a:xfrm>
            <a:off x="6250548" y="5449805"/>
            <a:ext cx="1510890" cy="66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72E56F-451B-418D-9AE8-C3C9B4DB75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154" t="12749" r="15361" b="11064"/>
          <a:stretch/>
        </p:blipFill>
        <p:spPr>
          <a:xfrm>
            <a:off x="8288187" y="5175279"/>
            <a:ext cx="937959" cy="9775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52CB91-5876-411E-93F0-50B4987A255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05397">
            <a:off x="9889327" y="5110271"/>
            <a:ext cx="1121919" cy="1172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E8B66B-1525-4BFE-97C1-E3F6D4EE6C43}"/>
              </a:ext>
            </a:extLst>
          </p:cNvPr>
          <p:cNvSpPr/>
          <p:nvPr/>
        </p:nvSpPr>
        <p:spPr>
          <a:xfrm>
            <a:off x="3979816" y="2577175"/>
            <a:ext cx="1093292" cy="508823"/>
          </a:xfrm>
          <a:prstGeom prst="rect">
            <a:avLst/>
          </a:prstGeom>
          <a:noFill/>
          <a:ln w="19050">
            <a:solidFill>
              <a:srgbClr val="50C8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0C8A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+20.1%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C8A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3DC806-A6AA-4555-90DA-CF63D952BDE2}"/>
              </a:ext>
            </a:extLst>
          </p:cNvPr>
          <p:cNvSpPr/>
          <p:nvPr/>
        </p:nvSpPr>
        <p:spPr>
          <a:xfrm>
            <a:off x="7588906" y="2905092"/>
            <a:ext cx="937959" cy="508823"/>
          </a:xfrm>
          <a:prstGeom prst="rect">
            <a:avLst/>
          </a:prstGeom>
          <a:noFill/>
          <a:ln w="19050">
            <a:solidFill>
              <a:srgbClr val="50C8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0C8A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+11.7%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074D89-BB61-45B6-AA2B-D504E25223D2}"/>
              </a:ext>
            </a:extLst>
          </p:cNvPr>
          <p:cNvSpPr/>
          <p:nvPr/>
        </p:nvSpPr>
        <p:spPr>
          <a:xfrm>
            <a:off x="9333224" y="3722943"/>
            <a:ext cx="888275" cy="50882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-14.2%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C025F7-409F-4C24-846F-4D5A743642F3}"/>
              </a:ext>
            </a:extLst>
          </p:cNvPr>
          <p:cNvSpPr/>
          <p:nvPr/>
        </p:nvSpPr>
        <p:spPr>
          <a:xfrm>
            <a:off x="11113487" y="3722943"/>
            <a:ext cx="888275" cy="50882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-22.9%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58CF60A-72E0-4888-8524-2BBFD55B0242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72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079B1-2DF6-4A33-AC4E-6C1F72B1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08" y="960910"/>
            <a:ext cx="10641384" cy="52743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5CE698-10E3-4332-BC65-556B2A3104C1}"/>
              </a:ext>
            </a:extLst>
          </p:cNvPr>
          <p:cNvSpPr/>
          <p:nvPr/>
        </p:nvSpPr>
        <p:spPr>
          <a:xfrm>
            <a:off x="428409" y="98950"/>
            <a:ext cx="113351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Open Sans" panose="020B0606030504020204" pitchFamily="34" charset="0"/>
                <a:ea typeface="+mj-ea"/>
                <a:cs typeface="+mj-cs"/>
              </a:rPr>
              <a:t>Today, Consumers Can Access TV &amp; Video Content Through A Variety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Open Sans" panose="020B0606030504020204" pitchFamily="34" charset="0"/>
                <a:ea typeface="+mj-ea"/>
                <a:cs typeface="+mj-cs"/>
              </a:rPr>
              <a:t>Of Streaming Services Anywhere &amp; At Anytime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6EB6A3FC-C439-46FF-AA42-FC9BD35C33B3}"/>
              </a:ext>
            </a:extLst>
          </p:cNvPr>
          <p:cNvSpPr txBox="1"/>
          <p:nvPr/>
        </p:nvSpPr>
        <p:spPr>
          <a:xfrm>
            <a:off x="716122" y="6297076"/>
            <a:ext cx="71147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*some streaming services have dual revenue models and are listed in multiple groupings.  Chart represents a robust sampling of available services as of 11/12/19.  </a:t>
            </a:r>
          </a:p>
        </p:txBody>
      </p:sp>
      <p:pic>
        <p:nvPicPr>
          <p:cNvPr id="237" name="Picture 236">
            <a:extLst>
              <a:ext uri="{FF2B5EF4-FFF2-40B4-BE49-F238E27FC236}">
                <a16:creationId xmlns:a16="http://schemas.microsoft.com/office/drawing/2014/main" id="{95B11CE2-5733-49B1-94FF-154AAF215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D9960-DAA8-4192-959E-EDB5BA8514B2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E0C851-52E9-4B46-A035-0C1D55376BB7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89C778-A1AE-45D9-AE05-4A6A4F3A3EE3}"/>
              </a:ext>
            </a:extLst>
          </p:cNvPr>
          <p:cNvSpPr txBox="1"/>
          <p:nvPr/>
        </p:nvSpPr>
        <p:spPr>
          <a:xfrm>
            <a:off x="119874" y="162187"/>
            <a:ext cx="11952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Major New Services </a:t>
            </a:r>
            <a:r>
              <a:rPr lang="en-US" sz="2400" dirty="0">
                <a:solidFill>
                  <a:prstClr val="black"/>
                </a:solidFill>
              </a:rPr>
              <a:t>Are Set To Cause The Largest Disruption Within On-Demand Video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Since The Introduction Of Netflix Streaming &amp; Hulu Over Ten Years Ago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F0C09-650B-451B-8A2D-B8FE00ACC767}"/>
              </a:ext>
            </a:extLst>
          </p:cNvPr>
          <p:cNvSpPr txBox="1"/>
          <p:nvPr/>
        </p:nvSpPr>
        <p:spPr>
          <a:xfrm>
            <a:off x="907873" y="1983391"/>
            <a:ext cx="1037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Streaming Services Launch 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C5C46-2838-4403-87C1-43B9E597FB7A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TV Time and United Talent Agency, </a:t>
            </a:r>
            <a:r>
              <a:rPr kumimoji="0" lang="en-US" alt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 The Big Three: The Streaming Wars Are Upon Us</a:t>
            </a:r>
            <a:r>
              <a:rPr kumimoji="0" lang="en-US" altLang="en-US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October 2019.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775F7-95DB-4907-83C9-058741864B39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33155-43FD-4812-9DEF-52447A5A1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C2C06F-7B60-40D7-B8B3-D934A915C6B4}"/>
              </a:ext>
            </a:extLst>
          </p:cNvPr>
          <p:cNvCxnSpPr>
            <a:cxnSpLocks/>
          </p:cNvCxnSpPr>
          <p:nvPr/>
        </p:nvCxnSpPr>
        <p:spPr>
          <a:xfrm>
            <a:off x="748951" y="4681221"/>
            <a:ext cx="10694112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0444133-3B9F-468B-9EBA-A3DF4C381412}"/>
              </a:ext>
            </a:extLst>
          </p:cNvPr>
          <p:cNvSpPr/>
          <p:nvPr/>
        </p:nvSpPr>
        <p:spPr>
          <a:xfrm>
            <a:off x="2688140" y="3987195"/>
            <a:ext cx="1371368" cy="1337059"/>
          </a:xfrm>
          <a:prstGeom prst="flowChartConnector">
            <a:avLst/>
          </a:prstGeom>
          <a:solidFill>
            <a:srgbClr val="0099F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Nov. 12, 2019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8F6553B-E3B6-4D53-8586-149F07F1CEDC}"/>
              </a:ext>
            </a:extLst>
          </p:cNvPr>
          <p:cNvSpPr/>
          <p:nvPr/>
        </p:nvSpPr>
        <p:spPr>
          <a:xfrm>
            <a:off x="939841" y="3987194"/>
            <a:ext cx="1371368" cy="1337059"/>
          </a:xfrm>
          <a:prstGeom prst="flowChartConnector">
            <a:avLst/>
          </a:prstGeom>
          <a:solidFill>
            <a:srgbClr val="0099F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Nov. 1, 2019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9D595D2C-5838-4348-A199-9D99C5CF0D8A}"/>
              </a:ext>
            </a:extLst>
          </p:cNvPr>
          <p:cNvSpPr/>
          <p:nvPr/>
        </p:nvSpPr>
        <p:spPr>
          <a:xfrm>
            <a:off x="8106935" y="3987193"/>
            <a:ext cx="1371368" cy="1337059"/>
          </a:xfrm>
          <a:prstGeom prst="flowChartConnector">
            <a:avLst/>
          </a:prstGeom>
          <a:solidFill>
            <a:srgbClr val="0099F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2020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9D15874-75B6-4491-B650-4189CC4FDA91}"/>
              </a:ext>
            </a:extLst>
          </p:cNvPr>
          <p:cNvSpPr/>
          <p:nvPr/>
        </p:nvSpPr>
        <p:spPr>
          <a:xfrm>
            <a:off x="6297094" y="3984488"/>
            <a:ext cx="1371368" cy="1337059"/>
          </a:xfrm>
          <a:prstGeom prst="flowChartConnector">
            <a:avLst/>
          </a:prstGeom>
          <a:solidFill>
            <a:srgbClr val="0099F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2020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B6F68FD0-CDDB-43DA-AC20-CF5E4CE8D474}"/>
              </a:ext>
            </a:extLst>
          </p:cNvPr>
          <p:cNvSpPr/>
          <p:nvPr/>
        </p:nvSpPr>
        <p:spPr>
          <a:xfrm>
            <a:off x="9753840" y="3985532"/>
            <a:ext cx="1371368" cy="1337059"/>
          </a:xfrm>
          <a:prstGeom prst="flowChartConnector">
            <a:avLst/>
          </a:prstGeom>
          <a:solidFill>
            <a:srgbClr val="0099F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2020</a:t>
            </a:r>
          </a:p>
        </p:txBody>
      </p:sp>
      <p:pic>
        <p:nvPicPr>
          <p:cNvPr id="1026" name="Picture 2" descr="Image result for disney+ streaming service logo">
            <a:extLst>
              <a:ext uri="{FF2B5EF4-FFF2-40B4-BE49-F238E27FC236}">
                <a16:creationId xmlns:a16="http://schemas.microsoft.com/office/drawing/2014/main" id="{4888F7DE-E0B6-4E26-A535-536E30331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05" y="2989860"/>
            <a:ext cx="1683303" cy="9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ppletv+ streaming service logo">
            <a:extLst>
              <a:ext uri="{FF2B5EF4-FFF2-40B4-BE49-F238E27FC236}">
                <a16:creationId xmlns:a16="http://schemas.microsoft.com/office/drawing/2014/main" id="{01C37128-4856-462A-AD0D-B12980B1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65" y="3162404"/>
            <a:ext cx="1615620" cy="56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bomax logo">
            <a:extLst>
              <a:ext uri="{FF2B5EF4-FFF2-40B4-BE49-F238E27FC236}">
                <a16:creationId xmlns:a16="http://schemas.microsoft.com/office/drawing/2014/main" id="{16352DBD-1E73-4212-A1DC-1CBDE68E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35" y="3075951"/>
            <a:ext cx="1394726" cy="65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357A5-A19C-4432-93B2-35129086E7FD}"/>
              </a:ext>
            </a:extLst>
          </p:cNvPr>
          <p:cNvCxnSpPr>
            <a:cxnSpLocks/>
          </p:cNvCxnSpPr>
          <p:nvPr/>
        </p:nvCxnSpPr>
        <p:spPr>
          <a:xfrm>
            <a:off x="4293326" y="2443003"/>
            <a:ext cx="0" cy="3705197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peacock streaming logo">
            <a:extLst>
              <a:ext uri="{FF2B5EF4-FFF2-40B4-BE49-F238E27FC236}">
                <a16:creationId xmlns:a16="http://schemas.microsoft.com/office/drawing/2014/main" id="{01B4630E-51D8-408F-9BA7-D676ECBA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43"/>
          <a:stretch/>
        </p:blipFill>
        <p:spPr bwMode="auto">
          <a:xfrm>
            <a:off x="6071114" y="3143341"/>
            <a:ext cx="1852000" cy="59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59E75286-738B-45BA-AEDD-2652F4CCF490}"/>
              </a:ext>
            </a:extLst>
          </p:cNvPr>
          <p:cNvSpPr/>
          <p:nvPr/>
        </p:nvSpPr>
        <p:spPr>
          <a:xfrm>
            <a:off x="4479837" y="3984488"/>
            <a:ext cx="1371368" cy="1337059"/>
          </a:xfrm>
          <a:prstGeom prst="flowChartConnector">
            <a:avLst/>
          </a:prstGeom>
          <a:solidFill>
            <a:srgbClr val="0099FF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Apr. 6, 2019</a:t>
            </a:r>
          </a:p>
        </p:txBody>
      </p:sp>
      <p:pic>
        <p:nvPicPr>
          <p:cNvPr id="1034" name="Picture 10" descr="Image result for discovery channel logo">
            <a:extLst>
              <a:ext uri="{FF2B5EF4-FFF2-40B4-BE49-F238E27FC236}">
                <a16:creationId xmlns:a16="http://schemas.microsoft.com/office/drawing/2014/main" id="{BC27F696-DD2C-471F-97CE-8A0C624D5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29854" r="6190" b="30740"/>
          <a:stretch/>
        </p:blipFill>
        <p:spPr bwMode="auto">
          <a:xfrm>
            <a:off x="9560521" y="3250205"/>
            <a:ext cx="1597138" cy="5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quibi">
            <a:extLst>
              <a:ext uri="{FF2B5EF4-FFF2-40B4-BE49-F238E27FC236}">
                <a16:creationId xmlns:a16="http://schemas.microsoft.com/office/drawing/2014/main" id="{8F8CDDD2-F3C6-45DB-9571-966E2DCD3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2381" r="2590" b="11089"/>
          <a:stretch/>
        </p:blipFill>
        <p:spPr bwMode="auto">
          <a:xfrm>
            <a:off x="4454915" y="3093344"/>
            <a:ext cx="1524381" cy="7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extBox 1030">
            <a:extLst>
              <a:ext uri="{FF2B5EF4-FFF2-40B4-BE49-F238E27FC236}">
                <a16:creationId xmlns:a16="http://schemas.microsoft.com/office/drawing/2014/main" id="{755061ED-AA82-425E-9453-0DDF1AD2E860}"/>
              </a:ext>
            </a:extLst>
          </p:cNvPr>
          <p:cNvSpPr txBox="1"/>
          <p:nvPr/>
        </p:nvSpPr>
        <p:spPr>
          <a:xfrm>
            <a:off x="3074124" y="5585923"/>
            <a:ext cx="111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 2019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FEFEF2-C969-42E9-A9F0-7AF600B1E055}"/>
              </a:ext>
            </a:extLst>
          </p:cNvPr>
          <p:cNvSpPr txBox="1"/>
          <p:nvPr/>
        </p:nvSpPr>
        <p:spPr>
          <a:xfrm>
            <a:off x="4410440" y="5585923"/>
            <a:ext cx="111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2020 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82C69-676B-47EB-861A-AC11D10A741F}"/>
              </a:ext>
            </a:extLst>
          </p:cNvPr>
          <p:cNvSpPr/>
          <p:nvPr/>
        </p:nvSpPr>
        <p:spPr>
          <a:xfrm>
            <a:off x="1084186" y="1197281"/>
            <a:ext cx="10023628" cy="646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586199">
              <a:defRPr/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</a:rPr>
              <a:t>6 major streaming services, featuring highly-produced, original premium video content, </a:t>
            </a:r>
          </a:p>
          <a:p>
            <a:pPr lvl="0" algn="ctr" defTabSz="586199">
              <a:defRPr/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</a:rPr>
              <a:t>are launching between November 2019 – Spring 2020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C1B48B7-E2CA-4668-8B60-2AEA58A8E2EB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14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C1C4C91-98D6-4EE5-940A-6153BA9F43FC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</a:t>
            </a:r>
            <a:r>
              <a:rPr lang="en-US" altLang="en-US" i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i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GroupM</a:t>
            </a:r>
            <a:r>
              <a:rPr lang="en-US" altLang="en-US" i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Business Intelligenc</a:t>
            </a:r>
            <a:r>
              <a:rPr lang="en-US" alt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e, November 11</a:t>
            </a:r>
            <a:r>
              <a:rPr lang="en-US" altLang="en-US" baseline="30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alt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2019. Companies shown above represent a sampling of SVOD streaming services.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B4108-4779-4D3F-822F-0651857BD246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B0CB9-658D-4DBD-AD0C-5C5D5F339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73D86-3DFD-4134-A87D-D9BA2ED60626}"/>
              </a:ext>
            </a:extLst>
          </p:cNvPr>
          <p:cNvSpPr txBox="1"/>
          <p:nvPr/>
        </p:nvSpPr>
        <p:spPr>
          <a:xfrm>
            <a:off x="0" y="249420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Disruption Will Be Fueled By The Billions Of Dollars That Competing Streaming Services Will Invest In Programming Content To Acquire Viewers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E2150-6ED2-427B-9467-64049C824784}"/>
              </a:ext>
            </a:extLst>
          </p:cNvPr>
          <p:cNvSpPr txBox="1"/>
          <p:nvPr/>
        </p:nvSpPr>
        <p:spPr>
          <a:xfrm>
            <a:off x="4135846" y="2029319"/>
            <a:ext cx="3910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0099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$30B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6BB9E5-9CB8-491B-912D-D7274F569EFD}"/>
              </a:ext>
            </a:extLst>
          </p:cNvPr>
          <p:cNvSpPr txBox="1"/>
          <p:nvPr/>
        </p:nvSpPr>
        <p:spPr>
          <a:xfrm>
            <a:off x="3622040" y="4007161"/>
            <a:ext cx="49377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Could easily be spent annually on content by SVOD streaming services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U.S. by 2024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GroupM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estimate) </a:t>
            </a:r>
          </a:p>
        </p:txBody>
      </p:sp>
      <p:pic>
        <p:nvPicPr>
          <p:cNvPr id="2104" name="Picture 56" descr="Image result for netflix logo">
            <a:extLst>
              <a:ext uri="{FF2B5EF4-FFF2-40B4-BE49-F238E27FC236}">
                <a16:creationId xmlns:a16="http://schemas.microsoft.com/office/drawing/2014/main" id="{9E1A1277-DC0C-4539-9195-DD4ADDBE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8" y="1393524"/>
            <a:ext cx="1468322" cy="8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Image result for hulu logo">
            <a:extLst>
              <a:ext uri="{FF2B5EF4-FFF2-40B4-BE49-F238E27FC236}">
                <a16:creationId xmlns:a16="http://schemas.microsoft.com/office/drawing/2014/main" id="{1607E7EF-514C-4460-8C67-66E8722A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8" y="3270859"/>
            <a:ext cx="1470932" cy="9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Image result for amazon prime video">
            <a:extLst>
              <a:ext uri="{FF2B5EF4-FFF2-40B4-BE49-F238E27FC236}">
                <a16:creationId xmlns:a16="http://schemas.microsoft.com/office/drawing/2014/main" id="{55252FC9-6917-4467-9F6A-488E59E9E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58" y="4112448"/>
            <a:ext cx="1602362" cy="10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Image result for hbo go">
            <a:extLst>
              <a:ext uri="{FF2B5EF4-FFF2-40B4-BE49-F238E27FC236}">
                <a16:creationId xmlns:a16="http://schemas.microsoft.com/office/drawing/2014/main" id="{5FDEAE6D-88B2-4E7C-A424-647CA046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658" y="1601563"/>
            <a:ext cx="1867162" cy="41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disney+ streaming service logo">
            <a:extLst>
              <a:ext uri="{FF2B5EF4-FFF2-40B4-BE49-F238E27FC236}">
                <a16:creationId xmlns:a16="http://schemas.microsoft.com/office/drawing/2014/main" id="{B93418A4-2431-4597-9D5A-192C5FBA1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98" y="2325326"/>
            <a:ext cx="1683303" cy="9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mage result for appletv+ streaming service logo">
            <a:extLst>
              <a:ext uri="{FF2B5EF4-FFF2-40B4-BE49-F238E27FC236}">
                <a16:creationId xmlns:a16="http://schemas.microsoft.com/office/drawing/2014/main" id="{E25A2C8C-457A-48AC-A1C7-DA35C86E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39" y="5284755"/>
            <a:ext cx="1615620" cy="56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Image result for hbomax logo">
            <a:extLst>
              <a:ext uri="{FF2B5EF4-FFF2-40B4-BE49-F238E27FC236}">
                <a16:creationId xmlns:a16="http://schemas.microsoft.com/office/drawing/2014/main" id="{7AE416EA-A367-470D-969B-36CAA17D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72" y="4239313"/>
            <a:ext cx="1578555" cy="7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Image result for peacock streaming logo">
            <a:extLst>
              <a:ext uri="{FF2B5EF4-FFF2-40B4-BE49-F238E27FC236}">
                <a16:creationId xmlns:a16="http://schemas.microsoft.com/office/drawing/2014/main" id="{86FEB839-828B-4AAB-8EBD-55EF4A99F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43"/>
          <a:stretch/>
        </p:blipFill>
        <p:spPr bwMode="auto">
          <a:xfrm>
            <a:off x="8951239" y="5270869"/>
            <a:ext cx="1852000" cy="59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Image result for discovery channel logo">
            <a:extLst>
              <a:ext uri="{FF2B5EF4-FFF2-40B4-BE49-F238E27FC236}">
                <a16:creationId xmlns:a16="http://schemas.microsoft.com/office/drawing/2014/main" id="{2D15C620-AA81-4FCC-AFDE-F07167F21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29854" r="6190" b="30740"/>
          <a:stretch/>
        </p:blipFill>
        <p:spPr bwMode="auto">
          <a:xfrm>
            <a:off x="8943658" y="3427266"/>
            <a:ext cx="1867162" cy="62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Image result for quibi">
            <a:extLst>
              <a:ext uri="{FF2B5EF4-FFF2-40B4-BE49-F238E27FC236}">
                <a16:creationId xmlns:a16="http://schemas.microsoft.com/office/drawing/2014/main" id="{2AA86D6C-49F0-4060-9A54-6F81FD9C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2381" r="2590" b="11089"/>
          <a:stretch/>
        </p:blipFill>
        <p:spPr bwMode="auto">
          <a:xfrm>
            <a:off x="9115049" y="2430304"/>
            <a:ext cx="1524381" cy="7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76597E9-C0C2-4E87-9233-B61D5217E04B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C1C4C91-98D6-4EE5-940A-6153BA9F43FC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TV Time and United Talent Agency, </a:t>
            </a:r>
            <a:r>
              <a:rPr kumimoji="0" lang="en-US" alt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 The Big Three: The Streaming Wars Are Upon Us</a:t>
            </a:r>
            <a:r>
              <a:rPr kumimoji="0" lang="en-US" altLang="en-US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October 2019.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B4108-4779-4D3F-822F-0651857BD246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B0CB9-658D-4DBD-AD0C-5C5D5F339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73D86-3DFD-4134-A87D-D9BA2ED60626}"/>
              </a:ext>
            </a:extLst>
          </p:cNvPr>
          <p:cNvSpPr txBox="1"/>
          <p:nvPr/>
        </p:nvSpPr>
        <p:spPr>
          <a:xfrm>
            <a:off x="0" y="156113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Streaming Services That Offer A Deep Library Of Owned Or Acquired Content Have A Competitive Advantage In The Eyes Of The Consumer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23557-6DE2-4B45-A3E4-4A27D340DD45}"/>
              </a:ext>
            </a:extLst>
          </p:cNvPr>
          <p:cNvSpPr txBox="1"/>
          <p:nvPr/>
        </p:nvSpPr>
        <p:spPr>
          <a:xfrm>
            <a:off x="2403564" y="1074096"/>
            <a:ext cx="738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Importance of Library vs. Original Content in Selecting a Service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F1733-31BB-40D7-98A1-E36C6C759C56}"/>
              </a:ext>
            </a:extLst>
          </p:cNvPr>
          <p:cNvSpPr/>
          <p:nvPr/>
        </p:nvSpPr>
        <p:spPr>
          <a:xfrm>
            <a:off x="1436914" y="5182623"/>
            <a:ext cx="4162697" cy="84857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viewers find the availability of </a:t>
            </a:r>
            <a:r>
              <a:rPr lang="en-US" sz="1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library content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when considering a streaming service “</a:t>
            </a:r>
            <a:r>
              <a:rPr lang="en-US" sz="14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or “</a:t>
            </a:r>
            <a:r>
              <a:rPr lang="en-US" sz="14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 important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4B03B4-0AEE-4A24-89D7-2E2239340315}"/>
              </a:ext>
            </a:extLst>
          </p:cNvPr>
          <p:cNvSpPr/>
          <p:nvPr/>
        </p:nvSpPr>
        <p:spPr>
          <a:xfrm>
            <a:off x="6586243" y="5177757"/>
            <a:ext cx="4162697" cy="84857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viewers find the availability of </a:t>
            </a:r>
            <a:r>
              <a:rPr lang="en-US" sz="1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 content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when considering a streaming service “</a:t>
            </a:r>
            <a:r>
              <a:rPr lang="en-US" sz="14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or “</a:t>
            </a:r>
            <a:r>
              <a:rPr lang="en-US" sz="14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</a:t>
            </a:r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C41E6-7625-4699-8D03-FF2EC6A17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516" y="1750202"/>
            <a:ext cx="4007478" cy="3240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765B96-4571-4921-B269-7BE68FC73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862" y="1795794"/>
            <a:ext cx="3907457" cy="322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12197-D86A-4F6A-AF04-ECD2834DCDA3}"/>
              </a:ext>
            </a:extLst>
          </p:cNvPr>
          <p:cNvSpPr txBox="1"/>
          <p:nvPr/>
        </p:nvSpPr>
        <p:spPr>
          <a:xfrm>
            <a:off x="2172882" y="1474066"/>
            <a:ext cx="269075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Library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025AB7-CBDB-49F3-8B0F-FEF67D0EDF1E}"/>
              </a:ext>
            </a:extLst>
          </p:cNvPr>
          <p:cNvSpPr txBox="1"/>
          <p:nvPr/>
        </p:nvSpPr>
        <p:spPr>
          <a:xfrm>
            <a:off x="7322210" y="1474066"/>
            <a:ext cx="269075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 Content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E6EA85-CA7D-44A7-9F93-932DB83A987A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2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33CBBFE-4B96-49B5-B0BA-C8CBFE086E7F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Morning Consult and The Hollywood Reporter, National Tracking Poll #190719, July 12 – 14, 2019.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C1DDE7-8EB4-47E2-A755-E0CDB387F19C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893EF-1B57-4117-A1B6-281481B18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B463F-BB04-4C6E-BB1A-6B6872BA17BC}"/>
              </a:ext>
            </a:extLst>
          </p:cNvPr>
          <p:cNvSpPr txBox="1"/>
          <p:nvPr/>
        </p:nvSpPr>
        <p:spPr>
          <a:xfrm>
            <a:off x="163310" y="297275"/>
            <a:ext cx="11865379" cy="567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Currently,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A Majority Of Adults Subscribe To 1-2 Streaming Services,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While Over One-Quarter Subscribe To 3-4 Services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EA6AA67-EDAF-4EA0-A79A-D6B28AA58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49083"/>
              </p:ext>
            </p:extLst>
          </p:nvPr>
        </p:nvGraphicFramePr>
        <p:xfrm>
          <a:off x="214413" y="2779311"/>
          <a:ext cx="4143568" cy="3455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364E9C5-620E-4FC2-9B2B-DFD88794AF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918832"/>
              </p:ext>
            </p:extLst>
          </p:nvPr>
        </p:nvGraphicFramePr>
        <p:xfrm>
          <a:off x="7871857" y="2779311"/>
          <a:ext cx="4242363" cy="3514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B7B3324-C04C-4929-8838-D2C58304E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822385"/>
              </p:ext>
            </p:extLst>
          </p:nvPr>
        </p:nvGraphicFramePr>
        <p:xfrm>
          <a:off x="3865705" y="2302446"/>
          <a:ext cx="4874697" cy="394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9F0C5AE-9C08-48D5-BA5F-568B96306C65}"/>
              </a:ext>
            </a:extLst>
          </p:cNvPr>
          <p:cNvSpPr txBox="1"/>
          <p:nvPr/>
        </p:nvSpPr>
        <p:spPr>
          <a:xfrm>
            <a:off x="1121797" y="1346493"/>
            <a:ext cx="9948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 Z are slightly more likely to subscribe to 1-2 streaming services while over one-third of Millennials are likely to subscribe to 3-4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2ECA6-02F0-440A-9A13-9C1971D07C74}"/>
              </a:ext>
            </a:extLst>
          </p:cNvPr>
          <p:cNvSpPr txBox="1"/>
          <p:nvPr/>
        </p:nvSpPr>
        <p:spPr>
          <a:xfrm>
            <a:off x="2403566" y="1998454"/>
            <a:ext cx="738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many streaming services do you currently subscribe to?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0C1DEC7-02A5-4B66-A104-4F954AEF9FE9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9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5ED225A-6E53-4158-92B2-E379A43AFF58}"/>
              </a:ext>
            </a:extLst>
          </p:cNvPr>
          <p:cNvSpPr txBox="1">
            <a:spLocks/>
          </p:cNvSpPr>
          <p:nvPr/>
        </p:nvSpPr>
        <p:spPr>
          <a:xfrm>
            <a:off x="244081" y="6375268"/>
            <a:ext cx="10093660" cy="24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TV Time and United Talent Agency, </a:t>
            </a:r>
            <a:r>
              <a:rPr kumimoji="0" lang="en-US" alt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Beyond The Big Three: The Streaming Wars Are Upon Us</a:t>
            </a:r>
            <a:r>
              <a:rPr kumimoji="0" lang="en-US" altLang="en-US" sz="9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October 2019.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5C23E-3195-4EBF-A059-A63D11687AC7}"/>
              </a:ext>
            </a:extLst>
          </p:cNvPr>
          <p:cNvSpPr/>
          <p:nvPr/>
        </p:nvSpPr>
        <p:spPr>
          <a:xfrm>
            <a:off x="0" y="6621350"/>
            <a:ext cx="12191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A9033-4479-4C21-8F72-74D1D0F89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9" y="6328365"/>
            <a:ext cx="817931" cy="430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16A15-2821-461A-A442-2E5A2658AD0C}"/>
              </a:ext>
            </a:extLst>
          </p:cNvPr>
          <p:cNvSpPr txBox="1"/>
          <p:nvPr/>
        </p:nvSpPr>
        <p:spPr>
          <a:xfrm>
            <a:off x="149290" y="249420"/>
            <a:ext cx="11927096" cy="8925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 defTabSz="586199">
              <a:defRPr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</a:rPr>
              <a:t>With New </a:t>
            </a:r>
            <a:r>
              <a:rPr lang="en-US" dirty="0">
                <a:solidFill>
                  <a:prstClr val="black"/>
                </a:solidFill>
              </a:rPr>
              <a:t>Subscription Offerings Coming To The Market, </a:t>
            </a:r>
            <a:r>
              <a:rPr lang="en-US" b="1" dirty="0">
                <a:solidFill>
                  <a:prstClr val="black"/>
                </a:solidFill>
              </a:rPr>
              <a:t>Two-Thirds</a:t>
            </a:r>
            <a:r>
              <a:rPr lang="en-US" dirty="0">
                <a:solidFill>
                  <a:prstClr val="black"/>
                </a:solidFill>
              </a:rPr>
              <a:t> Of Consumers Are Looking To Add </a:t>
            </a:r>
            <a:r>
              <a:rPr lang="en-US" b="1" dirty="0">
                <a:solidFill>
                  <a:prstClr val="black"/>
                </a:solidFill>
              </a:rPr>
              <a:t>At Least One More</a:t>
            </a:r>
            <a:r>
              <a:rPr lang="en-US" dirty="0">
                <a:solidFill>
                  <a:prstClr val="black"/>
                </a:solidFill>
              </a:rPr>
              <a:t> Service To Their Lineup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D36AD57-D916-48DF-8833-19B6424F1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3372631"/>
              </p:ext>
            </p:extLst>
          </p:nvPr>
        </p:nvGraphicFramePr>
        <p:xfrm>
          <a:off x="2336800" y="1388054"/>
          <a:ext cx="7518400" cy="461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5041C6-F725-439D-B577-07DD95416375}"/>
              </a:ext>
            </a:extLst>
          </p:cNvPr>
          <p:cNvSpPr txBox="1">
            <a:spLocks/>
          </p:cNvSpPr>
          <p:nvPr/>
        </p:nvSpPr>
        <p:spPr>
          <a:xfrm>
            <a:off x="6386786" y="6328365"/>
            <a:ext cx="568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454888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17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1172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0086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mScore-2017">
  <a:themeElements>
    <a:clrScheme name="comScore">
      <a:dk1>
        <a:srgbClr val="444444"/>
      </a:dk1>
      <a:lt1>
        <a:srgbClr val="FFFFFF"/>
      </a:lt1>
      <a:dk2>
        <a:srgbClr val="444444"/>
      </a:dk2>
      <a:lt2>
        <a:srgbClr val="939598"/>
      </a:lt2>
      <a:accent1>
        <a:srgbClr val="F77809"/>
      </a:accent1>
      <a:accent2>
        <a:srgbClr val="00A3DF"/>
      </a:accent2>
      <a:accent3>
        <a:srgbClr val="125EA9"/>
      </a:accent3>
      <a:accent4>
        <a:srgbClr val="751F83"/>
      </a:accent4>
      <a:accent5>
        <a:srgbClr val="8CC63E"/>
      </a:accent5>
      <a:accent6>
        <a:srgbClr val="E3E4E3"/>
      </a:accent6>
      <a:hlink>
        <a:srgbClr val="F7790B"/>
      </a:hlink>
      <a:folHlink>
        <a:srgbClr val="F7790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3"/>
        </a:solidFill>
        <a:ln w="25400">
          <a:noFill/>
          <a:headEnd type="none" w="med" len="med"/>
          <a:tailEnd type="none" w="med" len="med"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  <a:norm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-123" charset="0"/>
            <a:ea typeface="ＭＳ Ｐゴシック" pitchFamily="-123" charset="-128"/>
            <a:cs typeface="ＭＳ Ｐゴシック" pitchFamily="-123" charset="-128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254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defTabSz="914400">
          <a:lnSpc>
            <a:spcPct val="120000"/>
          </a:lnSpc>
          <a:spcBef>
            <a:spcPts val="729"/>
          </a:spcBef>
          <a:defRPr b="1" kern="0" dirty="0" err="1" smtClean="0">
            <a:solidFill>
              <a:srgbClr val="44444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CC5A989-BA76-4CDB-AED6-CEA4442C7E4E}" vid="{38041319-134A-4D4D-A728-E37F0A1AD02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z="1300" dirty="0" smtClean="0">
            <a:solidFill>
              <a:srgbClr val="3775A2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926</Words>
  <Application>Microsoft Office PowerPoint</Application>
  <PresentationFormat>Widescreen</PresentationFormat>
  <Paragraphs>124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Argumentum Light</vt:lpstr>
      <vt:lpstr>Arial</vt:lpstr>
      <vt:lpstr>Calibri</vt:lpstr>
      <vt:lpstr>Open Sans</vt:lpstr>
      <vt:lpstr>Open Sans Light</vt:lpstr>
      <vt:lpstr>Trebuchet MS</vt:lpstr>
      <vt:lpstr>Wingdings</vt:lpstr>
      <vt:lpstr>5_Custom Design</vt:lpstr>
      <vt:lpstr>25_Custom Design</vt:lpstr>
      <vt:lpstr>Custom Design</vt:lpstr>
      <vt:lpstr>comScore-2017</vt:lpstr>
      <vt:lpstr>Office Theme</vt:lpstr>
      <vt:lpstr>1_Custom Design</vt:lpstr>
      <vt:lpstr>2_Custom Design</vt:lpstr>
      <vt:lpstr>3_Custom Design</vt:lpstr>
      <vt:lpstr>4_Custom Design</vt:lpstr>
      <vt:lpstr>6_Custom Design</vt:lpstr>
      <vt:lpstr>7_Custom Design</vt:lpstr>
      <vt:lpstr>8_Custom Design</vt:lpstr>
      <vt:lpstr>9_Custom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Left To Your Own Devices</dc:title>
  <dc:creator>Leah Montner Dixon</dc:creator>
  <cp:lastModifiedBy>Jason Wiese</cp:lastModifiedBy>
  <cp:revision>2261</cp:revision>
  <cp:lastPrinted>2019-11-20T16:11:15Z</cp:lastPrinted>
  <dcterms:created xsi:type="dcterms:W3CDTF">2018-08-09T18:35:18Z</dcterms:created>
  <dcterms:modified xsi:type="dcterms:W3CDTF">2019-12-02T23:09:45Z</dcterms:modified>
</cp:coreProperties>
</file>