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3.xml" ContentType="application/vnd.openxmlformats-officedocument.theme+xml"/>
  <Override PartName="/ppt/slideLayouts/slideLayout20.xml" ContentType="application/vnd.openxmlformats-officedocument.presentationml.slideLayout+xml"/>
  <Override PartName="/ppt/theme/theme4.xml" ContentType="application/vnd.openxmlformats-officedocument.theme+xml"/>
  <Override PartName="/ppt/slideLayouts/slideLayout21.xml" ContentType="application/vnd.openxmlformats-officedocument.presentationml.slideLayout+xml"/>
  <Override PartName="/ppt/theme/theme5.xml" ContentType="application/vnd.openxmlformats-officedocument.theme+xml"/>
  <Override PartName="/ppt/slideLayouts/slideLayout22.xml" ContentType="application/vnd.openxmlformats-officedocument.presentationml.slideLayout+xml"/>
  <Override PartName="/ppt/theme/theme6.xml" ContentType="application/vnd.openxmlformats-officedocument.theme+xml"/>
  <Override PartName="/ppt/slideLayouts/slideLayout23.xml" ContentType="application/vnd.openxmlformats-officedocument.presentationml.slideLayout+xml"/>
  <Override PartName="/ppt/theme/theme7.xml" ContentType="application/vnd.openxmlformats-officedocument.theme+xml"/>
  <Override PartName="/ppt/slideLayouts/slideLayout24.xml" ContentType="application/vnd.openxmlformats-officedocument.presentationml.slideLayout+xml"/>
  <Override PartName="/ppt/theme/theme8.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9.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theme/theme12.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2.xml" ContentType="application/vnd.openxmlformats-officedocument.drawingml.chartshapes+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1.xml" ContentType="application/vnd.openxmlformats-officedocument.presentationml.notesSlide+xml"/>
  <Override PartName="/ppt/charts/chart6.xml" ContentType="application/vnd.openxmlformats-officedocument.drawingml.chart+xml"/>
  <Override PartName="/ppt/theme/themeOverride1.xml" ContentType="application/vnd.openxmlformats-officedocument.themeOverride+xml"/>
  <Override PartName="/ppt/charts/chart7.xml" ContentType="application/vnd.openxmlformats-officedocument.drawingml.chart+xml"/>
  <Override PartName="/ppt/charts/chart8.xml" ContentType="application/vnd.openxmlformats-officedocument.drawingml.chart+xml"/>
  <Override PartName="/ppt/drawings/drawing3.xml" ContentType="application/vnd.openxmlformats-officedocument.drawingml.chartshape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charts/chart9.xml" ContentType="application/vnd.openxmlformats-officedocument.drawingml.chart+xml"/>
  <Override PartName="/ppt/charts/style6.xml" ContentType="application/vnd.ms-office.chartstyle+xml"/>
  <Override PartName="/ppt/charts/colors6.xml" ContentType="application/vnd.ms-office.chartcolorstyle+xml"/>
  <Override PartName="/ppt/drawings/drawing4.xml" ContentType="application/vnd.openxmlformats-officedocument.drawingml.chartshapes+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charts/chart10.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2.xml" ContentType="application/vnd.openxmlformats-officedocument.presentationml.notesSlide+xml"/>
  <Override PartName="/ppt/charts/chart11.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3.xml" ContentType="application/vnd.openxmlformats-officedocument.presentationml.notesSlide+xml"/>
  <Override PartName="/ppt/charts/chart12.xml" ContentType="application/vnd.openxmlformats-officedocument.drawingml.chart+xml"/>
  <Override PartName="/ppt/charts/style9.xml" ContentType="application/vnd.ms-office.chartstyle+xml"/>
  <Override PartName="/ppt/charts/colors9.xml" ContentType="application/vnd.ms-office.chartcolorstyle+xml"/>
  <Override PartName="/ppt/charts/chart13.xml" ContentType="application/vnd.openxmlformats-officedocument.drawingml.chart+xml"/>
  <Override PartName="/ppt/charts/style10.xml" ContentType="application/vnd.ms-office.chartstyle+xml"/>
  <Override PartName="/ppt/charts/colors10.xml" ContentType="application/vnd.ms-office.chartcolorstyl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charts/chart14.xml" ContentType="application/vnd.openxmlformats-officedocument.drawingml.chart+xml"/>
  <Override PartName="/ppt/charts/style11.xml" ContentType="application/vnd.ms-office.chartstyle+xml"/>
  <Override PartName="/ppt/charts/colors11.xml" ContentType="application/vnd.ms-office.chartcolorstyl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4.xml" ContentType="application/vnd.openxmlformats-officedocument.presentationml.notesSlide+xml"/>
  <Override PartName="/ppt/charts/chart15.xml" ContentType="application/vnd.openxmlformats-officedocument.drawingml.chart+xml"/>
  <Override PartName="/ppt/charts/style12.xml" ContentType="application/vnd.ms-office.chartstyle+xml"/>
  <Override PartName="/ppt/charts/colors12.xml" ContentType="application/vnd.ms-office.chartcolorstyle+xml"/>
  <Override PartName="/ppt/notesSlides/notesSlide5.xml" ContentType="application/vnd.openxmlformats-officedocument.presentationml.notesSlide+xml"/>
  <Override PartName="/ppt/charts/chart16.xml" ContentType="application/vnd.openxmlformats-officedocument.drawingml.chart+xml"/>
  <Override PartName="/ppt/theme/themeOverride2.xml" ContentType="application/vnd.openxmlformats-officedocument.themeOverride+xml"/>
  <Override PartName="/ppt/notesSlides/notesSlide6.xml" ContentType="application/vnd.openxmlformats-officedocument.presentationml.notesSlide+xml"/>
  <Override PartName="/ppt/charts/chart17.xml" ContentType="application/vnd.openxmlformats-officedocument.drawingml.chart+xml"/>
  <Override PartName="/ppt/charts/style13.xml" ContentType="application/vnd.ms-office.chartstyle+xml"/>
  <Override PartName="/ppt/charts/colors13.xml" ContentType="application/vnd.ms-office.chartcolorstyle+xml"/>
  <Override PartName="/ppt/notesSlides/notesSlide7.xml" ContentType="application/vnd.openxmlformats-officedocument.presentationml.notesSlide+xml"/>
  <Override PartName="/ppt/charts/chart18.xml" ContentType="application/vnd.openxmlformats-officedocument.drawingml.chart+xml"/>
  <Override PartName="/ppt/theme/themeOverride3.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0" r:id="rId1"/>
    <p:sldMasterId id="2147483788" r:id="rId2"/>
    <p:sldMasterId id="2147483796" r:id="rId3"/>
    <p:sldMasterId id="2147483799" r:id="rId4"/>
    <p:sldMasterId id="2147483807" r:id="rId5"/>
    <p:sldMasterId id="2147483812" r:id="rId6"/>
    <p:sldMasterId id="2147483814" r:id="rId7"/>
    <p:sldMasterId id="2147483817" r:id="rId8"/>
    <p:sldMasterId id="2147483824" r:id="rId9"/>
    <p:sldMasterId id="2147483831" r:id="rId10"/>
  </p:sldMasterIdLst>
  <p:notesMasterIdLst>
    <p:notesMasterId r:id="rId87"/>
  </p:notesMasterIdLst>
  <p:handoutMasterIdLst>
    <p:handoutMasterId r:id="rId88"/>
  </p:handoutMasterIdLst>
  <p:sldIdLst>
    <p:sldId id="1278" r:id="rId11"/>
    <p:sldId id="1215" r:id="rId12"/>
    <p:sldId id="901" r:id="rId13"/>
    <p:sldId id="1451" r:id="rId14"/>
    <p:sldId id="1280" r:id="rId15"/>
    <p:sldId id="1452" r:id="rId16"/>
    <p:sldId id="1531" r:id="rId17"/>
    <p:sldId id="1377" r:id="rId18"/>
    <p:sldId id="1523" r:id="rId19"/>
    <p:sldId id="1516" r:id="rId20"/>
    <p:sldId id="1524" r:id="rId21"/>
    <p:sldId id="1517" r:id="rId22"/>
    <p:sldId id="1533" r:id="rId23"/>
    <p:sldId id="1455" r:id="rId24"/>
    <p:sldId id="1558" r:id="rId25"/>
    <p:sldId id="1309" r:id="rId26"/>
    <p:sldId id="1529" r:id="rId27"/>
    <p:sldId id="1413" r:id="rId28"/>
    <p:sldId id="1535" r:id="rId29"/>
    <p:sldId id="1442" r:id="rId30"/>
    <p:sldId id="1450" r:id="rId31"/>
    <p:sldId id="1536" r:id="rId32"/>
    <p:sldId id="1441" r:id="rId33"/>
    <p:sldId id="1341" r:id="rId34"/>
    <p:sldId id="1560" r:id="rId35"/>
    <p:sldId id="1124" r:id="rId36"/>
    <p:sldId id="1291" r:id="rId37"/>
    <p:sldId id="1537" r:id="rId38"/>
    <p:sldId id="1504" r:id="rId39"/>
    <p:sldId id="1520" r:id="rId40"/>
    <p:sldId id="1343" r:id="rId41"/>
    <p:sldId id="1538" r:id="rId42"/>
    <p:sldId id="1545" r:id="rId43"/>
    <p:sldId id="1534" r:id="rId44"/>
    <p:sldId id="1562" r:id="rId45"/>
    <p:sldId id="1467" r:id="rId46"/>
    <p:sldId id="1518" r:id="rId47"/>
    <p:sldId id="1543" r:id="rId48"/>
    <p:sldId id="1542" r:id="rId49"/>
    <p:sldId id="1544" r:id="rId50"/>
    <p:sldId id="1539" r:id="rId51"/>
    <p:sldId id="1361" r:id="rId52"/>
    <p:sldId id="1365" r:id="rId53"/>
    <p:sldId id="1530" r:id="rId54"/>
    <p:sldId id="1546" r:id="rId55"/>
    <p:sldId id="1366" r:id="rId56"/>
    <p:sldId id="1540" r:id="rId57"/>
    <p:sldId id="1369" r:id="rId58"/>
    <p:sldId id="1460" r:id="rId59"/>
    <p:sldId id="1411" r:id="rId60"/>
    <p:sldId id="1547" r:id="rId61"/>
    <p:sldId id="1434" r:id="rId62"/>
    <p:sldId id="1548" r:id="rId63"/>
    <p:sldId id="1563" r:id="rId64"/>
    <p:sldId id="1478" r:id="rId65"/>
    <p:sldId id="1300" r:id="rId66"/>
    <p:sldId id="1410" r:id="rId67"/>
    <p:sldId id="1464" r:id="rId68"/>
    <p:sldId id="1468" r:id="rId69"/>
    <p:sldId id="1512" r:id="rId70"/>
    <p:sldId id="1522" r:id="rId71"/>
    <p:sldId id="1550" r:id="rId72"/>
    <p:sldId id="1476" r:id="rId73"/>
    <p:sldId id="1565" r:id="rId74"/>
    <p:sldId id="1490" r:id="rId75"/>
    <p:sldId id="1491" r:id="rId76"/>
    <p:sldId id="1283" r:id="rId77"/>
    <p:sldId id="1284" r:id="rId78"/>
    <p:sldId id="1285" r:id="rId79"/>
    <p:sldId id="1286" r:id="rId80"/>
    <p:sldId id="1489" r:id="rId81"/>
    <p:sldId id="1525" r:id="rId82"/>
    <p:sldId id="1557" r:id="rId83"/>
    <p:sldId id="1521" r:id="rId84"/>
    <p:sldId id="1511" r:id="rId85"/>
    <p:sldId id="1213" r:id="rId86"/>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Andrea Lipstein" initials="" lastIdx="4"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AF75"/>
    <a:srgbClr val="F5CD2D"/>
    <a:srgbClr val="FF66FF"/>
    <a:srgbClr val="FFFF99"/>
    <a:srgbClr val="EAEAEA"/>
    <a:srgbClr val="8A4685"/>
    <a:srgbClr val="99FFCC"/>
    <a:srgbClr val="91C049"/>
    <a:srgbClr val="E7863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985" autoAdjust="0"/>
    <p:restoredTop sz="93173" autoAdjust="0"/>
  </p:normalViewPr>
  <p:slideViewPr>
    <p:cSldViewPr snapToGrid="0">
      <p:cViewPr varScale="1">
        <p:scale>
          <a:sx n="114" d="100"/>
          <a:sy n="114" d="100"/>
        </p:scale>
        <p:origin x="1446" y="102"/>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20" d="100"/>
        <a:sy n="120" d="100"/>
      </p:scale>
      <p:origin x="0" y="1886"/>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slide" Target="slides/slide29.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slide" Target="slides/slide32.xml"/><Relationship Id="rId47" Type="http://schemas.openxmlformats.org/officeDocument/2006/relationships/slide" Target="slides/slide37.xml"/><Relationship Id="rId50" Type="http://schemas.openxmlformats.org/officeDocument/2006/relationships/slide" Target="slides/slide40.xml"/><Relationship Id="rId55" Type="http://schemas.openxmlformats.org/officeDocument/2006/relationships/slide" Target="slides/slide45.xml"/><Relationship Id="rId63" Type="http://schemas.openxmlformats.org/officeDocument/2006/relationships/slide" Target="slides/slide53.xml"/><Relationship Id="rId68" Type="http://schemas.openxmlformats.org/officeDocument/2006/relationships/slide" Target="slides/slide58.xml"/><Relationship Id="rId76" Type="http://schemas.openxmlformats.org/officeDocument/2006/relationships/slide" Target="slides/slide66.xml"/><Relationship Id="rId84" Type="http://schemas.openxmlformats.org/officeDocument/2006/relationships/slide" Target="slides/slide74.xml"/><Relationship Id="rId89" Type="http://schemas.openxmlformats.org/officeDocument/2006/relationships/commentAuthors" Target="commentAuthors.xml"/><Relationship Id="rId7" Type="http://schemas.openxmlformats.org/officeDocument/2006/relationships/slideMaster" Target="slideMasters/slideMaster7.xml"/><Relationship Id="rId71" Type="http://schemas.openxmlformats.org/officeDocument/2006/relationships/slide" Target="slides/slide61.xml"/><Relationship Id="rId92"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6.xml"/><Relationship Id="rId29" Type="http://schemas.openxmlformats.org/officeDocument/2006/relationships/slide" Target="slides/slide19.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slide" Target="slides/slide35.xml"/><Relationship Id="rId53" Type="http://schemas.openxmlformats.org/officeDocument/2006/relationships/slide" Target="slides/slide43.xml"/><Relationship Id="rId58" Type="http://schemas.openxmlformats.org/officeDocument/2006/relationships/slide" Target="slides/slide48.xml"/><Relationship Id="rId66" Type="http://schemas.openxmlformats.org/officeDocument/2006/relationships/slide" Target="slides/slide56.xml"/><Relationship Id="rId74" Type="http://schemas.openxmlformats.org/officeDocument/2006/relationships/slide" Target="slides/slide64.xml"/><Relationship Id="rId79" Type="http://schemas.openxmlformats.org/officeDocument/2006/relationships/slide" Target="slides/slide69.xml"/><Relationship Id="rId87" Type="http://schemas.openxmlformats.org/officeDocument/2006/relationships/notesMaster" Target="notesMasters/notesMaster1.xml"/><Relationship Id="rId5" Type="http://schemas.openxmlformats.org/officeDocument/2006/relationships/slideMaster" Target="slideMasters/slideMaster5.xml"/><Relationship Id="rId61" Type="http://schemas.openxmlformats.org/officeDocument/2006/relationships/slide" Target="slides/slide51.xml"/><Relationship Id="rId82" Type="http://schemas.openxmlformats.org/officeDocument/2006/relationships/slide" Target="slides/slide72.xml"/><Relationship Id="rId90" Type="http://schemas.openxmlformats.org/officeDocument/2006/relationships/presProps" Target="presProps.xml"/><Relationship Id="rId19" Type="http://schemas.openxmlformats.org/officeDocument/2006/relationships/slide" Target="slides/slide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slide" Target="slides/slide38.xml"/><Relationship Id="rId56" Type="http://schemas.openxmlformats.org/officeDocument/2006/relationships/slide" Target="slides/slide46.xml"/><Relationship Id="rId64" Type="http://schemas.openxmlformats.org/officeDocument/2006/relationships/slide" Target="slides/slide54.xml"/><Relationship Id="rId69" Type="http://schemas.openxmlformats.org/officeDocument/2006/relationships/slide" Target="slides/slide59.xml"/><Relationship Id="rId77" Type="http://schemas.openxmlformats.org/officeDocument/2006/relationships/slide" Target="slides/slide67.xml"/><Relationship Id="rId8" Type="http://schemas.openxmlformats.org/officeDocument/2006/relationships/slideMaster" Target="slideMasters/slideMaster8.xml"/><Relationship Id="rId51" Type="http://schemas.openxmlformats.org/officeDocument/2006/relationships/slide" Target="slides/slide41.xml"/><Relationship Id="rId72" Type="http://schemas.openxmlformats.org/officeDocument/2006/relationships/slide" Target="slides/slide62.xml"/><Relationship Id="rId80" Type="http://schemas.openxmlformats.org/officeDocument/2006/relationships/slide" Target="slides/slide70.xml"/><Relationship Id="rId85" Type="http://schemas.openxmlformats.org/officeDocument/2006/relationships/slide" Target="slides/slide75.xml"/><Relationship Id="rId93"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59" Type="http://schemas.openxmlformats.org/officeDocument/2006/relationships/slide" Target="slides/slide49.xml"/><Relationship Id="rId67" Type="http://schemas.openxmlformats.org/officeDocument/2006/relationships/slide" Target="slides/slide57.xml"/><Relationship Id="rId20" Type="http://schemas.openxmlformats.org/officeDocument/2006/relationships/slide" Target="slides/slide10.xml"/><Relationship Id="rId41" Type="http://schemas.openxmlformats.org/officeDocument/2006/relationships/slide" Target="slides/slide31.xml"/><Relationship Id="rId54" Type="http://schemas.openxmlformats.org/officeDocument/2006/relationships/slide" Target="slides/slide44.xml"/><Relationship Id="rId62" Type="http://schemas.openxmlformats.org/officeDocument/2006/relationships/slide" Target="slides/slide52.xml"/><Relationship Id="rId70" Type="http://schemas.openxmlformats.org/officeDocument/2006/relationships/slide" Target="slides/slide60.xml"/><Relationship Id="rId75" Type="http://schemas.openxmlformats.org/officeDocument/2006/relationships/slide" Target="slides/slide65.xml"/><Relationship Id="rId83" Type="http://schemas.openxmlformats.org/officeDocument/2006/relationships/slide" Target="slides/slide73.xml"/><Relationship Id="rId88" Type="http://schemas.openxmlformats.org/officeDocument/2006/relationships/handoutMaster" Target="handoutMasters/handoutMaster1.xml"/><Relationship Id="rId9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slide" Target="slides/slide39.xml"/><Relationship Id="rId57" Type="http://schemas.openxmlformats.org/officeDocument/2006/relationships/slide" Target="slides/slide47.xml"/><Relationship Id="rId10" Type="http://schemas.openxmlformats.org/officeDocument/2006/relationships/slideMaster" Target="slideMasters/slideMaster10.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slide" Target="slides/slide42.xml"/><Relationship Id="rId60" Type="http://schemas.openxmlformats.org/officeDocument/2006/relationships/slide" Target="slides/slide50.xml"/><Relationship Id="rId65" Type="http://schemas.openxmlformats.org/officeDocument/2006/relationships/slide" Target="slides/slide55.xml"/><Relationship Id="rId73" Type="http://schemas.openxmlformats.org/officeDocument/2006/relationships/slide" Target="slides/slide63.xml"/><Relationship Id="rId78" Type="http://schemas.openxmlformats.org/officeDocument/2006/relationships/slide" Target="slides/slide68.xml"/><Relationship Id="rId81" Type="http://schemas.openxmlformats.org/officeDocument/2006/relationships/slide" Target="slides/slide71.xml"/><Relationship Id="rId86" Type="http://schemas.openxmlformats.org/officeDocument/2006/relationships/slide" Target="slides/slide76.xml"/><Relationship Id="rId4" Type="http://schemas.openxmlformats.org/officeDocument/2006/relationships/slideMaster" Target="slideMasters/slideMaster4.xml"/><Relationship Id="rId9" Type="http://schemas.openxmlformats.org/officeDocument/2006/relationships/slideMaster" Target="slideMasters/slideMaster9.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7.xml"/><Relationship Id="rId1" Type="http://schemas.microsoft.com/office/2011/relationships/chartStyle" Target="style7.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8.xml"/><Relationship Id="rId1" Type="http://schemas.microsoft.com/office/2011/relationships/chartStyle" Target="style8.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9.xml"/><Relationship Id="rId1" Type="http://schemas.microsoft.com/office/2011/relationships/chartStyle" Target="style9.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10.xml"/><Relationship Id="rId1" Type="http://schemas.microsoft.com/office/2011/relationships/chartStyle" Target="style10.xml"/></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microsoft.com/office/2011/relationships/chartColorStyle" Target="colors11.xml"/><Relationship Id="rId1" Type="http://schemas.microsoft.com/office/2011/relationships/chartStyle" Target="style11.xml"/></Relationships>
</file>

<file path=ppt/charts/_rels/chart15.xml.rels><?xml version="1.0" encoding="UTF-8" standalone="yes"?>
<Relationships xmlns="http://schemas.openxmlformats.org/package/2006/relationships"><Relationship Id="rId3" Type="http://schemas.openxmlformats.org/officeDocument/2006/relationships/package" Target="../embeddings/Microsoft_Excel_Worksheet14.xlsx"/><Relationship Id="rId2" Type="http://schemas.microsoft.com/office/2011/relationships/chartColorStyle" Target="colors12.xml"/><Relationship Id="rId1" Type="http://schemas.microsoft.com/office/2011/relationships/chartStyle" Target="style12.xml"/></Relationships>
</file>

<file path=ppt/charts/_rels/chart16.xml.rels><?xml version="1.0" encoding="UTF-8" standalone="yes"?>
<Relationships xmlns="http://schemas.openxmlformats.org/package/2006/relationships"><Relationship Id="rId2" Type="http://schemas.openxmlformats.org/officeDocument/2006/relationships/package" Target="../embeddings/Microsoft_Excel_Worksheet15.xlsx"/><Relationship Id="rId1" Type="http://schemas.openxmlformats.org/officeDocument/2006/relationships/themeOverride" Target="../theme/themeOverride2.xml"/></Relationships>
</file>

<file path=ppt/charts/_rels/chart17.xml.rels><?xml version="1.0" encoding="UTF-8" standalone="yes"?>
<Relationships xmlns="http://schemas.openxmlformats.org/package/2006/relationships"><Relationship Id="rId3" Type="http://schemas.openxmlformats.org/officeDocument/2006/relationships/package" Target="../embeddings/Microsoft_Excel_Worksheet16.xlsx"/><Relationship Id="rId2" Type="http://schemas.microsoft.com/office/2011/relationships/chartColorStyle" Target="colors13.xml"/><Relationship Id="rId1" Type="http://schemas.microsoft.com/office/2011/relationships/chartStyle" Target="style13.xml"/></Relationships>
</file>

<file path=ppt/charts/_rels/chart18.xml.rels><?xml version="1.0" encoding="UTF-8" standalone="yes"?>
<Relationships xmlns="http://schemas.openxmlformats.org/package/2006/relationships"><Relationship Id="rId2" Type="http://schemas.openxmlformats.org/officeDocument/2006/relationships/package" Target="../embeddings/Microsoft_Excel_Worksheet17.xlsx"/><Relationship Id="rId1" Type="http://schemas.openxmlformats.org/officeDocument/2006/relationships/themeOverride" Target="../theme/themeOverride3.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2" Type="http://schemas.openxmlformats.org/officeDocument/2006/relationships/package" Target="../embeddings/Microsoft_Excel_Worksheet5.xlsx"/><Relationship Id="rId1" Type="http://schemas.openxmlformats.org/officeDocument/2006/relationships/themeOverride" Target="../theme/themeOverride1.xml"/></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Worksheet6.xlsx"/></Relationships>
</file>

<file path=ppt/charts/_rels/chart8.xml.rels><?xml version="1.0" encoding="UTF-8" standalone="yes"?>
<Relationships xmlns="http://schemas.openxmlformats.org/package/2006/relationships"><Relationship Id="rId2" Type="http://schemas.openxmlformats.org/officeDocument/2006/relationships/chartUserShapes" Target="../drawings/drawing3.xml"/><Relationship Id="rId1" Type="http://schemas.openxmlformats.org/officeDocument/2006/relationships/package" Target="../embeddings/Microsoft_Excel_Worksheet7.xlsx"/></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chartUserShapes" Target="../drawings/drawing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solidFill>
                <a:latin typeface="+mn-lt"/>
                <a:ea typeface="+mn-ea"/>
                <a:cs typeface="+mn-cs"/>
              </a:defRPr>
            </a:pPr>
            <a:r>
              <a:rPr lang="en-US" sz="1600" b="1" dirty="0">
                <a:solidFill>
                  <a:schemeClr val="tx1"/>
                </a:solidFill>
              </a:rPr>
              <a:t>Monthly Hours Watching Video</a:t>
            </a:r>
          </a:p>
          <a:p>
            <a:pPr>
              <a:defRPr sz="1400">
                <a:solidFill>
                  <a:schemeClr val="tx1"/>
                </a:solidFill>
              </a:defRPr>
            </a:pPr>
            <a:r>
              <a:rPr lang="en-US" sz="1400" b="1" dirty="0">
                <a:solidFill>
                  <a:schemeClr val="tx1"/>
                </a:solidFill>
              </a:rPr>
              <a:t> TV, PC, Smartphone</a:t>
            </a:r>
          </a:p>
        </c:rich>
      </c:tx>
      <c:layout>
        <c:manualLayout>
          <c:xMode val="edge"/>
          <c:yMode val="edge"/>
          <c:x val="0.35160471502593099"/>
          <c:y val="1.0016591142117301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solidFill>
              <a:latin typeface="+mn-lt"/>
              <a:ea typeface="+mn-ea"/>
              <a:cs typeface="+mn-cs"/>
            </a:defRPr>
          </a:pPr>
          <a:endParaRPr lang="en-US"/>
        </a:p>
      </c:txPr>
    </c:title>
    <c:autoTitleDeleted val="0"/>
    <c:plotArea>
      <c:layout>
        <c:manualLayout>
          <c:layoutTarget val="inner"/>
          <c:xMode val="edge"/>
          <c:yMode val="edge"/>
          <c:x val="0"/>
          <c:y val="0.29610849740999501"/>
          <c:w val="1"/>
          <c:h val="0.37177995042002898"/>
        </c:manualLayout>
      </c:layout>
      <c:barChart>
        <c:barDir val="col"/>
        <c:grouping val="clustered"/>
        <c:varyColors val="0"/>
        <c:ser>
          <c:idx val="0"/>
          <c:order val="0"/>
          <c:tx>
            <c:strRef>
              <c:f>Sheet1!$B$1</c:f>
              <c:strCache>
                <c:ptCount val="1"/>
                <c:pt idx="0">
                  <c:v>TV</c:v>
                </c:pt>
              </c:strCache>
            </c:strRef>
          </c:tx>
          <c:spPr>
            <a:solidFill>
              <a:schemeClr val="accent1"/>
            </a:solidFill>
            <a:ln w="28575">
              <a:noFill/>
            </a:ln>
            <a:effectLst/>
          </c:spPr>
          <c:invertIfNegative val="0"/>
          <c:dLbls>
            <c:dLbl>
              <c:idx val="1"/>
              <c:layout>
                <c:manualLayout>
                  <c:x val="-4.7209501891692096E-3"/>
                  <c:y val="-2.5557402972760102E-2"/>
                </c:manualLayout>
              </c:layout>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E00F-4AB4-A08D-D34E10CE3C61}"/>
                </c:ext>
              </c:extLst>
            </c:dLbl>
            <c:dLbl>
              <c:idx val="2"/>
              <c:layout>
                <c:manualLayout>
                  <c:x val="-1.30133760704134E-3"/>
                  <c:y val="-8.6370545713548592E-3"/>
                </c:manualLayout>
              </c:layout>
              <c:tx>
                <c:rich>
                  <a:bodyPr rot="0" spcFirstLastPara="1" vertOverflow="ellipsis" vert="horz" wrap="square" lIns="38100" tIns="19050" rIns="38100" bIns="19050" anchor="ctr" anchorCtr="1">
                    <a:spAutoFit/>
                  </a:bodyPr>
                  <a:lstStyle/>
                  <a:p>
                    <a:pPr>
                      <a:defRPr sz="1400" b="1" i="0" u="none" strike="noStrike" kern="1200" baseline="0">
                        <a:solidFill>
                          <a:schemeClr val="tx1"/>
                        </a:solidFill>
                        <a:latin typeface="+mn-lt"/>
                        <a:ea typeface="+mn-ea"/>
                        <a:cs typeface="+mn-cs"/>
                      </a:defRPr>
                    </a:pPr>
                    <a:r>
                      <a:rPr lang="en-US" dirty="0"/>
                      <a:t>102</a:t>
                    </a:r>
                  </a:p>
                </c:rich>
              </c:tx>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E00F-4AB4-A08D-D34E10CE3C61}"/>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Sheet1!$A$2:$A$4</c:f>
              <c:strCache>
                <c:ptCount val="3"/>
                <c:pt idx="0">
                  <c:v>P2+</c:v>
                </c:pt>
                <c:pt idx="1">
                  <c:v>18-24</c:v>
                </c:pt>
                <c:pt idx="2">
                  <c:v>25-34</c:v>
                </c:pt>
              </c:strCache>
            </c:strRef>
          </c:cat>
          <c:val>
            <c:numRef>
              <c:f>Sheet1!$B$2:$B$4</c:f>
              <c:numCache>
                <c:formatCode>General</c:formatCode>
                <c:ptCount val="3"/>
                <c:pt idx="0">
                  <c:v>159</c:v>
                </c:pt>
                <c:pt idx="1">
                  <c:v>72</c:v>
                </c:pt>
                <c:pt idx="2">
                  <c:v>101.5</c:v>
                </c:pt>
              </c:numCache>
            </c:numRef>
          </c:val>
          <c:extLst>
            <c:ext xmlns:c16="http://schemas.microsoft.com/office/drawing/2014/chart" uri="{C3380CC4-5D6E-409C-BE32-E72D297353CC}">
              <c16:uniqueId val="{00000000-E00F-4AB4-A08D-D34E10CE3C61}"/>
            </c:ext>
          </c:extLst>
        </c:ser>
        <c:ser>
          <c:idx val="1"/>
          <c:order val="1"/>
          <c:tx>
            <c:strRef>
              <c:f>Sheet1!$C$1</c:f>
              <c:strCache>
                <c:ptCount val="1"/>
                <c:pt idx="0">
                  <c:v>Video on PC</c:v>
                </c:pt>
              </c:strCache>
            </c:strRef>
          </c:tx>
          <c:spPr>
            <a:solidFill>
              <a:srgbClr val="50C8A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P2+</c:v>
                </c:pt>
                <c:pt idx="1">
                  <c:v>18-24</c:v>
                </c:pt>
                <c:pt idx="2">
                  <c:v>25-34</c:v>
                </c:pt>
              </c:strCache>
            </c:strRef>
          </c:cat>
          <c:val>
            <c:numRef>
              <c:f>Sheet1!$C$2:$C$4</c:f>
              <c:numCache>
                <c:formatCode>General</c:formatCode>
                <c:ptCount val="3"/>
                <c:pt idx="0">
                  <c:v>23</c:v>
                </c:pt>
                <c:pt idx="1">
                  <c:v>37</c:v>
                </c:pt>
                <c:pt idx="2">
                  <c:v>32</c:v>
                </c:pt>
              </c:numCache>
            </c:numRef>
          </c:val>
          <c:extLst>
            <c:ext xmlns:c16="http://schemas.microsoft.com/office/drawing/2014/chart" uri="{C3380CC4-5D6E-409C-BE32-E72D297353CC}">
              <c16:uniqueId val="{00000000-DF61-42BE-9FC9-19A6352A2867}"/>
            </c:ext>
          </c:extLst>
        </c:ser>
        <c:ser>
          <c:idx val="2"/>
          <c:order val="2"/>
          <c:tx>
            <c:strRef>
              <c:f>Sheet1!$D$1</c:f>
              <c:strCache>
                <c:ptCount val="1"/>
                <c:pt idx="0">
                  <c:v>Video on Smartphone</c:v>
                </c:pt>
              </c:strCache>
            </c:strRef>
          </c:tx>
          <c:spPr>
            <a:solidFill>
              <a:schemeClr val="bg1">
                <a:lumMod val="65000"/>
              </a:schemeClr>
            </a:solidFill>
            <a:ln>
              <a:noFill/>
            </a:ln>
            <a:effectLst/>
          </c:spPr>
          <c:invertIfNegative val="0"/>
          <c:dLbls>
            <c:dLbl>
              <c:idx val="1"/>
              <c:numFmt formatCode="#,##0" sourceLinked="0"/>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00-7723-44E6-8334-EFCB3CF8B330}"/>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P2+</c:v>
                </c:pt>
                <c:pt idx="1">
                  <c:v>18-24</c:v>
                </c:pt>
                <c:pt idx="2">
                  <c:v>25-34</c:v>
                </c:pt>
              </c:strCache>
            </c:strRef>
          </c:cat>
          <c:val>
            <c:numRef>
              <c:f>Sheet1!$D$2:$D$4</c:f>
              <c:numCache>
                <c:formatCode>General</c:formatCode>
                <c:ptCount val="3"/>
                <c:pt idx="0">
                  <c:v>5</c:v>
                </c:pt>
                <c:pt idx="1">
                  <c:v>7</c:v>
                </c:pt>
                <c:pt idx="2">
                  <c:v>6</c:v>
                </c:pt>
              </c:numCache>
            </c:numRef>
          </c:val>
          <c:extLst>
            <c:ext xmlns:c16="http://schemas.microsoft.com/office/drawing/2014/chart" uri="{C3380CC4-5D6E-409C-BE32-E72D297353CC}">
              <c16:uniqueId val="{00000001-DF61-42BE-9FC9-19A6352A2867}"/>
            </c:ext>
          </c:extLst>
        </c:ser>
        <c:dLbls>
          <c:showLegendKey val="0"/>
          <c:showVal val="0"/>
          <c:showCatName val="0"/>
          <c:showSerName val="0"/>
          <c:showPercent val="0"/>
          <c:showBubbleSize val="0"/>
        </c:dLbls>
        <c:gapWidth val="219"/>
        <c:overlap val="-27"/>
        <c:axId val="600358728"/>
        <c:axId val="600358336"/>
      </c:barChart>
      <c:catAx>
        <c:axId val="600358728"/>
        <c:scaling>
          <c:orientation val="minMax"/>
        </c:scaling>
        <c:delete val="1"/>
        <c:axPos val="b"/>
        <c:numFmt formatCode="General" sourceLinked="1"/>
        <c:majorTickMark val="none"/>
        <c:minorTickMark val="none"/>
        <c:tickLblPos val="nextTo"/>
        <c:crossAx val="600358336"/>
        <c:crosses val="autoZero"/>
        <c:auto val="1"/>
        <c:lblAlgn val="ctr"/>
        <c:lblOffset val="100"/>
        <c:noMultiLvlLbl val="0"/>
      </c:catAx>
      <c:valAx>
        <c:axId val="600358336"/>
        <c:scaling>
          <c:orientation val="minMax"/>
        </c:scaling>
        <c:delete val="1"/>
        <c:axPos val="l"/>
        <c:numFmt formatCode="General" sourceLinked="1"/>
        <c:majorTickMark val="none"/>
        <c:minorTickMark val="none"/>
        <c:tickLblPos val="nextTo"/>
        <c:crossAx val="60035872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0" i="0" u="none" strike="noStrike" kern="1200" spc="0" baseline="0">
                <a:solidFill>
                  <a:schemeClr val="tx1"/>
                </a:solidFill>
                <a:latin typeface="+mn-lt"/>
                <a:ea typeface="+mn-ea"/>
                <a:cs typeface="+mn-cs"/>
              </a:defRPr>
            </a:pPr>
            <a:r>
              <a:rPr lang="en-US" sz="1600" dirty="0">
                <a:solidFill>
                  <a:schemeClr val="tx1"/>
                </a:solidFill>
              </a:rPr>
              <a:t>Attention Over The Duration Of An Episode</a:t>
            </a:r>
          </a:p>
        </c:rich>
      </c:tx>
      <c:layout>
        <c:manualLayout>
          <c:xMode val="edge"/>
          <c:yMode val="edge"/>
          <c:x val="0.26268265005073999"/>
          <c:y val="4.0282676545966699E-2"/>
        </c:manualLayout>
      </c:layout>
      <c:overlay val="0"/>
      <c:spPr>
        <a:noFill/>
        <a:ln>
          <a:noFill/>
        </a:ln>
        <a:effectLst/>
      </c:spPr>
      <c:txPr>
        <a:bodyPr rot="0" spcFirstLastPara="1" vertOverflow="ellipsis" vert="horz" wrap="square" anchor="ctr" anchorCtr="1"/>
        <a:lstStyle/>
        <a:p>
          <a:pPr>
            <a:defRPr sz="1600" b="0" i="0" u="none" strike="noStrike" kern="1200" spc="0" baseline="0">
              <a:solidFill>
                <a:schemeClr val="tx1"/>
              </a:solidFill>
              <a:latin typeface="+mn-lt"/>
              <a:ea typeface="+mn-ea"/>
              <a:cs typeface="+mn-cs"/>
            </a:defRPr>
          </a:pPr>
          <a:endParaRPr lang="en-US"/>
        </a:p>
      </c:txPr>
    </c:title>
    <c:autoTitleDeleted val="0"/>
    <c:plotArea>
      <c:layout>
        <c:manualLayout>
          <c:layoutTarget val="inner"/>
          <c:xMode val="edge"/>
          <c:yMode val="edge"/>
          <c:x val="6.8563193698697303E-2"/>
          <c:y val="0.147994253991615"/>
          <c:w val="0.89679839238845205"/>
          <c:h val="0.83381122755377401"/>
        </c:manualLayout>
      </c:layout>
      <c:lineChart>
        <c:grouping val="standard"/>
        <c:varyColors val="0"/>
        <c:ser>
          <c:idx val="0"/>
          <c:order val="0"/>
          <c:tx>
            <c:strRef>
              <c:f>Sheet1!$B$1</c:f>
              <c:strCache>
                <c:ptCount val="1"/>
                <c:pt idx="0">
                  <c:v>Bull</c:v>
                </c:pt>
              </c:strCache>
            </c:strRef>
          </c:tx>
          <c:spPr>
            <a:ln w="28575" cap="rnd">
              <a:solidFill>
                <a:schemeClr val="accent1"/>
              </a:solidFill>
              <a:round/>
            </a:ln>
            <a:effectLst/>
          </c:spPr>
          <c:marker>
            <c:symbol val="none"/>
          </c:marker>
          <c:cat>
            <c:strRef>
              <c:f>Sheet1!$A$2:$A$5</c:f>
              <c:strCache>
                <c:ptCount val="4"/>
                <c:pt idx="0">
                  <c:v>Quarter Through</c:v>
                </c:pt>
                <c:pt idx="1">
                  <c:v>Midway Through</c:v>
                </c:pt>
                <c:pt idx="2">
                  <c:v>Three Quarters Through</c:v>
                </c:pt>
                <c:pt idx="3">
                  <c:v>End</c:v>
                </c:pt>
              </c:strCache>
            </c:strRef>
          </c:cat>
          <c:val>
            <c:numRef>
              <c:f>Sheet1!$B$2:$B$5</c:f>
              <c:numCache>
                <c:formatCode>0.00</c:formatCode>
                <c:ptCount val="4"/>
                <c:pt idx="0">
                  <c:v>-0.4</c:v>
                </c:pt>
                <c:pt idx="1">
                  <c:v>0.01</c:v>
                </c:pt>
                <c:pt idx="2">
                  <c:v>0.02</c:v>
                </c:pt>
                <c:pt idx="3">
                  <c:v>0.04</c:v>
                </c:pt>
              </c:numCache>
            </c:numRef>
          </c:val>
          <c:smooth val="0"/>
          <c:extLst>
            <c:ext xmlns:c16="http://schemas.microsoft.com/office/drawing/2014/chart" uri="{C3380CC4-5D6E-409C-BE32-E72D297353CC}">
              <c16:uniqueId val="{00000000-1914-4E9D-81DE-EAAAE037EB22}"/>
            </c:ext>
          </c:extLst>
        </c:ser>
        <c:ser>
          <c:idx val="1"/>
          <c:order val="1"/>
          <c:tx>
            <c:strRef>
              <c:f>Sheet1!$C$1</c:f>
              <c:strCache>
                <c:ptCount val="1"/>
                <c:pt idx="0">
                  <c:v>The Voice</c:v>
                </c:pt>
              </c:strCache>
            </c:strRef>
          </c:tx>
          <c:spPr>
            <a:ln w="28575" cap="rnd">
              <a:solidFill>
                <a:schemeClr val="accent2"/>
              </a:solidFill>
              <a:round/>
            </a:ln>
            <a:effectLst/>
          </c:spPr>
          <c:marker>
            <c:symbol val="none"/>
          </c:marker>
          <c:cat>
            <c:strRef>
              <c:f>Sheet1!$A$2:$A$5</c:f>
              <c:strCache>
                <c:ptCount val="4"/>
                <c:pt idx="0">
                  <c:v>Quarter Through</c:v>
                </c:pt>
                <c:pt idx="1">
                  <c:v>Midway Through</c:v>
                </c:pt>
                <c:pt idx="2">
                  <c:v>Three Quarters Through</c:v>
                </c:pt>
                <c:pt idx="3">
                  <c:v>End</c:v>
                </c:pt>
              </c:strCache>
            </c:strRef>
          </c:cat>
          <c:val>
            <c:numRef>
              <c:f>Sheet1!$C$2:$C$5</c:f>
              <c:numCache>
                <c:formatCode>0.00</c:formatCode>
                <c:ptCount val="4"/>
                <c:pt idx="0">
                  <c:v>0.19</c:v>
                </c:pt>
                <c:pt idx="1">
                  <c:v>0.24</c:v>
                </c:pt>
                <c:pt idx="2">
                  <c:v>-5.0000000000000301E-2</c:v>
                </c:pt>
                <c:pt idx="3">
                  <c:v>0.11</c:v>
                </c:pt>
              </c:numCache>
            </c:numRef>
          </c:val>
          <c:smooth val="0"/>
          <c:extLst>
            <c:ext xmlns:c16="http://schemas.microsoft.com/office/drawing/2014/chart" uri="{C3380CC4-5D6E-409C-BE32-E72D297353CC}">
              <c16:uniqueId val="{00000001-1914-4E9D-81DE-EAAAE037EB22}"/>
            </c:ext>
          </c:extLst>
        </c:ser>
        <c:ser>
          <c:idx val="2"/>
          <c:order val="2"/>
          <c:tx>
            <c:strRef>
              <c:f>Sheet1!$D$1</c:f>
              <c:strCache>
                <c:ptCount val="1"/>
                <c:pt idx="0">
                  <c:v>Dancing With The Stars</c:v>
                </c:pt>
              </c:strCache>
            </c:strRef>
          </c:tx>
          <c:spPr>
            <a:ln w="28575" cap="rnd">
              <a:solidFill>
                <a:srgbClr val="FF66FF"/>
              </a:solidFill>
              <a:round/>
            </a:ln>
            <a:effectLst/>
          </c:spPr>
          <c:marker>
            <c:symbol val="none"/>
          </c:marker>
          <c:cat>
            <c:strRef>
              <c:f>Sheet1!$A$2:$A$5</c:f>
              <c:strCache>
                <c:ptCount val="4"/>
                <c:pt idx="0">
                  <c:v>Quarter Through</c:v>
                </c:pt>
                <c:pt idx="1">
                  <c:v>Midway Through</c:v>
                </c:pt>
                <c:pt idx="2">
                  <c:v>Three Quarters Through</c:v>
                </c:pt>
                <c:pt idx="3">
                  <c:v>End</c:v>
                </c:pt>
              </c:strCache>
            </c:strRef>
          </c:cat>
          <c:val>
            <c:numRef>
              <c:f>Sheet1!$D$2:$D$5</c:f>
              <c:numCache>
                <c:formatCode>0.00</c:formatCode>
                <c:ptCount val="4"/>
                <c:pt idx="0">
                  <c:v>0.43</c:v>
                </c:pt>
                <c:pt idx="1">
                  <c:v>7.0000000000000298E-2</c:v>
                </c:pt>
                <c:pt idx="2">
                  <c:v>1.9999999999999601E-2</c:v>
                </c:pt>
                <c:pt idx="3">
                  <c:v>-7.0000000000000298E-2</c:v>
                </c:pt>
              </c:numCache>
            </c:numRef>
          </c:val>
          <c:smooth val="0"/>
          <c:extLst>
            <c:ext xmlns:c16="http://schemas.microsoft.com/office/drawing/2014/chart" uri="{C3380CC4-5D6E-409C-BE32-E72D297353CC}">
              <c16:uniqueId val="{00000002-1914-4E9D-81DE-EAAAE037EB22}"/>
            </c:ext>
          </c:extLst>
        </c:ser>
        <c:ser>
          <c:idx val="3"/>
          <c:order val="3"/>
          <c:tx>
            <c:strRef>
              <c:f>Sheet1!$E$1</c:f>
              <c:strCache>
                <c:ptCount val="1"/>
                <c:pt idx="0">
                  <c:v>Designated Survivor</c:v>
                </c:pt>
              </c:strCache>
            </c:strRef>
          </c:tx>
          <c:spPr>
            <a:ln w="28575" cap="rnd">
              <a:solidFill>
                <a:schemeClr val="accent4"/>
              </a:solidFill>
              <a:round/>
            </a:ln>
            <a:effectLst/>
          </c:spPr>
          <c:marker>
            <c:symbol val="none"/>
          </c:marker>
          <c:cat>
            <c:strRef>
              <c:f>Sheet1!$A$2:$A$5</c:f>
              <c:strCache>
                <c:ptCount val="4"/>
                <c:pt idx="0">
                  <c:v>Quarter Through</c:v>
                </c:pt>
                <c:pt idx="1">
                  <c:v>Midway Through</c:v>
                </c:pt>
                <c:pt idx="2">
                  <c:v>Three Quarters Through</c:v>
                </c:pt>
                <c:pt idx="3">
                  <c:v>End</c:v>
                </c:pt>
              </c:strCache>
            </c:strRef>
          </c:cat>
          <c:val>
            <c:numRef>
              <c:f>Sheet1!$E$2:$E$5</c:f>
              <c:numCache>
                <c:formatCode>0.00</c:formatCode>
                <c:ptCount val="4"/>
                <c:pt idx="0">
                  <c:v>0</c:v>
                </c:pt>
                <c:pt idx="1">
                  <c:v>0</c:v>
                </c:pt>
                <c:pt idx="2">
                  <c:v>-8.0000000000000099E-2</c:v>
                </c:pt>
                <c:pt idx="3">
                  <c:v>-0.15</c:v>
                </c:pt>
              </c:numCache>
            </c:numRef>
          </c:val>
          <c:smooth val="0"/>
          <c:extLst>
            <c:ext xmlns:c16="http://schemas.microsoft.com/office/drawing/2014/chart" uri="{C3380CC4-5D6E-409C-BE32-E72D297353CC}">
              <c16:uniqueId val="{00000003-1914-4E9D-81DE-EAAAE037EB22}"/>
            </c:ext>
          </c:extLst>
        </c:ser>
        <c:ser>
          <c:idx val="4"/>
          <c:order val="4"/>
          <c:tx>
            <c:strRef>
              <c:f>Sheet1!$F$1</c:f>
              <c:strCache>
                <c:ptCount val="1"/>
                <c:pt idx="0">
                  <c:v>Parts Unknown</c:v>
                </c:pt>
              </c:strCache>
            </c:strRef>
          </c:tx>
          <c:spPr>
            <a:ln w="28575" cap="rnd">
              <a:solidFill>
                <a:schemeClr val="accent5"/>
              </a:solidFill>
              <a:round/>
            </a:ln>
            <a:effectLst/>
          </c:spPr>
          <c:marker>
            <c:symbol val="none"/>
          </c:marker>
          <c:cat>
            <c:strRef>
              <c:f>Sheet1!$A$2:$A$5</c:f>
              <c:strCache>
                <c:ptCount val="4"/>
                <c:pt idx="0">
                  <c:v>Quarter Through</c:v>
                </c:pt>
                <c:pt idx="1">
                  <c:v>Midway Through</c:v>
                </c:pt>
                <c:pt idx="2">
                  <c:v>Three Quarters Through</c:v>
                </c:pt>
                <c:pt idx="3">
                  <c:v>End</c:v>
                </c:pt>
              </c:strCache>
            </c:strRef>
          </c:cat>
          <c:val>
            <c:numRef>
              <c:f>Sheet1!$F$2:$F$5</c:f>
              <c:numCache>
                <c:formatCode>0.00</c:formatCode>
                <c:ptCount val="4"/>
                <c:pt idx="0">
                  <c:v>0.01</c:v>
                </c:pt>
                <c:pt idx="1">
                  <c:v>-0.03</c:v>
                </c:pt>
                <c:pt idx="2">
                  <c:v>-7.0000000000000007E-2</c:v>
                </c:pt>
                <c:pt idx="3">
                  <c:v>0.08</c:v>
                </c:pt>
              </c:numCache>
            </c:numRef>
          </c:val>
          <c:smooth val="0"/>
          <c:extLst>
            <c:ext xmlns:c16="http://schemas.microsoft.com/office/drawing/2014/chart" uri="{C3380CC4-5D6E-409C-BE32-E72D297353CC}">
              <c16:uniqueId val="{00000004-1914-4E9D-81DE-EAAAE037EB22}"/>
            </c:ext>
          </c:extLst>
        </c:ser>
        <c:ser>
          <c:idx val="5"/>
          <c:order val="5"/>
          <c:tx>
            <c:strRef>
              <c:f>Sheet1!$G$1</c:f>
              <c:strCache>
                <c:ptCount val="1"/>
                <c:pt idx="0">
                  <c:v>Anderson Cooper 360</c:v>
                </c:pt>
              </c:strCache>
            </c:strRef>
          </c:tx>
          <c:spPr>
            <a:ln w="28575" cap="rnd">
              <a:solidFill>
                <a:schemeClr val="accent6"/>
              </a:solidFill>
              <a:round/>
            </a:ln>
            <a:effectLst/>
          </c:spPr>
          <c:marker>
            <c:symbol val="none"/>
          </c:marker>
          <c:cat>
            <c:strRef>
              <c:f>Sheet1!$A$2:$A$5</c:f>
              <c:strCache>
                <c:ptCount val="4"/>
                <c:pt idx="0">
                  <c:v>Quarter Through</c:v>
                </c:pt>
                <c:pt idx="1">
                  <c:v>Midway Through</c:v>
                </c:pt>
                <c:pt idx="2">
                  <c:v>Three Quarters Through</c:v>
                </c:pt>
                <c:pt idx="3">
                  <c:v>End</c:v>
                </c:pt>
              </c:strCache>
            </c:strRef>
          </c:cat>
          <c:val>
            <c:numRef>
              <c:f>Sheet1!$G$2:$G$5</c:f>
              <c:numCache>
                <c:formatCode>0.00</c:formatCode>
                <c:ptCount val="4"/>
                <c:pt idx="0">
                  <c:v>0.13</c:v>
                </c:pt>
                <c:pt idx="1">
                  <c:v>-0.13</c:v>
                </c:pt>
                <c:pt idx="2">
                  <c:v>0.05</c:v>
                </c:pt>
                <c:pt idx="3">
                  <c:v>7.0000000000000007E-2</c:v>
                </c:pt>
              </c:numCache>
            </c:numRef>
          </c:val>
          <c:smooth val="0"/>
          <c:extLst>
            <c:ext xmlns:c16="http://schemas.microsoft.com/office/drawing/2014/chart" uri="{C3380CC4-5D6E-409C-BE32-E72D297353CC}">
              <c16:uniqueId val="{00000005-1914-4E9D-81DE-EAAAE037EB22}"/>
            </c:ext>
          </c:extLst>
        </c:ser>
        <c:ser>
          <c:idx val="6"/>
          <c:order val="6"/>
          <c:tx>
            <c:strRef>
              <c:f>Sheet1!$H$1</c:f>
              <c:strCache>
                <c:ptCount val="1"/>
                <c:pt idx="0">
                  <c:v>Rick &amp; Morty</c:v>
                </c:pt>
              </c:strCache>
            </c:strRef>
          </c:tx>
          <c:spPr>
            <a:ln w="28575" cap="rnd">
              <a:solidFill>
                <a:schemeClr val="bg1">
                  <a:lumMod val="50000"/>
                </a:schemeClr>
              </a:solidFill>
              <a:round/>
            </a:ln>
            <a:effectLst/>
          </c:spPr>
          <c:marker>
            <c:symbol val="none"/>
          </c:marker>
          <c:cat>
            <c:strRef>
              <c:f>Sheet1!$A$2:$A$5</c:f>
              <c:strCache>
                <c:ptCount val="4"/>
                <c:pt idx="0">
                  <c:v>Quarter Through</c:v>
                </c:pt>
                <c:pt idx="1">
                  <c:v>Midway Through</c:v>
                </c:pt>
                <c:pt idx="2">
                  <c:v>Three Quarters Through</c:v>
                </c:pt>
                <c:pt idx="3">
                  <c:v>End</c:v>
                </c:pt>
              </c:strCache>
            </c:strRef>
          </c:cat>
          <c:val>
            <c:numRef>
              <c:f>Sheet1!$H$2:$H$5</c:f>
              <c:numCache>
                <c:formatCode>0.00</c:formatCode>
                <c:ptCount val="4"/>
                <c:pt idx="0">
                  <c:v>0.01</c:v>
                </c:pt>
                <c:pt idx="1">
                  <c:v>-0.01</c:v>
                </c:pt>
                <c:pt idx="2">
                  <c:v>0.02</c:v>
                </c:pt>
                <c:pt idx="3">
                  <c:v>0.09</c:v>
                </c:pt>
              </c:numCache>
            </c:numRef>
          </c:val>
          <c:smooth val="0"/>
          <c:extLst>
            <c:ext xmlns:c16="http://schemas.microsoft.com/office/drawing/2014/chart" uri="{C3380CC4-5D6E-409C-BE32-E72D297353CC}">
              <c16:uniqueId val="{00000006-1914-4E9D-81DE-EAAAE037EB22}"/>
            </c:ext>
          </c:extLst>
        </c:ser>
        <c:ser>
          <c:idx val="7"/>
          <c:order val="7"/>
          <c:tx>
            <c:strRef>
              <c:f>Sheet1!$I$1</c:f>
              <c:strCache>
                <c:ptCount val="1"/>
                <c:pt idx="0">
                  <c:v>Sunday Night Football (NBC)</c:v>
                </c:pt>
              </c:strCache>
            </c:strRef>
          </c:tx>
          <c:spPr>
            <a:ln w="28575" cap="rnd">
              <a:solidFill>
                <a:schemeClr val="accent3"/>
              </a:solidFill>
              <a:round/>
            </a:ln>
            <a:effectLst/>
          </c:spPr>
          <c:marker>
            <c:symbol val="none"/>
          </c:marker>
          <c:cat>
            <c:strRef>
              <c:f>Sheet1!$A$2:$A$5</c:f>
              <c:strCache>
                <c:ptCount val="4"/>
                <c:pt idx="0">
                  <c:v>Quarter Through</c:v>
                </c:pt>
                <c:pt idx="1">
                  <c:v>Midway Through</c:v>
                </c:pt>
                <c:pt idx="2">
                  <c:v>Three Quarters Through</c:v>
                </c:pt>
                <c:pt idx="3">
                  <c:v>End</c:v>
                </c:pt>
              </c:strCache>
            </c:strRef>
          </c:cat>
          <c:val>
            <c:numRef>
              <c:f>Sheet1!$I$2:$I$5</c:f>
              <c:numCache>
                <c:formatCode>0.00</c:formatCode>
                <c:ptCount val="4"/>
                <c:pt idx="0">
                  <c:v>1.1299999999999999</c:v>
                </c:pt>
                <c:pt idx="1">
                  <c:v>0.1</c:v>
                </c:pt>
                <c:pt idx="2">
                  <c:v>0.37</c:v>
                </c:pt>
                <c:pt idx="3">
                  <c:v>0.05</c:v>
                </c:pt>
              </c:numCache>
            </c:numRef>
          </c:val>
          <c:smooth val="0"/>
          <c:extLst>
            <c:ext xmlns:c16="http://schemas.microsoft.com/office/drawing/2014/chart" uri="{C3380CC4-5D6E-409C-BE32-E72D297353CC}">
              <c16:uniqueId val="{00000002-41A6-4A3F-890F-8210B459DA77}"/>
            </c:ext>
          </c:extLst>
        </c:ser>
        <c:ser>
          <c:idx val="8"/>
          <c:order val="8"/>
          <c:tx>
            <c:strRef>
              <c:f>Sheet1!$J$1</c:f>
              <c:strCache>
                <c:ptCount val="1"/>
                <c:pt idx="0">
                  <c:v>WWE</c:v>
                </c:pt>
              </c:strCache>
            </c:strRef>
          </c:tx>
          <c:spPr>
            <a:ln w="28575" cap="rnd">
              <a:solidFill>
                <a:srgbClr val="F5CD2D"/>
              </a:solidFill>
              <a:round/>
            </a:ln>
            <a:effectLst/>
          </c:spPr>
          <c:marker>
            <c:symbol val="none"/>
          </c:marker>
          <c:cat>
            <c:strRef>
              <c:f>Sheet1!$A$2:$A$5</c:f>
              <c:strCache>
                <c:ptCount val="4"/>
                <c:pt idx="0">
                  <c:v>Quarter Through</c:v>
                </c:pt>
                <c:pt idx="1">
                  <c:v>Midway Through</c:v>
                </c:pt>
                <c:pt idx="2">
                  <c:v>Three Quarters Through</c:v>
                </c:pt>
                <c:pt idx="3">
                  <c:v>End</c:v>
                </c:pt>
              </c:strCache>
            </c:strRef>
          </c:cat>
          <c:val>
            <c:numRef>
              <c:f>Sheet1!$J$2:$J$5</c:f>
              <c:numCache>
                <c:formatCode>0.00</c:formatCode>
                <c:ptCount val="4"/>
                <c:pt idx="0">
                  <c:v>-0.08</c:v>
                </c:pt>
                <c:pt idx="1">
                  <c:v>-0.11</c:v>
                </c:pt>
                <c:pt idx="2">
                  <c:v>0.04</c:v>
                </c:pt>
                <c:pt idx="3">
                  <c:v>0.06</c:v>
                </c:pt>
              </c:numCache>
            </c:numRef>
          </c:val>
          <c:smooth val="0"/>
          <c:extLst>
            <c:ext xmlns:c16="http://schemas.microsoft.com/office/drawing/2014/chart" uri="{C3380CC4-5D6E-409C-BE32-E72D297353CC}">
              <c16:uniqueId val="{00000003-41A6-4A3F-890F-8210B459DA77}"/>
            </c:ext>
          </c:extLst>
        </c:ser>
        <c:ser>
          <c:idx val="9"/>
          <c:order val="9"/>
          <c:tx>
            <c:strRef>
              <c:f>Sheet1!$K$1</c:f>
              <c:strCache>
                <c:ptCount val="1"/>
                <c:pt idx="0">
                  <c:v>Broad City</c:v>
                </c:pt>
              </c:strCache>
            </c:strRef>
          </c:tx>
          <c:spPr>
            <a:ln w="28575" cap="rnd">
              <a:solidFill>
                <a:schemeClr val="tx2"/>
              </a:solidFill>
              <a:round/>
            </a:ln>
            <a:effectLst/>
          </c:spPr>
          <c:marker>
            <c:symbol val="none"/>
          </c:marker>
          <c:cat>
            <c:strRef>
              <c:f>Sheet1!$A$2:$A$5</c:f>
              <c:strCache>
                <c:ptCount val="4"/>
                <c:pt idx="0">
                  <c:v>Quarter Through</c:v>
                </c:pt>
                <c:pt idx="1">
                  <c:v>Midway Through</c:v>
                </c:pt>
                <c:pt idx="2">
                  <c:v>Three Quarters Through</c:v>
                </c:pt>
                <c:pt idx="3">
                  <c:v>End</c:v>
                </c:pt>
              </c:strCache>
            </c:strRef>
          </c:cat>
          <c:val>
            <c:numRef>
              <c:f>Sheet1!$K$2:$K$5</c:f>
              <c:numCache>
                <c:formatCode>0.00</c:formatCode>
                <c:ptCount val="4"/>
                <c:pt idx="0">
                  <c:v>-0.05</c:v>
                </c:pt>
                <c:pt idx="1">
                  <c:v>0</c:v>
                </c:pt>
                <c:pt idx="2">
                  <c:v>-0.01</c:v>
                </c:pt>
                <c:pt idx="3">
                  <c:v>0.08</c:v>
                </c:pt>
              </c:numCache>
            </c:numRef>
          </c:val>
          <c:smooth val="0"/>
          <c:extLst>
            <c:ext xmlns:c16="http://schemas.microsoft.com/office/drawing/2014/chart" uri="{C3380CC4-5D6E-409C-BE32-E72D297353CC}">
              <c16:uniqueId val="{00000004-41A6-4A3F-890F-8210B459DA77}"/>
            </c:ext>
          </c:extLst>
        </c:ser>
        <c:dLbls>
          <c:showLegendKey val="0"/>
          <c:showVal val="0"/>
          <c:showCatName val="0"/>
          <c:showSerName val="0"/>
          <c:showPercent val="0"/>
          <c:showBubbleSize val="0"/>
        </c:dLbls>
        <c:smooth val="0"/>
        <c:axId val="600335992"/>
        <c:axId val="600330896"/>
      </c:lineChart>
      <c:catAx>
        <c:axId val="600335992"/>
        <c:scaling>
          <c:orientation val="minMax"/>
        </c:scaling>
        <c:delete val="1"/>
        <c:axPos val="b"/>
        <c:numFmt formatCode="General" sourceLinked="1"/>
        <c:majorTickMark val="none"/>
        <c:minorTickMark val="none"/>
        <c:tickLblPos val="nextTo"/>
        <c:crossAx val="600330896"/>
        <c:crosses val="autoZero"/>
        <c:auto val="1"/>
        <c:lblAlgn val="ctr"/>
        <c:lblOffset val="100"/>
        <c:noMultiLvlLbl val="0"/>
      </c:catAx>
      <c:valAx>
        <c:axId val="600330896"/>
        <c:scaling>
          <c:orientation val="minMax"/>
          <c:max val="2"/>
          <c:min val="-2"/>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en-US"/>
          </a:p>
        </c:txPr>
        <c:crossAx val="600335992"/>
        <c:crosses val="autoZero"/>
        <c:crossBetween val="between"/>
        <c:majorUnit val="0.5"/>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23673059833743"/>
          <c:y val="0.301065763759086"/>
          <c:w val="0.62082698168197403"/>
          <c:h val="0.61279799774697097"/>
        </c:manualLayout>
      </c:layout>
      <c:pieChart>
        <c:varyColors val="1"/>
        <c:ser>
          <c:idx val="0"/>
          <c:order val="0"/>
          <c:tx>
            <c:strRef>
              <c:f>Sheet1!$B$1</c:f>
              <c:strCache>
                <c:ptCount val="1"/>
                <c:pt idx="0">
                  <c:v>#</c:v>
                </c:pt>
              </c:strCache>
            </c:strRef>
          </c:tx>
          <c:explosion val="18"/>
          <c:dPt>
            <c:idx val="0"/>
            <c:bubble3D val="0"/>
            <c:spPr>
              <a:solidFill>
                <a:schemeClr val="accent6">
                  <a:lumMod val="75000"/>
                </a:schemeClr>
              </a:solidFill>
              <a:ln>
                <a:noFill/>
              </a:ln>
              <a:effectLst>
                <a:outerShdw blurRad="40000" dist="23000" dir="5400000" rotWithShape="0">
                  <a:srgbClr val="000000">
                    <a:alpha val="35000"/>
                  </a:srgbClr>
                </a:outerShdw>
              </a:effectLst>
            </c:spPr>
            <c:extLst>
              <c:ext xmlns:c16="http://schemas.microsoft.com/office/drawing/2014/chart" uri="{C3380CC4-5D6E-409C-BE32-E72D297353CC}">
                <c16:uniqueId val="{00000001-C244-4977-A0B3-D8127D06D80C}"/>
              </c:ext>
            </c:extLst>
          </c:dPt>
          <c:dPt>
            <c:idx val="1"/>
            <c:bubble3D val="0"/>
            <c:spPr>
              <a:solidFill>
                <a:schemeClr val="bg1">
                  <a:lumMod val="65000"/>
                </a:schemeClr>
              </a:solidFill>
              <a:ln>
                <a:noFill/>
              </a:ln>
              <a:effectLst>
                <a:outerShdw blurRad="40000" dist="23000" dir="5400000" rotWithShape="0">
                  <a:srgbClr val="000000">
                    <a:alpha val="35000"/>
                  </a:srgbClr>
                </a:outerShdw>
              </a:effectLst>
            </c:spPr>
            <c:extLst>
              <c:ext xmlns:c16="http://schemas.microsoft.com/office/drawing/2014/chart" uri="{C3380CC4-5D6E-409C-BE32-E72D297353CC}">
                <c16:uniqueId val="{00000003-C244-4977-A0B3-D8127D06D80C}"/>
              </c:ext>
            </c:extLst>
          </c:dPt>
          <c:dPt>
            <c:idx val="2"/>
            <c:bubble3D val="0"/>
            <c:spPr>
              <a:solidFill>
                <a:schemeClr val="tx1"/>
              </a:solidFill>
              <a:ln>
                <a:noFill/>
              </a:ln>
              <a:effectLst>
                <a:outerShdw blurRad="40000" dist="23000" dir="5400000" rotWithShape="0">
                  <a:srgbClr val="000000">
                    <a:alpha val="35000"/>
                  </a:srgbClr>
                </a:outerShdw>
              </a:effectLst>
            </c:spPr>
            <c:extLst>
              <c:ext xmlns:c16="http://schemas.microsoft.com/office/drawing/2014/chart" uri="{C3380CC4-5D6E-409C-BE32-E72D297353CC}">
                <c16:uniqueId val="{00000005-C244-4977-A0B3-D8127D06D80C}"/>
              </c:ext>
            </c:extLst>
          </c:dPt>
          <c:dPt>
            <c:idx val="3"/>
            <c:bubble3D val="0"/>
            <c:spPr>
              <a:solidFill>
                <a:schemeClr val="accent3"/>
              </a:solidFill>
              <a:ln>
                <a:noFill/>
              </a:ln>
              <a:effectLst>
                <a:outerShdw blurRad="40000" dist="23000" dir="5400000" rotWithShape="0">
                  <a:srgbClr val="000000">
                    <a:alpha val="35000"/>
                  </a:srgbClr>
                </a:outerShdw>
              </a:effectLst>
            </c:spPr>
            <c:extLst>
              <c:ext xmlns:c16="http://schemas.microsoft.com/office/drawing/2014/chart" uri="{C3380CC4-5D6E-409C-BE32-E72D297353CC}">
                <c16:uniqueId val="{00000007-C244-4977-A0B3-D8127D06D80C}"/>
              </c:ext>
            </c:extLst>
          </c:dPt>
          <c:dPt>
            <c:idx val="4"/>
            <c:bubble3D val="0"/>
            <c:spPr>
              <a:solidFill>
                <a:schemeClr val="accent2"/>
              </a:solidFill>
              <a:ln>
                <a:noFill/>
              </a:ln>
              <a:effectLst>
                <a:outerShdw blurRad="40000" dist="23000" dir="5400000" rotWithShape="0">
                  <a:srgbClr val="000000">
                    <a:alpha val="35000"/>
                  </a:srgbClr>
                </a:outerShdw>
              </a:effectLst>
            </c:spPr>
            <c:extLst>
              <c:ext xmlns:c16="http://schemas.microsoft.com/office/drawing/2014/chart" uri="{C3380CC4-5D6E-409C-BE32-E72D297353CC}">
                <c16:uniqueId val="{00000009-C244-4977-A0B3-D8127D06D80C}"/>
              </c:ext>
            </c:extLst>
          </c:dPt>
          <c:dPt>
            <c:idx val="5"/>
            <c:bubble3D val="0"/>
            <c:spPr>
              <a:solidFill>
                <a:srgbClr val="FFFF99"/>
              </a:solidFill>
              <a:ln>
                <a:noFill/>
              </a:ln>
              <a:effectLst>
                <a:outerShdw blurRad="40000" dist="23000" dir="5400000" rotWithShape="0">
                  <a:srgbClr val="000000">
                    <a:alpha val="35000"/>
                  </a:srgbClr>
                </a:outerShdw>
              </a:effectLst>
            </c:spPr>
            <c:extLst>
              <c:ext xmlns:c16="http://schemas.microsoft.com/office/drawing/2014/chart" uri="{C3380CC4-5D6E-409C-BE32-E72D297353CC}">
                <c16:uniqueId val="{0000000B-C244-4977-A0B3-D8127D06D80C}"/>
              </c:ext>
            </c:extLst>
          </c:dPt>
          <c:dPt>
            <c:idx val="6"/>
            <c:bubble3D val="0"/>
            <c:spPr>
              <a:solidFill>
                <a:schemeClr val="accent4"/>
              </a:solidFill>
              <a:ln>
                <a:noFill/>
              </a:ln>
              <a:effectLst>
                <a:outerShdw blurRad="40000" dist="23000" dir="5400000" rotWithShape="0">
                  <a:srgbClr val="000000">
                    <a:alpha val="35000"/>
                  </a:srgbClr>
                </a:outerShdw>
              </a:effectLst>
            </c:spPr>
            <c:extLst>
              <c:ext xmlns:c16="http://schemas.microsoft.com/office/drawing/2014/chart" uri="{C3380CC4-5D6E-409C-BE32-E72D297353CC}">
                <c16:uniqueId val="{0000000D-C244-4977-A0B3-D8127D06D80C}"/>
              </c:ext>
            </c:extLst>
          </c:dPt>
          <c:dPt>
            <c:idx val="7"/>
            <c:bubble3D val="0"/>
            <c:spPr>
              <a:solidFill>
                <a:srgbClr val="FAB982"/>
              </a:solidFill>
              <a:ln>
                <a:noFill/>
              </a:ln>
              <a:effectLst>
                <a:outerShdw blurRad="40000" dist="23000" dir="5400000" rotWithShape="0">
                  <a:srgbClr val="000000">
                    <a:alpha val="35000"/>
                  </a:srgbClr>
                </a:outerShdw>
              </a:effectLst>
            </c:spPr>
            <c:extLst>
              <c:ext xmlns:c16="http://schemas.microsoft.com/office/drawing/2014/chart" uri="{C3380CC4-5D6E-409C-BE32-E72D297353CC}">
                <c16:uniqueId val="{0000000F-5BDF-4E5E-80FB-B2A7C3334279}"/>
              </c:ext>
            </c:extLst>
          </c:dPt>
          <c:dPt>
            <c:idx val="8"/>
            <c:bubble3D val="0"/>
            <c:spPr>
              <a:solidFill>
                <a:srgbClr val="50C8A0"/>
              </a:solidFill>
              <a:ln>
                <a:noFill/>
              </a:ln>
              <a:effectLst>
                <a:outerShdw blurRad="40000" dist="23000" dir="5400000" rotWithShape="0">
                  <a:srgbClr val="000000">
                    <a:alpha val="35000"/>
                  </a:srgbClr>
                </a:outerShdw>
              </a:effectLst>
            </c:spPr>
            <c:extLst>
              <c:ext xmlns:c16="http://schemas.microsoft.com/office/drawing/2014/chart" uri="{C3380CC4-5D6E-409C-BE32-E72D297353CC}">
                <c16:uniqueId val="{00000011-8077-4121-BA37-8DD68A34A1E8}"/>
              </c:ext>
            </c:extLst>
          </c:dPt>
          <c:dPt>
            <c:idx val="9"/>
            <c:bubble3D val="0"/>
            <c:spPr>
              <a:solidFill>
                <a:schemeClr val="accent2">
                  <a:lumMod val="40000"/>
                  <a:lumOff val="60000"/>
                </a:schemeClr>
              </a:solidFill>
              <a:ln>
                <a:noFill/>
              </a:ln>
              <a:effectLst>
                <a:outerShdw blurRad="40000" dist="23000" dir="5400000" rotWithShape="0">
                  <a:srgbClr val="000000">
                    <a:alpha val="35000"/>
                  </a:srgbClr>
                </a:outerShdw>
              </a:effectLst>
            </c:spPr>
            <c:extLst>
              <c:ext xmlns:c16="http://schemas.microsoft.com/office/drawing/2014/chart" uri="{C3380CC4-5D6E-409C-BE32-E72D297353CC}">
                <c16:uniqueId val="{00000010-8077-4121-BA37-8DD68A34A1E8}"/>
              </c:ext>
            </c:extLst>
          </c:dPt>
          <c:dPt>
            <c:idx val="10"/>
            <c:bubble3D val="0"/>
            <c:spPr>
              <a:gradFill rotWithShape="1">
                <a:gsLst>
                  <a:gs pos="0">
                    <a:schemeClr val="accent5">
                      <a:lumMod val="60000"/>
                      <a:tint val="100000"/>
                      <a:shade val="100000"/>
                      <a:satMod val="130000"/>
                    </a:schemeClr>
                  </a:gs>
                  <a:gs pos="100000">
                    <a:schemeClr val="accent5">
                      <a:lumMod val="60000"/>
                      <a:tint val="50000"/>
                      <a:shade val="100000"/>
                      <a:satMod val="350000"/>
                    </a:schemeClr>
                  </a:gs>
                </a:gsLst>
                <a:lin ang="16200000" scaled="0"/>
              </a:gradFill>
              <a:ln>
                <a:noFill/>
              </a:ln>
              <a:effectLst>
                <a:outerShdw blurRad="40000" dist="23000" dir="5400000" rotWithShape="0">
                  <a:srgbClr val="000000">
                    <a:alpha val="35000"/>
                  </a:srgbClr>
                </a:outerShdw>
              </a:effectLst>
            </c:spPr>
            <c:extLst>
              <c:ext xmlns:c16="http://schemas.microsoft.com/office/drawing/2014/chart" uri="{C3380CC4-5D6E-409C-BE32-E72D297353CC}">
                <c16:uniqueId val="{00000005-76F9-4A15-AFC4-95D86BD705FE}"/>
              </c:ext>
            </c:extLst>
          </c:dPt>
          <c:dPt>
            <c:idx val="11"/>
            <c:bubble3D val="0"/>
            <c:spPr>
              <a:gradFill rotWithShape="1">
                <a:gsLst>
                  <a:gs pos="0">
                    <a:schemeClr val="accent6">
                      <a:lumMod val="60000"/>
                      <a:tint val="100000"/>
                      <a:shade val="100000"/>
                      <a:satMod val="130000"/>
                    </a:schemeClr>
                  </a:gs>
                  <a:gs pos="100000">
                    <a:schemeClr val="accent6">
                      <a:lumMod val="60000"/>
                      <a:tint val="50000"/>
                      <a:shade val="100000"/>
                      <a:satMod val="350000"/>
                    </a:schemeClr>
                  </a:gs>
                </a:gsLst>
                <a:lin ang="16200000" scaled="0"/>
              </a:gradFill>
              <a:ln>
                <a:noFill/>
              </a:ln>
              <a:effectLst>
                <a:outerShdw blurRad="40000" dist="23000" dir="5400000" rotWithShape="0">
                  <a:srgbClr val="000000">
                    <a:alpha val="35000"/>
                  </a:srgbClr>
                </a:outerShdw>
              </a:effectLst>
            </c:spPr>
            <c:extLst>
              <c:ext xmlns:c16="http://schemas.microsoft.com/office/drawing/2014/chart" uri="{C3380CC4-5D6E-409C-BE32-E72D297353CC}">
                <c16:uniqueId val="{00000004-76F9-4A15-AFC4-95D86BD705FE}"/>
              </c:ext>
            </c:extLst>
          </c:dPt>
          <c:dPt>
            <c:idx val="12"/>
            <c:bubble3D val="0"/>
            <c:spPr>
              <a:gradFill rotWithShape="1">
                <a:gsLst>
                  <a:gs pos="0">
                    <a:schemeClr val="accent1">
                      <a:lumMod val="80000"/>
                      <a:lumOff val="20000"/>
                      <a:tint val="100000"/>
                      <a:shade val="100000"/>
                      <a:satMod val="130000"/>
                    </a:schemeClr>
                  </a:gs>
                  <a:gs pos="100000">
                    <a:schemeClr val="accent1">
                      <a:lumMod val="80000"/>
                      <a:lumOff val="20000"/>
                      <a:tint val="50000"/>
                      <a:shade val="100000"/>
                      <a:satMod val="350000"/>
                    </a:schemeClr>
                  </a:gs>
                </a:gsLst>
                <a:lin ang="16200000" scaled="0"/>
              </a:gradFill>
              <a:ln>
                <a:noFill/>
              </a:ln>
              <a:effectLst>
                <a:outerShdw blurRad="40000" dist="23000" dir="5400000" rotWithShape="0">
                  <a:srgbClr val="000000">
                    <a:alpha val="35000"/>
                  </a:srgbClr>
                </a:outerShdw>
              </a:effectLst>
            </c:spPr>
            <c:extLst>
              <c:ext xmlns:c16="http://schemas.microsoft.com/office/drawing/2014/chart" uri="{C3380CC4-5D6E-409C-BE32-E72D297353CC}">
                <c16:uniqueId val="{00000003-76F9-4A15-AFC4-95D86BD705FE}"/>
              </c:ext>
            </c:extLst>
          </c:dPt>
          <c:dPt>
            <c:idx val="13"/>
            <c:bubble3D val="0"/>
            <c:spPr>
              <a:gradFill rotWithShape="1">
                <a:gsLst>
                  <a:gs pos="0">
                    <a:schemeClr val="accent2">
                      <a:lumMod val="80000"/>
                      <a:lumOff val="20000"/>
                      <a:tint val="100000"/>
                      <a:shade val="100000"/>
                      <a:satMod val="130000"/>
                    </a:schemeClr>
                  </a:gs>
                  <a:gs pos="100000">
                    <a:schemeClr val="accent2">
                      <a:lumMod val="80000"/>
                      <a:lumOff val="20000"/>
                      <a:tint val="50000"/>
                      <a:shade val="100000"/>
                      <a:satMod val="350000"/>
                    </a:schemeClr>
                  </a:gs>
                </a:gsLst>
                <a:lin ang="16200000" scaled="0"/>
              </a:gradFill>
              <a:ln>
                <a:noFill/>
              </a:ln>
              <a:effectLst>
                <a:outerShdw blurRad="40000" dist="23000" dir="5400000" rotWithShape="0">
                  <a:srgbClr val="000000">
                    <a:alpha val="35000"/>
                  </a:srgbClr>
                </a:outerShdw>
              </a:effectLst>
            </c:spPr>
            <c:extLst>
              <c:ext xmlns:c16="http://schemas.microsoft.com/office/drawing/2014/chart" uri="{C3380CC4-5D6E-409C-BE32-E72D297353CC}">
                <c16:uniqueId val="{00000002-76F9-4A15-AFC4-95D86BD705FE}"/>
              </c:ext>
            </c:extLst>
          </c:dPt>
          <c:dPt>
            <c:idx val="14"/>
            <c:bubble3D val="0"/>
            <c:spPr>
              <a:solidFill>
                <a:schemeClr val="accent1"/>
              </a:solidFill>
              <a:ln>
                <a:noFill/>
              </a:ln>
              <a:effectLst>
                <a:outerShdw blurRad="40000" dist="23000" dir="5400000" rotWithShape="0">
                  <a:srgbClr val="000000">
                    <a:alpha val="35000"/>
                  </a:srgbClr>
                </a:outerShdw>
              </a:effectLst>
            </c:spPr>
            <c:extLst>
              <c:ext xmlns:c16="http://schemas.microsoft.com/office/drawing/2014/chart" uri="{C3380CC4-5D6E-409C-BE32-E72D297353CC}">
                <c16:uniqueId val="{00000001-76F9-4A15-AFC4-95D86BD705FE}"/>
              </c:ext>
            </c:extLst>
          </c:dPt>
          <c:dPt>
            <c:idx val="15"/>
            <c:bubble3D val="0"/>
            <c:spPr>
              <a:solidFill>
                <a:schemeClr val="accent1"/>
              </a:solidFill>
              <a:ln>
                <a:noFill/>
              </a:ln>
              <a:effectLst>
                <a:outerShdw blurRad="40000" dist="23000" dir="5400000" rotWithShape="0">
                  <a:srgbClr val="000000">
                    <a:alpha val="35000"/>
                  </a:srgbClr>
                </a:outerShdw>
              </a:effectLst>
            </c:spPr>
            <c:extLst>
              <c:ext xmlns:c16="http://schemas.microsoft.com/office/drawing/2014/chart" uri="{C3380CC4-5D6E-409C-BE32-E72D297353CC}">
                <c16:uniqueId val="{00000000-76F9-4A15-AFC4-95D86BD705FE}"/>
              </c:ext>
            </c:extLst>
          </c:dPt>
          <c:dLbls>
            <c:dLbl>
              <c:idx val="0"/>
              <c:layout>
                <c:manualLayout>
                  <c:x val="0.18599098206426001"/>
                  <c:y val="8.0715400869813006E-2"/>
                </c:manualLayout>
              </c:layout>
              <c:tx>
                <c:rich>
                  <a:bodyPr rot="0" spcFirstLastPara="1" vertOverflow="ellipsis" vert="horz" wrap="square" lIns="38100" tIns="19050" rIns="38100" bIns="19050" anchor="ctr" anchorCtr="0">
                    <a:spAutoFit/>
                  </a:bodyPr>
                  <a:lstStyle/>
                  <a:p>
                    <a:pPr algn="ctr">
                      <a:defRPr sz="1000" b="1" i="0" u="none" strike="noStrike" kern="1200" baseline="0">
                        <a:solidFill>
                          <a:srgbClr val="FF0000"/>
                        </a:solidFill>
                        <a:latin typeface="+mn-lt"/>
                        <a:ea typeface="+mn-ea"/>
                        <a:cs typeface="+mn-cs"/>
                      </a:defRPr>
                    </a:pPr>
                    <a:fld id="{960FFF3D-2112-465E-93DF-2ABCE9478D00}" type="CATEGORYNAME">
                      <a:rPr lang="en-US" sz="1000" b="1" u="none" smtClean="0">
                        <a:solidFill>
                          <a:schemeClr val="tx1"/>
                        </a:solidFill>
                      </a:rPr>
                      <a:pPr algn="ctr">
                        <a:defRPr sz="1000" b="1">
                          <a:solidFill>
                            <a:srgbClr val="FF0000"/>
                          </a:solidFill>
                        </a:defRPr>
                      </a:pPr>
                      <a:t>[CATEGORY NAME]</a:t>
                    </a:fld>
                    <a:r>
                      <a:rPr lang="en-US" sz="1000" b="1" u="none" dirty="0">
                        <a:solidFill>
                          <a:schemeClr val="tx1"/>
                        </a:solidFill>
                      </a:rPr>
                      <a:t>:</a:t>
                    </a:r>
                    <a:r>
                      <a:rPr lang="en-US" sz="1000" b="1" u="none" baseline="0" dirty="0">
                        <a:solidFill>
                          <a:schemeClr val="tx1"/>
                        </a:solidFill>
                      </a:rPr>
                      <a:t> 1 (1%)</a:t>
                    </a:r>
                  </a:p>
                </c:rich>
              </c:tx>
              <c:spPr>
                <a:noFill/>
                <a:ln>
                  <a:noFill/>
                </a:ln>
                <a:effectLst/>
              </c:spPr>
              <c:txPr>
                <a:bodyPr rot="0" spcFirstLastPara="1" vertOverflow="ellipsis" vert="horz" wrap="square" lIns="38100" tIns="19050" rIns="38100" bIns="19050" anchor="ctr" anchorCtr="0">
                  <a:spAutoFit/>
                </a:bodyPr>
                <a:lstStyle/>
                <a:p>
                  <a:pPr algn="ctr">
                    <a:defRPr sz="1000" b="1" i="0" u="none" strike="noStrike" kern="1200" baseline="0">
                      <a:solidFill>
                        <a:srgbClr val="FF0000"/>
                      </a:solidFill>
                      <a:latin typeface="+mn-lt"/>
                      <a:ea typeface="+mn-ea"/>
                      <a:cs typeface="+mn-cs"/>
                    </a:defRPr>
                  </a:pPr>
                  <a:endParaRPr lang="en-US"/>
                </a:p>
              </c:txPr>
              <c:dLblPos val="bestFit"/>
              <c:showLegendKey val="0"/>
              <c:showVal val="1"/>
              <c:showCatName val="1"/>
              <c:showSerName val="0"/>
              <c:showPercent val="1"/>
              <c:showBubbleSize val="0"/>
              <c:extLst>
                <c:ext xmlns:c15="http://schemas.microsoft.com/office/drawing/2012/chart" uri="{CE6537A1-D6FC-4f65-9D91-7224C49458BB}">
                  <c15:layout>
                    <c:manualLayout>
                      <c:w val="0.27655870616885553"/>
                      <c:h val="6.9318035709475923E-2"/>
                    </c:manualLayout>
                  </c15:layout>
                  <c15:dlblFieldTable/>
                  <c15:showDataLabelsRange val="0"/>
                </c:ext>
                <c:ext xmlns:c16="http://schemas.microsoft.com/office/drawing/2014/chart" uri="{C3380CC4-5D6E-409C-BE32-E72D297353CC}">
                  <c16:uniqueId val="{00000001-C244-4977-A0B3-D8127D06D80C}"/>
                </c:ext>
              </c:extLst>
            </c:dLbl>
            <c:dLbl>
              <c:idx val="1"/>
              <c:layout>
                <c:manualLayout>
                  <c:x val="-2.1927803693169799E-2"/>
                  <c:y val="7.8775986769302003E-2"/>
                </c:manualLayout>
              </c:layout>
              <c:tx>
                <c:rich>
                  <a:bodyPr rot="0" spcFirstLastPara="1" vertOverflow="ellipsis" vert="horz" wrap="square" lIns="38100" tIns="19050" rIns="38100" bIns="19050" anchor="ctr" anchorCtr="0">
                    <a:noAutofit/>
                  </a:bodyPr>
                  <a:lstStyle/>
                  <a:p>
                    <a:pPr algn="ctr">
                      <a:defRPr sz="1000" b="1" i="0" u="none" strike="noStrike" kern="1200" baseline="0">
                        <a:solidFill>
                          <a:schemeClr val="tx1"/>
                        </a:solidFill>
                        <a:latin typeface="+mn-lt"/>
                        <a:ea typeface="+mn-ea"/>
                        <a:cs typeface="+mn-cs"/>
                      </a:defRPr>
                    </a:pPr>
                    <a:fld id="{D59AFA92-8F79-4311-BFE2-95B487F1A6C6}" type="CATEGORYNAME">
                      <a:rPr lang="en-US" sz="1000" b="1" u="none" smtClean="0">
                        <a:solidFill>
                          <a:schemeClr val="tx1"/>
                        </a:solidFill>
                      </a:rPr>
                      <a:pPr algn="ctr">
                        <a:defRPr sz="1000" b="1">
                          <a:solidFill>
                            <a:schemeClr val="tx1"/>
                          </a:solidFill>
                        </a:defRPr>
                      </a:pPr>
                      <a:t>[CATEGORY NAME]</a:t>
                    </a:fld>
                    <a:r>
                      <a:rPr lang="en-US" sz="1000" b="1" u="none" dirty="0">
                        <a:solidFill>
                          <a:schemeClr val="tx1"/>
                        </a:solidFill>
                      </a:rPr>
                      <a:t>: </a:t>
                    </a:r>
                    <a:r>
                      <a:rPr lang="en-US" sz="1000" b="1" u="none" baseline="0" dirty="0">
                        <a:solidFill>
                          <a:schemeClr val="tx1"/>
                        </a:solidFill>
                      </a:rPr>
                      <a:t>1 (1%)</a:t>
                    </a:r>
                  </a:p>
                </c:rich>
              </c:tx>
              <c:spPr>
                <a:solidFill>
                  <a:srgbClr val="FFFF00"/>
                </a:solidFill>
                <a:ln>
                  <a:noFill/>
                </a:ln>
                <a:effectLst/>
              </c:spPr>
              <c:txPr>
                <a:bodyPr rot="0" spcFirstLastPara="1" vertOverflow="ellipsis" vert="horz" wrap="square" lIns="38100" tIns="19050" rIns="38100" bIns="19050" anchor="ctr" anchorCtr="0">
                  <a:noAutofit/>
                </a:bodyPr>
                <a:lstStyle/>
                <a:p>
                  <a:pPr algn="ctr">
                    <a:defRPr sz="1000" b="1" i="0" u="none" strike="noStrike" kern="1200" baseline="0">
                      <a:solidFill>
                        <a:schemeClr val="tx1"/>
                      </a:solidFill>
                      <a:latin typeface="+mn-lt"/>
                      <a:ea typeface="+mn-ea"/>
                      <a:cs typeface="+mn-cs"/>
                    </a:defRPr>
                  </a:pPr>
                  <a:endParaRPr lang="en-US"/>
                </a:p>
              </c:txPr>
              <c:dLblPos val="bestFit"/>
              <c:showLegendKey val="0"/>
              <c:showVal val="1"/>
              <c:showCatName val="1"/>
              <c:showSerName val="0"/>
              <c:showPercent val="1"/>
              <c:showBubbleSize val="0"/>
              <c:extLst>
                <c:ext xmlns:c15="http://schemas.microsoft.com/office/drawing/2012/chart" uri="{CE6537A1-D6FC-4f65-9D91-7224C49458BB}">
                  <c15:layout>
                    <c:manualLayout>
                      <c:w val="0.29538043122004715"/>
                      <c:h val="4.5065762751633237E-2"/>
                    </c:manualLayout>
                  </c15:layout>
                  <c15:dlblFieldTable/>
                  <c15:showDataLabelsRange val="0"/>
                </c:ext>
                <c:ext xmlns:c16="http://schemas.microsoft.com/office/drawing/2014/chart" uri="{C3380CC4-5D6E-409C-BE32-E72D297353CC}">
                  <c16:uniqueId val="{00000003-C244-4977-A0B3-D8127D06D80C}"/>
                </c:ext>
              </c:extLst>
            </c:dLbl>
            <c:dLbl>
              <c:idx val="2"/>
              <c:layout>
                <c:manualLayout>
                  <c:x val="4.1021803446545498E-2"/>
                  <c:y val="5.4155789501307401E-2"/>
                </c:manualLayout>
              </c:layout>
              <c:tx>
                <c:rich>
                  <a:bodyPr rot="0" spcFirstLastPara="1" vertOverflow="ellipsis" vert="horz" wrap="square" lIns="38100" tIns="19050" rIns="38100" bIns="19050" anchor="ctr" anchorCtr="0">
                    <a:noAutofit/>
                  </a:bodyPr>
                  <a:lstStyle/>
                  <a:p>
                    <a:pPr algn="l">
                      <a:defRPr sz="1000" b="1" i="0" u="none" strike="noStrike" kern="1200" baseline="0">
                        <a:solidFill>
                          <a:schemeClr val="tx1"/>
                        </a:solidFill>
                        <a:latin typeface="+mn-lt"/>
                        <a:ea typeface="+mn-ea"/>
                        <a:cs typeface="+mn-cs"/>
                      </a:defRPr>
                    </a:pPr>
                    <a:fld id="{B4C50A76-22C6-4BA1-A643-D5623476B8B0}" type="CATEGORYNAME">
                      <a:rPr lang="en-US" sz="1000" b="1" u="none" smtClean="0">
                        <a:solidFill>
                          <a:schemeClr val="tx1"/>
                        </a:solidFill>
                      </a:rPr>
                      <a:pPr algn="l">
                        <a:defRPr sz="1000" b="1">
                          <a:solidFill>
                            <a:schemeClr val="tx1"/>
                          </a:solidFill>
                        </a:defRPr>
                      </a:pPr>
                      <a:t>[CATEGORY NAME]</a:t>
                    </a:fld>
                    <a:r>
                      <a:rPr lang="en-US" sz="1000" b="1" u="none" dirty="0">
                        <a:solidFill>
                          <a:schemeClr val="tx1"/>
                        </a:solidFill>
                      </a:rPr>
                      <a:t>:</a:t>
                    </a:r>
                    <a:r>
                      <a:rPr lang="en-US" sz="1000" b="1" u="none" baseline="0" dirty="0">
                        <a:solidFill>
                          <a:schemeClr val="tx1"/>
                        </a:solidFill>
                      </a:rPr>
                      <a:t> 1 (1%)</a:t>
                    </a:r>
                  </a:p>
                </c:rich>
              </c:tx>
              <c:spPr>
                <a:noFill/>
                <a:ln>
                  <a:noFill/>
                </a:ln>
                <a:effectLst/>
              </c:spPr>
              <c:txPr>
                <a:bodyPr rot="0" spcFirstLastPara="1" vertOverflow="ellipsis" vert="horz" wrap="square" lIns="38100" tIns="19050" rIns="38100" bIns="19050" anchor="ctr" anchorCtr="0">
                  <a:noAutofit/>
                </a:bodyPr>
                <a:lstStyle/>
                <a:p>
                  <a:pPr algn="l">
                    <a:defRPr sz="1000" b="1" i="0" u="none" strike="noStrike" kern="1200" baseline="0">
                      <a:solidFill>
                        <a:schemeClr val="tx1"/>
                      </a:solidFill>
                      <a:latin typeface="+mn-lt"/>
                      <a:ea typeface="+mn-ea"/>
                      <a:cs typeface="+mn-cs"/>
                    </a:defRPr>
                  </a:pPr>
                  <a:endParaRPr lang="en-US"/>
                </a:p>
              </c:txPr>
              <c:dLblPos val="bestFit"/>
              <c:showLegendKey val="0"/>
              <c:showVal val="1"/>
              <c:showCatName val="1"/>
              <c:showSerName val="0"/>
              <c:showPercent val="1"/>
              <c:showBubbleSize val="0"/>
              <c:extLst>
                <c:ext xmlns:c15="http://schemas.microsoft.com/office/drawing/2012/chart" uri="{CE6537A1-D6FC-4f65-9D91-7224C49458BB}">
                  <c15:layout>
                    <c:manualLayout>
                      <c:w val="0.33304801173916271"/>
                      <c:h val="5.2520476149220077E-2"/>
                    </c:manualLayout>
                  </c15:layout>
                  <c15:dlblFieldTable/>
                  <c15:showDataLabelsRange val="0"/>
                </c:ext>
                <c:ext xmlns:c16="http://schemas.microsoft.com/office/drawing/2014/chart" uri="{C3380CC4-5D6E-409C-BE32-E72D297353CC}">
                  <c16:uniqueId val="{00000005-C244-4977-A0B3-D8127D06D80C}"/>
                </c:ext>
              </c:extLst>
            </c:dLbl>
            <c:dLbl>
              <c:idx val="3"/>
              <c:layout>
                <c:manualLayout>
                  <c:x val="-4.18521177860742E-2"/>
                  <c:y val="3.2917072922240297E-2"/>
                </c:manualLayout>
              </c:layout>
              <c:tx>
                <c:rich>
                  <a:bodyPr rot="0" spcFirstLastPara="1" vertOverflow="ellipsis" vert="horz" wrap="square" lIns="38100" tIns="19050" rIns="38100" bIns="19050" anchor="ctr" anchorCtr="0">
                    <a:noAutofit/>
                  </a:bodyPr>
                  <a:lstStyle/>
                  <a:p>
                    <a:pPr algn="l">
                      <a:defRPr sz="1000" b="1" i="0" u="none" strike="noStrike" kern="1200" baseline="0">
                        <a:solidFill>
                          <a:schemeClr val="tx1"/>
                        </a:solidFill>
                        <a:latin typeface="+mn-lt"/>
                        <a:ea typeface="+mn-ea"/>
                        <a:cs typeface="+mn-cs"/>
                      </a:defRPr>
                    </a:pPr>
                    <a:fld id="{FC9AA80D-8F7E-42DB-935D-FFE0BF738240}" type="CATEGORYNAME">
                      <a:rPr lang="en-US" sz="1000" b="1" u="none" smtClean="0">
                        <a:solidFill>
                          <a:schemeClr val="tx1"/>
                        </a:solidFill>
                      </a:rPr>
                      <a:pPr algn="l">
                        <a:defRPr sz="1000" b="1">
                          <a:solidFill>
                            <a:schemeClr val="tx1"/>
                          </a:solidFill>
                        </a:defRPr>
                      </a:pPr>
                      <a:t>[CATEGORY NAME]</a:t>
                    </a:fld>
                    <a:r>
                      <a:rPr lang="en-US" sz="1000" b="1" u="none" dirty="0">
                        <a:solidFill>
                          <a:schemeClr val="tx1"/>
                        </a:solidFill>
                      </a:rPr>
                      <a:t>: </a:t>
                    </a:r>
                    <a:r>
                      <a:rPr lang="en-US" sz="1000" b="1" u="none" baseline="0" dirty="0">
                        <a:solidFill>
                          <a:schemeClr val="tx1"/>
                        </a:solidFill>
                      </a:rPr>
                      <a:t>1 (1%)</a:t>
                    </a:r>
                  </a:p>
                </c:rich>
              </c:tx>
              <c:spPr>
                <a:noFill/>
                <a:ln>
                  <a:noFill/>
                </a:ln>
                <a:effectLst/>
              </c:spPr>
              <c:txPr>
                <a:bodyPr rot="0" spcFirstLastPara="1" vertOverflow="ellipsis" vert="horz" wrap="square" lIns="38100" tIns="19050" rIns="38100" bIns="19050" anchor="ctr" anchorCtr="0">
                  <a:noAutofit/>
                </a:bodyPr>
                <a:lstStyle/>
                <a:p>
                  <a:pPr algn="l">
                    <a:defRPr sz="1000" b="1" i="0" u="none" strike="noStrike" kern="1200" baseline="0">
                      <a:solidFill>
                        <a:schemeClr val="tx1"/>
                      </a:solidFill>
                      <a:latin typeface="+mn-lt"/>
                      <a:ea typeface="+mn-ea"/>
                      <a:cs typeface="+mn-cs"/>
                    </a:defRPr>
                  </a:pPr>
                  <a:endParaRPr lang="en-US"/>
                </a:p>
              </c:txPr>
              <c:dLblPos val="bestFit"/>
              <c:showLegendKey val="0"/>
              <c:showVal val="1"/>
              <c:showCatName val="1"/>
              <c:showSerName val="0"/>
              <c:showPercent val="1"/>
              <c:showBubbleSize val="0"/>
              <c:extLst>
                <c:ext xmlns:c15="http://schemas.microsoft.com/office/drawing/2012/chart" uri="{CE6537A1-D6FC-4f65-9D91-7224C49458BB}">
                  <c15:layout>
                    <c:manualLayout>
                      <c:w val="0.23084372667115957"/>
                      <c:h val="4.2615204690097983E-2"/>
                    </c:manualLayout>
                  </c15:layout>
                  <c15:dlblFieldTable/>
                  <c15:showDataLabelsRange val="0"/>
                </c:ext>
                <c:ext xmlns:c16="http://schemas.microsoft.com/office/drawing/2014/chart" uri="{C3380CC4-5D6E-409C-BE32-E72D297353CC}">
                  <c16:uniqueId val="{00000007-C244-4977-A0B3-D8127D06D80C}"/>
                </c:ext>
              </c:extLst>
            </c:dLbl>
            <c:dLbl>
              <c:idx val="4"/>
              <c:layout>
                <c:manualLayout>
                  <c:x val="-4.0785344362897102E-2"/>
                  <c:y val="3.5857260202764299E-3"/>
                </c:manualLayout>
              </c:layout>
              <c:tx>
                <c:rich>
                  <a:bodyPr rot="0" spcFirstLastPara="1" vertOverflow="ellipsis" vert="horz" wrap="square" lIns="38100" tIns="19050" rIns="38100" bIns="19050" anchor="ctr" anchorCtr="0">
                    <a:noAutofit/>
                  </a:bodyPr>
                  <a:lstStyle/>
                  <a:p>
                    <a:pPr algn="ctr">
                      <a:defRPr sz="1000" b="1" i="0" u="none" strike="noStrike" kern="1200" baseline="0">
                        <a:solidFill>
                          <a:schemeClr val="tx1"/>
                        </a:solidFill>
                        <a:latin typeface="+mn-lt"/>
                        <a:ea typeface="+mn-ea"/>
                        <a:cs typeface="+mn-cs"/>
                      </a:defRPr>
                    </a:pPr>
                    <a:fld id="{B43DC4CF-AEF7-4F84-8CB8-40793607E458}" type="CATEGORYNAME">
                      <a:rPr lang="en-US" sz="1000" b="1" u="none" smtClean="0">
                        <a:solidFill>
                          <a:schemeClr val="tx1"/>
                        </a:solidFill>
                      </a:rPr>
                      <a:pPr algn="ctr">
                        <a:defRPr sz="1000" b="1">
                          <a:solidFill>
                            <a:schemeClr val="tx1"/>
                          </a:solidFill>
                        </a:defRPr>
                      </a:pPr>
                      <a:t>[CATEGORY NAME]</a:t>
                    </a:fld>
                    <a:r>
                      <a:rPr lang="en-US" sz="1000" b="1" u="none" dirty="0">
                        <a:solidFill>
                          <a:schemeClr val="tx1"/>
                        </a:solidFill>
                      </a:rPr>
                      <a:t>: </a:t>
                    </a:r>
                    <a:r>
                      <a:rPr lang="en-US" sz="1000" b="1" u="none" baseline="0" dirty="0">
                        <a:solidFill>
                          <a:schemeClr val="tx1"/>
                        </a:solidFill>
                      </a:rPr>
                      <a:t>2 (2%)</a:t>
                    </a:r>
                  </a:p>
                </c:rich>
              </c:tx>
              <c:spPr>
                <a:noFill/>
                <a:ln>
                  <a:noFill/>
                </a:ln>
                <a:effectLst/>
              </c:spPr>
              <c:txPr>
                <a:bodyPr rot="0" spcFirstLastPara="1" vertOverflow="ellipsis" vert="horz" wrap="square" lIns="38100" tIns="19050" rIns="38100" bIns="19050" anchor="ctr" anchorCtr="0">
                  <a:noAutofit/>
                </a:bodyPr>
                <a:lstStyle/>
                <a:p>
                  <a:pPr algn="ctr">
                    <a:defRPr sz="1000" b="1" i="0" u="none" strike="noStrike" kern="1200" baseline="0">
                      <a:solidFill>
                        <a:schemeClr val="tx1"/>
                      </a:solidFill>
                      <a:latin typeface="+mn-lt"/>
                      <a:ea typeface="+mn-ea"/>
                      <a:cs typeface="+mn-cs"/>
                    </a:defRPr>
                  </a:pPr>
                  <a:endParaRPr lang="en-US"/>
                </a:p>
              </c:txPr>
              <c:dLblPos val="bestFit"/>
              <c:showLegendKey val="0"/>
              <c:showVal val="1"/>
              <c:showCatName val="1"/>
              <c:showSerName val="0"/>
              <c:showPercent val="1"/>
              <c:showBubbleSize val="0"/>
              <c:extLst>
                <c:ext xmlns:c15="http://schemas.microsoft.com/office/drawing/2012/chart" uri="{CE6537A1-D6FC-4f65-9D91-7224C49458BB}">
                  <c15:layout>
                    <c:manualLayout>
                      <c:w val="0.29287086787988831"/>
                      <c:h val="5.5270311025986917E-2"/>
                    </c:manualLayout>
                  </c15:layout>
                  <c15:dlblFieldTable/>
                  <c15:showDataLabelsRange val="0"/>
                </c:ext>
                <c:ext xmlns:c16="http://schemas.microsoft.com/office/drawing/2014/chart" uri="{C3380CC4-5D6E-409C-BE32-E72D297353CC}">
                  <c16:uniqueId val="{00000009-C244-4977-A0B3-D8127D06D80C}"/>
                </c:ext>
              </c:extLst>
            </c:dLbl>
            <c:dLbl>
              <c:idx val="5"/>
              <c:layout>
                <c:manualLayout>
                  <c:x val="-4.5717639543634898E-2"/>
                  <c:y val="-1.5078457414221201E-2"/>
                </c:manualLayout>
              </c:layout>
              <c:tx>
                <c:rich>
                  <a:bodyPr rot="0" spcFirstLastPara="1" vertOverflow="ellipsis" vert="horz" wrap="square" lIns="38100" tIns="19050" rIns="38100" bIns="19050" anchor="ctr" anchorCtr="0">
                    <a:noAutofit/>
                  </a:bodyPr>
                  <a:lstStyle/>
                  <a:p>
                    <a:pPr algn="ctr">
                      <a:defRPr sz="1000" b="1" i="0" u="none" strike="noStrike" kern="1200" baseline="0">
                        <a:solidFill>
                          <a:srgbClr val="FF0000"/>
                        </a:solidFill>
                        <a:latin typeface="+mn-lt"/>
                        <a:ea typeface="+mn-ea"/>
                        <a:cs typeface="+mn-cs"/>
                      </a:defRPr>
                    </a:pPr>
                    <a:fld id="{A6FB4875-5495-43E2-A656-029D8EB06365}" type="CATEGORYNAME">
                      <a:rPr lang="en-US" sz="1000" b="1" u="none" smtClean="0">
                        <a:solidFill>
                          <a:schemeClr val="tx1"/>
                        </a:solidFill>
                      </a:rPr>
                      <a:pPr algn="ctr">
                        <a:defRPr sz="1000" b="1">
                          <a:solidFill>
                            <a:srgbClr val="FF0000"/>
                          </a:solidFill>
                        </a:defRPr>
                      </a:pPr>
                      <a:t>[CATEGORY NAME]</a:t>
                    </a:fld>
                    <a:r>
                      <a:rPr lang="en-US" sz="1000" b="1" u="none" dirty="0">
                        <a:solidFill>
                          <a:schemeClr val="tx1"/>
                        </a:solidFill>
                      </a:rPr>
                      <a:t>: 3 (3%)</a:t>
                    </a:r>
                  </a:p>
                </c:rich>
              </c:tx>
              <c:spPr>
                <a:noFill/>
                <a:ln>
                  <a:noFill/>
                </a:ln>
                <a:effectLst/>
              </c:spPr>
              <c:txPr>
                <a:bodyPr rot="0" spcFirstLastPara="1" vertOverflow="ellipsis" vert="horz" wrap="square" lIns="38100" tIns="19050" rIns="38100" bIns="19050" anchor="ctr" anchorCtr="0">
                  <a:noAutofit/>
                </a:bodyPr>
                <a:lstStyle/>
                <a:p>
                  <a:pPr algn="ctr">
                    <a:defRPr sz="1000" b="1" i="0" u="none" strike="noStrike" kern="1200" baseline="0">
                      <a:solidFill>
                        <a:srgbClr val="FF0000"/>
                      </a:solidFill>
                      <a:latin typeface="+mn-lt"/>
                      <a:ea typeface="+mn-ea"/>
                      <a:cs typeface="+mn-cs"/>
                    </a:defRPr>
                  </a:pPr>
                  <a:endParaRPr lang="en-US"/>
                </a:p>
              </c:txPr>
              <c:dLblPos val="bestFit"/>
              <c:showLegendKey val="0"/>
              <c:showVal val="1"/>
              <c:showCatName val="1"/>
              <c:showSerName val="0"/>
              <c:showPercent val="1"/>
              <c:showBubbleSize val="0"/>
              <c:extLst>
                <c:ext xmlns:c15="http://schemas.microsoft.com/office/drawing/2012/chart" uri="{CE6537A1-D6FC-4f65-9D91-7224C49458BB}">
                  <c15:layout>
                    <c:manualLayout>
                      <c:w val="0.25598762090621308"/>
                      <c:h val="6.8718471978640394E-2"/>
                    </c:manualLayout>
                  </c15:layout>
                  <c15:dlblFieldTable/>
                  <c15:showDataLabelsRange val="0"/>
                </c:ext>
                <c:ext xmlns:c16="http://schemas.microsoft.com/office/drawing/2014/chart" uri="{C3380CC4-5D6E-409C-BE32-E72D297353CC}">
                  <c16:uniqueId val="{0000000B-C244-4977-A0B3-D8127D06D80C}"/>
                </c:ext>
              </c:extLst>
            </c:dLbl>
            <c:dLbl>
              <c:idx val="6"/>
              <c:layout>
                <c:manualLayout>
                  <c:x val="7.7217333543350294E-2"/>
                  <c:y val="-2.87161024626565E-2"/>
                </c:manualLayout>
              </c:layout>
              <c:tx>
                <c:rich>
                  <a:bodyPr rot="0" spcFirstLastPara="1" vertOverflow="ellipsis" vert="horz" wrap="square" lIns="38100" tIns="19050" rIns="38100" bIns="19050" anchor="ctr" anchorCtr="0">
                    <a:noAutofit/>
                  </a:bodyPr>
                  <a:lstStyle/>
                  <a:p>
                    <a:pPr algn="l">
                      <a:defRPr sz="1000" b="1" i="0" u="none" strike="noStrike" kern="1200" baseline="0">
                        <a:solidFill>
                          <a:schemeClr val="tx1"/>
                        </a:solidFill>
                        <a:latin typeface="+mn-lt"/>
                        <a:ea typeface="+mn-ea"/>
                        <a:cs typeface="+mn-cs"/>
                      </a:defRPr>
                    </a:pPr>
                    <a:fld id="{E07EE988-67D3-461A-836D-69E4A8687EFE}" type="CATEGORYNAME">
                      <a:rPr lang="en-US" sz="1000" u="none" smtClean="0"/>
                      <a:pPr algn="l">
                        <a:defRPr sz="1000" b="1">
                          <a:solidFill>
                            <a:schemeClr val="tx1"/>
                          </a:solidFill>
                        </a:defRPr>
                      </a:pPr>
                      <a:t>[CATEGORY NAME]</a:t>
                    </a:fld>
                    <a:r>
                      <a:rPr lang="en-US" sz="1000" u="none" dirty="0"/>
                      <a:t>:</a:t>
                    </a:r>
                    <a:r>
                      <a:rPr lang="en-US" sz="1000" u="none" baseline="0" dirty="0"/>
                      <a:t> </a:t>
                    </a:r>
                    <a:fld id="{EA3888D7-36C4-423E-9EB5-53CF09C7BA69}" type="VALUE">
                      <a:rPr lang="en-US" sz="1000" u="none" baseline="0" smtClean="0"/>
                      <a:pPr algn="l">
                        <a:defRPr sz="1000" b="1">
                          <a:solidFill>
                            <a:schemeClr val="tx1"/>
                          </a:solidFill>
                        </a:defRPr>
                      </a:pPr>
                      <a:t>[VALUE]</a:t>
                    </a:fld>
                    <a:r>
                      <a:rPr lang="en-US" sz="1000" u="none" baseline="0" dirty="0"/>
                      <a:t> (</a:t>
                    </a:r>
                    <a:fld id="{54290C21-89F7-4D28-923B-DAA6EAF515AA}" type="PERCENTAGE">
                      <a:rPr lang="en-US" sz="1000" u="none" baseline="0" smtClean="0"/>
                      <a:pPr algn="l">
                        <a:defRPr sz="1000" b="1">
                          <a:solidFill>
                            <a:schemeClr val="tx1"/>
                          </a:solidFill>
                        </a:defRPr>
                      </a:pPr>
                      <a:t>[PERCENTAGE]</a:t>
                    </a:fld>
                    <a:r>
                      <a:rPr lang="en-US" sz="1000" u="none" baseline="0" dirty="0"/>
                      <a:t>)</a:t>
                    </a:r>
                  </a:p>
                </c:rich>
              </c:tx>
              <c:spPr>
                <a:noFill/>
                <a:ln>
                  <a:noFill/>
                </a:ln>
                <a:effectLst/>
              </c:spPr>
              <c:txPr>
                <a:bodyPr rot="0" spcFirstLastPara="1" vertOverflow="ellipsis" vert="horz" wrap="square" lIns="38100" tIns="19050" rIns="38100" bIns="19050" anchor="ctr" anchorCtr="0">
                  <a:noAutofit/>
                </a:bodyPr>
                <a:lstStyle/>
                <a:p>
                  <a:pPr algn="l">
                    <a:defRPr sz="1000" b="1" i="0" u="none" strike="noStrike" kern="1200" baseline="0">
                      <a:solidFill>
                        <a:schemeClr val="tx1"/>
                      </a:solidFill>
                      <a:latin typeface="+mn-lt"/>
                      <a:ea typeface="+mn-ea"/>
                      <a:cs typeface="+mn-cs"/>
                    </a:defRPr>
                  </a:pPr>
                  <a:endParaRPr lang="en-US"/>
                </a:p>
              </c:txPr>
              <c:dLblPos val="bestFit"/>
              <c:showLegendKey val="0"/>
              <c:showVal val="1"/>
              <c:showCatName val="1"/>
              <c:showSerName val="0"/>
              <c:showPercent val="1"/>
              <c:showBubbleSize val="0"/>
              <c:extLst>
                <c:ext xmlns:c15="http://schemas.microsoft.com/office/drawing/2012/chart" uri="{CE6537A1-D6FC-4f65-9D91-7224C49458BB}">
                  <c15:layout>
                    <c:manualLayout>
                      <c:w val="0.39969622275376698"/>
                      <c:h val="4.0510819751999737E-2"/>
                    </c:manualLayout>
                  </c15:layout>
                  <c15:dlblFieldTable/>
                  <c15:showDataLabelsRange val="0"/>
                </c:ext>
                <c:ext xmlns:c16="http://schemas.microsoft.com/office/drawing/2014/chart" uri="{C3380CC4-5D6E-409C-BE32-E72D297353CC}">
                  <c16:uniqueId val="{0000000D-C244-4977-A0B3-D8127D06D80C}"/>
                </c:ext>
              </c:extLst>
            </c:dLbl>
            <c:dLbl>
              <c:idx val="7"/>
              <c:layout>
                <c:manualLayout>
                  <c:x val="-2.11901159533025E-3"/>
                  <c:y val="-4.44887238632065E-2"/>
                </c:manualLayout>
              </c:layout>
              <c:tx>
                <c:rich>
                  <a:bodyPr rot="0" spcFirstLastPara="1" vertOverflow="ellipsis" vert="horz" wrap="square" lIns="38100" tIns="19050" rIns="38100" bIns="19050" anchor="ctr" anchorCtr="0">
                    <a:noAutofit/>
                  </a:bodyPr>
                  <a:lstStyle/>
                  <a:p>
                    <a:pPr algn="l">
                      <a:defRPr sz="1000" b="1" i="0" u="none" strike="noStrike" kern="1200" baseline="0">
                        <a:solidFill>
                          <a:schemeClr val="tx1"/>
                        </a:solidFill>
                        <a:latin typeface="+mn-lt"/>
                        <a:ea typeface="+mn-ea"/>
                        <a:cs typeface="+mn-cs"/>
                      </a:defRPr>
                    </a:pPr>
                    <a:fld id="{C8F9D644-6FE6-4D2F-99D8-DECC6727B489}" type="CATEGORYNAME">
                      <a:rPr lang="en-US" sz="1000" u="none" smtClean="0"/>
                      <a:pPr algn="l">
                        <a:defRPr sz="1000" b="1">
                          <a:solidFill>
                            <a:schemeClr val="tx1"/>
                          </a:solidFill>
                        </a:defRPr>
                      </a:pPr>
                      <a:t>[CATEGORY NAME]</a:t>
                    </a:fld>
                    <a:r>
                      <a:rPr lang="en-US" sz="1000" u="none" dirty="0"/>
                      <a:t>: </a:t>
                    </a:r>
                    <a:fld id="{5FA9D35E-9BB2-43CD-AA27-E82AF82774DE}" type="VALUE">
                      <a:rPr lang="en-US" sz="1000" u="none" baseline="0" smtClean="0"/>
                      <a:pPr algn="l">
                        <a:defRPr sz="1000" b="1">
                          <a:solidFill>
                            <a:schemeClr val="tx1"/>
                          </a:solidFill>
                        </a:defRPr>
                      </a:pPr>
                      <a:t>[VALUE]</a:t>
                    </a:fld>
                    <a:r>
                      <a:rPr lang="en-US" sz="1000" u="none" baseline="0" dirty="0"/>
                      <a:t> (</a:t>
                    </a:r>
                    <a:fld id="{5BE850C3-C58C-4244-B3F6-65DE57B7019C}" type="PERCENTAGE">
                      <a:rPr lang="en-US" sz="1000" u="none" baseline="0" smtClean="0"/>
                      <a:pPr algn="l">
                        <a:defRPr sz="1000" b="1">
                          <a:solidFill>
                            <a:schemeClr val="tx1"/>
                          </a:solidFill>
                        </a:defRPr>
                      </a:pPr>
                      <a:t>[PERCENTAGE]</a:t>
                    </a:fld>
                    <a:r>
                      <a:rPr lang="en-US" sz="1000" u="none" baseline="0" dirty="0"/>
                      <a:t>)</a:t>
                    </a:r>
                  </a:p>
                </c:rich>
              </c:tx>
              <c:spPr>
                <a:solidFill>
                  <a:srgbClr val="FFFF00"/>
                </a:solidFill>
                <a:ln>
                  <a:noFill/>
                </a:ln>
                <a:effectLst/>
              </c:spPr>
              <c:txPr>
                <a:bodyPr rot="0" spcFirstLastPara="1" vertOverflow="ellipsis" vert="horz" wrap="square" lIns="38100" tIns="19050" rIns="38100" bIns="19050" anchor="ctr" anchorCtr="0">
                  <a:noAutofit/>
                </a:bodyPr>
                <a:lstStyle/>
                <a:p>
                  <a:pPr algn="l">
                    <a:defRPr sz="1000" b="1" i="0" u="none" strike="noStrike" kern="1200" baseline="0">
                      <a:solidFill>
                        <a:schemeClr val="tx1"/>
                      </a:solidFill>
                      <a:latin typeface="+mn-lt"/>
                      <a:ea typeface="+mn-ea"/>
                      <a:cs typeface="+mn-cs"/>
                    </a:defRPr>
                  </a:pPr>
                  <a:endParaRPr lang="en-US"/>
                </a:p>
              </c:txPr>
              <c:dLblPos val="bestFit"/>
              <c:showLegendKey val="0"/>
              <c:showVal val="1"/>
              <c:showCatName val="1"/>
              <c:showSerName val="0"/>
              <c:showPercent val="1"/>
              <c:showBubbleSize val="0"/>
              <c:extLst>
                <c:ext xmlns:c15="http://schemas.microsoft.com/office/drawing/2012/chart" uri="{CE6537A1-D6FC-4f65-9D91-7224C49458BB}">
                  <c15:layout>
                    <c:manualLayout>
                      <c:w val="0.28261544076866202"/>
                      <c:h val="4.350126263332102E-2"/>
                    </c:manualLayout>
                  </c15:layout>
                  <c15:dlblFieldTable/>
                  <c15:showDataLabelsRange val="0"/>
                </c:ext>
                <c:ext xmlns:c16="http://schemas.microsoft.com/office/drawing/2014/chart" uri="{C3380CC4-5D6E-409C-BE32-E72D297353CC}">
                  <c16:uniqueId val="{0000000F-5BDF-4E5E-80FB-B2A7C3334279}"/>
                </c:ext>
              </c:extLst>
            </c:dLbl>
            <c:dLbl>
              <c:idx val="8"/>
              <c:layout>
                <c:manualLayout>
                  <c:x val="-7.6863927440026902E-2"/>
                  <c:y val="-4.3769089509624E-2"/>
                </c:manualLayout>
              </c:layout>
              <c:tx>
                <c:rich>
                  <a:bodyPr rot="0" spcFirstLastPara="1" vertOverflow="ellipsis" vert="horz" wrap="square" lIns="38100" tIns="19050" rIns="38100" bIns="19050" anchor="ctr" anchorCtr="0">
                    <a:spAutoFit/>
                  </a:bodyPr>
                  <a:lstStyle/>
                  <a:p>
                    <a:pPr algn="ctr">
                      <a:defRPr sz="1000" b="1" i="0" u="none" strike="noStrike" kern="1200" baseline="0">
                        <a:solidFill>
                          <a:schemeClr val="tx1"/>
                        </a:solidFill>
                        <a:latin typeface="+mn-lt"/>
                        <a:ea typeface="+mn-ea"/>
                        <a:cs typeface="+mn-cs"/>
                      </a:defRPr>
                    </a:pPr>
                    <a:fld id="{EEB2A8DF-BF9F-47DA-B02D-36488A638505}" type="CATEGORYNAME">
                      <a:rPr lang="en-US" sz="1000" u="none" smtClean="0"/>
                      <a:pPr algn="ctr">
                        <a:defRPr sz="1000" b="1">
                          <a:solidFill>
                            <a:schemeClr val="tx1"/>
                          </a:solidFill>
                        </a:defRPr>
                      </a:pPr>
                      <a:t>[CATEGORY NAME]</a:t>
                    </a:fld>
                    <a:r>
                      <a:rPr lang="en-US" sz="1000" u="none" dirty="0"/>
                      <a:t>: </a:t>
                    </a:r>
                    <a:fld id="{F86A6490-C630-40FD-AAE7-813670F146E1}" type="VALUE">
                      <a:rPr lang="en-US" sz="1000" u="none" baseline="0" smtClean="0"/>
                      <a:pPr algn="ctr">
                        <a:defRPr sz="1000" b="1">
                          <a:solidFill>
                            <a:schemeClr val="tx1"/>
                          </a:solidFill>
                        </a:defRPr>
                      </a:pPr>
                      <a:t>[VALUE]</a:t>
                    </a:fld>
                    <a:r>
                      <a:rPr lang="en-US" sz="1000" u="none" baseline="0" dirty="0"/>
                      <a:t> (</a:t>
                    </a:r>
                    <a:fld id="{4A7AB1D4-5EDE-4211-9621-1A0F640FCD16}" type="PERCENTAGE">
                      <a:rPr lang="en-US" sz="1000" u="none" baseline="0" smtClean="0"/>
                      <a:pPr algn="ctr">
                        <a:defRPr sz="1000" b="1">
                          <a:solidFill>
                            <a:schemeClr val="tx1"/>
                          </a:solidFill>
                        </a:defRPr>
                      </a:pPr>
                      <a:t>[PERCENTAGE]</a:t>
                    </a:fld>
                    <a:r>
                      <a:rPr lang="en-US" sz="1000" u="none" baseline="0" dirty="0"/>
                      <a:t>)</a:t>
                    </a:r>
                  </a:p>
                </c:rich>
              </c:tx>
              <c:spPr>
                <a:solidFill>
                  <a:srgbClr val="FFFF00"/>
                </a:solidFill>
                <a:ln>
                  <a:noFill/>
                </a:ln>
                <a:effectLst/>
              </c:spPr>
              <c:txPr>
                <a:bodyPr rot="0" spcFirstLastPara="1" vertOverflow="ellipsis" vert="horz" wrap="square" lIns="38100" tIns="19050" rIns="38100" bIns="19050" anchor="ctr" anchorCtr="0">
                  <a:spAutoFit/>
                </a:bodyPr>
                <a:lstStyle/>
                <a:p>
                  <a:pPr algn="ctr">
                    <a:defRPr sz="1000" b="1" i="0" u="none" strike="noStrike" kern="1200" baseline="0">
                      <a:solidFill>
                        <a:schemeClr val="tx1"/>
                      </a:solidFill>
                      <a:latin typeface="+mn-lt"/>
                      <a:ea typeface="+mn-ea"/>
                      <a:cs typeface="+mn-cs"/>
                    </a:defRPr>
                  </a:pPr>
                  <a:endParaRPr lang="en-US"/>
                </a:p>
              </c:txPr>
              <c:dLblPos val="bestFit"/>
              <c:showLegendKey val="0"/>
              <c:showVal val="1"/>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11-8077-4121-BA37-8DD68A34A1E8}"/>
                </c:ext>
              </c:extLst>
            </c:dLbl>
            <c:dLbl>
              <c:idx val="9"/>
              <c:delete val="1"/>
              <c:extLst>
                <c:ext xmlns:c15="http://schemas.microsoft.com/office/drawing/2012/chart" uri="{CE6537A1-D6FC-4f65-9D91-7224C49458BB}"/>
                <c:ext xmlns:c16="http://schemas.microsoft.com/office/drawing/2014/chart" uri="{C3380CC4-5D6E-409C-BE32-E72D297353CC}">
                  <c16:uniqueId val="{00000010-8077-4121-BA37-8DD68A34A1E8}"/>
                </c:ext>
              </c:extLst>
            </c:dLbl>
            <c:dLbl>
              <c:idx val="10"/>
              <c:layout>
                <c:manualLayout>
                  <c:x val="3.5850674141142402E-2"/>
                  <c:y val="-3.2455904909085301E-2"/>
                </c:manualLayout>
              </c:layout>
              <c:tx>
                <c:rich>
                  <a:bodyPr rot="0" spcFirstLastPara="1" vertOverflow="ellipsis" vert="horz" wrap="square" lIns="38100" tIns="19050" rIns="38100" bIns="19050" anchor="ctr" anchorCtr="0">
                    <a:spAutoFit/>
                  </a:bodyPr>
                  <a:lstStyle/>
                  <a:p>
                    <a:pPr algn="ctr">
                      <a:defRPr sz="1000" b="1" i="0" u="none" strike="noStrike" kern="1200" baseline="0">
                        <a:solidFill>
                          <a:schemeClr val="tx1"/>
                        </a:solidFill>
                        <a:latin typeface="+mn-lt"/>
                        <a:ea typeface="+mn-ea"/>
                        <a:cs typeface="+mn-cs"/>
                      </a:defRPr>
                    </a:pPr>
                    <a:fld id="{507BA570-4A1C-44E6-85AC-75F58A14991E}" type="CATEGORYNAME">
                      <a:rPr lang="en-US" sz="1000" u="none" smtClean="0"/>
                      <a:pPr algn="ctr">
                        <a:defRPr sz="1000" b="1">
                          <a:solidFill>
                            <a:schemeClr val="tx1"/>
                          </a:solidFill>
                        </a:defRPr>
                      </a:pPr>
                      <a:t>[CATEGORY NAME]</a:t>
                    </a:fld>
                    <a:r>
                      <a:rPr lang="en-US" sz="1000" u="none" dirty="0"/>
                      <a:t>: </a:t>
                    </a:r>
                    <a:fld id="{1DB67BAD-4B9B-46D8-A3B9-9EEB7C0A33BA}" type="VALUE">
                      <a:rPr lang="en-US" sz="1000" u="none" baseline="0" smtClean="0"/>
                      <a:pPr algn="ctr">
                        <a:defRPr sz="1000" b="1">
                          <a:solidFill>
                            <a:schemeClr val="tx1"/>
                          </a:solidFill>
                        </a:defRPr>
                      </a:pPr>
                      <a:t>[VALUE]</a:t>
                    </a:fld>
                    <a:r>
                      <a:rPr lang="en-US" sz="1000" u="none" baseline="0" dirty="0"/>
                      <a:t> (</a:t>
                    </a:r>
                    <a:fld id="{456A2FDC-F9E8-41EE-A8C9-859C3E218794}" type="PERCENTAGE">
                      <a:rPr lang="en-US" sz="1000" u="none" baseline="0" smtClean="0"/>
                      <a:pPr algn="ctr">
                        <a:defRPr sz="1000" b="1">
                          <a:solidFill>
                            <a:schemeClr val="tx1"/>
                          </a:solidFill>
                        </a:defRPr>
                      </a:pPr>
                      <a:t>[PERCENTAGE]</a:t>
                    </a:fld>
                    <a:r>
                      <a:rPr lang="en-US" sz="1000" u="none" baseline="0" dirty="0"/>
                      <a:t>)</a:t>
                    </a:r>
                  </a:p>
                </c:rich>
              </c:tx>
              <c:spPr>
                <a:noFill/>
                <a:ln>
                  <a:noFill/>
                </a:ln>
                <a:effectLst/>
              </c:spPr>
              <c:txPr>
                <a:bodyPr rot="0" spcFirstLastPara="1" vertOverflow="ellipsis" vert="horz" wrap="square" lIns="38100" tIns="19050" rIns="38100" bIns="19050" anchor="ctr" anchorCtr="0">
                  <a:spAutoFit/>
                </a:bodyPr>
                <a:lstStyle/>
                <a:p>
                  <a:pPr algn="ctr">
                    <a:defRPr sz="1000" b="1" i="0" u="none" strike="noStrike" kern="1200" baseline="0">
                      <a:solidFill>
                        <a:schemeClr val="tx1"/>
                      </a:solidFill>
                      <a:latin typeface="+mn-lt"/>
                      <a:ea typeface="+mn-ea"/>
                      <a:cs typeface="+mn-cs"/>
                    </a:defRPr>
                  </a:pPr>
                  <a:endParaRPr lang="en-US"/>
                </a:p>
              </c:txPr>
              <c:dLblPos val="bestFit"/>
              <c:showLegendKey val="0"/>
              <c:showVal val="1"/>
              <c:showCatName val="1"/>
              <c:showSerName val="0"/>
              <c:showPercent val="1"/>
              <c:showBubbleSize val="0"/>
              <c:extLst>
                <c:ext xmlns:c15="http://schemas.microsoft.com/office/drawing/2012/chart" uri="{CE6537A1-D6FC-4f65-9D91-7224C49458BB}">
                  <c15:layout>
                    <c:manualLayout>
                      <c:w val="0.31604822815290012"/>
                      <c:h val="6.7120785305450473E-2"/>
                    </c:manualLayout>
                  </c15:layout>
                  <c15:dlblFieldTable/>
                  <c15:showDataLabelsRange val="0"/>
                </c:ext>
                <c:ext xmlns:c16="http://schemas.microsoft.com/office/drawing/2014/chart" uri="{C3380CC4-5D6E-409C-BE32-E72D297353CC}">
                  <c16:uniqueId val="{00000005-76F9-4A15-AFC4-95D86BD705FE}"/>
                </c:ext>
              </c:extLst>
            </c:dLbl>
            <c:dLbl>
              <c:idx val="11"/>
              <c:layout>
                <c:manualLayout>
                  <c:x val="9.8858707289874795E-3"/>
                  <c:y val="-4.2997453156231998E-2"/>
                </c:manualLayout>
              </c:layout>
              <c:tx>
                <c:rich>
                  <a:bodyPr rot="0" spcFirstLastPara="1" vertOverflow="ellipsis" vert="horz" wrap="square" lIns="38100" tIns="19050" rIns="38100" bIns="19050" anchor="ctr" anchorCtr="0">
                    <a:spAutoFit/>
                  </a:bodyPr>
                  <a:lstStyle/>
                  <a:p>
                    <a:pPr algn="ctr">
                      <a:defRPr sz="1000" b="1" i="0" u="none" strike="noStrike" kern="1200" baseline="0">
                        <a:solidFill>
                          <a:schemeClr val="tx1"/>
                        </a:solidFill>
                        <a:latin typeface="+mn-lt"/>
                        <a:ea typeface="+mn-ea"/>
                        <a:cs typeface="+mn-cs"/>
                      </a:defRPr>
                    </a:pPr>
                    <a:fld id="{945DEB53-814A-47D0-A547-66F60F3EA352}" type="CATEGORYNAME">
                      <a:rPr lang="en-US" sz="1000" u="none" smtClean="0"/>
                      <a:pPr algn="ctr">
                        <a:defRPr sz="1000" b="1">
                          <a:solidFill>
                            <a:schemeClr val="tx1"/>
                          </a:solidFill>
                        </a:defRPr>
                      </a:pPr>
                      <a:t>[CATEGORY NAME]</a:t>
                    </a:fld>
                    <a:r>
                      <a:rPr lang="en-US" sz="1000" u="none" dirty="0"/>
                      <a:t>: </a:t>
                    </a:r>
                    <a:fld id="{69F348CC-7E80-4B38-A054-D1A9C9B3E9E8}" type="VALUE">
                      <a:rPr lang="en-US" sz="1000" u="none" baseline="0" smtClean="0"/>
                      <a:pPr algn="ctr">
                        <a:defRPr sz="1000" b="1">
                          <a:solidFill>
                            <a:schemeClr val="tx1"/>
                          </a:solidFill>
                        </a:defRPr>
                      </a:pPr>
                      <a:t>[VALUE]</a:t>
                    </a:fld>
                    <a:r>
                      <a:rPr lang="en-US" sz="1000" u="none" baseline="0" dirty="0"/>
                      <a:t> (</a:t>
                    </a:r>
                    <a:fld id="{61FF751F-26E6-4500-9860-6A0DE727046F}" type="PERCENTAGE">
                      <a:rPr lang="en-US" sz="1000" u="none" baseline="0" smtClean="0"/>
                      <a:pPr algn="ctr">
                        <a:defRPr sz="1000" b="1">
                          <a:solidFill>
                            <a:schemeClr val="tx1"/>
                          </a:solidFill>
                        </a:defRPr>
                      </a:pPr>
                      <a:t>[PERCENTAGE]</a:t>
                    </a:fld>
                    <a:r>
                      <a:rPr lang="en-US" sz="1000" u="none" baseline="0" dirty="0"/>
                      <a:t>)</a:t>
                    </a:r>
                  </a:p>
                </c:rich>
              </c:tx>
              <c:spPr>
                <a:noFill/>
                <a:ln>
                  <a:noFill/>
                </a:ln>
                <a:effectLst/>
              </c:spPr>
              <c:txPr>
                <a:bodyPr rot="0" spcFirstLastPara="1" vertOverflow="ellipsis" vert="horz" wrap="square" lIns="38100" tIns="19050" rIns="38100" bIns="19050" anchor="ctr" anchorCtr="0">
                  <a:spAutoFit/>
                </a:bodyPr>
                <a:lstStyle/>
                <a:p>
                  <a:pPr algn="ctr">
                    <a:defRPr sz="1000" b="1" i="0" u="none" strike="noStrike" kern="1200" baseline="0">
                      <a:solidFill>
                        <a:schemeClr val="tx1"/>
                      </a:solidFill>
                      <a:latin typeface="+mn-lt"/>
                      <a:ea typeface="+mn-ea"/>
                      <a:cs typeface="+mn-cs"/>
                    </a:defRPr>
                  </a:pPr>
                  <a:endParaRPr lang="en-US"/>
                </a:p>
              </c:txPr>
              <c:dLblPos val="bestFit"/>
              <c:showLegendKey val="0"/>
              <c:showVal val="1"/>
              <c:showCatName val="1"/>
              <c:showSerName val="0"/>
              <c:showPercent val="1"/>
              <c:showBubbleSize val="0"/>
              <c:extLst>
                <c:ext xmlns:c15="http://schemas.microsoft.com/office/drawing/2012/chart" uri="{CE6537A1-D6FC-4f65-9D91-7224C49458BB}">
                  <c15:layout>
                    <c:manualLayout>
                      <c:w val="0.2873691328649246"/>
                      <c:h val="6.4253632373454245E-2"/>
                    </c:manualLayout>
                  </c15:layout>
                  <c15:dlblFieldTable/>
                  <c15:showDataLabelsRange val="0"/>
                </c:ext>
                <c:ext xmlns:c16="http://schemas.microsoft.com/office/drawing/2014/chart" uri="{C3380CC4-5D6E-409C-BE32-E72D297353CC}">
                  <c16:uniqueId val="{00000004-76F9-4A15-AFC4-95D86BD705FE}"/>
                </c:ext>
              </c:extLst>
            </c:dLbl>
            <c:dLbl>
              <c:idx val="12"/>
              <c:layout>
                <c:manualLayout>
                  <c:x val="-4.1053438992891399E-2"/>
                  <c:y val="-4.4517185069038699E-3"/>
                </c:manualLayout>
              </c:layout>
              <c:tx>
                <c:rich>
                  <a:bodyPr rot="0" spcFirstLastPara="1" vertOverflow="ellipsis" vert="horz" wrap="square" lIns="38100" tIns="19050" rIns="38100" bIns="19050" anchor="ctr" anchorCtr="0">
                    <a:spAutoFit/>
                  </a:bodyPr>
                  <a:lstStyle/>
                  <a:p>
                    <a:pPr algn="ctr">
                      <a:defRPr sz="1000" b="1" i="0" u="none" strike="noStrike" kern="1200" baseline="0">
                        <a:solidFill>
                          <a:schemeClr val="tx1"/>
                        </a:solidFill>
                        <a:latin typeface="+mn-lt"/>
                        <a:ea typeface="+mn-ea"/>
                        <a:cs typeface="+mn-cs"/>
                      </a:defRPr>
                    </a:pPr>
                    <a:fld id="{6A0316AE-8E0B-4508-9430-55E88270ABDA}" type="CATEGORYNAME">
                      <a:rPr lang="en-US" sz="1000" u="none" smtClean="0"/>
                      <a:pPr algn="ctr">
                        <a:defRPr sz="1000" b="1">
                          <a:solidFill>
                            <a:schemeClr val="tx1"/>
                          </a:solidFill>
                        </a:defRPr>
                      </a:pPr>
                      <a:t>[CATEGORY NAME]</a:t>
                    </a:fld>
                    <a:r>
                      <a:rPr lang="en-US" sz="1000" u="none" dirty="0"/>
                      <a:t>: </a:t>
                    </a:r>
                    <a:fld id="{AAC4CA4D-93BF-4E1E-9337-64CCEC98B5CC}" type="VALUE">
                      <a:rPr lang="en-US" sz="1000" u="none" baseline="0" smtClean="0"/>
                      <a:pPr algn="ctr">
                        <a:defRPr sz="1000" b="1">
                          <a:solidFill>
                            <a:schemeClr val="tx1"/>
                          </a:solidFill>
                        </a:defRPr>
                      </a:pPr>
                      <a:t>[VALUE]</a:t>
                    </a:fld>
                    <a:r>
                      <a:rPr lang="en-US" sz="1000" u="none" baseline="0" dirty="0"/>
                      <a:t> (</a:t>
                    </a:r>
                    <a:fld id="{D9B64C5E-FB4E-408B-A62B-51846A6890DE}" type="PERCENTAGE">
                      <a:rPr lang="en-US" sz="1000" u="none" baseline="0" smtClean="0"/>
                      <a:pPr algn="ctr">
                        <a:defRPr sz="1000" b="1">
                          <a:solidFill>
                            <a:schemeClr val="tx1"/>
                          </a:solidFill>
                        </a:defRPr>
                      </a:pPr>
                      <a:t>[PERCENTAGE]</a:t>
                    </a:fld>
                    <a:r>
                      <a:rPr lang="en-US" sz="1000" u="none" baseline="0" dirty="0"/>
                      <a:t>)</a:t>
                    </a:r>
                  </a:p>
                </c:rich>
              </c:tx>
              <c:spPr>
                <a:noFill/>
                <a:ln>
                  <a:noFill/>
                </a:ln>
                <a:effectLst/>
              </c:spPr>
              <c:txPr>
                <a:bodyPr rot="0" spcFirstLastPara="1" vertOverflow="ellipsis" vert="horz" wrap="square" lIns="38100" tIns="19050" rIns="38100" bIns="19050" anchor="ctr" anchorCtr="0">
                  <a:spAutoFit/>
                </a:bodyPr>
                <a:lstStyle/>
                <a:p>
                  <a:pPr algn="ctr">
                    <a:defRPr sz="1000" b="1" i="0" u="none" strike="noStrike" kern="1200" baseline="0">
                      <a:solidFill>
                        <a:schemeClr val="tx1"/>
                      </a:solidFill>
                      <a:latin typeface="+mn-lt"/>
                      <a:ea typeface="+mn-ea"/>
                      <a:cs typeface="+mn-cs"/>
                    </a:defRPr>
                  </a:pPr>
                  <a:endParaRPr lang="en-US"/>
                </a:p>
              </c:txPr>
              <c:dLblPos val="bestFit"/>
              <c:showLegendKey val="0"/>
              <c:showVal val="1"/>
              <c:showCatName val="1"/>
              <c:showSerName val="0"/>
              <c:showPercent val="1"/>
              <c:showBubbleSize val="0"/>
              <c:extLst>
                <c:ext xmlns:c15="http://schemas.microsoft.com/office/drawing/2012/chart" uri="{CE6537A1-D6FC-4f65-9D91-7224C49458BB}">
                  <c15:layout>
                    <c:manualLayout>
                      <c:w val="0.20490333868065905"/>
                      <c:h val="6.4253632373454245E-2"/>
                    </c:manualLayout>
                  </c15:layout>
                  <c15:dlblFieldTable/>
                  <c15:showDataLabelsRange val="0"/>
                </c:ext>
                <c:ext xmlns:c16="http://schemas.microsoft.com/office/drawing/2014/chart" uri="{C3380CC4-5D6E-409C-BE32-E72D297353CC}">
                  <c16:uniqueId val="{00000003-76F9-4A15-AFC4-95D86BD705FE}"/>
                </c:ext>
              </c:extLst>
            </c:dLbl>
            <c:dLbl>
              <c:idx val="13"/>
              <c:layout>
                <c:manualLayout>
                  <c:x val="-7.3255765127063699E-3"/>
                  <c:y val="1.49908547874546E-3"/>
                </c:manualLayout>
              </c:layout>
              <c:tx>
                <c:rich>
                  <a:bodyPr rot="0" spcFirstLastPara="1" vertOverflow="ellipsis" vert="horz" wrap="square" lIns="38100" tIns="19050" rIns="38100" bIns="19050" anchor="ctr" anchorCtr="0">
                    <a:spAutoFit/>
                  </a:bodyPr>
                  <a:lstStyle/>
                  <a:p>
                    <a:pPr algn="ctr">
                      <a:defRPr sz="1000" b="1" i="0" u="none" strike="noStrike" kern="1200" baseline="0">
                        <a:solidFill>
                          <a:schemeClr val="tx1"/>
                        </a:solidFill>
                        <a:latin typeface="+mn-lt"/>
                        <a:ea typeface="+mn-ea"/>
                        <a:cs typeface="+mn-cs"/>
                      </a:defRPr>
                    </a:pPr>
                    <a:fld id="{66F31862-27E7-47CA-BA76-F18967183B35}" type="CATEGORYNAME">
                      <a:rPr lang="en-US" sz="1000" u="none" smtClean="0"/>
                      <a:pPr algn="ctr">
                        <a:defRPr sz="1000" b="1">
                          <a:solidFill>
                            <a:schemeClr val="tx1"/>
                          </a:solidFill>
                        </a:defRPr>
                      </a:pPr>
                      <a:t>[CATEGORY NAME]</a:t>
                    </a:fld>
                    <a:r>
                      <a:rPr lang="en-US" sz="1000" u="none" dirty="0"/>
                      <a:t>: </a:t>
                    </a:r>
                    <a:fld id="{1F3F29C9-83B2-48C1-A3D3-B1B4906272AD}" type="VALUE">
                      <a:rPr lang="en-US" sz="1000" u="none" baseline="0" smtClean="0"/>
                      <a:pPr algn="ctr">
                        <a:defRPr sz="1000" b="1">
                          <a:solidFill>
                            <a:schemeClr val="tx1"/>
                          </a:solidFill>
                        </a:defRPr>
                      </a:pPr>
                      <a:t>[VALUE]</a:t>
                    </a:fld>
                    <a:r>
                      <a:rPr lang="en-US" sz="1000" u="none" baseline="0" dirty="0"/>
                      <a:t> (</a:t>
                    </a:r>
                    <a:fld id="{E977511B-6A2C-4742-B746-8338EB781641}" type="PERCENTAGE">
                      <a:rPr lang="en-US" sz="1000" u="none" baseline="0" smtClean="0"/>
                      <a:pPr algn="ctr">
                        <a:defRPr sz="1000" b="1">
                          <a:solidFill>
                            <a:schemeClr val="tx1"/>
                          </a:solidFill>
                        </a:defRPr>
                      </a:pPr>
                      <a:t>[PERCENTAGE]</a:t>
                    </a:fld>
                    <a:r>
                      <a:rPr lang="en-US" sz="1000" u="none" baseline="0" dirty="0"/>
                      <a:t>)</a:t>
                    </a:r>
                  </a:p>
                </c:rich>
              </c:tx>
              <c:spPr>
                <a:noFill/>
                <a:ln>
                  <a:noFill/>
                </a:ln>
                <a:effectLst/>
              </c:spPr>
              <c:txPr>
                <a:bodyPr rot="0" spcFirstLastPara="1" vertOverflow="ellipsis" vert="horz" wrap="square" lIns="38100" tIns="19050" rIns="38100" bIns="19050" anchor="ctr" anchorCtr="0">
                  <a:spAutoFit/>
                </a:bodyPr>
                <a:lstStyle/>
                <a:p>
                  <a:pPr algn="ctr">
                    <a:defRPr sz="1000" b="1" i="0" u="none" strike="noStrike" kern="1200" baseline="0">
                      <a:solidFill>
                        <a:schemeClr val="tx1"/>
                      </a:solidFill>
                      <a:latin typeface="+mn-lt"/>
                      <a:ea typeface="+mn-ea"/>
                      <a:cs typeface="+mn-cs"/>
                    </a:defRPr>
                  </a:pPr>
                  <a:endParaRPr lang="en-US"/>
                </a:p>
              </c:txPr>
              <c:dLblPos val="bestFit"/>
              <c:showLegendKey val="0"/>
              <c:showVal val="1"/>
              <c:showCatName val="1"/>
              <c:showSerName val="0"/>
              <c:showPercent val="1"/>
              <c:showBubbleSize val="0"/>
              <c:extLst>
                <c:ext xmlns:c15="http://schemas.microsoft.com/office/drawing/2012/chart" uri="{CE6537A1-D6FC-4f65-9D91-7224C49458BB}">
                  <c15:layout>
                    <c:manualLayout>
                      <c:w val="0.19916029949837233"/>
                      <c:h val="6.4253632373454245E-2"/>
                    </c:manualLayout>
                  </c15:layout>
                  <c15:dlblFieldTable/>
                  <c15:showDataLabelsRange val="0"/>
                </c:ext>
                <c:ext xmlns:c16="http://schemas.microsoft.com/office/drawing/2014/chart" uri="{C3380CC4-5D6E-409C-BE32-E72D297353CC}">
                  <c16:uniqueId val="{00000002-76F9-4A15-AFC4-95D86BD705FE}"/>
                </c:ext>
              </c:extLst>
            </c:dLbl>
            <c:dLbl>
              <c:idx val="14"/>
              <c:layout>
                <c:manualLayout>
                  <c:x val="-0.110999916968566"/>
                  <c:y val="-0.101393094018651"/>
                </c:manualLayout>
              </c:layout>
              <c:tx>
                <c:rich>
                  <a:bodyPr rot="0" spcFirstLastPara="1" vertOverflow="ellipsis" vert="horz" wrap="square" lIns="38100" tIns="19050" rIns="38100" bIns="19050" anchor="ctr" anchorCtr="0">
                    <a:noAutofit/>
                  </a:bodyPr>
                  <a:lstStyle/>
                  <a:p>
                    <a:pPr algn="ctr">
                      <a:defRPr sz="1050" b="1" i="0" u="none" strike="noStrike" kern="1200" baseline="0">
                        <a:solidFill>
                          <a:schemeClr val="bg1"/>
                        </a:solidFill>
                        <a:latin typeface="+mn-lt"/>
                        <a:ea typeface="+mn-ea"/>
                        <a:cs typeface="+mn-cs"/>
                      </a:defRPr>
                    </a:pPr>
                    <a:r>
                      <a:rPr lang="en-US" sz="1600" u="none" dirty="0">
                        <a:solidFill>
                          <a:schemeClr val="bg1"/>
                        </a:solidFill>
                      </a:rPr>
                      <a:t>65% </a:t>
                    </a:r>
                  </a:p>
                  <a:p>
                    <a:pPr algn="ctr">
                      <a:defRPr sz="1050" b="1">
                        <a:solidFill>
                          <a:schemeClr val="bg1"/>
                        </a:solidFill>
                      </a:defRPr>
                    </a:pPr>
                    <a:r>
                      <a:rPr lang="en-US" sz="1050" u="none" dirty="0">
                        <a:solidFill>
                          <a:schemeClr val="bg1"/>
                        </a:solidFill>
                      </a:rPr>
                      <a:t>of Trending</a:t>
                    </a:r>
                    <a:r>
                      <a:rPr lang="en-US" sz="1050" u="none" baseline="0" dirty="0">
                        <a:solidFill>
                          <a:schemeClr val="bg1"/>
                        </a:solidFill>
                      </a:rPr>
                      <a:t> Topics were related to</a:t>
                    </a:r>
                  </a:p>
                </c:rich>
              </c:tx>
              <c:spPr>
                <a:noFill/>
                <a:ln>
                  <a:noFill/>
                </a:ln>
                <a:effectLst/>
              </c:spPr>
              <c:txPr>
                <a:bodyPr rot="0" spcFirstLastPara="1" vertOverflow="ellipsis" vert="horz" wrap="square" lIns="38100" tIns="19050" rIns="38100" bIns="19050" anchor="ctr" anchorCtr="0">
                  <a:noAutofit/>
                </a:bodyPr>
                <a:lstStyle/>
                <a:p>
                  <a:pPr algn="ctr">
                    <a:defRPr sz="1050" b="1" i="0" u="none" strike="noStrike" kern="1200" baseline="0">
                      <a:solidFill>
                        <a:schemeClr val="bg1"/>
                      </a:solidFill>
                      <a:latin typeface="+mn-lt"/>
                      <a:ea typeface="+mn-ea"/>
                      <a:cs typeface="+mn-cs"/>
                    </a:defRPr>
                  </a:pPr>
                  <a:endParaRPr lang="en-US"/>
                </a:p>
              </c:txPr>
              <c:dLblPos val="bestFit"/>
              <c:showLegendKey val="0"/>
              <c:showVal val="1"/>
              <c:showCatName val="1"/>
              <c:showSerName val="0"/>
              <c:showPercent val="1"/>
              <c:showBubbleSize val="0"/>
              <c:extLst>
                <c:ext xmlns:c15="http://schemas.microsoft.com/office/drawing/2012/chart" uri="{CE6537A1-D6FC-4f65-9D91-7224C49458BB}">
                  <c15:layout>
                    <c:manualLayout>
                      <c:w val="0.21988851747469679"/>
                      <c:h val="0.23668724685204592"/>
                    </c:manualLayout>
                  </c15:layout>
                </c:ext>
                <c:ext xmlns:c16="http://schemas.microsoft.com/office/drawing/2014/chart" uri="{C3380CC4-5D6E-409C-BE32-E72D297353CC}">
                  <c16:uniqueId val="{00000001-76F9-4A15-AFC4-95D86BD705FE}"/>
                </c:ext>
              </c:extLst>
            </c:dLbl>
            <c:dLbl>
              <c:idx val="15"/>
              <c:layout>
                <c:manualLayout>
                  <c:x val="-9.8440510067608802E-2"/>
                  <c:y val="-7.2081332285446303E-2"/>
                </c:manualLayout>
              </c:layout>
              <c:spPr>
                <a:noFill/>
                <a:ln>
                  <a:noFill/>
                </a:ln>
                <a:effectLst/>
              </c:spPr>
              <c:txPr>
                <a:bodyPr rot="0" spcFirstLastPara="1" vertOverflow="ellipsis" vert="horz" wrap="square" lIns="38100" tIns="19050" rIns="38100" bIns="19050" anchor="ctr" anchorCtr="0">
                  <a:spAutoFit/>
                </a:bodyPr>
                <a:lstStyle/>
                <a:p>
                  <a:pPr algn="l">
                    <a:defRPr sz="1000" b="1" i="0" u="none" strike="noStrike" kern="1200" baseline="0">
                      <a:solidFill>
                        <a:schemeClr val="bg1"/>
                      </a:solidFill>
                      <a:latin typeface="+mn-lt"/>
                      <a:ea typeface="+mn-ea"/>
                      <a:cs typeface="+mn-cs"/>
                    </a:defRPr>
                  </a:pPr>
                  <a:endParaRPr lang="en-US"/>
                </a:p>
              </c:txPr>
              <c:dLblPos val="bestFi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0-76F9-4A15-AFC4-95D86BD705FE}"/>
                </c:ext>
              </c:extLst>
            </c:dLbl>
            <c:spPr>
              <a:noFill/>
              <a:ln>
                <a:noFill/>
              </a:ln>
              <a:effectLst/>
            </c:spPr>
            <c:txPr>
              <a:bodyPr rot="0" spcFirstLastPara="1" vertOverflow="ellipsis" vert="horz" wrap="square" lIns="38100" tIns="19050" rIns="38100" bIns="19050" anchor="ctr" anchorCtr="0">
                <a:spAutoFit/>
              </a:bodyPr>
              <a:lstStyle/>
              <a:p>
                <a:pPr algn="l">
                  <a:defRPr sz="1000" b="1" i="0" u="none" strike="noStrike" kern="1200" baseline="0">
                    <a:solidFill>
                      <a:schemeClr val="tx1"/>
                    </a:solidFill>
                    <a:latin typeface="+mn-lt"/>
                    <a:ea typeface="+mn-ea"/>
                    <a:cs typeface="+mn-cs"/>
                  </a:defRPr>
                </a:pPr>
                <a:endParaRPr lang="en-US"/>
              </a:p>
            </c:txPr>
            <c:dLblPos val="inEnd"/>
            <c:showLegendKey val="0"/>
            <c:showVal val="1"/>
            <c:showCatName val="1"/>
            <c:showSerName val="0"/>
            <c:showPercent val="1"/>
            <c:showBubbleSize val="0"/>
            <c:showLeaderLines val="1"/>
            <c:leaderLines>
              <c:spPr>
                <a:ln w="9525">
                  <a:solidFill>
                    <a:schemeClr val="tx1"/>
                  </a:solidFill>
                </a:ln>
                <a:effectLst/>
              </c:spPr>
            </c:leaderLines>
            <c:extLst>
              <c:ext xmlns:c15="http://schemas.microsoft.com/office/drawing/2012/chart" uri="{CE6537A1-D6FC-4f65-9D91-7224C49458BB}"/>
            </c:extLst>
          </c:dLbls>
          <c:cat>
            <c:strRef>
              <c:f>Sheet1!$A$2:$A$16</c:f>
              <c:strCache>
                <c:ptCount val="15"/>
                <c:pt idx="0">
                  <c:v>Radio</c:v>
                </c:pt>
                <c:pt idx="1">
                  <c:v>Facebook Live</c:v>
                </c:pt>
                <c:pt idx="2">
                  <c:v>Twitch</c:v>
                </c:pt>
                <c:pt idx="3">
                  <c:v>Snapchat</c:v>
                </c:pt>
                <c:pt idx="4">
                  <c:v>Other Streaming</c:v>
                </c:pt>
                <c:pt idx="5">
                  <c:v>Online Radio</c:v>
                </c:pt>
                <c:pt idx="6">
                  <c:v>PPV</c:v>
                </c:pt>
                <c:pt idx="7">
                  <c:v>YouTube</c:v>
                </c:pt>
                <c:pt idx="8">
                  <c:v>Netflix</c:v>
                </c:pt>
                <c:pt idx="9">
                  <c:v>Other SVOD</c:v>
                </c:pt>
                <c:pt idx="10">
                  <c:v>Video Games</c:v>
                </c:pt>
                <c:pt idx="11">
                  <c:v>Movies</c:v>
                </c:pt>
                <c:pt idx="12">
                  <c:v>Music</c:v>
                </c:pt>
                <c:pt idx="13">
                  <c:v>Pay-TV</c:v>
                </c:pt>
                <c:pt idx="14">
                  <c:v>Ad-Supported TV</c:v>
                </c:pt>
              </c:strCache>
            </c:strRef>
          </c:cat>
          <c:val>
            <c:numRef>
              <c:f>Sheet1!$B$2:$B$16</c:f>
              <c:numCache>
                <c:formatCode>General</c:formatCode>
                <c:ptCount val="15"/>
                <c:pt idx="0">
                  <c:v>1</c:v>
                </c:pt>
                <c:pt idx="1">
                  <c:v>1</c:v>
                </c:pt>
                <c:pt idx="2">
                  <c:v>1</c:v>
                </c:pt>
                <c:pt idx="3">
                  <c:v>1</c:v>
                </c:pt>
                <c:pt idx="4">
                  <c:v>2</c:v>
                </c:pt>
                <c:pt idx="5">
                  <c:v>2</c:v>
                </c:pt>
                <c:pt idx="6">
                  <c:v>2</c:v>
                </c:pt>
                <c:pt idx="7">
                  <c:v>2</c:v>
                </c:pt>
                <c:pt idx="8">
                  <c:v>3</c:v>
                </c:pt>
                <c:pt idx="9">
                  <c:v>4</c:v>
                </c:pt>
                <c:pt idx="10" formatCode="0">
                  <c:v>5</c:v>
                </c:pt>
                <c:pt idx="11" formatCode="0">
                  <c:v>5</c:v>
                </c:pt>
                <c:pt idx="12" formatCode="0">
                  <c:v>8</c:v>
                </c:pt>
                <c:pt idx="13" formatCode="0">
                  <c:v>8</c:v>
                </c:pt>
                <c:pt idx="14" formatCode="0">
                  <c:v>83</c:v>
                </c:pt>
              </c:numCache>
            </c:numRef>
          </c:val>
          <c:extLst>
            <c:ext xmlns:c16="http://schemas.microsoft.com/office/drawing/2014/chart" uri="{C3380CC4-5D6E-409C-BE32-E72D297353CC}">
              <c16:uniqueId val="{0000000E-C244-4977-A0B3-D8127D06D80C}"/>
            </c:ext>
          </c:extLst>
        </c:ser>
        <c:dLbls>
          <c:showLegendKey val="0"/>
          <c:showVal val="0"/>
          <c:showCatName val="0"/>
          <c:showSerName val="0"/>
          <c:showPercent val="0"/>
          <c:showBubbleSize val="0"/>
          <c:showLeaderLines val="1"/>
        </c:dLbls>
        <c:firstSliceAng val="22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7.51824523691072E-2"/>
          <c:y val="6.0978797479501003E-2"/>
          <c:w val="0.90344208125229897"/>
          <c:h val="0.60947356127077901"/>
        </c:manualLayout>
      </c:layout>
      <c:barChart>
        <c:barDir val="col"/>
        <c:grouping val="clustered"/>
        <c:varyColors val="0"/>
        <c:ser>
          <c:idx val="0"/>
          <c:order val="0"/>
          <c:tx>
            <c:strRef>
              <c:f>Sheet1!$B$1</c:f>
              <c:strCache>
                <c:ptCount val="1"/>
                <c:pt idx="0">
                  <c:v>Live/Same Day</c:v>
                </c:pt>
              </c:strCache>
            </c:strRef>
          </c:tx>
          <c:spPr>
            <a:solidFill>
              <a:schemeClr val="accent1"/>
            </a:solidFill>
            <a:ln>
              <a:noFill/>
            </a:ln>
            <a:effectLst/>
          </c:spPr>
          <c:invertIfNegative val="0"/>
          <c:dLbls>
            <c:dLbl>
              <c:idx val="0"/>
              <c:layout>
                <c:manualLayout>
                  <c:x val="-1.63282926355957E-17"/>
                  <c:y val="-2.7367917473876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56FA-48A9-A15B-601F866F8FBB}"/>
                </c:ext>
              </c:extLst>
            </c:dLbl>
            <c:dLbl>
              <c:idx val="1"/>
              <c:layout>
                <c:manualLayout>
                  <c:x val="1.78128886488279E-3"/>
                  <c:y val="-2.7367917473876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56FA-48A9-A15B-601F866F8FBB}"/>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Sheet1!$A$2:$A$3</c:f>
              <c:strCache>
                <c:ptCount val="2"/>
                <c:pt idx="0">
                  <c:v>Television</c:v>
                </c:pt>
                <c:pt idx="1">
                  <c:v>YouTube</c:v>
                </c:pt>
              </c:strCache>
            </c:strRef>
          </c:cat>
          <c:val>
            <c:numRef>
              <c:f>Sheet1!$B$2:$B$3</c:f>
              <c:numCache>
                <c:formatCode>0%</c:formatCode>
                <c:ptCount val="2"/>
                <c:pt idx="0">
                  <c:v>0.88</c:v>
                </c:pt>
                <c:pt idx="1">
                  <c:v>0.36</c:v>
                </c:pt>
              </c:numCache>
            </c:numRef>
          </c:val>
          <c:extLst>
            <c:ext xmlns:c16="http://schemas.microsoft.com/office/drawing/2014/chart" uri="{C3380CC4-5D6E-409C-BE32-E72D297353CC}">
              <c16:uniqueId val="{00000000-4B48-4AA6-B67F-BCB041C02043}"/>
            </c:ext>
          </c:extLst>
        </c:ser>
        <c:ser>
          <c:idx val="1"/>
          <c:order val="1"/>
          <c:tx>
            <c:strRef>
              <c:f>Sheet1!$C$1</c:f>
              <c:strCache>
                <c:ptCount val="1"/>
                <c:pt idx="0">
                  <c:v>C7 (7 days after airing/posting)</c:v>
                </c:pt>
              </c:strCache>
            </c:strRef>
          </c:tx>
          <c:spPr>
            <a:solidFill>
              <a:srgbClr val="00AF75"/>
            </a:solidFill>
            <a:ln>
              <a:noFill/>
            </a:ln>
            <a:effectLst/>
          </c:spPr>
          <c:invertIfNegative val="0"/>
          <c:dLbls>
            <c:dLbl>
              <c:idx val="0"/>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00-91D7-441A-9068-733E82E494E2}"/>
                </c:ext>
              </c:extLst>
            </c:dLbl>
            <c:dLbl>
              <c:idx val="1"/>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01-91D7-441A-9068-733E82E494E2}"/>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Television</c:v>
                </c:pt>
                <c:pt idx="1">
                  <c:v>YouTube</c:v>
                </c:pt>
              </c:strCache>
            </c:strRef>
          </c:cat>
          <c:val>
            <c:numRef>
              <c:f>Sheet1!$C$2:$C$3</c:f>
              <c:numCache>
                <c:formatCode>0%</c:formatCode>
                <c:ptCount val="2"/>
                <c:pt idx="0">
                  <c:v>0.12</c:v>
                </c:pt>
                <c:pt idx="1">
                  <c:v>0.64</c:v>
                </c:pt>
              </c:numCache>
            </c:numRef>
          </c:val>
          <c:extLst>
            <c:ext xmlns:c16="http://schemas.microsoft.com/office/drawing/2014/chart" uri="{C3380CC4-5D6E-409C-BE32-E72D297353CC}">
              <c16:uniqueId val="{00000001-4B48-4AA6-B67F-BCB041C02043}"/>
            </c:ext>
          </c:extLst>
        </c:ser>
        <c:dLbls>
          <c:showLegendKey val="0"/>
          <c:showVal val="0"/>
          <c:showCatName val="0"/>
          <c:showSerName val="0"/>
          <c:showPercent val="0"/>
          <c:showBubbleSize val="0"/>
        </c:dLbls>
        <c:gapWidth val="219"/>
        <c:overlap val="-27"/>
        <c:axId val="498088040"/>
        <c:axId val="498089216"/>
      </c:barChart>
      <c:catAx>
        <c:axId val="4980880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1" i="0" u="none" strike="noStrike" kern="1200" baseline="0">
                <a:solidFill>
                  <a:schemeClr val="tx1">
                    <a:lumMod val="65000"/>
                    <a:lumOff val="35000"/>
                  </a:schemeClr>
                </a:solidFill>
                <a:latin typeface="+mn-lt"/>
                <a:ea typeface="+mn-ea"/>
                <a:cs typeface="+mn-cs"/>
              </a:defRPr>
            </a:pPr>
            <a:endParaRPr lang="en-US"/>
          </a:p>
        </c:txPr>
        <c:crossAx val="498089216"/>
        <c:crosses val="autoZero"/>
        <c:auto val="1"/>
        <c:lblAlgn val="ctr"/>
        <c:lblOffset val="100"/>
        <c:noMultiLvlLbl val="0"/>
      </c:catAx>
      <c:valAx>
        <c:axId val="498089216"/>
        <c:scaling>
          <c:orientation val="minMax"/>
          <c:max val="1"/>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49808804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0" i="0" u="none" strike="noStrike" kern="1200" spc="0" baseline="0">
                <a:solidFill>
                  <a:schemeClr val="tx1">
                    <a:lumMod val="65000"/>
                    <a:lumOff val="35000"/>
                  </a:schemeClr>
                </a:solidFill>
                <a:latin typeface="+mn-lt"/>
                <a:ea typeface="+mn-ea"/>
                <a:cs typeface="+mn-cs"/>
              </a:defRPr>
            </a:pPr>
            <a:r>
              <a:rPr lang="en-US" sz="1600" dirty="0"/>
              <a:t>% of     </a:t>
            </a:r>
            <a:r>
              <a:rPr lang="en-US" sz="1600" baseline="0" dirty="0"/>
              <a:t>         </a:t>
            </a:r>
            <a:r>
              <a:rPr lang="en-US" sz="1600" dirty="0"/>
              <a:t> Trending Videos, by platform</a:t>
            </a:r>
          </a:p>
        </c:rich>
      </c:tx>
      <c:layout>
        <c:manualLayout>
          <c:xMode val="edge"/>
          <c:yMode val="edge"/>
          <c:x val="0.22800074970758"/>
          <c:y val="3.4091831852105903E-2"/>
        </c:manualLayout>
      </c:layout>
      <c:overlay val="0"/>
      <c:spPr>
        <a:noFill/>
        <a:ln>
          <a:noFill/>
        </a:ln>
        <a:effectLst/>
      </c:spPr>
      <c:txPr>
        <a:bodyPr rot="0" spcFirstLastPara="1" vertOverflow="ellipsis" vert="horz" wrap="square" anchor="ctr" anchorCtr="1"/>
        <a:lstStyle/>
        <a:p>
          <a:pPr>
            <a:defRPr sz="16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26612636833097902"/>
          <c:y val="0.14511197175836199"/>
          <c:w val="0.392598841799422"/>
          <c:h val="0.59368911873285801"/>
        </c:manualLayout>
      </c:layout>
      <c:pieChart>
        <c:varyColors val="1"/>
        <c:ser>
          <c:idx val="0"/>
          <c:order val="0"/>
          <c:tx>
            <c:strRef>
              <c:f>Sheet1!$B$1</c:f>
              <c:strCache>
                <c:ptCount val="1"/>
                <c:pt idx="0">
                  <c:v># of Trending Videos</c:v>
                </c:pt>
              </c:strCache>
            </c:strRef>
          </c:tx>
          <c:dPt>
            <c:idx val="0"/>
            <c:bubble3D val="0"/>
            <c:explosion val="10"/>
            <c:spPr>
              <a:solidFill>
                <a:schemeClr val="accent1"/>
              </a:solidFill>
              <a:ln w="19050">
                <a:solidFill>
                  <a:schemeClr val="lt1"/>
                </a:solidFill>
              </a:ln>
              <a:effectLst/>
            </c:spPr>
            <c:extLst>
              <c:ext xmlns:c16="http://schemas.microsoft.com/office/drawing/2014/chart" uri="{C3380CC4-5D6E-409C-BE32-E72D297353CC}">
                <c16:uniqueId val="{00000001-F758-4EC9-B242-A0FD9618FC9D}"/>
              </c:ext>
            </c:extLst>
          </c:dPt>
          <c:dPt>
            <c:idx val="1"/>
            <c:bubble3D val="0"/>
            <c:spPr>
              <a:solidFill>
                <a:schemeClr val="accent2">
                  <a:lumMod val="60000"/>
                  <a:lumOff val="40000"/>
                </a:schemeClr>
              </a:solidFill>
              <a:ln w="19050">
                <a:solidFill>
                  <a:schemeClr val="lt1"/>
                </a:solidFill>
              </a:ln>
              <a:effectLst/>
            </c:spPr>
            <c:extLst>
              <c:ext xmlns:c16="http://schemas.microsoft.com/office/drawing/2014/chart" uri="{C3380CC4-5D6E-409C-BE32-E72D297353CC}">
                <c16:uniqueId val="{00000003-F758-4EC9-B242-A0FD9618FC9D}"/>
              </c:ext>
            </c:extLst>
          </c:dPt>
          <c:dPt>
            <c:idx val="2"/>
            <c:bubble3D val="0"/>
            <c:spPr>
              <a:solidFill>
                <a:schemeClr val="accent3">
                  <a:lumMod val="40000"/>
                  <a:lumOff val="60000"/>
                </a:schemeClr>
              </a:solidFill>
              <a:ln w="19050">
                <a:solidFill>
                  <a:schemeClr val="lt1"/>
                </a:solidFill>
              </a:ln>
              <a:effectLst/>
            </c:spPr>
            <c:extLst>
              <c:ext xmlns:c16="http://schemas.microsoft.com/office/drawing/2014/chart" uri="{C3380CC4-5D6E-409C-BE32-E72D297353CC}">
                <c16:uniqueId val="{00000005-F758-4EC9-B242-A0FD9618FC9D}"/>
              </c:ext>
            </c:extLst>
          </c:dPt>
          <c:dPt>
            <c:idx val="3"/>
            <c:bubble3D val="0"/>
            <c:spPr>
              <a:solidFill>
                <a:schemeClr val="accent4">
                  <a:lumMod val="40000"/>
                  <a:lumOff val="60000"/>
                </a:schemeClr>
              </a:solidFill>
              <a:ln w="19050">
                <a:solidFill>
                  <a:schemeClr val="lt1"/>
                </a:solidFill>
              </a:ln>
              <a:effectLst/>
            </c:spPr>
            <c:extLst>
              <c:ext xmlns:c16="http://schemas.microsoft.com/office/drawing/2014/chart" uri="{C3380CC4-5D6E-409C-BE32-E72D297353CC}">
                <c16:uniqueId val="{00000007-F758-4EC9-B242-A0FD9618FC9D}"/>
              </c:ext>
            </c:extLst>
          </c:dPt>
          <c:dPt>
            <c:idx val="4"/>
            <c:bubble3D val="0"/>
            <c:spPr>
              <a:solidFill>
                <a:schemeClr val="accent5">
                  <a:lumMod val="40000"/>
                  <a:lumOff val="60000"/>
                </a:schemeClr>
              </a:solidFill>
              <a:ln w="19050">
                <a:solidFill>
                  <a:schemeClr val="lt1"/>
                </a:solidFill>
              </a:ln>
              <a:effectLst/>
            </c:spPr>
            <c:extLst>
              <c:ext xmlns:c16="http://schemas.microsoft.com/office/drawing/2014/chart" uri="{C3380CC4-5D6E-409C-BE32-E72D297353CC}">
                <c16:uniqueId val="{00000009-F758-4EC9-B242-A0FD9618FC9D}"/>
              </c:ext>
            </c:extLst>
          </c:dPt>
          <c:dPt>
            <c:idx val="5"/>
            <c:bubble3D val="0"/>
            <c:spPr>
              <a:solidFill>
                <a:schemeClr val="accent6">
                  <a:lumMod val="40000"/>
                  <a:lumOff val="60000"/>
                </a:schemeClr>
              </a:solidFill>
              <a:ln w="19050">
                <a:solidFill>
                  <a:schemeClr val="lt1"/>
                </a:solidFill>
              </a:ln>
              <a:effectLst/>
            </c:spPr>
            <c:extLst>
              <c:ext xmlns:c16="http://schemas.microsoft.com/office/drawing/2014/chart" uri="{C3380CC4-5D6E-409C-BE32-E72D297353CC}">
                <c16:uniqueId val="{0000000B-F758-4EC9-B242-A0FD9618FC9D}"/>
              </c:ext>
            </c:extLst>
          </c:dPt>
          <c:dPt>
            <c:idx val="6"/>
            <c:bubble3D val="0"/>
            <c:spPr>
              <a:solidFill>
                <a:schemeClr val="tx2">
                  <a:lumMod val="40000"/>
                  <a:lumOff val="60000"/>
                </a:schemeClr>
              </a:solidFill>
              <a:ln w="19050">
                <a:solidFill>
                  <a:schemeClr val="lt1"/>
                </a:solidFill>
              </a:ln>
              <a:effectLst/>
            </c:spPr>
            <c:extLst>
              <c:ext xmlns:c16="http://schemas.microsoft.com/office/drawing/2014/chart" uri="{C3380CC4-5D6E-409C-BE32-E72D297353CC}">
                <c16:uniqueId val="{0000000D-B195-4DB0-BCA2-81BEA68A2C1A}"/>
              </c:ext>
            </c:extLst>
          </c:dPt>
          <c:dPt>
            <c:idx val="7"/>
            <c:bubble3D val="0"/>
            <c:spPr>
              <a:solidFill>
                <a:schemeClr val="bg2">
                  <a:lumMod val="75000"/>
                </a:schemeClr>
              </a:solidFill>
              <a:ln w="19050">
                <a:solidFill>
                  <a:schemeClr val="lt1"/>
                </a:solidFill>
              </a:ln>
              <a:effectLst/>
            </c:spPr>
            <c:extLst>
              <c:ext xmlns:c16="http://schemas.microsoft.com/office/drawing/2014/chart" uri="{C3380CC4-5D6E-409C-BE32-E72D297353CC}">
                <c16:uniqueId val="{00000000-D3BD-4721-8D6D-29DBAA803272}"/>
              </c:ext>
            </c:extLst>
          </c:dPt>
          <c:dLbls>
            <c:dLbl>
              <c:idx val="7"/>
              <c:layout>
                <c:manualLayout>
                  <c:x val="6.6791726411763097E-3"/>
                  <c:y val="5.4769064749649897E-2"/>
                </c:manualLayout>
              </c:layou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0-D3BD-4721-8D6D-29DBAA803272}"/>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Sheet1!$A$2:$A$9</c:f>
              <c:strCache>
                <c:ptCount val="8"/>
                <c:pt idx="0">
                  <c:v>Ad-Supported TV</c:v>
                </c:pt>
                <c:pt idx="1">
                  <c:v>General Entertainment</c:v>
                </c:pt>
                <c:pt idx="2">
                  <c:v>Non-Ad Supported TV</c:v>
                </c:pt>
                <c:pt idx="3">
                  <c:v>Humor</c:v>
                </c:pt>
                <c:pt idx="4">
                  <c:v>Music</c:v>
                </c:pt>
                <c:pt idx="5">
                  <c:v>Cinema/Film</c:v>
                </c:pt>
                <c:pt idx="6">
                  <c:v>How-To</c:v>
                </c:pt>
                <c:pt idx="7">
                  <c:v>Political</c:v>
                </c:pt>
              </c:strCache>
            </c:strRef>
          </c:cat>
          <c:val>
            <c:numRef>
              <c:f>Sheet1!$B$2:$B$9</c:f>
              <c:numCache>
                <c:formatCode>General</c:formatCode>
                <c:ptCount val="8"/>
                <c:pt idx="0">
                  <c:v>13</c:v>
                </c:pt>
                <c:pt idx="1">
                  <c:v>9</c:v>
                </c:pt>
                <c:pt idx="2">
                  <c:v>8</c:v>
                </c:pt>
                <c:pt idx="3">
                  <c:v>6</c:v>
                </c:pt>
                <c:pt idx="4">
                  <c:v>5</c:v>
                </c:pt>
                <c:pt idx="5">
                  <c:v>5</c:v>
                </c:pt>
                <c:pt idx="6">
                  <c:v>2</c:v>
                </c:pt>
                <c:pt idx="7">
                  <c:v>1</c:v>
                </c:pt>
              </c:numCache>
            </c:numRef>
          </c:val>
          <c:extLst>
            <c:ext xmlns:c16="http://schemas.microsoft.com/office/drawing/2014/chart" uri="{C3380CC4-5D6E-409C-BE32-E72D297353CC}">
              <c16:uniqueId val="{00000000-7EA2-4546-BEBB-98512CA2BED4}"/>
            </c:ext>
          </c:extLst>
        </c:ser>
        <c:dLbls>
          <c:showLegendKey val="0"/>
          <c:showVal val="0"/>
          <c:showCatName val="0"/>
          <c:showSerName val="0"/>
          <c:showPercent val="0"/>
          <c:showBubbleSize val="0"/>
          <c:showLeaderLines val="1"/>
        </c:dLbls>
        <c:firstSliceAng val="0"/>
      </c:pieChart>
      <c:spPr>
        <a:noFill/>
        <a:ln>
          <a:noFill/>
        </a:ln>
        <a:effectLst/>
      </c:spPr>
    </c:plotArea>
    <c:legend>
      <c:legendPos val="b"/>
      <c:layout>
        <c:manualLayout>
          <c:xMode val="edge"/>
          <c:yMode val="edge"/>
          <c:x val="2.4106619423846501E-3"/>
          <c:y val="0.80067866010152799"/>
          <c:w val="0.99758940288713904"/>
          <c:h val="0.109546630087294"/>
        </c:manualLayout>
      </c:layout>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0" i="0" u="none" strike="noStrike" kern="1200" spc="0" baseline="0">
                <a:solidFill>
                  <a:schemeClr val="tx1">
                    <a:lumMod val="65000"/>
                    <a:lumOff val="35000"/>
                  </a:schemeClr>
                </a:solidFill>
                <a:latin typeface="+mn-lt"/>
                <a:ea typeface="+mn-ea"/>
                <a:cs typeface="+mn-cs"/>
              </a:defRPr>
            </a:pPr>
            <a:r>
              <a:rPr lang="en-US" sz="1600" u="sng" dirty="0"/>
              <a:t>Current</a:t>
            </a:r>
            <a:r>
              <a:rPr lang="en-US" sz="1600" baseline="0" dirty="0"/>
              <a:t> Social Following Of the Top TV Programs</a:t>
            </a:r>
          </a:p>
          <a:p>
            <a:pPr>
              <a:defRPr sz="1600"/>
            </a:pPr>
            <a:r>
              <a:rPr lang="en-US" sz="1600" baseline="0" dirty="0"/>
              <a:t> and YouTube Channels from 2007 </a:t>
            </a:r>
            <a:endParaRPr lang="en-US" sz="1600" dirty="0"/>
          </a:p>
        </c:rich>
      </c:tx>
      <c:layout>
        <c:manualLayout>
          <c:xMode val="edge"/>
          <c:yMode val="edge"/>
          <c:x val="0.25735306904751698"/>
          <c:y val="9.5911806391396903E-3"/>
        </c:manualLayout>
      </c:layout>
      <c:overlay val="0"/>
      <c:spPr>
        <a:noFill/>
        <a:ln>
          <a:noFill/>
        </a:ln>
        <a:effectLst/>
      </c:spPr>
      <c:txPr>
        <a:bodyPr rot="0" spcFirstLastPara="1" vertOverflow="ellipsis" vert="horz" wrap="square" anchor="ctr" anchorCtr="1"/>
        <a:lstStyle/>
        <a:p>
          <a:pPr>
            <a:defRPr sz="16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4691412502140999"/>
          <c:y val="0.21365020054953399"/>
          <c:w val="0.85149696223654903"/>
          <c:h val="0.663805863639084"/>
        </c:manualLayout>
      </c:layout>
      <c:barChart>
        <c:barDir val="col"/>
        <c:grouping val="clustered"/>
        <c:varyColors val="0"/>
        <c:ser>
          <c:idx val="0"/>
          <c:order val="0"/>
          <c:tx>
            <c:strRef>
              <c:f>Sheet1!$B$1</c:f>
              <c:strCache>
                <c:ptCount val="1"/>
                <c:pt idx="0">
                  <c:v>Social Following</c:v>
                </c:pt>
              </c:strCache>
            </c:strRef>
          </c:tx>
          <c:spPr>
            <a:solidFill>
              <a:schemeClr val="accent1"/>
            </a:solidFill>
            <a:ln>
              <a:noFill/>
            </a:ln>
            <a:effectLst/>
          </c:spPr>
          <c:invertIfNegative val="0"/>
          <c:dPt>
            <c:idx val="1"/>
            <c:invertIfNegative val="0"/>
            <c:bubble3D val="0"/>
            <c:spPr>
              <a:solidFill>
                <a:schemeClr val="accent2"/>
              </a:solidFill>
              <a:ln>
                <a:noFill/>
              </a:ln>
              <a:effectLst/>
            </c:spPr>
            <c:extLst>
              <c:ext xmlns:c16="http://schemas.microsoft.com/office/drawing/2014/chart" uri="{C3380CC4-5D6E-409C-BE32-E72D297353CC}">
                <c16:uniqueId val="{00000001-88F1-4587-93B5-0FA2FAF1C955}"/>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Top 5 TV Shows of 2007</c:v>
                </c:pt>
                <c:pt idx="1">
                  <c:v>Top 5 YouTube Channels of 2007</c:v>
                </c:pt>
              </c:strCache>
            </c:strRef>
          </c:cat>
          <c:val>
            <c:numRef>
              <c:f>Sheet1!$B$2:$B$3</c:f>
              <c:numCache>
                <c:formatCode>General</c:formatCode>
                <c:ptCount val="2"/>
                <c:pt idx="0">
                  <c:v>90353192</c:v>
                </c:pt>
                <c:pt idx="1">
                  <c:v>37410875</c:v>
                </c:pt>
              </c:numCache>
            </c:numRef>
          </c:val>
          <c:extLst>
            <c:ext xmlns:c16="http://schemas.microsoft.com/office/drawing/2014/chart" uri="{C3380CC4-5D6E-409C-BE32-E72D297353CC}">
              <c16:uniqueId val="{00000000-7391-4C36-8148-069ACF5F665A}"/>
            </c:ext>
          </c:extLst>
        </c:ser>
        <c:dLbls>
          <c:showLegendKey val="0"/>
          <c:showVal val="0"/>
          <c:showCatName val="0"/>
          <c:showSerName val="0"/>
          <c:showPercent val="0"/>
          <c:showBubbleSize val="0"/>
        </c:dLbls>
        <c:gapWidth val="219"/>
        <c:overlap val="-27"/>
        <c:axId val="219611760"/>
        <c:axId val="219612152"/>
      </c:barChart>
      <c:catAx>
        <c:axId val="21961176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219612152"/>
        <c:crosses val="autoZero"/>
        <c:auto val="1"/>
        <c:lblAlgn val="ctr"/>
        <c:lblOffset val="100"/>
        <c:noMultiLvlLbl val="0"/>
      </c:catAx>
      <c:valAx>
        <c:axId val="219612152"/>
        <c:scaling>
          <c:orientation val="minMax"/>
        </c:scaling>
        <c:delete val="1"/>
        <c:axPos val="l"/>
        <c:numFmt formatCode="#,##0" sourceLinked="0"/>
        <c:majorTickMark val="none"/>
        <c:minorTickMark val="none"/>
        <c:tickLblPos val="nextTo"/>
        <c:crossAx val="21961176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1" i="0" u="none" strike="noStrike" kern="1200" spc="0" baseline="0">
                <a:solidFill>
                  <a:schemeClr val="tx1">
                    <a:lumMod val="65000"/>
                    <a:lumOff val="35000"/>
                  </a:schemeClr>
                </a:solidFill>
                <a:latin typeface="+mn-lt"/>
                <a:ea typeface="+mn-ea"/>
                <a:cs typeface="+mn-cs"/>
              </a:defRPr>
            </a:pPr>
            <a:r>
              <a:rPr lang="en-US" sz="1600" b="1" dirty="0">
                <a:solidFill>
                  <a:schemeClr val="tx1"/>
                </a:solidFill>
              </a:rPr>
              <a:t>“In which</a:t>
            </a:r>
            <a:r>
              <a:rPr lang="en-US" sz="1600" b="1" baseline="0" dirty="0">
                <a:solidFill>
                  <a:schemeClr val="tx1"/>
                </a:solidFill>
              </a:rPr>
              <a:t> places are you most likely to find advertising that…”</a:t>
            </a:r>
          </a:p>
          <a:p>
            <a:pPr>
              <a:defRPr b="1"/>
            </a:pPr>
            <a:r>
              <a:rPr lang="en-US" sz="1600" b="1" baseline="0" dirty="0">
                <a:solidFill>
                  <a:schemeClr val="tx1"/>
                </a:solidFill>
              </a:rPr>
              <a:t> </a:t>
            </a:r>
            <a:r>
              <a:rPr lang="en-US" sz="1400" b="1" baseline="0" dirty="0">
                <a:solidFill>
                  <a:schemeClr val="tx1"/>
                </a:solidFill>
              </a:rPr>
              <a:t>(% agree)</a:t>
            </a:r>
            <a:endParaRPr lang="en-US" sz="1600" b="1" dirty="0">
              <a:solidFill>
                <a:schemeClr val="tx1"/>
              </a:solidFill>
            </a:endParaRPr>
          </a:p>
        </c:rich>
      </c:tx>
      <c:layout>
        <c:manualLayout>
          <c:xMode val="edge"/>
          <c:yMode val="edge"/>
          <c:x val="0.16847658676942601"/>
          <c:y val="3.2630525671202497E-2"/>
        </c:manualLayout>
      </c:layout>
      <c:overlay val="0"/>
      <c:spPr>
        <a:noFill/>
        <a:ln>
          <a:noFill/>
        </a:ln>
        <a:effectLst/>
      </c:spPr>
      <c:txPr>
        <a:bodyPr rot="0" spcFirstLastPara="1" vertOverflow="ellipsis" vert="horz" wrap="square" anchor="ctr" anchorCtr="1"/>
        <a:lstStyle/>
        <a:p>
          <a:pPr>
            <a:defRPr sz="1862"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1.55407761822309E-2"/>
          <c:y val="0.241393377687629"/>
          <c:w val="0.96891844763553803"/>
          <c:h val="0.49199952610085201"/>
        </c:manualLayout>
      </c:layout>
      <c:barChart>
        <c:barDir val="col"/>
        <c:grouping val="clustered"/>
        <c:varyColors val="0"/>
        <c:ser>
          <c:idx val="0"/>
          <c:order val="0"/>
          <c:tx>
            <c:strRef>
              <c:f>Sheet1!$B$1</c:f>
              <c:strCache>
                <c:ptCount val="1"/>
                <c:pt idx="0">
                  <c:v>TV</c:v>
                </c:pt>
              </c:strCache>
            </c:strRef>
          </c:tx>
          <c:spPr>
            <a:solidFill>
              <a:schemeClr val="accent1"/>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...Sticks in your memory</c:v>
                </c:pt>
                <c:pt idx="1">
                  <c:v>...Makes you laugh</c:v>
                </c:pt>
                <c:pt idx="2">
                  <c:v>...You like</c:v>
                </c:pt>
                <c:pt idx="3">
                  <c:v>...Makes you feel emotional</c:v>
                </c:pt>
              </c:strCache>
            </c:strRef>
          </c:cat>
          <c:val>
            <c:numRef>
              <c:f>Sheet1!$B$2:$B$5</c:f>
              <c:numCache>
                <c:formatCode>0%</c:formatCode>
                <c:ptCount val="4"/>
                <c:pt idx="0">
                  <c:v>0.64</c:v>
                </c:pt>
                <c:pt idx="1">
                  <c:v>0.62</c:v>
                </c:pt>
                <c:pt idx="2">
                  <c:v>0.54</c:v>
                </c:pt>
                <c:pt idx="3">
                  <c:v>0.57999999999999996</c:v>
                </c:pt>
              </c:numCache>
            </c:numRef>
          </c:val>
          <c:extLst>
            <c:ext xmlns:c16="http://schemas.microsoft.com/office/drawing/2014/chart" uri="{C3380CC4-5D6E-409C-BE32-E72D297353CC}">
              <c16:uniqueId val="{00000000-6926-4D67-BC1B-79D5D837F427}"/>
            </c:ext>
          </c:extLst>
        </c:ser>
        <c:ser>
          <c:idx val="1"/>
          <c:order val="1"/>
          <c:tx>
            <c:strRef>
              <c:f>Sheet1!$C$1</c:f>
              <c:strCache>
                <c:ptCount val="1"/>
                <c:pt idx="0">
                  <c:v>Next Best Competitor(s)</c:v>
                </c:pt>
              </c:strCache>
            </c:strRef>
          </c:tx>
          <c:spPr>
            <a:solidFill>
              <a:srgbClr val="00AF7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...Sticks in your memory</c:v>
                </c:pt>
                <c:pt idx="1">
                  <c:v>...Makes you laugh</c:v>
                </c:pt>
                <c:pt idx="2">
                  <c:v>...You like</c:v>
                </c:pt>
                <c:pt idx="3">
                  <c:v>...Makes you feel emotional</c:v>
                </c:pt>
              </c:strCache>
            </c:strRef>
          </c:cat>
          <c:val>
            <c:numRef>
              <c:f>Sheet1!$C$2:$C$5</c:f>
              <c:numCache>
                <c:formatCode>0%</c:formatCode>
                <c:ptCount val="4"/>
                <c:pt idx="0">
                  <c:v>0.1</c:v>
                </c:pt>
                <c:pt idx="1">
                  <c:v>0.17</c:v>
                </c:pt>
                <c:pt idx="2">
                  <c:v>0.13</c:v>
                </c:pt>
                <c:pt idx="3">
                  <c:v>0.09</c:v>
                </c:pt>
              </c:numCache>
            </c:numRef>
          </c:val>
          <c:extLst>
            <c:ext xmlns:c16="http://schemas.microsoft.com/office/drawing/2014/chart" uri="{C3380CC4-5D6E-409C-BE32-E72D297353CC}">
              <c16:uniqueId val="{00000001-6926-4D67-BC1B-79D5D837F427}"/>
            </c:ext>
          </c:extLst>
        </c:ser>
        <c:dLbls>
          <c:showLegendKey val="0"/>
          <c:showVal val="0"/>
          <c:showCatName val="0"/>
          <c:showSerName val="0"/>
          <c:showPercent val="0"/>
          <c:showBubbleSize val="0"/>
        </c:dLbls>
        <c:gapWidth val="219"/>
        <c:overlap val="-27"/>
        <c:axId val="499302680"/>
        <c:axId val="499303072"/>
      </c:barChart>
      <c:catAx>
        <c:axId val="4993026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499303072"/>
        <c:crosses val="autoZero"/>
        <c:auto val="1"/>
        <c:lblAlgn val="ctr"/>
        <c:lblOffset val="100"/>
        <c:noMultiLvlLbl val="0"/>
      </c:catAx>
      <c:valAx>
        <c:axId val="499303072"/>
        <c:scaling>
          <c:orientation val="minMax"/>
        </c:scaling>
        <c:delete val="1"/>
        <c:axPos val="l"/>
        <c:numFmt formatCode="0%" sourceLinked="1"/>
        <c:majorTickMark val="none"/>
        <c:minorTickMark val="none"/>
        <c:tickLblPos val="nextTo"/>
        <c:crossAx val="499302680"/>
        <c:crosses val="autoZero"/>
        <c:crossBetween val="between"/>
      </c:valAx>
      <c:spPr>
        <a:noFill/>
        <a:ln w="25400">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sz="1800" b="1" u="none"/>
            </a:pPr>
            <a:r>
              <a:rPr lang="en-US" sz="1800" b="1" u="none" dirty="0"/>
              <a:t>Ad</a:t>
            </a:r>
            <a:r>
              <a:rPr lang="en-US" sz="1800" b="1" u="none" baseline="0" dirty="0"/>
              <a:t> Recall</a:t>
            </a:r>
            <a:endParaRPr lang="en-US" sz="1800" b="1" u="none" dirty="0"/>
          </a:p>
        </c:rich>
      </c:tx>
      <c:layout>
        <c:manualLayout>
          <c:xMode val="edge"/>
          <c:yMode val="edge"/>
          <c:x val="0.19824439363364901"/>
          <c:y val="7.2841052758140401E-2"/>
        </c:manualLayout>
      </c:layout>
      <c:overlay val="0"/>
    </c:title>
    <c:autoTitleDeleted val="0"/>
    <c:plotArea>
      <c:layout>
        <c:manualLayout>
          <c:layoutTarget val="inner"/>
          <c:xMode val="edge"/>
          <c:yMode val="edge"/>
          <c:x val="1.5951960960744201E-2"/>
          <c:y val="0.348338910183149"/>
          <c:w val="0.44313154464311"/>
          <c:h val="0.489676982807349"/>
        </c:manualLayout>
      </c:layout>
      <c:barChart>
        <c:barDir val="col"/>
        <c:grouping val="clustered"/>
        <c:varyColors val="0"/>
        <c:ser>
          <c:idx val="0"/>
          <c:order val="0"/>
          <c:tx>
            <c:strRef>
              <c:f>Sheet1!$B$1</c:f>
              <c:strCache>
                <c:ptCount val="1"/>
                <c:pt idx="0">
                  <c:v>Recall</c:v>
                </c:pt>
              </c:strCache>
            </c:strRef>
          </c:tx>
          <c:spPr>
            <a:solidFill>
              <a:srgbClr val="00AF75"/>
            </a:solidFill>
          </c:spPr>
          <c:invertIfNegative val="0"/>
          <c:dPt>
            <c:idx val="0"/>
            <c:invertIfNegative val="0"/>
            <c:bubble3D val="0"/>
            <c:spPr>
              <a:solidFill>
                <a:srgbClr val="4F81BD"/>
              </a:solidFill>
            </c:spPr>
            <c:extLst>
              <c:ext xmlns:c16="http://schemas.microsoft.com/office/drawing/2014/chart" uri="{C3380CC4-5D6E-409C-BE32-E72D297353CC}">
                <c16:uniqueId val="{00000001-FAEC-456E-962C-6F78315F0B5C}"/>
              </c:ext>
            </c:extLst>
          </c:dPt>
          <c:dPt>
            <c:idx val="2"/>
            <c:invertIfNegative val="0"/>
            <c:bubble3D val="0"/>
            <c:extLst>
              <c:ext xmlns:c16="http://schemas.microsoft.com/office/drawing/2014/chart" uri="{C3380CC4-5D6E-409C-BE32-E72D297353CC}">
                <c16:uniqueId val="{00000002-FAEC-456E-962C-6F78315F0B5C}"/>
              </c:ext>
            </c:extLst>
          </c:dPt>
          <c:dPt>
            <c:idx val="3"/>
            <c:invertIfNegative val="0"/>
            <c:bubble3D val="0"/>
            <c:extLst>
              <c:ext xmlns:c16="http://schemas.microsoft.com/office/drawing/2014/chart" uri="{C3380CC4-5D6E-409C-BE32-E72D297353CC}">
                <c16:uniqueId val="{00000003-FAEC-456E-962C-6F78315F0B5C}"/>
              </c:ext>
            </c:extLst>
          </c:dPt>
          <c:dPt>
            <c:idx val="4"/>
            <c:invertIfNegative val="0"/>
            <c:bubble3D val="0"/>
            <c:extLst>
              <c:ext xmlns:c16="http://schemas.microsoft.com/office/drawing/2014/chart" uri="{C3380CC4-5D6E-409C-BE32-E72D297353CC}">
                <c16:uniqueId val="{00000004-FAEC-456E-962C-6F78315F0B5C}"/>
              </c:ext>
            </c:extLst>
          </c:dPt>
          <c:dLbls>
            <c:spPr>
              <a:noFill/>
              <a:ln>
                <a:noFill/>
              </a:ln>
              <a:effectLst/>
            </c:spPr>
            <c:txPr>
              <a:bodyPr/>
              <a:lstStyle/>
              <a:p>
                <a:pPr>
                  <a:defRPr sz="16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Sheet1!$A$2:$A$5</c:f>
              <c:strCache>
                <c:ptCount val="4"/>
                <c:pt idx="0">
                  <c:v>TV</c:v>
                </c:pt>
                <c:pt idx="1">
                  <c:v>Tablet</c:v>
                </c:pt>
                <c:pt idx="2">
                  <c:v>Computer</c:v>
                </c:pt>
                <c:pt idx="3">
                  <c:v>Smartphone</c:v>
                </c:pt>
              </c:strCache>
            </c:strRef>
          </c:cat>
          <c:val>
            <c:numRef>
              <c:f>Sheet1!$B$2:$B$5</c:f>
              <c:numCache>
                <c:formatCode>0%</c:formatCode>
                <c:ptCount val="4"/>
                <c:pt idx="0">
                  <c:v>0.62</c:v>
                </c:pt>
                <c:pt idx="1">
                  <c:v>0.47</c:v>
                </c:pt>
                <c:pt idx="2">
                  <c:v>0.45</c:v>
                </c:pt>
                <c:pt idx="3">
                  <c:v>0.46</c:v>
                </c:pt>
              </c:numCache>
            </c:numRef>
          </c:val>
          <c:extLst>
            <c:ext xmlns:c16="http://schemas.microsoft.com/office/drawing/2014/chart" uri="{C3380CC4-5D6E-409C-BE32-E72D297353CC}">
              <c16:uniqueId val="{00000005-FAEC-456E-962C-6F78315F0B5C}"/>
            </c:ext>
          </c:extLst>
        </c:ser>
        <c:dLbls>
          <c:showLegendKey val="0"/>
          <c:showVal val="1"/>
          <c:showCatName val="0"/>
          <c:showSerName val="0"/>
          <c:showPercent val="0"/>
          <c:showBubbleSize val="0"/>
        </c:dLbls>
        <c:gapWidth val="150"/>
        <c:overlap val="-25"/>
        <c:axId val="499303856"/>
        <c:axId val="499304248"/>
      </c:barChart>
      <c:catAx>
        <c:axId val="499303856"/>
        <c:scaling>
          <c:orientation val="minMax"/>
        </c:scaling>
        <c:delete val="0"/>
        <c:axPos val="b"/>
        <c:numFmt formatCode="General" sourceLinked="0"/>
        <c:majorTickMark val="none"/>
        <c:minorTickMark val="none"/>
        <c:tickLblPos val="nextTo"/>
        <c:txPr>
          <a:bodyPr/>
          <a:lstStyle/>
          <a:p>
            <a:pPr>
              <a:defRPr>
                <a:solidFill>
                  <a:schemeClr val="bg1"/>
                </a:solidFill>
              </a:defRPr>
            </a:pPr>
            <a:endParaRPr lang="en-US"/>
          </a:p>
        </c:txPr>
        <c:crossAx val="499304248"/>
        <c:crosses val="autoZero"/>
        <c:auto val="1"/>
        <c:lblAlgn val="ctr"/>
        <c:lblOffset val="100"/>
        <c:noMultiLvlLbl val="0"/>
      </c:catAx>
      <c:valAx>
        <c:axId val="499304248"/>
        <c:scaling>
          <c:orientation val="minMax"/>
        </c:scaling>
        <c:delete val="1"/>
        <c:axPos val="l"/>
        <c:numFmt formatCode="0%" sourceLinked="1"/>
        <c:majorTickMark val="out"/>
        <c:minorTickMark val="none"/>
        <c:tickLblPos val="nextTo"/>
        <c:crossAx val="499303856"/>
        <c:crosses val="autoZero"/>
        <c:crossBetween val="between"/>
      </c:valAx>
    </c:plotArea>
    <c:plotVisOnly val="1"/>
    <c:dispBlanksAs val="gap"/>
    <c:showDLblsOverMax val="0"/>
  </c:chart>
  <c:txPr>
    <a:bodyPr/>
    <a:lstStyle/>
    <a:p>
      <a:pPr>
        <a:defRPr sz="1400">
          <a:solidFill>
            <a:schemeClr val="tx1"/>
          </a:solidFill>
        </a:defRPr>
      </a:pPr>
      <a:endParaRPr lang="en-US"/>
    </a:p>
  </c:txPr>
  <c:externalData r:id="rId2">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1" i="0" u="none" strike="noStrike" kern="1200" spc="0" baseline="0">
                <a:solidFill>
                  <a:schemeClr val="tx1">
                    <a:lumMod val="65000"/>
                    <a:lumOff val="35000"/>
                  </a:schemeClr>
                </a:solidFill>
                <a:latin typeface="+mn-lt"/>
                <a:ea typeface="+mn-ea"/>
                <a:cs typeface="+mn-cs"/>
              </a:defRPr>
            </a:pPr>
            <a:r>
              <a:rPr lang="en-US" sz="1600" b="1" dirty="0">
                <a:solidFill>
                  <a:schemeClr val="tx1"/>
                </a:solidFill>
              </a:rPr>
              <a:t>“In which</a:t>
            </a:r>
            <a:r>
              <a:rPr lang="en-US" sz="1600" b="1" baseline="0" dirty="0">
                <a:solidFill>
                  <a:schemeClr val="tx1"/>
                </a:solidFill>
              </a:rPr>
              <a:t> places are you most likely to find advertising that…”</a:t>
            </a:r>
            <a:endParaRPr lang="en-US" sz="1600" b="1" dirty="0">
              <a:solidFill>
                <a:schemeClr val="tx1"/>
              </a:solidFill>
            </a:endParaRPr>
          </a:p>
        </c:rich>
      </c:tx>
      <c:layout>
        <c:manualLayout>
          <c:xMode val="edge"/>
          <c:yMode val="edge"/>
          <c:x val="0.16565099109993001"/>
          <c:y val="3.2630525671202497E-2"/>
        </c:manualLayout>
      </c:layout>
      <c:overlay val="0"/>
      <c:spPr>
        <a:noFill/>
        <a:ln>
          <a:noFill/>
        </a:ln>
        <a:effectLst/>
      </c:spPr>
      <c:txPr>
        <a:bodyPr rot="0" spcFirstLastPara="1" vertOverflow="ellipsis" vert="horz" wrap="square" anchor="ctr" anchorCtr="1"/>
        <a:lstStyle/>
        <a:p>
          <a:pPr>
            <a:defRPr sz="1862"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1.55407761822309E-2"/>
          <c:y val="0.241393377687629"/>
          <c:w val="0.96891844763553803"/>
          <c:h val="0.49199952610085201"/>
        </c:manualLayout>
      </c:layout>
      <c:barChart>
        <c:barDir val="col"/>
        <c:grouping val="clustered"/>
        <c:varyColors val="0"/>
        <c:ser>
          <c:idx val="0"/>
          <c:order val="0"/>
          <c:tx>
            <c:strRef>
              <c:f>Sheet1!$B$1</c:f>
              <c:strCache>
                <c:ptCount val="1"/>
                <c:pt idx="0">
                  <c:v>TV</c:v>
                </c:pt>
              </c:strCache>
            </c:strRef>
          </c:tx>
          <c:spPr>
            <a:solidFill>
              <a:schemeClr val="accent1"/>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...Makes brands famous</c:v>
                </c:pt>
                <c:pt idx="1">
                  <c:v>...Draws your attention to brands/products</c:v>
                </c:pt>
              </c:strCache>
            </c:strRef>
          </c:cat>
          <c:val>
            <c:numRef>
              <c:f>Sheet1!$B$2:$B$3</c:f>
              <c:numCache>
                <c:formatCode>0%</c:formatCode>
                <c:ptCount val="2"/>
                <c:pt idx="0">
                  <c:v>0.66</c:v>
                </c:pt>
                <c:pt idx="1">
                  <c:v>0.55000000000000004</c:v>
                </c:pt>
              </c:numCache>
            </c:numRef>
          </c:val>
          <c:extLst>
            <c:ext xmlns:c16="http://schemas.microsoft.com/office/drawing/2014/chart" uri="{C3380CC4-5D6E-409C-BE32-E72D297353CC}">
              <c16:uniqueId val="{00000000-6926-4D67-BC1B-79D5D837F427}"/>
            </c:ext>
          </c:extLst>
        </c:ser>
        <c:ser>
          <c:idx val="1"/>
          <c:order val="1"/>
          <c:tx>
            <c:strRef>
              <c:f>Sheet1!$C$1</c:f>
              <c:strCache>
                <c:ptCount val="1"/>
                <c:pt idx="0">
                  <c:v>Next Best Competitor</c:v>
                </c:pt>
              </c:strCache>
            </c:strRef>
          </c:tx>
          <c:spPr>
            <a:solidFill>
              <a:srgbClr val="00AF7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...Makes brands famous</c:v>
                </c:pt>
                <c:pt idx="1">
                  <c:v>...Draws your attention to brands/products</c:v>
                </c:pt>
              </c:strCache>
            </c:strRef>
          </c:cat>
          <c:val>
            <c:numRef>
              <c:f>Sheet1!$C$2:$C$3</c:f>
              <c:numCache>
                <c:formatCode>0%</c:formatCode>
                <c:ptCount val="2"/>
                <c:pt idx="0">
                  <c:v>0.12</c:v>
                </c:pt>
                <c:pt idx="1">
                  <c:v>0.13</c:v>
                </c:pt>
              </c:numCache>
            </c:numRef>
          </c:val>
          <c:extLst>
            <c:ext xmlns:c16="http://schemas.microsoft.com/office/drawing/2014/chart" uri="{C3380CC4-5D6E-409C-BE32-E72D297353CC}">
              <c16:uniqueId val="{00000001-6926-4D67-BC1B-79D5D837F427}"/>
            </c:ext>
          </c:extLst>
        </c:ser>
        <c:dLbls>
          <c:showLegendKey val="0"/>
          <c:showVal val="0"/>
          <c:showCatName val="0"/>
          <c:showSerName val="0"/>
          <c:showPercent val="0"/>
          <c:showBubbleSize val="0"/>
        </c:dLbls>
        <c:gapWidth val="219"/>
        <c:overlap val="-27"/>
        <c:axId val="499305032"/>
        <c:axId val="499305424"/>
      </c:barChart>
      <c:catAx>
        <c:axId val="4993050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499305424"/>
        <c:crosses val="autoZero"/>
        <c:auto val="1"/>
        <c:lblAlgn val="ctr"/>
        <c:lblOffset val="100"/>
        <c:noMultiLvlLbl val="0"/>
      </c:catAx>
      <c:valAx>
        <c:axId val="499305424"/>
        <c:scaling>
          <c:orientation val="minMax"/>
        </c:scaling>
        <c:delete val="1"/>
        <c:axPos val="l"/>
        <c:numFmt formatCode="0%" sourceLinked="1"/>
        <c:majorTickMark val="none"/>
        <c:minorTickMark val="none"/>
        <c:tickLblPos val="nextTo"/>
        <c:crossAx val="499305032"/>
        <c:crosses val="autoZero"/>
        <c:crossBetween val="between"/>
      </c:valAx>
      <c:spPr>
        <a:noFill/>
        <a:ln w="25400">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sz="1800"/>
            </a:pPr>
            <a:r>
              <a:rPr lang="en-US" sz="1800" dirty="0"/>
              <a:t>% </a:t>
            </a:r>
            <a:r>
              <a:rPr lang="en-US" sz="1800" baseline="0" dirty="0"/>
              <a:t>Lift Driven by TV Only &amp; Digital Only</a:t>
            </a:r>
            <a:endParaRPr lang="en-US" sz="1800" dirty="0"/>
          </a:p>
        </c:rich>
      </c:tx>
      <c:layout>
        <c:manualLayout>
          <c:xMode val="edge"/>
          <c:yMode val="edge"/>
          <c:x val="0.29830669420558997"/>
          <c:y val="1.6537483696012201E-3"/>
        </c:manualLayout>
      </c:layout>
      <c:overlay val="0"/>
    </c:title>
    <c:autoTitleDeleted val="0"/>
    <c:plotArea>
      <c:layout>
        <c:manualLayout>
          <c:layoutTarget val="inner"/>
          <c:xMode val="edge"/>
          <c:yMode val="edge"/>
          <c:x val="2.1752674037378499E-2"/>
          <c:y val="0.23110230704821"/>
          <c:w val="0.96809607807851195"/>
          <c:h val="0.489676982807349"/>
        </c:manualLayout>
      </c:layout>
      <c:barChart>
        <c:barDir val="col"/>
        <c:grouping val="clustered"/>
        <c:varyColors val="0"/>
        <c:ser>
          <c:idx val="0"/>
          <c:order val="0"/>
          <c:tx>
            <c:strRef>
              <c:f>Sheet1!$B$1</c:f>
              <c:strCache>
                <c:ptCount val="1"/>
                <c:pt idx="0">
                  <c:v>TV only</c:v>
                </c:pt>
              </c:strCache>
            </c:strRef>
          </c:tx>
          <c:spPr>
            <a:solidFill>
              <a:srgbClr val="4F81BD"/>
            </a:solidFill>
          </c:spPr>
          <c:invertIfNegative val="0"/>
          <c:dPt>
            <c:idx val="0"/>
            <c:invertIfNegative val="0"/>
            <c:bubble3D val="0"/>
            <c:extLst>
              <c:ext xmlns:c16="http://schemas.microsoft.com/office/drawing/2014/chart" uri="{C3380CC4-5D6E-409C-BE32-E72D297353CC}">
                <c16:uniqueId val="{00000001-B878-46D3-A079-481342F0121C}"/>
              </c:ext>
            </c:extLst>
          </c:dPt>
          <c:dPt>
            <c:idx val="2"/>
            <c:invertIfNegative val="0"/>
            <c:bubble3D val="0"/>
            <c:extLst>
              <c:ext xmlns:c16="http://schemas.microsoft.com/office/drawing/2014/chart" uri="{C3380CC4-5D6E-409C-BE32-E72D297353CC}">
                <c16:uniqueId val="{00000002-B878-46D3-A079-481342F0121C}"/>
              </c:ext>
            </c:extLst>
          </c:dPt>
          <c:dPt>
            <c:idx val="3"/>
            <c:invertIfNegative val="0"/>
            <c:bubble3D val="0"/>
            <c:extLst>
              <c:ext xmlns:c16="http://schemas.microsoft.com/office/drawing/2014/chart" uri="{C3380CC4-5D6E-409C-BE32-E72D297353CC}">
                <c16:uniqueId val="{00000003-B878-46D3-A079-481342F0121C}"/>
              </c:ext>
            </c:extLst>
          </c:dPt>
          <c:dLbls>
            <c:spPr>
              <a:noFill/>
              <a:ln>
                <a:noFill/>
              </a:ln>
              <a:effectLst/>
            </c:spPr>
            <c:txPr>
              <a:bodyPr/>
              <a:lstStyle/>
              <a:p>
                <a:pPr>
                  <a:defRPr sz="16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Sheet1!$A$2:$A$5</c:f>
              <c:strCache>
                <c:ptCount val="4"/>
                <c:pt idx="0">
                  <c:v>Brand Familiarity</c:v>
                </c:pt>
                <c:pt idx="1">
                  <c:v>Brand Opinion</c:v>
                </c:pt>
                <c:pt idx="2">
                  <c:v>Brand Recommendation</c:v>
                </c:pt>
                <c:pt idx="3">
                  <c:v>Brand Association</c:v>
                </c:pt>
              </c:strCache>
            </c:strRef>
          </c:cat>
          <c:val>
            <c:numRef>
              <c:f>Sheet1!$B$2:$B$5</c:f>
              <c:numCache>
                <c:formatCode>0%</c:formatCode>
                <c:ptCount val="4"/>
                <c:pt idx="0">
                  <c:v>0.3</c:v>
                </c:pt>
                <c:pt idx="1">
                  <c:v>0.38</c:v>
                </c:pt>
                <c:pt idx="2">
                  <c:v>0.62</c:v>
                </c:pt>
                <c:pt idx="3">
                  <c:v>0.37</c:v>
                </c:pt>
              </c:numCache>
            </c:numRef>
          </c:val>
          <c:extLst>
            <c:ext xmlns:c16="http://schemas.microsoft.com/office/drawing/2014/chart" uri="{C3380CC4-5D6E-409C-BE32-E72D297353CC}">
              <c16:uniqueId val="{00000005-B878-46D3-A079-481342F0121C}"/>
            </c:ext>
          </c:extLst>
        </c:ser>
        <c:ser>
          <c:idx val="1"/>
          <c:order val="1"/>
          <c:tx>
            <c:strRef>
              <c:f>Sheet1!$C$1</c:f>
              <c:strCache>
                <c:ptCount val="1"/>
                <c:pt idx="0">
                  <c:v>Digital only</c:v>
                </c:pt>
              </c:strCache>
            </c:strRef>
          </c:tx>
          <c:spPr>
            <a:solidFill>
              <a:srgbClr val="00AF75"/>
            </a:solidFill>
          </c:spPr>
          <c:invertIfNegative val="0"/>
          <c:dLbls>
            <c:dLbl>
              <c:idx val="2"/>
              <c:delete val="1"/>
              <c:extLst>
                <c:ext xmlns:c15="http://schemas.microsoft.com/office/drawing/2012/chart" uri="{CE6537A1-D6FC-4f65-9D91-7224C49458BB}"/>
                <c:ext xmlns:c16="http://schemas.microsoft.com/office/drawing/2014/chart" uri="{C3380CC4-5D6E-409C-BE32-E72D297353CC}">
                  <c16:uniqueId val="{00000007-B878-46D3-A079-481342F0121C}"/>
                </c:ext>
              </c:extLst>
            </c:dLbl>
            <c:dLbl>
              <c:idx val="3"/>
              <c:delete val="1"/>
              <c:extLst>
                <c:ext xmlns:c15="http://schemas.microsoft.com/office/drawing/2012/chart" uri="{CE6537A1-D6FC-4f65-9D91-7224C49458BB}"/>
                <c:ext xmlns:c16="http://schemas.microsoft.com/office/drawing/2014/chart" uri="{C3380CC4-5D6E-409C-BE32-E72D297353CC}">
                  <c16:uniqueId val="{00000008-B878-46D3-A079-481342F0121C}"/>
                </c:ext>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Sheet1!$A$2:$A$5</c:f>
              <c:strCache>
                <c:ptCount val="4"/>
                <c:pt idx="0">
                  <c:v>Brand Familiarity</c:v>
                </c:pt>
                <c:pt idx="1">
                  <c:v>Brand Opinion</c:v>
                </c:pt>
                <c:pt idx="2">
                  <c:v>Brand Recommendation</c:v>
                </c:pt>
                <c:pt idx="3">
                  <c:v>Brand Association</c:v>
                </c:pt>
              </c:strCache>
            </c:strRef>
          </c:cat>
          <c:val>
            <c:numRef>
              <c:f>Sheet1!$C$2:$C$5</c:f>
              <c:numCache>
                <c:formatCode>0%</c:formatCode>
                <c:ptCount val="4"/>
                <c:pt idx="0">
                  <c:v>7.0000000000000007E-2</c:v>
                </c:pt>
                <c:pt idx="1">
                  <c:v>0.15</c:v>
                </c:pt>
                <c:pt idx="2" formatCode="General">
                  <c:v>0</c:v>
                </c:pt>
                <c:pt idx="3" formatCode="General">
                  <c:v>0</c:v>
                </c:pt>
              </c:numCache>
            </c:numRef>
          </c:val>
          <c:extLst>
            <c:ext xmlns:c16="http://schemas.microsoft.com/office/drawing/2014/chart" uri="{C3380CC4-5D6E-409C-BE32-E72D297353CC}">
              <c16:uniqueId val="{00000006-B878-46D3-A079-481342F0121C}"/>
            </c:ext>
          </c:extLst>
        </c:ser>
        <c:dLbls>
          <c:showLegendKey val="0"/>
          <c:showVal val="1"/>
          <c:showCatName val="0"/>
          <c:showSerName val="0"/>
          <c:showPercent val="0"/>
          <c:showBubbleSize val="0"/>
        </c:dLbls>
        <c:gapWidth val="150"/>
        <c:axId val="615907296"/>
        <c:axId val="615907688"/>
      </c:barChart>
      <c:catAx>
        <c:axId val="615907296"/>
        <c:scaling>
          <c:orientation val="minMax"/>
        </c:scaling>
        <c:delete val="0"/>
        <c:axPos val="b"/>
        <c:numFmt formatCode="General" sourceLinked="0"/>
        <c:majorTickMark val="none"/>
        <c:minorTickMark val="none"/>
        <c:tickLblPos val="nextTo"/>
        <c:crossAx val="615907688"/>
        <c:crosses val="autoZero"/>
        <c:auto val="1"/>
        <c:lblAlgn val="ctr"/>
        <c:lblOffset val="100"/>
        <c:noMultiLvlLbl val="0"/>
      </c:catAx>
      <c:valAx>
        <c:axId val="615907688"/>
        <c:scaling>
          <c:orientation val="minMax"/>
        </c:scaling>
        <c:delete val="1"/>
        <c:axPos val="l"/>
        <c:numFmt formatCode="0%" sourceLinked="1"/>
        <c:majorTickMark val="out"/>
        <c:minorTickMark val="none"/>
        <c:tickLblPos val="nextTo"/>
        <c:crossAx val="615907296"/>
        <c:crosses val="autoZero"/>
        <c:crossBetween val="between"/>
      </c:valAx>
    </c:plotArea>
    <c:legend>
      <c:legendPos val="b"/>
      <c:layout>
        <c:manualLayout>
          <c:xMode val="edge"/>
          <c:yMode val="edge"/>
          <c:x val="0.372808403817326"/>
          <c:y val="0.91264266328694899"/>
          <c:w val="0.27178533159525098"/>
          <c:h val="8.7357336713050904E-2"/>
        </c:manualLayout>
      </c:layout>
      <c:overlay val="0"/>
      <c:txPr>
        <a:bodyPr/>
        <a:lstStyle/>
        <a:p>
          <a:pPr>
            <a:defRPr sz="1600"/>
          </a:pPr>
          <a:endParaRPr lang="en-US"/>
        </a:p>
      </c:txPr>
    </c:legend>
    <c:plotVisOnly val="1"/>
    <c:dispBlanksAs val="gap"/>
    <c:showDLblsOverMax val="0"/>
  </c:chart>
  <c:txPr>
    <a:bodyPr/>
    <a:lstStyle/>
    <a:p>
      <a:pPr>
        <a:defRPr sz="1400">
          <a:solidFill>
            <a:schemeClr val="tx1"/>
          </a:solidFill>
        </a:defRPr>
      </a:pPr>
      <a:endParaRPr lang="en-US"/>
    </a:p>
  </c:tx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0573100516135407E-2"/>
          <c:y val="0.21988856764518799"/>
          <c:w val="0.90401836244660505"/>
          <c:h val="0.73885729258570598"/>
        </c:manualLayout>
      </c:layout>
      <c:barChart>
        <c:barDir val="bar"/>
        <c:grouping val="stacked"/>
        <c:varyColors val="0"/>
        <c:ser>
          <c:idx val="0"/>
          <c:order val="0"/>
          <c:tx>
            <c:strRef>
              <c:f>Sheet1!$B$1</c:f>
              <c:strCache>
                <c:ptCount val="1"/>
                <c:pt idx="0">
                  <c:v>Watching TV</c:v>
                </c:pt>
              </c:strCache>
            </c:strRef>
          </c:tx>
          <c:spPr>
            <a:solidFill>
              <a:schemeClr val="accent1"/>
            </a:solidFill>
            <a:ln>
              <a:solidFill>
                <a:schemeClr val="tx1"/>
              </a:solidFill>
            </a:ln>
            <a:effectLst/>
          </c:spPr>
          <c:invertIfNegative val="0"/>
          <c:dLbls>
            <c:dLbl>
              <c:idx val="0"/>
              <c:layout>
                <c:manualLayout>
                  <c:x val="0.111711893520134"/>
                  <c:y val="-3.7318645939547097E-2"/>
                </c:manualLayout>
              </c:layout>
              <c:tx>
                <c:rich>
                  <a:bodyPr/>
                  <a:lstStyle/>
                  <a:p>
                    <a:r>
                      <a:rPr lang="en-US" dirty="0"/>
                      <a:t>5 </a:t>
                    </a:r>
                    <a:r>
                      <a:rPr lang="en-US" dirty="0" err="1"/>
                      <a:t>hrs</a:t>
                    </a:r>
                    <a:r>
                      <a:rPr lang="en-US" dirty="0"/>
                      <a:t> </a:t>
                    </a:r>
                  </a:p>
                  <a:p>
                    <a:r>
                      <a:rPr lang="en-US" dirty="0"/>
                      <a:t>18 min</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31CF-4B59-9046-21E7A57A7241}"/>
                </c:ext>
              </c:extLst>
            </c:dLbl>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Hours Per Day</c:v>
                </c:pt>
              </c:strCache>
            </c:strRef>
          </c:cat>
          <c:val>
            <c:numRef>
              <c:f>Sheet1!$B$2</c:f>
              <c:numCache>
                <c:formatCode>0.0</c:formatCode>
                <c:ptCount val="1"/>
                <c:pt idx="0">
                  <c:v>5.3</c:v>
                </c:pt>
              </c:numCache>
            </c:numRef>
          </c:val>
          <c:extLst>
            <c:ext xmlns:c16="http://schemas.microsoft.com/office/drawing/2014/chart" uri="{C3380CC4-5D6E-409C-BE32-E72D297353CC}">
              <c16:uniqueId val="{00000000-82BB-4C0D-B081-364850E9C905}"/>
            </c:ext>
          </c:extLst>
        </c:ser>
        <c:ser>
          <c:idx val="1"/>
          <c:order val="1"/>
          <c:tx>
            <c:strRef>
              <c:f>Sheet1!$C$1</c:f>
              <c:strCache>
                <c:ptCount val="1"/>
                <c:pt idx="0">
                  <c:v>Eating and drinking</c:v>
                </c:pt>
              </c:strCache>
            </c:strRef>
          </c:tx>
          <c:spPr>
            <a:solidFill>
              <a:schemeClr val="accent6"/>
            </a:solidFill>
            <a:ln>
              <a:solidFill>
                <a:schemeClr val="tx1"/>
              </a:solidFill>
            </a:ln>
            <a:effectLst/>
          </c:spPr>
          <c:invertIfNegative val="0"/>
          <c:dLbls>
            <c:dLbl>
              <c:idx val="0"/>
              <c:layout>
                <c:manualLayout>
                  <c:x val="5.1361790124199499E-3"/>
                  <c:y val="-6.10668751738042E-2"/>
                </c:manualLayout>
              </c:layout>
              <c:tx>
                <c:rich>
                  <a:bodyPr/>
                  <a:lstStyle/>
                  <a:p>
                    <a:r>
                      <a:rPr lang="en-US" dirty="0"/>
                      <a:t>1 </a:t>
                    </a:r>
                    <a:r>
                      <a:rPr lang="en-US" dirty="0" err="1"/>
                      <a:t>hr</a:t>
                    </a:r>
                    <a:endParaRPr lang="en-US" dirty="0"/>
                  </a:p>
                  <a:p>
                    <a:r>
                      <a:rPr lang="en-US" dirty="0"/>
                      <a:t>18 min</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63FB-4D5F-BA23-20EE9F29E91A}"/>
                </c:ext>
              </c:extLst>
            </c:dLbl>
            <c:spPr>
              <a:noFill/>
              <a:ln>
                <a:noFill/>
              </a:ln>
              <a:effectLst/>
            </c:spPr>
            <c:txPr>
              <a:bodyPr rot="0" spcFirstLastPara="1" vertOverflow="ellipsis" vert="horz" wrap="square" lIns="38100" tIns="19050" rIns="38100" bIns="19050" anchor="ctr" anchorCtr="0">
                <a:spAutoFit/>
              </a:bodyPr>
              <a:lstStyle/>
              <a:p>
                <a:pPr algn="ctr">
                  <a:defRPr lang="en-US" sz="14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Hours Per Day</c:v>
                </c:pt>
              </c:strCache>
            </c:strRef>
          </c:cat>
          <c:val>
            <c:numRef>
              <c:f>Sheet1!$C$2</c:f>
              <c:numCache>
                <c:formatCode>0.0</c:formatCode>
                <c:ptCount val="1"/>
                <c:pt idx="0">
                  <c:v>1.17</c:v>
                </c:pt>
              </c:numCache>
            </c:numRef>
          </c:val>
          <c:extLst>
            <c:ext xmlns:c16="http://schemas.microsoft.com/office/drawing/2014/chart" uri="{C3380CC4-5D6E-409C-BE32-E72D297353CC}">
              <c16:uniqueId val="{00000001-82BB-4C0D-B081-364850E9C905}"/>
            </c:ext>
          </c:extLst>
        </c:ser>
        <c:ser>
          <c:idx val="2"/>
          <c:order val="2"/>
          <c:tx>
            <c:strRef>
              <c:f>Sheet1!$D$1</c:f>
              <c:strCache>
                <c:ptCount val="1"/>
                <c:pt idx="0">
                  <c:v>Shopping</c:v>
                </c:pt>
              </c:strCache>
            </c:strRef>
          </c:tx>
          <c:spPr>
            <a:solidFill>
              <a:schemeClr val="accent3"/>
            </a:solidFill>
            <a:ln>
              <a:solidFill>
                <a:schemeClr val="tx1"/>
              </a:solidFill>
            </a:ln>
            <a:effectLst/>
          </c:spPr>
          <c:invertIfNegative val="0"/>
          <c:dLbls>
            <c:dLbl>
              <c:idx val="0"/>
              <c:layout>
                <c:manualLayout>
                  <c:x val="0"/>
                  <c:y val="-6.1066875173804103E-2"/>
                </c:manualLayout>
              </c:layout>
              <c:tx>
                <c:rich>
                  <a:bodyPr/>
                  <a:lstStyle/>
                  <a:p>
                    <a:r>
                      <a:rPr lang="en-US" dirty="0"/>
                      <a:t>42</a:t>
                    </a:r>
                    <a:r>
                      <a:rPr lang="en-US" baseline="0" dirty="0"/>
                      <a:t> </a:t>
                    </a:r>
                  </a:p>
                  <a:p>
                    <a:r>
                      <a:rPr lang="en-US" baseline="0" dirty="0"/>
                      <a:t>min</a:t>
                    </a:r>
                    <a:endParaRPr lang="en-US"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004A-470D-8F79-615408C9BB57}"/>
                </c:ext>
              </c:extLst>
            </c:dLbl>
            <c:spPr>
              <a:noFill/>
              <a:ln>
                <a:noFill/>
              </a:ln>
              <a:effectLst/>
            </c:spPr>
            <c:txPr>
              <a:bodyPr rot="0" spcFirstLastPara="1" vertOverflow="ellipsis" vert="horz" wrap="square" lIns="38100" tIns="19050" rIns="38100" bIns="19050" anchor="ctr" anchorCtr="0">
                <a:spAutoFit/>
              </a:bodyPr>
              <a:lstStyle/>
              <a:p>
                <a:pPr algn="ctr">
                  <a:defRPr lang="en-US" sz="14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Hours Per Day</c:v>
                </c:pt>
              </c:strCache>
            </c:strRef>
          </c:cat>
          <c:val>
            <c:numRef>
              <c:f>Sheet1!$D$2</c:f>
              <c:numCache>
                <c:formatCode>0.0</c:formatCode>
                <c:ptCount val="1"/>
                <c:pt idx="0">
                  <c:v>0.74875000000000003</c:v>
                </c:pt>
              </c:numCache>
            </c:numRef>
          </c:val>
          <c:extLst>
            <c:ext xmlns:c16="http://schemas.microsoft.com/office/drawing/2014/chart" uri="{C3380CC4-5D6E-409C-BE32-E72D297353CC}">
              <c16:uniqueId val="{00000002-82BB-4C0D-B081-364850E9C905}"/>
            </c:ext>
          </c:extLst>
        </c:ser>
        <c:ser>
          <c:idx val="3"/>
          <c:order val="3"/>
          <c:tx>
            <c:strRef>
              <c:f>Sheet1!$E$1</c:f>
              <c:strCache>
                <c:ptCount val="1"/>
                <c:pt idx="0">
                  <c:v>On Facebook</c:v>
                </c:pt>
              </c:strCache>
            </c:strRef>
          </c:tx>
          <c:spPr>
            <a:solidFill>
              <a:schemeClr val="tx2"/>
            </a:solidFill>
            <a:ln>
              <a:solidFill>
                <a:schemeClr val="tx1"/>
              </a:solidFill>
            </a:ln>
            <a:effectLst/>
          </c:spPr>
          <c:invertIfNegative val="0"/>
          <c:dLbls>
            <c:dLbl>
              <c:idx val="0"/>
              <c:layout>
                <c:manualLayout>
                  <c:x val="-1.2840447531049901E-3"/>
                  <c:y val="-5.7674270997481798E-2"/>
                </c:manualLayout>
              </c:layout>
              <c:tx>
                <c:rich>
                  <a:bodyPr/>
                  <a:lstStyle/>
                  <a:p>
                    <a:r>
                      <a:rPr lang="en-US" dirty="0"/>
                      <a:t>30 </a:t>
                    </a:r>
                  </a:p>
                  <a:p>
                    <a:r>
                      <a:rPr lang="en-US" dirty="0"/>
                      <a:t>min</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004A-470D-8F79-615408C9BB57}"/>
                </c:ext>
              </c:extLst>
            </c:dLbl>
            <c:spPr>
              <a:noFill/>
              <a:ln>
                <a:noFill/>
              </a:ln>
              <a:effectLst/>
            </c:spPr>
            <c:txPr>
              <a:bodyPr rot="0" spcFirstLastPara="1" vertOverflow="ellipsis" vert="horz" wrap="square" lIns="38100" tIns="19050" rIns="38100" bIns="19050" anchor="ctr" anchorCtr="0">
                <a:spAutoFit/>
              </a:bodyPr>
              <a:lstStyle/>
              <a:p>
                <a:pPr algn="ctr">
                  <a:defRPr lang="en-US" sz="14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Hours Per Day</c:v>
                </c:pt>
              </c:strCache>
            </c:strRef>
          </c:cat>
          <c:val>
            <c:numRef>
              <c:f>Sheet1!$E$2</c:f>
              <c:numCache>
                <c:formatCode>0.0</c:formatCode>
                <c:ptCount val="1"/>
                <c:pt idx="0">
                  <c:v>0.46</c:v>
                </c:pt>
              </c:numCache>
            </c:numRef>
          </c:val>
          <c:extLst>
            <c:ext xmlns:c16="http://schemas.microsoft.com/office/drawing/2014/chart" uri="{C3380CC4-5D6E-409C-BE32-E72D297353CC}">
              <c16:uniqueId val="{00000003-82BB-4C0D-B081-364850E9C905}"/>
            </c:ext>
          </c:extLst>
        </c:ser>
        <c:ser>
          <c:idx val="4"/>
          <c:order val="4"/>
          <c:tx>
            <c:strRef>
              <c:f>Sheet1!$F$1</c:f>
              <c:strCache>
                <c:ptCount val="1"/>
                <c:pt idx="0">
                  <c:v>Caring for household members</c:v>
                </c:pt>
              </c:strCache>
            </c:strRef>
          </c:tx>
          <c:spPr>
            <a:solidFill>
              <a:schemeClr val="accent5"/>
            </a:solidFill>
            <a:ln>
              <a:solidFill>
                <a:schemeClr val="tx1"/>
              </a:solidFill>
            </a:ln>
            <a:effectLst/>
          </c:spPr>
          <c:invertIfNegative val="0"/>
          <c:dLbls>
            <c:dLbl>
              <c:idx val="0"/>
              <c:layout>
                <c:manualLayout>
                  <c:x val="-9.4162194124664295E-17"/>
                  <c:y val="-6.10668751738042E-2"/>
                </c:manualLayout>
              </c:layout>
              <c:tx>
                <c:rich>
                  <a:bodyPr/>
                  <a:lstStyle/>
                  <a:p>
                    <a:r>
                      <a:rPr lang="en-US" dirty="0"/>
                      <a:t>24 </a:t>
                    </a:r>
                  </a:p>
                  <a:p>
                    <a:r>
                      <a:rPr lang="en-US" dirty="0"/>
                      <a:t>min</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004A-470D-8F79-615408C9BB57}"/>
                </c:ext>
              </c:extLst>
            </c:dLbl>
            <c:spPr>
              <a:noFill/>
              <a:ln>
                <a:noFill/>
              </a:ln>
              <a:effectLst/>
            </c:spPr>
            <c:txPr>
              <a:bodyPr rot="0" spcFirstLastPara="1" vertOverflow="ellipsis" vert="horz" wrap="square" lIns="38100" tIns="19050" rIns="38100" bIns="19050" anchor="ctr" anchorCtr="0">
                <a:spAutoFit/>
              </a:bodyPr>
              <a:lstStyle/>
              <a:p>
                <a:pPr algn="ctr">
                  <a:defRPr lang="en-US" sz="14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Hours Per Day</c:v>
                </c:pt>
              </c:strCache>
            </c:strRef>
          </c:cat>
          <c:val>
            <c:numRef>
              <c:f>Sheet1!$F$2</c:f>
              <c:numCache>
                <c:formatCode>0.0</c:formatCode>
                <c:ptCount val="1"/>
                <c:pt idx="0">
                  <c:v>0.44624999999999998</c:v>
                </c:pt>
              </c:numCache>
            </c:numRef>
          </c:val>
          <c:extLst>
            <c:ext xmlns:c16="http://schemas.microsoft.com/office/drawing/2014/chart" uri="{C3380CC4-5D6E-409C-BE32-E72D297353CC}">
              <c16:uniqueId val="{00000004-82BB-4C0D-B081-364850E9C905}"/>
            </c:ext>
          </c:extLst>
        </c:ser>
        <c:ser>
          <c:idx val="5"/>
          <c:order val="5"/>
          <c:tx>
            <c:strRef>
              <c:f>Sheet1!$G$1</c:f>
              <c:strCache>
                <c:ptCount val="1"/>
                <c:pt idx="0">
                  <c:v>Watching YouTube</c:v>
                </c:pt>
              </c:strCache>
            </c:strRef>
          </c:tx>
          <c:spPr>
            <a:solidFill>
              <a:srgbClr val="FF0000"/>
            </a:solidFill>
            <a:ln>
              <a:solidFill>
                <a:schemeClr val="tx1"/>
              </a:solidFill>
            </a:ln>
            <a:effectLst/>
          </c:spPr>
          <c:invertIfNegative val="0"/>
          <c:dLbls>
            <c:dLbl>
              <c:idx val="0"/>
              <c:layout>
                <c:manualLayout>
                  <c:x val="0"/>
                  <c:y val="-5.7674270997481798E-2"/>
                </c:manualLayout>
              </c:layout>
              <c:tx>
                <c:rich>
                  <a:bodyPr/>
                  <a:lstStyle/>
                  <a:p>
                    <a:r>
                      <a:rPr lang="en-US" dirty="0"/>
                      <a:t>24</a:t>
                    </a:r>
                    <a:r>
                      <a:rPr lang="en-US" baseline="0" dirty="0"/>
                      <a:t> </a:t>
                    </a:r>
                  </a:p>
                  <a:p>
                    <a:r>
                      <a:rPr lang="en-US" baseline="0" dirty="0"/>
                      <a:t>min</a:t>
                    </a:r>
                    <a:endParaRPr lang="en-US"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004A-470D-8F79-615408C9BB57}"/>
                </c:ext>
              </c:extLst>
            </c:dLbl>
            <c:spPr>
              <a:noFill/>
              <a:ln>
                <a:noFill/>
              </a:ln>
              <a:effectLst/>
            </c:spPr>
            <c:txPr>
              <a:bodyPr rot="0" spcFirstLastPara="1" vertOverflow="ellipsis" vert="horz" wrap="square" lIns="38100" tIns="19050" rIns="38100" bIns="19050" anchor="ctr" anchorCtr="0">
                <a:spAutoFit/>
              </a:bodyPr>
              <a:lstStyle/>
              <a:p>
                <a:pPr algn="ctr">
                  <a:defRPr lang="en-US" sz="14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Hours Per Day</c:v>
                </c:pt>
              </c:strCache>
            </c:strRef>
          </c:cat>
          <c:val>
            <c:numRef>
              <c:f>Sheet1!$G$2</c:f>
              <c:numCache>
                <c:formatCode>0.0</c:formatCode>
                <c:ptCount val="1"/>
                <c:pt idx="0">
                  <c:v>0.41</c:v>
                </c:pt>
              </c:numCache>
            </c:numRef>
          </c:val>
          <c:extLst>
            <c:ext xmlns:c16="http://schemas.microsoft.com/office/drawing/2014/chart" uri="{C3380CC4-5D6E-409C-BE32-E72D297353CC}">
              <c16:uniqueId val="{00000005-82BB-4C0D-B081-364850E9C905}"/>
            </c:ext>
          </c:extLst>
        </c:ser>
        <c:ser>
          <c:idx val="6"/>
          <c:order val="6"/>
          <c:tx>
            <c:strRef>
              <c:f>Sheet1!$H$1</c:f>
              <c:strCache>
                <c:ptCount val="1"/>
                <c:pt idx="0">
                  <c:v>Organizational, civic, and religious activities</c:v>
                </c:pt>
              </c:strCache>
            </c:strRef>
          </c:tx>
          <c:spPr>
            <a:solidFill>
              <a:schemeClr val="accent4">
                <a:lumMod val="60000"/>
                <a:lumOff val="40000"/>
              </a:schemeClr>
            </a:solidFill>
            <a:ln>
              <a:solidFill>
                <a:schemeClr val="tx1"/>
              </a:solidFill>
            </a:ln>
            <a:effectLst/>
          </c:spPr>
          <c:invertIfNegative val="0"/>
          <c:cat>
            <c:strRef>
              <c:f>Sheet1!$A$2</c:f>
              <c:strCache>
                <c:ptCount val="1"/>
                <c:pt idx="0">
                  <c:v>Hours Per Day</c:v>
                </c:pt>
              </c:strCache>
            </c:strRef>
          </c:cat>
          <c:val>
            <c:numRef>
              <c:f>Sheet1!$H$2</c:f>
              <c:numCache>
                <c:formatCode>0.0</c:formatCode>
                <c:ptCount val="1"/>
                <c:pt idx="0">
                  <c:v>0.32624999999999998</c:v>
                </c:pt>
              </c:numCache>
            </c:numRef>
          </c:val>
          <c:extLst>
            <c:ext xmlns:c16="http://schemas.microsoft.com/office/drawing/2014/chart" uri="{C3380CC4-5D6E-409C-BE32-E72D297353CC}">
              <c16:uniqueId val="{00000006-82BB-4C0D-B081-364850E9C905}"/>
            </c:ext>
          </c:extLst>
        </c:ser>
        <c:ser>
          <c:idx val="7"/>
          <c:order val="7"/>
          <c:tx>
            <c:strRef>
              <c:f>Sheet1!$I$1</c:f>
              <c:strCache>
                <c:ptCount val="1"/>
                <c:pt idx="0">
                  <c:v>Watching Netflix</c:v>
                </c:pt>
              </c:strCache>
            </c:strRef>
          </c:tx>
          <c:spPr>
            <a:solidFill>
              <a:schemeClr val="tx1"/>
            </a:solidFill>
            <a:ln>
              <a:solidFill>
                <a:schemeClr val="tx1"/>
              </a:solidFill>
            </a:ln>
            <a:effectLst/>
          </c:spPr>
          <c:invertIfNegative val="0"/>
          <c:dLbls>
            <c:dLbl>
              <c:idx val="0"/>
              <c:layout>
                <c:manualLayout>
                  <c:x val="1.2840447531049901E-3"/>
                  <c:y val="-6.4459479350126803E-2"/>
                </c:manualLayout>
              </c:layout>
              <c:tx>
                <c:rich>
                  <a:bodyPr rot="0" spcFirstLastPara="1" vertOverflow="ellipsis" vert="horz" wrap="square" lIns="38100" tIns="19050" rIns="38100" bIns="19050" anchor="ctr" anchorCtr="0">
                    <a:spAutoFit/>
                  </a:bodyPr>
                  <a:lstStyle/>
                  <a:p>
                    <a:pPr algn="ctr">
                      <a:defRPr lang="en-US" sz="800" b="1" i="0" u="none" strike="noStrike" kern="1200" baseline="0">
                        <a:solidFill>
                          <a:schemeClr val="bg1"/>
                        </a:solidFill>
                        <a:latin typeface="+mn-lt"/>
                        <a:ea typeface="+mn-ea"/>
                        <a:cs typeface="+mn-cs"/>
                      </a:defRPr>
                    </a:pPr>
                    <a:r>
                      <a:rPr lang="en-US" sz="800" dirty="0"/>
                      <a:t>12</a:t>
                    </a:r>
                  </a:p>
                  <a:p>
                    <a:pPr algn="ctr">
                      <a:defRPr lang="en-US" sz="800" b="1">
                        <a:solidFill>
                          <a:schemeClr val="bg1"/>
                        </a:solidFill>
                      </a:defRPr>
                    </a:pPr>
                    <a:r>
                      <a:rPr lang="en-US" sz="800" dirty="0"/>
                      <a:t>min</a:t>
                    </a:r>
                  </a:p>
                </c:rich>
              </c:tx>
              <c:spPr>
                <a:noFill/>
                <a:ln>
                  <a:noFill/>
                </a:ln>
                <a:effectLst/>
              </c:spPr>
              <c:txPr>
                <a:bodyPr rot="0" spcFirstLastPara="1" vertOverflow="ellipsis" vert="horz" wrap="square" lIns="38100" tIns="19050" rIns="38100" bIns="19050" anchor="ctr" anchorCtr="0">
                  <a:spAutoFit/>
                </a:bodyPr>
                <a:lstStyle/>
                <a:p>
                  <a:pPr algn="ctr">
                    <a:defRPr lang="en-US" sz="8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31CF-4B59-9046-21E7A57A7241}"/>
                </c:ext>
              </c:extLst>
            </c:dLbl>
            <c:spPr>
              <a:noFill/>
              <a:ln>
                <a:noFill/>
              </a:ln>
              <a:effectLst/>
            </c:spPr>
            <c:txPr>
              <a:bodyPr rot="0" spcFirstLastPara="1" vertOverflow="ellipsis" vert="horz" wrap="square" lIns="38100" tIns="19050" rIns="38100" bIns="19050" anchor="ctr" anchorCtr="0">
                <a:spAutoFit/>
              </a:bodyPr>
              <a:lstStyle/>
              <a:p>
                <a:pPr algn="ctr">
                  <a:defRPr lang="en-US" sz="12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Hours Per Day</c:v>
                </c:pt>
              </c:strCache>
            </c:strRef>
          </c:cat>
          <c:val>
            <c:numRef>
              <c:f>Sheet1!$I$2</c:f>
              <c:numCache>
                <c:formatCode>0.0</c:formatCode>
                <c:ptCount val="1"/>
                <c:pt idx="0">
                  <c:v>0.24</c:v>
                </c:pt>
              </c:numCache>
            </c:numRef>
          </c:val>
          <c:extLst>
            <c:ext xmlns:c16="http://schemas.microsoft.com/office/drawing/2014/chart" uri="{C3380CC4-5D6E-409C-BE32-E72D297353CC}">
              <c16:uniqueId val="{00000007-82BB-4C0D-B081-364850E9C905}"/>
            </c:ext>
          </c:extLst>
        </c:ser>
        <c:ser>
          <c:idx val="8"/>
          <c:order val="8"/>
          <c:tx>
            <c:strRef>
              <c:f>Sheet1!$J$1</c:f>
              <c:strCache>
                <c:ptCount val="1"/>
                <c:pt idx="0">
                  <c:v>Telephone calls, mail, and e-mail</c:v>
                </c:pt>
              </c:strCache>
            </c:strRef>
          </c:tx>
          <c:spPr>
            <a:solidFill>
              <a:schemeClr val="bg1">
                <a:lumMod val="50000"/>
              </a:schemeClr>
            </a:solidFill>
            <a:ln>
              <a:solidFill>
                <a:schemeClr val="tx1"/>
              </a:solidFill>
            </a:ln>
            <a:effectLst/>
          </c:spPr>
          <c:invertIfNegative val="0"/>
          <c:dLbls>
            <c:dLbl>
              <c:idx val="0"/>
              <c:layout>
                <c:manualLayout>
                  <c:x val="1.2840447531049901E-3"/>
                  <c:y val="-6.10668751738042E-2"/>
                </c:manualLayout>
              </c:layout>
              <c:tx>
                <c:rich>
                  <a:bodyPr rot="0" spcFirstLastPara="1" vertOverflow="ellipsis" vert="horz" wrap="square" lIns="38100" tIns="19050" rIns="38100" bIns="19050" anchor="ctr" anchorCtr="0">
                    <a:spAutoFit/>
                  </a:bodyPr>
                  <a:lstStyle/>
                  <a:p>
                    <a:pPr algn="ctr">
                      <a:defRPr lang="en-US" sz="800" b="1" i="0" u="none" strike="noStrike" kern="1200" baseline="0">
                        <a:solidFill>
                          <a:schemeClr val="bg1"/>
                        </a:solidFill>
                        <a:latin typeface="+mn-lt"/>
                        <a:ea typeface="+mn-ea"/>
                        <a:cs typeface="+mn-cs"/>
                      </a:defRPr>
                    </a:pPr>
                    <a:r>
                      <a:rPr lang="en-US" sz="800" dirty="0"/>
                      <a:t>12</a:t>
                    </a:r>
                  </a:p>
                  <a:p>
                    <a:pPr algn="ctr">
                      <a:defRPr lang="en-US" sz="800" b="1">
                        <a:solidFill>
                          <a:schemeClr val="bg1"/>
                        </a:solidFill>
                      </a:defRPr>
                    </a:pPr>
                    <a:r>
                      <a:rPr lang="en-US" sz="800" dirty="0"/>
                      <a:t> min</a:t>
                    </a:r>
                  </a:p>
                </c:rich>
              </c:tx>
              <c:spPr>
                <a:noFill/>
                <a:ln>
                  <a:noFill/>
                </a:ln>
                <a:effectLst/>
              </c:spPr>
              <c:txPr>
                <a:bodyPr rot="0" spcFirstLastPara="1" vertOverflow="ellipsis" vert="horz" wrap="square" lIns="38100" tIns="19050" rIns="38100" bIns="19050" anchor="ctr" anchorCtr="0">
                  <a:spAutoFit/>
                </a:bodyPr>
                <a:lstStyle/>
                <a:p>
                  <a:pPr algn="ctr">
                    <a:defRPr lang="en-US" sz="8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31CF-4B59-9046-21E7A57A7241}"/>
                </c:ext>
              </c:extLst>
            </c:dLbl>
            <c:spPr>
              <a:noFill/>
              <a:ln>
                <a:noFill/>
              </a:ln>
              <a:effectLst/>
            </c:spPr>
            <c:txPr>
              <a:bodyPr rot="0" spcFirstLastPara="1" vertOverflow="ellipsis" vert="horz" wrap="square" lIns="38100" tIns="19050" rIns="38100" bIns="19050" anchor="ctr" anchorCtr="0">
                <a:spAutoFit/>
              </a:bodyPr>
              <a:lstStyle/>
              <a:p>
                <a:pPr algn="ctr">
                  <a:defRPr lang="en-US" sz="12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Hours Per Day</c:v>
                </c:pt>
              </c:strCache>
            </c:strRef>
          </c:cat>
          <c:val>
            <c:numRef>
              <c:f>Sheet1!$J$2</c:f>
              <c:numCache>
                <c:formatCode>0.0</c:formatCode>
                <c:ptCount val="1"/>
                <c:pt idx="0">
                  <c:v>0.17</c:v>
                </c:pt>
              </c:numCache>
            </c:numRef>
          </c:val>
          <c:extLst>
            <c:ext xmlns:c16="http://schemas.microsoft.com/office/drawing/2014/chart" uri="{C3380CC4-5D6E-409C-BE32-E72D297353CC}">
              <c16:uniqueId val="{00000008-82BB-4C0D-B081-364850E9C905}"/>
            </c:ext>
          </c:extLst>
        </c:ser>
        <c:dLbls>
          <c:showLegendKey val="0"/>
          <c:showVal val="0"/>
          <c:showCatName val="0"/>
          <c:showSerName val="0"/>
          <c:showPercent val="0"/>
          <c:showBubbleSize val="0"/>
        </c:dLbls>
        <c:gapWidth val="150"/>
        <c:overlap val="100"/>
        <c:axId val="600356768"/>
        <c:axId val="600356376"/>
      </c:barChart>
      <c:catAx>
        <c:axId val="600356768"/>
        <c:scaling>
          <c:orientation val="minMax"/>
        </c:scaling>
        <c:delete val="1"/>
        <c:axPos val="l"/>
        <c:numFmt formatCode="General" sourceLinked="1"/>
        <c:majorTickMark val="none"/>
        <c:minorTickMark val="none"/>
        <c:tickLblPos val="nextTo"/>
        <c:crossAx val="600356376"/>
        <c:crosses val="autoZero"/>
        <c:auto val="1"/>
        <c:lblAlgn val="ctr"/>
        <c:lblOffset val="100"/>
        <c:noMultiLvlLbl val="0"/>
      </c:catAx>
      <c:valAx>
        <c:axId val="600356376"/>
        <c:scaling>
          <c:orientation val="minMax"/>
        </c:scaling>
        <c:delete val="1"/>
        <c:axPos val="b"/>
        <c:numFmt formatCode="0.0" sourceLinked="1"/>
        <c:majorTickMark val="none"/>
        <c:minorTickMark val="none"/>
        <c:tickLblPos val="nextTo"/>
        <c:crossAx val="600356768"/>
        <c:crosses val="autoZero"/>
        <c:crossBetween val="between"/>
      </c:valAx>
      <c:spPr>
        <a:noFill/>
        <a:ln w="25400">
          <a:noFill/>
        </a:ln>
        <a:effectLst/>
      </c:spPr>
    </c:plotArea>
    <c:legend>
      <c:legendPos val="b"/>
      <c:layout>
        <c:manualLayout>
          <c:xMode val="edge"/>
          <c:yMode val="edge"/>
          <c:x val="7.2123580511274293E-2"/>
          <c:y val="0.79776339230498605"/>
          <c:w val="0.88869900080085995"/>
          <c:h val="0.168310565931789"/>
        </c:manualLayout>
      </c:layout>
      <c:overlay val="0"/>
      <c:spPr>
        <a:noFill/>
        <a:ln>
          <a:noFill/>
        </a:ln>
        <a:effectLst/>
      </c:spPr>
      <c:txPr>
        <a:bodyPr rot="0" spcFirstLastPara="1" vertOverflow="ellipsis" vert="horz" wrap="square" anchor="ctr" anchorCtr="1"/>
        <a:lstStyle/>
        <a:p>
          <a:pPr>
            <a:defRPr sz="105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8475290774732599E-2"/>
          <c:y val="8.9700097412017208E-3"/>
          <c:w val="0.98108727007709196"/>
          <c:h val="0.80696625784424103"/>
        </c:manualLayout>
      </c:layout>
      <c:barChart>
        <c:barDir val="col"/>
        <c:grouping val="clustered"/>
        <c:varyColors val="0"/>
        <c:ser>
          <c:idx val="0"/>
          <c:order val="0"/>
          <c:tx>
            <c:strRef>
              <c:f>Sheet1!$B$1</c:f>
              <c:strCache>
                <c:ptCount val="1"/>
                <c:pt idx="0">
                  <c:v>Series 1</c:v>
                </c:pt>
              </c:strCache>
            </c:strRef>
          </c:tx>
          <c:spPr>
            <a:solidFill>
              <a:schemeClr val="tx2"/>
            </a:solidFill>
            <a:ln>
              <a:noFill/>
            </a:ln>
            <a:effectLst/>
          </c:spPr>
          <c:invertIfNegative val="0"/>
          <c:dPt>
            <c:idx val="0"/>
            <c:invertIfNegative val="0"/>
            <c:bubble3D val="0"/>
            <c:spPr>
              <a:solidFill>
                <a:schemeClr val="accent1"/>
              </a:solidFill>
              <a:ln>
                <a:noFill/>
              </a:ln>
              <a:effectLst/>
            </c:spPr>
            <c:extLst>
              <c:ext xmlns:c16="http://schemas.microsoft.com/office/drawing/2014/chart" uri="{C3380CC4-5D6E-409C-BE32-E72D297353CC}">
                <c16:uniqueId val="{00000000-E8A5-4B43-A10C-DD51B76FEA95}"/>
              </c:ext>
            </c:extLst>
          </c:dPt>
          <c:dPt>
            <c:idx val="1"/>
            <c:invertIfNegative val="0"/>
            <c:bubble3D val="0"/>
            <c:spPr>
              <a:solidFill>
                <a:schemeClr val="tx2">
                  <a:lumMod val="20000"/>
                  <a:lumOff val="80000"/>
                </a:schemeClr>
              </a:solidFill>
              <a:ln>
                <a:noFill/>
              </a:ln>
              <a:effectLst/>
            </c:spPr>
            <c:extLst>
              <c:ext xmlns:c16="http://schemas.microsoft.com/office/drawing/2014/chart" uri="{C3380CC4-5D6E-409C-BE32-E72D297353CC}">
                <c16:uniqueId val="{00000003-8FA0-404D-81B8-CB03123001D3}"/>
              </c:ext>
            </c:extLst>
          </c:dPt>
          <c:dPt>
            <c:idx val="2"/>
            <c:invertIfNegative val="0"/>
            <c:bubble3D val="0"/>
            <c:spPr>
              <a:solidFill>
                <a:schemeClr val="accent2"/>
              </a:solidFill>
              <a:ln>
                <a:noFill/>
              </a:ln>
              <a:effectLst/>
            </c:spPr>
            <c:extLst>
              <c:ext xmlns:c16="http://schemas.microsoft.com/office/drawing/2014/chart" uri="{C3380CC4-5D6E-409C-BE32-E72D297353CC}">
                <c16:uniqueId val="{00000000-8FA0-404D-81B8-CB03123001D3}"/>
              </c:ext>
            </c:extLst>
          </c:dPt>
          <c:dPt>
            <c:idx val="3"/>
            <c:invertIfNegative val="0"/>
            <c:bubble3D val="0"/>
            <c:spPr>
              <a:solidFill>
                <a:srgbClr val="7030A0"/>
              </a:solidFill>
              <a:ln>
                <a:noFill/>
              </a:ln>
              <a:effectLst/>
            </c:spPr>
            <c:extLst>
              <c:ext xmlns:c16="http://schemas.microsoft.com/office/drawing/2014/chart" uri="{C3380CC4-5D6E-409C-BE32-E72D297353CC}">
                <c16:uniqueId val="{0000000A-94F7-403F-A853-E56FDBF8A8FF}"/>
              </c:ext>
            </c:extLst>
          </c:dPt>
          <c:dPt>
            <c:idx val="4"/>
            <c:invertIfNegative val="0"/>
            <c:bubble3D val="0"/>
            <c:spPr>
              <a:solidFill>
                <a:srgbClr val="FF0000"/>
              </a:solidFill>
              <a:ln>
                <a:noFill/>
              </a:ln>
              <a:effectLst/>
            </c:spPr>
            <c:extLst>
              <c:ext xmlns:c16="http://schemas.microsoft.com/office/drawing/2014/chart" uri="{C3380CC4-5D6E-409C-BE32-E72D297353CC}">
                <c16:uniqueId val="{00000001-8FA0-404D-81B8-CB03123001D3}"/>
              </c:ext>
            </c:extLst>
          </c:dPt>
          <c:dPt>
            <c:idx val="5"/>
            <c:invertIfNegative val="0"/>
            <c:bubble3D val="0"/>
            <c:spPr>
              <a:solidFill>
                <a:srgbClr val="FF66FF"/>
              </a:solidFill>
              <a:ln>
                <a:noFill/>
              </a:ln>
              <a:effectLst/>
            </c:spPr>
            <c:extLst>
              <c:ext xmlns:c16="http://schemas.microsoft.com/office/drawing/2014/chart" uri="{C3380CC4-5D6E-409C-BE32-E72D297353CC}">
                <c16:uniqueId val="{00000009-74DC-461F-8C9A-038AC0C40495}"/>
              </c:ext>
            </c:extLst>
          </c:dPt>
          <c:dPt>
            <c:idx val="6"/>
            <c:invertIfNegative val="0"/>
            <c:bubble3D val="0"/>
            <c:spPr>
              <a:solidFill>
                <a:schemeClr val="accent3"/>
              </a:solidFill>
              <a:ln>
                <a:noFill/>
              </a:ln>
              <a:effectLst/>
            </c:spPr>
            <c:extLst>
              <c:ext xmlns:c16="http://schemas.microsoft.com/office/drawing/2014/chart" uri="{C3380CC4-5D6E-409C-BE32-E72D297353CC}">
                <c16:uniqueId val="{00000000-A78A-435E-8772-A8A49CCD114F}"/>
              </c:ext>
            </c:extLst>
          </c:dPt>
          <c:dPt>
            <c:idx val="7"/>
            <c:invertIfNegative val="0"/>
            <c:bubble3D val="0"/>
            <c:spPr>
              <a:solidFill>
                <a:schemeClr val="tx1"/>
              </a:solidFill>
              <a:ln>
                <a:noFill/>
              </a:ln>
              <a:effectLst/>
            </c:spPr>
            <c:extLst>
              <c:ext xmlns:c16="http://schemas.microsoft.com/office/drawing/2014/chart" uri="{C3380CC4-5D6E-409C-BE32-E72D297353CC}">
                <c16:uniqueId val="{00000001-A78A-435E-8772-A8A49CCD114F}"/>
              </c:ext>
            </c:extLst>
          </c:dPt>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TV</c:v>
                </c:pt>
                <c:pt idx="1">
                  <c:v>Facebook</c:v>
                </c:pt>
                <c:pt idx="2">
                  <c:v>YouTube</c:v>
                </c:pt>
                <c:pt idx="3">
                  <c:v>Twitch</c:v>
                </c:pt>
                <c:pt idx="4">
                  <c:v>Netflix</c:v>
                </c:pt>
                <c:pt idx="5">
                  <c:v>Instagram</c:v>
                </c:pt>
                <c:pt idx="6">
                  <c:v>Hulu</c:v>
                </c:pt>
                <c:pt idx="7">
                  <c:v>Amazon</c:v>
                </c:pt>
                <c:pt idx="8">
                  <c:v>Twitter</c:v>
                </c:pt>
                <c:pt idx="9">
                  <c:v>Snapchat</c:v>
                </c:pt>
              </c:strCache>
            </c:strRef>
          </c:cat>
          <c:val>
            <c:numRef>
              <c:f>Sheet1!$B$2:$B$11</c:f>
              <c:numCache>
                <c:formatCode>#,##0</c:formatCode>
                <c:ptCount val="10"/>
                <c:pt idx="0">
                  <c:v>9540</c:v>
                </c:pt>
                <c:pt idx="1">
                  <c:v>837</c:v>
                </c:pt>
                <c:pt idx="2">
                  <c:v>732</c:v>
                </c:pt>
                <c:pt idx="3">
                  <c:v>476</c:v>
                </c:pt>
                <c:pt idx="4">
                  <c:v>433</c:v>
                </c:pt>
                <c:pt idx="5">
                  <c:v>300</c:v>
                </c:pt>
                <c:pt idx="6">
                  <c:v>144</c:v>
                </c:pt>
                <c:pt idx="7">
                  <c:v>113</c:v>
                </c:pt>
                <c:pt idx="8">
                  <c:v>58</c:v>
                </c:pt>
                <c:pt idx="9" formatCode="General">
                  <c:v>3</c:v>
                </c:pt>
              </c:numCache>
            </c:numRef>
          </c:val>
          <c:extLst>
            <c:ext xmlns:c16="http://schemas.microsoft.com/office/drawing/2014/chart" uri="{C3380CC4-5D6E-409C-BE32-E72D297353CC}">
              <c16:uniqueId val="{00000000-D751-48DE-AC06-C48D92343028}"/>
            </c:ext>
          </c:extLst>
        </c:ser>
        <c:dLbls>
          <c:showLegendKey val="0"/>
          <c:showVal val="0"/>
          <c:showCatName val="0"/>
          <c:showSerName val="0"/>
          <c:showPercent val="0"/>
          <c:showBubbleSize val="0"/>
        </c:dLbls>
        <c:gapWidth val="219"/>
        <c:overlap val="-27"/>
        <c:axId val="600353632"/>
        <c:axId val="600353240"/>
      </c:barChart>
      <c:catAx>
        <c:axId val="6003536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bg1"/>
                </a:solidFill>
                <a:latin typeface="+mn-lt"/>
                <a:ea typeface="+mn-ea"/>
                <a:cs typeface="+mn-cs"/>
              </a:defRPr>
            </a:pPr>
            <a:endParaRPr lang="en-US"/>
          </a:p>
        </c:txPr>
        <c:crossAx val="600353240"/>
        <c:crosses val="autoZero"/>
        <c:auto val="1"/>
        <c:lblAlgn val="ctr"/>
        <c:lblOffset val="100"/>
        <c:noMultiLvlLbl val="0"/>
      </c:catAx>
      <c:valAx>
        <c:axId val="600353240"/>
        <c:scaling>
          <c:orientation val="minMax"/>
        </c:scaling>
        <c:delete val="1"/>
        <c:axPos val="l"/>
        <c:numFmt formatCode="#,##0" sourceLinked="1"/>
        <c:majorTickMark val="none"/>
        <c:minorTickMark val="none"/>
        <c:tickLblPos val="none"/>
        <c:crossAx val="60035363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7.3376316790361301E-2"/>
          <c:w val="0.99849199801938104"/>
          <c:h val="0.92662368320963895"/>
        </c:manualLayout>
      </c:layout>
      <c:barChart>
        <c:barDir val="bar"/>
        <c:grouping val="stacked"/>
        <c:varyColors val="0"/>
        <c:ser>
          <c:idx val="0"/>
          <c:order val="0"/>
          <c:tx>
            <c:strRef>
              <c:f>Sheet1!$B$1</c:f>
              <c:strCache>
                <c:ptCount val="1"/>
                <c:pt idx="0">
                  <c:v>TV</c:v>
                </c:pt>
              </c:strCache>
            </c:strRef>
          </c:tx>
          <c:spPr>
            <a:solidFill>
              <a:schemeClr val="accent1"/>
            </a:solidFill>
            <a:ln>
              <a:solidFill>
                <a:schemeClr val="tx1"/>
              </a:solidFill>
            </a:ln>
            <a:effectLst/>
          </c:spPr>
          <c:invertIfNegative val="0"/>
          <c:dLbls>
            <c:dLbl>
              <c:idx val="0"/>
              <c:layout>
                <c:manualLayout>
                  <c:x val="7.0924632432565596E-2"/>
                  <c:y val="-6.9400626317883296E-2"/>
                </c:manualLayout>
              </c:layout>
              <c:tx>
                <c:rich>
                  <a:bodyPr/>
                  <a:lstStyle/>
                  <a:p>
                    <a:r>
                      <a:rPr lang="en-US" dirty="0"/>
                      <a:t>3 hours</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C699-4DEF-963E-0EBB2280FD8F}"/>
                </c:ext>
              </c:extLst>
            </c:dLbl>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Hours Per Day</c:v>
                </c:pt>
              </c:strCache>
            </c:strRef>
          </c:cat>
          <c:val>
            <c:numRef>
              <c:f>Sheet1!$B$2</c:f>
              <c:numCache>
                <c:formatCode>0.0</c:formatCode>
                <c:ptCount val="1"/>
                <c:pt idx="0">
                  <c:v>3</c:v>
                </c:pt>
              </c:numCache>
            </c:numRef>
          </c:val>
          <c:extLst>
            <c:ext xmlns:c16="http://schemas.microsoft.com/office/drawing/2014/chart" uri="{C3380CC4-5D6E-409C-BE32-E72D297353CC}">
              <c16:uniqueId val="{00000000-82BB-4C0D-B081-364850E9C905}"/>
            </c:ext>
          </c:extLst>
        </c:ser>
        <c:ser>
          <c:idx val="1"/>
          <c:order val="1"/>
          <c:tx>
            <c:strRef>
              <c:f>Sheet1!$C$1</c:f>
              <c:strCache>
                <c:ptCount val="1"/>
                <c:pt idx="0">
                  <c:v>Eating and drinking</c:v>
                </c:pt>
              </c:strCache>
            </c:strRef>
          </c:tx>
          <c:spPr>
            <a:solidFill>
              <a:schemeClr val="accent6"/>
            </a:solidFill>
            <a:ln>
              <a:solidFill>
                <a:schemeClr val="tx1"/>
              </a:solidFill>
            </a:ln>
            <a:effectLst/>
          </c:spPr>
          <c:invertIfNegative val="0"/>
          <c:dLbls>
            <c:dLbl>
              <c:idx val="0"/>
              <c:layout>
                <c:manualLayout>
                  <c:x val="-1.3483063997628199E-3"/>
                  <c:y val="-8.7907460002652205E-2"/>
                </c:manualLayout>
              </c:layout>
              <c:tx>
                <c:rich>
                  <a:bodyPr/>
                  <a:lstStyle/>
                  <a:p>
                    <a:r>
                      <a:rPr lang="en-US" dirty="0"/>
                      <a:t>1 </a:t>
                    </a:r>
                    <a:r>
                      <a:rPr lang="en-US" dirty="0" err="1"/>
                      <a:t>hr</a:t>
                    </a:r>
                    <a:endParaRPr lang="en-US" dirty="0"/>
                  </a:p>
                  <a:p>
                    <a:r>
                      <a:rPr lang="en-US" dirty="0"/>
                      <a:t>6 minutes</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50D7-4C19-A1A4-AA35F4040E23}"/>
                </c:ext>
              </c:extLst>
            </c:dLbl>
            <c:spPr>
              <a:noFill/>
              <a:ln>
                <a:noFill/>
              </a:ln>
              <a:effectLst/>
            </c:spPr>
            <c:txPr>
              <a:bodyPr rot="0" spcFirstLastPara="1" vertOverflow="ellipsis" vert="horz" wrap="square" lIns="38100" tIns="19050" rIns="38100" bIns="19050" anchor="ctr" anchorCtr="0">
                <a:spAutoFit/>
              </a:bodyPr>
              <a:lstStyle/>
              <a:p>
                <a:pPr algn="ctr">
                  <a:defRPr lang="en-US" sz="14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Hours Per Day</c:v>
                </c:pt>
              </c:strCache>
            </c:strRef>
          </c:cat>
          <c:val>
            <c:numRef>
              <c:f>Sheet1!$C$2</c:f>
              <c:numCache>
                <c:formatCode>0.0</c:formatCode>
                <c:ptCount val="1"/>
                <c:pt idx="0">
                  <c:v>1.1200000000000001</c:v>
                </c:pt>
              </c:numCache>
            </c:numRef>
          </c:val>
          <c:extLst>
            <c:ext xmlns:c16="http://schemas.microsoft.com/office/drawing/2014/chart" uri="{C3380CC4-5D6E-409C-BE32-E72D297353CC}">
              <c16:uniqueId val="{00000001-82BB-4C0D-B081-364850E9C905}"/>
            </c:ext>
          </c:extLst>
        </c:ser>
        <c:ser>
          <c:idx val="2"/>
          <c:order val="2"/>
          <c:tx>
            <c:strRef>
              <c:f>Sheet1!$D$1</c:f>
              <c:strCache>
                <c:ptCount val="1"/>
                <c:pt idx="0">
                  <c:v>Shopping</c:v>
                </c:pt>
              </c:strCache>
            </c:strRef>
          </c:tx>
          <c:spPr>
            <a:solidFill>
              <a:schemeClr val="accent3"/>
            </a:solidFill>
            <a:ln>
              <a:solidFill>
                <a:schemeClr val="tx1"/>
              </a:solidFill>
            </a:ln>
            <a:effectLst/>
          </c:spPr>
          <c:invertIfNegative val="0"/>
          <c:dLbls>
            <c:dLbl>
              <c:idx val="0"/>
              <c:layout>
                <c:manualLayout>
                  <c:x val="0"/>
                  <c:y val="-7.8654043160267806E-2"/>
                </c:manualLayout>
              </c:layout>
              <c:tx>
                <c:rich>
                  <a:bodyPr/>
                  <a:lstStyle/>
                  <a:p>
                    <a:r>
                      <a:rPr lang="en-US" dirty="0"/>
                      <a:t>4</a:t>
                    </a:r>
                    <a:r>
                      <a:rPr lang="en-US" baseline="0" dirty="0"/>
                      <a:t>2 </a:t>
                    </a:r>
                  </a:p>
                  <a:p>
                    <a:r>
                      <a:rPr lang="en-US" baseline="0" dirty="0"/>
                      <a:t>min</a:t>
                    </a:r>
                    <a:endParaRPr lang="en-US"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BCEB-446F-950D-4A17B50C2D89}"/>
                </c:ext>
              </c:extLst>
            </c:dLbl>
            <c:spPr>
              <a:noFill/>
              <a:ln>
                <a:noFill/>
              </a:ln>
              <a:effectLst/>
            </c:spPr>
            <c:txPr>
              <a:bodyPr rot="0" spcFirstLastPara="1" vertOverflow="ellipsis" vert="horz" wrap="square" lIns="38100" tIns="19050" rIns="38100" bIns="19050" anchor="ctr" anchorCtr="0">
                <a:spAutoFit/>
              </a:bodyPr>
              <a:lstStyle/>
              <a:p>
                <a:pPr algn="ctr">
                  <a:defRPr lang="en-US" sz="14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Hours Per Day</c:v>
                </c:pt>
              </c:strCache>
            </c:strRef>
          </c:cat>
          <c:val>
            <c:numRef>
              <c:f>Sheet1!$D$2</c:f>
              <c:numCache>
                <c:formatCode>0.0</c:formatCode>
                <c:ptCount val="1"/>
                <c:pt idx="0">
                  <c:v>0.66500000000000004</c:v>
                </c:pt>
              </c:numCache>
            </c:numRef>
          </c:val>
          <c:extLst>
            <c:ext xmlns:c16="http://schemas.microsoft.com/office/drawing/2014/chart" uri="{C3380CC4-5D6E-409C-BE32-E72D297353CC}">
              <c16:uniqueId val="{00000002-82BB-4C0D-B081-364850E9C905}"/>
            </c:ext>
          </c:extLst>
        </c:ser>
        <c:ser>
          <c:idx val="3"/>
          <c:order val="3"/>
          <c:tx>
            <c:strRef>
              <c:f>Sheet1!$E$1</c:f>
              <c:strCache>
                <c:ptCount val="1"/>
                <c:pt idx="0">
                  <c:v>Watching YouTube</c:v>
                </c:pt>
              </c:strCache>
            </c:strRef>
          </c:tx>
          <c:spPr>
            <a:solidFill>
              <a:srgbClr val="FF0000"/>
            </a:solidFill>
            <a:ln>
              <a:solidFill>
                <a:schemeClr val="tx1"/>
              </a:solidFill>
            </a:ln>
            <a:effectLst/>
          </c:spPr>
          <c:invertIfNegative val="0"/>
          <c:dLbls>
            <c:dLbl>
              <c:idx val="0"/>
              <c:layout>
                <c:manualLayout>
                  <c:x val="4.0449191992885996E-3"/>
                  <c:y val="-7.8654043160267806E-2"/>
                </c:manualLayout>
              </c:layout>
              <c:tx>
                <c:rich>
                  <a:bodyPr/>
                  <a:lstStyle/>
                  <a:p>
                    <a:r>
                      <a:rPr lang="en-US" dirty="0"/>
                      <a:t>42 </a:t>
                    </a:r>
                  </a:p>
                  <a:p>
                    <a:r>
                      <a:rPr lang="en-US" dirty="0"/>
                      <a:t>min</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BCEB-446F-950D-4A17B50C2D89}"/>
                </c:ext>
              </c:extLst>
            </c:dLbl>
            <c:spPr>
              <a:noFill/>
              <a:ln>
                <a:noFill/>
              </a:ln>
              <a:effectLst/>
            </c:spPr>
            <c:txPr>
              <a:bodyPr rot="0" spcFirstLastPara="1" vertOverflow="ellipsis" vert="horz" wrap="square" lIns="38100" tIns="19050" rIns="38100" bIns="19050" anchor="ctr" anchorCtr="0">
                <a:spAutoFit/>
              </a:bodyPr>
              <a:lstStyle/>
              <a:p>
                <a:pPr algn="ctr">
                  <a:defRPr lang="en-US" sz="14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Hours Per Day</c:v>
                </c:pt>
              </c:strCache>
            </c:strRef>
          </c:cat>
          <c:val>
            <c:numRef>
              <c:f>Sheet1!$E$2</c:f>
              <c:numCache>
                <c:formatCode>0.0</c:formatCode>
                <c:ptCount val="1"/>
                <c:pt idx="0">
                  <c:v>0.646064444444444</c:v>
                </c:pt>
              </c:numCache>
            </c:numRef>
          </c:val>
          <c:extLst>
            <c:ext xmlns:c16="http://schemas.microsoft.com/office/drawing/2014/chart" uri="{C3380CC4-5D6E-409C-BE32-E72D297353CC}">
              <c16:uniqueId val="{00000003-82BB-4C0D-B081-364850E9C905}"/>
            </c:ext>
          </c:extLst>
        </c:ser>
        <c:ser>
          <c:idx val="4"/>
          <c:order val="4"/>
          <c:tx>
            <c:strRef>
              <c:f>Sheet1!$F$1</c:f>
              <c:strCache>
                <c:ptCount val="1"/>
                <c:pt idx="0">
                  <c:v>On Facebook</c:v>
                </c:pt>
              </c:strCache>
            </c:strRef>
          </c:tx>
          <c:spPr>
            <a:solidFill>
              <a:schemeClr val="tx2"/>
            </a:solidFill>
            <a:ln>
              <a:solidFill>
                <a:schemeClr val="tx1"/>
              </a:solidFill>
            </a:ln>
            <a:effectLst/>
          </c:spPr>
          <c:invertIfNegative val="0"/>
          <c:dLbls>
            <c:dLbl>
              <c:idx val="0"/>
              <c:layout>
                <c:manualLayout>
                  <c:x val="-2.69661279952574E-3"/>
                  <c:y val="-7.8654043160267806E-2"/>
                </c:manualLayout>
              </c:layout>
              <c:tx>
                <c:rich>
                  <a:bodyPr/>
                  <a:lstStyle/>
                  <a:p>
                    <a:r>
                      <a:rPr lang="en-US" dirty="0"/>
                      <a:t>36</a:t>
                    </a:r>
                  </a:p>
                  <a:p>
                    <a:r>
                      <a:rPr lang="en-US" dirty="0"/>
                      <a:t> min</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BCEB-446F-950D-4A17B50C2D89}"/>
                </c:ext>
              </c:extLst>
            </c:dLbl>
            <c:spPr>
              <a:noFill/>
              <a:ln>
                <a:noFill/>
              </a:ln>
              <a:effectLst/>
            </c:spPr>
            <c:txPr>
              <a:bodyPr rot="0" spcFirstLastPara="1" vertOverflow="ellipsis" vert="horz" wrap="square" lIns="38100" tIns="19050" rIns="38100" bIns="19050" anchor="ctr" anchorCtr="0">
                <a:spAutoFit/>
              </a:bodyPr>
              <a:lstStyle/>
              <a:p>
                <a:pPr algn="ctr">
                  <a:defRPr lang="en-US" sz="14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Hours Per Day</c:v>
                </c:pt>
              </c:strCache>
            </c:strRef>
          </c:cat>
          <c:val>
            <c:numRef>
              <c:f>Sheet1!$F$2</c:f>
              <c:numCache>
                <c:formatCode>0.0</c:formatCode>
                <c:ptCount val="1"/>
                <c:pt idx="0">
                  <c:v>0.41343722222222201</c:v>
                </c:pt>
              </c:numCache>
            </c:numRef>
          </c:val>
          <c:extLst>
            <c:ext xmlns:c16="http://schemas.microsoft.com/office/drawing/2014/chart" uri="{C3380CC4-5D6E-409C-BE32-E72D297353CC}">
              <c16:uniqueId val="{00000004-82BB-4C0D-B081-364850E9C905}"/>
            </c:ext>
          </c:extLst>
        </c:ser>
        <c:ser>
          <c:idx val="5"/>
          <c:order val="5"/>
          <c:tx>
            <c:strRef>
              <c:f>Sheet1!$G$1</c:f>
              <c:strCache>
                <c:ptCount val="1"/>
                <c:pt idx="0">
                  <c:v>On Instagram</c:v>
                </c:pt>
              </c:strCache>
            </c:strRef>
          </c:tx>
          <c:spPr>
            <a:solidFill>
              <a:srgbClr val="FF66FF"/>
            </a:solidFill>
            <a:ln>
              <a:solidFill>
                <a:schemeClr val="tx1"/>
              </a:solidFill>
            </a:ln>
            <a:effectLst/>
          </c:spPr>
          <c:invertIfNegative val="0"/>
          <c:dLbls>
            <c:dLbl>
              <c:idx val="0"/>
              <c:layout>
                <c:manualLayout>
                  <c:x val="-9.8874660440762599E-17"/>
                  <c:y val="-7.8654043160267806E-2"/>
                </c:manualLayout>
              </c:layout>
              <c:tx>
                <c:rich>
                  <a:bodyPr rot="0" spcFirstLastPara="1" vertOverflow="ellipsis" vert="horz" wrap="square" lIns="38100" tIns="19050" rIns="38100" bIns="19050" anchor="ctr" anchorCtr="0">
                    <a:spAutoFit/>
                  </a:bodyPr>
                  <a:lstStyle/>
                  <a:p>
                    <a:pPr algn="ctr">
                      <a:defRPr lang="en-US" sz="1100" b="1" i="0" u="none" strike="noStrike" kern="1200" baseline="0">
                        <a:solidFill>
                          <a:schemeClr val="bg1"/>
                        </a:solidFill>
                        <a:latin typeface="+mn-lt"/>
                        <a:ea typeface="+mn-ea"/>
                        <a:cs typeface="+mn-cs"/>
                      </a:defRPr>
                    </a:pPr>
                    <a:r>
                      <a:rPr lang="en-US" sz="1100" dirty="0"/>
                      <a:t>18</a:t>
                    </a:r>
                  </a:p>
                  <a:p>
                    <a:pPr algn="ctr">
                      <a:defRPr lang="en-US" sz="1100" b="1">
                        <a:solidFill>
                          <a:schemeClr val="bg1"/>
                        </a:solidFill>
                      </a:defRPr>
                    </a:pPr>
                    <a:r>
                      <a:rPr lang="en-US" sz="1100" dirty="0"/>
                      <a:t>min</a:t>
                    </a:r>
                  </a:p>
                </c:rich>
              </c:tx>
              <c:spPr>
                <a:noFill/>
                <a:ln>
                  <a:noFill/>
                </a:ln>
                <a:effectLst/>
              </c:spPr>
              <c:txPr>
                <a:bodyPr rot="0" spcFirstLastPara="1" vertOverflow="ellipsis" vert="horz" wrap="square" lIns="38100" tIns="19050" rIns="38100" bIns="19050" anchor="ctr" anchorCtr="0">
                  <a:spAutoFit/>
                </a:bodyPr>
                <a:lstStyle/>
                <a:p>
                  <a:pPr algn="ctr">
                    <a:defRPr lang="en-US" sz="11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BCEB-446F-950D-4A17B50C2D89}"/>
                </c:ext>
              </c:extLst>
            </c:dLbl>
            <c:spPr>
              <a:noFill/>
              <a:ln>
                <a:noFill/>
              </a:ln>
              <a:effectLst/>
            </c:spPr>
            <c:txPr>
              <a:bodyPr rot="0" spcFirstLastPara="1" vertOverflow="ellipsis" vert="horz" wrap="square" lIns="38100" tIns="19050" rIns="38100" bIns="19050" anchor="ctr" anchorCtr="0">
                <a:spAutoFit/>
              </a:bodyPr>
              <a:lstStyle/>
              <a:p>
                <a:pPr algn="ctr">
                  <a:defRPr lang="en-US" sz="14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Hours Per Day</c:v>
                </c:pt>
              </c:strCache>
            </c:strRef>
          </c:cat>
          <c:val>
            <c:numRef>
              <c:f>Sheet1!$G$2</c:f>
              <c:numCache>
                <c:formatCode>0.0</c:formatCode>
                <c:ptCount val="1"/>
                <c:pt idx="0">
                  <c:v>0.28800555555555502</c:v>
                </c:pt>
              </c:numCache>
            </c:numRef>
          </c:val>
          <c:extLst>
            <c:ext xmlns:c16="http://schemas.microsoft.com/office/drawing/2014/chart" uri="{C3380CC4-5D6E-409C-BE32-E72D297353CC}">
              <c16:uniqueId val="{00000005-82BB-4C0D-B081-364850E9C905}"/>
            </c:ext>
          </c:extLst>
        </c:ser>
        <c:ser>
          <c:idx val="6"/>
          <c:order val="6"/>
          <c:tx>
            <c:strRef>
              <c:f>Sheet1!$H$1</c:f>
              <c:strCache>
                <c:ptCount val="1"/>
                <c:pt idx="0">
                  <c:v>On Twitch</c:v>
                </c:pt>
              </c:strCache>
            </c:strRef>
          </c:tx>
          <c:spPr>
            <a:solidFill>
              <a:schemeClr val="tx1"/>
            </a:solidFill>
            <a:ln>
              <a:solidFill>
                <a:schemeClr val="tx1"/>
              </a:solidFill>
            </a:ln>
            <a:effectLst/>
          </c:spPr>
          <c:invertIfNegative val="0"/>
          <c:dLbls>
            <c:dLbl>
              <c:idx val="0"/>
              <c:layout>
                <c:manualLayout>
                  <c:x val="0"/>
                  <c:y val="-8.3280751581460005E-2"/>
                </c:manualLayout>
              </c:layout>
              <c:tx>
                <c:rich>
                  <a:bodyPr rot="0" spcFirstLastPara="1" vertOverflow="ellipsis" vert="horz" wrap="square" lIns="38100" tIns="19050" rIns="38100" bIns="19050" anchor="ctr" anchorCtr="0">
                    <a:spAutoFit/>
                  </a:bodyPr>
                  <a:lstStyle/>
                  <a:p>
                    <a:pPr algn="ctr">
                      <a:defRPr lang="en-US" sz="1050" b="1" i="0" u="none" strike="noStrike" kern="1200" baseline="0">
                        <a:solidFill>
                          <a:schemeClr val="bg1"/>
                        </a:solidFill>
                        <a:latin typeface="+mn-lt"/>
                        <a:ea typeface="+mn-ea"/>
                        <a:cs typeface="+mn-cs"/>
                      </a:defRPr>
                    </a:pPr>
                    <a:r>
                      <a:rPr lang="en-US" sz="1050" dirty="0"/>
                      <a:t>18</a:t>
                    </a:r>
                  </a:p>
                  <a:p>
                    <a:pPr algn="ctr">
                      <a:defRPr lang="en-US" sz="1050" b="1">
                        <a:solidFill>
                          <a:schemeClr val="bg1"/>
                        </a:solidFill>
                      </a:defRPr>
                    </a:pPr>
                    <a:r>
                      <a:rPr lang="en-US" sz="1050" dirty="0"/>
                      <a:t>min</a:t>
                    </a:r>
                  </a:p>
                </c:rich>
              </c:tx>
              <c:spPr>
                <a:noFill/>
                <a:ln>
                  <a:noFill/>
                </a:ln>
                <a:effectLst/>
              </c:spPr>
              <c:txPr>
                <a:bodyPr rot="0" spcFirstLastPara="1" vertOverflow="ellipsis" vert="horz" wrap="square" lIns="38100" tIns="19050" rIns="38100" bIns="19050" anchor="ctr" anchorCtr="0">
                  <a:spAutoFit/>
                </a:bodyPr>
                <a:lstStyle/>
                <a:p>
                  <a:pPr algn="ctr">
                    <a:defRPr lang="en-US" sz="105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C699-4DEF-963E-0EBB2280FD8F}"/>
                </c:ext>
              </c:extLst>
            </c:dLbl>
            <c:spPr>
              <a:noFill/>
              <a:ln>
                <a:noFill/>
              </a:ln>
              <a:effectLst/>
            </c:spPr>
            <c:txPr>
              <a:bodyPr rot="0" spcFirstLastPara="1" vertOverflow="ellipsis" vert="horz" wrap="square" lIns="38100" tIns="19050" rIns="38100" bIns="19050" anchor="ctr" anchorCtr="0">
                <a:spAutoFit/>
              </a:bodyPr>
              <a:lstStyle/>
              <a:p>
                <a:pPr algn="ctr">
                  <a:defRPr lang="en-US" sz="16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Hours Per Day</c:v>
                </c:pt>
              </c:strCache>
            </c:strRef>
          </c:cat>
          <c:val>
            <c:numRef>
              <c:f>Sheet1!$H$2</c:f>
              <c:numCache>
                <c:formatCode>0.0</c:formatCode>
                <c:ptCount val="1"/>
                <c:pt idx="0">
                  <c:v>0.28312055555555599</c:v>
                </c:pt>
              </c:numCache>
            </c:numRef>
          </c:val>
          <c:extLst>
            <c:ext xmlns:c16="http://schemas.microsoft.com/office/drawing/2014/chart" uri="{C3380CC4-5D6E-409C-BE32-E72D297353CC}">
              <c16:uniqueId val="{00000006-82BB-4C0D-B081-364850E9C905}"/>
            </c:ext>
          </c:extLst>
        </c:ser>
        <c:ser>
          <c:idx val="7"/>
          <c:order val="7"/>
          <c:tx>
            <c:strRef>
              <c:f>Sheet1!$I$1</c:f>
              <c:strCache>
                <c:ptCount val="1"/>
                <c:pt idx="0">
                  <c:v>Organizational, civic, and religious activities</c:v>
                </c:pt>
              </c:strCache>
            </c:strRef>
          </c:tx>
          <c:spPr>
            <a:solidFill>
              <a:schemeClr val="accent4"/>
            </a:solidFill>
            <a:ln>
              <a:solidFill>
                <a:schemeClr val="tx1"/>
              </a:solidFill>
            </a:ln>
            <a:effectLst/>
          </c:spPr>
          <c:invertIfNegative val="0"/>
          <c:dLbls>
            <c:dLbl>
              <c:idx val="0"/>
              <c:layout>
                <c:manualLayout>
                  <c:x val="-2.0224655272357401E-3"/>
                  <c:y val="-8.4515208391318999E-2"/>
                </c:manualLayout>
              </c:layout>
              <c:tx>
                <c:rich>
                  <a:bodyPr rot="0" spcFirstLastPara="1" vertOverflow="ellipsis" vert="horz" wrap="square" lIns="38100" tIns="19050" rIns="38100" bIns="19050" anchor="ctr" anchorCtr="0">
                    <a:spAutoFit/>
                  </a:bodyPr>
                  <a:lstStyle/>
                  <a:p>
                    <a:pPr algn="ctr">
                      <a:defRPr lang="en-US" sz="900" b="1" i="0" u="none" strike="noStrike" kern="1200" baseline="0">
                        <a:solidFill>
                          <a:schemeClr val="bg1"/>
                        </a:solidFill>
                        <a:latin typeface="+mn-lt"/>
                        <a:ea typeface="+mn-ea"/>
                        <a:cs typeface="+mn-cs"/>
                      </a:defRPr>
                    </a:pPr>
                    <a:r>
                      <a:rPr lang="en-US" sz="900" dirty="0"/>
                      <a:t>12 </a:t>
                    </a:r>
                  </a:p>
                  <a:p>
                    <a:pPr algn="ctr">
                      <a:defRPr lang="en-US" sz="900" b="1">
                        <a:solidFill>
                          <a:schemeClr val="bg1"/>
                        </a:solidFill>
                      </a:defRPr>
                    </a:pPr>
                    <a:r>
                      <a:rPr lang="en-US" sz="900" dirty="0"/>
                      <a:t>min</a:t>
                    </a:r>
                  </a:p>
                </c:rich>
              </c:tx>
              <c:spPr>
                <a:noFill/>
                <a:ln>
                  <a:noFill/>
                </a:ln>
                <a:effectLst/>
              </c:spPr>
              <c:txPr>
                <a:bodyPr rot="0" spcFirstLastPara="1" vertOverflow="ellipsis" vert="horz" wrap="square" lIns="38100" tIns="19050" rIns="38100" bIns="19050" anchor="ctr" anchorCtr="0">
                  <a:spAutoFit/>
                </a:bodyPr>
                <a:lstStyle/>
                <a:p>
                  <a:pPr algn="ctr">
                    <a:defRPr lang="en-US" sz="9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layout>
                    <c:manualLayout>
                      <c:w val="3.1496437498460594E-2"/>
                      <c:h val="0.12672554365645486"/>
                    </c:manualLayout>
                  </c15:layout>
                </c:ext>
                <c:ext xmlns:c16="http://schemas.microsoft.com/office/drawing/2014/chart" uri="{C3380CC4-5D6E-409C-BE32-E72D297353CC}">
                  <c16:uniqueId val="{00000002-C699-4DEF-963E-0EBB2280FD8F}"/>
                </c:ext>
              </c:extLst>
            </c:dLbl>
            <c:spPr>
              <a:noFill/>
              <a:ln>
                <a:noFill/>
              </a:ln>
              <a:effectLst/>
            </c:spPr>
            <c:txPr>
              <a:bodyPr rot="0" spcFirstLastPara="1" vertOverflow="ellipsis" vert="horz" wrap="square" lIns="38100" tIns="19050" rIns="38100" bIns="19050" anchor="ctr" anchorCtr="0">
                <a:spAutoFit/>
              </a:bodyPr>
              <a:lstStyle/>
              <a:p>
                <a:pPr algn="ctr">
                  <a:defRPr lang="en-US" sz="12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Hours Per Day</c:v>
                </c:pt>
              </c:strCache>
            </c:strRef>
          </c:cat>
          <c:val>
            <c:numRef>
              <c:f>Sheet1!$I$2</c:f>
              <c:numCache>
                <c:formatCode>0.0</c:formatCode>
                <c:ptCount val="1"/>
                <c:pt idx="0">
                  <c:v>0.17499999999999999</c:v>
                </c:pt>
              </c:numCache>
            </c:numRef>
          </c:val>
          <c:extLst>
            <c:ext xmlns:c16="http://schemas.microsoft.com/office/drawing/2014/chart" uri="{C3380CC4-5D6E-409C-BE32-E72D297353CC}">
              <c16:uniqueId val="{00000007-82BB-4C0D-B081-364850E9C905}"/>
            </c:ext>
          </c:extLst>
        </c:ser>
        <c:ser>
          <c:idx val="8"/>
          <c:order val="8"/>
          <c:tx>
            <c:strRef>
              <c:f>Sheet1!$J$1</c:f>
              <c:strCache>
                <c:ptCount val="1"/>
                <c:pt idx="0">
                  <c:v>Telephone calls, mail, and e-mail</c:v>
                </c:pt>
              </c:strCache>
            </c:strRef>
          </c:tx>
          <c:spPr>
            <a:solidFill>
              <a:schemeClr val="bg1">
                <a:lumMod val="50000"/>
              </a:schemeClr>
            </a:solidFill>
            <a:ln>
              <a:solidFill>
                <a:schemeClr val="tx1"/>
              </a:solidFill>
            </a:ln>
            <a:effectLst/>
          </c:spPr>
          <c:invertIfNegative val="0"/>
          <c:dLbls>
            <c:dLbl>
              <c:idx val="0"/>
              <c:layout>
                <c:manualLayout>
                  <c:x val="-9.7254049407314098E-17"/>
                  <c:y val="-8.4515026237444196E-2"/>
                </c:manualLayout>
              </c:layout>
              <c:tx>
                <c:rich>
                  <a:bodyPr rot="0" spcFirstLastPara="1" vertOverflow="ellipsis" vert="horz" wrap="square" lIns="38100" tIns="19050" rIns="38100" bIns="19050" anchor="ctr" anchorCtr="0">
                    <a:spAutoFit/>
                  </a:bodyPr>
                  <a:lstStyle/>
                  <a:p>
                    <a:pPr algn="ctr">
                      <a:defRPr lang="en-US" sz="800" b="1" i="0" u="none" strike="noStrike" kern="1200" baseline="0">
                        <a:solidFill>
                          <a:schemeClr val="bg1"/>
                        </a:solidFill>
                        <a:latin typeface="+mn-lt"/>
                        <a:ea typeface="+mn-ea"/>
                        <a:cs typeface="+mn-cs"/>
                      </a:defRPr>
                    </a:pPr>
                    <a:r>
                      <a:rPr lang="en-US" sz="800" dirty="0"/>
                      <a:t>6</a:t>
                    </a:r>
                    <a:endParaRPr lang="en-US" sz="800" baseline="0" dirty="0"/>
                  </a:p>
                  <a:p>
                    <a:pPr algn="ctr">
                      <a:defRPr lang="en-US" sz="800" b="1">
                        <a:solidFill>
                          <a:schemeClr val="bg1"/>
                        </a:solidFill>
                      </a:defRPr>
                    </a:pPr>
                    <a:r>
                      <a:rPr lang="en-US" sz="800" baseline="0" dirty="0"/>
                      <a:t>min</a:t>
                    </a:r>
                    <a:endParaRPr lang="en-US" sz="800" dirty="0"/>
                  </a:p>
                </c:rich>
              </c:tx>
              <c:spPr>
                <a:noFill/>
                <a:ln>
                  <a:noFill/>
                </a:ln>
                <a:effectLst/>
              </c:spPr>
              <c:txPr>
                <a:bodyPr rot="0" spcFirstLastPara="1" vertOverflow="ellipsis" vert="horz" wrap="square" lIns="38100" tIns="19050" rIns="38100" bIns="19050" anchor="ctr" anchorCtr="0">
                  <a:spAutoFit/>
                </a:bodyPr>
                <a:lstStyle/>
                <a:p>
                  <a:pPr algn="ctr">
                    <a:defRPr lang="en-US" sz="8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C699-4DEF-963E-0EBB2280FD8F}"/>
                </c:ext>
              </c:extLst>
            </c:dLbl>
            <c:spPr>
              <a:noFill/>
              <a:ln>
                <a:noFill/>
              </a:ln>
              <a:effectLst/>
            </c:spPr>
            <c:txPr>
              <a:bodyPr rot="0" spcFirstLastPara="1" vertOverflow="ellipsis" vert="horz" wrap="square" lIns="38100" tIns="19050" rIns="38100" bIns="19050" anchor="ctr" anchorCtr="0">
                <a:spAutoFit/>
              </a:bodyPr>
              <a:lstStyle/>
              <a:p>
                <a:pPr algn="ctr">
                  <a:defRPr lang="en-US" sz="12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Hours Per Day</c:v>
                </c:pt>
              </c:strCache>
            </c:strRef>
          </c:cat>
          <c:val>
            <c:numRef>
              <c:f>Sheet1!$J$2</c:f>
              <c:numCache>
                <c:formatCode>0.0</c:formatCode>
                <c:ptCount val="1"/>
                <c:pt idx="0">
                  <c:v>0.12</c:v>
                </c:pt>
              </c:numCache>
            </c:numRef>
          </c:val>
          <c:extLst>
            <c:ext xmlns:c16="http://schemas.microsoft.com/office/drawing/2014/chart" uri="{C3380CC4-5D6E-409C-BE32-E72D297353CC}">
              <c16:uniqueId val="{00000008-82BB-4C0D-B081-364850E9C905}"/>
            </c:ext>
          </c:extLst>
        </c:ser>
        <c:dLbls>
          <c:showLegendKey val="0"/>
          <c:showVal val="0"/>
          <c:showCatName val="0"/>
          <c:showSerName val="0"/>
          <c:showPercent val="0"/>
          <c:showBubbleSize val="0"/>
        </c:dLbls>
        <c:gapWidth val="150"/>
        <c:overlap val="100"/>
        <c:axId val="600354808"/>
        <c:axId val="600354416"/>
      </c:barChart>
      <c:catAx>
        <c:axId val="600354808"/>
        <c:scaling>
          <c:orientation val="minMax"/>
        </c:scaling>
        <c:delete val="1"/>
        <c:axPos val="l"/>
        <c:numFmt formatCode="General" sourceLinked="1"/>
        <c:majorTickMark val="none"/>
        <c:minorTickMark val="none"/>
        <c:tickLblPos val="nextTo"/>
        <c:crossAx val="600354416"/>
        <c:crosses val="autoZero"/>
        <c:auto val="1"/>
        <c:lblAlgn val="ctr"/>
        <c:lblOffset val="100"/>
        <c:noMultiLvlLbl val="0"/>
      </c:catAx>
      <c:valAx>
        <c:axId val="600354416"/>
        <c:scaling>
          <c:orientation val="minMax"/>
        </c:scaling>
        <c:delete val="1"/>
        <c:axPos val="b"/>
        <c:numFmt formatCode="0.0" sourceLinked="1"/>
        <c:majorTickMark val="none"/>
        <c:minorTickMark val="none"/>
        <c:tickLblPos val="nextTo"/>
        <c:crossAx val="600354808"/>
        <c:crosses val="autoZero"/>
        <c:crossBetween val="between"/>
      </c:valAx>
      <c:spPr>
        <a:noFill/>
        <a:ln>
          <a:noFill/>
        </a:ln>
        <a:effectLst/>
      </c:spPr>
    </c:plotArea>
    <c:legend>
      <c:legendPos val="b"/>
      <c:layout>
        <c:manualLayout>
          <c:xMode val="edge"/>
          <c:yMode val="edge"/>
          <c:x val="2.1377557217027599E-3"/>
          <c:y val="0.81597511365349895"/>
          <c:w val="0.90944126607457298"/>
          <c:h val="0.16915995971362399"/>
        </c:manualLayout>
      </c:layout>
      <c:overlay val="0"/>
      <c:spPr>
        <a:noFill/>
        <a:ln>
          <a:noFill/>
        </a:ln>
        <a:effectLst/>
      </c:spPr>
      <c:txPr>
        <a:bodyPr rot="0" spcFirstLastPara="1" vertOverflow="ellipsis" vert="horz" wrap="square" anchor="ctr" anchorCtr="1"/>
        <a:lstStyle/>
        <a:p>
          <a:pPr>
            <a:defRPr sz="105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0711942257217898E-2"/>
          <c:y val="3.3671581437045801E-2"/>
          <c:w val="0.90595472440944902"/>
          <c:h val="0.80696625784424103"/>
        </c:manualLayout>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dPt>
            <c:idx val="0"/>
            <c:invertIfNegative val="0"/>
            <c:bubble3D val="0"/>
            <c:extLst>
              <c:ext xmlns:c16="http://schemas.microsoft.com/office/drawing/2014/chart" uri="{C3380CC4-5D6E-409C-BE32-E72D297353CC}">
                <c16:uniqueId val="{00000000-F6E9-49AC-8A53-262B31C9D1F5}"/>
              </c:ext>
            </c:extLst>
          </c:dPt>
          <c:dPt>
            <c:idx val="1"/>
            <c:invertIfNegative val="0"/>
            <c:bubble3D val="0"/>
            <c:spPr>
              <a:solidFill>
                <a:schemeClr val="accent2"/>
              </a:solidFill>
              <a:ln>
                <a:noFill/>
              </a:ln>
              <a:effectLst/>
            </c:spPr>
            <c:extLst>
              <c:ext xmlns:c16="http://schemas.microsoft.com/office/drawing/2014/chart" uri="{C3380CC4-5D6E-409C-BE32-E72D297353CC}">
                <c16:uniqueId val="{00000000-FDB7-4510-BFC9-3B5A1CC49FA1}"/>
              </c:ext>
            </c:extLst>
          </c:dPt>
          <c:dPt>
            <c:idx val="2"/>
            <c:invertIfNegative val="0"/>
            <c:bubble3D val="0"/>
            <c:spPr>
              <a:solidFill>
                <a:schemeClr val="tx2">
                  <a:lumMod val="20000"/>
                  <a:lumOff val="80000"/>
                </a:schemeClr>
              </a:solidFill>
              <a:ln>
                <a:noFill/>
              </a:ln>
              <a:effectLst/>
            </c:spPr>
            <c:extLst>
              <c:ext xmlns:c16="http://schemas.microsoft.com/office/drawing/2014/chart" uri="{C3380CC4-5D6E-409C-BE32-E72D297353CC}">
                <c16:uniqueId val="{00000001-FDB7-4510-BFC9-3B5A1CC49FA1}"/>
              </c:ext>
            </c:extLst>
          </c:dPt>
          <c:dPt>
            <c:idx val="3"/>
            <c:invertIfNegative val="0"/>
            <c:bubble3D val="0"/>
            <c:spPr>
              <a:solidFill>
                <a:srgbClr val="FF66FF"/>
              </a:solidFill>
              <a:ln>
                <a:noFill/>
              </a:ln>
              <a:effectLst/>
            </c:spPr>
            <c:extLst>
              <c:ext xmlns:c16="http://schemas.microsoft.com/office/drawing/2014/chart" uri="{C3380CC4-5D6E-409C-BE32-E72D297353CC}">
                <c16:uniqueId val="{00000002-FDB7-4510-BFC9-3B5A1CC49FA1}"/>
              </c:ext>
            </c:extLst>
          </c:dPt>
          <c:dPt>
            <c:idx val="4"/>
            <c:invertIfNegative val="0"/>
            <c:bubble3D val="0"/>
            <c:spPr>
              <a:solidFill>
                <a:srgbClr val="FF0000"/>
              </a:solidFill>
              <a:ln>
                <a:noFill/>
              </a:ln>
              <a:effectLst/>
            </c:spPr>
            <c:extLst>
              <c:ext xmlns:c16="http://schemas.microsoft.com/office/drawing/2014/chart" uri="{C3380CC4-5D6E-409C-BE32-E72D297353CC}">
                <c16:uniqueId val="{00000003-FDB7-4510-BFC9-3B5A1CC49FA1}"/>
              </c:ext>
            </c:extLst>
          </c:dPt>
          <c:dPt>
            <c:idx val="5"/>
            <c:invertIfNegative val="0"/>
            <c:bubble3D val="0"/>
            <c:spPr>
              <a:solidFill>
                <a:srgbClr val="8A4685"/>
              </a:solidFill>
              <a:ln>
                <a:noFill/>
              </a:ln>
              <a:effectLst/>
            </c:spPr>
            <c:extLst>
              <c:ext xmlns:c16="http://schemas.microsoft.com/office/drawing/2014/chart" uri="{C3380CC4-5D6E-409C-BE32-E72D297353CC}">
                <c16:uniqueId val="{00000004-FDB7-4510-BFC9-3B5A1CC49FA1}"/>
              </c:ext>
            </c:extLst>
          </c:dPt>
          <c:dPt>
            <c:idx val="6"/>
            <c:invertIfNegative val="0"/>
            <c:bubble3D val="0"/>
            <c:spPr>
              <a:solidFill>
                <a:srgbClr val="92D050"/>
              </a:solidFill>
              <a:ln>
                <a:noFill/>
              </a:ln>
              <a:effectLst/>
            </c:spPr>
            <c:extLst>
              <c:ext xmlns:c16="http://schemas.microsoft.com/office/drawing/2014/chart" uri="{C3380CC4-5D6E-409C-BE32-E72D297353CC}">
                <c16:uniqueId val="{0000000D-4478-4847-B333-1FD60A4BADAE}"/>
              </c:ext>
            </c:extLst>
          </c:dPt>
          <c:dPt>
            <c:idx val="7"/>
            <c:invertIfNegative val="0"/>
            <c:bubble3D val="0"/>
            <c:spPr>
              <a:solidFill>
                <a:schemeClr val="tx1"/>
              </a:solidFill>
              <a:ln>
                <a:noFill/>
              </a:ln>
              <a:effectLst/>
            </c:spPr>
            <c:extLst>
              <c:ext xmlns:c16="http://schemas.microsoft.com/office/drawing/2014/chart" uri="{C3380CC4-5D6E-409C-BE32-E72D297353CC}">
                <c16:uniqueId val="{0000000F-4478-4847-B333-1FD60A4BADAE}"/>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TV</c:v>
                </c:pt>
                <c:pt idx="1">
                  <c:v>YouTube</c:v>
                </c:pt>
                <c:pt idx="2">
                  <c:v>Facebook</c:v>
                </c:pt>
                <c:pt idx="3">
                  <c:v>Instagram</c:v>
                </c:pt>
                <c:pt idx="4">
                  <c:v>Netflix</c:v>
                </c:pt>
                <c:pt idx="5">
                  <c:v>Twitch</c:v>
                </c:pt>
                <c:pt idx="6">
                  <c:v>Hulu</c:v>
                </c:pt>
                <c:pt idx="7">
                  <c:v>Amazon</c:v>
                </c:pt>
                <c:pt idx="8">
                  <c:v>Twitter</c:v>
                </c:pt>
                <c:pt idx="9">
                  <c:v>Snapchat</c:v>
                </c:pt>
              </c:strCache>
            </c:strRef>
          </c:cat>
          <c:val>
            <c:numRef>
              <c:f>Sheet1!$B$2:$B$11</c:f>
              <c:numCache>
                <c:formatCode>#,##0</c:formatCode>
                <c:ptCount val="10"/>
                <c:pt idx="0">
                  <c:v>5400</c:v>
                </c:pt>
                <c:pt idx="1">
                  <c:v>1163</c:v>
                </c:pt>
                <c:pt idx="2">
                  <c:v>744</c:v>
                </c:pt>
                <c:pt idx="3">
                  <c:v>518</c:v>
                </c:pt>
                <c:pt idx="4">
                  <c:v>510</c:v>
                </c:pt>
                <c:pt idx="5">
                  <c:v>498</c:v>
                </c:pt>
                <c:pt idx="6">
                  <c:v>223</c:v>
                </c:pt>
                <c:pt idx="7" formatCode="General">
                  <c:v>112</c:v>
                </c:pt>
                <c:pt idx="8">
                  <c:v>83</c:v>
                </c:pt>
                <c:pt idx="9" formatCode="General">
                  <c:v>3</c:v>
                </c:pt>
              </c:numCache>
            </c:numRef>
          </c:val>
          <c:extLst>
            <c:ext xmlns:c16="http://schemas.microsoft.com/office/drawing/2014/chart" uri="{C3380CC4-5D6E-409C-BE32-E72D297353CC}">
              <c16:uniqueId val="{00000000-DBFB-490A-9B09-8E7E45EA8F00}"/>
            </c:ext>
          </c:extLst>
        </c:ser>
        <c:dLbls>
          <c:showLegendKey val="0"/>
          <c:showVal val="0"/>
          <c:showCatName val="0"/>
          <c:showSerName val="0"/>
          <c:showPercent val="0"/>
          <c:showBubbleSize val="0"/>
        </c:dLbls>
        <c:gapWidth val="219"/>
        <c:overlap val="-27"/>
        <c:axId val="600352456"/>
        <c:axId val="600352064"/>
      </c:barChart>
      <c:catAx>
        <c:axId val="6003524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bg1"/>
                </a:solidFill>
                <a:latin typeface="+mn-lt"/>
                <a:ea typeface="+mn-ea"/>
                <a:cs typeface="+mn-cs"/>
              </a:defRPr>
            </a:pPr>
            <a:endParaRPr lang="en-US"/>
          </a:p>
        </c:txPr>
        <c:crossAx val="600352064"/>
        <c:crosses val="autoZero"/>
        <c:auto val="1"/>
        <c:lblAlgn val="ctr"/>
        <c:lblOffset val="100"/>
        <c:noMultiLvlLbl val="0"/>
      </c:catAx>
      <c:valAx>
        <c:axId val="600352064"/>
        <c:scaling>
          <c:orientation val="minMax"/>
        </c:scaling>
        <c:delete val="1"/>
        <c:axPos val="l"/>
        <c:numFmt formatCode="#,##0" sourceLinked="1"/>
        <c:majorTickMark val="none"/>
        <c:minorTickMark val="none"/>
        <c:tickLblPos val="none"/>
        <c:crossAx val="60035245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sz="1400"/>
            </a:pPr>
            <a:r>
              <a:rPr lang="en-US" sz="1400" dirty="0"/>
              <a:t>% Who</a:t>
            </a:r>
            <a:r>
              <a:rPr lang="en-US" sz="1400" baseline="0" dirty="0"/>
              <a:t> </a:t>
            </a:r>
            <a:r>
              <a:rPr lang="en-US" sz="1400" dirty="0"/>
              <a:t>“Highly Enjoy” Viewing Content on Device</a:t>
            </a:r>
          </a:p>
        </c:rich>
      </c:tx>
      <c:layout>
        <c:manualLayout>
          <c:xMode val="edge"/>
          <c:yMode val="edge"/>
          <c:x val="0.117725608521397"/>
          <c:y val="2.6374899256824602E-3"/>
        </c:manualLayout>
      </c:layout>
      <c:overlay val="0"/>
    </c:title>
    <c:autoTitleDeleted val="0"/>
    <c:plotArea>
      <c:layout>
        <c:manualLayout>
          <c:layoutTarget val="inner"/>
          <c:xMode val="edge"/>
          <c:yMode val="edge"/>
          <c:x val="3.1436148861785501E-2"/>
          <c:y val="0.113887017908284"/>
          <c:w val="0.84098483839624005"/>
          <c:h val="0.88611298209171596"/>
        </c:manualLayout>
      </c:layout>
      <c:barChart>
        <c:barDir val="bar"/>
        <c:grouping val="clustered"/>
        <c:varyColors val="0"/>
        <c:ser>
          <c:idx val="0"/>
          <c:order val="0"/>
          <c:tx>
            <c:strRef>
              <c:f>Sheet1!$B$1</c:f>
              <c:strCache>
                <c:ptCount val="1"/>
                <c:pt idx="0">
                  <c:v>%</c:v>
                </c:pt>
              </c:strCache>
            </c:strRef>
          </c:tx>
          <c:spPr>
            <a:solidFill>
              <a:srgbClr val="00AF75"/>
            </a:solidFill>
          </c:spPr>
          <c:invertIfNegative val="0"/>
          <c:dPt>
            <c:idx val="0"/>
            <c:invertIfNegative val="0"/>
            <c:bubble3D val="0"/>
            <c:extLst>
              <c:ext xmlns:c16="http://schemas.microsoft.com/office/drawing/2014/chart" uri="{C3380CC4-5D6E-409C-BE32-E72D297353CC}">
                <c16:uniqueId val="{00000001-FAEC-456E-962C-6F78315F0B5C}"/>
              </c:ext>
            </c:extLst>
          </c:dPt>
          <c:dPt>
            <c:idx val="2"/>
            <c:invertIfNegative val="0"/>
            <c:bubble3D val="0"/>
            <c:extLst>
              <c:ext xmlns:c16="http://schemas.microsoft.com/office/drawing/2014/chart" uri="{C3380CC4-5D6E-409C-BE32-E72D297353CC}">
                <c16:uniqueId val="{00000002-FAEC-456E-962C-6F78315F0B5C}"/>
              </c:ext>
            </c:extLst>
          </c:dPt>
          <c:dPt>
            <c:idx val="3"/>
            <c:invertIfNegative val="0"/>
            <c:bubble3D val="0"/>
            <c:spPr>
              <a:solidFill>
                <a:srgbClr val="4F81BD"/>
              </a:solidFill>
            </c:spPr>
            <c:extLst>
              <c:ext xmlns:c16="http://schemas.microsoft.com/office/drawing/2014/chart" uri="{C3380CC4-5D6E-409C-BE32-E72D297353CC}">
                <c16:uniqueId val="{00000003-FAEC-456E-962C-6F78315F0B5C}"/>
              </c:ext>
            </c:extLst>
          </c:dPt>
          <c:dPt>
            <c:idx val="4"/>
            <c:invertIfNegative val="0"/>
            <c:bubble3D val="0"/>
            <c:extLst>
              <c:ext xmlns:c16="http://schemas.microsoft.com/office/drawing/2014/chart" uri="{C3380CC4-5D6E-409C-BE32-E72D297353CC}">
                <c16:uniqueId val="{00000004-FAEC-456E-962C-6F78315F0B5C}"/>
              </c:ext>
            </c:extLst>
          </c:dPt>
          <c:dLbls>
            <c:spPr>
              <a:noFill/>
              <a:ln>
                <a:noFill/>
              </a:ln>
              <a:effectLst/>
            </c:spPr>
            <c:txPr>
              <a:bodyPr/>
              <a:lstStyle/>
              <a:p>
                <a:pPr>
                  <a:defRPr sz="14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Sheet1!$A$2:$A$5</c:f>
              <c:strCache>
                <c:ptCount val="4"/>
                <c:pt idx="0">
                  <c:v>Smartphone</c:v>
                </c:pt>
                <c:pt idx="1">
                  <c:v>Computer</c:v>
                </c:pt>
                <c:pt idx="2">
                  <c:v>Tablet</c:v>
                </c:pt>
                <c:pt idx="3">
                  <c:v>TV</c:v>
                </c:pt>
              </c:strCache>
            </c:strRef>
          </c:cat>
          <c:val>
            <c:numRef>
              <c:f>Sheet1!$B$2:$B$5</c:f>
              <c:numCache>
                <c:formatCode>0%</c:formatCode>
                <c:ptCount val="4"/>
                <c:pt idx="0">
                  <c:v>0.53</c:v>
                </c:pt>
                <c:pt idx="1">
                  <c:v>0.54</c:v>
                </c:pt>
                <c:pt idx="2">
                  <c:v>0.63</c:v>
                </c:pt>
                <c:pt idx="3">
                  <c:v>0.89</c:v>
                </c:pt>
              </c:numCache>
            </c:numRef>
          </c:val>
          <c:extLst>
            <c:ext xmlns:c16="http://schemas.microsoft.com/office/drawing/2014/chart" uri="{C3380CC4-5D6E-409C-BE32-E72D297353CC}">
              <c16:uniqueId val="{00000005-FAEC-456E-962C-6F78315F0B5C}"/>
            </c:ext>
          </c:extLst>
        </c:ser>
        <c:dLbls>
          <c:showLegendKey val="0"/>
          <c:showVal val="1"/>
          <c:showCatName val="0"/>
          <c:showSerName val="0"/>
          <c:showPercent val="0"/>
          <c:showBubbleSize val="0"/>
        </c:dLbls>
        <c:gapWidth val="150"/>
        <c:axId val="600350888"/>
        <c:axId val="600350496"/>
      </c:barChart>
      <c:catAx>
        <c:axId val="600350888"/>
        <c:scaling>
          <c:orientation val="minMax"/>
        </c:scaling>
        <c:delete val="0"/>
        <c:axPos val="l"/>
        <c:numFmt formatCode="General" sourceLinked="0"/>
        <c:majorTickMark val="none"/>
        <c:minorTickMark val="none"/>
        <c:tickLblPos val="nextTo"/>
        <c:txPr>
          <a:bodyPr/>
          <a:lstStyle/>
          <a:p>
            <a:pPr>
              <a:defRPr>
                <a:solidFill>
                  <a:schemeClr val="bg1"/>
                </a:solidFill>
              </a:defRPr>
            </a:pPr>
            <a:endParaRPr lang="en-US"/>
          </a:p>
        </c:txPr>
        <c:crossAx val="600350496"/>
        <c:crosses val="autoZero"/>
        <c:auto val="1"/>
        <c:lblAlgn val="ctr"/>
        <c:lblOffset val="100"/>
        <c:noMultiLvlLbl val="0"/>
      </c:catAx>
      <c:valAx>
        <c:axId val="600350496"/>
        <c:scaling>
          <c:orientation val="minMax"/>
        </c:scaling>
        <c:delete val="1"/>
        <c:axPos val="b"/>
        <c:numFmt formatCode="0%" sourceLinked="1"/>
        <c:majorTickMark val="out"/>
        <c:minorTickMark val="none"/>
        <c:tickLblPos val="nextTo"/>
        <c:crossAx val="600350888"/>
        <c:crosses val="autoZero"/>
        <c:crossBetween val="between"/>
      </c:valAx>
    </c:plotArea>
    <c:plotVisOnly val="1"/>
    <c:dispBlanksAs val="gap"/>
    <c:showDLblsOverMax val="0"/>
  </c:chart>
  <c:txPr>
    <a:bodyPr/>
    <a:lstStyle/>
    <a:p>
      <a:pPr>
        <a:defRPr sz="1400">
          <a:solidFill>
            <a:schemeClr val="tx1"/>
          </a:solidFill>
        </a:defRPr>
      </a:pPr>
      <a:endParaRPr lang="en-US"/>
    </a:p>
  </c:txPr>
  <c:externalData r:id="rId2">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ctr" rtl="0">
              <a:defRPr sz="1600" b="0" i="0" u="none" strike="noStrike" kern="1200" spc="0" baseline="0">
                <a:solidFill>
                  <a:prstClr val="black">
                    <a:lumMod val="65000"/>
                    <a:lumOff val="35000"/>
                  </a:prstClr>
                </a:solidFill>
                <a:latin typeface="+mn-lt"/>
                <a:ea typeface="+mn-ea"/>
                <a:cs typeface="+mn-cs"/>
              </a:defRPr>
            </a:pPr>
            <a:r>
              <a:rPr lang="en-US" sz="1600" b="0" i="0" u="none" strike="noStrike" kern="1200" spc="0" baseline="0" dirty="0">
                <a:solidFill>
                  <a:schemeClr val="tx1"/>
                </a:solidFill>
                <a:latin typeface="+mn-lt"/>
                <a:ea typeface="+mn-ea"/>
                <a:cs typeface="+mn-cs"/>
              </a:rPr>
              <a:t>Top </a:t>
            </a:r>
            <a:r>
              <a:rPr lang="en-US" sz="1600" b="0" i="0" u="sng" strike="noStrike" kern="1200" spc="0" baseline="0" dirty="0">
                <a:solidFill>
                  <a:schemeClr val="tx1"/>
                </a:solidFill>
                <a:latin typeface="+mn-lt"/>
                <a:ea typeface="+mn-ea"/>
                <a:cs typeface="+mn-cs"/>
              </a:rPr>
              <a:t>250</a:t>
            </a:r>
            <a:r>
              <a:rPr lang="en-US" sz="1600" b="0" i="0" u="none" strike="noStrike" kern="1200" spc="0" baseline="0" dirty="0">
                <a:solidFill>
                  <a:schemeClr val="tx1"/>
                </a:solidFill>
                <a:latin typeface="+mn-lt"/>
                <a:ea typeface="+mn-ea"/>
                <a:cs typeface="+mn-cs"/>
              </a:rPr>
              <a:t> TV Programs, grouped by genre </a:t>
            </a:r>
          </a:p>
        </c:rich>
      </c:tx>
      <c:layout>
        <c:manualLayout>
          <c:xMode val="edge"/>
          <c:yMode val="edge"/>
          <c:x val="0.217999132418429"/>
          <c:y val="6.9356528703547696E-3"/>
        </c:manualLayout>
      </c:layout>
      <c:overlay val="0"/>
      <c:spPr>
        <a:noFill/>
        <a:ln>
          <a:noFill/>
        </a:ln>
        <a:effectLst/>
      </c:spPr>
    </c:title>
    <c:autoTitleDeleted val="0"/>
    <c:plotArea>
      <c:layout>
        <c:manualLayout>
          <c:layoutTarget val="inner"/>
          <c:xMode val="edge"/>
          <c:yMode val="edge"/>
          <c:x val="0.20576744566997901"/>
          <c:y val="0.18233274966652599"/>
          <c:w val="0.55781102362204704"/>
          <c:h val="0.81855071179924099"/>
        </c:manualLayout>
      </c:layout>
      <c:pieChart>
        <c:varyColors val="1"/>
        <c:ser>
          <c:idx val="0"/>
          <c:order val="0"/>
          <c:tx>
            <c:strRef>
              <c:f>Sheet1!$B$1</c:f>
              <c:strCache>
                <c:ptCount val="1"/>
                <c:pt idx="0">
                  <c:v>Column1</c:v>
                </c:pt>
              </c:strCache>
            </c:strRef>
          </c:tx>
          <c:dPt>
            <c:idx val="0"/>
            <c:bubble3D val="0"/>
            <c:spPr>
              <a:solidFill>
                <a:schemeClr val="accent6"/>
              </a:solidFill>
              <a:ln w="19050">
                <a:solidFill>
                  <a:schemeClr val="lt1"/>
                </a:solidFill>
              </a:ln>
              <a:effectLst/>
            </c:spPr>
            <c:extLst>
              <c:ext xmlns:c16="http://schemas.microsoft.com/office/drawing/2014/chart" uri="{C3380CC4-5D6E-409C-BE32-E72D297353CC}">
                <c16:uniqueId val="{00000001-7DAA-491A-91C5-FEC6B650C001}"/>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7DAA-491A-91C5-FEC6B650C001}"/>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7DAA-491A-91C5-FEC6B650C001}"/>
              </c:ext>
            </c:extLst>
          </c:dPt>
          <c:dPt>
            <c:idx val="3"/>
            <c:bubble3D val="0"/>
            <c:spPr>
              <a:solidFill>
                <a:schemeClr val="accent5"/>
              </a:solidFill>
              <a:ln w="19050">
                <a:solidFill>
                  <a:schemeClr val="lt1"/>
                </a:solidFill>
              </a:ln>
              <a:effectLst/>
            </c:spPr>
            <c:extLst>
              <c:ext xmlns:c16="http://schemas.microsoft.com/office/drawing/2014/chart" uri="{C3380CC4-5D6E-409C-BE32-E72D297353CC}">
                <c16:uniqueId val="{00000007-7DAA-491A-91C5-FEC6B650C001}"/>
              </c:ext>
            </c:extLst>
          </c:dPt>
          <c:dPt>
            <c:idx val="4"/>
            <c:bubble3D val="0"/>
            <c:spPr>
              <a:solidFill>
                <a:schemeClr val="accent1"/>
              </a:solidFill>
              <a:ln w="19050">
                <a:solidFill>
                  <a:schemeClr val="lt1"/>
                </a:solidFill>
              </a:ln>
              <a:effectLst/>
            </c:spPr>
            <c:extLst>
              <c:ext xmlns:c16="http://schemas.microsoft.com/office/drawing/2014/chart" uri="{C3380CC4-5D6E-409C-BE32-E72D297353CC}">
                <c16:uniqueId val="{00000009-7DAA-491A-91C5-FEC6B650C001}"/>
              </c:ext>
            </c:extLst>
          </c:dPt>
          <c:dPt>
            <c:idx val="5"/>
            <c:bubble3D val="0"/>
            <c:spPr>
              <a:solidFill>
                <a:schemeClr val="accent4"/>
              </a:solidFill>
              <a:ln w="19050">
                <a:solidFill>
                  <a:schemeClr val="lt1"/>
                </a:solidFill>
              </a:ln>
              <a:effectLst/>
            </c:spPr>
            <c:extLst>
              <c:ext xmlns:c16="http://schemas.microsoft.com/office/drawing/2014/chart" uri="{C3380CC4-5D6E-409C-BE32-E72D297353CC}">
                <c16:uniqueId val="{0000000B-7DAA-491A-91C5-FEC6B650C001}"/>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D-7DAA-491A-91C5-FEC6B650C001}"/>
              </c:ext>
            </c:extLst>
          </c:dPt>
          <c:dPt>
            <c:idx val="7"/>
            <c:bubble3D val="0"/>
            <c:spPr>
              <a:solidFill>
                <a:schemeClr val="accent2">
                  <a:lumMod val="60000"/>
                </a:schemeClr>
              </a:solidFill>
              <a:ln w="19050">
                <a:solidFill>
                  <a:schemeClr val="lt1"/>
                </a:solidFill>
              </a:ln>
              <a:effectLst/>
            </c:spPr>
            <c:extLst>
              <c:ext xmlns:c16="http://schemas.microsoft.com/office/drawing/2014/chart" uri="{C3380CC4-5D6E-409C-BE32-E72D297353CC}">
                <c16:uniqueId val="{0000000F-7DAA-491A-91C5-FEC6B650C001}"/>
              </c:ext>
            </c:extLst>
          </c:dPt>
          <c:dPt>
            <c:idx val="8"/>
            <c:bubble3D val="0"/>
            <c:spPr>
              <a:solidFill>
                <a:schemeClr val="accent3">
                  <a:lumMod val="60000"/>
                </a:schemeClr>
              </a:solidFill>
              <a:ln w="19050">
                <a:solidFill>
                  <a:schemeClr val="lt1"/>
                </a:solidFill>
              </a:ln>
              <a:effectLst/>
            </c:spPr>
            <c:extLst>
              <c:ext xmlns:c16="http://schemas.microsoft.com/office/drawing/2014/chart" uri="{C3380CC4-5D6E-409C-BE32-E72D297353CC}">
                <c16:uniqueId val="{00000011-7DAA-491A-91C5-FEC6B650C001}"/>
              </c:ext>
            </c:extLst>
          </c:dPt>
          <c:dPt>
            <c:idx val="9"/>
            <c:bubble3D val="0"/>
            <c:spPr>
              <a:solidFill>
                <a:schemeClr val="accent4">
                  <a:lumMod val="60000"/>
                </a:schemeClr>
              </a:solidFill>
              <a:ln w="19050">
                <a:solidFill>
                  <a:schemeClr val="lt1"/>
                </a:solidFill>
              </a:ln>
              <a:effectLst/>
            </c:spPr>
            <c:extLst>
              <c:ext xmlns:c16="http://schemas.microsoft.com/office/drawing/2014/chart" uri="{C3380CC4-5D6E-409C-BE32-E72D297353CC}">
                <c16:uniqueId val="{00000013-7DAA-491A-91C5-FEC6B650C001}"/>
              </c:ext>
            </c:extLst>
          </c:dPt>
          <c:dPt>
            <c:idx val="10"/>
            <c:bubble3D val="0"/>
            <c:spPr>
              <a:solidFill>
                <a:schemeClr val="accent5">
                  <a:lumMod val="60000"/>
                </a:schemeClr>
              </a:solidFill>
              <a:ln w="19050">
                <a:solidFill>
                  <a:schemeClr val="lt1"/>
                </a:solidFill>
              </a:ln>
              <a:effectLst/>
            </c:spPr>
            <c:extLst>
              <c:ext xmlns:c16="http://schemas.microsoft.com/office/drawing/2014/chart" uri="{C3380CC4-5D6E-409C-BE32-E72D297353CC}">
                <c16:uniqueId val="{00000015-7DAA-491A-91C5-FEC6B650C001}"/>
              </c:ext>
            </c:extLst>
          </c:dPt>
          <c:dPt>
            <c:idx val="11"/>
            <c:bubble3D val="0"/>
            <c:spPr>
              <a:solidFill>
                <a:schemeClr val="accent6">
                  <a:lumMod val="60000"/>
                </a:schemeClr>
              </a:solidFill>
              <a:ln w="19050">
                <a:solidFill>
                  <a:schemeClr val="lt1"/>
                </a:solidFill>
              </a:ln>
              <a:effectLst/>
            </c:spPr>
            <c:extLst>
              <c:ext xmlns:c16="http://schemas.microsoft.com/office/drawing/2014/chart" uri="{C3380CC4-5D6E-409C-BE32-E72D297353CC}">
                <c16:uniqueId val="{00000017-7DAA-491A-91C5-FEC6B650C001}"/>
              </c:ext>
            </c:extLst>
          </c:dPt>
          <c:dLbls>
            <c:dLbl>
              <c:idx val="0"/>
              <c:layout>
                <c:manualLayout>
                  <c:x val="-0.17672014730685701"/>
                  <c:y val="0.14233948815933301"/>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7DAA-491A-91C5-FEC6B650C001}"/>
                </c:ext>
              </c:extLst>
            </c:dLbl>
            <c:dLbl>
              <c:idx val="1"/>
              <c:layout>
                <c:manualLayout>
                  <c:x val="-9.8100951912926407E-2"/>
                  <c:y val="-0.115249257418531"/>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7DAA-491A-91C5-FEC6B650C001}"/>
                </c:ext>
              </c:extLst>
            </c:dLbl>
            <c:dLbl>
              <c:idx val="2"/>
              <c:layout>
                <c:manualLayout>
                  <c:x val="0.143784202735005"/>
                  <c:y val="-0.113148626484424"/>
                </c:manualLayout>
              </c:layout>
              <c:tx>
                <c:rich>
                  <a:bodyPr/>
                  <a:lstStyle/>
                  <a:p>
                    <a:r>
                      <a:rPr lang="en-US" sz="1400" b="1" i="0" u="none" strike="noStrike" baseline="0" dirty="0"/>
                      <a:t>Participatory/Reality</a:t>
                    </a:r>
                    <a:r>
                      <a:rPr lang="en-US" baseline="0" dirty="0"/>
                      <a:t>
18%</a:t>
                    </a:r>
                  </a:p>
                </c:rich>
              </c:tx>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5-7DAA-491A-91C5-FEC6B650C001}"/>
                </c:ext>
              </c:extLst>
            </c:dLbl>
            <c:dLbl>
              <c:idx val="5"/>
              <c:layout>
                <c:manualLayout>
                  <c:x val="4.36162983995243E-2"/>
                  <c:y val="0.18640388589339499"/>
                </c:manualLayout>
              </c:layout>
              <c:spPr>
                <a:noFill/>
                <a:ln>
                  <a:noFill/>
                </a:ln>
                <a:effectLst/>
              </c:spPr>
              <c:txPr>
                <a:bodyPr rot="5400000" vert="horz" wrap="square" lIns="38100" tIns="19050" rIns="38100" bIns="19050" anchor="ctr">
                  <a:spAutoFit/>
                </a:bodyPr>
                <a:lstStyle/>
                <a:p>
                  <a:pPr>
                    <a:defRPr sz="1400" b="1">
                      <a:solidFill>
                        <a:schemeClr val="bg1"/>
                      </a:solidFill>
                    </a:defRPr>
                  </a:pPr>
                  <a:endParaRPr lang="en-US"/>
                </a:p>
              </c:txPr>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B-7DAA-491A-91C5-FEC6B650C001}"/>
                </c:ext>
              </c:extLst>
            </c:dLbl>
            <c:spPr>
              <a:noFill/>
              <a:ln>
                <a:noFill/>
              </a:ln>
              <a:effectLst/>
            </c:spPr>
            <c:txPr>
              <a:bodyPr wrap="square" lIns="38100" tIns="19050" rIns="38100" bIns="19050" anchor="ctr">
                <a:spAutoFit/>
              </a:bodyPr>
              <a:lstStyle/>
              <a:p>
                <a:pPr>
                  <a:defRPr sz="1400" b="1">
                    <a:solidFill>
                      <a:schemeClr val="bg1"/>
                    </a:solidFill>
                  </a:defRPr>
                </a:pPr>
                <a:endParaRPr lang="en-US"/>
              </a:p>
            </c:txPr>
            <c:showLegendKey val="0"/>
            <c:showVal val="0"/>
            <c:showCatName val="1"/>
            <c:showSerName val="0"/>
            <c:showPercent val="1"/>
            <c:showBubbleSize val="0"/>
            <c:showLeaderLines val="0"/>
            <c:extLst>
              <c:ext xmlns:c15="http://schemas.microsoft.com/office/drawing/2012/chart" uri="{CE6537A1-D6FC-4f65-9D91-7224C49458BB}"/>
            </c:extLst>
          </c:dLbls>
          <c:cat>
            <c:strRef>
              <c:f>Sheet1!$A$2:$A$7</c:f>
              <c:strCache>
                <c:ptCount val="6"/>
                <c:pt idx="0">
                  <c:v>Drama</c:v>
                </c:pt>
                <c:pt idx="1">
                  <c:v>Comedy</c:v>
                </c:pt>
                <c:pt idx="2">
                  <c:v>Participation</c:v>
                </c:pt>
                <c:pt idx="3">
                  <c:v>News</c:v>
                </c:pt>
                <c:pt idx="4">
                  <c:v>Sports</c:v>
                </c:pt>
                <c:pt idx="5">
                  <c:v>Documentary</c:v>
                </c:pt>
              </c:strCache>
            </c:strRef>
          </c:cat>
          <c:val>
            <c:numRef>
              <c:f>Sheet1!$B$2:$B$7</c:f>
              <c:numCache>
                <c:formatCode>General</c:formatCode>
                <c:ptCount val="6"/>
                <c:pt idx="0">
                  <c:v>78</c:v>
                </c:pt>
                <c:pt idx="1">
                  <c:v>42</c:v>
                </c:pt>
                <c:pt idx="2">
                  <c:v>43</c:v>
                </c:pt>
                <c:pt idx="3">
                  <c:v>37</c:v>
                </c:pt>
                <c:pt idx="4">
                  <c:v>23</c:v>
                </c:pt>
                <c:pt idx="5">
                  <c:v>15</c:v>
                </c:pt>
              </c:numCache>
            </c:numRef>
          </c:val>
          <c:extLst>
            <c:ext xmlns:c16="http://schemas.microsoft.com/office/drawing/2014/chart" uri="{C3380CC4-5D6E-409C-BE32-E72D297353CC}">
              <c16:uniqueId val="{00000000-3263-48AD-8C10-39147F162F65}"/>
            </c:ext>
          </c:extLst>
        </c:ser>
        <c:dLbls>
          <c:showLegendKey val="0"/>
          <c:showVal val="1"/>
          <c:showCatName val="0"/>
          <c:showSerName val="0"/>
          <c:showPercent val="0"/>
          <c:showBubbleSize val="0"/>
          <c:showLeaderLines val="0"/>
        </c:dLbls>
        <c:firstSliceAng val="0"/>
      </c:pieChart>
      <c:spPr>
        <a:noFill/>
        <a:ln>
          <a:noFill/>
        </a:ln>
        <a:effectLst/>
      </c:spPr>
    </c:plotArea>
    <c:plotVisOnly val="1"/>
    <c:dispBlanksAs val="zero"/>
    <c:showDLblsOverMax val="0"/>
  </c:chart>
  <c:spPr>
    <a:noFill/>
    <a:ln>
      <a:noFill/>
    </a:ln>
    <a:effectLst/>
  </c:spPr>
  <c:txPr>
    <a:bodyPr/>
    <a:lstStyle/>
    <a:p>
      <a:pPr>
        <a:defRPr/>
      </a:pPr>
      <a:endParaRPr lang="en-US"/>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r>
              <a:rPr lang="en-US" sz="1600" dirty="0">
                <a:solidFill>
                  <a:schemeClr val="tx1"/>
                </a:solidFill>
              </a:rPr>
              <a:t>Top </a:t>
            </a:r>
            <a:r>
              <a:rPr lang="en-US" sz="1600" u="sng" dirty="0">
                <a:solidFill>
                  <a:schemeClr val="tx1"/>
                </a:solidFill>
              </a:rPr>
              <a:t>250</a:t>
            </a:r>
            <a:r>
              <a:rPr lang="en-US" sz="1600" dirty="0">
                <a:solidFill>
                  <a:schemeClr val="tx1"/>
                </a:solidFill>
              </a:rPr>
              <a:t> Most-Viewed YouTube Videos, grouped by genre</a:t>
            </a:r>
            <a:endParaRPr lang="en-US" sz="1600" baseline="0" dirty="0">
              <a:solidFill>
                <a:schemeClr val="tx1"/>
              </a:solidFill>
            </a:endParaRPr>
          </a:p>
        </c:rich>
      </c:tx>
      <c:layout>
        <c:manualLayout>
          <c:xMode val="edge"/>
          <c:yMode val="edge"/>
          <c:x val="0.23158081914360301"/>
          <c:y val="1.5625E-2"/>
        </c:manualLayout>
      </c:layout>
      <c:overlay val="0"/>
      <c:spPr>
        <a:noFill/>
        <a:ln>
          <a:noFill/>
        </a:ln>
        <a:effectLst/>
      </c:spPr>
    </c:title>
    <c:autoTitleDeleted val="0"/>
    <c:plotArea>
      <c:layout>
        <c:manualLayout>
          <c:layoutTarget val="inner"/>
          <c:xMode val="edge"/>
          <c:yMode val="edge"/>
          <c:x val="0.35329368517837101"/>
          <c:y val="0.27226550196850402"/>
          <c:w val="0.28402659016432402"/>
          <c:h val="0.61234399606299195"/>
        </c:manualLayout>
      </c:layout>
      <c:pieChart>
        <c:varyColors val="1"/>
        <c:ser>
          <c:idx val="0"/>
          <c:order val="0"/>
          <c:tx>
            <c:strRef>
              <c:f>Sheet1!$B$1</c:f>
              <c:strCache>
                <c:ptCount val="1"/>
                <c:pt idx="0">
                  <c:v>Sales</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EEE2-4337-8E0B-1A206330F7A1}"/>
              </c:ext>
            </c:extLst>
          </c:dPt>
          <c:dPt>
            <c:idx val="1"/>
            <c:bubble3D val="0"/>
            <c:spPr>
              <a:solidFill>
                <a:schemeClr val="accent3"/>
              </a:solidFill>
              <a:ln w="19050">
                <a:solidFill>
                  <a:schemeClr val="lt1"/>
                </a:solidFill>
              </a:ln>
              <a:effectLst/>
            </c:spPr>
            <c:extLst>
              <c:ext xmlns:c16="http://schemas.microsoft.com/office/drawing/2014/chart" uri="{C3380CC4-5D6E-409C-BE32-E72D297353CC}">
                <c16:uniqueId val="{00000003-EEE2-4337-8E0B-1A206330F7A1}"/>
              </c:ext>
            </c:extLst>
          </c:dPt>
          <c:dPt>
            <c:idx val="2"/>
            <c:bubble3D val="0"/>
            <c:spPr>
              <a:solidFill>
                <a:schemeClr val="accent2"/>
              </a:solidFill>
              <a:ln w="19050">
                <a:solidFill>
                  <a:schemeClr val="lt1"/>
                </a:solidFill>
              </a:ln>
              <a:effectLst/>
            </c:spPr>
            <c:extLst>
              <c:ext xmlns:c16="http://schemas.microsoft.com/office/drawing/2014/chart" uri="{C3380CC4-5D6E-409C-BE32-E72D297353CC}">
                <c16:uniqueId val="{00000005-EEE2-4337-8E0B-1A206330F7A1}"/>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EEE2-4337-8E0B-1A206330F7A1}"/>
              </c:ext>
            </c:extLst>
          </c:dPt>
          <c:dLbls>
            <c:dLbl>
              <c:idx val="0"/>
              <c:layout>
                <c:manualLayout>
                  <c:x val="3.90129878371136E-2"/>
                  <c:y val="-0.33013804133858299"/>
                </c:manualLayout>
              </c:layou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1-EEE2-4337-8E0B-1A206330F7A1}"/>
                </c:ext>
              </c:extLst>
            </c:dLbl>
            <c:dLbl>
              <c:idx val="1"/>
              <c:layout>
                <c:manualLayout>
                  <c:x val="-7.1502953296013498E-3"/>
                  <c:y val="2.0720964566929099E-3"/>
                </c:manualLayout>
              </c:layou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3-EEE2-4337-8E0B-1A206330F7A1}"/>
                </c:ext>
              </c:extLst>
            </c:dLbl>
            <c:dLbl>
              <c:idx val="2"/>
              <c:layout>
                <c:manualLayout>
                  <c:x val="-2.19728145198618E-3"/>
                  <c:y val="-1.4237450787401599E-2"/>
                </c:manualLayout>
              </c:layou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5-EEE2-4337-8E0B-1A206330F7A1}"/>
                </c:ext>
              </c:extLst>
            </c:dLbl>
            <c:dLbl>
              <c:idx val="3"/>
              <c:delete val="1"/>
              <c:extLst>
                <c:ext xmlns:c15="http://schemas.microsoft.com/office/drawing/2012/chart" uri="{CE6537A1-D6FC-4f65-9D91-7224C49458BB}"/>
                <c:ext xmlns:c16="http://schemas.microsoft.com/office/drawing/2014/chart" uri="{C3380CC4-5D6E-409C-BE32-E72D297353CC}">
                  <c16:uniqueId val="{00000007-EEE2-4337-8E0B-1A206330F7A1}"/>
                </c:ext>
              </c:extLst>
            </c:dLbl>
            <c:spPr>
              <a:noFill/>
              <a:ln>
                <a:noFill/>
              </a:ln>
              <a:effectLst/>
            </c:spPr>
            <c:txPr>
              <a:bodyPr wrap="square" lIns="38100" tIns="19050" rIns="38100" bIns="19050" anchor="ctr">
                <a:spAutoFit/>
              </a:bodyPr>
              <a:lstStyle/>
              <a:p>
                <a:pPr>
                  <a:defRPr sz="1400" b="1"/>
                </a:pPr>
                <a:endParaRPr lang="en-US"/>
              </a:p>
            </c:txPr>
            <c:showLegendKey val="0"/>
            <c:showVal val="0"/>
            <c:showCatName val="0"/>
            <c:showSerName val="0"/>
            <c:showPercent val="1"/>
            <c:showBubbleSize val="0"/>
            <c:showLeaderLines val="0"/>
            <c:extLst>
              <c:ext xmlns:c15="http://schemas.microsoft.com/office/drawing/2012/chart" uri="{CE6537A1-D6FC-4f65-9D91-7224C49458BB}"/>
            </c:extLst>
          </c:dLbls>
          <c:cat>
            <c:strRef>
              <c:f>Sheet1!$A$2:$A$5</c:f>
              <c:strCache>
                <c:ptCount val="4"/>
                <c:pt idx="0">
                  <c:v>Music Video</c:v>
                </c:pt>
                <c:pt idx="1">
                  <c:v>Toy Review</c:v>
                </c:pt>
                <c:pt idx="2">
                  <c:v>Animated Short</c:v>
                </c:pt>
                <c:pt idx="3">
                  <c:v>Educational</c:v>
                </c:pt>
              </c:strCache>
            </c:strRef>
          </c:cat>
          <c:val>
            <c:numRef>
              <c:f>Sheet1!$B$2:$B$5</c:f>
              <c:numCache>
                <c:formatCode>General</c:formatCode>
                <c:ptCount val="4"/>
                <c:pt idx="0">
                  <c:v>235</c:v>
                </c:pt>
                <c:pt idx="1">
                  <c:v>10</c:v>
                </c:pt>
                <c:pt idx="2">
                  <c:v>4</c:v>
                </c:pt>
                <c:pt idx="3">
                  <c:v>1</c:v>
                </c:pt>
              </c:numCache>
            </c:numRef>
          </c:val>
          <c:extLst>
            <c:ext xmlns:c16="http://schemas.microsoft.com/office/drawing/2014/chart" uri="{C3380CC4-5D6E-409C-BE32-E72D297353CC}">
              <c16:uniqueId val="{00000000-D9D1-4594-A03F-C1FF7983A835}"/>
            </c:ext>
          </c:extLst>
        </c:ser>
        <c:dLbls>
          <c:showLegendKey val="0"/>
          <c:showVal val="0"/>
          <c:showCatName val="0"/>
          <c:showSerName val="0"/>
          <c:showPercent val="0"/>
          <c:showBubbleSize val="0"/>
          <c:showLeaderLines val="0"/>
        </c:dLbls>
        <c:firstSliceAng val="0"/>
      </c:pieChart>
      <c:spPr>
        <a:noFill/>
        <a:ln>
          <a:noFill/>
        </a:ln>
        <a:effectLst/>
      </c:spPr>
    </c:plotArea>
    <c:legend>
      <c:legendPos val="r"/>
      <c:layout>
        <c:manualLayout>
          <c:xMode val="edge"/>
          <c:yMode val="edge"/>
          <c:x val="0.660131508185136"/>
          <c:y val="0.46630659448818901"/>
          <c:w val="0.19356757610592201"/>
          <c:h val="0.30492814960629899"/>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legend>
    <c:plotVisOnly val="1"/>
    <c:dispBlanksAs val="zero"/>
    <c:showDLblsOverMax val="0"/>
  </c:chart>
  <c:spPr>
    <a:noFill/>
    <a:ln>
      <a:noFill/>
    </a:ln>
    <a:effectLst/>
  </c:spPr>
  <c:txPr>
    <a:bodyPr/>
    <a:lstStyle/>
    <a:p>
      <a:pPr>
        <a:defRPr/>
      </a:pPr>
      <a:endParaRPr lang="en-US"/>
    </a:p>
  </c:txPr>
  <c:externalData r:id="rId1">
    <c:autoUpdate val="0"/>
  </c:externalData>
  <c:userShapes r:id="rId2"/>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solidFill>
                <a:latin typeface="+mn-lt"/>
                <a:ea typeface="+mn-ea"/>
                <a:cs typeface="+mn-cs"/>
              </a:defRPr>
            </a:pPr>
            <a:r>
              <a:rPr lang="en-US" sz="1400" dirty="0">
                <a:solidFill>
                  <a:schemeClr val="tx1"/>
                </a:solidFill>
              </a:rPr>
              <a:t>Tweets</a:t>
            </a:r>
            <a:r>
              <a:rPr lang="en-US" sz="1400" baseline="0" dirty="0">
                <a:solidFill>
                  <a:schemeClr val="tx1"/>
                </a:solidFill>
              </a:rPr>
              <a:t> by Subject</a:t>
            </a:r>
            <a:endParaRPr lang="en-US" sz="1400" dirty="0">
              <a:solidFill>
                <a:schemeClr val="tx1"/>
              </a:solidFill>
            </a:endParaRPr>
          </a:p>
        </c:rich>
      </c:tx>
      <c:layout>
        <c:manualLayout>
          <c:xMode val="edge"/>
          <c:yMode val="edge"/>
          <c:x val="0.39141436030433102"/>
          <c:y val="0.10757366945425401"/>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solidFill>
              <a:latin typeface="+mn-lt"/>
              <a:ea typeface="+mn-ea"/>
              <a:cs typeface="+mn-cs"/>
            </a:defRPr>
          </a:pPr>
          <a:endParaRPr lang="en-US"/>
        </a:p>
      </c:txPr>
    </c:title>
    <c:autoTitleDeleted val="0"/>
    <c:plotArea>
      <c:layout/>
      <c:pieChart>
        <c:varyColors val="1"/>
        <c:ser>
          <c:idx val="0"/>
          <c:order val="0"/>
          <c:tx>
            <c:strRef>
              <c:f>Sheet1!$B$1</c:f>
              <c:strCache>
                <c:ptCount val="1"/>
                <c:pt idx="0">
                  <c:v>Sales</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F5F8-4470-A4F9-1D66111656CF}"/>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1-49A3-4F63-A62F-0BC2C0C341B1}"/>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F5F8-4470-A4F9-1D66111656CF}"/>
              </c:ext>
            </c:extLst>
          </c:dPt>
          <c:dLbls>
            <c:dLbl>
              <c:idx val="1"/>
              <c:layout>
                <c:manualLayout>
                  <c:x val="2.89097667452018E-2"/>
                  <c:y val="-0.162855367217105"/>
                </c:manualLayout>
              </c:layout>
              <c:tx>
                <c:rich>
                  <a:bodyPr/>
                  <a:lstStyle/>
                  <a:p>
                    <a:r>
                      <a:rPr lang="en-US" b="1" dirty="0"/>
                      <a:t>59%</a:t>
                    </a:r>
                    <a:endParaRPr lang="en-US"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49A3-4F63-A62F-0BC2C0C341B1}"/>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Sheet1!$A$2:$A$4</c:f>
              <c:strCache>
                <c:ptCount val="3"/>
                <c:pt idx="0">
                  <c:v>Related to the Episode</c:v>
                </c:pt>
                <c:pt idx="1">
                  <c:v>Anticipation For What's Next</c:v>
                </c:pt>
                <c:pt idx="2">
                  <c:v>Chatter about the Show Stars</c:v>
                </c:pt>
              </c:strCache>
            </c:strRef>
          </c:cat>
          <c:val>
            <c:numRef>
              <c:f>Sheet1!$B$2:$B$4</c:f>
              <c:numCache>
                <c:formatCode>0%</c:formatCode>
                <c:ptCount val="3"/>
                <c:pt idx="0">
                  <c:v>0.24</c:v>
                </c:pt>
                <c:pt idx="1">
                  <c:v>0.59</c:v>
                </c:pt>
                <c:pt idx="2">
                  <c:v>0.17</c:v>
                </c:pt>
              </c:numCache>
            </c:numRef>
          </c:val>
          <c:extLst>
            <c:ext xmlns:c16="http://schemas.microsoft.com/office/drawing/2014/chart" uri="{C3380CC4-5D6E-409C-BE32-E72D297353CC}">
              <c16:uniqueId val="{00000000-49A3-4F63-A62F-0BC2C0C341B1}"/>
            </c:ext>
          </c:extLst>
        </c:ser>
        <c:dLbls>
          <c:showLegendKey val="0"/>
          <c:showVal val="0"/>
          <c:showCatName val="0"/>
          <c:showSerName val="0"/>
          <c:showPercent val="0"/>
          <c:showBubbleSize val="0"/>
          <c:showLeaderLines val="1"/>
        </c:dLbls>
        <c:firstSliceAng val="0"/>
      </c:pieChart>
      <c:spPr>
        <a:noFill/>
        <a:ln>
          <a:noFill/>
        </a:ln>
        <a:effectLst/>
      </c:spPr>
    </c:plotArea>
    <c:legend>
      <c:legendPos val="b"/>
      <c:layout>
        <c:manualLayout>
          <c:xMode val="edge"/>
          <c:yMode val="edge"/>
          <c:x val="1.53714898928632E-2"/>
          <c:y val="0.84158404659580599"/>
          <c:w val="0.984628575827179"/>
          <c:h val="0.15443174342440699"/>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55">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_rels/data1.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jpeg"/><Relationship Id="rId1" Type="http://schemas.openxmlformats.org/officeDocument/2006/relationships/image" Target="../media/image81.png"/><Relationship Id="rId4" Type="http://schemas.openxmlformats.org/officeDocument/2006/relationships/image" Target="../media/image84.png"/></Relationships>
</file>

<file path=ppt/diagrams/_rels/data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85.png"/><Relationship Id="rId1" Type="http://schemas.openxmlformats.org/officeDocument/2006/relationships/image" Target="../media/image81.png"/><Relationship Id="rId5" Type="http://schemas.openxmlformats.org/officeDocument/2006/relationships/image" Target="../media/image84.png"/><Relationship Id="rId4" Type="http://schemas.openxmlformats.org/officeDocument/2006/relationships/image" Target="../media/image83.png"/></Relationships>
</file>

<file path=ppt/diagrams/_rels/data3.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116.png"/><Relationship Id="rId1" Type="http://schemas.openxmlformats.org/officeDocument/2006/relationships/image" Target="../media/image81.png"/><Relationship Id="rId4" Type="http://schemas.openxmlformats.org/officeDocument/2006/relationships/image" Target="../media/image84.png"/></Relationships>
</file>

<file path=ppt/diagrams/_rels/data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31.png"/><Relationship Id="rId1" Type="http://schemas.openxmlformats.org/officeDocument/2006/relationships/image" Target="../media/image81.png"/><Relationship Id="rId5" Type="http://schemas.openxmlformats.org/officeDocument/2006/relationships/image" Target="../media/image84.png"/><Relationship Id="rId4" Type="http://schemas.openxmlformats.org/officeDocument/2006/relationships/image" Target="../media/image83.png"/></Relationships>
</file>

<file path=ppt/diagrams/_rels/data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31.png"/><Relationship Id="rId1" Type="http://schemas.openxmlformats.org/officeDocument/2006/relationships/image" Target="../media/image81.png"/><Relationship Id="rId5" Type="http://schemas.openxmlformats.org/officeDocument/2006/relationships/image" Target="../media/image84.png"/><Relationship Id="rId4" Type="http://schemas.openxmlformats.org/officeDocument/2006/relationships/image" Target="../media/image83.png"/></Relationships>
</file>

<file path=ppt/diagrams/_rels/data6.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116.png"/><Relationship Id="rId1" Type="http://schemas.openxmlformats.org/officeDocument/2006/relationships/image" Target="../media/image81.png"/><Relationship Id="rId4" Type="http://schemas.openxmlformats.org/officeDocument/2006/relationships/image" Target="../media/image84.png"/></Relationships>
</file>

<file path=ppt/diagrams/_rels/drawing1.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jpeg"/><Relationship Id="rId1" Type="http://schemas.openxmlformats.org/officeDocument/2006/relationships/image" Target="../media/image81.png"/><Relationship Id="rId4" Type="http://schemas.openxmlformats.org/officeDocument/2006/relationships/image" Target="../media/image84.png"/></Relationships>
</file>

<file path=ppt/diagrams/_rels/drawing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85.png"/><Relationship Id="rId1" Type="http://schemas.openxmlformats.org/officeDocument/2006/relationships/image" Target="../media/image81.png"/><Relationship Id="rId5" Type="http://schemas.openxmlformats.org/officeDocument/2006/relationships/image" Target="../media/image84.png"/><Relationship Id="rId4" Type="http://schemas.openxmlformats.org/officeDocument/2006/relationships/image" Target="../media/image83.png"/></Relationships>
</file>

<file path=ppt/diagrams/_rels/drawing3.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116.png"/><Relationship Id="rId1" Type="http://schemas.openxmlformats.org/officeDocument/2006/relationships/image" Target="../media/image81.png"/><Relationship Id="rId4" Type="http://schemas.openxmlformats.org/officeDocument/2006/relationships/image" Target="../media/image84.png"/></Relationships>
</file>

<file path=ppt/diagrams/_rels/drawing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31.png"/><Relationship Id="rId1" Type="http://schemas.openxmlformats.org/officeDocument/2006/relationships/image" Target="../media/image81.png"/><Relationship Id="rId5" Type="http://schemas.openxmlformats.org/officeDocument/2006/relationships/image" Target="../media/image84.png"/><Relationship Id="rId4" Type="http://schemas.openxmlformats.org/officeDocument/2006/relationships/image" Target="../media/image83.png"/></Relationships>
</file>

<file path=ppt/diagrams/_rels/drawing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31.png"/><Relationship Id="rId1" Type="http://schemas.openxmlformats.org/officeDocument/2006/relationships/image" Target="../media/image81.png"/><Relationship Id="rId5" Type="http://schemas.openxmlformats.org/officeDocument/2006/relationships/image" Target="../media/image84.png"/><Relationship Id="rId4" Type="http://schemas.openxmlformats.org/officeDocument/2006/relationships/image" Target="../media/image83.png"/></Relationships>
</file>

<file path=ppt/diagrams/_rels/drawing6.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116.png"/><Relationship Id="rId1" Type="http://schemas.openxmlformats.org/officeDocument/2006/relationships/image" Target="../media/image81.png"/><Relationship Id="rId4" Type="http://schemas.openxmlformats.org/officeDocument/2006/relationships/image" Target="../media/image84.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0F660E4-61E4-4732-A447-D747C92C589F}" type="doc">
      <dgm:prSet loTypeId="urn:microsoft.com/office/officeart/2005/8/layout/pList2" loCatId="list" qsTypeId="urn:microsoft.com/office/officeart/2005/8/quickstyle/simple1" qsCatId="simple" csTypeId="urn:microsoft.com/office/officeart/2005/8/colors/accent1_2" csCatId="accent1" phldr="1"/>
      <dgm:spPr/>
      <dgm:t>
        <a:bodyPr/>
        <a:lstStyle/>
        <a:p>
          <a:endParaRPr lang="en-US"/>
        </a:p>
      </dgm:t>
    </dgm:pt>
    <dgm:pt modelId="{7880440B-4342-4CEE-B43E-CF9D98CFB64E}">
      <dgm:prSet phldrT="[Text]" custT="1"/>
      <dgm:spPr/>
      <dgm:t>
        <a:bodyPr/>
        <a:lstStyle/>
        <a:p>
          <a:r>
            <a:rPr lang="en-US" sz="2000" b="1" dirty="0"/>
            <a:t>“Pre”</a:t>
          </a:r>
        </a:p>
        <a:p>
          <a:r>
            <a:rPr lang="en-US" sz="1600" dirty="0"/>
            <a:t>Urgency, anticipation, planning, &amp; excitement for the content</a:t>
          </a:r>
        </a:p>
      </dgm:t>
    </dgm:pt>
    <dgm:pt modelId="{1FDEF108-1B22-4C33-98CC-A6FE6F126169}" type="parTrans" cxnId="{7C560ED6-3C9F-4CAA-B68E-950565794E9D}">
      <dgm:prSet/>
      <dgm:spPr/>
      <dgm:t>
        <a:bodyPr/>
        <a:lstStyle/>
        <a:p>
          <a:endParaRPr lang="en-US" sz="2400"/>
        </a:p>
      </dgm:t>
    </dgm:pt>
    <dgm:pt modelId="{D83BC10A-8DD6-4F8F-8142-A0BEC90C5664}" type="sibTrans" cxnId="{7C560ED6-3C9F-4CAA-B68E-950565794E9D}">
      <dgm:prSet/>
      <dgm:spPr/>
      <dgm:t>
        <a:bodyPr/>
        <a:lstStyle/>
        <a:p>
          <a:endParaRPr lang="en-US" sz="2400"/>
        </a:p>
      </dgm:t>
    </dgm:pt>
    <dgm:pt modelId="{1D0E4274-7693-4260-86FF-D9D593626C69}">
      <dgm:prSet phldrT="[Text]" custT="1"/>
      <dgm:spPr/>
      <dgm:t>
        <a:bodyPr/>
        <a:lstStyle/>
        <a:p>
          <a:r>
            <a:rPr lang="en-US" sz="2000" b="1" dirty="0"/>
            <a:t>“During”</a:t>
          </a:r>
        </a:p>
        <a:p>
          <a:r>
            <a:rPr lang="en-US" sz="1600" dirty="0"/>
            <a:t>Sustained interest &amp; Immediate need to share</a:t>
          </a:r>
        </a:p>
      </dgm:t>
    </dgm:pt>
    <dgm:pt modelId="{64C4A9A9-FCB8-4925-92D9-450EABE63110}" type="parTrans" cxnId="{62E95CF7-EA35-45E9-A735-A1BA58E29D69}">
      <dgm:prSet/>
      <dgm:spPr/>
      <dgm:t>
        <a:bodyPr/>
        <a:lstStyle/>
        <a:p>
          <a:endParaRPr lang="en-US" sz="2400"/>
        </a:p>
      </dgm:t>
    </dgm:pt>
    <dgm:pt modelId="{6F3F910B-9855-4049-8547-FD800CEA5C16}" type="sibTrans" cxnId="{62E95CF7-EA35-45E9-A735-A1BA58E29D69}">
      <dgm:prSet/>
      <dgm:spPr/>
      <dgm:t>
        <a:bodyPr/>
        <a:lstStyle/>
        <a:p>
          <a:endParaRPr lang="en-US" sz="2400"/>
        </a:p>
      </dgm:t>
    </dgm:pt>
    <dgm:pt modelId="{EBE05114-6E2A-4240-9369-0354B881E8A7}">
      <dgm:prSet phldrT="[Text]" custT="1"/>
      <dgm:spPr/>
      <dgm:t>
        <a:bodyPr/>
        <a:lstStyle/>
        <a:p>
          <a:r>
            <a:rPr lang="en-US" sz="2000" b="1" dirty="0"/>
            <a:t>“Post”</a:t>
          </a:r>
        </a:p>
        <a:p>
          <a:r>
            <a:rPr lang="en-US" sz="1600" b="0" dirty="0"/>
            <a:t>Compelled to seek out MORE content &amp; engage with communities</a:t>
          </a:r>
        </a:p>
      </dgm:t>
    </dgm:pt>
    <dgm:pt modelId="{08AD3DA4-E981-4E06-88DA-D56ADE309E17}" type="parTrans" cxnId="{3D3387E3-C709-4AC8-B6A1-9EB5751A6A5F}">
      <dgm:prSet/>
      <dgm:spPr/>
      <dgm:t>
        <a:bodyPr/>
        <a:lstStyle/>
        <a:p>
          <a:endParaRPr lang="en-US" sz="2400"/>
        </a:p>
      </dgm:t>
    </dgm:pt>
    <dgm:pt modelId="{EDA1ECBE-14BB-475C-B1AC-C38C8467E6F3}" type="sibTrans" cxnId="{3D3387E3-C709-4AC8-B6A1-9EB5751A6A5F}">
      <dgm:prSet/>
      <dgm:spPr/>
      <dgm:t>
        <a:bodyPr/>
        <a:lstStyle/>
        <a:p>
          <a:endParaRPr lang="en-US" sz="2400"/>
        </a:p>
      </dgm:t>
    </dgm:pt>
    <dgm:pt modelId="{2DAB0EDF-DF7A-4AB4-BA57-F2A331C9104A}">
      <dgm:prSet phldrT="[Text]" custT="1"/>
      <dgm:spPr/>
      <dgm:t>
        <a:bodyPr/>
        <a:lstStyle/>
        <a:p>
          <a:r>
            <a:rPr lang="en-US" sz="2000" b="1" dirty="0"/>
            <a:t>“Interest Over Time”</a:t>
          </a:r>
        </a:p>
        <a:p>
          <a:r>
            <a:rPr lang="en-US" sz="1600" b="0" dirty="0"/>
            <a:t>Sustained relevance </a:t>
          </a:r>
        </a:p>
      </dgm:t>
    </dgm:pt>
    <dgm:pt modelId="{E99B2B01-50DD-4A01-A837-BFAC047D5005}" type="parTrans" cxnId="{6A8BFBFC-F00D-486D-82A5-64D8E6D49E67}">
      <dgm:prSet/>
      <dgm:spPr/>
      <dgm:t>
        <a:bodyPr/>
        <a:lstStyle/>
        <a:p>
          <a:endParaRPr lang="en-US" sz="2400"/>
        </a:p>
      </dgm:t>
    </dgm:pt>
    <dgm:pt modelId="{F3BFDA33-BC54-4CB8-8ADE-87456989A99B}" type="sibTrans" cxnId="{6A8BFBFC-F00D-486D-82A5-64D8E6D49E67}">
      <dgm:prSet/>
      <dgm:spPr/>
      <dgm:t>
        <a:bodyPr/>
        <a:lstStyle/>
        <a:p>
          <a:endParaRPr lang="en-US" sz="2400"/>
        </a:p>
      </dgm:t>
    </dgm:pt>
    <dgm:pt modelId="{E969404C-0130-4ECA-9541-F8C777CCDFF4}" type="pres">
      <dgm:prSet presAssocID="{D0F660E4-61E4-4732-A447-D747C92C589F}" presName="Name0" presStyleCnt="0">
        <dgm:presLayoutVars>
          <dgm:dir/>
          <dgm:resizeHandles val="exact"/>
        </dgm:presLayoutVars>
      </dgm:prSet>
      <dgm:spPr/>
    </dgm:pt>
    <dgm:pt modelId="{E3B9D12D-6709-4CD8-A8AA-0DCEE9FF6256}" type="pres">
      <dgm:prSet presAssocID="{D0F660E4-61E4-4732-A447-D747C92C589F}" presName="bkgdShp" presStyleLbl="alignAccFollowNode1" presStyleIdx="0" presStyleCnt="1"/>
      <dgm:spPr/>
    </dgm:pt>
    <dgm:pt modelId="{7C3FA549-23C9-403D-966F-65391F6640CF}" type="pres">
      <dgm:prSet presAssocID="{D0F660E4-61E4-4732-A447-D747C92C589F}" presName="linComp" presStyleCnt="0"/>
      <dgm:spPr/>
    </dgm:pt>
    <dgm:pt modelId="{649322C9-2787-4E1B-A88B-F445D95E11AB}" type="pres">
      <dgm:prSet presAssocID="{7880440B-4342-4CEE-B43E-CF9D98CFB64E}" presName="compNode" presStyleCnt="0"/>
      <dgm:spPr/>
    </dgm:pt>
    <dgm:pt modelId="{9848E1D8-8AF7-4549-8D2E-471844E0E304}" type="pres">
      <dgm:prSet presAssocID="{7880440B-4342-4CEE-B43E-CF9D98CFB64E}" presName="node" presStyleLbl="node1" presStyleIdx="0" presStyleCnt="4">
        <dgm:presLayoutVars>
          <dgm:bulletEnabled val="1"/>
        </dgm:presLayoutVars>
      </dgm:prSet>
      <dgm:spPr/>
    </dgm:pt>
    <dgm:pt modelId="{3D358DB4-F65D-4ED0-B406-6DB57066DB5D}" type="pres">
      <dgm:prSet presAssocID="{7880440B-4342-4CEE-B43E-CF9D98CFB64E}" presName="invisiNode" presStyleLbl="node1" presStyleIdx="0" presStyleCnt="4"/>
      <dgm:spPr/>
    </dgm:pt>
    <dgm:pt modelId="{E945010D-6266-414E-BC8B-C6AF87C5F5E0}" type="pres">
      <dgm:prSet presAssocID="{7880440B-4342-4CEE-B43E-CF9D98CFB64E}" presName="imagNode" presStyleLbl="fgImgPlace1" presStyleIdx="0" presStyleCnt="4"/>
      <dgm:spPr>
        <a:blipFill rotWithShape="1">
          <a:blip xmlns:r="http://schemas.openxmlformats.org/officeDocument/2006/relationships" r:embed="rId1"/>
          <a:srcRect/>
          <a:stretch>
            <a:fillRect/>
          </a:stretch>
        </a:blipFill>
      </dgm:spPr>
    </dgm:pt>
    <dgm:pt modelId="{EAF8BD1C-5557-415A-ACF3-BD1125DD2A5F}" type="pres">
      <dgm:prSet presAssocID="{D83BC10A-8DD6-4F8F-8142-A0BEC90C5664}" presName="sibTrans" presStyleLbl="sibTrans2D1" presStyleIdx="0" presStyleCnt="0"/>
      <dgm:spPr/>
    </dgm:pt>
    <dgm:pt modelId="{B1563971-A413-4414-BA21-37CD3581CCBA}" type="pres">
      <dgm:prSet presAssocID="{1D0E4274-7693-4260-86FF-D9D593626C69}" presName="compNode" presStyleCnt="0"/>
      <dgm:spPr/>
    </dgm:pt>
    <dgm:pt modelId="{A2820BA1-3F49-47AE-A664-B00E856371F3}" type="pres">
      <dgm:prSet presAssocID="{1D0E4274-7693-4260-86FF-D9D593626C69}" presName="node" presStyleLbl="node1" presStyleIdx="1" presStyleCnt="4">
        <dgm:presLayoutVars>
          <dgm:bulletEnabled val="1"/>
        </dgm:presLayoutVars>
      </dgm:prSet>
      <dgm:spPr/>
    </dgm:pt>
    <dgm:pt modelId="{71F9FB80-2E40-4F7E-95CD-02B3E091FDD3}" type="pres">
      <dgm:prSet presAssocID="{1D0E4274-7693-4260-86FF-D9D593626C69}" presName="invisiNode" presStyleLbl="node1" presStyleIdx="1" presStyleCnt="4"/>
      <dgm:spPr/>
    </dgm:pt>
    <dgm:pt modelId="{3E3966F7-1626-4969-9814-561B9DD9524A}" type="pres">
      <dgm:prSet presAssocID="{1D0E4274-7693-4260-86FF-D9D593626C69}" presName="imagNode" presStyleLbl="fgImgPlace1" presStyleIdx="1" presStyleCnt="4"/>
      <dgm:spPr>
        <a:blipFill rotWithShape="1">
          <a:blip xmlns:r="http://schemas.openxmlformats.org/officeDocument/2006/relationships" r:embed="rId2" cstate="screen">
            <a:extLst>
              <a:ext uri="{28A0092B-C50C-407E-A947-70E740481C1C}">
                <a14:useLocalDpi xmlns:a14="http://schemas.microsoft.com/office/drawing/2010/main"/>
              </a:ext>
            </a:extLst>
          </a:blip>
          <a:srcRect/>
          <a:stretch>
            <a:fillRect l="-5000" r="-5000"/>
          </a:stretch>
        </a:blipFill>
      </dgm:spPr>
    </dgm:pt>
    <dgm:pt modelId="{606ED996-5B92-460E-AAFD-94C48351C53E}" type="pres">
      <dgm:prSet presAssocID="{6F3F910B-9855-4049-8547-FD800CEA5C16}" presName="sibTrans" presStyleLbl="sibTrans2D1" presStyleIdx="0" presStyleCnt="0"/>
      <dgm:spPr/>
    </dgm:pt>
    <dgm:pt modelId="{529B0E15-28D1-4FA7-804A-D9FD79FD724F}" type="pres">
      <dgm:prSet presAssocID="{EBE05114-6E2A-4240-9369-0354B881E8A7}" presName="compNode" presStyleCnt="0"/>
      <dgm:spPr/>
    </dgm:pt>
    <dgm:pt modelId="{DA559785-4874-4B4C-A6E4-6E88B2C8739F}" type="pres">
      <dgm:prSet presAssocID="{EBE05114-6E2A-4240-9369-0354B881E8A7}" presName="node" presStyleLbl="node1" presStyleIdx="2" presStyleCnt="4">
        <dgm:presLayoutVars>
          <dgm:bulletEnabled val="1"/>
        </dgm:presLayoutVars>
      </dgm:prSet>
      <dgm:spPr/>
    </dgm:pt>
    <dgm:pt modelId="{B7E70E03-7056-41DA-96D4-7966ACACE307}" type="pres">
      <dgm:prSet presAssocID="{EBE05114-6E2A-4240-9369-0354B881E8A7}" presName="invisiNode" presStyleLbl="node1" presStyleIdx="2" presStyleCnt="4"/>
      <dgm:spPr/>
    </dgm:pt>
    <dgm:pt modelId="{5BF9ECF1-DF61-44F4-AA2C-18949A6873F3}" type="pres">
      <dgm:prSet presAssocID="{EBE05114-6E2A-4240-9369-0354B881E8A7}" presName="imagNode" presStyleLbl="fgImgPlace1" presStyleIdx="2" presStyleCnt="4"/>
      <dgm:spPr>
        <a:blipFill rotWithShape="1">
          <a:blip xmlns:r="http://schemas.openxmlformats.org/officeDocument/2006/relationships" r:embed="rId3"/>
          <a:srcRect/>
          <a:stretch>
            <a:fillRect/>
          </a:stretch>
        </a:blipFill>
      </dgm:spPr>
    </dgm:pt>
    <dgm:pt modelId="{E65D3CD3-E1B9-450A-9068-DB00A4CDA138}" type="pres">
      <dgm:prSet presAssocID="{EDA1ECBE-14BB-475C-B1AC-C38C8467E6F3}" presName="sibTrans" presStyleLbl="sibTrans2D1" presStyleIdx="0" presStyleCnt="0"/>
      <dgm:spPr/>
    </dgm:pt>
    <dgm:pt modelId="{4180CEDF-7056-4503-8666-DB1D304A1F3A}" type="pres">
      <dgm:prSet presAssocID="{2DAB0EDF-DF7A-4AB4-BA57-F2A331C9104A}" presName="compNode" presStyleCnt="0"/>
      <dgm:spPr/>
    </dgm:pt>
    <dgm:pt modelId="{17439542-867A-4EED-BD9B-B3563383CEDE}" type="pres">
      <dgm:prSet presAssocID="{2DAB0EDF-DF7A-4AB4-BA57-F2A331C9104A}" presName="node" presStyleLbl="node1" presStyleIdx="3" presStyleCnt="4">
        <dgm:presLayoutVars>
          <dgm:bulletEnabled val="1"/>
        </dgm:presLayoutVars>
      </dgm:prSet>
      <dgm:spPr/>
    </dgm:pt>
    <dgm:pt modelId="{31F76DC1-D9AA-4073-9A2A-6E7B886D5FEF}" type="pres">
      <dgm:prSet presAssocID="{2DAB0EDF-DF7A-4AB4-BA57-F2A331C9104A}" presName="invisiNode" presStyleLbl="node1" presStyleIdx="3" presStyleCnt="4"/>
      <dgm:spPr/>
    </dgm:pt>
    <dgm:pt modelId="{B9E32A71-E56C-4279-AE1E-43E3C19A2A62}" type="pres">
      <dgm:prSet presAssocID="{2DAB0EDF-DF7A-4AB4-BA57-F2A331C9104A}" presName="imagNode" presStyleLbl="fgImgPlace1" presStyleIdx="3" presStyleCnt="4"/>
      <dgm:spPr>
        <a:blipFill rotWithShape="1">
          <a:blip xmlns:r="http://schemas.openxmlformats.org/officeDocument/2006/relationships" r:embed="rId4"/>
          <a:srcRect/>
          <a:stretch>
            <a:fillRect l="-30000" r="-30000"/>
          </a:stretch>
        </a:blipFill>
      </dgm:spPr>
    </dgm:pt>
  </dgm:ptLst>
  <dgm:cxnLst>
    <dgm:cxn modelId="{83AB9327-8488-427C-A904-ACC49E308414}" type="presOf" srcId="{D0F660E4-61E4-4732-A447-D747C92C589F}" destId="{E969404C-0130-4ECA-9541-F8C777CCDFF4}" srcOrd="0" destOrd="0" presId="urn:microsoft.com/office/officeart/2005/8/layout/pList2"/>
    <dgm:cxn modelId="{45E7672C-D633-417A-8E35-B1CBF94DA6BE}" type="presOf" srcId="{D83BC10A-8DD6-4F8F-8142-A0BEC90C5664}" destId="{EAF8BD1C-5557-415A-ACF3-BD1125DD2A5F}" srcOrd="0" destOrd="0" presId="urn:microsoft.com/office/officeart/2005/8/layout/pList2"/>
    <dgm:cxn modelId="{14101F33-E755-4877-9FBA-7E35C4A898AF}" type="presOf" srcId="{7880440B-4342-4CEE-B43E-CF9D98CFB64E}" destId="{9848E1D8-8AF7-4549-8D2E-471844E0E304}" srcOrd="0" destOrd="0" presId="urn:microsoft.com/office/officeart/2005/8/layout/pList2"/>
    <dgm:cxn modelId="{49EBE936-6AB3-4421-BE5C-91CCE123A24F}" type="presOf" srcId="{2DAB0EDF-DF7A-4AB4-BA57-F2A331C9104A}" destId="{17439542-867A-4EED-BD9B-B3563383CEDE}" srcOrd="0" destOrd="0" presId="urn:microsoft.com/office/officeart/2005/8/layout/pList2"/>
    <dgm:cxn modelId="{B5FFC86A-0299-452B-94CA-0E13ACAABBCD}" type="presOf" srcId="{6F3F910B-9855-4049-8547-FD800CEA5C16}" destId="{606ED996-5B92-460E-AAFD-94C48351C53E}" srcOrd="0" destOrd="0" presId="urn:microsoft.com/office/officeart/2005/8/layout/pList2"/>
    <dgm:cxn modelId="{7C560ED6-3C9F-4CAA-B68E-950565794E9D}" srcId="{D0F660E4-61E4-4732-A447-D747C92C589F}" destId="{7880440B-4342-4CEE-B43E-CF9D98CFB64E}" srcOrd="0" destOrd="0" parTransId="{1FDEF108-1B22-4C33-98CC-A6FE6F126169}" sibTransId="{D83BC10A-8DD6-4F8F-8142-A0BEC90C5664}"/>
    <dgm:cxn modelId="{F1F5C7D6-8B87-4B32-9252-F4795B25E1CD}" type="presOf" srcId="{1D0E4274-7693-4260-86FF-D9D593626C69}" destId="{A2820BA1-3F49-47AE-A664-B00E856371F3}" srcOrd="0" destOrd="0" presId="urn:microsoft.com/office/officeart/2005/8/layout/pList2"/>
    <dgm:cxn modelId="{311ABADA-1141-4D25-ADBD-D3176786D1C3}" type="presOf" srcId="{EBE05114-6E2A-4240-9369-0354B881E8A7}" destId="{DA559785-4874-4B4C-A6E4-6E88B2C8739F}" srcOrd="0" destOrd="0" presId="urn:microsoft.com/office/officeart/2005/8/layout/pList2"/>
    <dgm:cxn modelId="{3D3387E3-C709-4AC8-B6A1-9EB5751A6A5F}" srcId="{D0F660E4-61E4-4732-A447-D747C92C589F}" destId="{EBE05114-6E2A-4240-9369-0354B881E8A7}" srcOrd="2" destOrd="0" parTransId="{08AD3DA4-E981-4E06-88DA-D56ADE309E17}" sibTransId="{EDA1ECBE-14BB-475C-B1AC-C38C8467E6F3}"/>
    <dgm:cxn modelId="{9013F5E6-806C-4F13-9D62-E6597DEF3011}" type="presOf" srcId="{EDA1ECBE-14BB-475C-B1AC-C38C8467E6F3}" destId="{E65D3CD3-E1B9-450A-9068-DB00A4CDA138}" srcOrd="0" destOrd="0" presId="urn:microsoft.com/office/officeart/2005/8/layout/pList2"/>
    <dgm:cxn modelId="{62E95CF7-EA35-45E9-A735-A1BA58E29D69}" srcId="{D0F660E4-61E4-4732-A447-D747C92C589F}" destId="{1D0E4274-7693-4260-86FF-D9D593626C69}" srcOrd="1" destOrd="0" parTransId="{64C4A9A9-FCB8-4925-92D9-450EABE63110}" sibTransId="{6F3F910B-9855-4049-8547-FD800CEA5C16}"/>
    <dgm:cxn modelId="{6A8BFBFC-F00D-486D-82A5-64D8E6D49E67}" srcId="{D0F660E4-61E4-4732-A447-D747C92C589F}" destId="{2DAB0EDF-DF7A-4AB4-BA57-F2A331C9104A}" srcOrd="3" destOrd="0" parTransId="{E99B2B01-50DD-4A01-A837-BFAC047D5005}" sibTransId="{F3BFDA33-BC54-4CB8-8ADE-87456989A99B}"/>
    <dgm:cxn modelId="{F0779C9D-6C43-4C79-ADFA-FAE2B0B6FFA3}" type="presParOf" srcId="{E969404C-0130-4ECA-9541-F8C777CCDFF4}" destId="{E3B9D12D-6709-4CD8-A8AA-0DCEE9FF6256}" srcOrd="0" destOrd="0" presId="urn:microsoft.com/office/officeart/2005/8/layout/pList2"/>
    <dgm:cxn modelId="{350FB0A7-A8C2-43EC-A042-1BF3960C8C0A}" type="presParOf" srcId="{E969404C-0130-4ECA-9541-F8C777CCDFF4}" destId="{7C3FA549-23C9-403D-966F-65391F6640CF}" srcOrd="1" destOrd="0" presId="urn:microsoft.com/office/officeart/2005/8/layout/pList2"/>
    <dgm:cxn modelId="{6FF893D4-48D7-462F-8861-B62C8C666C65}" type="presParOf" srcId="{7C3FA549-23C9-403D-966F-65391F6640CF}" destId="{649322C9-2787-4E1B-A88B-F445D95E11AB}" srcOrd="0" destOrd="0" presId="urn:microsoft.com/office/officeart/2005/8/layout/pList2"/>
    <dgm:cxn modelId="{7D3D1FD7-E6A8-48BB-8E2A-59898D4AE74C}" type="presParOf" srcId="{649322C9-2787-4E1B-A88B-F445D95E11AB}" destId="{9848E1D8-8AF7-4549-8D2E-471844E0E304}" srcOrd="0" destOrd="0" presId="urn:microsoft.com/office/officeart/2005/8/layout/pList2"/>
    <dgm:cxn modelId="{96636CB2-17DE-472E-AD82-8BAACF80FC51}" type="presParOf" srcId="{649322C9-2787-4E1B-A88B-F445D95E11AB}" destId="{3D358DB4-F65D-4ED0-B406-6DB57066DB5D}" srcOrd="1" destOrd="0" presId="urn:microsoft.com/office/officeart/2005/8/layout/pList2"/>
    <dgm:cxn modelId="{49293487-C120-4A5C-80E3-D2ECEB652472}" type="presParOf" srcId="{649322C9-2787-4E1B-A88B-F445D95E11AB}" destId="{E945010D-6266-414E-BC8B-C6AF87C5F5E0}" srcOrd="2" destOrd="0" presId="urn:microsoft.com/office/officeart/2005/8/layout/pList2"/>
    <dgm:cxn modelId="{961DB514-A064-47CB-AB66-32614269259F}" type="presParOf" srcId="{7C3FA549-23C9-403D-966F-65391F6640CF}" destId="{EAF8BD1C-5557-415A-ACF3-BD1125DD2A5F}" srcOrd="1" destOrd="0" presId="urn:microsoft.com/office/officeart/2005/8/layout/pList2"/>
    <dgm:cxn modelId="{376FF749-5D28-4F4B-A8AA-4128D1AE0B80}" type="presParOf" srcId="{7C3FA549-23C9-403D-966F-65391F6640CF}" destId="{B1563971-A413-4414-BA21-37CD3581CCBA}" srcOrd="2" destOrd="0" presId="urn:microsoft.com/office/officeart/2005/8/layout/pList2"/>
    <dgm:cxn modelId="{63B8E502-CFC8-46E2-82A7-5EAC1F9F2179}" type="presParOf" srcId="{B1563971-A413-4414-BA21-37CD3581CCBA}" destId="{A2820BA1-3F49-47AE-A664-B00E856371F3}" srcOrd="0" destOrd="0" presId="urn:microsoft.com/office/officeart/2005/8/layout/pList2"/>
    <dgm:cxn modelId="{2FC463DD-D115-4D3B-8C95-09A4ED123668}" type="presParOf" srcId="{B1563971-A413-4414-BA21-37CD3581CCBA}" destId="{71F9FB80-2E40-4F7E-95CD-02B3E091FDD3}" srcOrd="1" destOrd="0" presId="urn:microsoft.com/office/officeart/2005/8/layout/pList2"/>
    <dgm:cxn modelId="{0E0A0BED-100C-406C-A72B-53142975A44A}" type="presParOf" srcId="{B1563971-A413-4414-BA21-37CD3581CCBA}" destId="{3E3966F7-1626-4969-9814-561B9DD9524A}" srcOrd="2" destOrd="0" presId="urn:microsoft.com/office/officeart/2005/8/layout/pList2"/>
    <dgm:cxn modelId="{4DF0518D-BBA0-49FF-8686-0B313DD6CA03}" type="presParOf" srcId="{7C3FA549-23C9-403D-966F-65391F6640CF}" destId="{606ED996-5B92-460E-AAFD-94C48351C53E}" srcOrd="3" destOrd="0" presId="urn:microsoft.com/office/officeart/2005/8/layout/pList2"/>
    <dgm:cxn modelId="{8A4EBF65-BAAA-4C15-A772-9FFD2826B660}" type="presParOf" srcId="{7C3FA549-23C9-403D-966F-65391F6640CF}" destId="{529B0E15-28D1-4FA7-804A-D9FD79FD724F}" srcOrd="4" destOrd="0" presId="urn:microsoft.com/office/officeart/2005/8/layout/pList2"/>
    <dgm:cxn modelId="{3230E1E7-FD85-44E2-9A15-AA0293CC321C}" type="presParOf" srcId="{529B0E15-28D1-4FA7-804A-D9FD79FD724F}" destId="{DA559785-4874-4B4C-A6E4-6E88B2C8739F}" srcOrd="0" destOrd="0" presId="urn:microsoft.com/office/officeart/2005/8/layout/pList2"/>
    <dgm:cxn modelId="{01B4E04A-37D5-46CE-967E-1738629A21F1}" type="presParOf" srcId="{529B0E15-28D1-4FA7-804A-D9FD79FD724F}" destId="{B7E70E03-7056-41DA-96D4-7966ACACE307}" srcOrd="1" destOrd="0" presId="urn:microsoft.com/office/officeart/2005/8/layout/pList2"/>
    <dgm:cxn modelId="{DFB1D551-4DAF-4A4C-A59B-F0763F4A9011}" type="presParOf" srcId="{529B0E15-28D1-4FA7-804A-D9FD79FD724F}" destId="{5BF9ECF1-DF61-44F4-AA2C-18949A6873F3}" srcOrd="2" destOrd="0" presId="urn:microsoft.com/office/officeart/2005/8/layout/pList2"/>
    <dgm:cxn modelId="{96A5535C-DA32-4448-BE6E-2C7681F985AD}" type="presParOf" srcId="{7C3FA549-23C9-403D-966F-65391F6640CF}" destId="{E65D3CD3-E1B9-450A-9068-DB00A4CDA138}" srcOrd="5" destOrd="0" presId="urn:microsoft.com/office/officeart/2005/8/layout/pList2"/>
    <dgm:cxn modelId="{A3AEC702-11E8-43F6-88E1-FA9A2EFDF95A}" type="presParOf" srcId="{7C3FA549-23C9-403D-966F-65391F6640CF}" destId="{4180CEDF-7056-4503-8666-DB1D304A1F3A}" srcOrd="6" destOrd="0" presId="urn:microsoft.com/office/officeart/2005/8/layout/pList2"/>
    <dgm:cxn modelId="{2F891D53-4A51-4E30-A94D-9FC8DA0DA1EF}" type="presParOf" srcId="{4180CEDF-7056-4503-8666-DB1D304A1F3A}" destId="{17439542-867A-4EED-BD9B-B3563383CEDE}" srcOrd="0" destOrd="0" presId="urn:microsoft.com/office/officeart/2005/8/layout/pList2"/>
    <dgm:cxn modelId="{9ACAE04B-3F1D-4E0D-9B10-C48DD5611183}" type="presParOf" srcId="{4180CEDF-7056-4503-8666-DB1D304A1F3A}" destId="{31F76DC1-D9AA-4073-9A2A-6E7B886D5FEF}" srcOrd="1" destOrd="0" presId="urn:microsoft.com/office/officeart/2005/8/layout/pList2"/>
    <dgm:cxn modelId="{3FC720DD-82B3-4F45-A541-53CA8C8DF711}" type="presParOf" srcId="{4180CEDF-7056-4503-8666-DB1D304A1F3A}" destId="{B9E32A71-E56C-4279-AE1E-43E3C19A2A62}" srcOrd="2" destOrd="0" presId="urn:microsoft.com/office/officeart/2005/8/layout/p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0F660E4-61E4-4732-A447-D747C92C589F}" type="doc">
      <dgm:prSet loTypeId="urn:microsoft.com/office/officeart/2005/8/layout/pList2" loCatId="list" qsTypeId="urn:microsoft.com/office/officeart/2005/8/quickstyle/simple1" qsCatId="simple" csTypeId="urn:microsoft.com/office/officeart/2005/8/colors/accent1_2" csCatId="accent1" phldr="1"/>
      <dgm:spPr/>
      <dgm:t>
        <a:bodyPr/>
        <a:lstStyle/>
        <a:p>
          <a:endParaRPr lang="en-US"/>
        </a:p>
      </dgm:t>
    </dgm:pt>
    <dgm:pt modelId="{7880440B-4342-4CEE-B43E-CF9D98CFB64E}">
      <dgm:prSet phldrT="[Text]" custT="1"/>
      <dgm:spPr/>
      <dgm:t>
        <a:bodyPr/>
        <a:lstStyle/>
        <a:p>
          <a:r>
            <a:rPr lang="en-US" sz="2000" b="1" dirty="0"/>
            <a:t>“Pre”</a:t>
          </a:r>
        </a:p>
        <a:p>
          <a:r>
            <a:rPr lang="en-US" sz="1800" dirty="0"/>
            <a:t>Urgency, anticipation, planning, &amp; excitement for the content</a:t>
          </a:r>
        </a:p>
      </dgm:t>
    </dgm:pt>
    <dgm:pt modelId="{1FDEF108-1B22-4C33-98CC-A6FE6F126169}" type="parTrans" cxnId="{7C560ED6-3C9F-4CAA-B68E-950565794E9D}">
      <dgm:prSet/>
      <dgm:spPr/>
      <dgm:t>
        <a:bodyPr/>
        <a:lstStyle/>
        <a:p>
          <a:endParaRPr lang="en-US" sz="2400"/>
        </a:p>
      </dgm:t>
    </dgm:pt>
    <dgm:pt modelId="{D83BC10A-8DD6-4F8F-8142-A0BEC90C5664}" type="sibTrans" cxnId="{7C560ED6-3C9F-4CAA-B68E-950565794E9D}">
      <dgm:prSet/>
      <dgm:spPr/>
      <dgm:t>
        <a:bodyPr/>
        <a:lstStyle/>
        <a:p>
          <a:endParaRPr lang="en-US" sz="2400"/>
        </a:p>
      </dgm:t>
    </dgm:pt>
    <dgm:pt modelId="{1D0E4274-7693-4260-86FF-D9D593626C69}">
      <dgm:prSet phldrT="[Text]" custT="1"/>
      <dgm:spPr>
        <a:solidFill>
          <a:schemeClr val="bg1">
            <a:lumMod val="85000"/>
          </a:schemeClr>
        </a:solidFill>
      </dgm:spPr>
      <dgm:t>
        <a:bodyPr/>
        <a:lstStyle/>
        <a:p>
          <a:r>
            <a:rPr lang="en-US" sz="2000" b="1" dirty="0"/>
            <a:t>“During”</a:t>
          </a:r>
        </a:p>
        <a:p>
          <a:r>
            <a:rPr lang="en-US" sz="1800" dirty="0"/>
            <a:t>Sustained interest &amp; Immediate need to share</a:t>
          </a:r>
        </a:p>
      </dgm:t>
    </dgm:pt>
    <dgm:pt modelId="{64C4A9A9-FCB8-4925-92D9-450EABE63110}" type="parTrans" cxnId="{62E95CF7-EA35-45E9-A735-A1BA58E29D69}">
      <dgm:prSet/>
      <dgm:spPr/>
      <dgm:t>
        <a:bodyPr/>
        <a:lstStyle/>
        <a:p>
          <a:endParaRPr lang="en-US" sz="2400"/>
        </a:p>
      </dgm:t>
    </dgm:pt>
    <dgm:pt modelId="{6F3F910B-9855-4049-8547-FD800CEA5C16}" type="sibTrans" cxnId="{62E95CF7-EA35-45E9-A735-A1BA58E29D69}">
      <dgm:prSet/>
      <dgm:spPr/>
      <dgm:t>
        <a:bodyPr/>
        <a:lstStyle/>
        <a:p>
          <a:endParaRPr lang="en-US" sz="2400"/>
        </a:p>
      </dgm:t>
    </dgm:pt>
    <dgm:pt modelId="{EBE05114-6E2A-4240-9369-0354B881E8A7}">
      <dgm:prSet phldrT="[Text]" custT="1"/>
      <dgm:spPr>
        <a:solidFill>
          <a:schemeClr val="bg1">
            <a:lumMod val="85000"/>
          </a:schemeClr>
        </a:solidFill>
      </dgm:spPr>
      <dgm:t>
        <a:bodyPr/>
        <a:lstStyle/>
        <a:p>
          <a:r>
            <a:rPr lang="en-US" sz="2000" b="1" dirty="0"/>
            <a:t>“Post”</a:t>
          </a:r>
        </a:p>
        <a:p>
          <a:r>
            <a:rPr lang="en-US" sz="1800" b="0" dirty="0"/>
            <a:t>Compelled to seek out MORE content &amp; engage with communities</a:t>
          </a:r>
        </a:p>
      </dgm:t>
    </dgm:pt>
    <dgm:pt modelId="{08AD3DA4-E981-4E06-88DA-D56ADE309E17}" type="parTrans" cxnId="{3D3387E3-C709-4AC8-B6A1-9EB5751A6A5F}">
      <dgm:prSet/>
      <dgm:spPr/>
      <dgm:t>
        <a:bodyPr/>
        <a:lstStyle/>
        <a:p>
          <a:endParaRPr lang="en-US" sz="2400"/>
        </a:p>
      </dgm:t>
    </dgm:pt>
    <dgm:pt modelId="{EDA1ECBE-14BB-475C-B1AC-C38C8467E6F3}" type="sibTrans" cxnId="{3D3387E3-C709-4AC8-B6A1-9EB5751A6A5F}">
      <dgm:prSet/>
      <dgm:spPr/>
      <dgm:t>
        <a:bodyPr/>
        <a:lstStyle/>
        <a:p>
          <a:endParaRPr lang="en-US" sz="2400"/>
        </a:p>
      </dgm:t>
    </dgm:pt>
    <dgm:pt modelId="{2DAB0EDF-DF7A-4AB4-BA57-F2A331C9104A}">
      <dgm:prSet phldrT="[Text]" custT="1"/>
      <dgm:spPr>
        <a:solidFill>
          <a:schemeClr val="bg1">
            <a:lumMod val="85000"/>
          </a:schemeClr>
        </a:solidFill>
      </dgm:spPr>
      <dgm:t>
        <a:bodyPr/>
        <a:lstStyle/>
        <a:p>
          <a:r>
            <a:rPr lang="en-US" sz="2000" b="1" dirty="0"/>
            <a:t>“Interest Over Time”</a:t>
          </a:r>
        </a:p>
        <a:p>
          <a:r>
            <a:rPr lang="en-US" sz="1800" b="0" dirty="0"/>
            <a:t>Sustained relevance </a:t>
          </a:r>
        </a:p>
      </dgm:t>
    </dgm:pt>
    <dgm:pt modelId="{E99B2B01-50DD-4A01-A837-BFAC047D5005}" type="parTrans" cxnId="{6A8BFBFC-F00D-486D-82A5-64D8E6D49E67}">
      <dgm:prSet/>
      <dgm:spPr/>
      <dgm:t>
        <a:bodyPr/>
        <a:lstStyle/>
        <a:p>
          <a:endParaRPr lang="en-US" sz="2400"/>
        </a:p>
      </dgm:t>
    </dgm:pt>
    <dgm:pt modelId="{F3BFDA33-BC54-4CB8-8ADE-87456989A99B}" type="sibTrans" cxnId="{6A8BFBFC-F00D-486D-82A5-64D8E6D49E67}">
      <dgm:prSet/>
      <dgm:spPr/>
      <dgm:t>
        <a:bodyPr/>
        <a:lstStyle/>
        <a:p>
          <a:endParaRPr lang="en-US" sz="2400"/>
        </a:p>
      </dgm:t>
    </dgm:pt>
    <dgm:pt modelId="{E969404C-0130-4ECA-9541-F8C777CCDFF4}" type="pres">
      <dgm:prSet presAssocID="{D0F660E4-61E4-4732-A447-D747C92C589F}" presName="Name0" presStyleCnt="0">
        <dgm:presLayoutVars>
          <dgm:dir/>
          <dgm:resizeHandles val="exact"/>
        </dgm:presLayoutVars>
      </dgm:prSet>
      <dgm:spPr/>
    </dgm:pt>
    <dgm:pt modelId="{E3B9D12D-6709-4CD8-A8AA-0DCEE9FF6256}" type="pres">
      <dgm:prSet presAssocID="{D0F660E4-61E4-4732-A447-D747C92C589F}" presName="bkgdShp" presStyleLbl="alignAccFollowNode1" presStyleIdx="0" presStyleCnt="1"/>
      <dgm:spPr/>
    </dgm:pt>
    <dgm:pt modelId="{7C3FA549-23C9-403D-966F-65391F6640CF}" type="pres">
      <dgm:prSet presAssocID="{D0F660E4-61E4-4732-A447-D747C92C589F}" presName="linComp" presStyleCnt="0"/>
      <dgm:spPr/>
    </dgm:pt>
    <dgm:pt modelId="{649322C9-2787-4E1B-A88B-F445D95E11AB}" type="pres">
      <dgm:prSet presAssocID="{7880440B-4342-4CEE-B43E-CF9D98CFB64E}" presName="compNode" presStyleCnt="0"/>
      <dgm:spPr/>
    </dgm:pt>
    <dgm:pt modelId="{9848E1D8-8AF7-4549-8D2E-471844E0E304}" type="pres">
      <dgm:prSet presAssocID="{7880440B-4342-4CEE-B43E-CF9D98CFB64E}" presName="node" presStyleLbl="node1" presStyleIdx="0" presStyleCnt="4">
        <dgm:presLayoutVars>
          <dgm:bulletEnabled val="1"/>
        </dgm:presLayoutVars>
      </dgm:prSet>
      <dgm:spPr/>
    </dgm:pt>
    <dgm:pt modelId="{3D358DB4-F65D-4ED0-B406-6DB57066DB5D}" type="pres">
      <dgm:prSet presAssocID="{7880440B-4342-4CEE-B43E-CF9D98CFB64E}" presName="invisiNode" presStyleLbl="node1" presStyleIdx="0" presStyleCnt="4"/>
      <dgm:spPr/>
    </dgm:pt>
    <dgm:pt modelId="{E945010D-6266-414E-BC8B-C6AF87C5F5E0}" type="pres">
      <dgm:prSet presAssocID="{7880440B-4342-4CEE-B43E-CF9D98CFB64E}" presName="imagNode" presStyleLbl="fgImgPlace1" presStyleIdx="0" presStyleCnt="4"/>
      <dgm:spPr>
        <a:blipFill rotWithShape="1">
          <a:blip xmlns:r="http://schemas.openxmlformats.org/officeDocument/2006/relationships" r:embed="rId1"/>
          <a:srcRect/>
          <a:stretch>
            <a:fillRect/>
          </a:stretch>
        </a:blipFill>
      </dgm:spPr>
    </dgm:pt>
    <dgm:pt modelId="{EAF8BD1C-5557-415A-ACF3-BD1125DD2A5F}" type="pres">
      <dgm:prSet presAssocID="{D83BC10A-8DD6-4F8F-8142-A0BEC90C5664}" presName="sibTrans" presStyleLbl="sibTrans2D1" presStyleIdx="0" presStyleCnt="0"/>
      <dgm:spPr/>
    </dgm:pt>
    <dgm:pt modelId="{B1563971-A413-4414-BA21-37CD3581CCBA}" type="pres">
      <dgm:prSet presAssocID="{1D0E4274-7693-4260-86FF-D9D593626C69}" presName="compNode" presStyleCnt="0"/>
      <dgm:spPr/>
    </dgm:pt>
    <dgm:pt modelId="{A2820BA1-3F49-47AE-A664-B00E856371F3}" type="pres">
      <dgm:prSet presAssocID="{1D0E4274-7693-4260-86FF-D9D593626C69}" presName="node" presStyleLbl="node1" presStyleIdx="1" presStyleCnt="4">
        <dgm:presLayoutVars>
          <dgm:bulletEnabled val="1"/>
        </dgm:presLayoutVars>
      </dgm:prSet>
      <dgm:spPr/>
    </dgm:pt>
    <dgm:pt modelId="{71F9FB80-2E40-4F7E-95CD-02B3E091FDD3}" type="pres">
      <dgm:prSet presAssocID="{1D0E4274-7693-4260-86FF-D9D593626C69}" presName="invisiNode" presStyleLbl="node1" presStyleIdx="1" presStyleCnt="4"/>
      <dgm:spPr/>
    </dgm:pt>
    <dgm:pt modelId="{3E3966F7-1626-4969-9814-561B9DD9524A}" type="pres">
      <dgm:prSet presAssocID="{1D0E4274-7693-4260-86FF-D9D593626C69}" presName="imagNode" presStyleLbl="fgImgPlace1" presStyleIdx="1" presStyleCnt="4"/>
      <dgm:spPr>
        <a:blipFill rotWithShape="1">
          <a:blip xmlns:r="http://schemas.openxmlformats.org/officeDocument/2006/relationships" r:embed="rId2">
            <a:duotone>
              <a:schemeClr val="bg2">
                <a:shade val="45000"/>
                <a:satMod val="135000"/>
              </a:schemeClr>
              <a:prstClr val="white"/>
            </a:duotone>
            <a:extLst>
              <a:ext uri="{BEBA8EAE-BF5A-486C-A8C5-ECC9F3942E4B}">
                <a14:imgProps xmlns:a14="http://schemas.microsoft.com/office/drawing/2010/main">
                  <a14:imgLayer r:embed="rId3">
                    <a14:imgEffect>
                      <a14:saturation sat="0"/>
                    </a14:imgEffect>
                  </a14:imgLayer>
                </a14:imgProps>
              </a:ext>
            </a:extLst>
          </a:blip>
          <a:srcRect/>
          <a:stretch>
            <a:fillRect/>
          </a:stretch>
        </a:blipFill>
      </dgm:spPr>
    </dgm:pt>
    <dgm:pt modelId="{606ED996-5B92-460E-AAFD-94C48351C53E}" type="pres">
      <dgm:prSet presAssocID="{6F3F910B-9855-4049-8547-FD800CEA5C16}" presName="sibTrans" presStyleLbl="sibTrans2D1" presStyleIdx="0" presStyleCnt="0"/>
      <dgm:spPr/>
    </dgm:pt>
    <dgm:pt modelId="{529B0E15-28D1-4FA7-804A-D9FD79FD724F}" type="pres">
      <dgm:prSet presAssocID="{EBE05114-6E2A-4240-9369-0354B881E8A7}" presName="compNode" presStyleCnt="0"/>
      <dgm:spPr/>
    </dgm:pt>
    <dgm:pt modelId="{DA559785-4874-4B4C-A6E4-6E88B2C8739F}" type="pres">
      <dgm:prSet presAssocID="{EBE05114-6E2A-4240-9369-0354B881E8A7}" presName="node" presStyleLbl="node1" presStyleIdx="2" presStyleCnt="4">
        <dgm:presLayoutVars>
          <dgm:bulletEnabled val="1"/>
        </dgm:presLayoutVars>
      </dgm:prSet>
      <dgm:spPr/>
    </dgm:pt>
    <dgm:pt modelId="{B7E70E03-7056-41DA-96D4-7966ACACE307}" type="pres">
      <dgm:prSet presAssocID="{EBE05114-6E2A-4240-9369-0354B881E8A7}" presName="invisiNode" presStyleLbl="node1" presStyleIdx="2" presStyleCnt="4"/>
      <dgm:spPr/>
    </dgm:pt>
    <dgm:pt modelId="{5BF9ECF1-DF61-44F4-AA2C-18949A6873F3}" type="pres">
      <dgm:prSet presAssocID="{EBE05114-6E2A-4240-9369-0354B881E8A7}" presName="imagNode" presStyleLbl="fgImgPlace1" presStyleIdx="2" presStyleCnt="4"/>
      <dgm:spPr>
        <a:blipFill rotWithShape="1">
          <a:blip xmlns:r="http://schemas.openxmlformats.org/officeDocument/2006/relationships" r:embed="rId4">
            <a:duotone>
              <a:schemeClr val="bg2">
                <a:shade val="45000"/>
                <a:satMod val="135000"/>
              </a:schemeClr>
              <a:prstClr val="white"/>
            </a:duotone>
          </a:blip>
          <a:srcRect/>
          <a:stretch>
            <a:fillRect/>
          </a:stretch>
        </a:blipFill>
      </dgm:spPr>
    </dgm:pt>
    <dgm:pt modelId="{E65D3CD3-E1B9-450A-9068-DB00A4CDA138}" type="pres">
      <dgm:prSet presAssocID="{EDA1ECBE-14BB-475C-B1AC-C38C8467E6F3}" presName="sibTrans" presStyleLbl="sibTrans2D1" presStyleIdx="0" presStyleCnt="0"/>
      <dgm:spPr/>
    </dgm:pt>
    <dgm:pt modelId="{4180CEDF-7056-4503-8666-DB1D304A1F3A}" type="pres">
      <dgm:prSet presAssocID="{2DAB0EDF-DF7A-4AB4-BA57-F2A331C9104A}" presName="compNode" presStyleCnt="0"/>
      <dgm:spPr/>
    </dgm:pt>
    <dgm:pt modelId="{17439542-867A-4EED-BD9B-B3563383CEDE}" type="pres">
      <dgm:prSet presAssocID="{2DAB0EDF-DF7A-4AB4-BA57-F2A331C9104A}" presName="node" presStyleLbl="node1" presStyleIdx="3" presStyleCnt="4">
        <dgm:presLayoutVars>
          <dgm:bulletEnabled val="1"/>
        </dgm:presLayoutVars>
      </dgm:prSet>
      <dgm:spPr/>
    </dgm:pt>
    <dgm:pt modelId="{31F76DC1-D9AA-4073-9A2A-6E7B886D5FEF}" type="pres">
      <dgm:prSet presAssocID="{2DAB0EDF-DF7A-4AB4-BA57-F2A331C9104A}" presName="invisiNode" presStyleLbl="node1" presStyleIdx="3" presStyleCnt="4"/>
      <dgm:spPr/>
    </dgm:pt>
    <dgm:pt modelId="{B9E32A71-E56C-4279-AE1E-43E3C19A2A62}" type="pres">
      <dgm:prSet presAssocID="{2DAB0EDF-DF7A-4AB4-BA57-F2A331C9104A}" presName="imagNode" presStyleLbl="fgImgPlace1" presStyleIdx="3" presStyleCnt="4"/>
      <dgm:spPr>
        <a:blipFill rotWithShape="1">
          <a:blip xmlns:r="http://schemas.openxmlformats.org/officeDocument/2006/relationships" r:embed="rId5">
            <a:duotone>
              <a:schemeClr val="bg2">
                <a:shade val="45000"/>
                <a:satMod val="135000"/>
              </a:schemeClr>
              <a:prstClr val="white"/>
            </a:duotone>
          </a:blip>
          <a:srcRect/>
          <a:stretch>
            <a:fillRect l="-30000" r="-30000"/>
          </a:stretch>
        </a:blipFill>
      </dgm:spPr>
    </dgm:pt>
  </dgm:ptLst>
  <dgm:cxnLst>
    <dgm:cxn modelId="{83AB9327-8488-427C-A904-ACC49E308414}" type="presOf" srcId="{D0F660E4-61E4-4732-A447-D747C92C589F}" destId="{E969404C-0130-4ECA-9541-F8C777CCDFF4}" srcOrd="0" destOrd="0" presId="urn:microsoft.com/office/officeart/2005/8/layout/pList2"/>
    <dgm:cxn modelId="{45E7672C-D633-417A-8E35-B1CBF94DA6BE}" type="presOf" srcId="{D83BC10A-8DD6-4F8F-8142-A0BEC90C5664}" destId="{EAF8BD1C-5557-415A-ACF3-BD1125DD2A5F}" srcOrd="0" destOrd="0" presId="urn:microsoft.com/office/officeart/2005/8/layout/pList2"/>
    <dgm:cxn modelId="{14101F33-E755-4877-9FBA-7E35C4A898AF}" type="presOf" srcId="{7880440B-4342-4CEE-B43E-CF9D98CFB64E}" destId="{9848E1D8-8AF7-4549-8D2E-471844E0E304}" srcOrd="0" destOrd="0" presId="urn:microsoft.com/office/officeart/2005/8/layout/pList2"/>
    <dgm:cxn modelId="{49EBE936-6AB3-4421-BE5C-91CCE123A24F}" type="presOf" srcId="{2DAB0EDF-DF7A-4AB4-BA57-F2A331C9104A}" destId="{17439542-867A-4EED-BD9B-B3563383CEDE}" srcOrd="0" destOrd="0" presId="urn:microsoft.com/office/officeart/2005/8/layout/pList2"/>
    <dgm:cxn modelId="{B5FFC86A-0299-452B-94CA-0E13ACAABBCD}" type="presOf" srcId="{6F3F910B-9855-4049-8547-FD800CEA5C16}" destId="{606ED996-5B92-460E-AAFD-94C48351C53E}" srcOrd="0" destOrd="0" presId="urn:microsoft.com/office/officeart/2005/8/layout/pList2"/>
    <dgm:cxn modelId="{7C560ED6-3C9F-4CAA-B68E-950565794E9D}" srcId="{D0F660E4-61E4-4732-A447-D747C92C589F}" destId="{7880440B-4342-4CEE-B43E-CF9D98CFB64E}" srcOrd="0" destOrd="0" parTransId="{1FDEF108-1B22-4C33-98CC-A6FE6F126169}" sibTransId="{D83BC10A-8DD6-4F8F-8142-A0BEC90C5664}"/>
    <dgm:cxn modelId="{F1F5C7D6-8B87-4B32-9252-F4795B25E1CD}" type="presOf" srcId="{1D0E4274-7693-4260-86FF-D9D593626C69}" destId="{A2820BA1-3F49-47AE-A664-B00E856371F3}" srcOrd="0" destOrd="0" presId="urn:microsoft.com/office/officeart/2005/8/layout/pList2"/>
    <dgm:cxn modelId="{311ABADA-1141-4D25-ADBD-D3176786D1C3}" type="presOf" srcId="{EBE05114-6E2A-4240-9369-0354B881E8A7}" destId="{DA559785-4874-4B4C-A6E4-6E88B2C8739F}" srcOrd="0" destOrd="0" presId="urn:microsoft.com/office/officeart/2005/8/layout/pList2"/>
    <dgm:cxn modelId="{3D3387E3-C709-4AC8-B6A1-9EB5751A6A5F}" srcId="{D0F660E4-61E4-4732-A447-D747C92C589F}" destId="{EBE05114-6E2A-4240-9369-0354B881E8A7}" srcOrd="2" destOrd="0" parTransId="{08AD3DA4-E981-4E06-88DA-D56ADE309E17}" sibTransId="{EDA1ECBE-14BB-475C-B1AC-C38C8467E6F3}"/>
    <dgm:cxn modelId="{9013F5E6-806C-4F13-9D62-E6597DEF3011}" type="presOf" srcId="{EDA1ECBE-14BB-475C-B1AC-C38C8467E6F3}" destId="{E65D3CD3-E1B9-450A-9068-DB00A4CDA138}" srcOrd="0" destOrd="0" presId="urn:microsoft.com/office/officeart/2005/8/layout/pList2"/>
    <dgm:cxn modelId="{62E95CF7-EA35-45E9-A735-A1BA58E29D69}" srcId="{D0F660E4-61E4-4732-A447-D747C92C589F}" destId="{1D0E4274-7693-4260-86FF-D9D593626C69}" srcOrd="1" destOrd="0" parTransId="{64C4A9A9-FCB8-4925-92D9-450EABE63110}" sibTransId="{6F3F910B-9855-4049-8547-FD800CEA5C16}"/>
    <dgm:cxn modelId="{6A8BFBFC-F00D-486D-82A5-64D8E6D49E67}" srcId="{D0F660E4-61E4-4732-A447-D747C92C589F}" destId="{2DAB0EDF-DF7A-4AB4-BA57-F2A331C9104A}" srcOrd="3" destOrd="0" parTransId="{E99B2B01-50DD-4A01-A837-BFAC047D5005}" sibTransId="{F3BFDA33-BC54-4CB8-8ADE-87456989A99B}"/>
    <dgm:cxn modelId="{F0779C9D-6C43-4C79-ADFA-FAE2B0B6FFA3}" type="presParOf" srcId="{E969404C-0130-4ECA-9541-F8C777CCDFF4}" destId="{E3B9D12D-6709-4CD8-A8AA-0DCEE9FF6256}" srcOrd="0" destOrd="0" presId="urn:microsoft.com/office/officeart/2005/8/layout/pList2"/>
    <dgm:cxn modelId="{350FB0A7-A8C2-43EC-A042-1BF3960C8C0A}" type="presParOf" srcId="{E969404C-0130-4ECA-9541-F8C777CCDFF4}" destId="{7C3FA549-23C9-403D-966F-65391F6640CF}" srcOrd="1" destOrd="0" presId="urn:microsoft.com/office/officeart/2005/8/layout/pList2"/>
    <dgm:cxn modelId="{6FF893D4-48D7-462F-8861-B62C8C666C65}" type="presParOf" srcId="{7C3FA549-23C9-403D-966F-65391F6640CF}" destId="{649322C9-2787-4E1B-A88B-F445D95E11AB}" srcOrd="0" destOrd="0" presId="urn:microsoft.com/office/officeart/2005/8/layout/pList2"/>
    <dgm:cxn modelId="{7D3D1FD7-E6A8-48BB-8E2A-59898D4AE74C}" type="presParOf" srcId="{649322C9-2787-4E1B-A88B-F445D95E11AB}" destId="{9848E1D8-8AF7-4549-8D2E-471844E0E304}" srcOrd="0" destOrd="0" presId="urn:microsoft.com/office/officeart/2005/8/layout/pList2"/>
    <dgm:cxn modelId="{96636CB2-17DE-472E-AD82-8BAACF80FC51}" type="presParOf" srcId="{649322C9-2787-4E1B-A88B-F445D95E11AB}" destId="{3D358DB4-F65D-4ED0-B406-6DB57066DB5D}" srcOrd="1" destOrd="0" presId="urn:microsoft.com/office/officeart/2005/8/layout/pList2"/>
    <dgm:cxn modelId="{49293487-C120-4A5C-80E3-D2ECEB652472}" type="presParOf" srcId="{649322C9-2787-4E1B-A88B-F445D95E11AB}" destId="{E945010D-6266-414E-BC8B-C6AF87C5F5E0}" srcOrd="2" destOrd="0" presId="urn:microsoft.com/office/officeart/2005/8/layout/pList2"/>
    <dgm:cxn modelId="{961DB514-A064-47CB-AB66-32614269259F}" type="presParOf" srcId="{7C3FA549-23C9-403D-966F-65391F6640CF}" destId="{EAF8BD1C-5557-415A-ACF3-BD1125DD2A5F}" srcOrd="1" destOrd="0" presId="urn:microsoft.com/office/officeart/2005/8/layout/pList2"/>
    <dgm:cxn modelId="{376FF749-5D28-4F4B-A8AA-4128D1AE0B80}" type="presParOf" srcId="{7C3FA549-23C9-403D-966F-65391F6640CF}" destId="{B1563971-A413-4414-BA21-37CD3581CCBA}" srcOrd="2" destOrd="0" presId="urn:microsoft.com/office/officeart/2005/8/layout/pList2"/>
    <dgm:cxn modelId="{63B8E502-CFC8-46E2-82A7-5EAC1F9F2179}" type="presParOf" srcId="{B1563971-A413-4414-BA21-37CD3581CCBA}" destId="{A2820BA1-3F49-47AE-A664-B00E856371F3}" srcOrd="0" destOrd="0" presId="urn:microsoft.com/office/officeart/2005/8/layout/pList2"/>
    <dgm:cxn modelId="{2FC463DD-D115-4D3B-8C95-09A4ED123668}" type="presParOf" srcId="{B1563971-A413-4414-BA21-37CD3581CCBA}" destId="{71F9FB80-2E40-4F7E-95CD-02B3E091FDD3}" srcOrd="1" destOrd="0" presId="urn:microsoft.com/office/officeart/2005/8/layout/pList2"/>
    <dgm:cxn modelId="{0E0A0BED-100C-406C-A72B-53142975A44A}" type="presParOf" srcId="{B1563971-A413-4414-BA21-37CD3581CCBA}" destId="{3E3966F7-1626-4969-9814-561B9DD9524A}" srcOrd="2" destOrd="0" presId="urn:microsoft.com/office/officeart/2005/8/layout/pList2"/>
    <dgm:cxn modelId="{4DF0518D-BBA0-49FF-8686-0B313DD6CA03}" type="presParOf" srcId="{7C3FA549-23C9-403D-966F-65391F6640CF}" destId="{606ED996-5B92-460E-AAFD-94C48351C53E}" srcOrd="3" destOrd="0" presId="urn:microsoft.com/office/officeart/2005/8/layout/pList2"/>
    <dgm:cxn modelId="{8A4EBF65-BAAA-4C15-A772-9FFD2826B660}" type="presParOf" srcId="{7C3FA549-23C9-403D-966F-65391F6640CF}" destId="{529B0E15-28D1-4FA7-804A-D9FD79FD724F}" srcOrd="4" destOrd="0" presId="urn:microsoft.com/office/officeart/2005/8/layout/pList2"/>
    <dgm:cxn modelId="{3230E1E7-FD85-44E2-9A15-AA0293CC321C}" type="presParOf" srcId="{529B0E15-28D1-4FA7-804A-D9FD79FD724F}" destId="{DA559785-4874-4B4C-A6E4-6E88B2C8739F}" srcOrd="0" destOrd="0" presId="urn:microsoft.com/office/officeart/2005/8/layout/pList2"/>
    <dgm:cxn modelId="{01B4E04A-37D5-46CE-967E-1738629A21F1}" type="presParOf" srcId="{529B0E15-28D1-4FA7-804A-D9FD79FD724F}" destId="{B7E70E03-7056-41DA-96D4-7966ACACE307}" srcOrd="1" destOrd="0" presId="urn:microsoft.com/office/officeart/2005/8/layout/pList2"/>
    <dgm:cxn modelId="{DFB1D551-4DAF-4A4C-A59B-F0763F4A9011}" type="presParOf" srcId="{529B0E15-28D1-4FA7-804A-D9FD79FD724F}" destId="{5BF9ECF1-DF61-44F4-AA2C-18949A6873F3}" srcOrd="2" destOrd="0" presId="urn:microsoft.com/office/officeart/2005/8/layout/pList2"/>
    <dgm:cxn modelId="{96A5535C-DA32-4448-BE6E-2C7681F985AD}" type="presParOf" srcId="{7C3FA549-23C9-403D-966F-65391F6640CF}" destId="{E65D3CD3-E1B9-450A-9068-DB00A4CDA138}" srcOrd="5" destOrd="0" presId="urn:microsoft.com/office/officeart/2005/8/layout/pList2"/>
    <dgm:cxn modelId="{A3AEC702-11E8-43F6-88E1-FA9A2EFDF95A}" type="presParOf" srcId="{7C3FA549-23C9-403D-966F-65391F6640CF}" destId="{4180CEDF-7056-4503-8666-DB1D304A1F3A}" srcOrd="6" destOrd="0" presId="urn:microsoft.com/office/officeart/2005/8/layout/pList2"/>
    <dgm:cxn modelId="{2F891D53-4A51-4E30-A94D-9FC8DA0DA1EF}" type="presParOf" srcId="{4180CEDF-7056-4503-8666-DB1D304A1F3A}" destId="{17439542-867A-4EED-BD9B-B3563383CEDE}" srcOrd="0" destOrd="0" presId="urn:microsoft.com/office/officeart/2005/8/layout/pList2"/>
    <dgm:cxn modelId="{9ACAE04B-3F1D-4E0D-9B10-C48DD5611183}" type="presParOf" srcId="{4180CEDF-7056-4503-8666-DB1D304A1F3A}" destId="{31F76DC1-D9AA-4073-9A2A-6E7B886D5FEF}" srcOrd="1" destOrd="0" presId="urn:microsoft.com/office/officeart/2005/8/layout/pList2"/>
    <dgm:cxn modelId="{3FC720DD-82B3-4F45-A541-53CA8C8DF711}" type="presParOf" srcId="{4180CEDF-7056-4503-8666-DB1D304A1F3A}" destId="{B9E32A71-E56C-4279-AE1E-43E3C19A2A62}" srcOrd="2" destOrd="0" presId="urn:microsoft.com/office/officeart/2005/8/layout/p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0F660E4-61E4-4732-A447-D747C92C589F}" type="doc">
      <dgm:prSet loTypeId="urn:microsoft.com/office/officeart/2005/8/layout/pList2" loCatId="list" qsTypeId="urn:microsoft.com/office/officeart/2005/8/quickstyle/simple1" qsCatId="simple" csTypeId="urn:microsoft.com/office/officeart/2005/8/colors/accent1_2" csCatId="accent1" phldr="1"/>
      <dgm:spPr/>
      <dgm:t>
        <a:bodyPr/>
        <a:lstStyle/>
        <a:p>
          <a:endParaRPr lang="en-US"/>
        </a:p>
      </dgm:t>
    </dgm:pt>
    <dgm:pt modelId="{7880440B-4342-4CEE-B43E-CF9D98CFB64E}">
      <dgm:prSet phldrT="[Text]" custT="1"/>
      <dgm:spPr>
        <a:solidFill>
          <a:schemeClr val="bg1">
            <a:lumMod val="85000"/>
          </a:schemeClr>
        </a:solidFill>
      </dgm:spPr>
      <dgm:t>
        <a:bodyPr/>
        <a:lstStyle/>
        <a:p>
          <a:r>
            <a:rPr lang="en-US" sz="2000" b="1" dirty="0"/>
            <a:t>“Pre”</a:t>
          </a:r>
        </a:p>
        <a:p>
          <a:r>
            <a:rPr lang="en-US" sz="1800" dirty="0"/>
            <a:t>Urgency, anticipation, planning, &amp; excitement for the content</a:t>
          </a:r>
        </a:p>
      </dgm:t>
    </dgm:pt>
    <dgm:pt modelId="{1FDEF108-1B22-4C33-98CC-A6FE6F126169}" type="parTrans" cxnId="{7C560ED6-3C9F-4CAA-B68E-950565794E9D}">
      <dgm:prSet/>
      <dgm:spPr/>
      <dgm:t>
        <a:bodyPr/>
        <a:lstStyle/>
        <a:p>
          <a:endParaRPr lang="en-US" sz="2400"/>
        </a:p>
      </dgm:t>
    </dgm:pt>
    <dgm:pt modelId="{D83BC10A-8DD6-4F8F-8142-A0BEC90C5664}" type="sibTrans" cxnId="{7C560ED6-3C9F-4CAA-B68E-950565794E9D}">
      <dgm:prSet/>
      <dgm:spPr/>
      <dgm:t>
        <a:bodyPr/>
        <a:lstStyle/>
        <a:p>
          <a:endParaRPr lang="en-US" sz="2400"/>
        </a:p>
      </dgm:t>
    </dgm:pt>
    <dgm:pt modelId="{1D0E4274-7693-4260-86FF-D9D593626C69}">
      <dgm:prSet phldrT="[Text]" custT="1"/>
      <dgm:spPr/>
      <dgm:t>
        <a:bodyPr/>
        <a:lstStyle/>
        <a:p>
          <a:r>
            <a:rPr lang="en-US" sz="2000" b="1" dirty="0"/>
            <a:t>“During”</a:t>
          </a:r>
        </a:p>
        <a:p>
          <a:r>
            <a:rPr lang="en-US" sz="1800" dirty="0"/>
            <a:t>Sustained interest &amp; Immediate need to share</a:t>
          </a:r>
        </a:p>
      </dgm:t>
    </dgm:pt>
    <dgm:pt modelId="{64C4A9A9-FCB8-4925-92D9-450EABE63110}" type="parTrans" cxnId="{62E95CF7-EA35-45E9-A735-A1BA58E29D69}">
      <dgm:prSet/>
      <dgm:spPr/>
      <dgm:t>
        <a:bodyPr/>
        <a:lstStyle/>
        <a:p>
          <a:endParaRPr lang="en-US" sz="2400"/>
        </a:p>
      </dgm:t>
    </dgm:pt>
    <dgm:pt modelId="{6F3F910B-9855-4049-8547-FD800CEA5C16}" type="sibTrans" cxnId="{62E95CF7-EA35-45E9-A735-A1BA58E29D69}">
      <dgm:prSet/>
      <dgm:spPr/>
      <dgm:t>
        <a:bodyPr/>
        <a:lstStyle/>
        <a:p>
          <a:endParaRPr lang="en-US" sz="2400"/>
        </a:p>
      </dgm:t>
    </dgm:pt>
    <dgm:pt modelId="{EBE05114-6E2A-4240-9369-0354B881E8A7}">
      <dgm:prSet phldrT="[Text]" custT="1"/>
      <dgm:spPr>
        <a:solidFill>
          <a:schemeClr val="bg1">
            <a:lumMod val="85000"/>
          </a:schemeClr>
        </a:solidFill>
      </dgm:spPr>
      <dgm:t>
        <a:bodyPr/>
        <a:lstStyle/>
        <a:p>
          <a:r>
            <a:rPr lang="en-US" sz="2000" b="1" dirty="0"/>
            <a:t>“Post”</a:t>
          </a:r>
        </a:p>
        <a:p>
          <a:r>
            <a:rPr lang="en-US" sz="1800" b="0" dirty="0"/>
            <a:t>Compelled to seek out MORE content &amp; engage with communities</a:t>
          </a:r>
        </a:p>
      </dgm:t>
    </dgm:pt>
    <dgm:pt modelId="{08AD3DA4-E981-4E06-88DA-D56ADE309E17}" type="parTrans" cxnId="{3D3387E3-C709-4AC8-B6A1-9EB5751A6A5F}">
      <dgm:prSet/>
      <dgm:spPr/>
      <dgm:t>
        <a:bodyPr/>
        <a:lstStyle/>
        <a:p>
          <a:endParaRPr lang="en-US" sz="2400"/>
        </a:p>
      </dgm:t>
    </dgm:pt>
    <dgm:pt modelId="{EDA1ECBE-14BB-475C-B1AC-C38C8467E6F3}" type="sibTrans" cxnId="{3D3387E3-C709-4AC8-B6A1-9EB5751A6A5F}">
      <dgm:prSet/>
      <dgm:spPr/>
      <dgm:t>
        <a:bodyPr/>
        <a:lstStyle/>
        <a:p>
          <a:endParaRPr lang="en-US" sz="2400"/>
        </a:p>
      </dgm:t>
    </dgm:pt>
    <dgm:pt modelId="{2DAB0EDF-DF7A-4AB4-BA57-F2A331C9104A}">
      <dgm:prSet phldrT="[Text]" custT="1"/>
      <dgm:spPr>
        <a:solidFill>
          <a:schemeClr val="bg1">
            <a:lumMod val="85000"/>
          </a:schemeClr>
        </a:solidFill>
      </dgm:spPr>
      <dgm:t>
        <a:bodyPr/>
        <a:lstStyle/>
        <a:p>
          <a:r>
            <a:rPr lang="en-US" sz="2000" b="1" dirty="0"/>
            <a:t>“Interest Over Time”</a:t>
          </a:r>
        </a:p>
        <a:p>
          <a:r>
            <a:rPr lang="en-US" sz="1800" b="0" dirty="0"/>
            <a:t>Sustained relevance </a:t>
          </a:r>
        </a:p>
      </dgm:t>
    </dgm:pt>
    <dgm:pt modelId="{E99B2B01-50DD-4A01-A837-BFAC047D5005}" type="parTrans" cxnId="{6A8BFBFC-F00D-486D-82A5-64D8E6D49E67}">
      <dgm:prSet/>
      <dgm:spPr/>
      <dgm:t>
        <a:bodyPr/>
        <a:lstStyle/>
        <a:p>
          <a:endParaRPr lang="en-US" sz="2400"/>
        </a:p>
      </dgm:t>
    </dgm:pt>
    <dgm:pt modelId="{F3BFDA33-BC54-4CB8-8ADE-87456989A99B}" type="sibTrans" cxnId="{6A8BFBFC-F00D-486D-82A5-64D8E6D49E67}">
      <dgm:prSet/>
      <dgm:spPr/>
      <dgm:t>
        <a:bodyPr/>
        <a:lstStyle/>
        <a:p>
          <a:endParaRPr lang="en-US" sz="2400"/>
        </a:p>
      </dgm:t>
    </dgm:pt>
    <dgm:pt modelId="{E969404C-0130-4ECA-9541-F8C777CCDFF4}" type="pres">
      <dgm:prSet presAssocID="{D0F660E4-61E4-4732-A447-D747C92C589F}" presName="Name0" presStyleCnt="0">
        <dgm:presLayoutVars>
          <dgm:dir/>
          <dgm:resizeHandles val="exact"/>
        </dgm:presLayoutVars>
      </dgm:prSet>
      <dgm:spPr/>
    </dgm:pt>
    <dgm:pt modelId="{E3B9D12D-6709-4CD8-A8AA-0DCEE9FF6256}" type="pres">
      <dgm:prSet presAssocID="{D0F660E4-61E4-4732-A447-D747C92C589F}" presName="bkgdShp" presStyleLbl="alignAccFollowNode1" presStyleIdx="0" presStyleCnt="1"/>
      <dgm:spPr/>
    </dgm:pt>
    <dgm:pt modelId="{7C3FA549-23C9-403D-966F-65391F6640CF}" type="pres">
      <dgm:prSet presAssocID="{D0F660E4-61E4-4732-A447-D747C92C589F}" presName="linComp" presStyleCnt="0"/>
      <dgm:spPr/>
    </dgm:pt>
    <dgm:pt modelId="{649322C9-2787-4E1B-A88B-F445D95E11AB}" type="pres">
      <dgm:prSet presAssocID="{7880440B-4342-4CEE-B43E-CF9D98CFB64E}" presName="compNode" presStyleCnt="0"/>
      <dgm:spPr/>
    </dgm:pt>
    <dgm:pt modelId="{9848E1D8-8AF7-4549-8D2E-471844E0E304}" type="pres">
      <dgm:prSet presAssocID="{7880440B-4342-4CEE-B43E-CF9D98CFB64E}" presName="node" presStyleLbl="node1" presStyleIdx="0" presStyleCnt="4">
        <dgm:presLayoutVars>
          <dgm:bulletEnabled val="1"/>
        </dgm:presLayoutVars>
      </dgm:prSet>
      <dgm:spPr/>
    </dgm:pt>
    <dgm:pt modelId="{3D358DB4-F65D-4ED0-B406-6DB57066DB5D}" type="pres">
      <dgm:prSet presAssocID="{7880440B-4342-4CEE-B43E-CF9D98CFB64E}" presName="invisiNode" presStyleLbl="node1" presStyleIdx="0" presStyleCnt="4"/>
      <dgm:spPr/>
    </dgm:pt>
    <dgm:pt modelId="{E945010D-6266-414E-BC8B-C6AF87C5F5E0}" type="pres">
      <dgm:prSet presAssocID="{7880440B-4342-4CEE-B43E-CF9D98CFB64E}" presName="imagNode" presStyleLbl="fgImgPlace1" presStyleIdx="0" presStyleCnt="4"/>
      <dgm:spPr>
        <a:blipFill rotWithShape="1">
          <a:blip xmlns:r="http://schemas.openxmlformats.org/officeDocument/2006/relationships" r:embed="rId1">
            <a:duotone>
              <a:schemeClr val="bg2">
                <a:shade val="45000"/>
                <a:satMod val="135000"/>
              </a:schemeClr>
              <a:prstClr val="white"/>
            </a:duotone>
          </a:blip>
          <a:srcRect/>
          <a:stretch>
            <a:fillRect/>
          </a:stretch>
        </a:blipFill>
      </dgm:spPr>
    </dgm:pt>
    <dgm:pt modelId="{EAF8BD1C-5557-415A-ACF3-BD1125DD2A5F}" type="pres">
      <dgm:prSet presAssocID="{D83BC10A-8DD6-4F8F-8142-A0BEC90C5664}" presName="sibTrans" presStyleLbl="sibTrans2D1" presStyleIdx="0" presStyleCnt="0"/>
      <dgm:spPr/>
    </dgm:pt>
    <dgm:pt modelId="{B1563971-A413-4414-BA21-37CD3581CCBA}" type="pres">
      <dgm:prSet presAssocID="{1D0E4274-7693-4260-86FF-D9D593626C69}" presName="compNode" presStyleCnt="0"/>
      <dgm:spPr/>
    </dgm:pt>
    <dgm:pt modelId="{A2820BA1-3F49-47AE-A664-B00E856371F3}" type="pres">
      <dgm:prSet presAssocID="{1D0E4274-7693-4260-86FF-D9D593626C69}" presName="node" presStyleLbl="node1" presStyleIdx="1" presStyleCnt="4">
        <dgm:presLayoutVars>
          <dgm:bulletEnabled val="1"/>
        </dgm:presLayoutVars>
      </dgm:prSet>
      <dgm:spPr/>
    </dgm:pt>
    <dgm:pt modelId="{71F9FB80-2E40-4F7E-95CD-02B3E091FDD3}" type="pres">
      <dgm:prSet presAssocID="{1D0E4274-7693-4260-86FF-D9D593626C69}" presName="invisiNode" presStyleLbl="node1" presStyleIdx="1" presStyleCnt="4"/>
      <dgm:spPr/>
    </dgm:pt>
    <dgm:pt modelId="{3E3966F7-1626-4969-9814-561B9DD9524A}" type="pres">
      <dgm:prSet presAssocID="{1D0E4274-7693-4260-86FF-D9D593626C69}" presName="imagNode" presStyleLbl="fgImgPlace1" presStyleIdx="1" presStyleCnt="4"/>
      <dgm:spPr>
        <a:blipFill rotWithShape="1">
          <a:blip xmlns:r="http://schemas.openxmlformats.org/officeDocument/2006/relationships" r:embed="rId2"/>
          <a:srcRect/>
          <a:stretch>
            <a:fillRect/>
          </a:stretch>
        </a:blipFill>
      </dgm:spPr>
    </dgm:pt>
    <dgm:pt modelId="{606ED996-5B92-460E-AAFD-94C48351C53E}" type="pres">
      <dgm:prSet presAssocID="{6F3F910B-9855-4049-8547-FD800CEA5C16}" presName="sibTrans" presStyleLbl="sibTrans2D1" presStyleIdx="0" presStyleCnt="0"/>
      <dgm:spPr/>
    </dgm:pt>
    <dgm:pt modelId="{529B0E15-28D1-4FA7-804A-D9FD79FD724F}" type="pres">
      <dgm:prSet presAssocID="{EBE05114-6E2A-4240-9369-0354B881E8A7}" presName="compNode" presStyleCnt="0"/>
      <dgm:spPr/>
    </dgm:pt>
    <dgm:pt modelId="{DA559785-4874-4B4C-A6E4-6E88B2C8739F}" type="pres">
      <dgm:prSet presAssocID="{EBE05114-6E2A-4240-9369-0354B881E8A7}" presName="node" presStyleLbl="node1" presStyleIdx="2" presStyleCnt="4">
        <dgm:presLayoutVars>
          <dgm:bulletEnabled val="1"/>
        </dgm:presLayoutVars>
      </dgm:prSet>
      <dgm:spPr/>
    </dgm:pt>
    <dgm:pt modelId="{B7E70E03-7056-41DA-96D4-7966ACACE307}" type="pres">
      <dgm:prSet presAssocID="{EBE05114-6E2A-4240-9369-0354B881E8A7}" presName="invisiNode" presStyleLbl="node1" presStyleIdx="2" presStyleCnt="4"/>
      <dgm:spPr/>
    </dgm:pt>
    <dgm:pt modelId="{5BF9ECF1-DF61-44F4-AA2C-18949A6873F3}" type="pres">
      <dgm:prSet presAssocID="{EBE05114-6E2A-4240-9369-0354B881E8A7}" presName="imagNode" presStyleLbl="fgImgPlace1" presStyleIdx="2" presStyleCnt="4"/>
      <dgm:spPr>
        <a:blipFill rotWithShape="1">
          <a:blip xmlns:r="http://schemas.openxmlformats.org/officeDocument/2006/relationships" r:embed="rId3">
            <a:duotone>
              <a:schemeClr val="bg2">
                <a:shade val="45000"/>
                <a:satMod val="135000"/>
              </a:schemeClr>
              <a:prstClr val="white"/>
            </a:duotone>
          </a:blip>
          <a:srcRect/>
          <a:stretch>
            <a:fillRect/>
          </a:stretch>
        </a:blipFill>
      </dgm:spPr>
    </dgm:pt>
    <dgm:pt modelId="{E65D3CD3-E1B9-450A-9068-DB00A4CDA138}" type="pres">
      <dgm:prSet presAssocID="{EDA1ECBE-14BB-475C-B1AC-C38C8467E6F3}" presName="sibTrans" presStyleLbl="sibTrans2D1" presStyleIdx="0" presStyleCnt="0"/>
      <dgm:spPr/>
    </dgm:pt>
    <dgm:pt modelId="{4180CEDF-7056-4503-8666-DB1D304A1F3A}" type="pres">
      <dgm:prSet presAssocID="{2DAB0EDF-DF7A-4AB4-BA57-F2A331C9104A}" presName="compNode" presStyleCnt="0"/>
      <dgm:spPr/>
    </dgm:pt>
    <dgm:pt modelId="{17439542-867A-4EED-BD9B-B3563383CEDE}" type="pres">
      <dgm:prSet presAssocID="{2DAB0EDF-DF7A-4AB4-BA57-F2A331C9104A}" presName="node" presStyleLbl="node1" presStyleIdx="3" presStyleCnt="4">
        <dgm:presLayoutVars>
          <dgm:bulletEnabled val="1"/>
        </dgm:presLayoutVars>
      </dgm:prSet>
      <dgm:spPr/>
    </dgm:pt>
    <dgm:pt modelId="{31F76DC1-D9AA-4073-9A2A-6E7B886D5FEF}" type="pres">
      <dgm:prSet presAssocID="{2DAB0EDF-DF7A-4AB4-BA57-F2A331C9104A}" presName="invisiNode" presStyleLbl="node1" presStyleIdx="3" presStyleCnt="4"/>
      <dgm:spPr/>
    </dgm:pt>
    <dgm:pt modelId="{B9E32A71-E56C-4279-AE1E-43E3C19A2A62}" type="pres">
      <dgm:prSet presAssocID="{2DAB0EDF-DF7A-4AB4-BA57-F2A331C9104A}" presName="imagNode" presStyleLbl="fgImgPlace1" presStyleIdx="3" presStyleCnt="4"/>
      <dgm:spPr>
        <a:blipFill rotWithShape="1">
          <a:blip xmlns:r="http://schemas.openxmlformats.org/officeDocument/2006/relationships" r:embed="rId4">
            <a:duotone>
              <a:schemeClr val="bg2">
                <a:shade val="45000"/>
                <a:satMod val="135000"/>
              </a:schemeClr>
              <a:prstClr val="white"/>
            </a:duotone>
          </a:blip>
          <a:srcRect/>
          <a:stretch>
            <a:fillRect l="-30000" r="-30000"/>
          </a:stretch>
        </a:blipFill>
      </dgm:spPr>
    </dgm:pt>
  </dgm:ptLst>
  <dgm:cxnLst>
    <dgm:cxn modelId="{83AB9327-8488-427C-A904-ACC49E308414}" type="presOf" srcId="{D0F660E4-61E4-4732-A447-D747C92C589F}" destId="{E969404C-0130-4ECA-9541-F8C777CCDFF4}" srcOrd="0" destOrd="0" presId="urn:microsoft.com/office/officeart/2005/8/layout/pList2"/>
    <dgm:cxn modelId="{45E7672C-D633-417A-8E35-B1CBF94DA6BE}" type="presOf" srcId="{D83BC10A-8DD6-4F8F-8142-A0BEC90C5664}" destId="{EAF8BD1C-5557-415A-ACF3-BD1125DD2A5F}" srcOrd="0" destOrd="0" presId="urn:microsoft.com/office/officeart/2005/8/layout/pList2"/>
    <dgm:cxn modelId="{14101F33-E755-4877-9FBA-7E35C4A898AF}" type="presOf" srcId="{7880440B-4342-4CEE-B43E-CF9D98CFB64E}" destId="{9848E1D8-8AF7-4549-8D2E-471844E0E304}" srcOrd="0" destOrd="0" presId="urn:microsoft.com/office/officeart/2005/8/layout/pList2"/>
    <dgm:cxn modelId="{49EBE936-6AB3-4421-BE5C-91CCE123A24F}" type="presOf" srcId="{2DAB0EDF-DF7A-4AB4-BA57-F2A331C9104A}" destId="{17439542-867A-4EED-BD9B-B3563383CEDE}" srcOrd="0" destOrd="0" presId="urn:microsoft.com/office/officeart/2005/8/layout/pList2"/>
    <dgm:cxn modelId="{B5FFC86A-0299-452B-94CA-0E13ACAABBCD}" type="presOf" srcId="{6F3F910B-9855-4049-8547-FD800CEA5C16}" destId="{606ED996-5B92-460E-AAFD-94C48351C53E}" srcOrd="0" destOrd="0" presId="urn:microsoft.com/office/officeart/2005/8/layout/pList2"/>
    <dgm:cxn modelId="{7C560ED6-3C9F-4CAA-B68E-950565794E9D}" srcId="{D0F660E4-61E4-4732-A447-D747C92C589F}" destId="{7880440B-4342-4CEE-B43E-CF9D98CFB64E}" srcOrd="0" destOrd="0" parTransId="{1FDEF108-1B22-4C33-98CC-A6FE6F126169}" sibTransId="{D83BC10A-8DD6-4F8F-8142-A0BEC90C5664}"/>
    <dgm:cxn modelId="{F1F5C7D6-8B87-4B32-9252-F4795B25E1CD}" type="presOf" srcId="{1D0E4274-7693-4260-86FF-D9D593626C69}" destId="{A2820BA1-3F49-47AE-A664-B00E856371F3}" srcOrd="0" destOrd="0" presId="urn:microsoft.com/office/officeart/2005/8/layout/pList2"/>
    <dgm:cxn modelId="{311ABADA-1141-4D25-ADBD-D3176786D1C3}" type="presOf" srcId="{EBE05114-6E2A-4240-9369-0354B881E8A7}" destId="{DA559785-4874-4B4C-A6E4-6E88B2C8739F}" srcOrd="0" destOrd="0" presId="urn:microsoft.com/office/officeart/2005/8/layout/pList2"/>
    <dgm:cxn modelId="{3D3387E3-C709-4AC8-B6A1-9EB5751A6A5F}" srcId="{D0F660E4-61E4-4732-A447-D747C92C589F}" destId="{EBE05114-6E2A-4240-9369-0354B881E8A7}" srcOrd="2" destOrd="0" parTransId="{08AD3DA4-E981-4E06-88DA-D56ADE309E17}" sibTransId="{EDA1ECBE-14BB-475C-B1AC-C38C8467E6F3}"/>
    <dgm:cxn modelId="{9013F5E6-806C-4F13-9D62-E6597DEF3011}" type="presOf" srcId="{EDA1ECBE-14BB-475C-B1AC-C38C8467E6F3}" destId="{E65D3CD3-E1B9-450A-9068-DB00A4CDA138}" srcOrd="0" destOrd="0" presId="urn:microsoft.com/office/officeart/2005/8/layout/pList2"/>
    <dgm:cxn modelId="{62E95CF7-EA35-45E9-A735-A1BA58E29D69}" srcId="{D0F660E4-61E4-4732-A447-D747C92C589F}" destId="{1D0E4274-7693-4260-86FF-D9D593626C69}" srcOrd="1" destOrd="0" parTransId="{64C4A9A9-FCB8-4925-92D9-450EABE63110}" sibTransId="{6F3F910B-9855-4049-8547-FD800CEA5C16}"/>
    <dgm:cxn modelId="{6A8BFBFC-F00D-486D-82A5-64D8E6D49E67}" srcId="{D0F660E4-61E4-4732-A447-D747C92C589F}" destId="{2DAB0EDF-DF7A-4AB4-BA57-F2A331C9104A}" srcOrd="3" destOrd="0" parTransId="{E99B2B01-50DD-4A01-A837-BFAC047D5005}" sibTransId="{F3BFDA33-BC54-4CB8-8ADE-87456989A99B}"/>
    <dgm:cxn modelId="{F0779C9D-6C43-4C79-ADFA-FAE2B0B6FFA3}" type="presParOf" srcId="{E969404C-0130-4ECA-9541-F8C777CCDFF4}" destId="{E3B9D12D-6709-4CD8-A8AA-0DCEE9FF6256}" srcOrd="0" destOrd="0" presId="urn:microsoft.com/office/officeart/2005/8/layout/pList2"/>
    <dgm:cxn modelId="{350FB0A7-A8C2-43EC-A042-1BF3960C8C0A}" type="presParOf" srcId="{E969404C-0130-4ECA-9541-F8C777CCDFF4}" destId="{7C3FA549-23C9-403D-966F-65391F6640CF}" srcOrd="1" destOrd="0" presId="urn:microsoft.com/office/officeart/2005/8/layout/pList2"/>
    <dgm:cxn modelId="{6FF893D4-48D7-462F-8861-B62C8C666C65}" type="presParOf" srcId="{7C3FA549-23C9-403D-966F-65391F6640CF}" destId="{649322C9-2787-4E1B-A88B-F445D95E11AB}" srcOrd="0" destOrd="0" presId="urn:microsoft.com/office/officeart/2005/8/layout/pList2"/>
    <dgm:cxn modelId="{7D3D1FD7-E6A8-48BB-8E2A-59898D4AE74C}" type="presParOf" srcId="{649322C9-2787-4E1B-A88B-F445D95E11AB}" destId="{9848E1D8-8AF7-4549-8D2E-471844E0E304}" srcOrd="0" destOrd="0" presId="urn:microsoft.com/office/officeart/2005/8/layout/pList2"/>
    <dgm:cxn modelId="{96636CB2-17DE-472E-AD82-8BAACF80FC51}" type="presParOf" srcId="{649322C9-2787-4E1B-A88B-F445D95E11AB}" destId="{3D358DB4-F65D-4ED0-B406-6DB57066DB5D}" srcOrd="1" destOrd="0" presId="urn:microsoft.com/office/officeart/2005/8/layout/pList2"/>
    <dgm:cxn modelId="{49293487-C120-4A5C-80E3-D2ECEB652472}" type="presParOf" srcId="{649322C9-2787-4E1B-A88B-F445D95E11AB}" destId="{E945010D-6266-414E-BC8B-C6AF87C5F5E0}" srcOrd="2" destOrd="0" presId="urn:microsoft.com/office/officeart/2005/8/layout/pList2"/>
    <dgm:cxn modelId="{961DB514-A064-47CB-AB66-32614269259F}" type="presParOf" srcId="{7C3FA549-23C9-403D-966F-65391F6640CF}" destId="{EAF8BD1C-5557-415A-ACF3-BD1125DD2A5F}" srcOrd="1" destOrd="0" presId="urn:microsoft.com/office/officeart/2005/8/layout/pList2"/>
    <dgm:cxn modelId="{376FF749-5D28-4F4B-A8AA-4128D1AE0B80}" type="presParOf" srcId="{7C3FA549-23C9-403D-966F-65391F6640CF}" destId="{B1563971-A413-4414-BA21-37CD3581CCBA}" srcOrd="2" destOrd="0" presId="urn:microsoft.com/office/officeart/2005/8/layout/pList2"/>
    <dgm:cxn modelId="{63B8E502-CFC8-46E2-82A7-5EAC1F9F2179}" type="presParOf" srcId="{B1563971-A413-4414-BA21-37CD3581CCBA}" destId="{A2820BA1-3F49-47AE-A664-B00E856371F3}" srcOrd="0" destOrd="0" presId="urn:microsoft.com/office/officeart/2005/8/layout/pList2"/>
    <dgm:cxn modelId="{2FC463DD-D115-4D3B-8C95-09A4ED123668}" type="presParOf" srcId="{B1563971-A413-4414-BA21-37CD3581CCBA}" destId="{71F9FB80-2E40-4F7E-95CD-02B3E091FDD3}" srcOrd="1" destOrd="0" presId="urn:microsoft.com/office/officeart/2005/8/layout/pList2"/>
    <dgm:cxn modelId="{0E0A0BED-100C-406C-A72B-53142975A44A}" type="presParOf" srcId="{B1563971-A413-4414-BA21-37CD3581CCBA}" destId="{3E3966F7-1626-4969-9814-561B9DD9524A}" srcOrd="2" destOrd="0" presId="urn:microsoft.com/office/officeart/2005/8/layout/pList2"/>
    <dgm:cxn modelId="{4DF0518D-BBA0-49FF-8686-0B313DD6CA03}" type="presParOf" srcId="{7C3FA549-23C9-403D-966F-65391F6640CF}" destId="{606ED996-5B92-460E-AAFD-94C48351C53E}" srcOrd="3" destOrd="0" presId="urn:microsoft.com/office/officeart/2005/8/layout/pList2"/>
    <dgm:cxn modelId="{8A4EBF65-BAAA-4C15-A772-9FFD2826B660}" type="presParOf" srcId="{7C3FA549-23C9-403D-966F-65391F6640CF}" destId="{529B0E15-28D1-4FA7-804A-D9FD79FD724F}" srcOrd="4" destOrd="0" presId="urn:microsoft.com/office/officeart/2005/8/layout/pList2"/>
    <dgm:cxn modelId="{3230E1E7-FD85-44E2-9A15-AA0293CC321C}" type="presParOf" srcId="{529B0E15-28D1-4FA7-804A-D9FD79FD724F}" destId="{DA559785-4874-4B4C-A6E4-6E88B2C8739F}" srcOrd="0" destOrd="0" presId="urn:microsoft.com/office/officeart/2005/8/layout/pList2"/>
    <dgm:cxn modelId="{01B4E04A-37D5-46CE-967E-1738629A21F1}" type="presParOf" srcId="{529B0E15-28D1-4FA7-804A-D9FD79FD724F}" destId="{B7E70E03-7056-41DA-96D4-7966ACACE307}" srcOrd="1" destOrd="0" presId="urn:microsoft.com/office/officeart/2005/8/layout/pList2"/>
    <dgm:cxn modelId="{DFB1D551-4DAF-4A4C-A59B-F0763F4A9011}" type="presParOf" srcId="{529B0E15-28D1-4FA7-804A-D9FD79FD724F}" destId="{5BF9ECF1-DF61-44F4-AA2C-18949A6873F3}" srcOrd="2" destOrd="0" presId="urn:microsoft.com/office/officeart/2005/8/layout/pList2"/>
    <dgm:cxn modelId="{96A5535C-DA32-4448-BE6E-2C7681F985AD}" type="presParOf" srcId="{7C3FA549-23C9-403D-966F-65391F6640CF}" destId="{E65D3CD3-E1B9-450A-9068-DB00A4CDA138}" srcOrd="5" destOrd="0" presId="urn:microsoft.com/office/officeart/2005/8/layout/pList2"/>
    <dgm:cxn modelId="{A3AEC702-11E8-43F6-88E1-FA9A2EFDF95A}" type="presParOf" srcId="{7C3FA549-23C9-403D-966F-65391F6640CF}" destId="{4180CEDF-7056-4503-8666-DB1D304A1F3A}" srcOrd="6" destOrd="0" presId="urn:microsoft.com/office/officeart/2005/8/layout/pList2"/>
    <dgm:cxn modelId="{2F891D53-4A51-4E30-A94D-9FC8DA0DA1EF}" type="presParOf" srcId="{4180CEDF-7056-4503-8666-DB1D304A1F3A}" destId="{17439542-867A-4EED-BD9B-B3563383CEDE}" srcOrd="0" destOrd="0" presId="urn:microsoft.com/office/officeart/2005/8/layout/pList2"/>
    <dgm:cxn modelId="{9ACAE04B-3F1D-4E0D-9B10-C48DD5611183}" type="presParOf" srcId="{4180CEDF-7056-4503-8666-DB1D304A1F3A}" destId="{31F76DC1-D9AA-4073-9A2A-6E7B886D5FEF}" srcOrd="1" destOrd="0" presId="urn:microsoft.com/office/officeart/2005/8/layout/pList2"/>
    <dgm:cxn modelId="{3FC720DD-82B3-4F45-A541-53CA8C8DF711}" type="presParOf" srcId="{4180CEDF-7056-4503-8666-DB1D304A1F3A}" destId="{B9E32A71-E56C-4279-AE1E-43E3C19A2A62}" srcOrd="2" destOrd="0" presId="urn:microsoft.com/office/officeart/2005/8/layout/p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0F660E4-61E4-4732-A447-D747C92C589F}" type="doc">
      <dgm:prSet loTypeId="urn:microsoft.com/office/officeart/2005/8/layout/pList2" loCatId="list" qsTypeId="urn:microsoft.com/office/officeart/2005/8/quickstyle/simple1" qsCatId="simple" csTypeId="urn:microsoft.com/office/officeart/2005/8/colors/accent1_2" csCatId="accent1" phldr="1"/>
      <dgm:spPr/>
      <dgm:t>
        <a:bodyPr/>
        <a:lstStyle/>
        <a:p>
          <a:endParaRPr lang="en-US"/>
        </a:p>
      </dgm:t>
    </dgm:pt>
    <dgm:pt modelId="{7880440B-4342-4CEE-B43E-CF9D98CFB64E}">
      <dgm:prSet phldrT="[Text]" custT="1"/>
      <dgm:spPr>
        <a:solidFill>
          <a:schemeClr val="bg1">
            <a:lumMod val="85000"/>
          </a:schemeClr>
        </a:solidFill>
      </dgm:spPr>
      <dgm:t>
        <a:bodyPr/>
        <a:lstStyle/>
        <a:p>
          <a:r>
            <a:rPr lang="en-US" sz="2000" b="1" dirty="0"/>
            <a:t>“Pre”</a:t>
          </a:r>
        </a:p>
        <a:p>
          <a:r>
            <a:rPr lang="en-US" sz="1800" dirty="0"/>
            <a:t>Urgency, anticipation, planning, &amp; excitement for the content</a:t>
          </a:r>
        </a:p>
      </dgm:t>
    </dgm:pt>
    <dgm:pt modelId="{1FDEF108-1B22-4C33-98CC-A6FE6F126169}" type="parTrans" cxnId="{7C560ED6-3C9F-4CAA-B68E-950565794E9D}">
      <dgm:prSet/>
      <dgm:spPr/>
      <dgm:t>
        <a:bodyPr/>
        <a:lstStyle/>
        <a:p>
          <a:endParaRPr lang="en-US" sz="2400"/>
        </a:p>
      </dgm:t>
    </dgm:pt>
    <dgm:pt modelId="{D83BC10A-8DD6-4F8F-8142-A0BEC90C5664}" type="sibTrans" cxnId="{7C560ED6-3C9F-4CAA-B68E-950565794E9D}">
      <dgm:prSet/>
      <dgm:spPr/>
      <dgm:t>
        <a:bodyPr/>
        <a:lstStyle/>
        <a:p>
          <a:endParaRPr lang="en-US" sz="2400"/>
        </a:p>
      </dgm:t>
    </dgm:pt>
    <dgm:pt modelId="{1D0E4274-7693-4260-86FF-D9D593626C69}">
      <dgm:prSet phldrT="[Text]" custT="1"/>
      <dgm:spPr>
        <a:solidFill>
          <a:schemeClr val="bg1">
            <a:lumMod val="85000"/>
          </a:schemeClr>
        </a:solidFill>
      </dgm:spPr>
      <dgm:t>
        <a:bodyPr/>
        <a:lstStyle/>
        <a:p>
          <a:r>
            <a:rPr lang="en-US" sz="2000" b="1" dirty="0"/>
            <a:t>“During”</a:t>
          </a:r>
        </a:p>
        <a:p>
          <a:r>
            <a:rPr lang="en-US" sz="1800" dirty="0"/>
            <a:t>Sustained interest &amp; Immediate need to share</a:t>
          </a:r>
        </a:p>
      </dgm:t>
    </dgm:pt>
    <dgm:pt modelId="{64C4A9A9-FCB8-4925-92D9-450EABE63110}" type="parTrans" cxnId="{62E95CF7-EA35-45E9-A735-A1BA58E29D69}">
      <dgm:prSet/>
      <dgm:spPr/>
      <dgm:t>
        <a:bodyPr/>
        <a:lstStyle/>
        <a:p>
          <a:endParaRPr lang="en-US" sz="2400"/>
        </a:p>
      </dgm:t>
    </dgm:pt>
    <dgm:pt modelId="{6F3F910B-9855-4049-8547-FD800CEA5C16}" type="sibTrans" cxnId="{62E95CF7-EA35-45E9-A735-A1BA58E29D69}">
      <dgm:prSet/>
      <dgm:spPr/>
      <dgm:t>
        <a:bodyPr/>
        <a:lstStyle/>
        <a:p>
          <a:endParaRPr lang="en-US" sz="2400"/>
        </a:p>
      </dgm:t>
    </dgm:pt>
    <dgm:pt modelId="{EBE05114-6E2A-4240-9369-0354B881E8A7}">
      <dgm:prSet phldrT="[Text]" custT="1"/>
      <dgm:spPr/>
      <dgm:t>
        <a:bodyPr/>
        <a:lstStyle/>
        <a:p>
          <a:r>
            <a:rPr lang="en-US" sz="2000" b="1" dirty="0"/>
            <a:t>“Post”</a:t>
          </a:r>
        </a:p>
        <a:p>
          <a:r>
            <a:rPr lang="en-US" sz="1800" b="0" dirty="0"/>
            <a:t>Compelled to seek out MORE content &amp; engage with communities</a:t>
          </a:r>
        </a:p>
      </dgm:t>
    </dgm:pt>
    <dgm:pt modelId="{08AD3DA4-E981-4E06-88DA-D56ADE309E17}" type="parTrans" cxnId="{3D3387E3-C709-4AC8-B6A1-9EB5751A6A5F}">
      <dgm:prSet/>
      <dgm:spPr/>
      <dgm:t>
        <a:bodyPr/>
        <a:lstStyle/>
        <a:p>
          <a:endParaRPr lang="en-US" sz="2400"/>
        </a:p>
      </dgm:t>
    </dgm:pt>
    <dgm:pt modelId="{EDA1ECBE-14BB-475C-B1AC-C38C8467E6F3}" type="sibTrans" cxnId="{3D3387E3-C709-4AC8-B6A1-9EB5751A6A5F}">
      <dgm:prSet/>
      <dgm:spPr/>
      <dgm:t>
        <a:bodyPr/>
        <a:lstStyle/>
        <a:p>
          <a:endParaRPr lang="en-US" sz="2400"/>
        </a:p>
      </dgm:t>
    </dgm:pt>
    <dgm:pt modelId="{2DAB0EDF-DF7A-4AB4-BA57-F2A331C9104A}">
      <dgm:prSet phldrT="[Text]" custT="1"/>
      <dgm:spPr>
        <a:solidFill>
          <a:schemeClr val="bg1">
            <a:lumMod val="85000"/>
          </a:schemeClr>
        </a:solidFill>
      </dgm:spPr>
      <dgm:t>
        <a:bodyPr/>
        <a:lstStyle/>
        <a:p>
          <a:r>
            <a:rPr lang="en-US" sz="2000" b="1" dirty="0"/>
            <a:t>“Interest Over Time”</a:t>
          </a:r>
        </a:p>
        <a:p>
          <a:r>
            <a:rPr lang="en-US" sz="1800" b="0" dirty="0"/>
            <a:t>Sustained relevance </a:t>
          </a:r>
        </a:p>
      </dgm:t>
    </dgm:pt>
    <dgm:pt modelId="{E99B2B01-50DD-4A01-A837-BFAC047D5005}" type="parTrans" cxnId="{6A8BFBFC-F00D-486D-82A5-64D8E6D49E67}">
      <dgm:prSet/>
      <dgm:spPr/>
      <dgm:t>
        <a:bodyPr/>
        <a:lstStyle/>
        <a:p>
          <a:endParaRPr lang="en-US" sz="2400"/>
        </a:p>
      </dgm:t>
    </dgm:pt>
    <dgm:pt modelId="{F3BFDA33-BC54-4CB8-8ADE-87456989A99B}" type="sibTrans" cxnId="{6A8BFBFC-F00D-486D-82A5-64D8E6D49E67}">
      <dgm:prSet/>
      <dgm:spPr/>
      <dgm:t>
        <a:bodyPr/>
        <a:lstStyle/>
        <a:p>
          <a:endParaRPr lang="en-US" sz="2400"/>
        </a:p>
      </dgm:t>
    </dgm:pt>
    <dgm:pt modelId="{E969404C-0130-4ECA-9541-F8C777CCDFF4}" type="pres">
      <dgm:prSet presAssocID="{D0F660E4-61E4-4732-A447-D747C92C589F}" presName="Name0" presStyleCnt="0">
        <dgm:presLayoutVars>
          <dgm:dir/>
          <dgm:resizeHandles val="exact"/>
        </dgm:presLayoutVars>
      </dgm:prSet>
      <dgm:spPr/>
    </dgm:pt>
    <dgm:pt modelId="{E3B9D12D-6709-4CD8-A8AA-0DCEE9FF6256}" type="pres">
      <dgm:prSet presAssocID="{D0F660E4-61E4-4732-A447-D747C92C589F}" presName="bkgdShp" presStyleLbl="alignAccFollowNode1" presStyleIdx="0" presStyleCnt="1"/>
      <dgm:spPr/>
    </dgm:pt>
    <dgm:pt modelId="{7C3FA549-23C9-403D-966F-65391F6640CF}" type="pres">
      <dgm:prSet presAssocID="{D0F660E4-61E4-4732-A447-D747C92C589F}" presName="linComp" presStyleCnt="0"/>
      <dgm:spPr/>
    </dgm:pt>
    <dgm:pt modelId="{649322C9-2787-4E1B-A88B-F445D95E11AB}" type="pres">
      <dgm:prSet presAssocID="{7880440B-4342-4CEE-B43E-CF9D98CFB64E}" presName="compNode" presStyleCnt="0"/>
      <dgm:spPr/>
    </dgm:pt>
    <dgm:pt modelId="{9848E1D8-8AF7-4549-8D2E-471844E0E304}" type="pres">
      <dgm:prSet presAssocID="{7880440B-4342-4CEE-B43E-CF9D98CFB64E}" presName="node" presStyleLbl="node1" presStyleIdx="0" presStyleCnt="4">
        <dgm:presLayoutVars>
          <dgm:bulletEnabled val="1"/>
        </dgm:presLayoutVars>
      </dgm:prSet>
      <dgm:spPr/>
    </dgm:pt>
    <dgm:pt modelId="{3D358DB4-F65D-4ED0-B406-6DB57066DB5D}" type="pres">
      <dgm:prSet presAssocID="{7880440B-4342-4CEE-B43E-CF9D98CFB64E}" presName="invisiNode" presStyleLbl="node1" presStyleIdx="0" presStyleCnt="4"/>
      <dgm:spPr/>
    </dgm:pt>
    <dgm:pt modelId="{E945010D-6266-414E-BC8B-C6AF87C5F5E0}" type="pres">
      <dgm:prSet presAssocID="{7880440B-4342-4CEE-B43E-CF9D98CFB64E}" presName="imagNode" presStyleLbl="fgImgPlace1" presStyleIdx="0" presStyleCnt="4"/>
      <dgm:spPr>
        <a:blipFill rotWithShape="1">
          <a:blip xmlns:r="http://schemas.openxmlformats.org/officeDocument/2006/relationships" r:embed="rId1">
            <a:duotone>
              <a:schemeClr val="bg2">
                <a:shade val="45000"/>
                <a:satMod val="135000"/>
              </a:schemeClr>
              <a:prstClr val="white"/>
            </a:duotone>
          </a:blip>
          <a:srcRect/>
          <a:stretch>
            <a:fillRect/>
          </a:stretch>
        </a:blipFill>
      </dgm:spPr>
    </dgm:pt>
    <dgm:pt modelId="{EAF8BD1C-5557-415A-ACF3-BD1125DD2A5F}" type="pres">
      <dgm:prSet presAssocID="{D83BC10A-8DD6-4F8F-8142-A0BEC90C5664}" presName="sibTrans" presStyleLbl="sibTrans2D1" presStyleIdx="0" presStyleCnt="0"/>
      <dgm:spPr/>
    </dgm:pt>
    <dgm:pt modelId="{B1563971-A413-4414-BA21-37CD3581CCBA}" type="pres">
      <dgm:prSet presAssocID="{1D0E4274-7693-4260-86FF-D9D593626C69}" presName="compNode" presStyleCnt="0"/>
      <dgm:spPr/>
    </dgm:pt>
    <dgm:pt modelId="{A2820BA1-3F49-47AE-A664-B00E856371F3}" type="pres">
      <dgm:prSet presAssocID="{1D0E4274-7693-4260-86FF-D9D593626C69}" presName="node" presStyleLbl="node1" presStyleIdx="1" presStyleCnt="4">
        <dgm:presLayoutVars>
          <dgm:bulletEnabled val="1"/>
        </dgm:presLayoutVars>
      </dgm:prSet>
      <dgm:spPr/>
    </dgm:pt>
    <dgm:pt modelId="{71F9FB80-2E40-4F7E-95CD-02B3E091FDD3}" type="pres">
      <dgm:prSet presAssocID="{1D0E4274-7693-4260-86FF-D9D593626C69}" presName="invisiNode" presStyleLbl="node1" presStyleIdx="1" presStyleCnt="4"/>
      <dgm:spPr/>
    </dgm:pt>
    <dgm:pt modelId="{3E3966F7-1626-4969-9814-561B9DD9524A}" type="pres">
      <dgm:prSet presAssocID="{1D0E4274-7693-4260-86FF-D9D593626C69}" presName="imagNode" presStyleLbl="fgImgPlace1" presStyleIdx="1" presStyleCnt="4"/>
      <dgm:spPr>
        <a:blipFill rotWithShape="1">
          <a:blip xmlns:r="http://schemas.openxmlformats.org/officeDocument/2006/relationships" r:embed="rId2">
            <a:duotone>
              <a:schemeClr val="bg2">
                <a:shade val="45000"/>
                <a:satMod val="135000"/>
              </a:schemeClr>
              <a:prstClr val="white"/>
            </a:duotone>
            <a:extLst>
              <a:ext uri="{BEBA8EAE-BF5A-486C-A8C5-ECC9F3942E4B}">
                <a14:imgProps xmlns:a14="http://schemas.microsoft.com/office/drawing/2010/main">
                  <a14:imgLayer r:embed="rId3">
                    <a14:imgEffect>
                      <a14:saturation sat="0"/>
                    </a14:imgEffect>
                  </a14:imgLayer>
                </a14:imgProps>
              </a:ext>
            </a:extLst>
          </a:blip>
          <a:srcRect/>
          <a:stretch>
            <a:fillRect/>
          </a:stretch>
        </a:blipFill>
      </dgm:spPr>
    </dgm:pt>
    <dgm:pt modelId="{606ED996-5B92-460E-AAFD-94C48351C53E}" type="pres">
      <dgm:prSet presAssocID="{6F3F910B-9855-4049-8547-FD800CEA5C16}" presName="sibTrans" presStyleLbl="sibTrans2D1" presStyleIdx="0" presStyleCnt="0"/>
      <dgm:spPr/>
    </dgm:pt>
    <dgm:pt modelId="{529B0E15-28D1-4FA7-804A-D9FD79FD724F}" type="pres">
      <dgm:prSet presAssocID="{EBE05114-6E2A-4240-9369-0354B881E8A7}" presName="compNode" presStyleCnt="0"/>
      <dgm:spPr/>
    </dgm:pt>
    <dgm:pt modelId="{DA559785-4874-4B4C-A6E4-6E88B2C8739F}" type="pres">
      <dgm:prSet presAssocID="{EBE05114-6E2A-4240-9369-0354B881E8A7}" presName="node" presStyleLbl="node1" presStyleIdx="2" presStyleCnt="4">
        <dgm:presLayoutVars>
          <dgm:bulletEnabled val="1"/>
        </dgm:presLayoutVars>
      </dgm:prSet>
      <dgm:spPr/>
    </dgm:pt>
    <dgm:pt modelId="{B7E70E03-7056-41DA-96D4-7966ACACE307}" type="pres">
      <dgm:prSet presAssocID="{EBE05114-6E2A-4240-9369-0354B881E8A7}" presName="invisiNode" presStyleLbl="node1" presStyleIdx="2" presStyleCnt="4"/>
      <dgm:spPr/>
    </dgm:pt>
    <dgm:pt modelId="{5BF9ECF1-DF61-44F4-AA2C-18949A6873F3}" type="pres">
      <dgm:prSet presAssocID="{EBE05114-6E2A-4240-9369-0354B881E8A7}" presName="imagNode" presStyleLbl="fgImgPlace1" presStyleIdx="2" presStyleCnt="4"/>
      <dgm:spPr>
        <a:blipFill rotWithShape="1">
          <a:blip xmlns:r="http://schemas.openxmlformats.org/officeDocument/2006/relationships" r:embed="rId4"/>
          <a:srcRect/>
          <a:stretch>
            <a:fillRect/>
          </a:stretch>
        </a:blipFill>
      </dgm:spPr>
    </dgm:pt>
    <dgm:pt modelId="{E65D3CD3-E1B9-450A-9068-DB00A4CDA138}" type="pres">
      <dgm:prSet presAssocID="{EDA1ECBE-14BB-475C-B1AC-C38C8467E6F3}" presName="sibTrans" presStyleLbl="sibTrans2D1" presStyleIdx="0" presStyleCnt="0"/>
      <dgm:spPr/>
    </dgm:pt>
    <dgm:pt modelId="{4180CEDF-7056-4503-8666-DB1D304A1F3A}" type="pres">
      <dgm:prSet presAssocID="{2DAB0EDF-DF7A-4AB4-BA57-F2A331C9104A}" presName="compNode" presStyleCnt="0"/>
      <dgm:spPr/>
    </dgm:pt>
    <dgm:pt modelId="{17439542-867A-4EED-BD9B-B3563383CEDE}" type="pres">
      <dgm:prSet presAssocID="{2DAB0EDF-DF7A-4AB4-BA57-F2A331C9104A}" presName="node" presStyleLbl="node1" presStyleIdx="3" presStyleCnt="4">
        <dgm:presLayoutVars>
          <dgm:bulletEnabled val="1"/>
        </dgm:presLayoutVars>
      </dgm:prSet>
      <dgm:spPr/>
    </dgm:pt>
    <dgm:pt modelId="{31F76DC1-D9AA-4073-9A2A-6E7B886D5FEF}" type="pres">
      <dgm:prSet presAssocID="{2DAB0EDF-DF7A-4AB4-BA57-F2A331C9104A}" presName="invisiNode" presStyleLbl="node1" presStyleIdx="3" presStyleCnt="4"/>
      <dgm:spPr/>
    </dgm:pt>
    <dgm:pt modelId="{B9E32A71-E56C-4279-AE1E-43E3C19A2A62}" type="pres">
      <dgm:prSet presAssocID="{2DAB0EDF-DF7A-4AB4-BA57-F2A331C9104A}" presName="imagNode" presStyleLbl="fgImgPlace1" presStyleIdx="3" presStyleCnt="4"/>
      <dgm:spPr>
        <a:blipFill rotWithShape="1">
          <a:blip xmlns:r="http://schemas.openxmlformats.org/officeDocument/2006/relationships" r:embed="rId5">
            <a:duotone>
              <a:schemeClr val="bg2">
                <a:shade val="45000"/>
                <a:satMod val="135000"/>
              </a:schemeClr>
              <a:prstClr val="white"/>
            </a:duotone>
          </a:blip>
          <a:srcRect/>
          <a:stretch>
            <a:fillRect l="-30000" r="-30000"/>
          </a:stretch>
        </a:blipFill>
      </dgm:spPr>
    </dgm:pt>
  </dgm:ptLst>
  <dgm:cxnLst>
    <dgm:cxn modelId="{83AB9327-8488-427C-A904-ACC49E308414}" type="presOf" srcId="{D0F660E4-61E4-4732-A447-D747C92C589F}" destId="{E969404C-0130-4ECA-9541-F8C777CCDFF4}" srcOrd="0" destOrd="0" presId="urn:microsoft.com/office/officeart/2005/8/layout/pList2"/>
    <dgm:cxn modelId="{45E7672C-D633-417A-8E35-B1CBF94DA6BE}" type="presOf" srcId="{D83BC10A-8DD6-4F8F-8142-A0BEC90C5664}" destId="{EAF8BD1C-5557-415A-ACF3-BD1125DD2A5F}" srcOrd="0" destOrd="0" presId="urn:microsoft.com/office/officeart/2005/8/layout/pList2"/>
    <dgm:cxn modelId="{14101F33-E755-4877-9FBA-7E35C4A898AF}" type="presOf" srcId="{7880440B-4342-4CEE-B43E-CF9D98CFB64E}" destId="{9848E1D8-8AF7-4549-8D2E-471844E0E304}" srcOrd="0" destOrd="0" presId="urn:microsoft.com/office/officeart/2005/8/layout/pList2"/>
    <dgm:cxn modelId="{49EBE936-6AB3-4421-BE5C-91CCE123A24F}" type="presOf" srcId="{2DAB0EDF-DF7A-4AB4-BA57-F2A331C9104A}" destId="{17439542-867A-4EED-BD9B-B3563383CEDE}" srcOrd="0" destOrd="0" presId="urn:microsoft.com/office/officeart/2005/8/layout/pList2"/>
    <dgm:cxn modelId="{B5FFC86A-0299-452B-94CA-0E13ACAABBCD}" type="presOf" srcId="{6F3F910B-9855-4049-8547-FD800CEA5C16}" destId="{606ED996-5B92-460E-AAFD-94C48351C53E}" srcOrd="0" destOrd="0" presId="urn:microsoft.com/office/officeart/2005/8/layout/pList2"/>
    <dgm:cxn modelId="{7C560ED6-3C9F-4CAA-B68E-950565794E9D}" srcId="{D0F660E4-61E4-4732-A447-D747C92C589F}" destId="{7880440B-4342-4CEE-B43E-CF9D98CFB64E}" srcOrd="0" destOrd="0" parTransId="{1FDEF108-1B22-4C33-98CC-A6FE6F126169}" sibTransId="{D83BC10A-8DD6-4F8F-8142-A0BEC90C5664}"/>
    <dgm:cxn modelId="{F1F5C7D6-8B87-4B32-9252-F4795B25E1CD}" type="presOf" srcId="{1D0E4274-7693-4260-86FF-D9D593626C69}" destId="{A2820BA1-3F49-47AE-A664-B00E856371F3}" srcOrd="0" destOrd="0" presId="urn:microsoft.com/office/officeart/2005/8/layout/pList2"/>
    <dgm:cxn modelId="{311ABADA-1141-4D25-ADBD-D3176786D1C3}" type="presOf" srcId="{EBE05114-6E2A-4240-9369-0354B881E8A7}" destId="{DA559785-4874-4B4C-A6E4-6E88B2C8739F}" srcOrd="0" destOrd="0" presId="urn:microsoft.com/office/officeart/2005/8/layout/pList2"/>
    <dgm:cxn modelId="{3D3387E3-C709-4AC8-B6A1-9EB5751A6A5F}" srcId="{D0F660E4-61E4-4732-A447-D747C92C589F}" destId="{EBE05114-6E2A-4240-9369-0354B881E8A7}" srcOrd="2" destOrd="0" parTransId="{08AD3DA4-E981-4E06-88DA-D56ADE309E17}" sibTransId="{EDA1ECBE-14BB-475C-B1AC-C38C8467E6F3}"/>
    <dgm:cxn modelId="{9013F5E6-806C-4F13-9D62-E6597DEF3011}" type="presOf" srcId="{EDA1ECBE-14BB-475C-B1AC-C38C8467E6F3}" destId="{E65D3CD3-E1B9-450A-9068-DB00A4CDA138}" srcOrd="0" destOrd="0" presId="urn:microsoft.com/office/officeart/2005/8/layout/pList2"/>
    <dgm:cxn modelId="{62E95CF7-EA35-45E9-A735-A1BA58E29D69}" srcId="{D0F660E4-61E4-4732-A447-D747C92C589F}" destId="{1D0E4274-7693-4260-86FF-D9D593626C69}" srcOrd="1" destOrd="0" parTransId="{64C4A9A9-FCB8-4925-92D9-450EABE63110}" sibTransId="{6F3F910B-9855-4049-8547-FD800CEA5C16}"/>
    <dgm:cxn modelId="{6A8BFBFC-F00D-486D-82A5-64D8E6D49E67}" srcId="{D0F660E4-61E4-4732-A447-D747C92C589F}" destId="{2DAB0EDF-DF7A-4AB4-BA57-F2A331C9104A}" srcOrd="3" destOrd="0" parTransId="{E99B2B01-50DD-4A01-A837-BFAC047D5005}" sibTransId="{F3BFDA33-BC54-4CB8-8ADE-87456989A99B}"/>
    <dgm:cxn modelId="{F0779C9D-6C43-4C79-ADFA-FAE2B0B6FFA3}" type="presParOf" srcId="{E969404C-0130-4ECA-9541-F8C777CCDFF4}" destId="{E3B9D12D-6709-4CD8-A8AA-0DCEE9FF6256}" srcOrd="0" destOrd="0" presId="urn:microsoft.com/office/officeart/2005/8/layout/pList2"/>
    <dgm:cxn modelId="{350FB0A7-A8C2-43EC-A042-1BF3960C8C0A}" type="presParOf" srcId="{E969404C-0130-4ECA-9541-F8C777CCDFF4}" destId="{7C3FA549-23C9-403D-966F-65391F6640CF}" srcOrd="1" destOrd="0" presId="urn:microsoft.com/office/officeart/2005/8/layout/pList2"/>
    <dgm:cxn modelId="{6FF893D4-48D7-462F-8861-B62C8C666C65}" type="presParOf" srcId="{7C3FA549-23C9-403D-966F-65391F6640CF}" destId="{649322C9-2787-4E1B-A88B-F445D95E11AB}" srcOrd="0" destOrd="0" presId="urn:microsoft.com/office/officeart/2005/8/layout/pList2"/>
    <dgm:cxn modelId="{7D3D1FD7-E6A8-48BB-8E2A-59898D4AE74C}" type="presParOf" srcId="{649322C9-2787-4E1B-A88B-F445D95E11AB}" destId="{9848E1D8-8AF7-4549-8D2E-471844E0E304}" srcOrd="0" destOrd="0" presId="urn:microsoft.com/office/officeart/2005/8/layout/pList2"/>
    <dgm:cxn modelId="{96636CB2-17DE-472E-AD82-8BAACF80FC51}" type="presParOf" srcId="{649322C9-2787-4E1B-A88B-F445D95E11AB}" destId="{3D358DB4-F65D-4ED0-B406-6DB57066DB5D}" srcOrd="1" destOrd="0" presId="urn:microsoft.com/office/officeart/2005/8/layout/pList2"/>
    <dgm:cxn modelId="{49293487-C120-4A5C-80E3-D2ECEB652472}" type="presParOf" srcId="{649322C9-2787-4E1B-A88B-F445D95E11AB}" destId="{E945010D-6266-414E-BC8B-C6AF87C5F5E0}" srcOrd="2" destOrd="0" presId="urn:microsoft.com/office/officeart/2005/8/layout/pList2"/>
    <dgm:cxn modelId="{961DB514-A064-47CB-AB66-32614269259F}" type="presParOf" srcId="{7C3FA549-23C9-403D-966F-65391F6640CF}" destId="{EAF8BD1C-5557-415A-ACF3-BD1125DD2A5F}" srcOrd="1" destOrd="0" presId="urn:microsoft.com/office/officeart/2005/8/layout/pList2"/>
    <dgm:cxn modelId="{376FF749-5D28-4F4B-A8AA-4128D1AE0B80}" type="presParOf" srcId="{7C3FA549-23C9-403D-966F-65391F6640CF}" destId="{B1563971-A413-4414-BA21-37CD3581CCBA}" srcOrd="2" destOrd="0" presId="urn:microsoft.com/office/officeart/2005/8/layout/pList2"/>
    <dgm:cxn modelId="{63B8E502-CFC8-46E2-82A7-5EAC1F9F2179}" type="presParOf" srcId="{B1563971-A413-4414-BA21-37CD3581CCBA}" destId="{A2820BA1-3F49-47AE-A664-B00E856371F3}" srcOrd="0" destOrd="0" presId="urn:microsoft.com/office/officeart/2005/8/layout/pList2"/>
    <dgm:cxn modelId="{2FC463DD-D115-4D3B-8C95-09A4ED123668}" type="presParOf" srcId="{B1563971-A413-4414-BA21-37CD3581CCBA}" destId="{71F9FB80-2E40-4F7E-95CD-02B3E091FDD3}" srcOrd="1" destOrd="0" presId="urn:microsoft.com/office/officeart/2005/8/layout/pList2"/>
    <dgm:cxn modelId="{0E0A0BED-100C-406C-A72B-53142975A44A}" type="presParOf" srcId="{B1563971-A413-4414-BA21-37CD3581CCBA}" destId="{3E3966F7-1626-4969-9814-561B9DD9524A}" srcOrd="2" destOrd="0" presId="urn:microsoft.com/office/officeart/2005/8/layout/pList2"/>
    <dgm:cxn modelId="{4DF0518D-BBA0-49FF-8686-0B313DD6CA03}" type="presParOf" srcId="{7C3FA549-23C9-403D-966F-65391F6640CF}" destId="{606ED996-5B92-460E-AAFD-94C48351C53E}" srcOrd="3" destOrd="0" presId="urn:microsoft.com/office/officeart/2005/8/layout/pList2"/>
    <dgm:cxn modelId="{8A4EBF65-BAAA-4C15-A772-9FFD2826B660}" type="presParOf" srcId="{7C3FA549-23C9-403D-966F-65391F6640CF}" destId="{529B0E15-28D1-4FA7-804A-D9FD79FD724F}" srcOrd="4" destOrd="0" presId="urn:microsoft.com/office/officeart/2005/8/layout/pList2"/>
    <dgm:cxn modelId="{3230E1E7-FD85-44E2-9A15-AA0293CC321C}" type="presParOf" srcId="{529B0E15-28D1-4FA7-804A-D9FD79FD724F}" destId="{DA559785-4874-4B4C-A6E4-6E88B2C8739F}" srcOrd="0" destOrd="0" presId="urn:microsoft.com/office/officeart/2005/8/layout/pList2"/>
    <dgm:cxn modelId="{01B4E04A-37D5-46CE-967E-1738629A21F1}" type="presParOf" srcId="{529B0E15-28D1-4FA7-804A-D9FD79FD724F}" destId="{B7E70E03-7056-41DA-96D4-7966ACACE307}" srcOrd="1" destOrd="0" presId="urn:microsoft.com/office/officeart/2005/8/layout/pList2"/>
    <dgm:cxn modelId="{DFB1D551-4DAF-4A4C-A59B-F0763F4A9011}" type="presParOf" srcId="{529B0E15-28D1-4FA7-804A-D9FD79FD724F}" destId="{5BF9ECF1-DF61-44F4-AA2C-18949A6873F3}" srcOrd="2" destOrd="0" presId="urn:microsoft.com/office/officeart/2005/8/layout/pList2"/>
    <dgm:cxn modelId="{96A5535C-DA32-4448-BE6E-2C7681F985AD}" type="presParOf" srcId="{7C3FA549-23C9-403D-966F-65391F6640CF}" destId="{E65D3CD3-E1B9-450A-9068-DB00A4CDA138}" srcOrd="5" destOrd="0" presId="urn:microsoft.com/office/officeart/2005/8/layout/pList2"/>
    <dgm:cxn modelId="{A3AEC702-11E8-43F6-88E1-FA9A2EFDF95A}" type="presParOf" srcId="{7C3FA549-23C9-403D-966F-65391F6640CF}" destId="{4180CEDF-7056-4503-8666-DB1D304A1F3A}" srcOrd="6" destOrd="0" presId="urn:microsoft.com/office/officeart/2005/8/layout/pList2"/>
    <dgm:cxn modelId="{2F891D53-4A51-4E30-A94D-9FC8DA0DA1EF}" type="presParOf" srcId="{4180CEDF-7056-4503-8666-DB1D304A1F3A}" destId="{17439542-867A-4EED-BD9B-B3563383CEDE}" srcOrd="0" destOrd="0" presId="urn:microsoft.com/office/officeart/2005/8/layout/pList2"/>
    <dgm:cxn modelId="{9ACAE04B-3F1D-4E0D-9B10-C48DD5611183}" type="presParOf" srcId="{4180CEDF-7056-4503-8666-DB1D304A1F3A}" destId="{31F76DC1-D9AA-4073-9A2A-6E7B886D5FEF}" srcOrd="1" destOrd="0" presId="urn:microsoft.com/office/officeart/2005/8/layout/pList2"/>
    <dgm:cxn modelId="{3FC720DD-82B3-4F45-A541-53CA8C8DF711}" type="presParOf" srcId="{4180CEDF-7056-4503-8666-DB1D304A1F3A}" destId="{B9E32A71-E56C-4279-AE1E-43E3C19A2A62}" srcOrd="2" destOrd="0" presId="urn:microsoft.com/office/officeart/2005/8/layout/p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D0F660E4-61E4-4732-A447-D747C92C589F}" type="doc">
      <dgm:prSet loTypeId="urn:microsoft.com/office/officeart/2005/8/layout/pList2" loCatId="list" qsTypeId="urn:microsoft.com/office/officeart/2005/8/quickstyle/simple1" qsCatId="simple" csTypeId="urn:microsoft.com/office/officeart/2005/8/colors/accent1_2" csCatId="accent1" phldr="1"/>
      <dgm:spPr/>
      <dgm:t>
        <a:bodyPr/>
        <a:lstStyle/>
        <a:p>
          <a:endParaRPr lang="en-US"/>
        </a:p>
      </dgm:t>
    </dgm:pt>
    <dgm:pt modelId="{7880440B-4342-4CEE-B43E-CF9D98CFB64E}">
      <dgm:prSet phldrT="[Text]" custT="1"/>
      <dgm:spPr>
        <a:solidFill>
          <a:schemeClr val="bg1">
            <a:lumMod val="85000"/>
          </a:schemeClr>
        </a:solidFill>
      </dgm:spPr>
      <dgm:t>
        <a:bodyPr/>
        <a:lstStyle/>
        <a:p>
          <a:r>
            <a:rPr lang="en-US" sz="2000" b="1" dirty="0"/>
            <a:t>“Pre”</a:t>
          </a:r>
        </a:p>
        <a:p>
          <a:r>
            <a:rPr lang="en-US" sz="1800" dirty="0"/>
            <a:t>Urgency, anticipation, planning, &amp; excitement for the content</a:t>
          </a:r>
        </a:p>
      </dgm:t>
    </dgm:pt>
    <dgm:pt modelId="{1FDEF108-1B22-4C33-98CC-A6FE6F126169}" type="parTrans" cxnId="{7C560ED6-3C9F-4CAA-B68E-950565794E9D}">
      <dgm:prSet/>
      <dgm:spPr/>
      <dgm:t>
        <a:bodyPr/>
        <a:lstStyle/>
        <a:p>
          <a:endParaRPr lang="en-US" sz="2400"/>
        </a:p>
      </dgm:t>
    </dgm:pt>
    <dgm:pt modelId="{D83BC10A-8DD6-4F8F-8142-A0BEC90C5664}" type="sibTrans" cxnId="{7C560ED6-3C9F-4CAA-B68E-950565794E9D}">
      <dgm:prSet/>
      <dgm:spPr/>
      <dgm:t>
        <a:bodyPr/>
        <a:lstStyle/>
        <a:p>
          <a:endParaRPr lang="en-US" sz="2400"/>
        </a:p>
      </dgm:t>
    </dgm:pt>
    <dgm:pt modelId="{1D0E4274-7693-4260-86FF-D9D593626C69}">
      <dgm:prSet phldrT="[Text]" custT="1"/>
      <dgm:spPr>
        <a:solidFill>
          <a:schemeClr val="bg1">
            <a:lumMod val="85000"/>
          </a:schemeClr>
        </a:solidFill>
      </dgm:spPr>
      <dgm:t>
        <a:bodyPr/>
        <a:lstStyle/>
        <a:p>
          <a:r>
            <a:rPr lang="en-US" sz="2000" b="1" dirty="0"/>
            <a:t>“During”</a:t>
          </a:r>
        </a:p>
        <a:p>
          <a:r>
            <a:rPr lang="en-US" sz="1800" dirty="0"/>
            <a:t>Sustained interest &amp; Immediate need to share</a:t>
          </a:r>
        </a:p>
      </dgm:t>
    </dgm:pt>
    <dgm:pt modelId="{64C4A9A9-FCB8-4925-92D9-450EABE63110}" type="parTrans" cxnId="{62E95CF7-EA35-45E9-A735-A1BA58E29D69}">
      <dgm:prSet/>
      <dgm:spPr/>
      <dgm:t>
        <a:bodyPr/>
        <a:lstStyle/>
        <a:p>
          <a:endParaRPr lang="en-US" sz="2400"/>
        </a:p>
      </dgm:t>
    </dgm:pt>
    <dgm:pt modelId="{6F3F910B-9855-4049-8547-FD800CEA5C16}" type="sibTrans" cxnId="{62E95CF7-EA35-45E9-A735-A1BA58E29D69}">
      <dgm:prSet/>
      <dgm:spPr/>
      <dgm:t>
        <a:bodyPr/>
        <a:lstStyle/>
        <a:p>
          <a:endParaRPr lang="en-US" sz="2400"/>
        </a:p>
      </dgm:t>
    </dgm:pt>
    <dgm:pt modelId="{EBE05114-6E2A-4240-9369-0354B881E8A7}">
      <dgm:prSet phldrT="[Text]" custT="1"/>
      <dgm:spPr>
        <a:solidFill>
          <a:schemeClr val="bg1">
            <a:lumMod val="85000"/>
          </a:schemeClr>
        </a:solidFill>
      </dgm:spPr>
      <dgm:t>
        <a:bodyPr/>
        <a:lstStyle/>
        <a:p>
          <a:r>
            <a:rPr lang="en-US" sz="2000" b="1" dirty="0"/>
            <a:t>“Post”</a:t>
          </a:r>
        </a:p>
        <a:p>
          <a:r>
            <a:rPr lang="en-US" sz="1800" b="0" dirty="0"/>
            <a:t>Compelled to seek out MORE content &amp; engage with communities</a:t>
          </a:r>
        </a:p>
      </dgm:t>
    </dgm:pt>
    <dgm:pt modelId="{08AD3DA4-E981-4E06-88DA-D56ADE309E17}" type="parTrans" cxnId="{3D3387E3-C709-4AC8-B6A1-9EB5751A6A5F}">
      <dgm:prSet/>
      <dgm:spPr/>
      <dgm:t>
        <a:bodyPr/>
        <a:lstStyle/>
        <a:p>
          <a:endParaRPr lang="en-US" sz="2400"/>
        </a:p>
      </dgm:t>
    </dgm:pt>
    <dgm:pt modelId="{EDA1ECBE-14BB-475C-B1AC-C38C8467E6F3}" type="sibTrans" cxnId="{3D3387E3-C709-4AC8-B6A1-9EB5751A6A5F}">
      <dgm:prSet/>
      <dgm:spPr/>
      <dgm:t>
        <a:bodyPr/>
        <a:lstStyle/>
        <a:p>
          <a:endParaRPr lang="en-US" sz="2400"/>
        </a:p>
      </dgm:t>
    </dgm:pt>
    <dgm:pt modelId="{2DAB0EDF-DF7A-4AB4-BA57-F2A331C9104A}">
      <dgm:prSet phldrT="[Text]" custT="1"/>
      <dgm:spPr/>
      <dgm:t>
        <a:bodyPr/>
        <a:lstStyle/>
        <a:p>
          <a:r>
            <a:rPr lang="en-US" sz="2000" b="1" dirty="0"/>
            <a:t>“Interest Over Time”</a:t>
          </a:r>
        </a:p>
        <a:p>
          <a:r>
            <a:rPr lang="en-US" sz="1800" b="0" dirty="0"/>
            <a:t>Sustained relevance </a:t>
          </a:r>
        </a:p>
      </dgm:t>
    </dgm:pt>
    <dgm:pt modelId="{E99B2B01-50DD-4A01-A837-BFAC047D5005}" type="parTrans" cxnId="{6A8BFBFC-F00D-486D-82A5-64D8E6D49E67}">
      <dgm:prSet/>
      <dgm:spPr/>
      <dgm:t>
        <a:bodyPr/>
        <a:lstStyle/>
        <a:p>
          <a:endParaRPr lang="en-US" sz="2400"/>
        </a:p>
      </dgm:t>
    </dgm:pt>
    <dgm:pt modelId="{F3BFDA33-BC54-4CB8-8ADE-87456989A99B}" type="sibTrans" cxnId="{6A8BFBFC-F00D-486D-82A5-64D8E6D49E67}">
      <dgm:prSet/>
      <dgm:spPr/>
      <dgm:t>
        <a:bodyPr/>
        <a:lstStyle/>
        <a:p>
          <a:endParaRPr lang="en-US" sz="2400"/>
        </a:p>
      </dgm:t>
    </dgm:pt>
    <dgm:pt modelId="{E969404C-0130-4ECA-9541-F8C777CCDFF4}" type="pres">
      <dgm:prSet presAssocID="{D0F660E4-61E4-4732-A447-D747C92C589F}" presName="Name0" presStyleCnt="0">
        <dgm:presLayoutVars>
          <dgm:dir/>
          <dgm:resizeHandles val="exact"/>
        </dgm:presLayoutVars>
      </dgm:prSet>
      <dgm:spPr/>
    </dgm:pt>
    <dgm:pt modelId="{E3B9D12D-6709-4CD8-A8AA-0DCEE9FF6256}" type="pres">
      <dgm:prSet presAssocID="{D0F660E4-61E4-4732-A447-D747C92C589F}" presName="bkgdShp" presStyleLbl="alignAccFollowNode1" presStyleIdx="0" presStyleCnt="1"/>
      <dgm:spPr/>
    </dgm:pt>
    <dgm:pt modelId="{7C3FA549-23C9-403D-966F-65391F6640CF}" type="pres">
      <dgm:prSet presAssocID="{D0F660E4-61E4-4732-A447-D747C92C589F}" presName="linComp" presStyleCnt="0"/>
      <dgm:spPr/>
    </dgm:pt>
    <dgm:pt modelId="{649322C9-2787-4E1B-A88B-F445D95E11AB}" type="pres">
      <dgm:prSet presAssocID="{7880440B-4342-4CEE-B43E-CF9D98CFB64E}" presName="compNode" presStyleCnt="0"/>
      <dgm:spPr/>
    </dgm:pt>
    <dgm:pt modelId="{9848E1D8-8AF7-4549-8D2E-471844E0E304}" type="pres">
      <dgm:prSet presAssocID="{7880440B-4342-4CEE-B43E-CF9D98CFB64E}" presName="node" presStyleLbl="node1" presStyleIdx="0" presStyleCnt="4">
        <dgm:presLayoutVars>
          <dgm:bulletEnabled val="1"/>
        </dgm:presLayoutVars>
      </dgm:prSet>
      <dgm:spPr/>
    </dgm:pt>
    <dgm:pt modelId="{3D358DB4-F65D-4ED0-B406-6DB57066DB5D}" type="pres">
      <dgm:prSet presAssocID="{7880440B-4342-4CEE-B43E-CF9D98CFB64E}" presName="invisiNode" presStyleLbl="node1" presStyleIdx="0" presStyleCnt="4"/>
      <dgm:spPr/>
    </dgm:pt>
    <dgm:pt modelId="{E945010D-6266-414E-BC8B-C6AF87C5F5E0}" type="pres">
      <dgm:prSet presAssocID="{7880440B-4342-4CEE-B43E-CF9D98CFB64E}" presName="imagNode" presStyleLbl="fgImgPlace1" presStyleIdx="0" presStyleCnt="4"/>
      <dgm:spPr>
        <a:blipFill rotWithShape="1">
          <a:blip xmlns:r="http://schemas.openxmlformats.org/officeDocument/2006/relationships" r:embed="rId1">
            <a:duotone>
              <a:schemeClr val="bg2">
                <a:shade val="45000"/>
                <a:satMod val="135000"/>
              </a:schemeClr>
              <a:prstClr val="white"/>
            </a:duotone>
          </a:blip>
          <a:srcRect/>
          <a:stretch>
            <a:fillRect/>
          </a:stretch>
        </a:blipFill>
      </dgm:spPr>
    </dgm:pt>
    <dgm:pt modelId="{EAF8BD1C-5557-415A-ACF3-BD1125DD2A5F}" type="pres">
      <dgm:prSet presAssocID="{D83BC10A-8DD6-4F8F-8142-A0BEC90C5664}" presName="sibTrans" presStyleLbl="sibTrans2D1" presStyleIdx="0" presStyleCnt="0"/>
      <dgm:spPr/>
    </dgm:pt>
    <dgm:pt modelId="{B1563971-A413-4414-BA21-37CD3581CCBA}" type="pres">
      <dgm:prSet presAssocID="{1D0E4274-7693-4260-86FF-D9D593626C69}" presName="compNode" presStyleCnt="0"/>
      <dgm:spPr/>
    </dgm:pt>
    <dgm:pt modelId="{A2820BA1-3F49-47AE-A664-B00E856371F3}" type="pres">
      <dgm:prSet presAssocID="{1D0E4274-7693-4260-86FF-D9D593626C69}" presName="node" presStyleLbl="node1" presStyleIdx="1" presStyleCnt="4">
        <dgm:presLayoutVars>
          <dgm:bulletEnabled val="1"/>
        </dgm:presLayoutVars>
      </dgm:prSet>
      <dgm:spPr/>
    </dgm:pt>
    <dgm:pt modelId="{71F9FB80-2E40-4F7E-95CD-02B3E091FDD3}" type="pres">
      <dgm:prSet presAssocID="{1D0E4274-7693-4260-86FF-D9D593626C69}" presName="invisiNode" presStyleLbl="node1" presStyleIdx="1" presStyleCnt="4"/>
      <dgm:spPr/>
    </dgm:pt>
    <dgm:pt modelId="{3E3966F7-1626-4969-9814-561B9DD9524A}" type="pres">
      <dgm:prSet presAssocID="{1D0E4274-7693-4260-86FF-D9D593626C69}" presName="imagNode" presStyleLbl="fgImgPlace1" presStyleIdx="1" presStyleCnt="4"/>
      <dgm:spPr>
        <a:blipFill rotWithShape="1">
          <a:blip xmlns:r="http://schemas.openxmlformats.org/officeDocument/2006/relationships" r:embed="rId2">
            <a:duotone>
              <a:schemeClr val="bg2">
                <a:shade val="45000"/>
                <a:satMod val="135000"/>
              </a:schemeClr>
              <a:prstClr val="white"/>
            </a:duotone>
            <a:extLst>
              <a:ext uri="{BEBA8EAE-BF5A-486C-A8C5-ECC9F3942E4B}">
                <a14:imgProps xmlns:a14="http://schemas.microsoft.com/office/drawing/2010/main">
                  <a14:imgLayer r:embed="rId3">
                    <a14:imgEffect>
                      <a14:saturation sat="0"/>
                    </a14:imgEffect>
                  </a14:imgLayer>
                </a14:imgProps>
              </a:ext>
            </a:extLst>
          </a:blip>
          <a:srcRect/>
          <a:stretch>
            <a:fillRect/>
          </a:stretch>
        </a:blipFill>
      </dgm:spPr>
    </dgm:pt>
    <dgm:pt modelId="{606ED996-5B92-460E-AAFD-94C48351C53E}" type="pres">
      <dgm:prSet presAssocID="{6F3F910B-9855-4049-8547-FD800CEA5C16}" presName="sibTrans" presStyleLbl="sibTrans2D1" presStyleIdx="0" presStyleCnt="0"/>
      <dgm:spPr/>
    </dgm:pt>
    <dgm:pt modelId="{529B0E15-28D1-4FA7-804A-D9FD79FD724F}" type="pres">
      <dgm:prSet presAssocID="{EBE05114-6E2A-4240-9369-0354B881E8A7}" presName="compNode" presStyleCnt="0"/>
      <dgm:spPr/>
    </dgm:pt>
    <dgm:pt modelId="{DA559785-4874-4B4C-A6E4-6E88B2C8739F}" type="pres">
      <dgm:prSet presAssocID="{EBE05114-6E2A-4240-9369-0354B881E8A7}" presName="node" presStyleLbl="node1" presStyleIdx="2" presStyleCnt="4">
        <dgm:presLayoutVars>
          <dgm:bulletEnabled val="1"/>
        </dgm:presLayoutVars>
      </dgm:prSet>
      <dgm:spPr/>
    </dgm:pt>
    <dgm:pt modelId="{B7E70E03-7056-41DA-96D4-7966ACACE307}" type="pres">
      <dgm:prSet presAssocID="{EBE05114-6E2A-4240-9369-0354B881E8A7}" presName="invisiNode" presStyleLbl="node1" presStyleIdx="2" presStyleCnt="4"/>
      <dgm:spPr/>
    </dgm:pt>
    <dgm:pt modelId="{5BF9ECF1-DF61-44F4-AA2C-18949A6873F3}" type="pres">
      <dgm:prSet presAssocID="{EBE05114-6E2A-4240-9369-0354B881E8A7}" presName="imagNode" presStyleLbl="fgImgPlace1" presStyleIdx="2" presStyleCnt="4"/>
      <dgm:spPr>
        <a:blipFill rotWithShape="1">
          <a:blip xmlns:r="http://schemas.openxmlformats.org/officeDocument/2006/relationships" r:embed="rId4">
            <a:duotone>
              <a:schemeClr val="bg2">
                <a:shade val="45000"/>
                <a:satMod val="135000"/>
              </a:schemeClr>
              <a:prstClr val="white"/>
            </a:duotone>
          </a:blip>
          <a:srcRect/>
          <a:stretch>
            <a:fillRect/>
          </a:stretch>
        </a:blipFill>
      </dgm:spPr>
    </dgm:pt>
    <dgm:pt modelId="{E65D3CD3-E1B9-450A-9068-DB00A4CDA138}" type="pres">
      <dgm:prSet presAssocID="{EDA1ECBE-14BB-475C-B1AC-C38C8467E6F3}" presName="sibTrans" presStyleLbl="sibTrans2D1" presStyleIdx="0" presStyleCnt="0"/>
      <dgm:spPr/>
    </dgm:pt>
    <dgm:pt modelId="{4180CEDF-7056-4503-8666-DB1D304A1F3A}" type="pres">
      <dgm:prSet presAssocID="{2DAB0EDF-DF7A-4AB4-BA57-F2A331C9104A}" presName="compNode" presStyleCnt="0"/>
      <dgm:spPr/>
    </dgm:pt>
    <dgm:pt modelId="{17439542-867A-4EED-BD9B-B3563383CEDE}" type="pres">
      <dgm:prSet presAssocID="{2DAB0EDF-DF7A-4AB4-BA57-F2A331C9104A}" presName="node" presStyleLbl="node1" presStyleIdx="3" presStyleCnt="4">
        <dgm:presLayoutVars>
          <dgm:bulletEnabled val="1"/>
        </dgm:presLayoutVars>
      </dgm:prSet>
      <dgm:spPr/>
    </dgm:pt>
    <dgm:pt modelId="{31F76DC1-D9AA-4073-9A2A-6E7B886D5FEF}" type="pres">
      <dgm:prSet presAssocID="{2DAB0EDF-DF7A-4AB4-BA57-F2A331C9104A}" presName="invisiNode" presStyleLbl="node1" presStyleIdx="3" presStyleCnt="4"/>
      <dgm:spPr/>
    </dgm:pt>
    <dgm:pt modelId="{B9E32A71-E56C-4279-AE1E-43E3C19A2A62}" type="pres">
      <dgm:prSet presAssocID="{2DAB0EDF-DF7A-4AB4-BA57-F2A331C9104A}" presName="imagNode" presStyleLbl="fgImgPlace1" presStyleIdx="3" presStyleCnt="4"/>
      <dgm:spPr>
        <a:blipFill rotWithShape="1">
          <a:blip xmlns:r="http://schemas.openxmlformats.org/officeDocument/2006/relationships" r:embed="rId5"/>
          <a:srcRect/>
          <a:stretch>
            <a:fillRect l="-30000" r="-30000"/>
          </a:stretch>
        </a:blipFill>
      </dgm:spPr>
    </dgm:pt>
  </dgm:ptLst>
  <dgm:cxnLst>
    <dgm:cxn modelId="{83AB9327-8488-427C-A904-ACC49E308414}" type="presOf" srcId="{D0F660E4-61E4-4732-A447-D747C92C589F}" destId="{E969404C-0130-4ECA-9541-F8C777CCDFF4}" srcOrd="0" destOrd="0" presId="urn:microsoft.com/office/officeart/2005/8/layout/pList2"/>
    <dgm:cxn modelId="{45E7672C-D633-417A-8E35-B1CBF94DA6BE}" type="presOf" srcId="{D83BC10A-8DD6-4F8F-8142-A0BEC90C5664}" destId="{EAF8BD1C-5557-415A-ACF3-BD1125DD2A5F}" srcOrd="0" destOrd="0" presId="urn:microsoft.com/office/officeart/2005/8/layout/pList2"/>
    <dgm:cxn modelId="{14101F33-E755-4877-9FBA-7E35C4A898AF}" type="presOf" srcId="{7880440B-4342-4CEE-B43E-CF9D98CFB64E}" destId="{9848E1D8-8AF7-4549-8D2E-471844E0E304}" srcOrd="0" destOrd="0" presId="urn:microsoft.com/office/officeart/2005/8/layout/pList2"/>
    <dgm:cxn modelId="{49EBE936-6AB3-4421-BE5C-91CCE123A24F}" type="presOf" srcId="{2DAB0EDF-DF7A-4AB4-BA57-F2A331C9104A}" destId="{17439542-867A-4EED-BD9B-B3563383CEDE}" srcOrd="0" destOrd="0" presId="urn:microsoft.com/office/officeart/2005/8/layout/pList2"/>
    <dgm:cxn modelId="{B5FFC86A-0299-452B-94CA-0E13ACAABBCD}" type="presOf" srcId="{6F3F910B-9855-4049-8547-FD800CEA5C16}" destId="{606ED996-5B92-460E-AAFD-94C48351C53E}" srcOrd="0" destOrd="0" presId="urn:microsoft.com/office/officeart/2005/8/layout/pList2"/>
    <dgm:cxn modelId="{7C560ED6-3C9F-4CAA-B68E-950565794E9D}" srcId="{D0F660E4-61E4-4732-A447-D747C92C589F}" destId="{7880440B-4342-4CEE-B43E-CF9D98CFB64E}" srcOrd="0" destOrd="0" parTransId="{1FDEF108-1B22-4C33-98CC-A6FE6F126169}" sibTransId="{D83BC10A-8DD6-4F8F-8142-A0BEC90C5664}"/>
    <dgm:cxn modelId="{F1F5C7D6-8B87-4B32-9252-F4795B25E1CD}" type="presOf" srcId="{1D0E4274-7693-4260-86FF-D9D593626C69}" destId="{A2820BA1-3F49-47AE-A664-B00E856371F3}" srcOrd="0" destOrd="0" presId="urn:microsoft.com/office/officeart/2005/8/layout/pList2"/>
    <dgm:cxn modelId="{311ABADA-1141-4D25-ADBD-D3176786D1C3}" type="presOf" srcId="{EBE05114-6E2A-4240-9369-0354B881E8A7}" destId="{DA559785-4874-4B4C-A6E4-6E88B2C8739F}" srcOrd="0" destOrd="0" presId="urn:microsoft.com/office/officeart/2005/8/layout/pList2"/>
    <dgm:cxn modelId="{3D3387E3-C709-4AC8-B6A1-9EB5751A6A5F}" srcId="{D0F660E4-61E4-4732-A447-D747C92C589F}" destId="{EBE05114-6E2A-4240-9369-0354B881E8A7}" srcOrd="2" destOrd="0" parTransId="{08AD3DA4-E981-4E06-88DA-D56ADE309E17}" sibTransId="{EDA1ECBE-14BB-475C-B1AC-C38C8467E6F3}"/>
    <dgm:cxn modelId="{9013F5E6-806C-4F13-9D62-E6597DEF3011}" type="presOf" srcId="{EDA1ECBE-14BB-475C-B1AC-C38C8467E6F3}" destId="{E65D3CD3-E1B9-450A-9068-DB00A4CDA138}" srcOrd="0" destOrd="0" presId="urn:microsoft.com/office/officeart/2005/8/layout/pList2"/>
    <dgm:cxn modelId="{62E95CF7-EA35-45E9-A735-A1BA58E29D69}" srcId="{D0F660E4-61E4-4732-A447-D747C92C589F}" destId="{1D0E4274-7693-4260-86FF-D9D593626C69}" srcOrd="1" destOrd="0" parTransId="{64C4A9A9-FCB8-4925-92D9-450EABE63110}" sibTransId="{6F3F910B-9855-4049-8547-FD800CEA5C16}"/>
    <dgm:cxn modelId="{6A8BFBFC-F00D-486D-82A5-64D8E6D49E67}" srcId="{D0F660E4-61E4-4732-A447-D747C92C589F}" destId="{2DAB0EDF-DF7A-4AB4-BA57-F2A331C9104A}" srcOrd="3" destOrd="0" parTransId="{E99B2B01-50DD-4A01-A837-BFAC047D5005}" sibTransId="{F3BFDA33-BC54-4CB8-8ADE-87456989A99B}"/>
    <dgm:cxn modelId="{F0779C9D-6C43-4C79-ADFA-FAE2B0B6FFA3}" type="presParOf" srcId="{E969404C-0130-4ECA-9541-F8C777CCDFF4}" destId="{E3B9D12D-6709-4CD8-A8AA-0DCEE9FF6256}" srcOrd="0" destOrd="0" presId="urn:microsoft.com/office/officeart/2005/8/layout/pList2"/>
    <dgm:cxn modelId="{350FB0A7-A8C2-43EC-A042-1BF3960C8C0A}" type="presParOf" srcId="{E969404C-0130-4ECA-9541-F8C777CCDFF4}" destId="{7C3FA549-23C9-403D-966F-65391F6640CF}" srcOrd="1" destOrd="0" presId="urn:microsoft.com/office/officeart/2005/8/layout/pList2"/>
    <dgm:cxn modelId="{6FF893D4-48D7-462F-8861-B62C8C666C65}" type="presParOf" srcId="{7C3FA549-23C9-403D-966F-65391F6640CF}" destId="{649322C9-2787-4E1B-A88B-F445D95E11AB}" srcOrd="0" destOrd="0" presId="urn:microsoft.com/office/officeart/2005/8/layout/pList2"/>
    <dgm:cxn modelId="{7D3D1FD7-E6A8-48BB-8E2A-59898D4AE74C}" type="presParOf" srcId="{649322C9-2787-4E1B-A88B-F445D95E11AB}" destId="{9848E1D8-8AF7-4549-8D2E-471844E0E304}" srcOrd="0" destOrd="0" presId="urn:microsoft.com/office/officeart/2005/8/layout/pList2"/>
    <dgm:cxn modelId="{96636CB2-17DE-472E-AD82-8BAACF80FC51}" type="presParOf" srcId="{649322C9-2787-4E1B-A88B-F445D95E11AB}" destId="{3D358DB4-F65D-4ED0-B406-6DB57066DB5D}" srcOrd="1" destOrd="0" presId="urn:microsoft.com/office/officeart/2005/8/layout/pList2"/>
    <dgm:cxn modelId="{49293487-C120-4A5C-80E3-D2ECEB652472}" type="presParOf" srcId="{649322C9-2787-4E1B-A88B-F445D95E11AB}" destId="{E945010D-6266-414E-BC8B-C6AF87C5F5E0}" srcOrd="2" destOrd="0" presId="urn:microsoft.com/office/officeart/2005/8/layout/pList2"/>
    <dgm:cxn modelId="{961DB514-A064-47CB-AB66-32614269259F}" type="presParOf" srcId="{7C3FA549-23C9-403D-966F-65391F6640CF}" destId="{EAF8BD1C-5557-415A-ACF3-BD1125DD2A5F}" srcOrd="1" destOrd="0" presId="urn:microsoft.com/office/officeart/2005/8/layout/pList2"/>
    <dgm:cxn modelId="{376FF749-5D28-4F4B-A8AA-4128D1AE0B80}" type="presParOf" srcId="{7C3FA549-23C9-403D-966F-65391F6640CF}" destId="{B1563971-A413-4414-BA21-37CD3581CCBA}" srcOrd="2" destOrd="0" presId="urn:microsoft.com/office/officeart/2005/8/layout/pList2"/>
    <dgm:cxn modelId="{63B8E502-CFC8-46E2-82A7-5EAC1F9F2179}" type="presParOf" srcId="{B1563971-A413-4414-BA21-37CD3581CCBA}" destId="{A2820BA1-3F49-47AE-A664-B00E856371F3}" srcOrd="0" destOrd="0" presId="urn:microsoft.com/office/officeart/2005/8/layout/pList2"/>
    <dgm:cxn modelId="{2FC463DD-D115-4D3B-8C95-09A4ED123668}" type="presParOf" srcId="{B1563971-A413-4414-BA21-37CD3581CCBA}" destId="{71F9FB80-2E40-4F7E-95CD-02B3E091FDD3}" srcOrd="1" destOrd="0" presId="urn:microsoft.com/office/officeart/2005/8/layout/pList2"/>
    <dgm:cxn modelId="{0E0A0BED-100C-406C-A72B-53142975A44A}" type="presParOf" srcId="{B1563971-A413-4414-BA21-37CD3581CCBA}" destId="{3E3966F7-1626-4969-9814-561B9DD9524A}" srcOrd="2" destOrd="0" presId="urn:microsoft.com/office/officeart/2005/8/layout/pList2"/>
    <dgm:cxn modelId="{4DF0518D-BBA0-49FF-8686-0B313DD6CA03}" type="presParOf" srcId="{7C3FA549-23C9-403D-966F-65391F6640CF}" destId="{606ED996-5B92-460E-AAFD-94C48351C53E}" srcOrd="3" destOrd="0" presId="urn:microsoft.com/office/officeart/2005/8/layout/pList2"/>
    <dgm:cxn modelId="{8A4EBF65-BAAA-4C15-A772-9FFD2826B660}" type="presParOf" srcId="{7C3FA549-23C9-403D-966F-65391F6640CF}" destId="{529B0E15-28D1-4FA7-804A-D9FD79FD724F}" srcOrd="4" destOrd="0" presId="urn:microsoft.com/office/officeart/2005/8/layout/pList2"/>
    <dgm:cxn modelId="{3230E1E7-FD85-44E2-9A15-AA0293CC321C}" type="presParOf" srcId="{529B0E15-28D1-4FA7-804A-D9FD79FD724F}" destId="{DA559785-4874-4B4C-A6E4-6E88B2C8739F}" srcOrd="0" destOrd="0" presId="urn:microsoft.com/office/officeart/2005/8/layout/pList2"/>
    <dgm:cxn modelId="{01B4E04A-37D5-46CE-967E-1738629A21F1}" type="presParOf" srcId="{529B0E15-28D1-4FA7-804A-D9FD79FD724F}" destId="{B7E70E03-7056-41DA-96D4-7966ACACE307}" srcOrd="1" destOrd="0" presId="urn:microsoft.com/office/officeart/2005/8/layout/pList2"/>
    <dgm:cxn modelId="{DFB1D551-4DAF-4A4C-A59B-F0763F4A9011}" type="presParOf" srcId="{529B0E15-28D1-4FA7-804A-D9FD79FD724F}" destId="{5BF9ECF1-DF61-44F4-AA2C-18949A6873F3}" srcOrd="2" destOrd="0" presId="urn:microsoft.com/office/officeart/2005/8/layout/pList2"/>
    <dgm:cxn modelId="{96A5535C-DA32-4448-BE6E-2C7681F985AD}" type="presParOf" srcId="{7C3FA549-23C9-403D-966F-65391F6640CF}" destId="{E65D3CD3-E1B9-450A-9068-DB00A4CDA138}" srcOrd="5" destOrd="0" presId="urn:microsoft.com/office/officeart/2005/8/layout/pList2"/>
    <dgm:cxn modelId="{A3AEC702-11E8-43F6-88E1-FA9A2EFDF95A}" type="presParOf" srcId="{7C3FA549-23C9-403D-966F-65391F6640CF}" destId="{4180CEDF-7056-4503-8666-DB1D304A1F3A}" srcOrd="6" destOrd="0" presId="urn:microsoft.com/office/officeart/2005/8/layout/pList2"/>
    <dgm:cxn modelId="{2F891D53-4A51-4E30-A94D-9FC8DA0DA1EF}" type="presParOf" srcId="{4180CEDF-7056-4503-8666-DB1D304A1F3A}" destId="{17439542-867A-4EED-BD9B-B3563383CEDE}" srcOrd="0" destOrd="0" presId="urn:microsoft.com/office/officeart/2005/8/layout/pList2"/>
    <dgm:cxn modelId="{9ACAE04B-3F1D-4E0D-9B10-C48DD5611183}" type="presParOf" srcId="{4180CEDF-7056-4503-8666-DB1D304A1F3A}" destId="{31F76DC1-D9AA-4073-9A2A-6E7B886D5FEF}" srcOrd="1" destOrd="0" presId="urn:microsoft.com/office/officeart/2005/8/layout/pList2"/>
    <dgm:cxn modelId="{3FC720DD-82B3-4F45-A541-53CA8C8DF711}" type="presParOf" srcId="{4180CEDF-7056-4503-8666-DB1D304A1F3A}" destId="{B9E32A71-E56C-4279-AE1E-43E3C19A2A62}" srcOrd="2" destOrd="0" presId="urn:microsoft.com/office/officeart/2005/8/layout/p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D0F660E4-61E4-4732-A447-D747C92C589F}" type="doc">
      <dgm:prSet loTypeId="urn:microsoft.com/office/officeart/2005/8/layout/pList2" loCatId="list" qsTypeId="urn:microsoft.com/office/officeart/2005/8/quickstyle/simple1" qsCatId="simple" csTypeId="urn:microsoft.com/office/officeart/2005/8/colors/accent1_2" csCatId="accent1" phldr="1"/>
      <dgm:spPr/>
      <dgm:t>
        <a:bodyPr/>
        <a:lstStyle/>
        <a:p>
          <a:endParaRPr lang="en-US"/>
        </a:p>
      </dgm:t>
    </dgm:pt>
    <dgm:pt modelId="{7880440B-4342-4CEE-B43E-CF9D98CFB64E}">
      <dgm:prSet phldrT="[Text]" custT="1"/>
      <dgm:spPr/>
      <dgm:t>
        <a:bodyPr/>
        <a:lstStyle/>
        <a:p>
          <a:r>
            <a:rPr lang="en-US" sz="1800" b="1" dirty="0"/>
            <a:t>“Pre”</a:t>
          </a:r>
        </a:p>
        <a:p>
          <a:r>
            <a:rPr lang="en-US" sz="1200" dirty="0"/>
            <a:t>Urgency, anticipation, planning, &amp; excitement for </a:t>
          </a:r>
          <a:br>
            <a:rPr lang="en-US" sz="1200" dirty="0"/>
          </a:br>
          <a:r>
            <a:rPr lang="en-US" sz="1200" dirty="0"/>
            <a:t>the content</a:t>
          </a:r>
        </a:p>
        <a:p>
          <a:br>
            <a:rPr lang="en-US" sz="700" dirty="0"/>
          </a:br>
          <a:br>
            <a:rPr lang="en-US" sz="700" dirty="0"/>
          </a:br>
          <a:endParaRPr lang="en-US" sz="700" dirty="0"/>
        </a:p>
        <a:p>
          <a:r>
            <a:rPr lang="en-US" sz="1000" dirty="0"/>
            <a:t>Nearly 60% of program tweets between airings are anticipation for </a:t>
          </a:r>
          <a:br>
            <a:rPr lang="en-US" sz="1000" dirty="0"/>
          </a:br>
          <a:r>
            <a:rPr lang="en-US" sz="1000" dirty="0"/>
            <a:t>next episode</a:t>
          </a:r>
        </a:p>
      </dgm:t>
    </dgm:pt>
    <dgm:pt modelId="{1FDEF108-1B22-4C33-98CC-A6FE6F126169}" type="parTrans" cxnId="{7C560ED6-3C9F-4CAA-B68E-950565794E9D}">
      <dgm:prSet/>
      <dgm:spPr/>
      <dgm:t>
        <a:bodyPr/>
        <a:lstStyle/>
        <a:p>
          <a:endParaRPr lang="en-US" sz="2400"/>
        </a:p>
      </dgm:t>
    </dgm:pt>
    <dgm:pt modelId="{D83BC10A-8DD6-4F8F-8142-A0BEC90C5664}" type="sibTrans" cxnId="{7C560ED6-3C9F-4CAA-B68E-950565794E9D}">
      <dgm:prSet/>
      <dgm:spPr/>
      <dgm:t>
        <a:bodyPr/>
        <a:lstStyle/>
        <a:p>
          <a:endParaRPr lang="en-US" sz="2400"/>
        </a:p>
      </dgm:t>
    </dgm:pt>
    <dgm:pt modelId="{1D0E4274-7693-4260-86FF-D9D593626C69}">
      <dgm:prSet phldrT="[Text]" custT="1"/>
      <dgm:spPr/>
      <dgm:t>
        <a:bodyPr/>
        <a:lstStyle/>
        <a:p>
          <a:r>
            <a:rPr lang="en-US" sz="1800" b="1" dirty="0"/>
            <a:t>“During”</a:t>
          </a:r>
        </a:p>
        <a:p>
          <a:r>
            <a:rPr lang="en-US" sz="1200" dirty="0"/>
            <a:t>Sustained interest &amp; Immediate need </a:t>
          </a:r>
          <a:br>
            <a:rPr lang="en-US" sz="1200" dirty="0"/>
          </a:br>
          <a:r>
            <a:rPr lang="en-US" sz="1200" dirty="0"/>
            <a:t>to share</a:t>
          </a:r>
        </a:p>
      </dgm:t>
    </dgm:pt>
    <dgm:pt modelId="{64C4A9A9-FCB8-4925-92D9-450EABE63110}" type="parTrans" cxnId="{62E95CF7-EA35-45E9-A735-A1BA58E29D69}">
      <dgm:prSet/>
      <dgm:spPr/>
      <dgm:t>
        <a:bodyPr/>
        <a:lstStyle/>
        <a:p>
          <a:endParaRPr lang="en-US" sz="2400"/>
        </a:p>
      </dgm:t>
    </dgm:pt>
    <dgm:pt modelId="{6F3F910B-9855-4049-8547-FD800CEA5C16}" type="sibTrans" cxnId="{62E95CF7-EA35-45E9-A735-A1BA58E29D69}">
      <dgm:prSet/>
      <dgm:spPr/>
      <dgm:t>
        <a:bodyPr/>
        <a:lstStyle/>
        <a:p>
          <a:endParaRPr lang="en-US" sz="2400"/>
        </a:p>
      </dgm:t>
    </dgm:pt>
    <dgm:pt modelId="{EBE05114-6E2A-4240-9369-0354B881E8A7}">
      <dgm:prSet phldrT="[Text]" custT="1"/>
      <dgm:spPr/>
      <dgm:t>
        <a:bodyPr lIns="91440" rIns="182880"/>
        <a:lstStyle/>
        <a:p>
          <a:r>
            <a:rPr lang="en-US" sz="1800" b="1" dirty="0"/>
            <a:t>“Post”</a:t>
          </a:r>
        </a:p>
        <a:p>
          <a:r>
            <a:rPr lang="en-US" sz="1200" b="0" dirty="0"/>
            <a:t>Compelled to seek out MORE content &amp; engage with communities</a:t>
          </a:r>
        </a:p>
      </dgm:t>
    </dgm:pt>
    <dgm:pt modelId="{08AD3DA4-E981-4E06-88DA-D56ADE309E17}" type="parTrans" cxnId="{3D3387E3-C709-4AC8-B6A1-9EB5751A6A5F}">
      <dgm:prSet/>
      <dgm:spPr/>
      <dgm:t>
        <a:bodyPr/>
        <a:lstStyle/>
        <a:p>
          <a:endParaRPr lang="en-US" sz="2400"/>
        </a:p>
      </dgm:t>
    </dgm:pt>
    <dgm:pt modelId="{EDA1ECBE-14BB-475C-B1AC-C38C8467E6F3}" type="sibTrans" cxnId="{3D3387E3-C709-4AC8-B6A1-9EB5751A6A5F}">
      <dgm:prSet/>
      <dgm:spPr/>
      <dgm:t>
        <a:bodyPr/>
        <a:lstStyle/>
        <a:p>
          <a:endParaRPr lang="en-US" sz="2400"/>
        </a:p>
      </dgm:t>
    </dgm:pt>
    <dgm:pt modelId="{2DAB0EDF-DF7A-4AB4-BA57-F2A331C9104A}">
      <dgm:prSet phldrT="[Text]" custT="1"/>
      <dgm:spPr/>
      <dgm:t>
        <a:bodyPr/>
        <a:lstStyle/>
        <a:p>
          <a:r>
            <a:rPr lang="en-US" sz="1800" b="1" dirty="0"/>
            <a:t>“Interest Over Time”</a:t>
          </a:r>
        </a:p>
        <a:p>
          <a:endParaRPr lang="en-US" sz="400" b="0" dirty="0"/>
        </a:p>
        <a:p>
          <a:r>
            <a:rPr lang="en-US" sz="1200" b="0" dirty="0"/>
            <a:t>Sustained relevance </a:t>
          </a:r>
        </a:p>
      </dgm:t>
    </dgm:pt>
    <dgm:pt modelId="{E99B2B01-50DD-4A01-A837-BFAC047D5005}" type="parTrans" cxnId="{6A8BFBFC-F00D-486D-82A5-64D8E6D49E67}">
      <dgm:prSet/>
      <dgm:spPr/>
      <dgm:t>
        <a:bodyPr/>
        <a:lstStyle/>
        <a:p>
          <a:endParaRPr lang="en-US" sz="2400"/>
        </a:p>
      </dgm:t>
    </dgm:pt>
    <dgm:pt modelId="{F3BFDA33-BC54-4CB8-8ADE-87456989A99B}" type="sibTrans" cxnId="{6A8BFBFC-F00D-486D-82A5-64D8E6D49E67}">
      <dgm:prSet/>
      <dgm:spPr/>
      <dgm:t>
        <a:bodyPr/>
        <a:lstStyle/>
        <a:p>
          <a:endParaRPr lang="en-US" sz="2400"/>
        </a:p>
      </dgm:t>
    </dgm:pt>
    <dgm:pt modelId="{E969404C-0130-4ECA-9541-F8C777CCDFF4}" type="pres">
      <dgm:prSet presAssocID="{D0F660E4-61E4-4732-A447-D747C92C589F}" presName="Name0" presStyleCnt="0">
        <dgm:presLayoutVars>
          <dgm:dir/>
          <dgm:resizeHandles val="exact"/>
        </dgm:presLayoutVars>
      </dgm:prSet>
      <dgm:spPr/>
    </dgm:pt>
    <dgm:pt modelId="{E3B9D12D-6709-4CD8-A8AA-0DCEE9FF6256}" type="pres">
      <dgm:prSet presAssocID="{D0F660E4-61E4-4732-A447-D747C92C589F}" presName="bkgdShp" presStyleLbl="alignAccFollowNode1" presStyleIdx="0" presStyleCnt="1"/>
      <dgm:spPr/>
    </dgm:pt>
    <dgm:pt modelId="{7C3FA549-23C9-403D-966F-65391F6640CF}" type="pres">
      <dgm:prSet presAssocID="{D0F660E4-61E4-4732-A447-D747C92C589F}" presName="linComp" presStyleCnt="0"/>
      <dgm:spPr/>
    </dgm:pt>
    <dgm:pt modelId="{649322C9-2787-4E1B-A88B-F445D95E11AB}" type="pres">
      <dgm:prSet presAssocID="{7880440B-4342-4CEE-B43E-CF9D98CFB64E}" presName="compNode" presStyleCnt="0"/>
      <dgm:spPr/>
    </dgm:pt>
    <dgm:pt modelId="{9848E1D8-8AF7-4549-8D2E-471844E0E304}" type="pres">
      <dgm:prSet presAssocID="{7880440B-4342-4CEE-B43E-CF9D98CFB64E}" presName="node" presStyleLbl="node1" presStyleIdx="0" presStyleCnt="4">
        <dgm:presLayoutVars>
          <dgm:bulletEnabled val="1"/>
        </dgm:presLayoutVars>
      </dgm:prSet>
      <dgm:spPr/>
    </dgm:pt>
    <dgm:pt modelId="{3D358DB4-F65D-4ED0-B406-6DB57066DB5D}" type="pres">
      <dgm:prSet presAssocID="{7880440B-4342-4CEE-B43E-CF9D98CFB64E}" presName="invisiNode" presStyleLbl="node1" presStyleIdx="0" presStyleCnt="4"/>
      <dgm:spPr/>
    </dgm:pt>
    <dgm:pt modelId="{E945010D-6266-414E-BC8B-C6AF87C5F5E0}" type="pres">
      <dgm:prSet presAssocID="{7880440B-4342-4CEE-B43E-CF9D98CFB64E}" presName="imagNode" presStyleLbl="fgImgPlace1" presStyleIdx="0" presStyleCnt="4"/>
      <dgm:spPr>
        <a:blipFill rotWithShape="1">
          <a:blip xmlns:r="http://schemas.openxmlformats.org/officeDocument/2006/relationships" r:embed="rId1"/>
          <a:srcRect/>
          <a:stretch>
            <a:fillRect/>
          </a:stretch>
        </a:blipFill>
      </dgm:spPr>
    </dgm:pt>
    <dgm:pt modelId="{EAF8BD1C-5557-415A-ACF3-BD1125DD2A5F}" type="pres">
      <dgm:prSet presAssocID="{D83BC10A-8DD6-4F8F-8142-A0BEC90C5664}" presName="sibTrans" presStyleLbl="sibTrans2D1" presStyleIdx="0" presStyleCnt="0"/>
      <dgm:spPr/>
    </dgm:pt>
    <dgm:pt modelId="{B1563971-A413-4414-BA21-37CD3581CCBA}" type="pres">
      <dgm:prSet presAssocID="{1D0E4274-7693-4260-86FF-D9D593626C69}" presName="compNode" presStyleCnt="0"/>
      <dgm:spPr/>
    </dgm:pt>
    <dgm:pt modelId="{A2820BA1-3F49-47AE-A664-B00E856371F3}" type="pres">
      <dgm:prSet presAssocID="{1D0E4274-7693-4260-86FF-D9D593626C69}" presName="node" presStyleLbl="node1" presStyleIdx="1" presStyleCnt="4">
        <dgm:presLayoutVars>
          <dgm:bulletEnabled val="1"/>
        </dgm:presLayoutVars>
      </dgm:prSet>
      <dgm:spPr/>
    </dgm:pt>
    <dgm:pt modelId="{71F9FB80-2E40-4F7E-95CD-02B3E091FDD3}" type="pres">
      <dgm:prSet presAssocID="{1D0E4274-7693-4260-86FF-D9D593626C69}" presName="invisiNode" presStyleLbl="node1" presStyleIdx="1" presStyleCnt="4"/>
      <dgm:spPr/>
    </dgm:pt>
    <dgm:pt modelId="{3E3966F7-1626-4969-9814-561B9DD9524A}" type="pres">
      <dgm:prSet presAssocID="{1D0E4274-7693-4260-86FF-D9D593626C69}" presName="imagNode" presStyleLbl="fgImgPlace1" presStyleIdx="1" presStyleCnt="4"/>
      <dgm:spPr>
        <a:blipFill rotWithShape="1">
          <a:blip xmlns:r="http://schemas.openxmlformats.org/officeDocument/2006/relationships" r:embed="rId2"/>
          <a:srcRect/>
          <a:stretch>
            <a:fillRect l="-5000" r="-5000"/>
          </a:stretch>
        </a:blipFill>
      </dgm:spPr>
    </dgm:pt>
    <dgm:pt modelId="{606ED996-5B92-460E-AAFD-94C48351C53E}" type="pres">
      <dgm:prSet presAssocID="{6F3F910B-9855-4049-8547-FD800CEA5C16}" presName="sibTrans" presStyleLbl="sibTrans2D1" presStyleIdx="0" presStyleCnt="0"/>
      <dgm:spPr/>
    </dgm:pt>
    <dgm:pt modelId="{529B0E15-28D1-4FA7-804A-D9FD79FD724F}" type="pres">
      <dgm:prSet presAssocID="{EBE05114-6E2A-4240-9369-0354B881E8A7}" presName="compNode" presStyleCnt="0"/>
      <dgm:spPr/>
    </dgm:pt>
    <dgm:pt modelId="{DA559785-4874-4B4C-A6E4-6E88B2C8739F}" type="pres">
      <dgm:prSet presAssocID="{EBE05114-6E2A-4240-9369-0354B881E8A7}" presName="node" presStyleLbl="node1" presStyleIdx="2" presStyleCnt="4" custLinFactNeighborX="393" custLinFactNeighborY="773">
        <dgm:presLayoutVars>
          <dgm:bulletEnabled val="1"/>
        </dgm:presLayoutVars>
      </dgm:prSet>
      <dgm:spPr/>
    </dgm:pt>
    <dgm:pt modelId="{B7E70E03-7056-41DA-96D4-7966ACACE307}" type="pres">
      <dgm:prSet presAssocID="{EBE05114-6E2A-4240-9369-0354B881E8A7}" presName="invisiNode" presStyleLbl="node1" presStyleIdx="2" presStyleCnt="4"/>
      <dgm:spPr/>
    </dgm:pt>
    <dgm:pt modelId="{5BF9ECF1-DF61-44F4-AA2C-18949A6873F3}" type="pres">
      <dgm:prSet presAssocID="{EBE05114-6E2A-4240-9369-0354B881E8A7}" presName="imagNode" presStyleLbl="fgImgPlace1" presStyleIdx="2" presStyleCnt="4"/>
      <dgm:spPr>
        <a:blipFill rotWithShape="1">
          <a:blip xmlns:r="http://schemas.openxmlformats.org/officeDocument/2006/relationships" r:embed="rId3"/>
          <a:srcRect/>
          <a:stretch>
            <a:fillRect/>
          </a:stretch>
        </a:blipFill>
      </dgm:spPr>
    </dgm:pt>
    <dgm:pt modelId="{E65D3CD3-E1B9-450A-9068-DB00A4CDA138}" type="pres">
      <dgm:prSet presAssocID="{EDA1ECBE-14BB-475C-B1AC-C38C8467E6F3}" presName="sibTrans" presStyleLbl="sibTrans2D1" presStyleIdx="0" presStyleCnt="0"/>
      <dgm:spPr/>
    </dgm:pt>
    <dgm:pt modelId="{4180CEDF-7056-4503-8666-DB1D304A1F3A}" type="pres">
      <dgm:prSet presAssocID="{2DAB0EDF-DF7A-4AB4-BA57-F2A331C9104A}" presName="compNode" presStyleCnt="0"/>
      <dgm:spPr/>
    </dgm:pt>
    <dgm:pt modelId="{17439542-867A-4EED-BD9B-B3563383CEDE}" type="pres">
      <dgm:prSet presAssocID="{2DAB0EDF-DF7A-4AB4-BA57-F2A331C9104A}" presName="node" presStyleLbl="node1" presStyleIdx="3" presStyleCnt="4">
        <dgm:presLayoutVars>
          <dgm:bulletEnabled val="1"/>
        </dgm:presLayoutVars>
      </dgm:prSet>
      <dgm:spPr/>
    </dgm:pt>
    <dgm:pt modelId="{31F76DC1-D9AA-4073-9A2A-6E7B886D5FEF}" type="pres">
      <dgm:prSet presAssocID="{2DAB0EDF-DF7A-4AB4-BA57-F2A331C9104A}" presName="invisiNode" presStyleLbl="node1" presStyleIdx="3" presStyleCnt="4"/>
      <dgm:spPr/>
    </dgm:pt>
    <dgm:pt modelId="{B9E32A71-E56C-4279-AE1E-43E3C19A2A62}" type="pres">
      <dgm:prSet presAssocID="{2DAB0EDF-DF7A-4AB4-BA57-F2A331C9104A}" presName="imagNode" presStyleLbl="fgImgPlace1" presStyleIdx="3" presStyleCnt="4"/>
      <dgm:spPr>
        <a:blipFill rotWithShape="1">
          <a:blip xmlns:r="http://schemas.openxmlformats.org/officeDocument/2006/relationships" r:embed="rId4"/>
          <a:srcRect/>
          <a:stretch>
            <a:fillRect l="-30000" r="-30000"/>
          </a:stretch>
        </a:blipFill>
      </dgm:spPr>
    </dgm:pt>
  </dgm:ptLst>
  <dgm:cxnLst>
    <dgm:cxn modelId="{83AB9327-8488-427C-A904-ACC49E308414}" type="presOf" srcId="{D0F660E4-61E4-4732-A447-D747C92C589F}" destId="{E969404C-0130-4ECA-9541-F8C777CCDFF4}" srcOrd="0" destOrd="0" presId="urn:microsoft.com/office/officeart/2005/8/layout/pList2"/>
    <dgm:cxn modelId="{45E7672C-D633-417A-8E35-B1CBF94DA6BE}" type="presOf" srcId="{D83BC10A-8DD6-4F8F-8142-A0BEC90C5664}" destId="{EAF8BD1C-5557-415A-ACF3-BD1125DD2A5F}" srcOrd="0" destOrd="0" presId="urn:microsoft.com/office/officeart/2005/8/layout/pList2"/>
    <dgm:cxn modelId="{14101F33-E755-4877-9FBA-7E35C4A898AF}" type="presOf" srcId="{7880440B-4342-4CEE-B43E-CF9D98CFB64E}" destId="{9848E1D8-8AF7-4549-8D2E-471844E0E304}" srcOrd="0" destOrd="0" presId="urn:microsoft.com/office/officeart/2005/8/layout/pList2"/>
    <dgm:cxn modelId="{49EBE936-6AB3-4421-BE5C-91CCE123A24F}" type="presOf" srcId="{2DAB0EDF-DF7A-4AB4-BA57-F2A331C9104A}" destId="{17439542-867A-4EED-BD9B-B3563383CEDE}" srcOrd="0" destOrd="0" presId="urn:microsoft.com/office/officeart/2005/8/layout/pList2"/>
    <dgm:cxn modelId="{B5FFC86A-0299-452B-94CA-0E13ACAABBCD}" type="presOf" srcId="{6F3F910B-9855-4049-8547-FD800CEA5C16}" destId="{606ED996-5B92-460E-AAFD-94C48351C53E}" srcOrd="0" destOrd="0" presId="urn:microsoft.com/office/officeart/2005/8/layout/pList2"/>
    <dgm:cxn modelId="{7C560ED6-3C9F-4CAA-B68E-950565794E9D}" srcId="{D0F660E4-61E4-4732-A447-D747C92C589F}" destId="{7880440B-4342-4CEE-B43E-CF9D98CFB64E}" srcOrd="0" destOrd="0" parTransId="{1FDEF108-1B22-4C33-98CC-A6FE6F126169}" sibTransId="{D83BC10A-8DD6-4F8F-8142-A0BEC90C5664}"/>
    <dgm:cxn modelId="{F1F5C7D6-8B87-4B32-9252-F4795B25E1CD}" type="presOf" srcId="{1D0E4274-7693-4260-86FF-D9D593626C69}" destId="{A2820BA1-3F49-47AE-A664-B00E856371F3}" srcOrd="0" destOrd="0" presId="urn:microsoft.com/office/officeart/2005/8/layout/pList2"/>
    <dgm:cxn modelId="{311ABADA-1141-4D25-ADBD-D3176786D1C3}" type="presOf" srcId="{EBE05114-6E2A-4240-9369-0354B881E8A7}" destId="{DA559785-4874-4B4C-A6E4-6E88B2C8739F}" srcOrd="0" destOrd="0" presId="urn:microsoft.com/office/officeart/2005/8/layout/pList2"/>
    <dgm:cxn modelId="{3D3387E3-C709-4AC8-B6A1-9EB5751A6A5F}" srcId="{D0F660E4-61E4-4732-A447-D747C92C589F}" destId="{EBE05114-6E2A-4240-9369-0354B881E8A7}" srcOrd="2" destOrd="0" parTransId="{08AD3DA4-E981-4E06-88DA-D56ADE309E17}" sibTransId="{EDA1ECBE-14BB-475C-B1AC-C38C8467E6F3}"/>
    <dgm:cxn modelId="{9013F5E6-806C-4F13-9D62-E6597DEF3011}" type="presOf" srcId="{EDA1ECBE-14BB-475C-B1AC-C38C8467E6F3}" destId="{E65D3CD3-E1B9-450A-9068-DB00A4CDA138}" srcOrd="0" destOrd="0" presId="urn:microsoft.com/office/officeart/2005/8/layout/pList2"/>
    <dgm:cxn modelId="{62E95CF7-EA35-45E9-A735-A1BA58E29D69}" srcId="{D0F660E4-61E4-4732-A447-D747C92C589F}" destId="{1D0E4274-7693-4260-86FF-D9D593626C69}" srcOrd="1" destOrd="0" parTransId="{64C4A9A9-FCB8-4925-92D9-450EABE63110}" sibTransId="{6F3F910B-9855-4049-8547-FD800CEA5C16}"/>
    <dgm:cxn modelId="{6A8BFBFC-F00D-486D-82A5-64D8E6D49E67}" srcId="{D0F660E4-61E4-4732-A447-D747C92C589F}" destId="{2DAB0EDF-DF7A-4AB4-BA57-F2A331C9104A}" srcOrd="3" destOrd="0" parTransId="{E99B2B01-50DD-4A01-A837-BFAC047D5005}" sibTransId="{F3BFDA33-BC54-4CB8-8ADE-87456989A99B}"/>
    <dgm:cxn modelId="{F0779C9D-6C43-4C79-ADFA-FAE2B0B6FFA3}" type="presParOf" srcId="{E969404C-0130-4ECA-9541-F8C777CCDFF4}" destId="{E3B9D12D-6709-4CD8-A8AA-0DCEE9FF6256}" srcOrd="0" destOrd="0" presId="urn:microsoft.com/office/officeart/2005/8/layout/pList2"/>
    <dgm:cxn modelId="{350FB0A7-A8C2-43EC-A042-1BF3960C8C0A}" type="presParOf" srcId="{E969404C-0130-4ECA-9541-F8C777CCDFF4}" destId="{7C3FA549-23C9-403D-966F-65391F6640CF}" srcOrd="1" destOrd="0" presId="urn:microsoft.com/office/officeart/2005/8/layout/pList2"/>
    <dgm:cxn modelId="{6FF893D4-48D7-462F-8861-B62C8C666C65}" type="presParOf" srcId="{7C3FA549-23C9-403D-966F-65391F6640CF}" destId="{649322C9-2787-4E1B-A88B-F445D95E11AB}" srcOrd="0" destOrd="0" presId="urn:microsoft.com/office/officeart/2005/8/layout/pList2"/>
    <dgm:cxn modelId="{7D3D1FD7-E6A8-48BB-8E2A-59898D4AE74C}" type="presParOf" srcId="{649322C9-2787-4E1B-A88B-F445D95E11AB}" destId="{9848E1D8-8AF7-4549-8D2E-471844E0E304}" srcOrd="0" destOrd="0" presId="urn:microsoft.com/office/officeart/2005/8/layout/pList2"/>
    <dgm:cxn modelId="{96636CB2-17DE-472E-AD82-8BAACF80FC51}" type="presParOf" srcId="{649322C9-2787-4E1B-A88B-F445D95E11AB}" destId="{3D358DB4-F65D-4ED0-B406-6DB57066DB5D}" srcOrd="1" destOrd="0" presId="urn:microsoft.com/office/officeart/2005/8/layout/pList2"/>
    <dgm:cxn modelId="{49293487-C120-4A5C-80E3-D2ECEB652472}" type="presParOf" srcId="{649322C9-2787-4E1B-A88B-F445D95E11AB}" destId="{E945010D-6266-414E-BC8B-C6AF87C5F5E0}" srcOrd="2" destOrd="0" presId="urn:microsoft.com/office/officeart/2005/8/layout/pList2"/>
    <dgm:cxn modelId="{961DB514-A064-47CB-AB66-32614269259F}" type="presParOf" srcId="{7C3FA549-23C9-403D-966F-65391F6640CF}" destId="{EAF8BD1C-5557-415A-ACF3-BD1125DD2A5F}" srcOrd="1" destOrd="0" presId="urn:microsoft.com/office/officeart/2005/8/layout/pList2"/>
    <dgm:cxn modelId="{376FF749-5D28-4F4B-A8AA-4128D1AE0B80}" type="presParOf" srcId="{7C3FA549-23C9-403D-966F-65391F6640CF}" destId="{B1563971-A413-4414-BA21-37CD3581CCBA}" srcOrd="2" destOrd="0" presId="urn:microsoft.com/office/officeart/2005/8/layout/pList2"/>
    <dgm:cxn modelId="{63B8E502-CFC8-46E2-82A7-5EAC1F9F2179}" type="presParOf" srcId="{B1563971-A413-4414-BA21-37CD3581CCBA}" destId="{A2820BA1-3F49-47AE-A664-B00E856371F3}" srcOrd="0" destOrd="0" presId="urn:microsoft.com/office/officeart/2005/8/layout/pList2"/>
    <dgm:cxn modelId="{2FC463DD-D115-4D3B-8C95-09A4ED123668}" type="presParOf" srcId="{B1563971-A413-4414-BA21-37CD3581CCBA}" destId="{71F9FB80-2E40-4F7E-95CD-02B3E091FDD3}" srcOrd="1" destOrd="0" presId="urn:microsoft.com/office/officeart/2005/8/layout/pList2"/>
    <dgm:cxn modelId="{0E0A0BED-100C-406C-A72B-53142975A44A}" type="presParOf" srcId="{B1563971-A413-4414-BA21-37CD3581CCBA}" destId="{3E3966F7-1626-4969-9814-561B9DD9524A}" srcOrd="2" destOrd="0" presId="urn:microsoft.com/office/officeart/2005/8/layout/pList2"/>
    <dgm:cxn modelId="{4DF0518D-BBA0-49FF-8686-0B313DD6CA03}" type="presParOf" srcId="{7C3FA549-23C9-403D-966F-65391F6640CF}" destId="{606ED996-5B92-460E-AAFD-94C48351C53E}" srcOrd="3" destOrd="0" presId="urn:microsoft.com/office/officeart/2005/8/layout/pList2"/>
    <dgm:cxn modelId="{8A4EBF65-BAAA-4C15-A772-9FFD2826B660}" type="presParOf" srcId="{7C3FA549-23C9-403D-966F-65391F6640CF}" destId="{529B0E15-28D1-4FA7-804A-D9FD79FD724F}" srcOrd="4" destOrd="0" presId="urn:microsoft.com/office/officeart/2005/8/layout/pList2"/>
    <dgm:cxn modelId="{3230E1E7-FD85-44E2-9A15-AA0293CC321C}" type="presParOf" srcId="{529B0E15-28D1-4FA7-804A-D9FD79FD724F}" destId="{DA559785-4874-4B4C-A6E4-6E88B2C8739F}" srcOrd="0" destOrd="0" presId="urn:microsoft.com/office/officeart/2005/8/layout/pList2"/>
    <dgm:cxn modelId="{01B4E04A-37D5-46CE-967E-1738629A21F1}" type="presParOf" srcId="{529B0E15-28D1-4FA7-804A-D9FD79FD724F}" destId="{B7E70E03-7056-41DA-96D4-7966ACACE307}" srcOrd="1" destOrd="0" presId="urn:microsoft.com/office/officeart/2005/8/layout/pList2"/>
    <dgm:cxn modelId="{DFB1D551-4DAF-4A4C-A59B-F0763F4A9011}" type="presParOf" srcId="{529B0E15-28D1-4FA7-804A-D9FD79FD724F}" destId="{5BF9ECF1-DF61-44F4-AA2C-18949A6873F3}" srcOrd="2" destOrd="0" presId="urn:microsoft.com/office/officeart/2005/8/layout/pList2"/>
    <dgm:cxn modelId="{96A5535C-DA32-4448-BE6E-2C7681F985AD}" type="presParOf" srcId="{7C3FA549-23C9-403D-966F-65391F6640CF}" destId="{E65D3CD3-E1B9-450A-9068-DB00A4CDA138}" srcOrd="5" destOrd="0" presId="urn:microsoft.com/office/officeart/2005/8/layout/pList2"/>
    <dgm:cxn modelId="{A3AEC702-11E8-43F6-88E1-FA9A2EFDF95A}" type="presParOf" srcId="{7C3FA549-23C9-403D-966F-65391F6640CF}" destId="{4180CEDF-7056-4503-8666-DB1D304A1F3A}" srcOrd="6" destOrd="0" presId="urn:microsoft.com/office/officeart/2005/8/layout/pList2"/>
    <dgm:cxn modelId="{2F891D53-4A51-4E30-A94D-9FC8DA0DA1EF}" type="presParOf" srcId="{4180CEDF-7056-4503-8666-DB1D304A1F3A}" destId="{17439542-867A-4EED-BD9B-B3563383CEDE}" srcOrd="0" destOrd="0" presId="urn:microsoft.com/office/officeart/2005/8/layout/pList2"/>
    <dgm:cxn modelId="{9ACAE04B-3F1D-4E0D-9B10-C48DD5611183}" type="presParOf" srcId="{4180CEDF-7056-4503-8666-DB1D304A1F3A}" destId="{31F76DC1-D9AA-4073-9A2A-6E7B886D5FEF}" srcOrd="1" destOrd="0" presId="urn:microsoft.com/office/officeart/2005/8/layout/pList2"/>
    <dgm:cxn modelId="{3FC720DD-82B3-4F45-A541-53CA8C8DF711}" type="presParOf" srcId="{4180CEDF-7056-4503-8666-DB1D304A1F3A}" destId="{B9E32A71-E56C-4279-AE1E-43E3C19A2A62}" srcOrd="2" destOrd="0" presId="urn:microsoft.com/office/officeart/2005/8/layout/p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3B9D12D-6709-4CD8-A8AA-0DCEE9FF6256}">
      <dsp:nvSpPr>
        <dsp:cNvPr id="0" name=""/>
        <dsp:cNvSpPr/>
      </dsp:nvSpPr>
      <dsp:spPr>
        <a:xfrm>
          <a:off x="0" y="0"/>
          <a:ext cx="8472488" cy="1828800"/>
        </a:xfrm>
        <a:prstGeom prst="roundRect">
          <a:avLst>
            <a:gd name="adj" fmla="val 10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945010D-6266-414E-BC8B-C6AF87C5F5E0}">
      <dsp:nvSpPr>
        <dsp:cNvPr id="0" name=""/>
        <dsp:cNvSpPr/>
      </dsp:nvSpPr>
      <dsp:spPr>
        <a:xfrm>
          <a:off x="256507" y="243840"/>
          <a:ext cx="1851040" cy="1341120"/>
        </a:xfrm>
        <a:prstGeom prst="roundRect">
          <a:avLst>
            <a:gd name="adj" fmla="val 10000"/>
          </a:avLst>
        </a:prstGeom>
        <a:blipFill rotWithShape="1">
          <a:blip xmlns:r="http://schemas.openxmlformats.org/officeDocument/2006/relationships" r:embed="rId1"/>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848E1D8-8AF7-4549-8D2E-471844E0E304}">
      <dsp:nvSpPr>
        <dsp:cNvPr id="0" name=""/>
        <dsp:cNvSpPr/>
      </dsp:nvSpPr>
      <dsp:spPr>
        <a:xfrm rot="10800000">
          <a:off x="256507" y="1828799"/>
          <a:ext cx="1851040" cy="2235200"/>
        </a:xfrm>
        <a:prstGeom prst="round2SameRect">
          <a:avLst>
            <a:gd name="adj1" fmla="val 10500"/>
            <a:gd name="adj2" fmla="val 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t" anchorCtr="0">
          <a:noAutofit/>
        </a:bodyPr>
        <a:lstStyle/>
        <a:p>
          <a:pPr marL="0" lvl="0" indent="0" algn="ctr" defTabSz="889000">
            <a:lnSpc>
              <a:spcPct val="90000"/>
            </a:lnSpc>
            <a:spcBef>
              <a:spcPct val="0"/>
            </a:spcBef>
            <a:spcAft>
              <a:spcPct val="35000"/>
            </a:spcAft>
            <a:buNone/>
          </a:pPr>
          <a:r>
            <a:rPr lang="en-US" sz="2000" b="1" kern="1200" dirty="0"/>
            <a:t>“Pre”</a:t>
          </a:r>
        </a:p>
        <a:p>
          <a:pPr marL="0" lvl="0" indent="0" algn="ctr" defTabSz="889000">
            <a:lnSpc>
              <a:spcPct val="90000"/>
            </a:lnSpc>
            <a:spcBef>
              <a:spcPct val="0"/>
            </a:spcBef>
            <a:spcAft>
              <a:spcPct val="35000"/>
            </a:spcAft>
            <a:buNone/>
          </a:pPr>
          <a:r>
            <a:rPr lang="en-US" sz="1600" kern="1200" dirty="0"/>
            <a:t>Urgency, anticipation, planning, &amp; excitement for the content</a:t>
          </a:r>
        </a:p>
      </dsp:txBody>
      <dsp:txXfrm rot="10800000">
        <a:off x="313433" y="1828799"/>
        <a:ext cx="1737188" cy="2178274"/>
      </dsp:txXfrm>
    </dsp:sp>
    <dsp:sp modelId="{3E3966F7-1626-4969-9814-561B9DD9524A}">
      <dsp:nvSpPr>
        <dsp:cNvPr id="0" name=""/>
        <dsp:cNvSpPr/>
      </dsp:nvSpPr>
      <dsp:spPr>
        <a:xfrm>
          <a:off x="2292651" y="243840"/>
          <a:ext cx="1851040" cy="1341120"/>
        </a:xfrm>
        <a:prstGeom prst="roundRect">
          <a:avLst>
            <a:gd name="adj" fmla="val 10000"/>
          </a:avLst>
        </a:prstGeom>
        <a:blipFill rotWithShape="1">
          <a:blip xmlns:r="http://schemas.openxmlformats.org/officeDocument/2006/relationships" r:embed="rId2" cstate="screen">
            <a:extLst>
              <a:ext uri="{28A0092B-C50C-407E-A947-70E740481C1C}">
                <a14:useLocalDpi xmlns:a14="http://schemas.microsoft.com/office/drawing/2010/main"/>
              </a:ext>
            </a:extLst>
          </a:blip>
          <a:srcRect/>
          <a:stretch>
            <a:fillRect l="-5000" r="-5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2820BA1-3F49-47AE-A664-B00E856371F3}">
      <dsp:nvSpPr>
        <dsp:cNvPr id="0" name=""/>
        <dsp:cNvSpPr/>
      </dsp:nvSpPr>
      <dsp:spPr>
        <a:xfrm rot="10800000">
          <a:off x="2292651" y="1828799"/>
          <a:ext cx="1851040" cy="2235200"/>
        </a:xfrm>
        <a:prstGeom prst="round2SameRect">
          <a:avLst>
            <a:gd name="adj1" fmla="val 10500"/>
            <a:gd name="adj2" fmla="val 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t" anchorCtr="0">
          <a:noAutofit/>
        </a:bodyPr>
        <a:lstStyle/>
        <a:p>
          <a:pPr marL="0" lvl="0" indent="0" algn="ctr" defTabSz="889000">
            <a:lnSpc>
              <a:spcPct val="90000"/>
            </a:lnSpc>
            <a:spcBef>
              <a:spcPct val="0"/>
            </a:spcBef>
            <a:spcAft>
              <a:spcPct val="35000"/>
            </a:spcAft>
            <a:buNone/>
          </a:pPr>
          <a:r>
            <a:rPr lang="en-US" sz="2000" b="1" kern="1200" dirty="0"/>
            <a:t>“During”</a:t>
          </a:r>
        </a:p>
        <a:p>
          <a:pPr marL="0" lvl="0" indent="0" algn="ctr" defTabSz="889000">
            <a:lnSpc>
              <a:spcPct val="90000"/>
            </a:lnSpc>
            <a:spcBef>
              <a:spcPct val="0"/>
            </a:spcBef>
            <a:spcAft>
              <a:spcPct val="35000"/>
            </a:spcAft>
            <a:buNone/>
          </a:pPr>
          <a:r>
            <a:rPr lang="en-US" sz="1600" kern="1200" dirty="0"/>
            <a:t>Sustained interest &amp; Immediate need to share</a:t>
          </a:r>
        </a:p>
      </dsp:txBody>
      <dsp:txXfrm rot="10800000">
        <a:off x="2349577" y="1828799"/>
        <a:ext cx="1737188" cy="2178274"/>
      </dsp:txXfrm>
    </dsp:sp>
    <dsp:sp modelId="{5BF9ECF1-DF61-44F4-AA2C-18949A6873F3}">
      <dsp:nvSpPr>
        <dsp:cNvPr id="0" name=""/>
        <dsp:cNvSpPr/>
      </dsp:nvSpPr>
      <dsp:spPr>
        <a:xfrm>
          <a:off x="4328796" y="243840"/>
          <a:ext cx="1851040" cy="1341120"/>
        </a:xfrm>
        <a:prstGeom prst="roundRect">
          <a:avLst>
            <a:gd name="adj" fmla="val 10000"/>
          </a:avLst>
        </a:prstGeom>
        <a:blipFill rotWithShape="1">
          <a:blip xmlns:r="http://schemas.openxmlformats.org/officeDocument/2006/relationships" r:embed="rId3"/>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A559785-4874-4B4C-A6E4-6E88B2C8739F}">
      <dsp:nvSpPr>
        <dsp:cNvPr id="0" name=""/>
        <dsp:cNvSpPr/>
      </dsp:nvSpPr>
      <dsp:spPr>
        <a:xfrm rot="10800000">
          <a:off x="4328796" y="1828799"/>
          <a:ext cx="1851040" cy="2235200"/>
        </a:xfrm>
        <a:prstGeom prst="round2SameRect">
          <a:avLst>
            <a:gd name="adj1" fmla="val 10500"/>
            <a:gd name="adj2" fmla="val 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t" anchorCtr="0">
          <a:noAutofit/>
        </a:bodyPr>
        <a:lstStyle/>
        <a:p>
          <a:pPr marL="0" lvl="0" indent="0" algn="ctr" defTabSz="889000">
            <a:lnSpc>
              <a:spcPct val="90000"/>
            </a:lnSpc>
            <a:spcBef>
              <a:spcPct val="0"/>
            </a:spcBef>
            <a:spcAft>
              <a:spcPct val="35000"/>
            </a:spcAft>
            <a:buNone/>
          </a:pPr>
          <a:r>
            <a:rPr lang="en-US" sz="2000" b="1" kern="1200" dirty="0"/>
            <a:t>“Post”</a:t>
          </a:r>
        </a:p>
        <a:p>
          <a:pPr marL="0" lvl="0" indent="0" algn="ctr" defTabSz="889000">
            <a:lnSpc>
              <a:spcPct val="90000"/>
            </a:lnSpc>
            <a:spcBef>
              <a:spcPct val="0"/>
            </a:spcBef>
            <a:spcAft>
              <a:spcPct val="35000"/>
            </a:spcAft>
            <a:buNone/>
          </a:pPr>
          <a:r>
            <a:rPr lang="en-US" sz="1600" b="0" kern="1200" dirty="0"/>
            <a:t>Compelled to seek out MORE content &amp; engage with communities</a:t>
          </a:r>
        </a:p>
      </dsp:txBody>
      <dsp:txXfrm rot="10800000">
        <a:off x="4385722" y="1828799"/>
        <a:ext cx="1737188" cy="2178274"/>
      </dsp:txXfrm>
    </dsp:sp>
    <dsp:sp modelId="{B9E32A71-E56C-4279-AE1E-43E3C19A2A62}">
      <dsp:nvSpPr>
        <dsp:cNvPr id="0" name=""/>
        <dsp:cNvSpPr/>
      </dsp:nvSpPr>
      <dsp:spPr>
        <a:xfrm>
          <a:off x="6364940" y="243840"/>
          <a:ext cx="1851040" cy="1341120"/>
        </a:xfrm>
        <a:prstGeom prst="roundRect">
          <a:avLst>
            <a:gd name="adj" fmla="val 10000"/>
          </a:avLst>
        </a:prstGeom>
        <a:blipFill rotWithShape="1">
          <a:blip xmlns:r="http://schemas.openxmlformats.org/officeDocument/2006/relationships" r:embed="rId4"/>
          <a:srcRect/>
          <a:stretch>
            <a:fillRect l="-30000" r="-30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7439542-867A-4EED-BD9B-B3563383CEDE}">
      <dsp:nvSpPr>
        <dsp:cNvPr id="0" name=""/>
        <dsp:cNvSpPr/>
      </dsp:nvSpPr>
      <dsp:spPr>
        <a:xfrm rot="10800000">
          <a:off x="6364940" y="1828799"/>
          <a:ext cx="1851040" cy="2235200"/>
        </a:xfrm>
        <a:prstGeom prst="round2SameRect">
          <a:avLst>
            <a:gd name="adj1" fmla="val 10500"/>
            <a:gd name="adj2" fmla="val 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t" anchorCtr="0">
          <a:noAutofit/>
        </a:bodyPr>
        <a:lstStyle/>
        <a:p>
          <a:pPr marL="0" lvl="0" indent="0" algn="ctr" defTabSz="889000">
            <a:lnSpc>
              <a:spcPct val="90000"/>
            </a:lnSpc>
            <a:spcBef>
              <a:spcPct val="0"/>
            </a:spcBef>
            <a:spcAft>
              <a:spcPct val="35000"/>
            </a:spcAft>
            <a:buNone/>
          </a:pPr>
          <a:r>
            <a:rPr lang="en-US" sz="2000" b="1" kern="1200" dirty="0"/>
            <a:t>“Interest Over Time”</a:t>
          </a:r>
        </a:p>
        <a:p>
          <a:pPr marL="0" lvl="0" indent="0" algn="ctr" defTabSz="889000">
            <a:lnSpc>
              <a:spcPct val="90000"/>
            </a:lnSpc>
            <a:spcBef>
              <a:spcPct val="0"/>
            </a:spcBef>
            <a:spcAft>
              <a:spcPct val="35000"/>
            </a:spcAft>
            <a:buNone/>
          </a:pPr>
          <a:r>
            <a:rPr lang="en-US" sz="1600" b="0" kern="1200" dirty="0"/>
            <a:t>Sustained relevance </a:t>
          </a:r>
        </a:p>
      </dsp:txBody>
      <dsp:txXfrm rot="10800000">
        <a:off x="6421866" y="1828799"/>
        <a:ext cx="1737188" cy="217827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3B9D12D-6709-4CD8-A8AA-0DCEE9FF6256}">
      <dsp:nvSpPr>
        <dsp:cNvPr id="0" name=""/>
        <dsp:cNvSpPr/>
      </dsp:nvSpPr>
      <dsp:spPr>
        <a:xfrm>
          <a:off x="0" y="0"/>
          <a:ext cx="8472488" cy="1828800"/>
        </a:xfrm>
        <a:prstGeom prst="roundRect">
          <a:avLst>
            <a:gd name="adj" fmla="val 10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945010D-6266-414E-BC8B-C6AF87C5F5E0}">
      <dsp:nvSpPr>
        <dsp:cNvPr id="0" name=""/>
        <dsp:cNvSpPr/>
      </dsp:nvSpPr>
      <dsp:spPr>
        <a:xfrm>
          <a:off x="256507" y="243840"/>
          <a:ext cx="1851040" cy="1341120"/>
        </a:xfrm>
        <a:prstGeom prst="roundRect">
          <a:avLst>
            <a:gd name="adj" fmla="val 10000"/>
          </a:avLst>
        </a:prstGeom>
        <a:blipFill rotWithShape="1">
          <a:blip xmlns:r="http://schemas.openxmlformats.org/officeDocument/2006/relationships" r:embed="rId1"/>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848E1D8-8AF7-4549-8D2E-471844E0E304}">
      <dsp:nvSpPr>
        <dsp:cNvPr id="0" name=""/>
        <dsp:cNvSpPr/>
      </dsp:nvSpPr>
      <dsp:spPr>
        <a:xfrm rot="10800000">
          <a:off x="256507" y="1828799"/>
          <a:ext cx="1851040" cy="2235200"/>
        </a:xfrm>
        <a:prstGeom prst="round2SameRect">
          <a:avLst>
            <a:gd name="adj1" fmla="val 10500"/>
            <a:gd name="adj2" fmla="val 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t" anchorCtr="0">
          <a:noAutofit/>
        </a:bodyPr>
        <a:lstStyle/>
        <a:p>
          <a:pPr marL="0" lvl="0" indent="0" algn="ctr" defTabSz="889000">
            <a:lnSpc>
              <a:spcPct val="90000"/>
            </a:lnSpc>
            <a:spcBef>
              <a:spcPct val="0"/>
            </a:spcBef>
            <a:spcAft>
              <a:spcPct val="35000"/>
            </a:spcAft>
            <a:buNone/>
          </a:pPr>
          <a:r>
            <a:rPr lang="en-US" sz="2000" b="1" kern="1200" dirty="0"/>
            <a:t>“Pre”</a:t>
          </a:r>
        </a:p>
        <a:p>
          <a:pPr marL="0" lvl="0" indent="0" algn="ctr" defTabSz="889000">
            <a:lnSpc>
              <a:spcPct val="90000"/>
            </a:lnSpc>
            <a:spcBef>
              <a:spcPct val="0"/>
            </a:spcBef>
            <a:spcAft>
              <a:spcPct val="35000"/>
            </a:spcAft>
            <a:buNone/>
          </a:pPr>
          <a:r>
            <a:rPr lang="en-US" sz="1800" kern="1200" dirty="0"/>
            <a:t>Urgency, anticipation, planning, &amp; excitement for the content</a:t>
          </a:r>
        </a:p>
      </dsp:txBody>
      <dsp:txXfrm rot="10800000">
        <a:off x="313433" y="1828799"/>
        <a:ext cx="1737188" cy="2178274"/>
      </dsp:txXfrm>
    </dsp:sp>
    <dsp:sp modelId="{3E3966F7-1626-4969-9814-561B9DD9524A}">
      <dsp:nvSpPr>
        <dsp:cNvPr id="0" name=""/>
        <dsp:cNvSpPr/>
      </dsp:nvSpPr>
      <dsp:spPr>
        <a:xfrm>
          <a:off x="2292651" y="243840"/>
          <a:ext cx="1851040" cy="1341120"/>
        </a:xfrm>
        <a:prstGeom prst="roundRect">
          <a:avLst>
            <a:gd name="adj" fmla="val 10000"/>
          </a:avLst>
        </a:prstGeom>
        <a:blipFill rotWithShape="1">
          <a:blip xmlns:r="http://schemas.openxmlformats.org/officeDocument/2006/relationships" r:embed="rId2">
            <a:duotone>
              <a:schemeClr val="bg2">
                <a:shade val="45000"/>
                <a:satMod val="135000"/>
              </a:schemeClr>
              <a:prstClr val="white"/>
            </a:duotone>
            <a:extLst>
              <a:ext uri="{BEBA8EAE-BF5A-486C-A8C5-ECC9F3942E4B}">
                <a14:imgProps xmlns:a14="http://schemas.microsoft.com/office/drawing/2010/main">
                  <a14:imgLayer r:embed="rId3">
                    <a14:imgEffect>
                      <a14:saturation sat="0"/>
                    </a14:imgEffect>
                  </a14:imgLayer>
                </a14:imgProps>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2820BA1-3F49-47AE-A664-B00E856371F3}">
      <dsp:nvSpPr>
        <dsp:cNvPr id="0" name=""/>
        <dsp:cNvSpPr/>
      </dsp:nvSpPr>
      <dsp:spPr>
        <a:xfrm rot="10800000">
          <a:off x="2292651" y="1828799"/>
          <a:ext cx="1851040" cy="2235200"/>
        </a:xfrm>
        <a:prstGeom prst="round2SameRect">
          <a:avLst>
            <a:gd name="adj1" fmla="val 10500"/>
            <a:gd name="adj2" fmla="val 0"/>
          </a:avLst>
        </a:prstGeom>
        <a:solidFill>
          <a:schemeClr val="bg1">
            <a:lumMod val="8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t" anchorCtr="0">
          <a:noAutofit/>
        </a:bodyPr>
        <a:lstStyle/>
        <a:p>
          <a:pPr marL="0" lvl="0" indent="0" algn="ctr" defTabSz="889000">
            <a:lnSpc>
              <a:spcPct val="90000"/>
            </a:lnSpc>
            <a:spcBef>
              <a:spcPct val="0"/>
            </a:spcBef>
            <a:spcAft>
              <a:spcPct val="35000"/>
            </a:spcAft>
            <a:buNone/>
          </a:pPr>
          <a:r>
            <a:rPr lang="en-US" sz="2000" b="1" kern="1200" dirty="0"/>
            <a:t>“During”</a:t>
          </a:r>
        </a:p>
        <a:p>
          <a:pPr marL="0" lvl="0" indent="0" algn="ctr" defTabSz="889000">
            <a:lnSpc>
              <a:spcPct val="90000"/>
            </a:lnSpc>
            <a:spcBef>
              <a:spcPct val="0"/>
            </a:spcBef>
            <a:spcAft>
              <a:spcPct val="35000"/>
            </a:spcAft>
            <a:buNone/>
          </a:pPr>
          <a:r>
            <a:rPr lang="en-US" sz="1800" kern="1200" dirty="0"/>
            <a:t>Sustained interest &amp; Immediate need to share</a:t>
          </a:r>
        </a:p>
      </dsp:txBody>
      <dsp:txXfrm rot="10800000">
        <a:off x="2349577" y="1828799"/>
        <a:ext cx="1737188" cy="2178274"/>
      </dsp:txXfrm>
    </dsp:sp>
    <dsp:sp modelId="{5BF9ECF1-DF61-44F4-AA2C-18949A6873F3}">
      <dsp:nvSpPr>
        <dsp:cNvPr id="0" name=""/>
        <dsp:cNvSpPr/>
      </dsp:nvSpPr>
      <dsp:spPr>
        <a:xfrm>
          <a:off x="4328796" y="243840"/>
          <a:ext cx="1851040" cy="1341120"/>
        </a:xfrm>
        <a:prstGeom prst="roundRect">
          <a:avLst>
            <a:gd name="adj" fmla="val 10000"/>
          </a:avLst>
        </a:prstGeom>
        <a:blipFill rotWithShape="1">
          <a:blip xmlns:r="http://schemas.openxmlformats.org/officeDocument/2006/relationships" r:embed="rId4">
            <a:duotone>
              <a:schemeClr val="bg2">
                <a:shade val="45000"/>
                <a:satMod val="135000"/>
              </a:schemeClr>
              <a:prstClr val="white"/>
            </a:duotone>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A559785-4874-4B4C-A6E4-6E88B2C8739F}">
      <dsp:nvSpPr>
        <dsp:cNvPr id="0" name=""/>
        <dsp:cNvSpPr/>
      </dsp:nvSpPr>
      <dsp:spPr>
        <a:xfrm rot="10800000">
          <a:off x="4328796" y="1828799"/>
          <a:ext cx="1851040" cy="2235200"/>
        </a:xfrm>
        <a:prstGeom prst="round2SameRect">
          <a:avLst>
            <a:gd name="adj1" fmla="val 10500"/>
            <a:gd name="adj2" fmla="val 0"/>
          </a:avLst>
        </a:prstGeom>
        <a:solidFill>
          <a:schemeClr val="bg1">
            <a:lumMod val="8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t" anchorCtr="0">
          <a:noAutofit/>
        </a:bodyPr>
        <a:lstStyle/>
        <a:p>
          <a:pPr marL="0" lvl="0" indent="0" algn="ctr" defTabSz="889000">
            <a:lnSpc>
              <a:spcPct val="90000"/>
            </a:lnSpc>
            <a:spcBef>
              <a:spcPct val="0"/>
            </a:spcBef>
            <a:spcAft>
              <a:spcPct val="35000"/>
            </a:spcAft>
            <a:buNone/>
          </a:pPr>
          <a:r>
            <a:rPr lang="en-US" sz="2000" b="1" kern="1200" dirty="0"/>
            <a:t>“Post”</a:t>
          </a:r>
        </a:p>
        <a:p>
          <a:pPr marL="0" lvl="0" indent="0" algn="ctr" defTabSz="889000">
            <a:lnSpc>
              <a:spcPct val="90000"/>
            </a:lnSpc>
            <a:spcBef>
              <a:spcPct val="0"/>
            </a:spcBef>
            <a:spcAft>
              <a:spcPct val="35000"/>
            </a:spcAft>
            <a:buNone/>
          </a:pPr>
          <a:r>
            <a:rPr lang="en-US" sz="1800" b="0" kern="1200" dirty="0"/>
            <a:t>Compelled to seek out MORE content &amp; engage with communities</a:t>
          </a:r>
        </a:p>
      </dsp:txBody>
      <dsp:txXfrm rot="10800000">
        <a:off x="4385722" y="1828799"/>
        <a:ext cx="1737188" cy="2178274"/>
      </dsp:txXfrm>
    </dsp:sp>
    <dsp:sp modelId="{B9E32A71-E56C-4279-AE1E-43E3C19A2A62}">
      <dsp:nvSpPr>
        <dsp:cNvPr id="0" name=""/>
        <dsp:cNvSpPr/>
      </dsp:nvSpPr>
      <dsp:spPr>
        <a:xfrm>
          <a:off x="6364940" y="243840"/>
          <a:ext cx="1851040" cy="1341120"/>
        </a:xfrm>
        <a:prstGeom prst="roundRect">
          <a:avLst>
            <a:gd name="adj" fmla="val 10000"/>
          </a:avLst>
        </a:prstGeom>
        <a:blipFill rotWithShape="1">
          <a:blip xmlns:r="http://schemas.openxmlformats.org/officeDocument/2006/relationships" r:embed="rId5">
            <a:duotone>
              <a:schemeClr val="bg2">
                <a:shade val="45000"/>
                <a:satMod val="135000"/>
              </a:schemeClr>
              <a:prstClr val="white"/>
            </a:duotone>
          </a:blip>
          <a:srcRect/>
          <a:stretch>
            <a:fillRect l="-30000" r="-30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7439542-867A-4EED-BD9B-B3563383CEDE}">
      <dsp:nvSpPr>
        <dsp:cNvPr id="0" name=""/>
        <dsp:cNvSpPr/>
      </dsp:nvSpPr>
      <dsp:spPr>
        <a:xfrm rot="10800000">
          <a:off x="6364940" y="1828799"/>
          <a:ext cx="1851040" cy="2235200"/>
        </a:xfrm>
        <a:prstGeom prst="round2SameRect">
          <a:avLst>
            <a:gd name="adj1" fmla="val 10500"/>
            <a:gd name="adj2" fmla="val 0"/>
          </a:avLst>
        </a:prstGeom>
        <a:solidFill>
          <a:schemeClr val="bg1">
            <a:lumMod val="8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t" anchorCtr="0">
          <a:noAutofit/>
        </a:bodyPr>
        <a:lstStyle/>
        <a:p>
          <a:pPr marL="0" lvl="0" indent="0" algn="ctr" defTabSz="889000">
            <a:lnSpc>
              <a:spcPct val="90000"/>
            </a:lnSpc>
            <a:spcBef>
              <a:spcPct val="0"/>
            </a:spcBef>
            <a:spcAft>
              <a:spcPct val="35000"/>
            </a:spcAft>
            <a:buNone/>
          </a:pPr>
          <a:r>
            <a:rPr lang="en-US" sz="2000" b="1" kern="1200" dirty="0"/>
            <a:t>“Interest Over Time”</a:t>
          </a:r>
        </a:p>
        <a:p>
          <a:pPr marL="0" lvl="0" indent="0" algn="ctr" defTabSz="889000">
            <a:lnSpc>
              <a:spcPct val="90000"/>
            </a:lnSpc>
            <a:spcBef>
              <a:spcPct val="0"/>
            </a:spcBef>
            <a:spcAft>
              <a:spcPct val="35000"/>
            </a:spcAft>
            <a:buNone/>
          </a:pPr>
          <a:r>
            <a:rPr lang="en-US" sz="1800" b="0" kern="1200" dirty="0"/>
            <a:t>Sustained relevance </a:t>
          </a:r>
        </a:p>
      </dsp:txBody>
      <dsp:txXfrm rot="10800000">
        <a:off x="6421866" y="1828799"/>
        <a:ext cx="1737188" cy="217827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3B9D12D-6709-4CD8-A8AA-0DCEE9FF6256}">
      <dsp:nvSpPr>
        <dsp:cNvPr id="0" name=""/>
        <dsp:cNvSpPr/>
      </dsp:nvSpPr>
      <dsp:spPr>
        <a:xfrm>
          <a:off x="0" y="0"/>
          <a:ext cx="8472488" cy="1828800"/>
        </a:xfrm>
        <a:prstGeom prst="roundRect">
          <a:avLst>
            <a:gd name="adj" fmla="val 10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945010D-6266-414E-BC8B-C6AF87C5F5E0}">
      <dsp:nvSpPr>
        <dsp:cNvPr id="0" name=""/>
        <dsp:cNvSpPr/>
      </dsp:nvSpPr>
      <dsp:spPr>
        <a:xfrm>
          <a:off x="256507" y="243840"/>
          <a:ext cx="1851040" cy="1341120"/>
        </a:xfrm>
        <a:prstGeom prst="roundRect">
          <a:avLst>
            <a:gd name="adj" fmla="val 10000"/>
          </a:avLst>
        </a:prstGeom>
        <a:blipFill rotWithShape="1">
          <a:blip xmlns:r="http://schemas.openxmlformats.org/officeDocument/2006/relationships" r:embed="rId1">
            <a:duotone>
              <a:schemeClr val="bg2">
                <a:shade val="45000"/>
                <a:satMod val="135000"/>
              </a:schemeClr>
              <a:prstClr val="white"/>
            </a:duotone>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848E1D8-8AF7-4549-8D2E-471844E0E304}">
      <dsp:nvSpPr>
        <dsp:cNvPr id="0" name=""/>
        <dsp:cNvSpPr/>
      </dsp:nvSpPr>
      <dsp:spPr>
        <a:xfrm rot="10800000">
          <a:off x="256507" y="1828799"/>
          <a:ext cx="1851040" cy="2235200"/>
        </a:xfrm>
        <a:prstGeom prst="round2SameRect">
          <a:avLst>
            <a:gd name="adj1" fmla="val 10500"/>
            <a:gd name="adj2" fmla="val 0"/>
          </a:avLst>
        </a:prstGeom>
        <a:solidFill>
          <a:schemeClr val="bg1">
            <a:lumMod val="8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t" anchorCtr="0">
          <a:noAutofit/>
        </a:bodyPr>
        <a:lstStyle/>
        <a:p>
          <a:pPr marL="0" lvl="0" indent="0" algn="ctr" defTabSz="889000">
            <a:lnSpc>
              <a:spcPct val="90000"/>
            </a:lnSpc>
            <a:spcBef>
              <a:spcPct val="0"/>
            </a:spcBef>
            <a:spcAft>
              <a:spcPct val="35000"/>
            </a:spcAft>
            <a:buNone/>
          </a:pPr>
          <a:r>
            <a:rPr lang="en-US" sz="2000" b="1" kern="1200" dirty="0"/>
            <a:t>“Pre”</a:t>
          </a:r>
        </a:p>
        <a:p>
          <a:pPr marL="0" lvl="0" indent="0" algn="ctr" defTabSz="889000">
            <a:lnSpc>
              <a:spcPct val="90000"/>
            </a:lnSpc>
            <a:spcBef>
              <a:spcPct val="0"/>
            </a:spcBef>
            <a:spcAft>
              <a:spcPct val="35000"/>
            </a:spcAft>
            <a:buNone/>
          </a:pPr>
          <a:r>
            <a:rPr lang="en-US" sz="1800" kern="1200" dirty="0"/>
            <a:t>Urgency, anticipation, planning, &amp; excitement for the content</a:t>
          </a:r>
        </a:p>
      </dsp:txBody>
      <dsp:txXfrm rot="10800000">
        <a:off x="313433" y="1828799"/>
        <a:ext cx="1737188" cy="2178274"/>
      </dsp:txXfrm>
    </dsp:sp>
    <dsp:sp modelId="{3E3966F7-1626-4969-9814-561B9DD9524A}">
      <dsp:nvSpPr>
        <dsp:cNvPr id="0" name=""/>
        <dsp:cNvSpPr/>
      </dsp:nvSpPr>
      <dsp:spPr>
        <a:xfrm>
          <a:off x="2292651" y="243840"/>
          <a:ext cx="1851040" cy="1341120"/>
        </a:xfrm>
        <a:prstGeom prst="roundRect">
          <a:avLst>
            <a:gd name="adj" fmla="val 10000"/>
          </a:avLst>
        </a:prstGeom>
        <a:blipFill rotWithShape="1">
          <a:blip xmlns:r="http://schemas.openxmlformats.org/officeDocument/2006/relationships" r:embed="rId2"/>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2820BA1-3F49-47AE-A664-B00E856371F3}">
      <dsp:nvSpPr>
        <dsp:cNvPr id="0" name=""/>
        <dsp:cNvSpPr/>
      </dsp:nvSpPr>
      <dsp:spPr>
        <a:xfrm rot="10800000">
          <a:off x="2292651" y="1828799"/>
          <a:ext cx="1851040" cy="2235200"/>
        </a:xfrm>
        <a:prstGeom prst="round2SameRect">
          <a:avLst>
            <a:gd name="adj1" fmla="val 10500"/>
            <a:gd name="adj2" fmla="val 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t" anchorCtr="0">
          <a:noAutofit/>
        </a:bodyPr>
        <a:lstStyle/>
        <a:p>
          <a:pPr marL="0" lvl="0" indent="0" algn="ctr" defTabSz="889000">
            <a:lnSpc>
              <a:spcPct val="90000"/>
            </a:lnSpc>
            <a:spcBef>
              <a:spcPct val="0"/>
            </a:spcBef>
            <a:spcAft>
              <a:spcPct val="35000"/>
            </a:spcAft>
            <a:buNone/>
          </a:pPr>
          <a:r>
            <a:rPr lang="en-US" sz="2000" b="1" kern="1200" dirty="0"/>
            <a:t>“During”</a:t>
          </a:r>
        </a:p>
        <a:p>
          <a:pPr marL="0" lvl="0" indent="0" algn="ctr" defTabSz="889000">
            <a:lnSpc>
              <a:spcPct val="90000"/>
            </a:lnSpc>
            <a:spcBef>
              <a:spcPct val="0"/>
            </a:spcBef>
            <a:spcAft>
              <a:spcPct val="35000"/>
            </a:spcAft>
            <a:buNone/>
          </a:pPr>
          <a:r>
            <a:rPr lang="en-US" sz="1800" kern="1200" dirty="0"/>
            <a:t>Sustained interest &amp; Immediate need to share</a:t>
          </a:r>
        </a:p>
      </dsp:txBody>
      <dsp:txXfrm rot="10800000">
        <a:off x="2349577" y="1828799"/>
        <a:ext cx="1737188" cy="2178274"/>
      </dsp:txXfrm>
    </dsp:sp>
    <dsp:sp modelId="{5BF9ECF1-DF61-44F4-AA2C-18949A6873F3}">
      <dsp:nvSpPr>
        <dsp:cNvPr id="0" name=""/>
        <dsp:cNvSpPr/>
      </dsp:nvSpPr>
      <dsp:spPr>
        <a:xfrm>
          <a:off x="4328796" y="243840"/>
          <a:ext cx="1851040" cy="1341120"/>
        </a:xfrm>
        <a:prstGeom prst="roundRect">
          <a:avLst>
            <a:gd name="adj" fmla="val 10000"/>
          </a:avLst>
        </a:prstGeom>
        <a:blipFill rotWithShape="1">
          <a:blip xmlns:r="http://schemas.openxmlformats.org/officeDocument/2006/relationships" r:embed="rId3">
            <a:duotone>
              <a:schemeClr val="bg2">
                <a:shade val="45000"/>
                <a:satMod val="135000"/>
              </a:schemeClr>
              <a:prstClr val="white"/>
            </a:duotone>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A559785-4874-4B4C-A6E4-6E88B2C8739F}">
      <dsp:nvSpPr>
        <dsp:cNvPr id="0" name=""/>
        <dsp:cNvSpPr/>
      </dsp:nvSpPr>
      <dsp:spPr>
        <a:xfrm rot="10800000">
          <a:off x="4328796" y="1828799"/>
          <a:ext cx="1851040" cy="2235200"/>
        </a:xfrm>
        <a:prstGeom prst="round2SameRect">
          <a:avLst>
            <a:gd name="adj1" fmla="val 10500"/>
            <a:gd name="adj2" fmla="val 0"/>
          </a:avLst>
        </a:prstGeom>
        <a:solidFill>
          <a:schemeClr val="bg1">
            <a:lumMod val="8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t" anchorCtr="0">
          <a:noAutofit/>
        </a:bodyPr>
        <a:lstStyle/>
        <a:p>
          <a:pPr marL="0" lvl="0" indent="0" algn="ctr" defTabSz="889000">
            <a:lnSpc>
              <a:spcPct val="90000"/>
            </a:lnSpc>
            <a:spcBef>
              <a:spcPct val="0"/>
            </a:spcBef>
            <a:spcAft>
              <a:spcPct val="35000"/>
            </a:spcAft>
            <a:buNone/>
          </a:pPr>
          <a:r>
            <a:rPr lang="en-US" sz="2000" b="1" kern="1200" dirty="0"/>
            <a:t>“Post”</a:t>
          </a:r>
        </a:p>
        <a:p>
          <a:pPr marL="0" lvl="0" indent="0" algn="ctr" defTabSz="889000">
            <a:lnSpc>
              <a:spcPct val="90000"/>
            </a:lnSpc>
            <a:spcBef>
              <a:spcPct val="0"/>
            </a:spcBef>
            <a:spcAft>
              <a:spcPct val="35000"/>
            </a:spcAft>
            <a:buNone/>
          </a:pPr>
          <a:r>
            <a:rPr lang="en-US" sz="1800" b="0" kern="1200" dirty="0"/>
            <a:t>Compelled to seek out MORE content &amp; engage with communities</a:t>
          </a:r>
        </a:p>
      </dsp:txBody>
      <dsp:txXfrm rot="10800000">
        <a:off x="4385722" y="1828799"/>
        <a:ext cx="1737188" cy="2178274"/>
      </dsp:txXfrm>
    </dsp:sp>
    <dsp:sp modelId="{B9E32A71-E56C-4279-AE1E-43E3C19A2A62}">
      <dsp:nvSpPr>
        <dsp:cNvPr id="0" name=""/>
        <dsp:cNvSpPr/>
      </dsp:nvSpPr>
      <dsp:spPr>
        <a:xfrm>
          <a:off x="6364940" y="243840"/>
          <a:ext cx="1851040" cy="1341120"/>
        </a:xfrm>
        <a:prstGeom prst="roundRect">
          <a:avLst>
            <a:gd name="adj" fmla="val 10000"/>
          </a:avLst>
        </a:prstGeom>
        <a:blipFill rotWithShape="1">
          <a:blip xmlns:r="http://schemas.openxmlformats.org/officeDocument/2006/relationships" r:embed="rId4">
            <a:duotone>
              <a:schemeClr val="bg2">
                <a:shade val="45000"/>
                <a:satMod val="135000"/>
              </a:schemeClr>
              <a:prstClr val="white"/>
            </a:duotone>
          </a:blip>
          <a:srcRect/>
          <a:stretch>
            <a:fillRect l="-30000" r="-30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7439542-867A-4EED-BD9B-B3563383CEDE}">
      <dsp:nvSpPr>
        <dsp:cNvPr id="0" name=""/>
        <dsp:cNvSpPr/>
      </dsp:nvSpPr>
      <dsp:spPr>
        <a:xfrm rot="10800000">
          <a:off x="6364940" y="1828799"/>
          <a:ext cx="1851040" cy="2235200"/>
        </a:xfrm>
        <a:prstGeom prst="round2SameRect">
          <a:avLst>
            <a:gd name="adj1" fmla="val 10500"/>
            <a:gd name="adj2" fmla="val 0"/>
          </a:avLst>
        </a:prstGeom>
        <a:solidFill>
          <a:schemeClr val="bg1">
            <a:lumMod val="8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t" anchorCtr="0">
          <a:noAutofit/>
        </a:bodyPr>
        <a:lstStyle/>
        <a:p>
          <a:pPr marL="0" lvl="0" indent="0" algn="ctr" defTabSz="889000">
            <a:lnSpc>
              <a:spcPct val="90000"/>
            </a:lnSpc>
            <a:spcBef>
              <a:spcPct val="0"/>
            </a:spcBef>
            <a:spcAft>
              <a:spcPct val="35000"/>
            </a:spcAft>
            <a:buNone/>
          </a:pPr>
          <a:r>
            <a:rPr lang="en-US" sz="2000" b="1" kern="1200" dirty="0"/>
            <a:t>“Interest Over Time”</a:t>
          </a:r>
        </a:p>
        <a:p>
          <a:pPr marL="0" lvl="0" indent="0" algn="ctr" defTabSz="889000">
            <a:lnSpc>
              <a:spcPct val="90000"/>
            </a:lnSpc>
            <a:spcBef>
              <a:spcPct val="0"/>
            </a:spcBef>
            <a:spcAft>
              <a:spcPct val="35000"/>
            </a:spcAft>
            <a:buNone/>
          </a:pPr>
          <a:r>
            <a:rPr lang="en-US" sz="1800" b="0" kern="1200" dirty="0"/>
            <a:t>Sustained relevance </a:t>
          </a:r>
        </a:p>
      </dsp:txBody>
      <dsp:txXfrm rot="10800000">
        <a:off x="6421866" y="1828799"/>
        <a:ext cx="1737188" cy="217827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3B9D12D-6709-4CD8-A8AA-0DCEE9FF6256}">
      <dsp:nvSpPr>
        <dsp:cNvPr id="0" name=""/>
        <dsp:cNvSpPr/>
      </dsp:nvSpPr>
      <dsp:spPr>
        <a:xfrm>
          <a:off x="0" y="0"/>
          <a:ext cx="8472488" cy="1828800"/>
        </a:xfrm>
        <a:prstGeom prst="roundRect">
          <a:avLst>
            <a:gd name="adj" fmla="val 10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945010D-6266-414E-BC8B-C6AF87C5F5E0}">
      <dsp:nvSpPr>
        <dsp:cNvPr id="0" name=""/>
        <dsp:cNvSpPr/>
      </dsp:nvSpPr>
      <dsp:spPr>
        <a:xfrm>
          <a:off x="256507" y="243840"/>
          <a:ext cx="1851040" cy="1341120"/>
        </a:xfrm>
        <a:prstGeom prst="roundRect">
          <a:avLst>
            <a:gd name="adj" fmla="val 10000"/>
          </a:avLst>
        </a:prstGeom>
        <a:blipFill rotWithShape="1">
          <a:blip xmlns:r="http://schemas.openxmlformats.org/officeDocument/2006/relationships" r:embed="rId1">
            <a:duotone>
              <a:schemeClr val="bg2">
                <a:shade val="45000"/>
                <a:satMod val="135000"/>
              </a:schemeClr>
              <a:prstClr val="white"/>
            </a:duotone>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848E1D8-8AF7-4549-8D2E-471844E0E304}">
      <dsp:nvSpPr>
        <dsp:cNvPr id="0" name=""/>
        <dsp:cNvSpPr/>
      </dsp:nvSpPr>
      <dsp:spPr>
        <a:xfrm rot="10800000">
          <a:off x="256507" y="1828799"/>
          <a:ext cx="1851040" cy="2235200"/>
        </a:xfrm>
        <a:prstGeom prst="round2SameRect">
          <a:avLst>
            <a:gd name="adj1" fmla="val 10500"/>
            <a:gd name="adj2" fmla="val 0"/>
          </a:avLst>
        </a:prstGeom>
        <a:solidFill>
          <a:schemeClr val="bg1">
            <a:lumMod val="8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t" anchorCtr="0">
          <a:noAutofit/>
        </a:bodyPr>
        <a:lstStyle/>
        <a:p>
          <a:pPr marL="0" lvl="0" indent="0" algn="ctr" defTabSz="889000">
            <a:lnSpc>
              <a:spcPct val="90000"/>
            </a:lnSpc>
            <a:spcBef>
              <a:spcPct val="0"/>
            </a:spcBef>
            <a:spcAft>
              <a:spcPct val="35000"/>
            </a:spcAft>
            <a:buNone/>
          </a:pPr>
          <a:r>
            <a:rPr lang="en-US" sz="2000" b="1" kern="1200" dirty="0"/>
            <a:t>“Pre”</a:t>
          </a:r>
        </a:p>
        <a:p>
          <a:pPr marL="0" lvl="0" indent="0" algn="ctr" defTabSz="889000">
            <a:lnSpc>
              <a:spcPct val="90000"/>
            </a:lnSpc>
            <a:spcBef>
              <a:spcPct val="0"/>
            </a:spcBef>
            <a:spcAft>
              <a:spcPct val="35000"/>
            </a:spcAft>
            <a:buNone/>
          </a:pPr>
          <a:r>
            <a:rPr lang="en-US" sz="1800" kern="1200" dirty="0"/>
            <a:t>Urgency, anticipation, planning, &amp; excitement for the content</a:t>
          </a:r>
        </a:p>
      </dsp:txBody>
      <dsp:txXfrm rot="10800000">
        <a:off x="313433" y="1828799"/>
        <a:ext cx="1737188" cy="2178274"/>
      </dsp:txXfrm>
    </dsp:sp>
    <dsp:sp modelId="{3E3966F7-1626-4969-9814-561B9DD9524A}">
      <dsp:nvSpPr>
        <dsp:cNvPr id="0" name=""/>
        <dsp:cNvSpPr/>
      </dsp:nvSpPr>
      <dsp:spPr>
        <a:xfrm>
          <a:off x="2292651" y="243840"/>
          <a:ext cx="1851040" cy="1341120"/>
        </a:xfrm>
        <a:prstGeom prst="roundRect">
          <a:avLst>
            <a:gd name="adj" fmla="val 10000"/>
          </a:avLst>
        </a:prstGeom>
        <a:blipFill rotWithShape="1">
          <a:blip xmlns:r="http://schemas.openxmlformats.org/officeDocument/2006/relationships" r:embed="rId2">
            <a:duotone>
              <a:schemeClr val="bg2">
                <a:shade val="45000"/>
                <a:satMod val="135000"/>
              </a:schemeClr>
              <a:prstClr val="white"/>
            </a:duotone>
            <a:extLst>
              <a:ext uri="{BEBA8EAE-BF5A-486C-A8C5-ECC9F3942E4B}">
                <a14:imgProps xmlns:a14="http://schemas.microsoft.com/office/drawing/2010/main">
                  <a14:imgLayer r:embed="rId3">
                    <a14:imgEffect>
                      <a14:saturation sat="0"/>
                    </a14:imgEffect>
                  </a14:imgLayer>
                </a14:imgProps>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2820BA1-3F49-47AE-A664-B00E856371F3}">
      <dsp:nvSpPr>
        <dsp:cNvPr id="0" name=""/>
        <dsp:cNvSpPr/>
      </dsp:nvSpPr>
      <dsp:spPr>
        <a:xfrm rot="10800000">
          <a:off x="2292651" y="1828799"/>
          <a:ext cx="1851040" cy="2235200"/>
        </a:xfrm>
        <a:prstGeom prst="round2SameRect">
          <a:avLst>
            <a:gd name="adj1" fmla="val 10500"/>
            <a:gd name="adj2" fmla="val 0"/>
          </a:avLst>
        </a:prstGeom>
        <a:solidFill>
          <a:schemeClr val="bg1">
            <a:lumMod val="8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t" anchorCtr="0">
          <a:noAutofit/>
        </a:bodyPr>
        <a:lstStyle/>
        <a:p>
          <a:pPr marL="0" lvl="0" indent="0" algn="ctr" defTabSz="889000">
            <a:lnSpc>
              <a:spcPct val="90000"/>
            </a:lnSpc>
            <a:spcBef>
              <a:spcPct val="0"/>
            </a:spcBef>
            <a:spcAft>
              <a:spcPct val="35000"/>
            </a:spcAft>
            <a:buNone/>
          </a:pPr>
          <a:r>
            <a:rPr lang="en-US" sz="2000" b="1" kern="1200" dirty="0"/>
            <a:t>“During”</a:t>
          </a:r>
        </a:p>
        <a:p>
          <a:pPr marL="0" lvl="0" indent="0" algn="ctr" defTabSz="889000">
            <a:lnSpc>
              <a:spcPct val="90000"/>
            </a:lnSpc>
            <a:spcBef>
              <a:spcPct val="0"/>
            </a:spcBef>
            <a:spcAft>
              <a:spcPct val="35000"/>
            </a:spcAft>
            <a:buNone/>
          </a:pPr>
          <a:r>
            <a:rPr lang="en-US" sz="1800" kern="1200" dirty="0"/>
            <a:t>Sustained interest &amp; Immediate need to share</a:t>
          </a:r>
        </a:p>
      </dsp:txBody>
      <dsp:txXfrm rot="10800000">
        <a:off x="2349577" y="1828799"/>
        <a:ext cx="1737188" cy="2178274"/>
      </dsp:txXfrm>
    </dsp:sp>
    <dsp:sp modelId="{5BF9ECF1-DF61-44F4-AA2C-18949A6873F3}">
      <dsp:nvSpPr>
        <dsp:cNvPr id="0" name=""/>
        <dsp:cNvSpPr/>
      </dsp:nvSpPr>
      <dsp:spPr>
        <a:xfrm>
          <a:off x="4328796" y="243840"/>
          <a:ext cx="1851040" cy="1341120"/>
        </a:xfrm>
        <a:prstGeom prst="roundRect">
          <a:avLst>
            <a:gd name="adj" fmla="val 10000"/>
          </a:avLst>
        </a:prstGeom>
        <a:blipFill rotWithShape="1">
          <a:blip xmlns:r="http://schemas.openxmlformats.org/officeDocument/2006/relationships" r:embed="rId4"/>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A559785-4874-4B4C-A6E4-6E88B2C8739F}">
      <dsp:nvSpPr>
        <dsp:cNvPr id="0" name=""/>
        <dsp:cNvSpPr/>
      </dsp:nvSpPr>
      <dsp:spPr>
        <a:xfrm rot="10800000">
          <a:off x="4328796" y="1828799"/>
          <a:ext cx="1851040" cy="2235200"/>
        </a:xfrm>
        <a:prstGeom prst="round2SameRect">
          <a:avLst>
            <a:gd name="adj1" fmla="val 10500"/>
            <a:gd name="adj2" fmla="val 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t" anchorCtr="0">
          <a:noAutofit/>
        </a:bodyPr>
        <a:lstStyle/>
        <a:p>
          <a:pPr marL="0" lvl="0" indent="0" algn="ctr" defTabSz="889000">
            <a:lnSpc>
              <a:spcPct val="90000"/>
            </a:lnSpc>
            <a:spcBef>
              <a:spcPct val="0"/>
            </a:spcBef>
            <a:spcAft>
              <a:spcPct val="35000"/>
            </a:spcAft>
            <a:buNone/>
          </a:pPr>
          <a:r>
            <a:rPr lang="en-US" sz="2000" b="1" kern="1200" dirty="0"/>
            <a:t>“Post”</a:t>
          </a:r>
        </a:p>
        <a:p>
          <a:pPr marL="0" lvl="0" indent="0" algn="ctr" defTabSz="889000">
            <a:lnSpc>
              <a:spcPct val="90000"/>
            </a:lnSpc>
            <a:spcBef>
              <a:spcPct val="0"/>
            </a:spcBef>
            <a:spcAft>
              <a:spcPct val="35000"/>
            </a:spcAft>
            <a:buNone/>
          </a:pPr>
          <a:r>
            <a:rPr lang="en-US" sz="1800" b="0" kern="1200" dirty="0"/>
            <a:t>Compelled to seek out MORE content &amp; engage with communities</a:t>
          </a:r>
        </a:p>
      </dsp:txBody>
      <dsp:txXfrm rot="10800000">
        <a:off x="4385722" y="1828799"/>
        <a:ext cx="1737188" cy="2178274"/>
      </dsp:txXfrm>
    </dsp:sp>
    <dsp:sp modelId="{B9E32A71-E56C-4279-AE1E-43E3C19A2A62}">
      <dsp:nvSpPr>
        <dsp:cNvPr id="0" name=""/>
        <dsp:cNvSpPr/>
      </dsp:nvSpPr>
      <dsp:spPr>
        <a:xfrm>
          <a:off x="6364940" y="243840"/>
          <a:ext cx="1851040" cy="1341120"/>
        </a:xfrm>
        <a:prstGeom prst="roundRect">
          <a:avLst>
            <a:gd name="adj" fmla="val 10000"/>
          </a:avLst>
        </a:prstGeom>
        <a:blipFill rotWithShape="1">
          <a:blip xmlns:r="http://schemas.openxmlformats.org/officeDocument/2006/relationships" r:embed="rId5">
            <a:duotone>
              <a:schemeClr val="bg2">
                <a:shade val="45000"/>
                <a:satMod val="135000"/>
              </a:schemeClr>
              <a:prstClr val="white"/>
            </a:duotone>
          </a:blip>
          <a:srcRect/>
          <a:stretch>
            <a:fillRect l="-30000" r="-30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7439542-867A-4EED-BD9B-B3563383CEDE}">
      <dsp:nvSpPr>
        <dsp:cNvPr id="0" name=""/>
        <dsp:cNvSpPr/>
      </dsp:nvSpPr>
      <dsp:spPr>
        <a:xfrm rot="10800000">
          <a:off x="6364940" y="1828799"/>
          <a:ext cx="1851040" cy="2235200"/>
        </a:xfrm>
        <a:prstGeom prst="round2SameRect">
          <a:avLst>
            <a:gd name="adj1" fmla="val 10500"/>
            <a:gd name="adj2" fmla="val 0"/>
          </a:avLst>
        </a:prstGeom>
        <a:solidFill>
          <a:schemeClr val="bg1">
            <a:lumMod val="8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t" anchorCtr="0">
          <a:noAutofit/>
        </a:bodyPr>
        <a:lstStyle/>
        <a:p>
          <a:pPr marL="0" lvl="0" indent="0" algn="ctr" defTabSz="889000">
            <a:lnSpc>
              <a:spcPct val="90000"/>
            </a:lnSpc>
            <a:spcBef>
              <a:spcPct val="0"/>
            </a:spcBef>
            <a:spcAft>
              <a:spcPct val="35000"/>
            </a:spcAft>
            <a:buNone/>
          </a:pPr>
          <a:r>
            <a:rPr lang="en-US" sz="2000" b="1" kern="1200" dirty="0"/>
            <a:t>“Interest Over Time”</a:t>
          </a:r>
        </a:p>
        <a:p>
          <a:pPr marL="0" lvl="0" indent="0" algn="ctr" defTabSz="889000">
            <a:lnSpc>
              <a:spcPct val="90000"/>
            </a:lnSpc>
            <a:spcBef>
              <a:spcPct val="0"/>
            </a:spcBef>
            <a:spcAft>
              <a:spcPct val="35000"/>
            </a:spcAft>
            <a:buNone/>
          </a:pPr>
          <a:r>
            <a:rPr lang="en-US" sz="1800" b="0" kern="1200" dirty="0"/>
            <a:t>Sustained relevance </a:t>
          </a:r>
        </a:p>
      </dsp:txBody>
      <dsp:txXfrm rot="10800000">
        <a:off x="6421866" y="1828799"/>
        <a:ext cx="1737188" cy="217827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3B9D12D-6709-4CD8-A8AA-0DCEE9FF6256}">
      <dsp:nvSpPr>
        <dsp:cNvPr id="0" name=""/>
        <dsp:cNvSpPr/>
      </dsp:nvSpPr>
      <dsp:spPr>
        <a:xfrm>
          <a:off x="0" y="0"/>
          <a:ext cx="8472488" cy="1828800"/>
        </a:xfrm>
        <a:prstGeom prst="roundRect">
          <a:avLst>
            <a:gd name="adj" fmla="val 10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945010D-6266-414E-BC8B-C6AF87C5F5E0}">
      <dsp:nvSpPr>
        <dsp:cNvPr id="0" name=""/>
        <dsp:cNvSpPr/>
      </dsp:nvSpPr>
      <dsp:spPr>
        <a:xfrm>
          <a:off x="256507" y="243840"/>
          <a:ext cx="1851040" cy="1341120"/>
        </a:xfrm>
        <a:prstGeom prst="roundRect">
          <a:avLst>
            <a:gd name="adj" fmla="val 10000"/>
          </a:avLst>
        </a:prstGeom>
        <a:blipFill rotWithShape="1">
          <a:blip xmlns:r="http://schemas.openxmlformats.org/officeDocument/2006/relationships" r:embed="rId1">
            <a:duotone>
              <a:schemeClr val="bg2">
                <a:shade val="45000"/>
                <a:satMod val="135000"/>
              </a:schemeClr>
              <a:prstClr val="white"/>
            </a:duotone>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848E1D8-8AF7-4549-8D2E-471844E0E304}">
      <dsp:nvSpPr>
        <dsp:cNvPr id="0" name=""/>
        <dsp:cNvSpPr/>
      </dsp:nvSpPr>
      <dsp:spPr>
        <a:xfrm rot="10800000">
          <a:off x="256507" y="1828799"/>
          <a:ext cx="1851040" cy="2235200"/>
        </a:xfrm>
        <a:prstGeom prst="round2SameRect">
          <a:avLst>
            <a:gd name="adj1" fmla="val 10500"/>
            <a:gd name="adj2" fmla="val 0"/>
          </a:avLst>
        </a:prstGeom>
        <a:solidFill>
          <a:schemeClr val="bg1">
            <a:lumMod val="8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t" anchorCtr="0">
          <a:noAutofit/>
        </a:bodyPr>
        <a:lstStyle/>
        <a:p>
          <a:pPr marL="0" lvl="0" indent="0" algn="ctr" defTabSz="889000">
            <a:lnSpc>
              <a:spcPct val="90000"/>
            </a:lnSpc>
            <a:spcBef>
              <a:spcPct val="0"/>
            </a:spcBef>
            <a:spcAft>
              <a:spcPct val="35000"/>
            </a:spcAft>
            <a:buNone/>
          </a:pPr>
          <a:r>
            <a:rPr lang="en-US" sz="2000" b="1" kern="1200" dirty="0"/>
            <a:t>“Pre”</a:t>
          </a:r>
        </a:p>
        <a:p>
          <a:pPr marL="0" lvl="0" indent="0" algn="ctr" defTabSz="889000">
            <a:lnSpc>
              <a:spcPct val="90000"/>
            </a:lnSpc>
            <a:spcBef>
              <a:spcPct val="0"/>
            </a:spcBef>
            <a:spcAft>
              <a:spcPct val="35000"/>
            </a:spcAft>
            <a:buNone/>
          </a:pPr>
          <a:r>
            <a:rPr lang="en-US" sz="1800" kern="1200" dirty="0"/>
            <a:t>Urgency, anticipation, planning, &amp; excitement for the content</a:t>
          </a:r>
        </a:p>
      </dsp:txBody>
      <dsp:txXfrm rot="10800000">
        <a:off x="313433" y="1828799"/>
        <a:ext cx="1737188" cy="2178274"/>
      </dsp:txXfrm>
    </dsp:sp>
    <dsp:sp modelId="{3E3966F7-1626-4969-9814-561B9DD9524A}">
      <dsp:nvSpPr>
        <dsp:cNvPr id="0" name=""/>
        <dsp:cNvSpPr/>
      </dsp:nvSpPr>
      <dsp:spPr>
        <a:xfrm>
          <a:off x="2292651" y="243840"/>
          <a:ext cx="1851040" cy="1341120"/>
        </a:xfrm>
        <a:prstGeom prst="roundRect">
          <a:avLst>
            <a:gd name="adj" fmla="val 10000"/>
          </a:avLst>
        </a:prstGeom>
        <a:blipFill rotWithShape="1">
          <a:blip xmlns:r="http://schemas.openxmlformats.org/officeDocument/2006/relationships" r:embed="rId2">
            <a:duotone>
              <a:schemeClr val="bg2">
                <a:shade val="45000"/>
                <a:satMod val="135000"/>
              </a:schemeClr>
              <a:prstClr val="white"/>
            </a:duotone>
            <a:extLst>
              <a:ext uri="{BEBA8EAE-BF5A-486C-A8C5-ECC9F3942E4B}">
                <a14:imgProps xmlns:a14="http://schemas.microsoft.com/office/drawing/2010/main">
                  <a14:imgLayer r:embed="rId3">
                    <a14:imgEffect>
                      <a14:saturation sat="0"/>
                    </a14:imgEffect>
                  </a14:imgLayer>
                </a14:imgProps>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2820BA1-3F49-47AE-A664-B00E856371F3}">
      <dsp:nvSpPr>
        <dsp:cNvPr id="0" name=""/>
        <dsp:cNvSpPr/>
      </dsp:nvSpPr>
      <dsp:spPr>
        <a:xfrm rot="10800000">
          <a:off x="2292651" y="1828799"/>
          <a:ext cx="1851040" cy="2235200"/>
        </a:xfrm>
        <a:prstGeom prst="round2SameRect">
          <a:avLst>
            <a:gd name="adj1" fmla="val 10500"/>
            <a:gd name="adj2" fmla="val 0"/>
          </a:avLst>
        </a:prstGeom>
        <a:solidFill>
          <a:schemeClr val="bg1">
            <a:lumMod val="8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t" anchorCtr="0">
          <a:noAutofit/>
        </a:bodyPr>
        <a:lstStyle/>
        <a:p>
          <a:pPr marL="0" lvl="0" indent="0" algn="ctr" defTabSz="889000">
            <a:lnSpc>
              <a:spcPct val="90000"/>
            </a:lnSpc>
            <a:spcBef>
              <a:spcPct val="0"/>
            </a:spcBef>
            <a:spcAft>
              <a:spcPct val="35000"/>
            </a:spcAft>
            <a:buNone/>
          </a:pPr>
          <a:r>
            <a:rPr lang="en-US" sz="2000" b="1" kern="1200" dirty="0"/>
            <a:t>“During”</a:t>
          </a:r>
        </a:p>
        <a:p>
          <a:pPr marL="0" lvl="0" indent="0" algn="ctr" defTabSz="889000">
            <a:lnSpc>
              <a:spcPct val="90000"/>
            </a:lnSpc>
            <a:spcBef>
              <a:spcPct val="0"/>
            </a:spcBef>
            <a:spcAft>
              <a:spcPct val="35000"/>
            </a:spcAft>
            <a:buNone/>
          </a:pPr>
          <a:r>
            <a:rPr lang="en-US" sz="1800" kern="1200" dirty="0"/>
            <a:t>Sustained interest &amp; Immediate need to share</a:t>
          </a:r>
        </a:p>
      </dsp:txBody>
      <dsp:txXfrm rot="10800000">
        <a:off x="2349577" y="1828799"/>
        <a:ext cx="1737188" cy="2178274"/>
      </dsp:txXfrm>
    </dsp:sp>
    <dsp:sp modelId="{5BF9ECF1-DF61-44F4-AA2C-18949A6873F3}">
      <dsp:nvSpPr>
        <dsp:cNvPr id="0" name=""/>
        <dsp:cNvSpPr/>
      </dsp:nvSpPr>
      <dsp:spPr>
        <a:xfrm>
          <a:off x="4328796" y="243840"/>
          <a:ext cx="1851040" cy="1341120"/>
        </a:xfrm>
        <a:prstGeom prst="roundRect">
          <a:avLst>
            <a:gd name="adj" fmla="val 10000"/>
          </a:avLst>
        </a:prstGeom>
        <a:blipFill rotWithShape="1">
          <a:blip xmlns:r="http://schemas.openxmlformats.org/officeDocument/2006/relationships" r:embed="rId4">
            <a:duotone>
              <a:schemeClr val="bg2">
                <a:shade val="45000"/>
                <a:satMod val="135000"/>
              </a:schemeClr>
              <a:prstClr val="white"/>
            </a:duotone>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A559785-4874-4B4C-A6E4-6E88B2C8739F}">
      <dsp:nvSpPr>
        <dsp:cNvPr id="0" name=""/>
        <dsp:cNvSpPr/>
      </dsp:nvSpPr>
      <dsp:spPr>
        <a:xfrm rot="10800000">
          <a:off x="4328796" y="1828799"/>
          <a:ext cx="1851040" cy="2235200"/>
        </a:xfrm>
        <a:prstGeom prst="round2SameRect">
          <a:avLst>
            <a:gd name="adj1" fmla="val 10500"/>
            <a:gd name="adj2" fmla="val 0"/>
          </a:avLst>
        </a:prstGeom>
        <a:solidFill>
          <a:schemeClr val="bg1">
            <a:lumMod val="8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t" anchorCtr="0">
          <a:noAutofit/>
        </a:bodyPr>
        <a:lstStyle/>
        <a:p>
          <a:pPr marL="0" lvl="0" indent="0" algn="ctr" defTabSz="889000">
            <a:lnSpc>
              <a:spcPct val="90000"/>
            </a:lnSpc>
            <a:spcBef>
              <a:spcPct val="0"/>
            </a:spcBef>
            <a:spcAft>
              <a:spcPct val="35000"/>
            </a:spcAft>
            <a:buNone/>
          </a:pPr>
          <a:r>
            <a:rPr lang="en-US" sz="2000" b="1" kern="1200" dirty="0"/>
            <a:t>“Post”</a:t>
          </a:r>
        </a:p>
        <a:p>
          <a:pPr marL="0" lvl="0" indent="0" algn="ctr" defTabSz="889000">
            <a:lnSpc>
              <a:spcPct val="90000"/>
            </a:lnSpc>
            <a:spcBef>
              <a:spcPct val="0"/>
            </a:spcBef>
            <a:spcAft>
              <a:spcPct val="35000"/>
            </a:spcAft>
            <a:buNone/>
          </a:pPr>
          <a:r>
            <a:rPr lang="en-US" sz="1800" b="0" kern="1200" dirty="0"/>
            <a:t>Compelled to seek out MORE content &amp; engage with communities</a:t>
          </a:r>
        </a:p>
      </dsp:txBody>
      <dsp:txXfrm rot="10800000">
        <a:off x="4385722" y="1828799"/>
        <a:ext cx="1737188" cy="2178274"/>
      </dsp:txXfrm>
    </dsp:sp>
    <dsp:sp modelId="{B9E32A71-E56C-4279-AE1E-43E3C19A2A62}">
      <dsp:nvSpPr>
        <dsp:cNvPr id="0" name=""/>
        <dsp:cNvSpPr/>
      </dsp:nvSpPr>
      <dsp:spPr>
        <a:xfrm>
          <a:off x="6364940" y="243840"/>
          <a:ext cx="1851040" cy="1341120"/>
        </a:xfrm>
        <a:prstGeom prst="roundRect">
          <a:avLst>
            <a:gd name="adj" fmla="val 10000"/>
          </a:avLst>
        </a:prstGeom>
        <a:blipFill rotWithShape="1">
          <a:blip xmlns:r="http://schemas.openxmlformats.org/officeDocument/2006/relationships" r:embed="rId5"/>
          <a:srcRect/>
          <a:stretch>
            <a:fillRect l="-30000" r="-30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7439542-867A-4EED-BD9B-B3563383CEDE}">
      <dsp:nvSpPr>
        <dsp:cNvPr id="0" name=""/>
        <dsp:cNvSpPr/>
      </dsp:nvSpPr>
      <dsp:spPr>
        <a:xfrm rot="10800000">
          <a:off x="6364940" y="1828799"/>
          <a:ext cx="1851040" cy="2235200"/>
        </a:xfrm>
        <a:prstGeom prst="round2SameRect">
          <a:avLst>
            <a:gd name="adj1" fmla="val 10500"/>
            <a:gd name="adj2" fmla="val 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t" anchorCtr="0">
          <a:noAutofit/>
        </a:bodyPr>
        <a:lstStyle/>
        <a:p>
          <a:pPr marL="0" lvl="0" indent="0" algn="ctr" defTabSz="889000">
            <a:lnSpc>
              <a:spcPct val="90000"/>
            </a:lnSpc>
            <a:spcBef>
              <a:spcPct val="0"/>
            </a:spcBef>
            <a:spcAft>
              <a:spcPct val="35000"/>
            </a:spcAft>
            <a:buNone/>
          </a:pPr>
          <a:r>
            <a:rPr lang="en-US" sz="2000" b="1" kern="1200" dirty="0"/>
            <a:t>“Interest Over Time”</a:t>
          </a:r>
        </a:p>
        <a:p>
          <a:pPr marL="0" lvl="0" indent="0" algn="ctr" defTabSz="889000">
            <a:lnSpc>
              <a:spcPct val="90000"/>
            </a:lnSpc>
            <a:spcBef>
              <a:spcPct val="0"/>
            </a:spcBef>
            <a:spcAft>
              <a:spcPct val="35000"/>
            </a:spcAft>
            <a:buNone/>
          </a:pPr>
          <a:r>
            <a:rPr lang="en-US" sz="1800" b="0" kern="1200" dirty="0"/>
            <a:t>Sustained relevance </a:t>
          </a:r>
        </a:p>
      </dsp:txBody>
      <dsp:txXfrm rot="10800000">
        <a:off x="6421866" y="1828799"/>
        <a:ext cx="1737188" cy="2178274"/>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3B9D12D-6709-4CD8-A8AA-0DCEE9FF6256}">
      <dsp:nvSpPr>
        <dsp:cNvPr id="0" name=""/>
        <dsp:cNvSpPr/>
      </dsp:nvSpPr>
      <dsp:spPr>
        <a:xfrm>
          <a:off x="0" y="0"/>
          <a:ext cx="8472488" cy="2016704"/>
        </a:xfrm>
        <a:prstGeom prst="roundRect">
          <a:avLst>
            <a:gd name="adj" fmla="val 10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945010D-6266-414E-BC8B-C6AF87C5F5E0}">
      <dsp:nvSpPr>
        <dsp:cNvPr id="0" name=""/>
        <dsp:cNvSpPr/>
      </dsp:nvSpPr>
      <dsp:spPr>
        <a:xfrm>
          <a:off x="256507" y="268893"/>
          <a:ext cx="1851040" cy="1478916"/>
        </a:xfrm>
        <a:prstGeom prst="roundRect">
          <a:avLst>
            <a:gd name="adj" fmla="val 10000"/>
          </a:avLst>
        </a:prstGeom>
        <a:blipFill rotWithShape="1">
          <a:blip xmlns:r="http://schemas.openxmlformats.org/officeDocument/2006/relationships" r:embed="rId1"/>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848E1D8-8AF7-4549-8D2E-471844E0E304}">
      <dsp:nvSpPr>
        <dsp:cNvPr id="0" name=""/>
        <dsp:cNvSpPr/>
      </dsp:nvSpPr>
      <dsp:spPr>
        <a:xfrm rot="10800000">
          <a:off x="256507" y="2016704"/>
          <a:ext cx="1851040" cy="2464860"/>
        </a:xfrm>
        <a:prstGeom prst="round2SameRect">
          <a:avLst>
            <a:gd name="adj1" fmla="val 10500"/>
            <a:gd name="adj2" fmla="val 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en-US" sz="1800" b="1" kern="1200" dirty="0"/>
            <a:t>“Pre”</a:t>
          </a:r>
        </a:p>
        <a:p>
          <a:pPr marL="0" lvl="0" indent="0" algn="ctr" defTabSz="800100">
            <a:lnSpc>
              <a:spcPct val="90000"/>
            </a:lnSpc>
            <a:spcBef>
              <a:spcPct val="0"/>
            </a:spcBef>
            <a:spcAft>
              <a:spcPct val="35000"/>
            </a:spcAft>
            <a:buNone/>
          </a:pPr>
          <a:r>
            <a:rPr lang="en-US" sz="1200" kern="1200" dirty="0"/>
            <a:t>Urgency, anticipation, planning, &amp; excitement for </a:t>
          </a:r>
          <a:br>
            <a:rPr lang="en-US" sz="1200" kern="1200" dirty="0"/>
          </a:br>
          <a:r>
            <a:rPr lang="en-US" sz="1200" kern="1200" dirty="0"/>
            <a:t>the content</a:t>
          </a:r>
        </a:p>
        <a:p>
          <a:pPr marL="0" lvl="0" indent="0" algn="ctr" defTabSz="800100">
            <a:lnSpc>
              <a:spcPct val="90000"/>
            </a:lnSpc>
            <a:spcBef>
              <a:spcPct val="0"/>
            </a:spcBef>
            <a:spcAft>
              <a:spcPct val="35000"/>
            </a:spcAft>
            <a:buNone/>
          </a:pPr>
          <a:br>
            <a:rPr lang="en-US" sz="700" kern="1200" dirty="0"/>
          </a:br>
          <a:br>
            <a:rPr lang="en-US" sz="700" kern="1200" dirty="0"/>
          </a:br>
          <a:endParaRPr lang="en-US" sz="700" kern="1200" dirty="0"/>
        </a:p>
        <a:p>
          <a:pPr marL="0" lvl="0" indent="0" algn="ctr" defTabSz="800100">
            <a:lnSpc>
              <a:spcPct val="90000"/>
            </a:lnSpc>
            <a:spcBef>
              <a:spcPct val="0"/>
            </a:spcBef>
            <a:spcAft>
              <a:spcPct val="35000"/>
            </a:spcAft>
            <a:buNone/>
          </a:pPr>
          <a:r>
            <a:rPr lang="en-US" sz="1000" kern="1200" dirty="0"/>
            <a:t>Nearly 60% of program tweets between airings are anticipation for </a:t>
          </a:r>
          <a:br>
            <a:rPr lang="en-US" sz="1000" kern="1200" dirty="0"/>
          </a:br>
          <a:r>
            <a:rPr lang="en-US" sz="1000" kern="1200" dirty="0"/>
            <a:t>next episode</a:t>
          </a:r>
        </a:p>
      </dsp:txBody>
      <dsp:txXfrm rot="10800000">
        <a:off x="313433" y="2016704"/>
        <a:ext cx="1737188" cy="2407934"/>
      </dsp:txXfrm>
    </dsp:sp>
    <dsp:sp modelId="{3E3966F7-1626-4969-9814-561B9DD9524A}">
      <dsp:nvSpPr>
        <dsp:cNvPr id="0" name=""/>
        <dsp:cNvSpPr/>
      </dsp:nvSpPr>
      <dsp:spPr>
        <a:xfrm>
          <a:off x="2292651" y="268893"/>
          <a:ext cx="1851040" cy="1478916"/>
        </a:xfrm>
        <a:prstGeom prst="roundRect">
          <a:avLst>
            <a:gd name="adj" fmla="val 10000"/>
          </a:avLst>
        </a:prstGeom>
        <a:blipFill rotWithShape="1">
          <a:blip xmlns:r="http://schemas.openxmlformats.org/officeDocument/2006/relationships" r:embed="rId2"/>
          <a:srcRect/>
          <a:stretch>
            <a:fillRect l="-5000" r="-5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2820BA1-3F49-47AE-A664-B00E856371F3}">
      <dsp:nvSpPr>
        <dsp:cNvPr id="0" name=""/>
        <dsp:cNvSpPr/>
      </dsp:nvSpPr>
      <dsp:spPr>
        <a:xfrm rot="10800000">
          <a:off x="2292651" y="2016704"/>
          <a:ext cx="1851040" cy="2464860"/>
        </a:xfrm>
        <a:prstGeom prst="round2SameRect">
          <a:avLst>
            <a:gd name="adj1" fmla="val 10500"/>
            <a:gd name="adj2" fmla="val 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en-US" sz="1800" b="1" kern="1200" dirty="0"/>
            <a:t>“During”</a:t>
          </a:r>
        </a:p>
        <a:p>
          <a:pPr marL="0" lvl="0" indent="0" algn="ctr" defTabSz="800100">
            <a:lnSpc>
              <a:spcPct val="90000"/>
            </a:lnSpc>
            <a:spcBef>
              <a:spcPct val="0"/>
            </a:spcBef>
            <a:spcAft>
              <a:spcPct val="35000"/>
            </a:spcAft>
            <a:buNone/>
          </a:pPr>
          <a:r>
            <a:rPr lang="en-US" sz="1200" kern="1200" dirty="0"/>
            <a:t>Sustained interest &amp; Immediate need </a:t>
          </a:r>
          <a:br>
            <a:rPr lang="en-US" sz="1200" kern="1200" dirty="0"/>
          </a:br>
          <a:r>
            <a:rPr lang="en-US" sz="1200" kern="1200" dirty="0"/>
            <a:t>to share</a:t>
          </a:r>
        </a:p>
      </dsp:txBody>
      <dsp:txXfrm rot="10800000">
        <a:off x="2349577" y="2016704"/>
        <a:ext cx="1737188" cy="2407934"/>
      </dsp:txXfrm>
    </dsp:sp>
    <dsp:sp modelId="{5BF9ECF1-DF61-44F4-AA2C-18949A6873F3}">
      <dsp:nvSpPr>
        <dsp:cNvPr id="0" name=""/>
        <dsp:cNvSpPr/>
      </dsp:nvSpPr>
      <dsp:spPr>
        <a:xfrm>
          <a:off x="4328796" y="268893"/>
          <a:ext cx="1851040" cy="1478916"/>
        </a:xfrm>
        <a:prstGeom prst="roundRect">
          <a:avLst>
            <a:gd name="adj" fmla="val 10000"/>
          </a:avLst>
        </a:prstGeom>
        <a:blipFill rotWithShape="1">
          <a:blip xmlns:r="http://schemas.openxmlformats.org/officeDocument/2006/relationships" r:embed="rId3"/>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A559785-4874-4B4C-A6E4-6E88B2C8739F}">
      <dsp:nvSpPr>
        <dsp:cNvPr id="0" name=""/>
        <dsp:cNvSpPr/>
      </dsp:nvSpPr>
      <dsp:spPr>
        <a:xfrm rot="10800000">
          <a:off x="4336070" y="2016704"/>
          <a:ext cx="1851040" cy="2464860"/>
        </a:xfrm>
        <a:prstGeom prst="round2SameRect">
          <a:avLst>
            <a:gd name="adj1" fmla="val 10500"/>
            <a:gd name="adj2" fmla="val 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128016" rIns="182880" bIns="128016" numCol="1" spcCol="1270" anchor="t" anchorCtr="0">
          <a:noAutofit/>
        </a:bodyPr>
        <a:lstStyle/>
        <a:p>
          <a:pPr marL="0" lvl="0" indent="0" algn="ctr" defTabSz="800100">
            <a:lnSpc>
              <a:spcPct val="90000"/>
            </a:lnSpc>
            <a:spcBef>
              <a:spcPct val="0"/>
            </a:spcBef>
            <a:spcAft>
              <a:spcPct val="35000"/>
            </a:spcAft>
            <a:buNone/>
          </a:pPr>
          <a:r>
            <a:rPr lang="en-US" sz="1800" b="1" kern="1200" dirty="0"/>
            <a:t>“Post”</a:t>
          </a:r>
        </a:p>
        <a:p>
          <a:pPr marL="0" lvl="0" indent="0" algn="ctr" defTabSz="800100">
            <a:lnSpc>
              <a:spcPct val="90000"/>
            </a:lnSpc>
            <a:spcBef>
              <a:spcPct val="0"/>
            </a:spcBef>
            <a:spcAft>
              <a:spcPct val="35000"/>
            </a:spcAft>
            <a:buNone/>
          </a:pPr>
          <a:r>
            <a:rPr lang="en-US" sz="1200" b="0" kern="1200" dirty="0"/>
            <a:t>Compelled to seek out MORE content &amp; engage with communities</a:t>
          </a:r>
        </a:p>
      </dsp:txBody>
      <dsp:txXfrm rot="10800000">
        <a:off x="4392996" y="2016704"/>
        <a:ext cx="1737188" cy="2407934"/>
      </dsp:txXfrm>
    </dsp:sp>
    <dsp:sp modelId="{B9E32A71-E56C-4279-AE1E-43E3C19A2A62}">
      <dsp:nvSpPr>
        <dsp:cNvPr id="0" name=""/>
        <dsp:cNvSpPr/>
      </dsp:nvSpPr>
      <dsp:spPr>
        <a:xfrm>
          <a:off x="6364940" y="268893"/>
          <a:ext cx="1851040" cy="1478916"/>
        </a:xfrm>
        <a:prstGeom prst="roundRect">
          <a:avLst>
            <a:gd name="adj" fmla="val 10000"/>
          </a:avLst>
        </a:prstGeom>
        <a:blipFill rotWithShape="1">
          <a:blip xmlns:r="http://schemas.openxmlformats.org/officeDocument/2006/relationships" r:embed="rId4"/>
          <a:srcRect/>
          <a:stretch>
            <a:fillRect l="-30000" r="-30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7439542-867A-4EED-BD9B-B3563383CEDE}">
      <dsp:nvSpPr>
        <dsp:cNvPr id="0" name=""/>
        <dsp:cNvSpPr/>
      </dsp:nvSpPr>
      <dsp:spPr>
        <a:xfrm rot="10800000">
          <a:off x="6364940" y="2016704"/>
          <a:ext cx="1851040" cy="2464860"/>
        </a:xfrm>
        <a:prstGeom prst="round2SameRect">
          <a:avLst>
            <a:gd name="adj1" fmla="val 10500"/>
            <a:gd name="adj2" fmla="val 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en-US" sz="1800" b="1" kern="1200" dirty="0"/>
            <a:t>“Interest Over Time”</a:t>
          </a:r>
        </a:p>
        <a:p>
          <a:pPr marL="0" lvl="0" indent="0" algn="ctr" defTabSz="800100">
            <a:lnSpc>
              <a:spcPct val="90000"/>
            </a:lnSpc>
            <a:spcBef>
              <a:spcPct val="0"/>
            </a:spcBef>
            <a:spcAft>
              <a:spcPct val="35000"/>
            </a:spcAft>
            <a:buNone/>
          </a:pPr>
          <a:endParaRPr lang="en-US" sz="400" b="0" kern="1200" dirty="0"/>
        </a:p>
        <a:p>
          <a:pPr marL="0" lvl="0" indent="0" algn="ctr" defTabSz="800100">
            <a:lnSpc>
              <a:spcPct val="90000"/>
            </a:lnSpc>
            <a:spcBef>
              <a:spcPct val="0"/>
            </a:spcBef>
            <a:spcAft>
              <a:spcPct val="35000"/>
            </a:spcAft>
            <a:buNone/>
          </a:pPr>
          <a:r>
            <a:rPr lang="en-US" sz="1200" b="0" kern="1200" dirty="0"/>
            <a:t>Sustained relevance </a:t>
          </a:r>
        </a:p>
      </dsp:txBody>
      <dsp:txXfrm rot="10800000">
        <a:off x="6421866" y="2016704"/>
        <a:ext cx="1737188" cy="2407934"/>
      </dsp:txXfrm>
    </dsp:sp>
  </dsp:spTree>
</dsp:drawing>
</file>

<file path=ppt/diagrams/layout1.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2.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3.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4.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5.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6.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drawing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image" Target="../media/image13.png"/></Relationships>
</file>

<file path=ppt/drawings/drawing1.xml><?xml version="1.0" encoding="utf-8"?>
<c:userShapes xmlns:c="http://schemas.openxmlformats.org/drawingml/2006/chart">
  <cdr:relSizeAnchor xmlns:cdr="http://schemas.openxmlformats.org/drawingml/2006/chartDrawing">
    <cdr:from>
      <cdr:x>0.46297</cdr:x>
      <cdr:y>0.67593</cdr:y>
    </cdr:from>
    <cdr:to>
      <cdr:x>0.54414</cdr:x>
      <cdr:y>0.7785</cdr:y>
    </cdr:to>
    <cdr:pic>
      <cdr:nvPicPr>
        <cdr:cNvPr id="2" name="Picture 1">
          <a:extLst xmlns:a="http://schemas.openxmlformats.org/drawingml/2006/main">
            <a:ext uri="{FF2B5EF4-FFF2-40B4-BE49-F238E27FC236}">
              <a16:creationId xmlns:a16="http://schemas.microsoft.com/office/drawing/2014/main" id="{C56DD51E-6309-417B-BC95-E73A698997B7}"/>
            </a:ext>
          </a:extLst>
        </cdr:cNvPr>
        <cdr:cNvPicPr>
          <a:picLocks xmlns:a="http://schemas.openxmlformats.org/drawingml/2006/main" noChangeAspect="1"/>
        </cdr:cNvPicPr>
      </cdr:nvPicPr>
      <cdr:blipFill rotWithShape="1">
        <a:blip xmlns:a="http://schemas.openxmlformats.org/drawingml/2006/main" xmlns:r="http://schemas.openxmlformats.org/officeDocument/2006/relationships" r:embed="rId1"/>
        <a:srcRect xmlns:a="http://schemas.openxmlformats.org/drawingml/2006/main" l="10730"/>
        <a:stretch xmlns:a="http://schemas.openxmlformats.org/drawingml/2006/main"/>
      </cdr:blipFill>
      <cdr:spPr>
        <a:xfrm xmlns:a="http://schemas.openxmlformats.org/drawingml/2006/main">
          <a:off x="3903894" y="3160759"/>
          <a:ext cx="684464" cy="479609"/>
        </a:xfrm>
        <a:prstGeom xmlns:a="http://schemas.openxmlformats.org/drawingml/2006/main" prst="rect">
          <a:avLst/>
        </a:prstGeom>
      </cdr:spPr>
    </cdr:pic>
  </cdr:relSizeAnchor>
  <cdr:relSizeAnchor xmlns:cdr="http://schemas.openxmlformats.org/drawingml/2006/chartDrawing">
    <cdr:from>
      <cdr:x>0.38084</cdr:x>
      <cdr:y>0.68461</cdr:y>
    </cdr:from>
    <cdr:to>
      <cdr:x>0.45547</cdr:x>
      <cdr:y>0.76364</cdr:y>
    </cdr:to>
    <cdr:pic>
      <cdr:nvPicPr>
        <cdr:cNvPr id="3" name="Picture 2">
          <a:extLst xmlns:a="http://schemas.openxmlformats.org/drawingml/2006/main">
            <a:ext uri="{FF2B5EF4-FFF2-40B4-BE49-F238E27FC236}">
              <a16:creationId xmlns:a16="http://schemas.microsoft.com/office/drawing/2014/main" id="{AE1801EF-4355-4EF1-BF2A-E5E5399DD69D}"/>
            </a:ext>
          </a:extLst>
        </cdr:cNvPr>
        <cdr:cNvPicPr>
          <a:picLocks xmlns:a="http://schemas.openxmlformats.org/drawingml/2006/main" noChangeAspect="1"/>
        </cdr:cNvPicPr>
      </cdr:nvPicPr>
      <cdr:blipFill rotWithShape="1">
        <a:blip xmlns:a="http://schemas.openxmlformats.org/drawingml/2006/main" xmlns:r="http://schemas.openxmlformats.org/officeDocument/2006/relationships" r:embed="rId2"/>
        <a:srcRect xmlns:a="http://schemas.openxmlformats.org/drawingml/2006/main" l="18863" r="18072"/>
        <a:stretch xmlns:a="http://schemas.openxmlformats.org/drawingml/2006/main"/>
      </cdr:blipFill>
      <cdr:spPr>
        <a:xfrm xmlns:a="http://schemas.openxmlformats.org/drawingml/2006/main">
          <a:off x="3211352" y="3201343"/>
          <a:ext cx="629290" cy="369549"/>
        </a:xfrm>
        <a:prstGeom xmlns:a="http://schemas.openxmlformats.org/drawingml/2006/main" prst="rect">
          <a:avLst/>
        </a:prstGeom>
      </cdr:spPr>
    </cdr:pic>
  </cdr:relSizeAnchor>
  <cdr:relSizeAnchor xmlns:cdr="http://schemas.openxmlformats.org/drawingml/2006/chartDrawing">
    <cdr:from>
      <cdr:x>0.56987</cdr:x>
      <cdr:y>0.68461</cdr:y>
    </cdr:from>
    <cdr:to>
      <cdr:x>0.59896</cdr:x>
      <cdr:y>0.77283</cdr:y>
    </cdr:to>
    <cdr:pic>
      <cdr:nvPicPr>
        <cdr:cNvPr id="4" name="Picture 3">
          <a:extLst xmlns:a="http://schemas.openxmlformats.org/drawingml/2006/main">
            <a:ext uri="{FF2B5EF4-FFF2-40B4-BE49-F238E27FC236}">
              <a16:creationId xmlns:a16="http://schemas.microsoft.com/office/drawing/2014/main" id="{2CB4B1E9-0326-449D-8E7A-CA989F6E0ED6}"/>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3"/>
        <a:stretch xmlns:a="http://schemas.openxmlformats.org/drawingml/2006/main">
          <a:fillRect/>
        </a:stretch>
      </cdr:blipFill>
      <cdr:spPr>
        <a:xfrm xmlns:a="http://schemas.openxmlformats.org/drawingml/2006/main">
          <a:off x="4805342" y="3715786"/>
          <a:ext cx="245254" cy="478822"/>
        </a:xfrm>
        <a:prstGeom xmlns:a="http://schemas.openxmlformats.org/drawingml/2006/main" prst="rect">
          <a:avLst/>
        </a:prstGeom>
      </cdr:spPr>
    </cdr:pic>
  </cdr:relSizeAnchor>
</c:userShapes>
</file>

<file path=ppt/drawings/drawing2.xml><?xml version="1.0" encoding="utf-8"?>
<c:userShapes xmlns:c="http://schemas.openxmlformats.org/drawingml/2006/chart">
  <cdr:relSizeAnchor xmlns:cdr="http://schemas.openxmlformats.org/drawingml/2006/chartDrawing">
    <cdr:from>
      <cdr:x>0.0697</cdr:x>
      <cdr:y>0.38872</cdr:y>
    </cdr:from>
    <cdr:to>
      <cdr:x>0.11706</cdr:x>
      <cdr:y>0.66234</cdr:y>
    </cdr:to>
    <cdr:sp macro="" textlink="">
      <cdr:nvSpPr>
        <cdr:cNvPr id="3" name="TextBox 2">
          <a:extLst xmlns:a="http://schemas.openxmlformats.org/drawingml/2006/main">
            <a:ext uri="{FF2B5EF4-FFF2-40B4-BE49-F238E27FC236}">
              <a16:creationId xmlns:a16="http://schemas.microsoft.com/office/drawing/2014/main" id="{C16A8785-9460-45F1-B983-0C53B52FC14C}"/>
            </a:ext>
          </a:extLst>
        </cdr:cNvPr>
        <cdr:cNvSpPr txBox="1"/>
      </cdr:nvSpPr>
      <cdr:spPr>
        <a:xfrm xmlns:a="http://schemas.openxmlformats.org/drawingml/2006/main" rot="16200000">
          <a:off x="411443" y="1733107"/>
          <a:ext cx="1024273" cy="468341"/>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b="1" dirty="0"/>
        </a:p>
      </cdr:txBody>
    </cdr:sp>
  </cdr:relSizeAnchor>
</c:userShapes>
</file>

<file path=ppt/drawings/drawing3.xml><?xml version="1.0" encoding="utf-8"?>
<c:userShapes xmlns:c="http://schemas.openxmlformats.org/drawingml/2006/chart">
  <cdr:relSizeAnchor xmlns:cdr="http://schemas.openxmlformats.org/drawingml/2006/chartDrawing">
    <cdr:from>
      <cdr:x>0.49426</cdr:x>
      <cdr:y>0.17802</cdr:y>
    </cdr:from>
    <cdr:to>
      <cdr:x>0.59862</cdr:x>
      <cdr:y>0.23883</cdr:y>
    </cdr:to>
    <cdr:sp macro="" textlink="">
      <cdr:nvSpPr>
        <cdr:cNvPr id="2" name="TextBox 1">
          <a:extLst xmlns:a="http://schemas.openxmlformats.org/drawingml/2006/main">
            <a:ext uri="{FF2B5EF4-FFF2-40B4-BE49-F238E27FC236}">
              <a16:creationId xmlns:a16="http://schemas.microsoft.com/office/drawing/2014/main" id="{D0F19EF6-DF6E-47D2-BC4B-BD6B92E69259}"/>
            </a:ext>
          </a:extLst>
        </cdr:cNvPr>
        <cdr:cNvSpPr txBox="1"/>
      </cdr:nvSpPr>
      <cdr:spPr>
        <a:xfrm xmlns:a="http://schemas.openxmlformats.org/drawingml/2006/main">
          <a:off x="4330565" y="723454"/>
          <a:ext cx="914400" cy="247163"/>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400" b="1" dirty="0"/>
            <a:t>&lt;1%</a:t>
          </a:r>
        </a:p>
      </cdr:txBody>
    </cdr:sp>
  </cdr:relSizeAnchor>
</c:userShapes>
</file>

<file path=ppt/drawings/drawing4.xml><?xml version="1.0" encoding="utf-8"?>
<c:userShapes xmlns:c="http://schemas.openxmlformats.org/drawingml/2006/chart">
  <cdr:relSizeAnchor xmlns:cdr="http://schemas.openxmlformats.org/drawingml/2006/chartDrawing">
    <cdr:from>
      <cdr:x>0.44702</cdr:x>
      <cdr:y>0.58749</cdr:y>
    </cdr:from>
    <cdr:to>
      <cdr:x>0.51248</cdr:x>
      <cdr:y>0.71799</cdr:y>
    </cdr:to>
    <cdr:sp macro="" textlink="">
      <cdr:nvSpPr>
        <cdr:cNvPr id="2" name="Oval 1">
          <a:extLst xmlns:a="http://schemas.openxmlformats.org/drawingml/2006/main">
            <a:ext uri="{FF2B5EF4-FFF2-40B4-BE49-F238E27FC236}">
              <a16:creationId xmlns:a16="http://schemas.microsoft.com/office/drawing/2014/main" id="{42CF992D-9DE4-4210-AB39-38517D410290}"/>
            </a:ext>
          </a:extLst>
        </cdr:cNvPr>
        <cdr:cNvSpPr/>
      </cdr:nvSpPr>
      <cdr:spPr>
        <a:xfrm xmlns:a="http://schemas.openxmlformats.org/drawingml/2006/main">
          <a:off x="3078759" y="1872682"/>
          <a:ext cx="450877" cy="415985"/>
        </a:xfrm>
        <a:prstGeom xmlns:a="http://schemas.openxmlformats.org/drawingml/2006/main" prst="ellipse">
          <a:avLst/>
        </a:prstGeom>
        <a:noFill xmlns:a="http://schemas.openxmlformats.org/drawingml/2006/main"/>
        <a:ln xmlns:a="http://schemas.openxmlformats.org/drawingml/2006/main">
          <a:solidFill>
            <a:schemeClr val="tx1"/>
          </a:solidFill>
        </a:ln>
      </cdr:spPr>
      <cdr:style>
        <a:lnRef xmlns:a="http://schemas.openxmlformats.org/drawingml/2006/main" idx="1">
          <a:schemeClr val="accent1"/>
        </a:lnRef>
        <a:fillRef xmlns:a="http://schemas.openxmlformats.org/drawingml/2006/main" idx="3">
          <a:schemeClr val="accent1"/>
        </a:fillRef>
        <a:effectRef xmlns:a="http://schemas.openxmlformats.org/drawingml/2006/main" idx="2">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en-US">
            <a:ln>
              <a:solidFill>
                <a:schemeClr val="tx1"/>
              </a:solidFill>
            </a:ln>
          </a:endParaRP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1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3"/>
            <a:ext cx="3038649"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0134" y="3"/>
            <a:ext cx="3038648" cy="466725"/>
          </a:xfrm>
          <a:prstGeom prst="rect">
            <a:avLst/>
          </a:prstGeom>
        </p:spPr>
        <p:txBody>
          <a:bodyPr vert="horz" lIns="91440" tIns="45720" rIns="91440" bIns="45720" rtlCol="0"/>
          <a:lstStyle>
            <a:lvl1pPr algn="r">
              <a:defRPr sz="1200"/>
            </a:lvl1pPr>
          </a:lstStyle>
          <a:p>
            <a:fld id="{C4F14D5D-17CF-4441-93D0-EAA1C9A60757}" type="datetimeFigureOut">
              <a:rPr lang="en-US" smtClean="0"/>
              <a:pPr/>
              <a:t>5/28/2019</a:t>
            </a:fld>
            <a:endParaRPr lang="en-US"/>
          </a:p>
        </p:txBody>
      </p:sp>
      <p:sp>
        <p:nvSpPr>
          <p:cNvPr id="4" name="Footer Placeholder 3"/>
          <p:cNvSpPr>
            <a:spLocks noGrp="1"/>
          </p:cNvSpPr>
          <p:nvPr>
            <p:ph type="ftr" sz="quarter" idx="2"/>
          </p:nvPr>
        </p:nvSpPr>
        <p:spPr>
          <a:xfrm>
            <a:off x="1" y="8829678"/>
            <a:ext cx="3038649" cy="46672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0134" y="8829678"/>
            <a:ext cx="3038648" cy="466725"/>
          </a:xfrm>
          <a:prstGeom prst="rect">
            <a:avLst/>
          </a:prstGeom>
        </p:spPr>
        <p:txBody>
          <a:bodyPr vert="horz" lIns="91440" tIns="45720" rIns="91440" bIns="45720" rtlCol="0" anchor="b"/>
          <a:lstStyle>
            <a:lvl1pPr algn="r">
              <a:defRPr sz="1200"/>
            </a:lvl1pPr>
          </a:lstStyle>
          <a:p>
            <a:fld id="{0DC5DC90-1DC5-4C78-8A98-D9F67DA63617}" type="slidenum">
              <a:rPr lang="en-US" smtClean="0"/>
              <a:pPr/>
              <a:t>‹#›</a:t>
            </a:fld>
            <a:endParaRPr lang="en-US"/>
          </a:p>
        </p:txBody>
      </p:sp>
    </p:spTree>
    <p:extLst>
      <p:ext uri="{BB962C8B-B14F-4D97-AF65-F5344CB8AC3E}">
        <p14:creationId xmlns:p14="http://schemas.microsoft.com/office/powerpoint/2010/main" val="184227147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0"/>
            <a:ext cx="3037840" cy="466434"/>
          </a:xfrm>
          <a:prstGeom prst="rect">
            <a:avLst/>
          </a:prstGeom>
        </p:spPr>
        <p:txBody>
          <a:bodyPr vert="horz" lIns="92446" tIns="46223" rIns="92446" bIns="46223" rtlCol="0"/>
          <a:lstStyle>
            <a:lvl1pPr algn="l">
              <a:defRPr sz="1200"/>
            </a:lvl1pPr>
          </a:lstStyle>
          <a:p>
            <a:endParaRPr lang="en-US"/>
          </a:p>
        </p:txBody>
      </p:sp>
      <p:sp>
        <p:nvSpPr>
          <p:cNvPr id="3" name="Date Placeholder 2"/>
          <p:cNvSpPr>
            <a:spLocks noGrp="1"/>
          </p:cNvSpPr>
          <p:nvPr>
            <p:ph type="dt" idx="1"/>
          </p:nvPr>
        </p:nvSpPr>
        <p:spPr>
          <a:xfrm>
            <a:off x="3970940" y="0"/>
            <a:ext cx="3037840" cy="466434"/>
          </a:xfrm>
          <a:prstGeom prst="rect">
            <a:avLst/>
          </a:prstGeom>
        </p:spPr>
        <p:txBody>
          <a:bodyPr vert="horz" lIns="92446" tIns="46223" rIns="92446" bIns="46223" rtlCol="0"/>
          <a:lstStyle>
            <a:lvl1pPr algn="r">
              <a:defRPr sz="1200"/>
            </a:lvl1pPr>
          </a:lstStyle>
          <a:p>
            <a:fld id="{8DF91881-0F89-4396-B1FB-2B01C3113471}" type="datetimeFigureOut">
              <a:rPr lang="en-US" smtClean="0"/>
              <a:pPr/>
              <a:t>5/28/2019</a:t>
            </a:fld>
            <a:endParaRPr lang="en-US"/>
          </a:p>
        </p:txBody>
      </p:sp>
      <p:sp>
        <p:nvSpPr>
          <p:cNvPr id="4" name="Slide Image Placeholder 3"/>
          <p:cNvSpPr>
            <a:spLocks noGrp="1" noRot="1" noChangeAspect="1"/>
          </p:cNvSpPr>
          <p:nvPr>
            <p:ph type="sldImg" idx="2"/>
          </p:nvPr>
        </p:nvSpPr>
        <p:spPr>
          <a:xfrm>
            <a:off x="1414463" y="1162050"/>
            <a:ext cx="4181475" cy="3136900"/>
          </a:xfrm>
          <a:prstGeom prst="rect">
            <a:avLst/>
          </a:prstGeom>
          <a:noFill/>
          <a:ln w="12700">
            <a:solidFill>
              <a:prstClr val="black"/>
            </a:solidFill>
          </a:ln>
        </p:spPr>
        <p:txBody>
          <a:bodyPr vert="horz" lIns="92446" tIns="46223" rIns="92446" bIns="46223" rtlCol="0" anchor="ctr"/>
          <a:lstStyle/>
          <a:p>
            <a:endParaRPr lang="en-US"/>
          </a:p>
        </p:txBody>
      </p:sp>
      <p:sp>
        <p:nvSpPr>
          <p:cNvPr id="5" name="Notes Placeholder 4"/>
          <p:cNvSpPr>
            <a:spLocks noGrp="1"/>
          </p:cNvSpPr>
          <p:nvPr>
            <p:ph type="body" sz="quarter" idx="3"/>
          </p:nvPr>
        </p:nvSpPr>
        <p:spPr>
          <a:xfrm>
            <a:off x="701041" y="4473892"/>
            <a:ext cx="5608320" cy="3660458"/>
          </a:xfrm>
          <a:prstGeom prst="rect">
            <a:avLst/>
          </a:prstGeom>
        </p:spPr>
        <p:txBody>
          <a:bodyPr vert="horz" lIns="92446" tIns="46223" rIns="92446" bIns="46223"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2" y="8829970"/>
            <a:ext cx="3037840" cy="466433"/>
          </a:xfrm>
          <a:prstGeom prst="rect">
            <a:avLst/>
          </a:prstGeom>
        </p:spPr>
        <p:txBody>
          <a:bodyPr vert="horz" lIns="92446" tIns="46223" rIns="92446" bIns="46223" rtlCol="0" anchor="b"/>
          <a:lstStyle>
            <a:lvl1pPr algn="l">
              <a:defRPr sz="1200"/>
            </a:lvl1pPr>
          </a:lstStyle>
          <a:p>
            <a:endParaRPr lang="en-US"/>
          </a:p>
        </p:txBody>
      </p:sp>
      <p:sp>
        <p:nvSpPr>
          <p:cNvPr id="7" name="Slide Number Placeholder 6"/>
          <p:cNvSpPr>
            <a:spLocks noGrp="1"/>
          </p:cNvSpPr>
          <p:nvPr>
            <p:ph type="sldNum" sz="quarter" idx="5"/>
          </p:nvPr>
        </p:nvSpPr>
        <p:spPr>
          <a:xfrm>
            <a:off x="3970940" y="8829970"/>
            <a:ext cx="3037840" cy="466433"/>
          </a:xfrm>
          <a:prstGeom prst="rect">
            <a:avLst/>
          </a:prstGeom>
        </p:spPr>
        <p:txBody>
          <a:bodyPr vert="horz" lIns="92446" tIns="46223" rIns="92446" bIns="46223" rtlCol="0" anchor="b"/>
          <a:lstStyle>
            <a:lvl1pPr algn="r">
              <a:defRPr sz="1200"/>
            </a:lvl1pPr>
          </a:lstStyle>
          <a:p>
            <a:fld id="{11B0B900-9DC2-423F-ABC3-952C62102C96}" type="slidenum">
              <a:rPr lang="en-US" smtClean="0"/>
              <a:pPr/>
              <a:t>‹#›</a:t>
            </a:fld>
            <a:endParaRPr lang="en-US"/>
          </a:p>
        </p:txBody>
      </p:sp>
    </p:spTree>
    <p:extLst>
      <p:ext uri="{BB962C8B-B14F-4D97-AF65-F5344CB8AC3E}">
        <p14:creationId xmlns:p14="http://schemas.microsoft.com/office/powerpoint/2010/main" val="132865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txBox="1">
            <a:spLocks noGrp="1" noChangeArrowheads="1"/>
          </p:cNvSpPr>
          <p:nvPr/>
        </p:nvSpPr>
        <p:spPr bwMode="auto">
          <a:xfrm>
            <a:off x="4190013" y="9191493"/>
            <a:ext cx="3203363" cy="484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7479" tIns="48739" rIns="97479" bIns="48739" anchor="b"/>
          <a:lstStyle>
            <a:lvl1pPr>
              <a:defRPr sz="3200">
                <a:solidFill>
                  <a:schemeClr val="tx1"/>
                </a:solidFill>
                <a:latin typeface="Trebuchet MS" panose="020B0603020202020204" pitchFamily="34" charset="0"/>
                <a:ea typeface="ＭＳ Ｐゴシック" panose="020B0600070205080204" pitchFamily="34" charset="-128"/>
              </a:defRPr>
            </a:lvl1pPr>
            <a:lvl2pPr marL="742950" indent="-285750">
              <a:defRPr sz="3200">
                <a:solidFill>
                  <a:schemeClr val="tx1"/>
                </a:solidFill>
                <a:latin typeface="Trebuchet MS" panose="020B0603020202020204" pitchFamily="34" charset="0"/>
                <a:ea typeface="ＭＳ Ｐゴシック" panose="020B0600070205080204" pitchFamily="34" charset="-128"/>
              </a:defRPr>
            </a:lvl2pPr>
            <a:lvl3pPr marL="1143000" indent="-228600">
              <a:defRPr sz="3200">
                <a:solidFill>
                  <a:schemeClr val="tx1"/>
                </a:solidFill>
                <a:latin typeface="Trebuchet MS" panose="020B0603020202020204" pitchFamily="34" charset="0"/>
                <a:ea typeface="ＭＳ Ｐゴシック" panose="020B0600070205080204" pitchFamily="34" charset="-128"/>
              </a:defRPr>
            </a:lvl3pPr>
            <a:lvl4pPr marL="1600200" indent="-228600">
              <a:defRPr sz="3200">
                <a:solidFill>
                  <a:schemeClr val="tx1"/>
                </a:solidFill>
                <a:latin typeface="Trebuchet MS" panose="020B0603020202020204" pitchFamily="34" charset="0"/>
                <a:ea typeface="ＭＳ Ｐゴシック" panose="020B0600070205080204" pitchFamily="34" charset="-128"/>
              </a:defRPr>
            </a:lvl4pPr>
            <a:lvl5pPr marL="2057400" indent="-228600">
              <a:defRPr sz="32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B277E77-AE60-4A58-A37C-9CCF0100BAC9}" type="slidenum">
              <a:rPr kumimoji="0" lang="en-US" altLang="en-US" sz="1300" b="0" i="0" u="none" strike="noStrike" kern="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17</a:t>
            </a:fld>
            <a:endParaRPr kumimoji="0" lang="en-US" altLang="en-US" sz="1300" b="0" i="0" u="none" strike="noStrike" kern="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
        <p:nvSpPr>
          <p:cNvPr id="44035" name="Rectangle 7"/>
          <p:cNvSpPr txBox="1">
            <a:spLocks noGrp="1" noChangeArrowheads="1"/>
          </p:cNvSpPr>
          <p:nvPr/>
        </p:nvSpPr>
        <p:spPr bwMode="auto">
          <a:xfrm>
            <a:off x="4188390" y="9191493"/>
            <a:ext cx="3204986" cy="484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7483" tIns="48743" rIns="97483" bIns="48743" anchor="b"/>
          <a:lstStyle>
            <a:lvl1pPr>
              <a:defRPr sz="3200">
                <a:solidFill>
                  <a:schemeClr val="tx1"/>
                </a:solidFill>
                <a:latin typeface="Trebuchet MS" panose="020B0603020202020204" pitchFamily="34" charset="0"/>
                <a:ea typeface="ＭＳ Ｐゴシック" panose="020B0600070205080204" pitchFamily="34" charset="-128"/>
              </a:defRPr>
            </a:lvl1pPr>
            <a:lvl2pPr marL="742950" indent="-285750">
              <a:defRPr sz="3200">
                <a:solidFill>
                  <a:schemeClr val="tx1"/>
                </a:solidFill>
                <a:latin typeface="Trebuchet MS" panose="020B0603020202020204" pitchFamily="34" charset="0"/>
                <a:ea typeface="ＭＳ Ｐゴシック" panose="020B0600070205080204" pitchFamily="34" charset="-128"/>
              </a:defRPr>
            </a:lvl2pPr>
            <a:lvl3pPr marL="1143000" indent="-228600">
              <a:defRPr sz="3200">
                <a:solidFill>
                  <a:schemeClr val="tx1"/>
                </a:solidFill>
                <a:latin typeface="Trebuchet MS" panose="020B0603020202020204" pitchFamily="34" charset="0"/>
                <a:ea typeface="ＭＳ Ｐゴシック" panose="020B0600070205080204" pitchFamily="34" charset="-128"/>
              </a:defRPr>
            </a:lvl3pPr>
            <a:lvl4pPr marL="1600200" indent="-228600">
              <a:defRPr sz="3200">
                <a:solidFill>
                  <a:schemeClr val="tx1"/>
                </a:solidFill>
                <a:latin typeface="Trebuchet MS" panose="020B0603020202020204" pitchFamily="34" charset="0"/>
                <a:ea typeface="ＭＳ Ｐゴシック" panose="020B0600070205080204" pitchFamily="34" charset="-128"/>
              </a:defRPr>
            </a:lvl4pPr>
            <a:lvl5pPr marL="2057400" indent="-228600">
              <a:defRPr sz="32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AEC4591-7270-4189-B91F-133553E916B8}" type="slidenum">
              <a:rPr kumimoji="0" lang="en-US" altLang="en-US" sz="1200" b="0" i="0" u="none" strike="noStrike" kern="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17</a:t>
            </a:fld>
            <a:endParaRPr kumimoji="0" lang="en-US" altLang="en-US" sz="1200" b="0" i="0" u="none" strike="noStrike" kern="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
        <p:nvSpPr>
          <p:cNvPr id="44036" name="Rectangle 2"/>
          <p:cNvSpPr>
            <a:spLocks noGrp="1" noRot="1" noChangeAspect="1" noChangeArrowheads="1" noTextEdit="1"/>
          </p:cNvSpPr>
          <p:nvPr>
            <p:ph type="sldImg"/>
          </p:nvPr>
        </p:nvSpPr>
        <p:spPr>
          <a:ln/>
        </p:spPr>
      </p:sp>
      <p:sp>
        <p:nvSpPr>
          <p:cNvPr id="44037" name="Rectangle 3"/>
          <p:cNvSpPr>
            <a:spLocks noGrp="1" noChangeArrowheads="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7483" tIns="48743" rIns="97483" bIns="48743"/>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33011783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CDD90F4-894D-4692-97D2-641C265C9D1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864946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ECDD90F4-894D-4692-97D2-641C265C9D19}"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37</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32580920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txBox="1">
            <a:spLocks noGrp="1" noChangeArrowheads="1"/>
          </p:cNvSpPr>
          <p:nvPr/>
        </p:nvSpPr>
        <p:spPr bwMode="auto">
          <a:xfrm>
            <a:off x="4190014" y="9191493"/>
            <a:ext cx="3203363" cy="484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7479" tIns="48739" rIns="97479" bIns="48739" anchor="b"/>
          <a:lstStyle>
            <a:lvl1pPr>
              <a:defRPr sz="3200">
                <a:solidFill>
                  <a:schemeClr val="tx1"/>
                </a:solidFill>
                <a:latin typeface="Trebuchet MS" panose="020B0603020202020204" pitchFamily="34" charset="0"/>
                <a:ea typeface="ＭＳ Ｐゴシック" panose="020B0600070205080204" pitchFamily="34" charset="-128"/>
              </a:defRPr>
            </a:lvl1pPr>
            <a:lvl2pPr marL="742950" indent="-285750">
              <a:defRPr sz="3200">
                <a:solidFill>
                  <a:schemeClr val="tx1"/>
                </a:solidFill>
                <a:latin typeface="Trebuchet MS" panose="020B0603020202020204" pitchFamily="34" charset="0"/>
                <a:ea typeface="ＭＳ Ｐゴシック" panose="020B0600070205080204" pitchFamily="34" charset="-128"/>
              </a:defRPr>
            </a:lvl2pPr>
            <a:lvl3pPr marL="1143000" indent="-228600">
              <a:defRPr sz="3200">
                <a:solidFill>
                  <a:schemeClr val="tx1"/>
                </a:solidFill>
                <a:latin typeface="Trebuchet MS" panose="020B0603020202020204" pitchFamily="34" charset="0"/>
                <a:ea typeface="ＭＳ Ｐゴシック" panose="020B0600070205080204" pitchFamily="34" charset="-128"/>
              </a:defRPr>
            </a:lvl3pPr>
            <a:lvl4pPr marL="1600200" indent="-228600">
              <a:defRPr sz="3200">
                <a:solidFill>
                  <a:schemeClr val="tx1"/>
                </a:solidFill>
                <a:latin typeface="Trebuchet MS" panose="020B0603020202020204" pitchFamily="34" charset="0"/>
                <a:ea typeface="ＭＳ Ｐゴシック" panose="020B0600070205080204" pitchFamily="34" charset="-128"/>
              </a:defRPr>
            </a:lvl4pPr>
            <a:lvl5pPr marL="2057400" indent="-228600">
              <a:defRPr sz="32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B277E77-AE60-4A58-A37C-9CCF0100BAC9}" type="slidenum">
              <a:rPr kumimoji="0" lang="en-US" altLang="en-US" sz="1300" b="0" i="0" u="none" strike="noStrike" kern="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67</a:t>
            </a:fld>
            <a:endParaRPr kumimoji="0" lang="en-US" altLang="en-US" sz="1300" b="0" i="0" u="none" strike="noStrike" kern="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
        <p:nvSpPr>
          <p:cNvPr id="44035" name="Rectangle 7"/>
          <p:cNvSpPr txBox="1">
            <a:spLocks noGrp="1" noChangeArrowheads="1"/>
          </p:cNvSpPr>
          <p:nvPr/>
        </p:nvSpPr>
        <p:spPr bwMode="auto">
          <a:xfrm>
            <a:off x="4188390" y="9191493"/>
            <a:ext cx="3204986" cy="484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7483" tIns="48743" rIns="97483" bIns="48743" anchor="b"/>
          <a:lstStyle>
            <a:lvl1pPr>
              <a:defRPr sz="3200">
                <a:solidFill>
                  <a:schemeClr val="tx1"/>
                </a:solidFill>
                <a:latin typeface="Trebuchet MS" panose="020B0603020202020204" pitchFamily="34" charset="0"/>
                <a:ea typeface="ＭＳ Ｐゴシック" panose="020B0600070205080204" pitchFamily="34" charset="-128"/>
              </a:defRPr>
            </a:lvl1pPr>
            <a:lvl2pPr marL="742950" indent="-285750">
              <a:defRPr sz="3200">
                <a:solidFill>
                  <a:schemeClr val="tx1"/>
                </a:solidFill>
                <a:latin typeface="Trebuchet MS" panose="020B0603020202020204" pitchFamily="34" charset="0"/>
                <a:ea typeface="ＭＳ Ｐゴシック" panose="020B0600070205080204" pitchFamily="34" charset="-128"/>
              </a:defRPr>
            </a:lvl2pPr>
            <a:lvl3pPr marL="1143000" indent="-228600">
              <a:defRPr sz="3200">
                <a:solidFill>
                  <a:schemeClr val="tx1"/>
                </a:solidFill>
                <a:latin typeface="Trebuchet MS" panose="020B0603020202020204" pitchFamily="34" charset="0"/>
                <a:ea typeface="ＭＳ Ｐゴシック" panose="020B0600070205080204" pitchFamily="34" charset="-128"/>
              </a:defRPr>
            </a:lvl3pPr>
            <a:lvl4pPr marL="1600200" indent="-228600">
              <a:defRPr sz="3200">
                <a:solidFill>
                  <a:schemeClr val="tx1"/>
                </a:solidFill>
                <a:latin typeface="Trebuchet MS" panose="020B0603020202020204" pitchFamily="34" charset="0"/>
                <a:ea typeface="ＭＳ Ｐゴシック" panose="020B0600070205080204" pitchFamily="34" charset="-128"/>
              </a:defRPr>
            </a:lvl4pPr>
            <a:lvl5pPr marL="2057400" indent="-228600">
              <a:defRPr sz="32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AEC4591-7270-4189-B91F-133553E916B8}" type="slidenum">
              <a:rPr kumimoji="0" lang="en-US" altLang="en-US" sz="1200" b="0" i="0" u="none" strike="noStrike" kern="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67</a:t>
            </a:fld>
            <a:endParaRPr kumimoji="0" lang="en-US" altLang="en-US" sz="1200" b="0" i="0" u="none" strike="noStrike" kern="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
        <p:nvSpPr>
          <p:cNvPr id="44036" name="Rectangle 2"/>
          <p:cNvSpPr>
            <a:spLocks noGrp="1" noRot="1" noChangeAspect="1" noChangeArrowheads="1" noTextEdit="1"/>
          </p:cNvSpPr>
          <p:nvPr>
            <p:ph type="sldImg"/>
          </p:nvPr>
        </p:nvSpPr>
        <p:spPr>
          <a:ln/>
        </p:spPr>
      </p:sp>
      <p:sp>
        <p:nvSpPr>
          <p:cNvPr id="44037" name="Rectangle 3"/>
          <p:cNvSpPr>
            <a:spLocks noGrp="1" noChangeArrowheads="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7483" tIns="48743" rIns="97483" bIns="48743"/>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1304767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txBox="1">
            <a:spLocks noGrp="1" noChangeArrowheads="1"/>
          </p:cNvSpPr>
          <p:nvPr/>
        </p:nvSpPr>
        <p:spPr bwMode="auto">
          <a:xfrm>
            <a:off x="4190014" y="9191493"/>
            <a:ext cx="3203363" cy="484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7479" tIns="48739" rIns="97479" bIns="48739" anchor="b"/>
          <a:lstStyle>
            <a:lvl1pPr>
              <a:defRPr sz="3200">
                <a:solidFill>
                  <a:schemeClr val="tx1"/>
                </a:solidFill>
                <a:latin typeface="Trebuchet MS" panose="020B0603020202020204" pitchFamily="34" charset="0"/>
                <a:ea typeface="ＭＳ Ｐゴシック" panose="020B0600070205080204" pitchFamily="34" charset="-128"/>
              </a:defRPr>
            </a:lvl1pPr>
            <a:lvl2pPr marL="742950" indent="-285750">
              <a:defRPr sz="3200">
                <a:solidFill>
                  <a:schemeClr val="tx1"/>
                </a:solidFill>
                <a:latin typeface="Trebuchet MS" panose="020B0603020202020204" pitchFamily="34" charset="0"/>
                <a:ea typeface="ＭＳ Ｐゴシック" panose="020B0600070205080204" pitchFamily="34" charset="-128"/>
              </a:defRPr>
            </a:lvl2pPr>
            <a:lvl3pPr marL="1143000" indent="-228600">
              <a:defRPr sz="3200">
                <a:solidFill>
                  <a:schemeClr val="tx1"/>
                </a:solidFill>
                <a:latin typeface="Trebuchet MS" panose="020B0603020202020204" pitchFamily="34" charset="0"/>
                <a:ea typeface="ＭＳ Ｐゴシック" panose="020B0600070205080204" pitchFamily="34" charset="-128"/>
              </a:defRPr>
            </a:lvl3pPr>
            <a:lvl4pPr marL="1600200" indent="-228600">
              <a:defRPr sz="3200">
                <a:solidFill>
                  <a:schemeClr val="tx1"/>
                </a:solidFill>
                <a:latin typeface="Trebuchet MS" panose="020B0603020202020204" pitchFamily="34" charset="0"/>
                <a:ea typeface="ＭＳ Ｐゴシック" panose="020B0600070205080204" pitchFamily="34" charset="-128"/>
              </a:defRPr>
            </a:lvl4pPr>
            <a:lvl5pPr marL="2057400" indent="-228600">
              <a:defRPr sz="32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B277E77-AE60-4A58-A37C-9CCF0100BAC9}" type="slidenum">
              <a:rPr kumimoji="0" lang="en-US" altLang="en-US" sz="1300" b="0" i="0" u="none" strike="noStrike" kern="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68</a:t>
            </a:fld>
            <a:endParaRPr kumimoji="0" lang="en-US" altLang="en-US" sz="1300" b="0" i="0" u="none" strike="noStrike" kern="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
        <p:nvSpPr>
          <p:cNvPr id="44035" name="Rectangle 7"/>
          <p:cNvSpPr txBox="1">
            <a:spLocks noGrp="1" noChangeArrowheads="1"/>
          </p:cNvSpPr>
          <p:nvPr/>
        </p:nvSpPr>
        <p:spPr bwMode="auto">
          <a:xfrm>
            <a:off x="4188390" y="9191493"/>
            <a:ext cx="3204986" cy="484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7483" tIns="48743" rIns="97483" bIns="48743" anchor="b"/>
          <a:lstStyle>
            <a:lvl1pPr>
              <a:defRPr sz="3200">
                <a:solidFill>
                  <a:schemeClr val="tx1"/>
                </a:solidFill>
                <a:latin typeface="Trebuchet MS" panose="020B0603020202020204" pitchFamily="34" charset="0"/>
                <a:ea typeface="ＭＳ Ｐゴシック" panose="020B0600070205080204" pitchFamily="34" charset="-128"/>
              </a:defRPr>
            </a:lvl1pPr>
            <a:lvl2pPr marL="742950" indent="-285750">
              <a:defRPr sz="3200">
                <a:solidFill>
                  <a:schemeClr val="tx1"/>
                </a:solidFill>
                <a:latin typeface="Trebuchet MS" panose="020B0603020202020204" pitchFamily="34" charset="0"/>
                <a:ea typeface="ＭＳ Ｐゴシック" panose="020B0600070205080204" pitchFamily="34" charset="-128"/>
              </a:defRPr>
            </a:lvl2pPr>
            <a:lvl3pPr marL="1143000" indent="-228600">
              <a:defRPr sz="3200">
                <a:solidFill>
                  <a:schemeClr val="tx1"/>
                </a:solidFill>
                <a:latin typeface="Trebuchet MS" panose="020B0603020202020204" pitchFamily="34" charset="0"/>
                <a:ea typeface="ＭＳ Ｐゴシック" panose="020B0600070205080204" pitchFamily="34" charset="-128"/>
              </a:defRPr>
            </a:lvl3pPr>
            <a:lvl4pPr marL="1600200" indent="-228600">
              <a:defRPr sz="3200">
                <a:solidFill>
                  <a:schemeClr val="tx1"/>
                </a:solidFill>
                <a:latin typeface="Trebuchet MS" panose="020B0603020202020204" pitchFamily="34" charset="0"/>
                <a:ea typeface="ＭＳ Ｐゴシック" panose="020B0600070205080204" pitchFamily="34" charset="-128"/>
              </a:defRPr>
            </a:lvl4pPr>
            <a:lvl5pPr marL="2057400" indent="-228600">
              <a:defRPr sz="32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AEC4591-7270-4189-B91F-133553E916B8}" type="slidenum">
              <a:rPr kumimoji="0" lang="en-US" altLang="en-US" sz="1200" b="0" i="0" u="none" strike="noStrike" kern="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68</a:t>
            </a:fld>
            <a:endParaRPr kumimoji="0" lang="en-US" altLang="en-US" sz="1200" b="0" i="0" u="none" strike="noStrike" kern="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
        <p:nvSpPr>
          <p:cNvPr id="44036" name="Rectangle 2"/>
          <p:cNvSpPr>
            <a:spLocks noGrp="1" noRot="1" noChangeAspect="1" noChangeArrowheads="1" noTextEdit="1"/>
          </p:cNvSpPr>
          <p:nvPr>
            <p:ph type="sldImg"/>
          </p:nvPr>
        </p:nvSpPr>
        <p:spPr>
          <a:ln/>
        </p:spPr>
      </p:sp>
      <p:sp>
        <p:nvSpPr>
          <p:cNvPr id="44037" name="Rectangle 3"/>
          <p:cNvSpPr>
            <a:spLocks noGrp="1" noChangeArrowheads="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7483" tIns="48743" rIns="97483" bIns="48743"/>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14668452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txBox="1">
            <a:spLocks noGrp="1" noChangeArrowheads="1"/>
          </p:cNvSpPr>
          <p:nvPr/>
        </p:nvSpPr>
        <p:spPr bwMode="auto">
          <a:xfrm>
            <a:off x="4190014" y="9191493"/>
            <a:ext cx="3203363" cy="484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7479" tIns="48739" rIns="97479" bIns="48739" anchor="b"/>
          <a:lstStyle>
            <a:lvl1pPr>
              <a:defRPr sz="3200">
                <a:solidFill>
                  <a:schemeClr val="tx1"/>
                </a:solidFill>
                <a:latin typeface="Trebuchet MS" panose="020B0603020202020204" pitchFamily="34" charset="0"/>
                <a:ea typeface="ＭＳ Ｐゴシック" panose="020B0600070205080204" pitchFamily="34" charset="-128"/>
              </a:defRPr>
            </a:lvl1pPr>
            <a:lvl2pPr marL="742950" indent="-285750">
              <a:defRPr sz="3200">
                <a:solidFill>
                  <a:schemeClr val="tx1"/>
                </a:solidFill>
                <a:latin typeface="Trebuchet MS" panose="020B0603020202020204" pitchFamily="34" charset="0"/>
                <a:ea typeface="ＭＳ Ｐゴシック" panose="020B0600070205080204" pitchFamily="34" charset="-128"/>
              </a:defRPr>
            </a:lvl2pPr>
            <a:lvl3pPr marL="1143000" indent="-228600">
              <a:defRPr sz="3200">
                <a:solidFill>
                  <a:schemeClr val="tx1"/>
                </a:solidFill>
                <a:latin typeface="Trebuchet MS" panose="020B0603020202020204" pitchFamily="34" charset="0"/>
                <a:ea typeface="ＭＳ Ｐゴシック" panose="020B0600070205080204" pitchFamily="34" charset="-128"/>
              </a:defRPr>
            </a:lvl3pPr>
            <a:lvl4pPr marL="1600200" indent="-228600">
              <a:defRPr sz="3200">
                <a:solidFill>
                  <a:schemeClr val="tx1"/>
                </a:solidFill>
                <a:latin typeface="Trebuchet MS" panose="020B0603020202020204" pitchFamily="34" charset="0"/>
                <a:ea typeface="ＭＳ Ｐゴシック" panose="020B0600070205080204" pitchFamily="34" charset="-128"/>
              </a:defRPr>
            </a:lvl4pPr>
            <a:lvl5pPr marL="2057400" indent="-228600">
              <a:defRPr sz="32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B277E77-AE60-4A58-A37C-9CCF0100BAC9}" type="slidenum">
              <a:rPr kumimoji="0" lang="en-US" altLang="en-US" sz="1300" b="0" i="0" u="none" strike="noStrike" kern="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69</a:t>
            </a:fld>
            <a:endParaRPr kumimoji="0" lang="en-US" altLang="en-US" sz="1300" b="0" i="0" u="none" strike="noStrike" kern="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
        <p:nvSpPr>
          <p:cNvPr id="44035" name="Rectangle 7"/>
          <p:cNvSpPr txBox="1">
            <a:spLocks noGrp="1" noChangeArrowheads="1"/>
          </p:cNvSpPr>
          <p:nvPr/>
        </p:nvSpPr>
        <p:spPr bwMode="auto">
          <a:xfrm>
            <a:off x="4188390" y="9191493"/>
            <a:ext cx="3204986" cy="484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7483" tIns="48743" rIns="97483" bIns="48743" anchor="b"/>
          <a:lstStyle>
            <a:lvl1pPr>
              <a:defRPr sz="3200">
                <a:solidFill>
                  <a:schemeClr val="tx1"/>
                </a:solidFill>
                <a:latin typeface="Trebuchet MS" panose="020B0603020202020204" pitchFamily="34" charset="0"/>
                <a:ea typeface="ＭＳ Ｐゴシック" panose="020B0600070205080204" pitchFamily="34" charset="-128"/>
              </a:defRPr>
            </a:lvl1pPr>
            <a:lvl2pPr marL="742950" indent="-285750">
              <a:defRPr sz="3200">
                <a:solidFill>
                  <a:schemeClr val="tx1"/>
                </a:solidFill>
                <a:latin typeface="Trebuchet MS" panose="020B0603020202020204" pitchFamily="34" charset="0"/>
                <a:ea typeface="ＭＳ Ｐゴシック" panose="020B0600070205080204" pitchFamily="34" charset="-128"/>
              </a:defRPr>
            </a:lvl2pPr>
            <a:lvl3pPr marL="1143000" indent="-228600">
              <a:defRPr sz="3200">
                <a:solidFill>
                  <a:schemeClr val="tx1"/>
                </a:solidFill>
                <a:latin typeface="Trebuchet MS" panose="020B0603020202020204" pitchFamily="34" charset="0"/>
                <a:ea typeface="ＭＳ Ｐゴシック" panose="020B0600070205080204" pitchFamily="34" charset="-128"/>
              </a:defRPr>
            </a:lvl3pPr>
            <a:lvl4pPr marL="1600200" indent="-228600">
              <a:defRPr sz="3200">
                <a:solidFill>
                  <a:schemeClr val="tx1"/>
                </a:solidFill>
                <a:latin typeface="Trebuchet MS" panose="020B0603020202020204" pitchFamily="34" charset="0"/>
                <a:ea typeface="ＭＳ Ｐゴシック" panose="020B0600070205080204" pitchFamily="34" charset="-128"/>
              </a:defRPr>
            </a:lvl4pPr>
            <a:lvl5pPr marL="2057400" indent="-228600">
              <a:defRPr sz="32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AEC4591-7270-4189-B91F-133553E916B8}" type="slidenum">
              <a:rPr kumimoji="0" lang="en-US" altLang="en-US" sz="1200" b="0" i="0" u="none" strike="noStrike" kern="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69</a:t>
            </a:fld>
            <a:endParaRPr kumimoji="0" lang="en-US" altLang="en-US" sz="1200" b="0" i="0" u="none" strike="noStrike" kern="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
        <p:nvSpPr>
          <p:cNvPr id="44036" name="Rectangle 2"/>
          <p:cNvSpPr>
            <a:spLocks noGrp="1" noRot="1" noChangeAspect="1" noChangeArrowheads="1" noTextEdit="1"/>
          </p:cNvSpPr>
          <p:nvPr>
            <p:ph type="sldImg"/>
          </p:nvPr>
        </p:nvSpPr>
        <p:spPr>
          <a:ln/>
        </p:spPr>
      </p:sp>
      <p:sp>
        <p:nvSpPr>
          <p:cNvPr id="44037" name="Rectangle 3"/>
          <p:cNvSpPr>
            <a:spLocks noGrp="1" noChangeArrowheads="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7483" tIns="48743" rIns="97483" bIns="48743"/>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33685292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txBox="1">
            <a:spLocks noGrp="1" noChangeArrowheads="1"/>
          </p:cNvSpPr>
          <p:nvPr/>
        </p:nvSpPr>
        <p:spPr bwMode="auto">
          <a:xfrm>
            <a:off x="4190014" y="9191493"/>
            <a:ext cx="3203363" cy="484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7479" tIns="48739" rIns="97479" bIns="48739" anchor="b"/>
          <a:lstStyle>
            <a:lvl1pPr>
              <a:defRPr sz="3200">
                <a:solidFill>
                  <a:schemeClr val="tx1"/>
                </a:solidFill>
                <a:latin typeface="Trebuchet MS" panose="020B0603020202020204" pitchFamily="34" charset="0"/>
                <a:ea typeface="ＭＳ Ｐゴシック" panose="020B0600070205080204" pitchFamily="34" charset="-128"/>
              </a:defRPr>
            </a:lvl1pPr>
            <a:lvl2pPr marL="742950" indent="-285750">
              <a:defRPr sz="3200">
                <a:solidFill>
                  <a:schemeClr val="tx1"/>
                </a:solidFill>
                <a:latin typeface="Trebuchet MS" panose="020B0603020202020204" pitchFamily="34" charset="0"/>
                <a:ea typeface="ＭＳ Ｐゴシック" panose="020B0600070205080204" pitchFamily="34" charset="-128"/>
              </a:defRPr>
            </a:lvl2pPr>
            <a:lvl3pPr marL="1143000" indent="-228600">
              <a:defRPr sz="3200">
                <a:solidFill>
                  <a:schemeClr val="tx1"/>
                </a:solidFill>
                <a:latin typeface="Trebuchet MS" panose="020B0603020202020204" pitchFamily="34" charset="0"/>
                <a:ea typeface="ＭＳ Ｐゴシック" panose="020B0600070205080204" pitchFamily="34" charset="-128"/>
              </a:defRPr>
            </a:lvl3pPr>
            <a:lvl4pPr marL="1600200" indent="-228600">
              <a:defRPr sz="3200">
                <a:solidFill>
                  <a:schemeClr val="tx1"/>
                </a:solidFill>
                <a:latin typeface="Trebuchet MS" panose="020B0603020202020204" pitchFamily="34" charset="0"/>
                <a:ea typeface="ＭＳ Ｐゴシック" panose="020B0600070205080204" pitchFamily="34" charset="-128"/>
              </a:defRPr>
            </a:lvl4pPr>
            <a:lvl5pPr marL="2057400" indent="-228600">
              <a:defRPr sz="32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B277E77-AE60-4A58-A37C-9CCF0100BAC9}" type="slidenum">
              <a:rPr kumimoji="0" lang="en-US" altLang="en-US" sz="1300" b="0" i="0" u="none" strike="noStrike" kern="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70</a:t>
            </a:fld>
            <a:endParaRPr kumimoji="0" lang="en-US" altLang="en-US" sz="1300" b="0" i="0" u="none" strike="noStrike" kern="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
        <p:nvSpPr>
          <p:cNvPr id="44035" name="Rectangle 7"/>
          <p:cNvSpPr txBox="1">
            <a:spLocks noGrp="1" noChangeArrowheads="1"/>
          </p:cNvSpPr>
          <p:nvPr/>
        </p:nvSpPr>
        <p:spPr bwMode="auto">
          <a:xfrm>
            <a:off x="4188390" y="9191493"/>
            <a:ext cx="3204986" cy="484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7483" tIns="48743" rIns="97483" bIns="48743" anchor="b"/>
          <a:lstStyle>
            <a:lvl1pPr>
              <a:defRPr sz="3200">
                <a:solidFill>
                  <a:schemeClr val="tx1"/>
                </a:solidFill>
                <a:latin typeface="Trebuchet MS" panose="020B0603020202020204" pitchFamily="34" charset="0"/>
                <a:ea typeface="ＭＳ Ｐゴシック" panose="020B0600070205080204" pitchFamily="34" charset="-128"/>
              </a:defRPr>
            </a:lvl1pPr>
            <a:lvl2pPr marL="742950" indent="-285750">
              <a:defRPr sz="3200">
                <a:solidFill>
                  <a:schemeClr val="tx1"/>
                </a:solidFill>
                <a:latin typeface="Trebuchet MS" panose="020B0603020202020204" pitchFamily="34" charset="0"/>
                <a:ea typeface="ＭＳ Ｐゴシック" panose="020B0600070205080204" pitchFamily="34" charset="-128"/>
              </a:defRPr>
            </a:lvl2pPr>
            <a:lvl3pPr marL="1143000" indent="-228600">
              <a:defRPr sz="3200">
                <a:solidFill>
                  <a:schemeClr val="tx1"/>
                </a:solidFill>
                <a:latin typeface="Trebuchet MS" panose="020B0603020202020204" pitchFamily="34" charset="0"/>
                <a:ea typeface="ＭＳ Ｐゴシック" panose="020B0600070205080204" pitchFamily="34" charset="-128"/>
              </a:defRPr>
            </a:lvl3pPr>
            <a:lvl4pPr marL="1600200" indent="-228600">
              <a:defRPr sz="3200">
                <a:solidFill>
                  <a:schemeClr val="tx1"/>
                </a:solidFill>
                <a:latin typeface="Trebuchet MS" panose="020B0603020202020204" pitchFamily="34" charset="0"/>
                <a:ea typeface="ＭＳ Ｐゴシック" panose="020B0600070205080204" pitchFamily="34" charset="-128"/>
              </a:defRPr>
            </a:lvl4pPr>
            <a:lvl5pPr marL="2057400" indent="-228600">
              <a:defRPr sz="32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AEC4591-7270-4189-B91F-133553E916B8}" type="slidenum">
              <a:rPr kumimoji="0" lang="en-US" altLang="en-US" sz="1200" b="0" i="0" u="none" strike="noStrike" kern="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70</a:t>
            </a:fld>
            <a:endParaRPr kumimoji="0" lang="en-US" altLang="en-US" sz="1200" b="0" i="0" u="none" strike="noStrike" kern="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
        <p:nvSpPr>
          <p:cNvPr id="44036" name="Rectangle 2"/>
          <p:cNvSpPr>
            <a:spLocks noGrp="1" noRot="1" noChangeAspect="1" noChangeArrowheads="1" noTextEdit="1"/>
          </p:cNvSpPr>
          <p:nvPr>
            <p:ph type="sldImg"/>
          </p:nvPr>
        </p:nvSpPr>
        <p:spPr>
          <a:ln/>
        </p:spPr>
      </p:sp>
      <p:sp>
        <p:nvSpPr>
          <p:cNvPr id="44037" name="Rectangle 3"/>
          <p:cNvSpPr>
            <a:spLocks noGrp="1" noChangeArrowheads="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7483" tIns="48743" rIns="97483" bIns="48743"/>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9564471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6.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7.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9.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9.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0.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0.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Rectangle 6"/>
          <p:cNvSpPr/>
          <p:nvPr userDrawn="1"/>
        </p:nvSpPr>
        <p:spPr>
          <a:xfrm>
            <a:off x="-52061" y="6356349"/>
            <a:ext cx="8277785" cy="347472"/>
          </a:xfrm>
          <a:prstGeom prst="rect">
            <a:avLst/>
          </a:prstGeom>
          <a:solidFill>
            <a:srgbClr val="00AF7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2" name="Title 1"/>
          <p:cNvSpPr>
            <a:spLocks noGrp="1"/>
          </p:cNvSpPr>
          <p:nvPr>
            <p:ph type="ctrTitle" hasCustomPrompt="1"/>
          </p:nvPr>
        </p:nvSpPr>
        <p:spPr>
          <a:xfrm>
            <a:off x="601133" y="567940"/>
            <a:ext cx="5510261" cy="994545"/>
          </a:xfrm>
          <a:prstGeom prst="rect">
            <a:avLst/>
          </a:prstGeom>
        </p:spPr>
        <p:txBody>
          <a:bodyPr/>
          <a:lstStyle>
            <a:lvl1pPr algn="l">
              <a:defRPr spc="-100">
                <a:solidFill>
                  <a:srgbClr val="3775A2"/>
                </a:solidFill>
                <a:latin typeface="Trebuchet MS"/>
                <a:cs typeface="Trebuchet MS"/>
              </a:defRPr>
            </a:lvl1pPr>
          </a:lstStyle>
          <a:p>
            <a:r>
              <a:rPr lang="en-US" dirty="0"/>
              <a:t>Sample Page Layout</a:t>
            </a:r>
          </a:p>
        </p:txBody>
      </p:sp>
      <p:sp>
        <p:nvSpPr>
          <p:cNvPr id="3" name="Subtitle 2"/>
          <p:cNvSpPr>
            <a:spLocks noGrp="1"/>
          </p:cNvSpPr>
          <p:nvPr>
            <p:ph type="subTitle" idx="1" hasCustomPrompt="1"/>
          </p:nvPr>
        </p:nvSpPr>
        <p:spPr>
          <a:xfrm>
            <a:off x="616527" y="368684"/>
            <a:ext cx="5910503" cy="339437"/>
          </a:xfrm>
          <a:prstGeom prst="rect">
            <a:avLst/>
          </a:prstGeom>
        </p:spPr>
        <p:txBody>
          <a:bodyPr/>
          <a:lstStyle>
            <a:lvl1pPr marL="0" indent="0" algn="l">
              <a:buNone/>
              <a:defRPr sz="1800">
                <a:solidFill>
                  <a:srgbClr val="00AF78"/>
                </a:solidFill>
                <a:latin typeface="Trebuchet MS"/>
                <a:cs typeface="Trebuchet M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Sample Pre-Head</a:t>
            </a:r>
          </a:p>
        </p:txBody>
      </p:sp>
      <p:sp>
        <p:nvSpPr>
          <p:cNvPr id="5" name="Footer Placeholder 4"/>
          <p:cNvSpPr>
            <a:spLocks noGrp="1"/>
          </p:cNvSpPr>
          <p:nvPr>
            <p:ph type="ftr" sz="quarter" idx="11"/>
          </p:nvPr>
        </p:nvSpPr>
        <p:spPr>
          <a:xfrm>
            <a:off x="479064" y="6410229"/>
            <a:ext cx="6963906" cy="365125"/>
          </a:xfrm>
          <a:prstGeom prst="rect">
            <a:avLst/>
          </a:prstGeom>
        </p:spPr>
        <p:txBody>
          <a:bodyPr/>
          <a:lstStyle>
            <a:lvl1pPr>
              <a:defRPr sz="900">
                <a:solidFill>
                  <a:schemeClr val="bg1"/>
                </a:solidFill>
                <a:latin typeface="Trebuchet MS"/>
                <a:cs typeface="Trebuchet MS"/>
              </a:defRPr>
            </a:lvl1pPr>
          </a:lstStyle>
          <a:p>
            <a:pPr defTabSz="457200"/>
            <a:endParaRPr lang="en-US" dirty="0">
              <a:solidFill>
                <a:prstClr val="white"/>
              </a:solidFill>
            </a:endParaRPr>
          </a:p>
        </p:txBody>
      </p:sp>
      <p:sp>
        <p:nvSpPr>
          <p:cNvPr id="9" name="Text Placeholder 8"/>
          <p:cNvSpPr>
            <a:spLocks noGrp="1"/>
          </p:cNvSpPr>
          <p:nvPr>
            <p:ph type="body" sz="quarter" idx="13" hasCustomPrompt="1"/>
          </p:nvPr>
        </p:nvSpPr>
        <p:spPr>
          <a:xfrm>
            <a:off x="601664" y="1809172"/>
            <a:ext cx="4716942" cy="2624283"/>
          </a:xfrm>
          <a:prstGeom prst="rect">
            <a:avLst/>
          </a:prstGeom>
        </p:spPr>
        <p:txBody>
          <a:bodyPr vert="horz"/>
          <a:lstStyle>
            <a:lvl1pPr marL="0" indent="0">
              <a:buFontTx/>
              <a:buNone/>
              <a:defRPr sz="2200">
                <a:latin typeface="Trebuchet MS"/>
                <a:cs typeface="Trebuchet MS"/>
              </a:defRPr>
            </a:lvl1pPr>
          </a:lstStyle>
          <a:p>
            <a:pPr lvl="0"/>
            <a:r>
              <a:rPr lang="en-US" dirty="0"/>
              <a:t>In 2014, the VAB released a study called “What’s Driving Digital?” which looked at the impact of monthly TV spend on the website traffic of 75 “pure-play” Internet brands such as Priceline, </a:t>
            </a:r>
            <a:r>
              <a:rPr lang="en-US" dirty="0" err="1"/>
              <a:t>E*Trade</a:t>
            </a:r>
            <a:r>
              <a:rPr lang="en-US" dirty="0"/>
              <a:t> and </a:t>
            </a:r>
            <a:r>
              <a:rPr lang="en-US" dirty="0" err="1"/>
              <a:t>Match.com</a:t>
            </a:r>
            <a:r>
              <a:rPr lang="en-US" dirty="0"/>
              <a:t> to name just a few.</a:t>
            </a:r>
          </a:p>
          <a:p>
            <a:pPr lvl="0"/>
            <a:r>
              <a:rPr lang="en-US" dirty="0"/>
              <a:t> </a:t>
            </a:r>
          </a:p>
        </p:txBody>
      </p:sp>
      <p:sp>
        <p:nvSpPr>
          <p:cNvPr id="10" name="Text Placeholder 8"/>
          <p:cNvSpPr>
            <a:spLocks noGrp="1"/>
          </p:cNvSpPr>
          <p:nvPr>
            <p:ph type="body" sz="quarter" idx="14" hasCustomPrompt="1"/>
          </p:nvPr>
        </p:nvSpPr>
        <p:spPr>
          <a:xfrm>
            <a:off x="616527" y="4640118"/>
            <a:ext cx="4716942" cy="1363519"/>
          </a:xfrm>
          <a:prstGeom prst="rect">
            <a:avLst/>
          </a:prstGeom>
        </p:spPr>
        <p:txBody>
          <a:bodyPr vert="horz"/>
          <a:lstStyle>
            <a:lvl1pPr marL="0" indent="0">
              <a:buFontTx/>
              <a:buNone/>
              <a:defRPr sz="1800">
                <a:latin typeface="Trebuchet MS"/>
                <a:cs typeface="Trebuchet MS"/>
              </a:defRPr>
            </a:lvl1pPr>
          </a:lstStyle>
          <a:p>
            <a:pPr lvl="0"/>
            <a:r>
              <a:rPr lang="en-US" dirty="0"/>
              <a:t>• </a:t>
            </a:r>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p>
          <a:p>
            <a:pPr lvl="0"/>
            <a:r>
              <a:rPr lang="en-US" dirty="0"/>
              <a:t>• </a:t>
            </a:r>
            <a:r>
              <a:rPr lang="en-US" dirty="0" err="1"/>
              <a:t>Duis</a:t>
            </a:r>
            <a:r>
              <a:rPr lang="en-US" dirty="0"/>
              <a:t> </a:t>
            </a:r>
            <a:r>
              <a:rPr lang="en-US" dirty="0" err="1"/>
              <a:t>aute</a:t>
            </a:r>
            <a:r>
              <a:rPr lang="en-US" dirty="0"/>
              <a:t> </a:t>
            </a:r>
            <a:r>
              <a:rPr lang="en-US" dirty="0" err="1"/>
              <a:t>irure</a:t>
            </a:r>
            <a:r>
              <a:rPr lang="en-US" dirty="0"/>
              <a:t> dolor in </a:t>
            </a:r>
            <a:r>
              <a:rPr lang="en-US" dirty="0" err="1"/>
              <a:t>reprehenderit</a:t>
            </a:r>
            <a:endParaRPr lang="en-US" dirty="0"/>
          </a:p>
          <a:p>
            <a:pPr lvl="0"/>
            <a:r>
              <a:rPr lang="en-US" dirty="0"/>
              <a:t>• </a:t>
            </a:r>
            <a:r>
              <a:rPr lang="en-US" dirty="0" err="1"/>
              <a:t>Excepteur</a:t>
            </a:r>
            <a:r>
              <a:rPr lang="en-US" dirty="0"/>
              <a:t> </a:t>
            </a:r>
            <a:r>
              <a:rPr lang="en-US" dirty="0" err="1"/>
              <a:t>sint</a:t>
            </a:r>
            <a:r>
              <a:rPr lang="en-US" dirty="0"/>
              <a:t> </a:t>
            </a:r>
            <a:r>
              <a:rPr lang="en-US" dirty="0" err="1"/>
              <a:t>occaecat</a:t>
            </a:r>
            <a:r>
              <a:rPr lang="en-US" dirty="0"/>
              <a:t> </a:t>
            </a:r>
            <a:r>
              <a:rPr lang="en-US" dirty="0" err="1"/>
              <a:t>cupidata</a:t>
            </a:r>
            <a:endParaRPr lang="en-US" dirty="0"/>
          </a:p>
        </p:txBody>
      </p:sp>
      <p:sp>
        <p:nvSpPr>
          <p:cNvPr id="11" name="Subtitle 2"/>
          <p:cNvSpPr txBox="1">
            <a:spLocks/>
          </p:cNvSpPr>
          <p:nvPr userDrawn="1"/>
        </p:nvSpPr>
        <p:spPr>
          <a:xfrm>
            <a:off x="8412018" y="6309349"/>
            <a:ext cx="554952" cy="417563"/>
          </a:xfrm>
          <a:prstGeom prst="rect">
            <a:avLst/>
          </a:prstGeom>
        </p:spPr>
        <p:txBody>
          <a:bodyPr/>
          <a:lstStyle>
            <a:lvl1pPr marL="0" indent="0" algn="l" defTabSz="457200" rtl="0" eaLnBrk="1" latinLnBrk="0" hangingPunct="1">
              <a:spcBef>
                <a:spcPct val="20000"/>
              </a:spcBef>
              <a:buFont typeface="Arial"/>
              <a:buNone/>
              <a:defRPr sz="1800" kern="1200">
                <a:solidFill>
                  <a:srgbClr val="00AF78"/>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ctr"/>
            <a:fld id="{21AD1E46-6C0E-2740-8AE4-E7555976E32C}" type="slidenum">
              <a:rPr lang="en-US" smtClean="0">
                <a:latin typeface="Trebuchet MS"/>
                <a:cs typeface="Trebuchet MS"/>
              </a:rPr>
              <a:pPr algn="ctr"/>
              <a:t>‹#›</a:t>
            </a:fld>
            <a:endParaRPr lang="en-US" dirty="0">
              <a:latin typeface="Trebuchet MS"/>
              <a:cs typeface="Trebuchet MS"/>
            </a:endParaRPr>
          </a:p>
        </p:txBody>
      </p:sp>
    </p:spTree>
    <p:extLst>
      <p:ext uri="{BB962C8B-B14F-4D97-AF65-F5344CB8AC3E}">
        <p14:creationId xmlns:p14="http://schemas.microsoft.com/office/powerpoint/2010/main" val="10098693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userDrawn="1">
  <p:cSld name="1_Title only blank">
    <p:spTree>
      <p:nvGrpSpPr>
        <p:cNvPr id="1" name=""/>
        <p:cNvGrpSpPr/>
        <p:nvPr/>
      </p:nvGrpSpPr>
      <p:grpSpPr>
        <a:xfrm>
          <a:off x="0" y="0"/>
          <a:ext cx="0" cy="0"/>
          <a:chOff x="0" y="0"/>
          <a:chExt cx="0" cy="0"/>
        </a:xfrm>
      </p:grpSpPr>
      <p:sp>
        <p:nvSpPr>
          <p:cNvPr id="9" name="Title 8"/>
          <p:cNvSpPr>
            <a:spLocks noGrp="1"/>
          </p:cNvSpPr>
          <p:nvPr userDrawn="1">
            <p:ph type="title" hasCustomPrompt="1"/>
          </p:nvPr>
        </p:nvSpPr>
        <p:spPr>
          <a:xfrm>
            <a:off x="594360" y="633985"/>
            <a:ext cx="8166672" cy="571500"/>
          </a:xfrm>
          <a:prstGeom prst="rect">
            <a:avLst/>
          </a:prstGeom>
        </p:spPr>
        <p:txBody>
          <a:bodyPr>
            <a:noAutofit/>
          </a:bodyPr>
          <a:lstStyle>
            <a:lvl1pPr>
              <a:defRPr baseline="0">
                <a:solidFill>
                  <a:srgbClr val="009DD9"/>
                </a:solidFill>
              </a:defRPr>
            </a:lvl1pPr>
          </a:lstStyle>
          <a:p>
            <a:r>
              <a:rPr lang="en-US" dirty="0"/>
              <a:t>CLICK TO EDIT MASTER TITLE STYLE</a:t>
            </a:r>
          </a:p>
        </p:txBody>
      </p:sp>
      <p:sp>
        <p:nvSpPr>
          <p:cNvPr id="17" name="Text Box 17"/>
          <p:cNvSpPr txBox="1">
            <a:spLocks noChangeArrowheads="1"/>
          </p:cNvSpPr>
          <p:nvPr userDrawn="1"/>
        </p:nvSpPr>
        <p:spPr bwMode="auto">
          <a:xfrm>
            <a:off x="8880760" y="6600344"/>
            <a:ext cx="134652" cy="138499"/>
          </a:xfrm>
          <a:prstGeom prst="rect">
            <a:avLst/>
          </a:prstGeom>
          <a:noFill/>
          <a:ln w="9525">
            <a:noFill/>
            <a:miter lim="800000"/>
            <a:headEnd/>
            <a:tailEnd/>
          </a:ln>
          <a:effectLst/>
        </p:spPr>
        <p:txBody>
          <a:bodyPr wrap="none" lIns="0" tIns="0" rIns="0" bIns="0" anchor="ctr" anchorCtr="0">
            <a:spAutoFit/>
          </a:bodyPr>
          <a:lstStyle/>
          <a:p>
            <a:pPr algn="ctr"/>
            <a:fld id="{0D7D805D-F6E5-43ED-9D8A-77676030D49C}" type="slidenum">
              <a:rPr lang="en-US" sz="900">
                <a:solidFill>
                  <a:srgbClr val="009DD9"/>
                </a:solidFill>
              </a:rPr>
              <a:pPr algn="ctr"/>
              <a:t>‹#›</a:t>
            </a:fld>
            <a:endParaRPr lang="en-US" sz="900" dirty="0">
              <a:solidFill>
                <a:srgbClr val="009DD9"/>
              </a:solidFill>
            </a:endParaRPr>
          </a:p>
        </p:txBody>
      </p:sp>
      <p:sp>
        <p:nvSpPr>
          <p:cNvPr id="12" name="Rectangle 11"/>
          <p:cNvSpPr/>
          <p:nvPr userDrawn="1"/>
        </p:nvSpPr>
        <p:spPr>
          <a:xfrm>
            <a:off x="0" y="0"/>
            <a:ext cx="164592" cy="6858000"/>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sp>
        <p:nvSpPr>
          <p:cNvPr id="13" name="Rectangle 12"/>
          <p:cNvSpPr/>
          <p:nvPr userDrawn="1"/>
        </p:nvSpPr>
        <p:spPr bwMode="gray">
          <a:xfrm rot="16200000">
            <a:off x="-1096754" y="5165467"/>
            <a:ext cx="2364750" cy="184666"/>
          </a:xfrm>
          <a:prstGeom prst="rect">
            <a:avLst/>
          </a:prstGeom>
        </p:spPr>
        <p:txBody>
          <a:bodyPr wrap="none">
            <a:spAutoFit/>
          </a:bodyPr>
          <a:lstStyle/>
          <a:p>
            <a:pPr>
              <a:spcBef>
                <a:spcPct val="50000"/>
              </a:spcBef>
            </a:pPr>
            <a:r>
              <a:rPr lang="en-US" sz="600" dirty="0">
                <a:solidFill>
                  <a:srgbClr val="5F5F5F"/>
                </a:solidFill>
                <a:cs typeface="Calibri"/>
              </a:rPr>
              <a:t>Copyright ©2015 The Nielsen Company. Confidential and proprietary.</a:t>
            </a:r>
          </a:p>
        </p:txBody>
      </p:sp>
      <p:pic>
        <p:nvPicPr>
          <p:cNvPr id="14" name="Picture 13"/>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596489" y="0"/>
            <a:ext cx="254000" cy="457200"/>
          </a:xfrm>
          <a:prstGeom prst="rect">
            <a:avLst/>
          </a:prstGeom>
        </p:spPr>
      </p:pic>
      <p:pic>
        <p:nvPicPr>
          <p:cNvPr id="15" name="Picture 14"/>
          <p:cNvPicPr>
            <a:picLocks noChangeAspect="1"/>
          </p:cNvPicPr>
          <p:nvPr userDrawn="1"/>
        </p:nvPicPr>
        <p:blipFill>
          <a:blip r:embed="rId3" cstate="print"/>
          <a:stretch>
            <a:fillRect/>
          </a:stretch>
        </p:blipFill>
        <p:spPr>
          <a:xfrm>
            <a:off x="-8467" y="2225"/>
            <a:ext cx="1227667" cy="647935"/>
          </a:xfrm>
          <a:prstGeom prst="rect">
            <a:avLst/>
          </a:prstGeom>
        </p:spPr>
      </p:pic>
    </p:spTree>
    <p:extLst>
      <p:ext uri="{BB962C8B-B14F-4D97-AF65-F5344CB8AC3E}">
        <p14:creationId xmlns:p14="http://schemas.microsoft.com/office/powerpoint/2010/main" val="15441266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rotWithShape="1">
          <a:blip r:embed="rId2" cstate="prin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61636" y="460182"/>
            <a:ext cx="8805334" cy="1283951"/>
          </a:xfrm>
          <a:prstGeom prst="rect">
            <a:avLst/>
          </a:prstGeom>
        </p:spPr>
        <p:txBody>
          <a:bodyPr/>
          <a:lstStyle>
            <a:lvl1pPr algn="ctr">
              <a:lnSpc>
                <a:spcPts val="2800"/>
              </a:lnSpc>
              <a:defRPr sz="2600" spc="-100" baseline="0">
                <a:solidFill>
                  <a:srgbClr val="000000"/>
                </a:solidFill>
                <a:latin typeface="Trebuchet MS"/>
                <a:cs typeface="Trebuchet MS"/>
              </a:defRPr>
            </a:lvl1pPr>
          </a:lstStyle>
          <a:p>
            <a:r>
              <a:rPr lang="en-US" dirty="0"/>
              <a:t>Insert Chart Title Here </a:t>
            </a:r>
            <a:br>
              <a:rPr lang="en-US" dirty="0"/>
            </a:br>
            <a:r>
              <a:rPr lang="en-US" dirty="0"/>
              <a:t>Insert Long Chart Title Here</a:t>
            </a:r>
            <a:br>
              <a:rPr lang="en-US" dirty="0"/>
            </a:br>
            <a:r>
              <a:rPr lang="en-US" dirty="0"/>
              <a:t>Insert Chart Title Here </a:t>
            </a:r>
          </a:p>
        </p:txBody>
      </p:sp>
      <p:sp>
        <p:nvSpPr>
          <p:cNvPr id="9" name="Text Placeholder 8"/>
          <p:cNvSpPr>
            <a:spLocks noGrp="1"/>
          </p:cNvSpPr>
          <p:nvPr>
            <p:ph type="body" sz="quarter" idx="13" hasCustomPrompt="1"/>
          </p:nvPr>
        </p:nvSpPr>
        <p:spPr>
          <a:xfrm>
            <a:off x="115454" y="1806854"/>
            <a:ext cx="8805334" cy="368686"/>
          </a:xfrm>
          <a:prstGeom prst="rect">
            <a:avLst/>
          </a:prstGeom>
        </p:spPr>
        <p:txBody>
          <a:bodyPr vert="horz"/>
          <a:lstStyle>
            <a:lvl1pPr marL="0" indent="0" algn="ctr">
              <a:buFontTx/>
              <a:buNone/>
              <a:defRPr sz="1800" cap="none">
                <a:latin typeface="Trebuchet MS"/>
                <a:cs typeface="Trebuchet MS"/>
              </a:defRPr>
            </a:lvl1pPr>
          </a:lstStyle>
          <a:p>
            <a:pPr lvl="0"/>
            <a:r>
              <a:rPr lang="en-US" dirty="0"/>
              <a:t>Chart Subtitle Goes Here</a:t>
            </a:r>
          </a:p>
        </p:txBody>
      </p:sp>
      <p:sp>
        <p:nvSpPr>
          <p:cNvPr id="5" name="Text Placeholder 4"/>
          <p:cNvSpPr>
            <a:spLocks noGrp="1"/>
          </p:cNvSpPr>
          <p:nvPr>
            <p:ph type="body" sz="quarter" idx="14" hasCustomPrompt="1"/>
          </p:nvPr>
        </p:nvSpPr>
        <p:spPr>
          <a:xfrm>
            <a:off x="321734" y="6621463"/>
            <a:ext cx="5562600" cy="236537"/>
          </a:xfrm>
          <a:prstGeom prst="rect">
            <a:avLst/>
          </a:prstGeom>
        </p:spPr>
        <p:txBody>
          <a:bodyPr vert="horz"/>
          <a:lstStyle>
            <a:lvl1pPr marL="0" indent="0">
              <a:buNone/>
              <a:defRPr sz="900"/>
            </a:lvl1pPr>
            <a:lvl2pPr marL="457200" indent="0">
              <a:buNone/>
              <a:defRPr/>
            </a:lvl2pPr>
            <a:lvl3pPr marL="914400" indent="0">
              <a:buNone/>
              <a:defRPr/>
            </a:lvl3pPr>
            <a:lvl4pPr marL="1371600" indent="0">
              <a:buNone/>
              <a:defRPr/>
            </a:lvl4pPr>
            <a:lvl5pPr marL="1828800" indent="0">
              <a:buNone/>
              <a:defRPr/>
            </a:lvl5pPr>
          </a:lstStyle>
          <a:p>
            <a:r>
              <a:rPr lang="en-US" sz="800" dirty="0"/>
              <a:t>Source: Insert Source Line Text  </a:t>
            </a:r>
          </a:p>
        </p:txBody>
      </p:sp>
      <p:sp>
        <p:nvSpPr>
          <p:cNvPr id="7" name="Text Placeholder 6"/>
          <p:cNvSpPr>
            <a:spLocks noGrp="1"/>
          </p:cNvSpPr>
          <p:nvPr>
            <p:ph type="body" sz="quarter" idx="15" hasCustomPrompt="1"/>
          </p:nvPr>
        </p:nvSpPr>
        <p:spPr>
          <a:xfrm>
            <a:off x="329142" y="6189666"/>
            <a:ext cx="1719791" cy="431798"/>
          </a:xfrm>
          <a:prstGeom prst="rect">
            <a:avLst/>
          </a:prstGeom>
        </p:spPr>
        <p:txBody>
          <a:bodyPr vert="horz"/>
          <a:lstStyle>
            <a:lvl1pPr marL="0" indent="0">
              <a:buNone/>
              <a:defRPr sz="1100" cap="all" baseline="0"/>
            </a:lvl1pPr>
            <a:lvl2pPr marL="457200" indent="0">
              <a:buNone/>
              <a:defRPr/>
            </a:lvl2pPr>
            <a:lvl3pPr marL="914400" indent="0">
              <a:buNone/>
              <a:defRPr/>
            </a:lvl3pPr>
            <a:lvl4pPr marL="1371600" indent="0">
              <a:buNone/>
              <a:defRPr/>
            </a:lvl4pPr>
            <a:lvl5pPr marL="1828800" indent="0">
              <a:buNone/>
              <a:defRPr/>
            </a:lvl5pPr>
          </a:lstStyle>
          <a:p>
            <a:pPr lvl="0"/>
            <a:r>
              <a:rPr lang="en-US" dirty="0"/>
              <a:t>Small Report Title Goes Here</a:t>
            </a:r>
          </a:p>
        </p:txBody>
      </p:sp>
    </p:spTree>
    <p:extLst>
      <p:ext uri="{BB962C8B-B14F-4D97-AF65-F5344CB8AC3E}">
        <p14:creationId xmlns:p14="http://schemas.microsoft.com/office/powerpoint/2010/main" val="41007972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161636" y="460182"/>
            <a:ext cx="8805334" cy="1283951"/>
          </a:xfrm>
          <a:prstGeom prst="rect">
            <a:avLst/>
          </a:prstGeom>
        </p:spPr>
        <p:txBody>
          <a:bodyPr/>
          <a:lstStyle>
            <a:lvl1pPr algn="ctr">
              <a:lnSpc>
                <a:spcPts val="2800"/>
              </a:lnSpc>
              <a:defRPr sz="2600" spc="-100" baseline="0">
                <a:solidFill>
                  <a:srgbClr val="000000"/>
                </a:solidFill>
                <a:latin typeface="Trebuchet MS"/>
                <a:cs typeface="Trebuchet MS"/>
              </a:defRPr>
            </a:lvl1pPr>
          </a:lstStyle>
          <a:p>
            <a:r>
              <a:rPr lang="en-US" dirty="0"/>
              <a:t>Insert Chart Title Here </a:t>
            </a:r>
            <a:br>
              <a:rPr lang="en-US" dirty="0"/>
            </a:br>
            <a:r>
              <a:rPr lang="en-US" dirty="0"/>
              <a:t>Insert Long Chart Title Here</a:t>
            </a:r>
            <a:br>
              <a:rPr lang="en-US" dirty="0"/>
            </a:br>
            <a:r>
              <a:rPr lang="en-US" dirty="0"/>
              <a:t>Insert Chart Title Here </a:t>
            </a:r>
          </a:p>
        </p:txBody>
      </p:sp>
      <p:sp>
        <p:nvSpPr>
          <p:cNvPr id="4" name="Text Placeholder 8"/>
          <p:cNvSpPr>
            <a:spLocks noGrp="1"/>
          </p:cNvSpPr>
          <p:nvPr>
            <p:ph type="body" sz="quarter" idx="13" hasCustomPrompt="1"/>
          </p:nvPr>
        </p:nvSpPr>
        <p:spPr>
          <a:xfrm>
            <a:off x="115454" y="1806854"/>
            <a:ext cx="8805334" cy="368686"/>
          </a:xfrm>
          <a:prstGeom prst="rect">
            <a:avLst/>
          </a:prstGeom>
        </p:spPr>
        <p:txBody>
          <a:bodyPr vert="horz"/>
          <a:lstStyle>
            <a:lvl1pPr marL="0" indent="0" algn="ctr">
              <a:buFontTx/>
              <a:buNone/>
              <a:defRPr sz="1800" cap="none">
                <a:latin typeface="Trebuchet MS"/>
                <a:cs typeface="Trebuchet MS"/>
              </a:defRPr>
            </a:lvl1pPr>
          </a:lstStyle>
          <a:p>
            <a:pPr lvl="0"/>
            <a:r>
              <a:rPr lang="en-US" dirty="0"/>
              <a:t>Chart Subtitle Goes Here</a:t>
            </a:r>
          </a:p>
        </p:txBody>
      </p:sp>
      <p:sp>
        <p:nvSpPr>
          <p:cNvPr id="5" name="Text Placeholder 4"/>
          <p:cNvSpPr>
            <a:spLocks noGrp="1"/>
          </p:cNvSpPr>
          <p:nvPr>
            <p:ph type="body" sz="quarter" idx="14" hasCustomPrompt="1"/>
          </p:nvPr>
        </p:nvSpPr>
        <p:spPr>
          <a:xfrm>
            <a:off x="321734" y="6621463"/>
            <a:ext cx="5562600" cy="236537"/>
          </a:xfrm>
          <a:prstGeom prst="rect">
            <a:avLst/>
          </a:prstGeom>
        </p:spPr>
        <p:txBody>
          <a:bodyPr vert="horz"/>
          <a:lstStyle>
            <a:lvl1pPr marL="0" indent="0">
              <a:buNone/>
              <a:defRPr sz="900"/>
            </a:lvl1pPr>
            <a:lvl2pPr marL="457200" indent="0">
              <a:buNone/>
              <a:defRPr/>
            </a:lvl2pPr>
            <a:lvl3pPr marL="914400" indent="0">
              <a:buNone/>
              <a:defRPr/>
            </a:lvl3pPr>
            <a:lvl4pPr marL="1371600" indent="0">
              <a:buNone/>
              <a:defRPr/>
            </a:lvl4pPr>
            <a:lvl5pPr marL="1828800" indent="0">
              <a:buNone/>
              <a:defRPr/>
            </a:lvl5pPr>
          </a:lstStyle>
          <a:p>
            <a:r>
              <a:rPr lang="en-US" sz="800" dirty="0"/>
              <a:t>Source: Insert Source Line Text  </a:t>
            </a:r>
          </a:p>
        </p:txBody>
      </p:sp>
      <p:sp>
        <p:nvSpPr>
          <p:cNvPr id="6" name="Text Placeholder 6"/>
          <p:cNvSpPr>
            <a:spLocks noGrp="1"/>
          </p:cNvSpPr>
          <p:nvPr>
            <p:ph type="body" sz="quarter" idx="15" hasCustomPrompt="1"/>
          </p:nvPr>
        </p:nvSpPr>
        <p:spPr>
          <a:xfrm>
            <a:off x="329142" y="6189666"/>
            <a:ext cx="1719791" cy="431798"/>
          </a:xfrm>
          <a:prstGeom prst="rect">
            <a:avLst/>
          </a:prstGeom>
        </p:spPr>
        <p:txBody>
          <a:bodyPr vert="horz"/>
          <a:lstStyle>
            <a:lvl1pPr marL="0" indent="0">
              <a:buNone/>
              <a:defRPr sz="1100" cap="all" baseline="0"/>
            </a:lvl1pPr>
            <a:lvl2pPr marL="457200" indent="0">
              <a:buNone/>
              <a:defRPr/>
            </a:lvl2pPr>
            <a:lvl3pPr marL="914400" indent="0">
              <a:buNone/>
              <a:defRPr/>
            </a:lvl3pPr>
            <a:lvl4pPr marL="1371600" indent="0">
              <a:buNone/>
              <a:defRPr/>
            </a:lvl4pPr>
            <a:lvl5pPr marL="1828800" indent="0">
              <a:buNone/>
              <a:defRPr/>
            </a:lvl5pPr>
          </a:lstStyle>
          <a:p>
            <a:pPr lvl="0"/>
            <a:r>
              <a:rPr lang="en-US" dirty="0"/>
              <a:t>Small Report Title Goes Here</a:t>
            </a:r>
          </a:p>
        </p:txBody>
      </p:sp>
      <p:sp>
        <p:nvSpPr>
          <p:cNvPr id="11" name="Text Placeholder 10"/>
          <p:cNvSpPr>
            <a:spLocks noGrp="1"/>
          </p:cNvSpPr>
          <p:nvPr>
            <p:ph type="body" sz="quarter" idx="18" hasCustomPrompt="1"/>
          </p:nvPr>
        </p:nvSpPr>
        <p:spPr>
          <a:xfrm>
            <a:off x="169863" y="5335064"/>
            <a:ext cx="8796337" cy="888470"/>
          </a:xfrm>
          <a:prstGeom prst="rect">
            <a:avLst/>
          </a:prstGeom>
        </p:spPr>
        <p:txBody>
          <a:bodyPr vert="horz"/>
          <a:lstStyle>
            <a:lvl1pPr marL="0" indent="0" algn="ctr" defTabSz="457200" fontAlgn="base">
              <a:lnSpc>
                <a:spcPts val="2300"/>
              </a:lnSpc>
              <a:spcBef>
                <a:spcPct val="0"/>
              </a:spcBef>
              <a:spcAft>
                <a:spcPct val="0"/>
              </a:spcAft>
              <a:buFontTx/>
              <a:buNone/>
              <a:defRPr sz="1100"/>
            </a:lvl1pPr>
            <a:lvl5pPr marL="1828800" indent="0">
              <a:buFontTx/>
              <a:buNone/>
              <a:defRPr sz="1200"/>
            </a:lvl5pPr>
          </a:lstStyle>
          <a:p>
            <a:pPr algn="ctr" defTabSz="457200" fontAlgn="base">
              <a:spcBef>
                <a:spcPct val="0"/>
              </a:spcBef>
              <a:spcAft>
                <a:spcPct val="0"/>
              </a:spcAft>
            </a:pPr>
            <a:r>
              <a:rPr lang="en-US" altLang="en-US" sz="1500" dirty="0">
                <a:solidFill>
                  <a:prstClr val="black"/>
                </a:solidFill>
                <a:latin typeface="Trebuchet MS" pitchFamily="34" charset="0"/>
              </a:rPr>
              <a:t>Less than a third of likely buyers found out about their local dealership through online search</a:t>
            </a:r>
          </a:p>
          <a:p>
            <a:pPr algn="ctr" defTabSz="457200" fontAlgn="base">
              <a:spcBef>
                <a:spcPct val="0"/>
              </a:spcBef>
              <a:spcAft>
                <a:spcPct val="0"/>
              </a:spcAft>
            </a:pPr>
            <a:r>
              <a:rPr lang="en-US" altLang="en-US" sz="1500" dirty="0">
                <a:solidFill>
                  <a:prstClr val="black"/>
                </a:solidFill>
                <a:latin typeface="Trebuchet MS" pitchFamily="34" charset="0"/>
              </a:rPr>
              <a:t>Direct mail/email marketing has a nominal effect on informing buyers about their local dealership </a:t>
            </a:r>
          </a:p>
        </p:txBody>
      </p:sp>
    </p:spTree>
    <p:extLst>
      <p:ext uri="{BB962C8B-B14F-4D97-AF65-F5344CB8AC3E}">
        <p14:creationId xmlns:p14="http://schemas.microsoft.com/office/powerpoint/2010/main" val="38861117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28650" y="1825625"/>
            <a:ext cx="78867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28650" y="6356351"/>
            <a:ext cx="2057400" cy="365125"/>
          </a:xfrm>
          <a:prstGeom prst="rect">
            <a:avLst/>
          </a:prstGeom>
        </p:spPr>
        <p:txBody>
          <a:bodyPr/>
          <a:lstStyle/>
          <a:p>
            <a:endParaRPr lang="en-US"/>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3A62515F-A571-4526-9A1A-96E514A63B3F}" type="slidenum">
              <a:rPr lang="en-US" smtClean="0"/>
              <a:pPr/>
              <a:t>‹#›</a:t>
            </a:fld>
            <a:endParaRPr lang="en-US"/>
          </a:p>
        </p:txBody>
      </p:sp>
    </p:spTree>
    <p:extLst>
      <p:ext uri="{BB962C8B-B14F-4D97-AF65-F5344CB8AC3E}">
        <p14:creationId xmlns:p14="http://schemas.microsoft.com/office/powerpoint/2010/main" val="376464697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_Title Slide">
    <p:bg>
      <p:bgPr>
        <a:blipFill rotWithShape="1">
          <a:blip r:embed="rId2" cstate="print"/>
          <a:stretch>
            <a:fillRect/>
          </a:stretch>
        </a:blipFill>
        <a:effectLst/>
      </p:bgPr>
    </p:bg>
    <p:spTree>
      <p:nvGrpSpPr>
        <p:cNvPr id="1" name=""/>
        <p:cNvGrpSpPr/>
        <p:nvPr/>
      </p:nvGrpSpPr>
      <p:grpSpPr>
        <a:xfrm>
          <a:off x="0" y="0"/>
          <a:ext cx="0" cy="0"/>
          <a:chOff x="0" y="0"/>
          <a:chExt cx="0" cy="0"/>
        </a:xfrm>
      </p:grpSpPr>
      <p:sp>
        <p:nvSpPr>
          <p:cNvPr id="5" name="Text Placeholder 4"/>
          <p:cNvSpPr>
            <a:spLocks noGrp="1"/>
          </p:cNvSpPr>
          <p:nvPr>
            <p:ph type="body" sz="quarter" idx="10" hasCustomPrompt="1"/>
          </p:nvPr>
        </p:nvSpPr>
        <p:spPr>
          <a:xfrm>
            <a:off x="2565836" y="2788254"/>
            <a:ext cx="5155767" cy="1286933"/>
          </a:xfrm>
          <a:prstGeom prst="rect">
            <a:avLst/>
          </a:prstGeom>
        </p:spPr>
        <p:txBody>
          <a:bodyPr vert="horz" lIns="0" tIns="0" rIns="0" bIns="0"/>
          <a:lstStyle>
            <a:lvl1pPr marL="0" indent="0">
              <a:lnSpc>
                <a:spcPts val="4500"/>
              </a:lnSpc>
              <a:spcBef>
                <a:spcPts val="0"/>
              </a:spcBef>
              <a:buFontTx/>
              <a:buNone/>
              <a:defRPr sz="5500" b="1" cap="none"/>
            </a:lvl1pPr>
            <a:lvl2pPr marL="457200" indent="0">
              <a:lnSpc>
                <a:spcPts val="4500"/>
              </a:lnSpc>
              <a:spcBef>
                <a:spcPts val="0"/>
              </a:spcBef>
              <a:buFontTx/>
              <a:buNone/>
              <a:defRPr sz="5500" cap="all"/>
            </a:lvl2pPr>
            <a:lvl3pPr marL="914400" indent="0">
              <a:lnSpc>
                <a:spcPts val="4500"/>
              </a:lnSpc>
              <a:spcBef>
                <a:spcPts val="0"/>
              </a:spcBef>
              <a:buFontTx/>
              <a:buNone/>
              <a:defRPr sz="5500" cap="all"/>
            </a:lvl3pPr>
            <a:lvl4pPr marL="1371600" indent="0">
              <a:lnSpc>
                <a:spcPts val="4500"/>
              </a:lnSpc>
              <a:spcBef>
                <a:spcPts val="0"/>
              </a:spcBef>
              <a:buFontTx/>
              <a:buNone/>
              <a:defRPr sz="5500" cap="all"/>
            </a:lvl4pPr>
            <a:lvl5pPr marL="1828800" indent="0">
              <a:lnSpc>
                <a:spcPts val="4500"/>
              </a:lnSpc>
              <a:spcBef>
                <a:spcPts val="0"/>
              </a:spcBef>
              <a:buFontTx/>
              <a:buNone/>
              <a:defRPr sz="5500" cap="all"/>
            </a:lvl5pPr>
          </a:lstStyle>
          <a:p>
            <a:pPr lvl="0"/>
            <a:r>
              <a:rPr lang="en-US" dirty="0"/>
              <a:t>Insert Report Title Here</a:t>
            </a:r>
          </a:p>
        </p:txBody>
      </p:sp>
      <p:sp>
        <p:nvSpPr>
          <p:cNvPr id="7" name="Text Placeholder 6"/>
          <p:cNvSpPr>
            <a:spLocks noGrp="1"/>
          </p:cNvSpPr>
          <p:nvPr>
            <p:ph type="body" sz="quarter" idx="11" hasCustomPrompt="1"/>
          </p:nvPr>
        </p:nvSpPr>
        <p:spPr>
          <a:xfrm>
            <a:off x="2610577" y="3960348"/>
            <a:ext cx="6211690" cy="1585314"/>
          </a:xfrm>
          <a:prstGeom prst="rect">
            <a:avLst/>
          </a:prstGeom>
        </p:spPr>
        <p:txBody>
          <a:bodyPr vert="horz" lIns="0" tIns="0" rIns="0" bIns="0"/>
          <a:lstStyle>
            <a:lvl1pPr marL="0" indent="0">
              <a:spcBef>
                <a:spcPts val="0"/>
              </a:spcBef>
              <a:buFontTx/>
              <a:buNone/>
              <a:defRPr sz="3200" b="1" cap="none" baseline="0">
                <a:solidFill>
                  <a:srgbClr val="508ABA"/>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r>
              <a:rPr lang="en-US" sz="2600" dirty="0">
                <a:latin typeface="+mn-lt"/>
                <a:cs typeface="Trebuchet MS"/>
              </a:rPr>
              <a:t>Insert Subhead Text Here</a:t>
            </a:r>
          </a:p>
        </p:txBody>
      </p:sp>
    </p:spTree>
    <p:extLst>
      <p:ext uri="{BB962C8B-B14F-4D97-AF65-F5344CB8AC3E}">
        <p14:creationId xmlns:p14="http://schemas.microsoft.com/office/powerpoint/2010/main" val="256851720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sp>
        <p:nvSpPr>
          <p:cNvPr id="6" name="Rectangle 5"/>
          <p:cNvSpPr/>
          <p:nvPr userDrawn="1"/>
        </p:nvSpPr>
        <p:spPr>
          <a:xfrm>
            <a:off x="-52388" y="6356350"/>
            <a:ext cx="8278813" cy="347663"/>
          </a:xfrm>
          <a:prstGeom prst="rect">
            <a:avLst/>
          </a:prstGeom>
          <a:solidFill>
            <a:srgbClr val="00AF78"/>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endParaRPr>
          </a:p>
        </p:txBody>
      </p:sp>
      <p:sp>
        <p:nvSpPr>
          <p:cNvPr id="7" name="Subtitle 2"/>
          <p:cNvSpPr txBox="1">
            <a:spLocks/>
          </p:cNvSpPr>
          <p:nvPr userDrawn="1"/>
        </p:nvSpPr>
        <p:spPr>
          <a:xfrm>
            <a:off x="8412163" y="6308725"/>
            <a:ext cx="554037" cy="417513"/>
          </a:xfrm>
          <a:prstGeom prst="rect">
            <a:avLst/>
          </a:prstGeom>
        </p:spPr>
        <p:txBody>
          <a:bodyPr/>
          <a:lstStyle>
            <a:lvl1pPr marL="0" indent="0" algn="l" defTabSz="457200" rtl="0" eaLnBrk="1" latinLnBrk="0" hangingPunct="1">
              <a:spcBef>
                <a:spcPct val="20000"/>
              </a:spcBef>
              <a:buFont typeface="Arial"/>
              <a:buNone/>
              <a:defRPr sz="1800" kern="1200">
                <a:solidFill>
                  <a:srgbClr val="00AF78"/>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ctr">
              <a:defRPr/>
            </a:pPr>
            <a:fld id="{446163DA-4563-48C7-8328-4954FB70DB94}" type="slidenum">
              <a:rPr lang="en-US" smtClean="0">
                <a:latin typeface="Trebuchet MS"/>
                <a:cs typeface="Trebuchet MS"/>
              </a:rPr>
              <a:pPr algn="ctr">
                <a:defRPr/>
              </a:pPr>
              <a:t>‹#›</a:t>
            </a:fld>
            <a:endParaRPr lang="en-US" dirty="0">
              <a:latin typeface="Trebuchet MS"/>
              <a:cs typeface="Trebuchet MS"/>
            </a:endParaRPr>
          </a:p>
        </p:txBody>
      </p:sp>
      <p:sp>
        <p:nvSpPr>
          <p:cNvPr id="2" name="Title 1"/>
          <p:cNvSpPr>
            <a:spLocks noGrp="1"/>
          </p:cNvSpPr>
          <p:nvPr>
            <p:ph type="ctrTitle"/>
          </p:nvPr>
        </p:nvSpPr>
        <p:spPr>
          <a:xfrm>
            <a:off x="601133" y="567940"/>
            <a:ext cx="5510261" cy="994545"/>
          </a:xfrm>
          <a:prstGeom prst="rect">
            <a:avLst/>
          </a:prstGeom>
        </p:spPr>
        <p:txBody>
          <a:bodyPr/>
          <a:lstStyle>
            <a:lvl1pPr algn="l">
              <a:defRPr spc="-100">
                <a:solidFill>
                  <a:srgbClr val="3775A2"/>
                </a:solidFill>
                <a:latin typeface="Trebuchet MS"/>
                <a:cs typeface="Trebuchet MS"/>
              </a:defRPr>
            </a:lvl1pPr>
          </a:lstStyle>
          <a:p>
            <a:r>
              <a:rPr lang="en-US"/>
              <a:t>Click to edit Master title style</a:t>
            </a:r>
            <a:endParaRPr lang="en-US" dirty="0"/>
          </a:p>
        </p:txBody>
      </p:sp>
      <p:sp>
        <p:nvSpPr>
          <p:cNvPr id="3" name="Subtitle 2"/>
          <p:cNvSpPr>
            <a:spLocks noGrp="1"/>
          </p:cNvSpPr>
          <p:nvPr>
            <p:ph type="subTitle" idx="1"/>
          </p:nvPr>
        </p:nvSpPr>
        <p:spPr>
          <a:xfrm>
            <a:off x="616527" y="368684"/>
            <a:ext cx="5910503" cy="339437"/>
          </a:xfrm>
          <a:prstGeom prst="rect">
            <a:avLst/>
          </a:prstGeom>
        </p:spPr>
        <p:txBody>
          <a:bodyPr/>
          <a:lstStyle>
            <a:lvl1pPr marL="0" indent="0" algn="l">
              <a:buNone/>
              <a:defRPr sz="1800">
                <a:solidFill>
                  <a:srgbClr val="00AF78"/>
                </a:solidFill>
                <a:latin typeface="Trebuchet MS"/>
                <a:cs typeface="Trebuchet M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9" name="Text Placeholder 8"/>
          <p:cNvSpPr>
            <a:spLocks noGrp="1"/>
          </p:cNvSpPr>
          <p:nvPr>
            <p:ph type="body" sz="quarter" idx="13"/>
          </p:nvPr>
        </p:nvSpPr>
        <p:spPr>
          <a:xfrm>
            <a:off x="601664" y="1809172"/>
            <a:ext cx="4716942" cy="2624283"/>
          </a:xfrm>
          <a:prstGeom prst="rect">
            <a:avLst/>
          </a:prstGeom>
        </p:spPr>
        <p:txBody>
          <a:bodyPr vert="horz"/>
          <a:lstStyle>
            <a:lvl1pPr marL="0" indent="0">
              <a:buFontTx/>
              <a:buNone/>
              <a:defRPr sz="2200">
                <a:latin typeface="Trebuchet MS"/>
                <a:cs typeface="Trebuchet MS"/>
              </a:defRPr>
            </a:lvl1pPr>
          </a:lstStyle>
          <a:p>
            <a:pPr lvl="0"/>
            <a:r>
              <a:rPr lang="en-US"/>
              <a:t>Click to edit Master text styles</a:t>
            </a:r>
          </a:p>
          <a:p>
            <a:pPr lvl="1"/>
            <a:r>
              <a:rPr lang="en-US"/>
              <a:t>Second level</a:t>
            </a:r>
          </a:p>
        </p:txBody>
      </p:sp>
      <p:sp>
        <p:nvSpPr>
          <p:cNvPr id="10" name="Text Placeholder 8"/>
          <p:cNvSpPr>
            <a:spLocks noGrp="1"/>
          </p:cNvSpPr>
          <p:nvPr>
            <p:ph type="body" sz="quarter" idx="14"/>
          </p:nvPr>
        </p:nvSpPr>
        <p:spPr>
          <a:xfrm>
            <a:off x="616527" y="4640118"/>
            <a:ext cx="4716942" cy="1363519"/>
          </a:xfrm>
          <a:prstGeom prst="rect">
            <a:avLst/>
          </a:prstGeom>
        </p:spPr>
        <p:txBody>
          <a:bodyPr vert="horz"/>
          <a:lstStyle>
            <a:lvl1pPr marL="0" indent="0">
              <a:buFontTx/>
              <a:buNone/>
              <a:defRPr sz="1800">
                <a:latin typeface="Trebuchet MS"/>
                <a:cs typeface="Trebuchet MS"/>
              </a:defRPr>
            </a:lvl1pPr>
          </a:lstStyle>
          <a:p>
            <a:pPr lvl="0"/>
            <a:r>
              <a:rPr lang="en-US"/>
              <a:t>Click to edit Master text styles</a:t>
            </a:r>
          </a:p>
          <a:p>
            <a:pPr lvl="1"/>
            <a:r>
              <a:rPr lang="en-US"/>
              <a:t>Second level</a:t>
            </a:r>
          </a:p>
          <a:p>
            <a:pPr lvl="2"/>
            <a:r>
              <a:rPr lang="en-US"/>
              <a:t>Third level</a:t>
            </a:r>
          </a:p>
        </p:txBody>
      </p:sp>
      <p:sp>
        <p:nvSpPr>
          <p:cNvPr id="8" name="Footer Placeholder 4"/>
          <p:cNvSpPr>
            <a:spLocks noGrp="1"/>
          </p:cNvSpPr>
          <p:nvPr>
            <p:ph type="ftr" sz="quarter" idx="15"/>
          </p:nvPr>
        </p:nvSpPr>
        <p:spPr>
          <a:xfrm>
            <a:off x="479425" y="6410325"/>
            <a:ext cx="6962775" cy="365125"/>
          </a:xfrm>
          <a:prstGeom prst="rect">
            <a:avLst/>
          </a:prstGeom>
        </p:spPr>
        <p:txBody>
          <a:bodyPr/>
          <a:lstStyle>
            <a:lvl1pPr fontAlgn="auto">
              <a:spcBef>
                <a:spcPts val="0"/>
              </a:spcBef>
              <a:spcAft>
                <a:spcPts val="0"/>
              </a:spcAft>
              <a:defRPr sz="900">
                <a:solidFill>
                  <a:srgbClr val="EFEF96"/>
                </a:solidFill>
                <a:latin typeface="Trebuchet MS"/>
                <a:cs typeface="Trebuchet MS"/>
              </a:defRPr>
            </a:lvl1pPr>
          </a:lstStyle>
          <a:p>
            <a:pPr>
              <a:defRPr/>
            </a:pPr>
            <a:endParaRPr lang="en-US">
              <a:solidFill>
                <a:prstClr val="white"/>
              </a:solidFill>
            </a:endParaRPr>
          </a:p>
        </p:txBody>
      </p:sp>
    </p:spTree>
    <p:extLst>
      <p:ext uri="{BB962C8B-B14F-4D97-AF65-F5344CB8AC3E}">
        <p14:creationId xmlns:p14="http://schemas.microsoft.com/office/powerpoint/2010/main" val="91811865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4_Title Slide">
    <p:bg>
      <p:bgPr>
        <a:blipFill rotWithShape="1">
          <a:blip r:embed="rId2" cstate="prin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310462" y="5002207"/>
            <a:ext cx="5435605" cy="1517126"/>
          </a:xfrm>
          <a:prstGeom prst="rect">
            <a:avLst/>
          </a:prstGeom>
        </p:spPr>
        <p:txBody>
          <a:bodyPr anchor="t" anchorCtr="0">
            <a:noAutofit/>
          </a:bodyPr>
          <a:lstStyle>
            <a:lvl1pPr algn="l">
              <a:lnSpc>
                <a:spcPts val="3800"/>
              </a:lnSpc>
              <a:defRPr sz="3600" b="1" cap="none" spc="-100"/>
            </a:lvl1pPr>
          </a:lstStyle>
          <a:p>
            <a:r>
              <a:rPr lang="en-US" dirty="0"/>
              <a:t>Insert Copy Here </a:t>
            </a:r>
            <a:br>
              <a:rPr lang="en-US" dirty="0"/>
            </a:br>
            <a:r>
              <a:rPr lang="en-US" dirty="0"/>
              <a:t>For The Break Slide</a:t>
            </a:r>
          </a:p>
        </p:txBody>
      </p:sp>
    </p:spTree>
    <p:extLst>
      <p:ext uri="{BB962C8B-B14F-4D97-AF65-F5344CB8AC3E}">
        <p14:creationId xmlns:p14="http://schemas.microsoft.com/office/powerpoint/2010/main" val="295346586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5_Title Slide">
    <p:bg>
      <p:bgPr>
        <a:blipFill rotWithShape="1">
          <a:blip r:embed="rId2" cstate="prin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310462" y="5002207"/>
            <a:ext cx="5435605" cy="1517126"/>
          </a:xfrm>
          <a:prstGeom prst="rect">
            <a:avLst/>
          </a:prstGeom>
        </p:spPr>
        <p:txBody>
          <a:bodyPr anchor="t" anchorCtr="0">
            <a:noAutofit/>
          </a:bodyPr>
          <a:lstStyle>
            <a:lvl1pPr algn="l">
              <a:lnSpc>
                <a:spcPts val="3800"/>
              </a:lnSpc>
              <a:defRPr sz="3600" b="1" cap="none" spc="-100"/>
            </a:lvl1pPr>
          </a:lstStyle>
          <a:p>
            <a:r>
              <a:rPr lang="en-US" dirty="0"/>
              <a:t>Insert Copy Here </a:t>
            </a:r>
            <a:br>
              <a:rPr lang="en-US" dirty="0"/>
            </a:br>
            <a:r>
              <a:rPr lang="en-US" dirty="0"/>
              <a:t>For The Break Slide</a:t>
            </a:r>
          </a:p>
        </p:txBody>
      </p:sp>
    </p:spTree>
    <p:extLst>
      <p:ext uri="{BB962C8B-B14F-4D97-AF65-F5344CB8AC3E}">
        <p14:creationId xmlns:p14="http://schemas.microsoft.com/office/powerpoint/2010/main" val="295346586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80948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FA2CEA3-2056-4BD9-BFD0-D8FD6F59E7B5}" type="slidenum">
              <a:rPr lang="en-US" smtClean="0"/>
              <a:t>‹#›</a:t>
            </a:fld>
            <a:endParaRPr lang="en-US"/>
          </a:p>
        </p:txBody>
      </p:sp>
    </p:spTree>
    <p:extLst>
      <p:ext uri="{BB962C8B-B14F-4D97-AF65-F5344CB8AC3E}">
        <p14:creationId xmlns:p14="http://schemas.microsoft.com/office/powerpoint/2010/main" val="2939723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457200"/>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457200"/>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defTabSz="457200"/>
            <a:fld id="{04F9D6DC-8C4E-4599-BF21-177D7E9FD0BC}" type="slidenum">
              <a:rPr lang="en-US" smtClean="0">
                <a:solidFill>
                  <a:prstClr val="black"/>
                </a:solidFill>
              </a:rPr>
              <a:pPr defTabSz="457200"/>
              <a:t>‹#›</a:t>
            </a:fld>
            <a:endParaRPr lang="en-US">
              <a:solidFill>
                <a:prstClr val="black"/>
              </a:solidFill>
            </a:endParaRPr>
          </a:p>
        </p:txBody>
      </p:sp>
    </p:spTree>
    <p:extLst>
      <p:ext uri="{BB962C8B-B14F-4D97-AF65-F5344CB8AC3E}">
        <p14:creationId xmlns:p14="http://schemas.microsoft.com/office/powerpoint/2010/main" val="195524218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Slide">
    <p:bg>
      <p:bgPr>
        <a:blipFill rotWithShape="1">
          <a:blip r:embed="rId2" cstate="prin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310462" y="5002207"/>
            <a:ext cx="5435605" cy="1517126"/>
          </a:xfrm>
          <a:prstGeom prst="rect">
            <a:avLst/>
          </a:prstGeom>
        </p:spPr>
        <p:txBody>
          <a:bodyPr anchor="t" anchorCtr="0">
            <a:noAutofit/>
          </a:bodyPr>
          <a:lstStyle>
            <a:lvl1pPr algn="l">
              <a:lnSpc>
                <a:spcPts val="3800"/>
              </a:lnSpc>
              <a:defRPr sz="3600" b="1" cap="none" spc="-100"/>
            </a:lvl1pPr>
          </a:lstStyle>
          <a:p>
            <a:r>
              <a:rPr lang="en-US" dirty="0"/>
              <a:t>Insert Copy Here </a:t>
            </a:r>
            <a:br>
              <a:rPr lang="en-US" dirty="0"/>
            </a:br>
            <a:r>
              <a:rPr lang="en-US" dirty="0"/>
              <a:t>For The Break Slide</a:t>
            </a:r>
          </a:p>
        </p:txBody>
      </p:sp>
    </p:spTree>
    <p:extLst>
      <p:ext uri="{BB962C8B-B14F-4D97-AF65-F5344CB8AC3E}">
        <p14:creationId xmlns:p14="http://schemas.microsoft.com/office/powerpoint/2010/main" val="295346586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rotWithShape="1">
          <a:blip r:embed="rId2" cstate="prin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310462" y="5002207"/>
            <a:ext cx="5435605" cy="1517126"/>
          </a:xfrm>
          <a:prstGeom prst="rect">
            <a:avLst/>
          </a:prstGeom>
        </p:spPr>
        <p:txBody>
          <a:bodyPr anchor="t" anchorCtr="0">
            <a:noAutofit/>
          </a:bodyPr>
          <a:lstStyle>
            <a:lvl1pPr algn="l">
              <a:lnSpc>
                <a:spcPts val="3800"/>
              </a:lnSpc>
              <a:defRPr sz="3600" b="1" cap="none" spc="-100"/>
            </a:lvl1pPr>
          </a:lstStyle>
          <a:p>
            <a:r>
              <a:rPr lang="en-US" dirty="0"/>
              <a:t>Insert Copy Here </a:t>
            </a:r>
            <a:br>
              <a:rPr lang="en-US" dirty="0"/>
            </a:br>
            <a:r>
              <a:rPr lang="en-US" dirty="0"/>
              <a:t>For The Break Slide</a:t>
            </a:r>
          </a:p>
        </p:txBody>
      </p:sp>
    </p:spTree>
    <p:extLst>
      <p:ext uri="{BB962C8B-B14F-4D97-AF65-F5344CB8AC3E}">
        <p14:creationId xmlns:p14="http://schemas.microsoft.com/office/powerpoint/2010/main" val="295346586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Slide">
    <p:bg>
      <p:bgPr>
        <a:blipFill rotWithShape="1">
          <a:blip r:embed="rId2" cstate="prin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310462" y="5002207"/>
            <a:ext cx="5435605" cy="1517126"/>
          </a:xfrm>
          <a:prstGeom prst="rect">
            <a:avLst/>
          </a:prstGeom>
        </p:spPr>
        <p:txBody>
          <a:bodyPr anchor="t" anchorCtr="0">
            <a:noAutofit/>
          </a:bodyPr>
          <a:lstStyle>
            <a:lvl1pPr algn="l">
              <a:lnSpc>
                <a:spcPts val="3800"/>
              </a:lnSpc>
              <a:defRPr sz="3600" b="1" cap="none" spc="-100"/>
            </a:lvl1pPr>
          </a:lstStyle>
          <a:p>
            <a:r>
              <a:rPr lang="en-US" dirty="0"/>
              <a:t>Insert Copy Here </a:t>
            </a:r>
            <a:br>
              <a:rPr lang="en-US" dirty="0"/>
            </a:br>
            <a:r>
              <a:rPr lang="en-US" dirty="0"/>
              <a:t>For The Break Slide</a:t>
            </a:r>
          </a:p>
        </p:txBody>
      </p:sp>
    </p:spTree>
    <p:extLst>
      <p:ext uri="{BB962C8B-B14F-4D97-AF65-F5344CB8AC3E}">
        <p14:creationId xmlns:p14="http://schemas.microsoft.com/office/powerpoint/2010/main" val="295346586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Slide">
    <p:bg>
      <p:bgPr>
        <a:blipFill rotWithShape="1">
          <a:blip r:embed="rId2" cstate="prin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310462" y="5002207"/>
            <a:ext cx="5435605" cy="1517126"/>
          </a:xfrm>
          <a:prstGeom prst="rect">
            <a:avLst/>
          </a:prstGeom>
        </p:spPr>
        <p:txBody>
          <a:bodyPr anchor="t" anchorCtr="0">
            <a:noAutofit/>
          </a:bodyPr>
          <a:lstStyle>
            <a:lvl1pPr algn="l">
              <a:lnSpc>
                <a:spcPts val="3800"/>
              </a:lnSpc>
              <a:defRPr sz="3600" b="1" cap="none" spc="-100"/>
            </a:lvl1pPr>
          </a:lstStyle>
          <a:p>
            <a:r>
              <a:rPr lang="en-US" dirty="0"/>
              <a:t>Insert Copy Here </a:t>
            </a:r>
            <a:br>
              <a:rPr lang="en-US" dirty="0"/>
            </a:br>
            <a:r>
              <a:rPr lang="en-US" dirty="0"/>
              <a:t>For The Break Slide</a:t>
            </a:r>
          </a:p>
        </p:txBody>
      </p:sp>
    </p:spTree>
    <p:extLst>
      <p:ext uri="{BB962C8B-B14F-4D97-AF65-F5344CB8AC3E}">
        <p14:creationId xmlns:p14="http://schemas.microsoft.com/office/powerpoint/2010/main" val="295346586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88094241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61636" y="460182"/>
            <a:ext cx="8805334" cy="1283951"/>
          </a:xfrm>
          <a:prstGeom prst="rect">
            <a:avLst/>
          </a:prstGeom>
        </p:spPr>
        <p:txBody>
          <a:bodyPr/>
          <a:lstStyle>
            <a:lvl1pPr algn="ctr">
              <a:lnSpc>
                <a:spcPts val="2800"/>
              </a:lnSpc>
              <a:defRPr sz="2600" spc="-100" baseline="0">
                <a:solidFill>
                  <a:srgbClr val="000000"/>
                </a:solidFill>
                <a:latin typeface="Trebuchet MS"/>
                <a:cs typeface="Trebuchet MS"/>
              </a:defRPr>
            </a:lvl1pPr>
          </a:lstStyle>
          <a:p>
            <a:r>
              <a:rPr lang="en-US" dirty="0"/>
              <a:t>Insert Chart Title Here </a:t>
            </a:r>
            <a:br>
              <a:rPr lang="en-US" dirty="0"/>
            </a:br>
            <a:r>
              <a:rPr lang="en-US" dirty="0"/>
              <a:t>Insert Long Chart Title Here</a:t>
            </a:r>
            <a:br>
              <a:rPr lang="en-US" dirty="0"/>
            </a:br>
            <a:r>
              <a:rPr lang="en-US" dirty="0"/>
              <a:t>Insert Chart Title Here </a:t>
            </a:r>
          </a:p>
        </p:txBody>
      </p:sp>
      <p:sp>
        <p:nvSpPr>
          <p:cNvPr id="9" name="Text Placeholder 8"/>
          <p:cNvSpPr>
            <a:spLocks noGrp="1"/>
          </p:cNvSpPr>
          <p:nvPr>
            <p:ph type="body" sz="quarter" idx="13" hasCustomPrompt="1"/>
          </p:nvPr>
        </p:nvSpPr>
        <p:spPr>
          <a:xfrm>
            <a:off x="115454" y="1806854"/>
            <a:ext cx="8805334" cy="368686"/>
          </a:xfrm>
          <a:prstGeom prst="rect">
            <a:avLst/>
          </a:prstGeom>
        </p:spPr>
        <p:txBody>
          <a:bodyPr vert="horz"/>
          <a:lstStyle>
            <a:lvl1pPr marL="0" indent="0" algn="ctr">
              <a:buFontTx/>
              <a:buNone/>
              <a:defRPr sz="1800" cap="none">
                <a:latin typeface="Trebuchet MS"/>
                <a:cs typeface="Trebuchet MS"/>
              </a:defRPr>
            </a:lvl1pPr>
          </a:lstStyle>
          <a:p>
            <a:pPr lvl="0"/>
            <a:r>
              <a:rPr lang="en-US" dirty="0"/>
              <a:t>Chart Subtitle Goes Here</a:t>
            </a:r>
          </a:p>
        </p:txBody>
      </p:sp>
      <p:sp>
        <p:nvSpPr>
          <p:cNvPr id="5" name="Text Placeholder 4"/>
          <p:cNvSpPr>
            <a:spLocks noGrp="1"/>
          </p:cNvSpPr>
          <p:nvPr>
            <p:ph type="body" sz="quarter" idx="14" hasCustomPrompt="1"/>
          </p:nvPr>
        </p:nvSpPr>
        <p:spPr>
          <a:xfrm>
            <a:off x="321734" y="6621463"/>
            <a:ext cx="5562600" cy="236537"/>
          </a:xfrm>
          <a:prstGeom prst="rect">
            <a:avLst/>
          </a:prstGeom>
        </p:spPr>
        <p:txBody>
          <a:bodyPr vert="horz"/>
          <a:lstStyle>
            <a:lvl1pPr marL="0" indent="0">
              <a:buNone/>
              <a:defRPr sz="900"/>
            </a:lvl1pPr>
            <a:lvl2pPr marL="457200" indent="0">
              <a:buNone/>
              <a:defRPr/>
            </a:lvl2pPr>
            <a:lvl3pPr marL="914400" indent="0">
              <a:buNone/>
              <a:defRPr/>
            </a:lvl3pPr>
            <a:lvl4pPr marL="1371600" indent="0">
              <a:buNone/>
              <a:defRPr/>
            </a:lvl4pPr>
            <a:lvl5pPr marL="1828800" indent="0">
              <a:buNone/>
              <a:defRPr/>
            </a:lvl5pPr>
          </a:lstStyle>
          <a:p>
            <a:r>
              <a:rPr lang="en-US" sz="800" dirty="0"/>
              <a:t>Source: Insert Source Line Text  </a:t>
            </a:r>
          </a:p>
        </p:txBody>
      </p:sp>
      <p:sp>
        <p:nvSpPr>
          <p:cNvPr id="7" name="Text Placeholder 6"/>
          <p:cNvSpPr>
            <a:spLocks noGrp="1"/>
          </p:cNvSpPr>
          <p:nvPr>
            <p:ph type="body" sz="quarter" idx="15" hasCustomPrompt="1"/>
          </p:nvPr>
        </p:nvSpPr>
        <p:spPr>
          <a:xfrm>
            <a:off x="329142" y="6189666"/>
            <a:ext cx="1719791" cy="431798"/>
          </a:xfrm>
          <a:prstGeom prst="rect">
            <a:avLst/>
          </a:prstGeom>
        </p:spPr>
        <p:txBody>
          <a:bodyPr vert="horz"/>
          <a:lstStyle>
            <a:lvl1pPr marL="0" indent="0">
              <a:buNone/>
              <a:defRPr sz="1100" cap="all" baseline="0"/>
            </a:lvl1pPr>
            <a:lvl2pPr marL="457200" indent="0">
              <a:buNone/>
              <a:defRPr/>
            </a:lvl2pPr>
            <a:lvl3pPr marL="914400" indent="0">
              <a:buNone/>
              <a:defRPr/>
            </a:lvl3pPr>
            <a:lvl4pPr marL="1371600" indent="0">
              <a:buNone/>
              <a:defRPr/>
            </a:lvl4pPr>
            <a:lvl5pPr marL="1828800" indent="0">
              <a:buNone/>
              <a:defRPr/>
            </a:lvl5pPr>
          </a:lstStyle>
          <a:p>
            <a:pPr lvl="0"/>
            <a:r>
              <a:rPr lang="en-US" dirty="0"/>
              <a:t>Small Report Title Goes Here</a:t>
            </a:r>
          </a:p>
        </p:txBody>
      </p:sp>
    </p:spTree>
    <p:extLst>
      <p:ext uri="{BB962C8B-B14F-4D97-AF65-F5344CB8AC3E}">
        <p14:creationId xmlns:p14="http://schemas.microsoft.com/office/powerpoint/2010/main" val="331330876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161636" y="460182"/>
            <a:ext cx="8805334" cy="1283951"/>
          </a:xfrm>
          <a:prstGeom prst="rect">
            <a:avLst/>
          </a:prstGeom>
        </p:spPr>
        <p:txBody>
          <a:bodyPr/>
          <a:lstStyle>
            <a:lvl1pPr algn="ctr">
              <a:lnSpc>
                <a:spcPts val="2800"/>
              </a:lnSpc>
              <a:defRPr sz="2600" spc="-100" baseline="0">
                <a:solidFill>
                  <a:srgbClr val="000000"/>
                </a:solidFill>
                <a:latin typeface="Trebuchet MS"/>
                <a:cs typeface="Trebuchet MS"/>
              </a:defRPr>
            </a:lvl1pPr>
          </a:lstStyle>
          <a:p>
            <a:r>
              <a:rPr lang="en-US" dirty="0"/>
              <a:t>Insert Chart Title Here </a:t>
            </a:r>
            <a:br>
              <a:rPr lang="en-US" dirty="0"/>
            </a:br>
            <a:r>
              <a:rPr lang="en-US" dirty="0"/>
              <a:t>Insert Long Chart Title Here</a:t>
            </a:r>
            <a:br>
              <a:rPr lang="en-US" dirty="0"/>
            </a:br>
            <a:r>
              <a:rPr lang="en-US" dirty="0"/>
              <a:t>Insert Chart Title Here </a:t>
            </a:r>
          </a:p>
        </p:txBody>
      </p:sp>
      <p:sp>
        <p:nvSpPr>
          <p:cNvPr id="4" name="Text Placeholder 8"/>
          <p:cNvSpPr>
            <a:spLocks noGrp="1"/>
          </p:cNvSpPr>
          <p:nvPr>
            <p:ph type="body" sz="quarter" idx="13" hasCustomPrompt="1"/>
          </p:nvPr>
        </p:nvSpPr>
        <p:spPr>
          <a:xfrm>
            <a:off x="115454" y="1806854"/>
            <a:ext cx="8805334" cy="368686"/>
          </a:xfrm>
          <a:prstGeom prst="rect">
            <a:avLst/>
          </a:prstGeom>
        </p:spPr>
        <p:txBody>
          <a:bodyPr vert="horz"/>
          <a:lstStyle>
            <a:lvl1pPr marL="0" indent="0" algn="ctr">
              <a:buFontTx/>
              <a:buNone/>
              <a:defRPr sz="1800" cap="none">
                <a:latin typeface="Trebuchet MS"/>
                <a:cs typeface="Trebuchet MS"/>
              </a:defRPr>
            </a:lvl1pPr>
          </a:lstStyle>
          <a:p>
            <a:pPr lvl="0"/>
            <a:r>
              <a:rPr lang="en-US" dirty="0"/>
              <a:t>Chart Subtitle Goes Here</a:t>
            </a:r>
          </a:p>
        </p:txBody>
      </p:sp>
      <p:sp>
        <p:nvSpPr>
          <p:cNvPr id="5" name="Text Placeholder 4"/>
          <p:cNvSpPr>
            <a:spLocks noGrp="1"/>
          </p:cNvSpPr>
          <p:nvPr>
            <p:ph type="body" sz="quarter" idx="14" hasCustomPrompt="1"/>
          </p:nvPr>
        </p:nvSpPr>
        <p:spPr>
          <a:xfrm>
            <a:off x="321734" y="6621463"/>
            <a:ext cx="5562600" cy="236537"/>
          </a:xfrm>
          <a:prstGeom prst="rect">
            <a:avLst/>
          </a:prstGeom>
        </p:spPr>
        <p:txBody>
          <a:bodyPr vert="horz"/>
          <a:lstStyle>
            <a:lvl1pPr marL="0" indent="0">
              <a:buNone/>
              <a:defRPr sz="900"/>
            </a:lvl1pPr>
            <a:lvl2pPr marL="457200" indent="0">
              <a:buNone/>
              <a:defRPr/>
            </a:lvl2pPr>
            <a:lvl3pPr marL="914400" indent="0">
              <a:buNone/>
              <a:defRPr/>
            </a:lvl3pPr>
            <a:lvl4pPr marL="1371600" indent="0">
              <a:buNone/>
              <a:defRPr/>
            </a:lvl4pPr>
            <a:lvl5pPr marL="1828800" indent="0">
              <a:buNone/>
              <a:defRPr/>
            </a:lvl5pPr>
          </a:lstStyle>
          <a:p>
            <a:r>
              <a:rPr lang="en-US" sz="800" dirty="0"/>
              <a:t>Source: Insert Source Line Text  </a:t>
            </a:r>
          </a:p>
        </p:txBody>
      </p:sp>
      <p:sp>
        <p:nvSpPr>
          <p:cNvPr id="6" name="Text Placeholder 6"/>
          <p:cNvSpPr>
            <a:spLocks noGrp="1"/>
          </p:cNvSpPr>
          <p:nvPr>
            <p:ph type="body" sz="quarter" idx="15" hasCustomPrompt="1"/>
          </p:nvPr>
        </p:nvSpPr>
        <p:spPr>
          <a:xfrm>
            <a:off x="329142" y="6189666"/>
            <a:ext cx="1719791" cy="431798"/>
          </a:xfrm>
          <a:prstGeom prst="rect">
            <a:avLst/>
          </a:prstGeom>
        </p:spPr>
        <p:txBody>
          <a:bodyPr vert="horz"/>
          <a:lstStyle>
            <a:lvl1pPr marL="0" indent="0">
              <a:buNone/>
              <a:defRPr sz="1100" cap="all" baseline="0"/>
            </a:lvl1pPr>
            <a:lvl2pPr marL="457200" indent="0">
              <a:buNone/>
              <a:defRPr/>
            </a:lvl2pPr>
            <a:lvl3pPr marL="914400" indent="0">
              <a:buNone/>
              <a:defRPr/>
            </a:lvl3pPr>
            <a:lvl4pPr marL="1371600" indent="0">
              <a:buNone/>
              <a:defRPr/>
            </a:lvl4pPr>
            <a:lvl5pPr marL="1828800" indent="0">
              <a:buNone/>
              <a:defRPr/>
            </a:lvl5pPr>
          </a:lstStyle>
          <a:p>
            <a:pPr lvl="0"/>
            <a:r>
              <a:rPr lang="en-US" dirty="0"/>
              <a:t>Small Report Title Goes Here</a:t>
            </a:r>
          </a:p>
        </p:txBody>
      </p:sp>
      <p:sp>
        <p:nvSpPr>
          <p:cNvPr id="11" name="Text Placeholder 10"/>
          <p:cNvSpPr>
            <a:spLocks noGrp="1"/>
          </p:cNvSpPr>
          <p:nvPr>
            <p:ph type="body" sz="quarter" idx="18" hasCustomPrompt="1"/>
          </p:nvPr>
        </p:nvSpPr>
        <p:spPr>
          <a:xfrm>
            <a:off x="169863" y="5335064"/>
            <a:ext cx="8796337" cy="888470"/>
          </a:xfrm>
          <a:prstGeom prst="rect">
            <a:avLst/>
          </a:prstGeom>
        </p:spPr>
        <p:txBody>
          <a:bodyPr vert="horz"/>
          <a:lstStyle>
            <a:lvl1pPr marL="0" indent="0" algn="ctr" defTabSz="457200" fontAlgn="base">
              <a:lnSpc>
                <a:spcPts val="2300"/>
              </a:lnSpc>
              <a:spcBef>
                <a:spcPct val="0"/>
              </a:spcBef>
              <a:spcAft>
                <a:spcPct val="0"/>
              </a:spcAft>
              <a:buFontTx/>
              <a:buNone/>
              <a:defRPr sz="1100"/>
            </a:lvl1pPr>
            <a:lvl5pPr marL="1828800" indent="0">
              <a:buFontTx/>
              <a:buNone/>
              <a:defRPr sz="1200"/>
            </a:lvl5pPr>
          </a:lstStyle>
          <a:p>
            <a:pPr algn="ctr" defTabSz="457200" fontAlgn="base">
              <a:spcBef>
                <a:spcPct val="0"/>
              </a:spcBef>
              <a:spcAft>
                <a:spcPct val="0"/>
              </a:spcAft>
            </a:pPr>
            <a:r>
              <a:rPr lang="en-US" altLang="en-US" sz="1500" dirty="0">
                <a:solidFill>
                  <a:prstClr val="black"/>
                </a:solidFill>
                <a:latin typeface="Trebuchet MS" pitchFamily="34" charset="0"/>
              </a:rPr>
              <a:t>Less than a third of likely buyers found out about their local dealership through online search</a:t>
            </a:r>
          </a:p>
          <a:p>
            <a:pPr algn="ctr" defTabSz="457200" fontAlgn="base">
              <a:spcBef>
                <a:spcPct val="0"/>
              </a:spcBef>
              <a:spcAft>
                <a:spcPct val="0"/>
              </a:spcAft>
            </a:pPr>
            <a:r>
              <a:rPr lang="en-US" altLang="en-US" sz="1500" dirty="0">
                <a:solidFill>
                  <a:prstClr val="black"/>
                </a:solidFill>
                <a:latin typeface="Trebuchet MS" pitchFamily="34" charset="0"/>
              </a:rPr>
              <a:t>Direct mail/email marketing has a nominal effect on informing buyers about their local dealership </a:t>
            </a:r>
          </a:p>
        </p:txBody>
      </p:sp>
    </p:spTree>
    <p:extLst>
      <p:ext uri="{BB962C8B-B14F-4D97-AF65-F5344CB8AC3E}">
        <p14:creationId xmlns:p14="http://schemas.microsoft.com/office/powerpoint/2010/main" val="71964636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313432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2_Title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5" name="Text Placeholder 4"/>
          <p:cNvSpPr>
            <a:spLocks noGrp="1"/>
          </p:cNvSpPr>
          <p:nvPr>
            <p:ph type="body" sz="quarter" idx="10" hasCustomPrompt="1"/>
          </p:nvPr>
        </p:nvSpPr>
        <p:spPr>
          <a:xfrm>
            <a:off x="2565836" y="2788254"/>
            <a:ext cx="5155767" cy="1286933"/>
          </a:xfrm>
          <a:prstGeom prst="rect">
            <a:avLst/>
          </a:prstGeom>
        </p:spPr>
        <p:txBody>
          <a:bodyPr vert="horz" lIns="0" tIns="0" rIns="0" bIns="0"/>
          <a:lstStyle>
            <a:lvl1pPr marL="0" indent="0">
              <a:lnSpc>
                <a:spcPts val="4500"/>
              </a:lnSpc>
              <a:spcBef>
                <a:spcPts val="0"/>
              </a:spcBef>
              <a:buFontTx/>
              <a:buNone/>
              <a:defRPr sz="5500" b="1" cap="none"/>
            </a:lvl1pPr>
            <a:lvl2pPr marL="457200" indent="0">
              <a:lnSpc>
                <a:spcPts val="4500"/>
              </a:lnSpc>
              <a:spcBef>
                <a:spcPts val="0"/>
              </a:spcBef>
              <a:buFontTx/>
              <a:buNone/>
              <a:defRPr sz="5500" cap="all"/>
            </a:lvl2pPr>
            <a:lvl3pPr marL="914400" indent="0">
              <a:lnSpc>
                <a:spcPts val="4500"/>
              </a:lnSpc>
              <a:spcBef>
                <a:spcPts val="0"/>
              </a:spcBef>
              <a:buFontTx/>
              <a:buNone/>
              <a:defRPr sz="5500" cap="all"/>
            </a:lvl3pPr>
            <a:lvl4pPr marL="1371600" indent="0">
              <a:lnSpc>
                <a:spcPts val="4500"/>
              </a:lnSpc>
              <a:spcBef>
                <a:spcPts val="0"/>
              </a:spcBef>
              <a:buFontTx/>
              <a:buNone/>
              <a:defRPr sz="5500" cap="all"/>
            </a:lvl4pPr>
            <a:lvl5pPr marL="1828800" indent="0">
              <a:lnSpc>
                <a:spcPts val="4500"/>
              </a:lnSpc>
              <a:spcBef>
                <a:spcPts val="0"/>
              </a:spcBef>
              <a:buFontTx/>
              <a:buNone/>
              <a:defRPr sz="5500" cap="all"/>
            </a:lvl5pPr>
          </a:lstStyle>
          <a:p>
            <a:pPr lvl="0"/>
            <a:r>
              <a:rPr lang="en-US" dirty="0"/>
              <a:t>Insert Report Title Here</a:t>
            </a:r>
          </a:p>
        </p:txBody>
      </p:sp>
      <p:sp>
        <p:nvSpPr>
          <p:cNvPr id="7" name="Text Placeholder 6"/>
          <p:cNvSpPr>
            <a:spLocks noGrp="1"/>
          </p:cNvSpPr>
          <p:nvPr>
            <p:ph type="body" sz="quarter" idx="11" hasCustomPrompt="1"/>
          </p:nvPr>
        </p:nvSpPr>
        <p:spPr>
          <a:xfrm>
            <a:off x="2610577" y="3960348"/>
            <a:ext cx="6211690" cy="1585314"/>
          </a:xfrm>
          <a:prstGeom prst="rect">
            <a:avLst/>
          </a:prstGeom>
        </p:spPr>
        <p:txBody>
          <a:bodyPr vert="horz" lIns="0" tIns="0" rIns="0" bIns="0"/>
          <a:lstStyle>
            <a:lvl1pPr marL="0" indent="0">
              <a:spcBef>
                <a:spcPts val="0"/>
              </a:spcBef>
              <a:buFontTx/>
              <a:buNone/>
              <a:defRPr sz="3200" b="1" cap="none" baseline="0">
                <a:solidFill>
                  <a:srgbClr val="508ABA"/>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r>
              <a:rPr lang="en-US" sz="2600" dirty="0">
                <a:latin typeface="+mn-lt"/>
                <a:cs typeface="Trebuchet MS"/>
              </a:rPr>
              <a:t>Insert Subhead Text Here</a:t>
            </a:r>
          </a:p>
        </p:txBody>
      </p:sp>
    </p:spTree>
    <p:extLst>
      <p:ext uri="{BB962C8B-B14F-4D97-AF65-F5344CB8AC3E}">
        <p14:creationId xmlns:p14="http://schemas.microsoft.com/office/powerpoint/2010/main" val="36969421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61636" y="460182"/>
            <a:ext cx="8805334" cy="1283951"/>
          </a:xfrm>
          <a:prstGeom prst="rect">
            <a:avLst/>
          </a:prstGeom>
        </p:spPr>
        <p:txBody>
          <a:bodyPr/>
          <a:lstStyle>
            <a:lvl1pPr algn="ctr">
              <a:lnSpc>
                <a:spcPts val="2800"/>
              </a:lnSpc>
              <a:defRPr sz="2600" spc="-100" baseline="0">
                <a:solidFill>
                  <a:srgbClr val="000000"/>
                </a:solidFill>
                <a:latin typeface="Trebuchet MS"/>
                <a:cs typeface="Trebuchet MS"/>
              </a:defRPr>
            </a:lvl1pPr>
          </a:lstStyle>
          <a:p>
            <a:r>
              <a:rPr lang="en-US" dirty="0"/>
              <a:t>Insert Chart Title Here </a:t>
            </a:r>
            <a:br>
              <a:rPr lang="en-US" dirty="0"/>
            </a:br>
            <a:r>
              <a:rPr lang="en-US" dirty="0"/>
              <a:t>Insert Long Chart Title Here</a:t>
            </a:r>
            <a:br>
              <a:rPr lang="en-US" dirty="0"/>
            </a:br>
            <a:r>
              <a:rPr lang="en-US" dirty="0"/>
              <a:t>Insert Chart Title Here </a:t>
            </a:r>
          </a:p>
        </p:txBody>
      </p:sp>
      <p:sp>
        <p:nvSpPr>
          <p:cNvPr id="9" name="Text Placeholder 8"/>
          <p:cNvSpPr>
            <a:spLocks noGrp="1"/>
          </p:cNvSpPr>
          <p:nvPr>
            <p:ph type="body" sz="quarter" idx="13" hasCustomPrompt="1"/>
          </p:nvPr>
        </p:nvSpPr>
        <p:spPr>
          <a:xfrm>
            <a:off x="115454" y="1806854"/>
            <a:ext cx="8805334" cy="368686"/>
          </a:xfrm>
          <a:prstGeom prst="rect">
            <a:avLst/>
          </a:prstGeom>
        </p:spPr>
        <p:txBody>
          <a:bodyPr vert="horz"/>
          <a:lstStyle>
            <a:lvl1pPr marL="0" indent="0" algn="ctr">
              <a:buFontTx/>
              <a:buNone/>
              <a:defRPr sz="1800" cap="none">
                <a:latin typeface="Trebuchet MS"/>
                <a:cs typeface="Trebuchet MS"/>
              </a:defRPr>
            </a:lvl1pPr>
          </a:lstStyle>
          <a:p>
            <a:pPr lvl="0"/>
            <a:r>
              <a:rPr lang="en-US" dirty="0"/>
              <a:t>Chart Subtitle Goes Here</a:t>
            </a:r>
          </a:p>
        </p:txBody>
      </p:sp>
      <p:sp>
        <p:nvSpPr>
          <p:cNvPr id="5" name="Text Placeholder 4"/>
          <p:cNvSpPr>
            <a:spLocks noGrp="1"/>
          </p:cNvSpPr>
          <p:nvPr>
            <p:ph type="body" sz="quarter" idx="14" hasCustomPrompt="1"/>
          </p:nvPr>
        </p:nvSpPr>
        <p:spPr>
          <a:xfrm>
            <a:off x="321734" y="6621463"/>
            <a:ext cx="5562600" cy="236537"/>
          </a:xfrm>
          <a:prstGeom prst="rect">
            <a:avLst/>
          </a:prstGeom>
        </p:spPr>
        <p:txBody>
          <a:bodyPr vert="horz"/>
          <a:lstStyle>
            <a:lvl1pPr marL="0" indent="0">
              <a:buNone/>
              <a:defRPr sz="900"/>
            </a:lvl1pPr>
            <a:lvl2pPr marL="457200" indent="0">
              <a:buNone/>
              <a:defRPr/>
            </a:lvl2pPr>
            <a:lvl3pPr marL="914400" indent="0">
              <a:buNone/>
              <a:defRPr/>
            </a:lvl3pPr>
            <a:lvl4pPr marL="1371600" indent="0">
              <a:buNone/>
              <a:defRPr/>
            </a:lvl4pPr>
            <a:lvl5pPr marL="1828800" indent="0">
              <a:buNone/>
              <a:defRPr/>
            </a:lvl5pPr>
          </a:lstStyle>
          <a:p>
            <a:r>
              <a:rPr lang="en-US" sz="800" dirty="0"/>
              <a:t>Source: Insert Source Line Text  </a:t>
            </a:r>
          </a:p>
        </p:txBody>
      </p:sp>
      <p:sp>
        <p:nvSpPr>
          <p:cNvPr id="7" name="Text Placeholder 6"/>
          <p:cNvSpPr>
            <a:spLocks noGrp="1"/>
          </p:cNvSpPr>
          <p:nvPr>
            <p:ph type="body" sz="quarter" idx="15" hasCustomPrompt="1"/>
          </p:nvPr>
        </p:nvSpPr>
        <p:spPr>
          <a:xfrm>
            <a:off x="329142" y="6189666"/>
            <a:ext cx="1719791" cy="431798"/>
          </a:xfrm>
          <a:prstGeom prst="rect">
            <a:avLst/>
          </a:prstGeom>
        </p:spPr>
        <p:txBody>
          <a:bodyPr vert="horz"/>
          <a:lstStyle>
            <a:lvl1pPr marL="0" indent="0">
              <a:buNone/>
              <a:defRPr sz="1100" cap="all" baseline="0"/>
            </a:lvl1pPr>
            <a:lvl2pPr marL="457200" indent="0">
              <a:buNone/>
              <a:defRPr/>
            </a:lvl2pPr>
            <a:lvl3pPr marL="914400" indent="0">
              <a:buNone/>
              <a:defRPr/>
            </a:lvl3pPr>
            <a:lvl4pPr marL="1371600" indent="0">
              <a:buNone/>
              <a:defRPr/>
            </a:lvl4pPr>
            <a:lvl5pPr marL="1828800" indent="0">
              <a:buNone/>
              <a:defRPr/>
            </a:lvl5pPr>
          </a:lstStyle>
          <a:p>
            <a:pPr lvl="0"/>
            <a:r>
              <a:rPr lang="en-US" dirty="0"/>
              <a:t>Small Report Title Goes Here</a:t>
            </a:r>
          </a:p>
        </p:txBody>
      </p:sp>
    </p:spTree>
    <p:extLst>
      <p:ext uri="{BB962C8B-B14F-4D97-AF65-F5344CB8AC3E}">
        <p14:creationId xmlns:p14="http://schemas.microsoft.com/office/powerpoint/2010/main" val="40291403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p:bg>
      <p:bgPr>
        <a:blipFill rotWithShape="1">
          <a:blip r:embed="rId2" cstate="print"/>
          <a:stretch>
            <a:fillRect/>
          </a:stretch>
        </a:blipFill>
        <a:effectLst/>
      </p:bgPr>
    </p:bg>
    <p:spTree>
      <p:nvGrpSpPr>
        <p:cNvPr id="1" name=""/>
        <p:cNvGrpSpPr/>
        <p:nvPr/>
      </p:nvGrpSpPr>
      <p:grpSpPr>
        <a:xfrm>
          <a:off x="0" y="0"/>
          <a:ext cx="0" cy="0"/>
          <a:chOff x="0" y="0"/>
          <a:chExt cx="0" cy="0"/>
        </a:xfrm>
      </p:grpSpPr>
      <p:sp>
        <p:nvSpPr>
          <p:cNvPr id="5" name="Text Placeholder 4"/>
          <p:cNvSpPr>
            <a:spLocks noGrp="1"/>
          </p:cNvSpPr>
          <p:nvPr>
            <p:ph type="body" sz="quarter" idx="10" hasCustomPrompt="1"/>
          </p:nvPr>
        </p:nvSpPr>
        <p:spPr>
          <a:xfrm>
            <a:off x="2565836" y="2788254"/>
            <a:ext cx="5155767" cy="1286933"/>
          </a:xfrm>
          <a:prstGeom prst="rect">
            <a:avLst/>
          </a:prstGeom>
        </p:spPr>
        <p:txBody>
          <a:bodyPr vert="horz" lIns="0" tIns="0" rIns="0" bIns="0"/>
          <a:lstStyle>
            <a:lvl1pPr marL="0" indent="0">
              <a:lnSpc>
                <a:spcPts val="4500"/>
              </a:lnSpc>
              <a:spcBef>
                <a:spcPts val="0"/>
              </a:spcBef>
              <a:buFontTx/>
              <a:buNone/>
              <a:defRPr sz="5500" b="1" cap="none"/>
            </a:lvl1pPr>
            <a:lvl2pPr marL="457200" indent="0">
              <a:lnSpc>
                <a:spcPts val="4500"/>
              </a:lnSpc>
              <a:spcBef>
                <a:spcPts val="0"/>
              </a:spcBef>
              <a:buFontTx/>
              <a:buNone/>
              <a:defRPr sz="5500" cap="all"/>
            </a:lvl2pPr>
            <a:lvl3pPr marL="914400" indent="0">
              <a:lnSpc>
                <a:spcPts val="4500"/>
              </a:lnSpc>
              <a:spcBef>
                <a:spcPts val="0"/>
              </a:spcBef>
              <a:buFontTx/>
              <a:buNone/>
              <a:defRPr sz="5500" cap="all"/>
            </a:lvl3pPr>
            <a:lvl4pPr marL="1371600" indent="0">
              <a:lnSpc>
                <a:spcPts val="4500"/>
              </a:lnSpc>
              <a:spcBef>
                <a:spcPts val="0"/>
              </a:spcBef>
              <a:buFontTx/>
              <a:buNone/>
              <a:defRPr sz="5500" cap="all"/>
            </a:lvl4pPr>
            <a:lvl5pPr marL="1828800" indent="0">
              <a:lnSpc>
                <a:spcPts val="4500"/>
              </a:lnSpc>
              <a:spcBef>
                <a:spcPts val="0"/>
              </a:spcBef>
              <a:buFontTx/>
              <a:buNone/>
              <a:defRPr sz="5500" cap="all"/>
            </a:lvl5pPr>
          </a:lstStyle>
          <a:p>
            <a:pPr lvl="0"/>
            <a:r>
              <a:rPr lang="en-US" dirty="0"/>
              <a:t>Insert Report Title Here</a:t>
            </a:r>
          </a:p>
        </p:txBody>
      </p:sp>
      <p:sp>
        <p:nvSpPr>
          <p:cNvPr id="7" name="Text Placeholder 6"/>
          <p:cNvSpPr>
            <a:spLocks noGrp="1"/>
          </p:cNvSpPr>
          <p:nvPr>
            <p:ph type="body" sz="quarter" idx="11" hasCustomPrompt="1"/>
          </p:nvPr>
        </p:nvSpPr>
        <p:spPr>
          <a:xfrm>
            <a:off x="2610577" y="3960348"/>
            <a:ext cx="6211690" cy="1585314"/>
          </a:xfrm>
          <a:prstGeom prst="rect">
            <a:avLst/>
          </a:prstGeom>
        </p:spPr>
        <p:txBody>
          <a:bodyPr vert="horz" lIns="0" tIns="0" rIns="0" bIns="0"/>
          <a:lstStyle>
            <a:lvl1pPr marL="0" indent="0">
              <a:spcBef>
                <a:spcPts val="0"/>
              </a:spcBef>
              <a:buFontTx/>
              <a:buNone/>
              <a:defRPr sz="3200" b="1" cap="none" baseline="0">
                <a:solidFill>
                  <a:srgbClr val="508ABA"/>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r>
              <a:rPr lang="en-US" sz="2600" dirty="0">
                <a:latin typeface="+mn-lt"/>
                <a:cs typeface="Trebuchet MS"/>
              </a:rPr>
              <a:t>Insert Subhead Text Here</a:t>
            </a:r>
          </a:p>
        </p:txBody>
      </p:sp>
    </p:spTree>
    <p:extLst>
      <p:ext uri="{BB962C8B-B14F-4D97-AF65-F5344CB8AC3E}">
        <p14:creationId xmlns:p14="http://schemas.microsoft.com/office/powerpoint/2010/main" val="256851720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161636" y="460182"/>
            <a:ext cx="8805334" cy="1283951"/>
          </a:xfrm>
          <a:prstGeom prst="rect">
            <a:avLst/>
          </a:prstGeom>
        </p:spPr>
        <p:txBody>
          <a:bodyPr/>
          <a:lstStyle>
            <a:lvl1pPr algn="ctr">
              <a:lnSpc>
                <a:spcPts val="2800"/>
              </a:lnSpc>
              <a:defRPr sz="2600" spc="-100" baseline="0">
                <a:solidFill>
                  <a:srgbClr val="000000"/>
                </a:solidFill>
                <a:latin typeface="Trebuchet MS"/>
                <a:cs typeface="Trebuchet MS"/>
              </a:defRPr>
            </a:lvl1pPr>
          </a:lstStyle>
          <a:p>
            <a:r>
              <a:rPr lang="en-US" dirty="0"/>
              <a:t>Insert Chart Title Here </a:t>
            </a:r>
            <a:br>
              <a:rPr lang="en-US" dirty="0"/>
            </a:br>
            <a:r>
              <a:rPr lang="en-US" dirty="0"/>
              <a:t>Insert Long Chart Title Here</a:t>
            </a:r>
            <a:br>
              <a:rPr lang="en-US" dirty="0"/>
            </a:br>
            <a:r>
              <a:rPr lang="en-US" dirty="0"/>
              <a:t>Insert Chart Title Here </a:t>
            </a:r>
          </a:p>
        </p:txBody>
      </p:sp>
      <p:sp>
        <p:nvSpPr>
          <p:cNvPr id="4" name="Text Placeholder 8"/>
          <p:cNvSpPr>
            <a:spLocks noGrp="1"/>
          </p:cNvSpPr>
          <p:nvPr>
            <p:ph type="body" sz="quarter" idx="13" hasCustomPrompt="1"/>
          </p:nvPr>
        </p:nvSpPr>
        <p:spPr>
          <a:xfrm>
            <a:off x="115454" y="1806854"/>
            <a:ext cx="8805334" cy="368686"/>
          </a:xfrm>
          <a:prstGeom prst="rect">
            <a:avLst/>
          </a:prstGeom>
        </p:spPr>
        <p:txBody>
          <a:bodyPr vert="horz"/>
          <a:lstStyle>
            <a:lvl1pPr marL="0" indent="0" algn="ctr">
              <a:buFontTx/>
              <a:buNone/>
              <a:defRPr sz="1800" cap="none">
                <a:latin typeface="Trebuchet MS"/>
                <a:cs typeface="Trebuchet MS"/>
              </a:defRPr>
            </a:lvl1pPr>
          </a:lstStyle>
          <a:p>
            <a:pPr lvl="0"/>
            <a:r>
              <a:rPr lang="en-US" dirty="0"/>
              <a:t>Chart Subtitle Goes Here</a:t>
            </a:r>
          </a:p>
        </p:txBody>
      </p:sp>
      <p:sp>
        <p:nvSpPr>
          <p:cNvPr id="5" name="Text Placeholder 4"/>
          <p:cNvSpPr>
            <a:spLocks noGrp="1"/>
          </p:cNvSpPr>
          <p:nvPr>
            <p:ph type="body" sz="quarter" idx="14" hasCustomPrompt="1"/>
          </p:nvPr>
        </p:nvSpPr>
        <p:spPr>
          <a:xfrm>
            <a:off x="321734" y="6621463"/>
            <a:ext cx="5562600" cy="236537"/>
          </a:xfrm>
          <a:prstGeom prst="rect">
            <a:avLst/>
          </a:prstGeom>
        </p:spPr>
        <p:txBody>
          <a:bodyPr vert="horz"/>
          <a:lstStyle>
            <a:lvl1pPr marL="0" indent="0">
              <a:buNone/>
              <a:defRPr sz="900"/>
            </a:lvl1pPr>
            <a:lvl2pPr marL="457200" indent="0">
              <a:buNone/>
              <a:defRPr/>
            </a:lvl2pPr>
            <a:lvl3pPr marL="914400" indent="0">
              <a:buNone/>
              <a:defRPr/>
            </a:lvl3pPr>
            <a:lvl4pPr marL="1371600" indent="0">
              <a:buNone/>
              <a:defRPr/>
            </a:lvl4pPr>
            <a:lvl5pPr marL="1828800" indent="0">
              <a:buNone/>
              <a:defRPr/>
            </a:lvl5pPr>
          </a:lstStyle>
          <a:p>
            <a:r>
              <a:rPr lang="en-US" sz="800" dirty="0"/>
              <a:t>Source: Insert Source Line Text  </a:t>
            </a:r>
          </a:p>
        </p:txBody>
      </p:sp>
      <p:sp>
        <p:nvSpPr>
          <p:cNvPr id="6" name="Text Placeholder 6"/>
          <p:cNvSpPr>
            <a:spLocks noGrp="1"/>
          </p:cNvSpPr>
          <p:nvPr>
            <p:ph type="body" sz="quarter" idx="15" hasCustomPrompt="1"/>
          </p:nvPr>
        </p:nvSpPr>
        <p:spPr>
          <a:xfrm>
            <a:off x="329142" y="6189666"/>
            <a:ext cx="1719791" cy="431798"/>
          </a:xfrm>
          <a:prstGeom prst="rect">
            <a:avLst/>
          </a:prstGeom>
        </p:spPr>
        <p:txBody>
          <a:bodyPr vert="horz"/>
          <a:lstStyle>
            <a:lvl1pPr marL="0" indent="0">
              <a:buNone/>
              <a:defRPr sz="1100" cap="all" baseline="0"/>
            </a:lvl1pPr>
            <a:lvl2pPr marL="457200" indent="0">
              <a:buNone/>
              <a:defRPr/>
            </a:lvl2pPr>
            <a:lvl3pPr marL="914400" indent="0">
              <a:buNone/>
              <a:defRPr/>
            </a:lvl3pPr>
            <a:lvl4pPr marL="1371600" indent="0">
              <a:buNone/>
              <a:defRPr/>
            </a:lvl4pPr>
            <a:lvl5pPr marL="1828800" indent="0">
              <a:buNone/>
              <a:defRPr/>
            </a:lvl5pPr>
          </a:lstStyle>
          <a:p>
            <a:pPr lvl="0"/>
            <a:r>
              <a:rPr lang="en-US" dirty="0"/>
              <a:t>Small Report Title Goes Here</a:t>
            </a:r>
          </a:p>
        </p:txBody>
      </p:sp>
      <p:sp>
        <p:nvSpPr>
          <p:cNvPr id="11" name="Text Placeholder 10"/>
          <p:cNvSpPr>
            <a:spLocks noGrp="1"/>
          </p:cNvSpPr>
          <p:nvPr>
            <p:ph type="body" sz="quarter" idx="18" hasCustomPrompt="1"/>
          </p:nvPr>
        </p:nvSpPr>
        <p:spPr>
          <a:xfrm>
            <a:off x="169863" y="5335064"/>
            <a:ext cx="8796337" cy="888470"/>
          </a:xfrm>
          <a:prstGeom prst="rect">
            <a:avLst/>
          </a:prstGeom>
        </p:spPr>
        <p:txBody>
          <a:bodyPr vert="horz"/>
          <a:lstStyle>
            <a:lvl1pPr marL="0" indent="0" algn="ctr" defTabSz="457200" fontAlgn="base">
              <a:lnSpc>
                <a:spcPts val="2300"/>
              </a:lnSpc>
              <a:spcBef>
                <a:spcPct val="0"/>
              </a:spcBef>
              <a:spcAft>
                <a:spcPct val="0"/>
              </a:spcAft>
              <a:buFontTx/>
              <a:buNone/>
              <a:defRPr sz="1100"/>
            </a:lvl1pPr>
            <a:lvl5pPr marL="1828800" indent="0">
              <a:buFontTx/>
              <a:buNone/>
              <a:defRPr sz="1200"/>
            </a:lvl5pPr>
          </a:lstStyle>
          <a:p>
            <a:pPr algn="ctr" defTabSz="457200" fontAlgn="base">
              <a:spcBef>
                <a:spcPct val="0"/>
              </a:spcBef>
              <a:spcAft>
                <a:spcPct val="0"/>
              </a:spcAft>
            </a:pPr>
            <a:r>
              <a:rPr lang="en-US" altLang="en-US" sz="1500" dirty="0">
                <a:solidFill>
                  <a:prstClr val="black"/>
                </a:solidFill>
                <a:latin typeface="Trebuchet MS" pitchFamily="34" charset="0"/>
              </a:rPr>
              <a:t>Less than a third of likely buyers found out about their local dealership through online search</a:t>
            </a:r>
          </a:p>
          <a:p>
            <a:pPr algn="ctr" defTabSz="457200" fontAlgn="base">
              <a:spcBef>
                <a:spcPct val="0"/>
              </a:spcBef>
              <a:spcAft>
                <a:spcPct val="0"/>
              </a:spcAft>
            </a:pPr>
            <a:r>
              <a:rPr lang="en-US" altLang="en-US" sz="1500" dirty="0">
                <a:solidFill>
                  <a:prstClr val="black"/>
                </a:solidFill>
                <a:latin typeface="Trebuchet MS" pitchFamily="34" charset="0"/>
              </a:rPr>
              <a:t>Direct mail/email marketing has a nominal effect on informing buyers about their local dealership </a:t>
            </a:r>
          </a:p>
        </p:txBody>
      </p:sp>
    </p:spTree>
    <p:extLst>
      <p:ext uri="{BB962C8B-B14F-4D97-AF65-F5344CB8AC3E}">
        <p14:creationId xmlns:p14="http://schemas.microsoft.com/office/powerpoint/2010/main" val="356837346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8144742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2_Title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5" name="Text Placeholder 4"/>
          <p:cNvSpPr>
            <a:spLocks noGrp="1"/>
          </p:cNvSpPr>
          <p:nvPr>
            <p:ph type="body" sz="quarter" idx="10" hasCustomPrompt="1"/>
          </p:nvPr>
        </p:nvSpPr>
        <p:spPr>
          <a:xfrm>
            <a:off x="2565836" y="2788254"/>
            <a:ext cx="5155767" cy="1286933"/>
          </a:xfrm>
          <a:prstGeom prst="rect">
            <a:avLst/>
          </a:prstGeom>
        </p:spPr>
        <p:txBody>
          <a:bodyPr vert="horz" lIns="0" tIns="0" rIns="0" bIns="0"/>
          <a:lstStyle>
            <a:lvl1pPr marL="0" indent="0">
              <a:lnSpc>
                <a:spcPts val="4500"/>
              </a:lnSpc>
              <a:spcBef>
                <a:spcPts val="0"/>
              </a:spcBef>
              <a:buFontTx/>
              <a:buNone/>
              <a:defRPr sz="5500" b="1" cap="none"/>
            </a:lvl1pPr>
            <a:lvl2pPr marL="457200" indent="0">
              <a:lnSpc>
                <a:spcPts val="4500"/>
              </a:lnSpc>
              <a:spcBef>
                <a:spcPts val="0"/>
              </a:spcBef>
              <a:buFontTx/>
              <a:buNone/>
              <a:defRPr sz="5500" cap="all"/>
            </a:lvl2pPr>
            <a:lvl3pPr marL="914400" indent="0">
              <a:lnSpc>
                <a:spcPts val="4500"/>
              </a:lnSpc>
              <a:spcBef>
                <a:spcPts val="0"/>
              </a:spcBef>
              <a:buFontTx/>
              <a:buNone/>
              <a:defRPr sz="5500" cap="all"/>
            </a:lvl3pPr>
            <a:lvl4pPr marL="1371600" indent="0">
              <a:lnSpc>
                <a:spcPts val="4500"/>
              </a:lnSpc>
              <a:spcBef>
                <a:spcPts val="0"/>
              </a:spcBef>
              <a:buFontTx/>
              <a:buNone/>
              <a:defRPr sz="5500" cap="all"/>
            </a:lvl4pPr>
            <a:lvl5pPr marL="1828800" indent="0">
              <a:lnSpc>
                <a:spcPts val="4500"/>
              </a:lnSpc>
              <a:spcBef>
                <a:spcPts val="0"/>
              </a:spcBef>
              <a:buFontTx/>
              <a:buNone/>
              <a:defRPr sz="5500" cap="all"/>
            </a:lvl5pPr>
          </a:lstStyle>
          <a:p>
            <a:pPr lvl="0"/>
            <a:r>
              <a:rPr lang="en-US" dirty="0"/>
              <a:t>Insert Report Title Here</a:t>
            </a:r>
          </a:p>
        </p:txBody>
      </p:sp>
      <p:sp>
        <p:nvSpPr>
          <p:cNvPr id="7" name="Text Placeholder 6"/>
          <p:cNvSpPr>
            <a:spLocks noGrp="1"/>
          </p:cNvSpPr>
          <p:nvPr>
            <p:ph type="body" sz="quarter" idx="11" hasCustomPrompt="1"/>
          </p:nvPr>
        </p:nvSpPr>
        <p:spPr>
          <a:xfrm>
            <a:off x="2610577" y="3960348"/>
            <a:ext cx="6211690" cy="1585314"/>
          </a:xfrm>
          <a:prstGeom prst="rect">
            <a:avLst/>
          </a:prstGeom>
        </p:spPr>
        <p:txBody>
          <a:bodyPr vert="horz" lIns="0" tIns="0" rIns="0" bIns="0"/>
          <a:lstStyle>
            <a:lvl1pPr marL="0" indent="0">
              <a:spcBef>
                <a:spcPts val="0"/>
              </a:spcBef>
              <a:buFontTx/>
              <a:buNone/>
              <a:defRPr sz="3200" b="1" cap="none" baseline="0">
                <a:solidFill>
                  <a:srgbClr val="508ABA"/>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r>
              <a:rPr lang="en-US" sz="2600" dirty="0">
                <a:latin typeface="+mn-lt"/>
                <a:cs typeface="Trebuchet MS"/>
              </a:rPr>
              <a:t>Insert Subhead Text Here</a:t>
            </a:r>
          </a:p>
        </p:txBody>
      </p:sp>
    </p:spTree>
    <p:extLst>
      <p:ext uri="{BB962C8B-B14F-4D97-AF65-F5344CB8AC3E}">
        <p14:creationId xmlns:p14="http://schemas.microsoft.com/office/powerpoint/2010/main" val="19606459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a:prstGeom prst="rect">
            <a:avLst/>
          </a:prstGeo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a:prstGeom prst="rect">
            <a:avLst/>
          </a:prstGeo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a:xfrm>
            <a:off x="628650" y="6356351"/>
            <a:ext cx="2057400" cy="365125"/>
          </a:xfrm>
          <a:prstGeom prst="rect">
            <a:avLst/>
          </a:prstGeom>
        </p:spPr>
        <p:txBody>
          <a:bodyPr/>
          <a:lstStyle/>
          <a:p>
            <a:endParaRPr lang="en-US"/>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3A62515F-A571-4526-9A1A-96E514A63B3F}" type="slidenum">
              <a:rPr lang="en-US" smtClean="0"/>
              <a:pPr/>
              <a:t>‹#›</a:t>
            </a:fld>
            <a:endParaRPr lang="en-US"/>
          </a:p>
        </p:txBody>
      </p:sp>
    </p:spTree>
    <p:extLst>
      <p:ext uri="{BB962C8B-B14F-4D97-AF65-F5344CB8AC3E}">
        <p14:creationId xmlns:p14="http://schemas.microsoft.com/office/powerpoint/2010/main" val="2507415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1_Title only">
    <p:spTree>
      <p:nvGrpSpPr>
        <p:cNvPr id="1" name=""/>
        <p:cNvGrpSpPr/>
        <p:nvPr/>
      </p:nvGrpSpPr>
      <p:grpSpPr>
        <a:xfrm>
          <a:off x="0" y="0"/>
          <a:ext cx="0" cy="0"/>
          <a:chOff x="0" y="0"/>
          <a:chExt cx="0" cy="0"/>
        </a:xfrm>
      </p:grpSpPr>
      <p:sp>
        <p:nvSpPr>
          <p:cNvPr id="9" name="Title 8"/>
          <p:cNvSpPr>
            <a:spLocks noGrp="1"/>
          </p:cNvSpPr>
          <p:nvPr>
            <p:ph type="title" hasCustomPrompt="1"/>
          </p:nvPr>
        </p:nvSpPr>
        <p:spPr>
          <a:xfrm>
            <a:off x="594360" y="676656"/>
            <a:ext cx="8166672" cy="571500"/>
          </a:xfrm>
          <a:prstGeom prst="rect">
            <a:avLst/>
          </a:prstGeom>
        </p:spPr>
        <p:txBody>
          <a:bodyPr wrap="square">
            <a:noAutofit/>
          </a:bodyPr>
          <a:lstStyle>
            <a:lvl1pPr>
              <a:defRPr baseline="0">
                <a:solidFill>
                  <a:srgbClr val="009DD9"/>
                </a:solidFill>
              </a:defRPr>
            </a:lvl1pPr>
          </a:lstStyle>
          <a:p>
            <a:r>
              <a:rPr lang="en-US" dirty="0"/>
              <a:t>CLICK TO EDIT MASTER TITLE STYLE</a:t>
            </a:r>
          </a:p>
        </p:txBody>
      </p:sp>
      <p:sp>
        <p:nvSpPr>
          <p:cNvPr id="8" name="Text Placeholder 2"/>
          <p:cNvSpPr>
            <a:spLocks noGrp="1"/>
          </p:cNvSpPr>
          <p:nvPr>
            <p:ph type="body" idx="13"/>
          </p:nvPr>
        </p:nvSpPr>
        <p:spPr>
          <a:xfrm>
            <a:off x="594360" y="1280160"/>
            <a:ext cx="8160322" cy="315118"/>
          </a:xfrm>
          <a:prstGeom prst="rect">
            <a:avLst/>
          </a:prstGeom>
        </p:spPr>
        <p:txBody>
          <a:bodyPr wrap="square" tIns="0" bIns="0" anchor="t" anchorCtr="0"/>
          <a:lstStyle>
            <a:lvl1pPr marL="0" indent="0">
              <a:spcBef>
                <a:spcPts val="0"/>
              </a:spcBef>
              <a:buNone/>
              <a:defRPr sz="1800" b="0"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5" name="Text Placeholder 2"/>
          <p:cNvSpPr>
            <a:spLocks noGrp="1"/>
          </p:cNvSpPr>
          <p:nvPr>
            <p:ph type="body" idx="15"/>
          </p:nvPr>
        </p:nvSpPr>
        <p:spPr>
          <a:xfrm>
            <a:off x="594360" y="6373368"/>
            <a:ext cx="8165465" cy="365760"/>
          </a:xfrm>
          <a:prstGeom prst="rect">
            <a:avLst/>
          </a:prstGeom>
        </p:spPr>
        <p:txBody>
          <a:bodyPr wrap="square" tIns="0" bIns="0" anchor="b" anchorCtr="0"/>
          <a:lstStyle>
            <a:lvl1pPr marL="0" indent="0">
              <a:spcBef>
                <a:spcPts val="60"/>
              </a:spcBef>
              <a:buNone/>
              <a:defRPr sz="800" b="0"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Tree>
    <p:extLst>
      <p:ext uri="{BB962C8B-B14F-4D97-AF65-F5344CB8AC3E}">
        <p14:creationId xmlns:p14="http://schemas.microsoft.com/office/powerpoint/2010/main" val="9403034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28650" y="1825625"/>
            <a:ext cx="78867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28650" y="6356351"/>
            <a:ext cx="2057400" cy="365125"/>
          </a:xfrm>
          <a:prstGeom prst="rect">
            <a:avLst/>
          </a:prstGeom>
        </p:spPr>
        <p:txBody>
          <a:bodyPr/>
          <a:lstStyle/>
          <a:p>
            <a:endParaRPr lang="en-US"/>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3A62515F-A571-4526-9A1A-96E514A63B3F}" type="slidenum">
              <a:rPr lang="en-US" smtClean="0"/>
              <a:pPr/>
              <a:t>‹#›</a:t>
            </a:fld>
            <a:endParaRPr lang="en-US"/>
          </a:p>
        </p:txBody>
      </p:sp>
    </p:spTree>
    <p:extLst>
      <p:ext uri="{BB962C8B-B14F-4D97-AF65-F5344CB8AC3E}">
        <p14:creationId xmlns:p14="http://schemas.microsoft.com/office/powerpoint/2010/main" val="37646469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9" name="Title 8"/>
          <p:cNvSpPr>
            <a:spLocks noGrp="1"/>
          </p:cNvSpPr>
          <p:nvPr>
            <p:ph type="title" hasCustomPrompt="1"/>
          </p:nvPr>
        </p:nvSpPr>
        <p:spPr>
          <a:xfrm>
            <a:off x="594360" y="676656"/>
            <a:ext cx="8165465" cy="571500"/>
          </a:xfrm>
          <a:prstGeom prst="rect">
            <a:avLst/>
          </a:prstGeom>
        </p:spPr>
        <p:txBody>
          <a:bodyPr>
            <a:noAutofit/>
          </a:bodyPr>
          <a:lstStyle>
            <a:lvl1pPr>
              <a:defRPr baseline="0">
                <a:solidFill>
                  <a:srgbClr val="009DD9"/>
                </a:solidFill>
              </a:defRPr>
            </a:lvl1pPr>
          </a:lstStyle>
          <a:p>
            <a:r>
              <a:rPr lang="en-US" dirty="0"/>
              <a:t>CLICK TO EDIT MASTER TITLE STYLE</a:t>
            </a:r>
          </a:p>
        </p:txBody>
      </p:sp>
      <p:sp>
        <p:nvSpPr>
          <p:cNvPr id="8" name="Text Placeholder 2"/>
          <p:cNvSpPr>
            <a:spLocks noGrp="1"/>
          </p:cNvSpPr>
          <p:nvPr>
            <p:ph type="body" idx="13"/>
          </p:nvPr>
        </p:nvSpPr>
        <p:spPr>
          <a:xfrm>
            <a:off x="594360" y="1280160"/>
            <a:ext cx="8165465" cy="315118"/>
          </a:xfrm>
          <a:prstGeom prst="rect">
            <a:avLst/>
          </a:prstGeom>
        </p:spPr>
        <p:txBody>
          <a:bodyPr wrap="square" tIns="0" bIns="0" anchor="t" anchorCtr="0"/>
          <a:lstStyle>
            <a:lvl1pPr marL="0" indent="0">
              <a:spcBef>
                <a:spcPts val="0"/>
              </a:spcBef>
              <a:buNone/>
              <a:defRPr sz="1800" b="0"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5" name="Content Placeholder 4"/>
          <p:cNvSpPr>
            <a:spLocks noGrp="1"/>
          </p:cNvSpPr>
          <p:nvPr>
            <p:ph sz="quarter" idx="14"/>
          </p:nvPr>
        </p:nvSpPr>
        <p:spPr>
          <a:xfrm>
            <a:off x="594360" y="2020824"/>
            <a:ext cx="8165465" cy="4079875"/>
          </a:xfrm>
          <a:prstGeom prst="rect">
            <a:avLst/>
          </a:prstGeom>
        </p:spPr>
        <p:txBody>
          <a:bodyPr/>
          <a:lstStyle>
            <a:lvl1pPr>
              <a:spcBef>
                <a:spcPts val="800"/>
              </a:spcBef>
              <a:defRPr>
                <a:solidFill>
                  <a:srgbClr val="5F5F5F"/>
                </a:solidFill>
              </a:defRPr>
            </a:lvl1pPr>
            <a:lvl2pPr>
              <a:defRPr>
                <a:solidFill>
                  <a:srgbClr val="5F5F5F"/>
                </a:solidFill>
              </a:defRPr>
            </a:lvl2pPr>
            <a:lvl3pPr>
              <a:defRPr>
                <a:solidFill>
                  <a:srgbClr val="5F5F5F"/>
                </a:solidFill>
              </a:defRPr>
            </a:lvl3pPr>
            <a:lvl4pPr>
              <a:defRPr>
                <a:solidFill>
                  <a:srgbClr val="5F5F5F"/>
                </a:solidFill>
              </a:defRPr>
            </a:lvl4pPr>
            <a:lvl5pPr>
              <a:defRPr>
                <a:solidFill>
                  <a:srgbClr val="5F5F5F"/>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 Placeholder 2"/>
          <p:cNvSpPr>
            <a:spLocks noGrp="1"/>
          </p:cNvSpPr>
          <p:nvPr>
            <p:ph type="body" idx="15"/>
          </p:nvPr>
        </p:nvSpPr>
        <p:spPr>
          <a:xfrm>
            <a:off x="594360" y="6373368"/>
            <a:ext cx="8165465" cy="365760"/>
          </a:xfrm>
          <a:prstGeom prst="rect">
            <a:avLst/>
          </a:prstGeom>
        </p:spPr>
        <p:txBody>
          <a:bodyPr wrap="square" tIns="0" bIns="0" anchor="b" anchorCtr="0"/>
          <a:lstStyle>
            <a:lvl1pPr marL="0" indent="0">
              <a:spcBef>
                <a:spcPts val="60"/>
              </a:spcBef>
              <a:buNone/>
              <a:defRPr sz="800" b="0"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Tree>
    <p:extLst>
      <p:ext uri="{BB962C8B-B14F-4D97-AF65-F5344CB8AC3E}">
        <p14:creationId xmlns:p14="http://schemas.microsoft.com/office/powerpoint/2010/main" val="11296657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628650" y="6356351"/>
            <a:ext cx="2057400" cy="365125"/>
          </a:xfrm>
          <a:prstGeom prst="rect">
            <a:avLst/>
          </a:prstGeom>
        </p:spPr>
        <p:txBody>
          <a:bodyPr/>
          <a:lstStyle/>
          <a:p>
            <a:endParaRPr lang="en-US"/>
          </a:p>
        </p:txBody>
      </p:sp>
      <p:sp>
        <p:nvSpPr>
          <p:cNvPr id="4" name="Footer Placeholder 3"/>
          <p:cNvSpPr>
            <a:spLocks noGrp="1"/>
          </p:cNvSpPr>
          <p:nvPr>
            <p:ph type="ftr" sz="quarter" idx="11"/>
          </p:nvPr>
        </p:nvSpPr>
        <p:spPr>
          <a:xfrm>
            <a:off x="3028950" y="6356351"/>
            <a:ext cx="30861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457950" y="6356351"/>
            <a:ext cx="2057400" cy="365125"/>
          </a:xfrm>
          <a:prstGeom prst="rect">
            <a:avLst/>
          </a:prstGeom>
        </p:spPr>
        <p:txBody>
          <a:bodyPr/>
          <a:lstStyle/>
          <a:p>
            <a:fld id="{3A62515F-A571-4526-9A1A-96E514A63B3F}" type="slidenum">
              <a:rPr lang="en-US" smtClean="0"/>
              <a:pPr/>
              <a:t>‹#›</a:t>
            </a:fld>
            <a:endParaRPr lang="en-US"/>
          </a:p>
        </p:txBody>
      </p:sp>
    </p:spTree>
    <p:extLst>
      <p:ext uri="{BB962C8B-B14F-4D97-AF65-F5344CB8AC3E}">
        <p14:creationId xmlns:p14="http://schemas.microsoft.com/office/powerpoint/2010/main" val="27197413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6356351"/>
            <a:ext cx="2057400" cy="365125"/>
          </a:xfrm>
          <a:prstGeom prst="rect">
            <a:avLst/>
          </a:prstGeom>
        </p:spPr>
        <p:txBody>
          <a:bodyPr/>
          <a:lstStyle/>
          <a:p>
            <a:endParaRPr lang="en-US"/>
          </a:p>
        </p:txBody>
      </p:sp>
      <p:sp>
        <p:nvSpPr>
          <p:cNvPr id="3" name="Footer Placeholder 2"/>
          <p:cNvSpPr>
            <a:spLocks noGrp="1"/>
          </p:cNvSpPr>
          <p:nvPr>
            <p:ph type="ftr" sz="quarter" idx="11"/>
          </p:nvPr>
        </p:nvSpPr>
        <p:spPr>
          <a:xfrm>
            <a:off x="3028950" y="6356351"/>
            <a:ext cx="30861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457950" y="6356351"/>
            <a:ext cx="2057400" cy="365125"/>
          </a:xfrm>
          <a:prstGeom prst="rect">
            <a:avLst/>
          </a:prstGeom>
        </p:spPr>
        <p:txBody>
          <a:bodyPr/>
          <a:lstStyle/>
          <a:p>
            <a:fld id="{3A62515F-A571-4526-9A1A-96E514A63B3F}" type="slidenum">
              <a:rPr lang="en-US" smtClean="0"/>
              <a:pPr/>
              <a:t>‹#›</a:t>
            </a:fld>
            <a:endParaRPr lang="en-US"/>
          </a:p>
        </p:txBody>
      </p:sp>
    </p:spTree>
    <p:extLst>
      <p:ext uri="{BB962C8B-B14F-4D97-AF65-F5344CB8AC3E}">
        <p14:creationId xmlns:p14="http://schemas.microsoft.com/office/powerpoint/2010/main" val="341554056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10.xml.rels><?xml version="1.0" encoding="UTF-8" standalone="yes"?>
<Relationships xmlns="http://schemas.openxmlformats.org/package/2006/relationships"><Relationship Id="rId3" Type="http://schemas.openxmlformats.org/officeDocument/2006/relationships/slideLayout" Target="../slideLayouts/slideLayout31.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image" Target="../media/image4.jpeg"/><Relationship Id="rId5" Type="http://schemas.openxmlformats.org/officeDocument/2006/relationships/theme" Target="../theme/theme10.xml"/><Relationship Id="rId4" Type="http://schemas.openxmlformats.org/officeDocument/2006/relationships/slideLayout" Target="../slideLayouts/slideLayout3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3" Type="http://schemas.openxmlformats.org/officeDocument/2006/relationships/slideLayout" Target="../slideLayouts/slideLayout5.xml"/><Relationship Id="rId7" Type="http://schemas.openxmlformats.org/officeDocument/2006/relationships/slideLayout" Target="../slideLayouts/slideLayout9.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5" Type="http://schemas.openxmlformats.org/officeDocument/2006/relationships/slideLayout" Target="../slideLayouts/slideLayout7.xml"/><Relationship Id="rId10" Type="http://schemas.openxmlformats.org/officeDocument/2006/relationships/image" Target="../media/image1.jpeg"/><Relationship Id="rId4" Type="http://schemas.openxmlformats.org/officeDocument/2006/relationships/slideLayout" Target="../slideLayouts/slideLayout6.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image" Target="../media/image4.jpeg"/><Relationship Id="rId5" Type="http://schemas.openxmlformats.org/officeDocument/2006/relationships/slideLayout" Target="../slideLayouts/slideLayout15.xml"/><Relationship Id="rId10" Type="http://schemas.openxmlformats.org/officeDocument/2006/relationships/theme" Target="../theme/theme3.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theme" Target="../theme/theme4.xml"/><Relationship Id="rId1" Type="http://schemas.openxmlformats.org/officeDocument/2006/relationships/slideLayout" Target="../slideLayouts/slideLayout20.xml"/></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theme" Target="../theme/theme5.xml"/><Relationship Id="rId1" Type="http://schemas.openxmlformats.org/officeDocument/2006/relationships/slideLayout" Target="../slideLayouts/slideLayout21.xml"/></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theme" Target="../theme/theme6.xml"/><Relationship Id="rId1" Type="http://schemas.openxmlformats.org/officeDocument/2006/relationships/slideLayout" Target="../slideLayouts/slideLayout22.xml"/></Relationships>
</file>

<file path=ppt/slideMasters/_rels/slideMaster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theme" Target="../theme/theme7.xml"/><Relationship Id="rId1" Type="http://schemas.openxmlformats.org/officeDocument/2006/relationships/slideLayout" Target="../slideLayouts/slideLayout23.xml"/></Relationships>
</file>

<file path=ppt/slideMasters/_rels/slideMaster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theme" Target="../theme/theme8.xml"/><Relationship Id="rId1" Type="http://schemas.openxmlformats.org/officeDocument/2006/relationships/slideLayout" Target="../slideLayouts/slideLayout24.xml"/></Relationships>
</file>

<file path=ppt/slideMasters/_rels/slideMaster9.xml.rels><?xml version="1.0" encoding="UTF-8" standalone="yes"?>
<Relationships xmlns="http://schemas.openxmlformats.org/package/2006/relationships"><Relationship Id="rId3" Type="http://schemas.openxmlformats.org/officeDocument/2006/relationships/slideLayout" Target="../slideLayouts/slideLayout27.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image" Target="../media/image4.jpeg"/><Relationship Id="rId5" Type="http://schemas.openxmlformats.org/officeDocument/2006/relationships/theme" Target="../theme/theme9.xml"/><Relationship Id="rId4"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4783585"/>
      </p:ext>
    </p:extLst>
  </p:cSld>
  <p:clrMap bg1="lt1" tx1="dk1" bg2="lt2" tx2="dk2" accent1="accent1" accent2="accent2" accent3="accent3" accent4="accent4" accent5="accent5" accent6="accent6" hlink="hlink" folHlink="folHlink"/>
  <p:sldLayoutIdLst>
    <p:sldLayoutId id="2147483731" r:id="rId1"/>
    <p:sldLayoutId id="2147483732" r:id="rId2"/>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6"/>
          <a:stretch>
            <a:fillRect/>
          </a:stretch>
        </a:blipFill>
        <a:effectLst/>
      </p:bgPr>
    </p:bg>
    <p:spTree>
      <p:nvGrpSpPr>
        <p:cNvPr id="1" name=""/>
        <p:cNvGrpSpPr/>
        <p:nvPr/>
      </p:nvGrpSpPr>
      <p:grpSpPr>
        <a:xfrm>
          <a:off x="0" y="0"/>
          <a:ext cx="0" cy="0"/>
          <a:chOff x="0" y="0"/>
          <a:chExt cx="0" cy="0"/>
        </a:xfrm>
      </p:grpSpPr>
      <p:sp>
        <p:nvSpPr>
          <p:cNvPr id="2" name="Subtitle 2"/>
          <p:cNvSpPr txBox="1">
            <a:spLocks/>
          </p:cNvSpPr>
          <p:nvPr userDrawn="1"/>
        </p:nvSpPr>
        <p:spPr>
          <a:xfrm>
            <a:off x="8412018" y="6620933"/>
            <a:ext cx="554952" cy="228600"/>
          </a:xfrm>
          <a:prstGeom prst="rect">
            <a:avLst/>
          </a:prstGeom>
        </p:spPr>
        <p:txBody>
          <a:bodyPr/>
          <a:lstStyle>
            <a:lvl1pPr marL="0" indent="0" algn="l" defTabSz="457200" rtl="0" eaLnBrk="1" latinLnBrk="0" hangingPunct="1">
              <a:spcBef>
                <a:spcPct val="20000"/>
              </a:spcBef>
              <a:buFont typeface="Arial"/>
              <a:buNone/>
              <a:defRPr sz="1800" kern="1200">
                <a:solidFill>
                  <a:srgbClr val="00AF78"/>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r"/>
            <a:fld id="{21AD1E46-6C0E-2740-8AE4-E7555976E32C}" type="slidenum">
              <a:rPr lang="en-US" sz="1000" smtClean="0">
                <a:solidFill>
                  <a:srgbClr val="508ABA"/>
                </a:solidFill>
                <a:cs typeface="Trebuchet MS"/>
              </a:rPr>
              <a:pPr algn="r"/>
              <a:t>‹#›</a:t>
            </a:fld>
            <a:endParaRPr lang="en-US" sz="1000" dirty="0">
              <a:solidFill>
                <a:srgbClr val="508ABA"/>
              </a:solidFill>
              <a:cs typeface="Trebuchet MS"/>
            </a:endParaRPr>
          </a:p>
        </p:txBody>
      </p:sp>
    </p:spTree>
    <p:extLst>
      <p:ext uri="{BB962C8B-B14F-4D97-AF65-F5344CB8AC3E}">
        <p14:creationId xmlns:p14="http://schemas.microsoft.com/office/powerpoint/2010/main" val="3893024594"/>
      </p:ext>
    </p:extLst>
  </p:cSld>
  <p:clrMap bg1="lt1" tx1="dk1" bg2="lt2" tx2="dk2" accent1="accent1" accent2="accent2" accent3="accent3" accent4="accent4" accent5="accent5" accent6="accent6" hlink="hlink" folHlink="folHlink"/>
  <p:sldLayoutIdLst>
    <p:sldLayoutId id="2147483832" r:id="rId1"/>
    <p:sldLayoutId id="2147483833" r:id="rId2"/>
    <p:sldLayoutId id="2147483834" r:id="rId3"/>
    <p:sldLayoutId id="2147483835" r:id="rId4"/>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10" cstate="prin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40485150"/>
      </p:ext>
    </p:extLst>
  </p:cSld>
  <p:clrMap bg1="lt1" tx1="dk1" bg2="lt2" tx2="dk2" accent1="accent1" accent2="accent2" accent3="accent3" accent4="accent4" accent5="accent5" accent6="accent6" hlink="hlink" folHlink="folHlink"/>
  <p:sldLayoutIdLst>
    <p:sldLayoutId id="2147483789" r:id="rId1"/>
    <p:sldLayoutId id="2147483790" r:id="rId2"/>
    <p:sldLayoutId id="2147483791" r:id="rId3"/>
    <p:sldLayoutId id="2147483792" r:id="rId4"/>
    <p:sldLayoutId id="2147483793" r:id="rId5"/>
    <p:sldLayoutId id="2147483794" r:id="rId6"/>
    <p:sldLayoutId id="2147483795" r:id="rId7"/>
    <p:sldLayoutId id="2147483712" r:id="rId8"/>
  </p:sldLayoutIdLst>
  <p:hf hdr="0" ftr="0" dt="0"/>
  <p:txStyles>
    <p:titleStyle>
      <a:lvl1pPr algn="l" defTabSz="457200" rtl="0" eaLnBrk="1" latinLnBrk="0" hangingPunct="1">
        <a:spcBef>
          <a:spcPct val="0"/>
        </a:spcBef>
        <a:buNone/>
        <a:defRPr sz="6000" kern="1200" spc="-100">
          <a:solidFill>
            <a:srgbClr val="3775A2"/>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11" cstate="prin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5255103"/>
      </p:ext>
    </p:extLst>
  </p:cSld>
  <p:clrMap bg1="lt1" tx1="dk1" bg2="lt2" tx2="dk2" accent1="accent1" accent2="accent2" accent3="accent3" accent4="accent4" accent5="accent5" accent6="accent6" hlink="hlink" folHlink="folHlink"/>
  <p:sldLayoutIdLst>
    <p:sldLayoutId id="2147483797" r:id="rId1"/>
    <p:sldLayoutId id="2147483798" r:id="rId2"/>
    <p:sldLayoutId id="2147483803" r:id="rId3"/>
    <p:sldLayoutId id="2147483809" r:id="rId4"/>
    <p:sldLayoutId id="2147483745" r:id="rId5"/>
    <p:sldLayoutId id="2147483810" r:id="rId6"/>
    <p:sldLayoutId id="2147483811" r:id="rId7"/>
    <p:sldLayoutId id="2147483816" r:id="rId8"/>
    <p:sldLayoutId id="2147483830" r:id="rId9"/>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3" cstate="prin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6958960"/>
      </p:ext>
    </p:extLst>
  </p:cSld>
  <p:clrMap bg1="lt1" tx1="dk1" bg2="lt2" tx2="dk2" accent1="accent1" accent2="accent2" accent3="accent3" accent4="accent4" accent5="accent5" accent6="accent6" hlink="hlink" folHlink="folHlink"/>
  <p:sldLayoutIdLst>
    <p:sldLayoutId id="2147483800" r:id="rId1"/>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3" cstate="prin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6958960"/>
      </p:ext>
    </p:extLst>
  </p:cSld>
  <p:clrMap bg1="lt1" tx1="dk1" bg2="lt2" tx2="dk2" accent1="accent1" accent2="accent2" accent3="accent3" accent4="accent4" accent5="accent5" accent6="accent6" hlink="hlink" folHlink="folHlink"/>
  <p:sldLayoutIdLst>
    <p:sldLayoutId id="2147483808" r:id="rId1"/>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3" cstate="prin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6958960"/>
      </p:ext>
    </p:extLst>
  </p:cSld>
  <p:clrMap bg1="lt1" tx1="dk1" bg2="lt2" tx2="dk2" accent1="accent1" accent2="accent2" accent3="accent3" accent4="accent4" accent5="accent5" accent6="accent6" hlink="hlink" folHlink="folHlink"/>
  <p:sldLayoutIdLst>
    <p:sldLayoutId id="2147483813" r:id="rId1"/>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3" cstate="prin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6958960"/>
      </p:ext>
    </p:extLst>
  </p:cSld>
  <p:clrMap bg1="lt1" tx1="dk1" bg2="lt2" tx2="dk2" accent1="accent1" accent2="accent2" accent3="accent3" accent4="accent4" accent5="accent5" accent6="accent6" hlink="hlink" folHlink="folHlink"/>
  <p:sldLayoutIdLst>
    <p:sldLayoutId id="2147483815" r:id="rId1"/>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20142147"/>
      </p:ext>
    </p:extLst>
  </p:cSld>
  <p:clrMap bg1="lt1" tx1="dk1" bg2="lt2" tx2="dk2" accent1="accent1" accent2="accent2" accent3="accent3" accent4="accent4" accent5="accent5" accent6="accent6" hlink="hlink" folHlink="folHlink"/>
  <p:sldLayoutIdLst>
    <p:sldLayoutId id="2147483818" r:id="rId1"/>
  </p:sldLayoutIdLst>
  <p:hf hdr="0" ftr="0" dt="0"/>
  <p:txStyles>
    <p:titleStyle>
      <a:lvl1pPr algn="l" defTabSz="457200" rtl="0" eaLnBrk="1" latinLnBrk="0" hangingPunct="1">
        <a:spcBef>
          <a:spcPct val="0"/>
        </a:spcBef>
        <a:buNone/>
        <a:defRPr sz="6000" kern="1200" spc="-100">
          <a:solidFill>
            <a:srgbClr val="3775A2"/>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6"/>
          <a:stretch>
            <a:fillRect/>
          </a:stretch>
        </a:blipFill>
        <a:effectLst/>
      </p:bgPr>
    </p:bg>
    <p:spTree>
      <p:nvGrpSpPr>
        <p:cNvPr id="1" name=""/>
        <p:cNvGrpSpPr/>
        <p:nvPr/>
      </p:nvGrpSpPr>
      <p:grpSpPr>
        <a:xfrm>
          <a:off x="0" y="0"/>
          <a:ext cx="0" cy="0"/>
          <a:chOff x="0" y="0"/>
          <a:chExt cx="0" cy="0"/>
        </a:xfrm>
      </p:grpSpPr>
      <p:sp>
        <p:nvSpPr>
          <p:cNvPr id="2" name="Subtitle 2"/>
          <p:cNvSpPr txBox="1">
            <a:spLocks/>
          </p:cNvSpPr>
          <p:nvPr userDrawn="1"/>
        </p:nvSpPr>
        <p:spPr>
          <a:xfrm>
            <a:off x="8412018" y="6620933"/>
            <a:ext cx="554952" cy="228600"/>
          </a:xfrm>
          <a:prstGeom prst="rect">
            <a:avLst/>
          </a:prstGeom>
        </p:spPr>
        <p:txBody>
          <a:bodyPr/>
          <a:lstStyle>
            <a:lvl1pPr marL="0" indent="0" algn="l" defTabSz="457200" rtl="0" eaLnBrk="1" latinLnBrk="0" hangingPunct="1">
              <a:spcBef>
                <a:spcPct val="20000"/>
              </a:spcBef>
              <a:buFont typeface="Arial"/>
              <a:buNone/>
              <a:defRPr sz="1800" kern="1200">
                <a:solidFill>
                  <a:srgbClr val="00AF78"/>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r"/>
            <a:fld id="{21AD1E46-6C0E-2740-8AE4-E7555976E32C}" type="slidenum">
              <a:rPr lang="en-US" sz="1000" smtClean="0">
                <a:solidFill>
                  <a:srgbClr val="508ABA"/>
                </a:solidFill>
                <a:latin typeface="Trebuchet MS"/>
                <a:cs typeface="Trebuchet MS"/>
              </a:rPr>
              <a:pPr algn="r"/>
              <a:t>‹#›</a:t>
            </a:fld>
            <a:endParaRPr lang="en-US" sz="1000" dirty="0">
              <a:solidFill>
                <a:srgbClr val="508ABA"/>
              </a:solidFill>
              <a:latin typeface="Trebuchet MS"/>
              <a:cs typeface="Trebuchet MS"/>
            </a:endParaRPr>
          </a:p>
        </p:txBody>
      </p:sp>
    </p:spTree>
    <p:extLst>
      <p:ext uri="{BB962C8B-B14F-4D97-AF65-F5344CB8AC3E}">
        <p14:creationId xmlns:p14="http://schemas.microsoft.com/office/powerpoint/2010/main" val="1880077630"/>
      </p:ext>
    </p:extLst>
  </p:cSld>
  <p:clrMap bg1="lt1" tx1="dk1" bg2="lt2" tx2="dk2" accent1="accent1" accent2="accent2" accent3="accent3" accent4="accent4" accent5="accent5" accent6="accent6" hlink="hlink" folHlink="folHlink"/>
  <p:sldLayoutIdLst>
    <p:sldLayoutId id="2147483825" r:id="rId1"/>
    <p:sldLayoutId id="2147483826" r:id="rId2"/>
    <p:sldLayoutId id="2147483827" r:id="rId3"/>
    <p:sldLayoutId id="2147483828" r:id="rId4"/>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png"/><Relationship Id="rId7" Type="http://schemas.openxmlformats.org/officeDocument/2006/relationships/image" Target="../media/image33.jpeg"/><Relationship Id="rId12" Type="http://schemas.openxmlformats.org/officeDocument/2006/relationships/image" Target="../media/image38.png"/><Relationship Id="rId2" Type="http://schemas.openxmlformats.org/officeDocument/2006/relationships/chart" Target="../charts/chart3.xml"/><Relationship Id="rId1" Type="http://schemas.openxmlformats.org/officeDocument/2006/relationships/slideLayout" Target="../slideLayouts/slideLayout18.xml"/><Relationship Id="rId6" Type="http://schemas.openxmlformats.org/officeDocument/2006/relationships/image" Target="../media/image32.png"/><Relationship Id="rId11" Type="http://schemas.openxmlformats.org/officeDocument/2006/relationships/image" Target="../media/image37.png"/><Relationship Id="rId5" Type="http://schemas.openxmlformats.org/officeDocument/2006/relationships/image" Target="../media/image31.png"/><Relationship Id="rId10" Type="http://schemas.openxmlformats.org/officeDocument/2006/relationships/image" Target="../media/image36.png"/><Relationship Id="rId4" Type="http://schemas.openxmlformats.org/officeDocument/2006/relationships/image" Target="../media/image30.png"/><Relationship Id="rId9" Type="http://schemas.openxmlformats.org/officeDocument/2006/relationships/image" Target="../media/image35.png"/></Relationships>
</file>

<file path=ppt/slides/_rels/slide11.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20.png"/><Relationship Id="rId7" Type="http://schemas.openxmlformats.org/officeDocument/2006/relationships/image" Target="../media/image40.png"/><Relationship Id="rId2" Type="http://schemas.openxmlformats.org/officeDocument/2006/relationships/chart" Target="../charts/chart4.xml"/><Relationship Id="rId1" Type="http://schemas.openxmlformats.org/officeDocument/2006/relationships/slideLayout" Target="../slideLayouts/slideLayout18.xml"/><Relationship Id="rId6" Type="http://schemas.openxmlformats.org/officeDocument/2006/relationships/image" Target="../media/image39.jpeg"/><Relationship Id="rId11" Type="http://schemas.openxmlformats.org/officeDocument/2006/relationships/image" Target="../media/image44.png"/><Relationship Id="rId5" Type="http://schemas.openxmlformats.org/officeDocument/2006/relationships/image" Target="../media/image22.png"/><Relationship Id="rId10" Type="http://schemas.openxmlformats.org/officeDocument/2006/relationships/image" Target="../media/image43.png"/><Relationship Id="rId4" Type="http://schemas.openxmlformats.org/officeDocument/2006/relationships/image" Target="../media/image21.png"/><Relationship Id="rId9" Type="http://schemas.openxmlformats.org/officeDocument/2006/relationships/image" Target="../media/image42.png"/></Relationships>
</file>

<file path=ppt/slides/_rels/slide12.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png"/><Relationship Id="rId7" Type="http://schemas.openxmlformats.org/officeDocument/2006/relationships/image" Target="../media/image33.jpeg"/><Relationship Id="rId12" Type="http://schemas.openxmlformats.org/officeDocument/2006/relationships/image" Target="../media/image46.png"/><Relationship Id="rId2" Type="http://schemas.openxmlformats.org/officeDocument/2006/relationships/chart" Target="../charts/chart5.xml"/><Relationship Id="rId1" Type="http://schemas.openxmlformats.org/officeDocument/2006/relationships/slideLayout" Target="../slideLayouts/slideLayout18.xml"/><Relationship Id="rId6" Type="http://schemas.openxmlformats.org/officeDocument/2006/relationships/image" Target="../media/image45.png"/><Relationship Id="rId11" Type="http://schemas.openxmlformats.org/officeDocument/2006/relationships/image" Target="../media/image37.png"/><Relationship Id="rId5" Type="http://schemas.openxmlformats.org/officeDocument/2006/relationships/image" Target="../media/image31.png"/><Relationship Id="rId10" Type="http://schemas.openxmlformats.org/officeDocument/2006/relationships/image" Target="../media/image36.png"/><Relationship Id="rId4" Type="http://schemas.openxmlformats.org/officeDocument/2006/relationships/image" Target="../media/image30.png"/><Relationship Id="rId9" Type="http://schemas.openxmlformats.org/officeDocument/2006/relationships/image" Target="../media/image3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47.png"/><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3" Type="http://schemas.openxmlformats.org/officeDocument/2006/relationships/chart" Target="../charts/chart6.xml"/><Relationship Id="rId7" Type="http://schemas.openxmlformats.org/officeDocument/2006/relationships/image" Target="../media/image52.png"/><Relationship Id="rId2" Type="http://schemas.openxmlformats.org/officeDocument/2006/relationships/notesSlide" Target="../notesSlides/notesSlide1.xml"/><Relationship Id="rId1" Type="http://schemas.openxmlformats.org/officeDocument/2006/relationships/slideLayout" Target="../slideLayouts/slideLayout18.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18.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png"/><Relationship Id="rId1" Type="http://schemas.openxmlformats.org/officeDocument/2006/relationships/slideLayout" Target="../slideLayouts/slideLayout18.xml"/><Relationship Id="rId5" Type="http://schemas.openxmlformats.org/officeDocument/2006/relationships/image" Target="../media/image56.png"/><Relationship Id="rId4" Type="http://schemas.openxmlformats.org/officeDocument/2006/relationships/image" Target="../media/image55.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8" Type="http://schemas.openxmlformats.org/officeDocument/2006/relationships/image" Target="../media/image62.jpeg"/><Relationship Id="rId3" Type="http://schemas.openxmlformats.org/officeDocument/2006/relationships/image" Target="../media/image57.jpeg"/><Relationship Id="rId7" Type="http://schemas.openxmlformats.org/officeDocument/2006/relationships/image" Target="../media/image61.jpeg"/><Relationship Id="rId2" Type="http://schemas.openxmlformats.org/officeDocument/2006/relationships/chart" Target="../charts/chart7.xml"/><Relationship Id="rId1" Type="http://schemas.openxmlformats.org/officeDocument/2006/relationships/slideLayout" Target="../slideLayouts/slideLayout18.xml"/><Relationship Id="rId6" Type="http://schemas.openxmlformats.org/officeDocument/2006/relationships/image" Target="../media/image60.png"/><Relationship Id="rId5" Type="http://schemas.openxmlformats.org/officeDocument/2006/relationships/image" Target="../media/image59.jpeg"/><Relationship Id="rId4" Type="http://schemas.openxmlformats.org/officeDocument/2006/relationships/image" Target="../media/image58.jpeg"/></Relationships>
</file>

<file path=ppt/slides/_rels/slide21.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64.png"/><Relationship Id="rId7" Type="http://schemas.openxmlformats.org/officeDocument/2006/relationships/image" Target="../media/image68.jpeg"/><Relationship Id="rId2" Type="http://schemas.openxmlformats.org/officeDocument/2006/relationships/image" Target="../media/image63.jpeg"/><Relationship Id="rId1" Type="http://schemas.openxmlformats.org/officeDocument/2006/relationships/slideLayout" Target="../slideLayouts/slideLayout18.xml"/><Relationship Id="rId6" Type="http://schemas.openxmlformats.org/officeDocument/2006/relationships/image" Target="../media/image67.jpeg"/><Relationship Id="rId5" Type="http://schemas.openxmlformats.org/officeDocument/2006/relationships/image" Target="../media/image66.jpeg"/><Relationship Id="rId4" Type="http://schemas.openxmlformats.org/officeDocument/2006/relationships/image" Target="../media/image65.jpeg"/><Relationship Id="rId9" Type="http://schemas.openxmlformats.org/officeDocument/2006/relationships/image" Target="../media/image70.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2" Type="http://schemas.openxmlformats.org/officeDocument/2006/relationships/chart" Target="../charts/chart8.xml"/><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29.png"/><Relationship Id="rId7" Type="http://schemas.openxmlformats.org/officeDocument/2006/relationships/image" Target="../media/image75.png"/><Relationship Id="rId2" Type="http://schemas.openxmlformats.org/officeDocument/2006/relationships/image" Target="../media/image71.png"/><Relationship Id="rId1" Type="http://schemas.openxmlformats.org/officeDocument/2006/relationships/slideLayout" Target="../slideLayouts/slideLayout18.xml"/><Relationship Id="rId6" Type="http://schemas.openxmlformats.org/officeDocument/2006/relationships/image" Target="../media/image74.png"/><Relationship Id="rId11" Type="http://schemas.openxmlformats.org/officeDocument/2006/relationships/image" Target="../media/image79.png"/><Relationship Id="rId5" Type="http://schemas.openxmlformats.org/officeDocument/2006/relationships/image" Target="../media/image73.png"/><Relationship Id="rId10" Type="http://schemas.openxmlformats.org/officeDocument/2006/relationships/image" Target="../media/image78.png"/><Relationship Id="rId4" Type="http://schemas.openxmlformats.org/officeDocument/2006/relationships/image" Target="../media/image72.jpeg"/><Relationship Id="rId9" Type="http://schemas.openxmlformats.org/officeDocument/2006/relationships/image" Target="../media/image77.jpeg"/></Relationships>
</file>

<file path=ppt/slides/_rels/slide25.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8.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9.xml.rels><?xml version="1.0" encoding="UTF-8" standalone="yes"?>
<Relationships xmlns="http://schemas.openxmlformats.org/package/2006/relationships"><Relationship Id="rId8" Type="http://schemas.openxmlformats.org/officeDocument/2006/relationships/image" Target="../media/image92.png"/><Relationship Id="rId13" Type="http://schemas.openxmlformats.org/officeDocument/2006/relationships/image" Target="../media/image97.png"/><Relationship Id="rId18" Type="http://schemas.openxmlformats.org/officeDocument/2006/relationships/image" Target="../media/image102.png"/><Relationship Id="rId3" Type="http://schemas.openxmlformats.org/officeDocument/2006/relationships/image" Target="../media/image87.png"/><Relationship Id="rId7" Type="http://schemas.openxmlformats.org/officeDocument/2006/relationships/image" Target="../media/image91.png"/><Relationship Id="rId12" Type="http://schemas.openxmlformats.org/officeDocument/2006/relationships/image" Target="../media/image96.jpeg"/><Relationship Id="rId17" Type="http://schemas.openxmlformats.org/officeDocument/2006/relationships/image" Target="../media/image101.png"/><Relationship Id="rId2" Type="http://schemas.openxmlformats.org/officeDocument/2006/relationships/image" Target="../media/image86.png"/><Relationship Id="rId16" Type="http://schemas.openxmlformats.org/officeDocument/2006/relationships/image" Target="../media/image100.jpeg"/><Relationship Id="rId1" Type="http://schemas.openxmlformats.org/officeDocument/2006/relationships/slideLayout" Target="../slideLayouts/slideLayout18.xml"/><Relationship Id="rId6" Type="http://schemas.openxmlformats.org/officeDocument/2006/relationships/image" Target="../media/image90.png"/><Relationship Id="rId11" Type="http://schemas.openxmlformats.org/officeDocument/2006/relationships/image" Target="../media/image95.jpeg"/><Relationship Id="rId5" Type="http://schemas.openxmlformats.org/officeDocument/2006/relationships/image" Target="../media/image89.png"/><Relationship Id="rId15" Type="http://schemas.openxmlformats.org/officeDocument/2006/relationships/image" Target="../media/image99.jpeg"/><Relationship Id="rId10" Type="http://schemas.openxmlformats.org/officeDocument/2006/relationships/image" Target="../media/image94.jpeg"/><Relationship Id="rId19" Type="http://schemas.openxmlformats.org/officeDocument/2006/relationships/image" Target="../media/image103.png"/><Relationship Id="rId4" Type="http://schemas.openxmlformats.org/officeDocument/2006/relationships/image" Target="../media/image88.png"/><Relationship Id="rId9" Type="http://schemas.openxmlformats.org/officeDocument/2006/relationships/image" Target="../media/image93.png"/><Relationship Id="rId14" Type="http://schemas.openxmlformats.org/officeDocument/2006/relationships/image" Target="../media/image9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8" Type="http://schemas.openxmlformats.org/officeDocument/2006/relationships/image" Target="../media/image110.png"/><Relationship Id="rId3" Type="http://schemas.openxmlformats.org/officeDocument/2006/relationships/image" Target="../media/image105.png"/><Relationship Id="rId7" Type="http://schemas.openxmlformats.org/officeDocument/2006/relationships/image" Target="../media/image109.png"/><Relationship Id="rId12" Type="http://schemas.openxmlformats.org/officeDocument/2006/relationships/image" Target="../media/image114.png"/><Relationship Id="rId2" Type="http://schemas.openxmlformats.org/officeDocument/2006/relationships/image" Target="../media/image104.png"/><Relationship Id="rId1" Type="http://schemas.openxmlformats.org/officeDocument/2006/relationships/slideLayout" Target="../slideLayouts/slideLayout19.xml"/><Relationship Id="rId6" Type="http://schemas.openxmlformats.org/officeDocument/2006/relationships/image" Target="../media/image108.png"/><Relationship Id="rId11" Type="http://schemas.openxmlformats.org/officeDocument/2006/relationships/image" Target="../media/image113.png"/><Relationship Id="rId5" Type="http://schemas.openxmlformats.org/officeDocument/2006/relationships/image" Target="../media/image107.png"/><Relationship Id="rId10" Type="http://schemas.openxmlformats.org/officeDocument/2006/relationships/image" Target="../media/image112.png"/><Relationship Id="rId4" Type="http://schemas.openxmlformats.org/officeDocument/2006/relationships/image" Target="../media/image106.png"/><Relationship Id="rId9" Type="http://schemas.openxmlformats.org/officeDocument/2006/relationships/image" Target="../media/image111.png"/></Relationships>
</file>

<file path=ppt/slides/_rels/slide31.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chart" Target="../charts/chart9.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1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33.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2" Type="http://schemas.openxmlformats.org/officeDocument/2006/relationships/chart" Target="../charts/chart10.xml"/><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36.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2.xml"/><Relationship Id="rId1" Type="http://schemas.openxmlformats.org/officeDocument/2006/relationships/slideLayout" Target="../slideLayouts/slideLayout27.xml"/><Relationship Id="rId6" Type="http://schemas.openxmlformats.org/officeDocument/2006/relationships/image" Target="../media/image120.png"/><Relationship Id="rId5" Type="http://schemas.openxmlformats.org/officeDocument/2006/relationships/image" Target="../media/image119.jpeg"/><Relationship Id="rId4" Type="http://schemas.openxmlformats.org/officeDocument/2006/relationships/image" Target="../media/image118.png"/></Relationships>
</file>

<file path=ppt/slides/_rels/slide37.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3.xml"/><Relationship Id="rId1" Type="http://schemas.openxmlformats.org/officeDocument/2006/relationships/slideLayout" Target="../slideLayouts/slideLayout2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39.xml.rels><?xml version="1.0" encoding="UTF-8" standalone="yes"?>
<Relationships xmlns="http://schemas.openxmlformats.org/package/2006/relationships"><Relationship Id="rId2" Type="http://schemas.openxmlformats.org/officeDocument/2006/relationships/chart" Target="../charts/chart12.xml"/><Relationship Id="rId1" Type="http://schemas.openxmlformats.org/officeDocument/2006/relationships/slideLayout" Target="../slideLayouts/slideLayout2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0.xml.rels><?xml version="1.0" encoding="UTF-8" standalone="yes"?>
<Relationships xmlns="http://schemas.openxmlformats.org/package/2006/relationships"><Relationship Id="rId8" Type="http://schemas.openxmlformats.org/officeDocument/2006/relationships/image" Target="../media/image127.jpeg"/><Relationship Id="rId3" Type="http://schemas.openxmlformats.org/officeDocument/2006/relationships/image" Target="../media/image122.jpeg"/><Relationship Id="rId7" Type="http://schemas.openxmlformats.org/officeDocument/2006/relationships/image" Target="../media/image126.jpeg"/><Relationship Id="rId2" Type="http://schemas.openxmlformats.org/officeDocument/2006/relationships/chart" Target="../charts/chart13.xml"/><Relationship Id="rId1" Type="http://schemas.openxmlformats.org/officeDocument/2006/relationships/slideLayout" Target="../slideLayouts/slideLayout27.xml"/><Relationship Id="rId6" Type="http://schemas.openxmlformats.org/officeDocument/2006/relationships/image" Target="../media/image125.jpeg"/><Relationship Id="rId11" Type="http://schemas.openxmlformats.org/officeDocument/2006/relationships/image" Target="../media/image130.png"/><Relationship Id="rId5" Type="http://schemas.openxmlformats.org/officeDocument/2006/relationships/image" Target="../media/image124.jpeg"/><Relationship Id="rId10" Type="http://schemas.openxmlformats.org/officeDocument/2006/relationships/image" Target="../media/image129.jpeg"/><Relationship Id="rId4" Type="http://schemas.openxmlformats.org/officeDocument/2006/relationships/image" Target="../media/image123.jpeg"/><Relationship Id="rId9" Type="http://schemas.openxmlformats.org/officeDocument/2006/relationships/image" Target="../media/image128.jpeg"/></Relationships>
</file>

<file path=ppt/slides/_rels/slide41.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6.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42.xml.rels><?xml version="1.0" encoding="UTF-8" standalone="yes"?>
<Relationships xmlns="http://schemas.openxmlformats.org/package/2006/relationships"><Relationship Id="rId8" Type="http://schemas.openxmlformats.org/officeDocument/2006/relationships/image" Target="../media/image138.png"/><Relationship Id="rId13" Type="http://schemas.openxmlformats.org/officeDocument/2006/relationships/image" Target="../media/image143.png"/><Relationship Id="rId3" Type="http://schemas.openxmlformats.org/officeDocument/2006/relationships/image" Target="../media/image133.png"/><Relationship Id="rId7" Type="http://schemas.openxmlformats.org/officeDocument/2006/relationships/image" Target="../media/image137.png"/><Relationship Id="rId12" Type="http://schemas.openxmlformats.org/officeDocument/2006/relationships/image" Target="../media/image142.jpeg"/><Relationship Id="rId2" Type="http://schemas.openxmlformats.org/officeDocument/2006/relationships/image" Target="../media/image132.png"/><Relationship Id="rId1" Type="http://schemas.openxmlformats.org/officeDocument/2006/relationships/slideLayout" Target="../slideLayouts/slideLayout12.xml"/><Relationship Id="rId6" Type="http://schemas.openxmlformats.org/officeDocument/2006/relationships/image" Target="../media/image136.jpeg"/><Relationship Id="rId11" Type="http://schemas.openxmlformats.org/officeDocument/2006/relationships/image" Target="../media/image141.png"/><Relationship Id="rId5" Type="http://schemas.openxmlformats.org/officeDocument/2006/relationships/image" Target="../media/image135.jpeg"/><Relationship Id="rId10" Type="http://schemas.openxmlformats.org/officeDocument/2006/relationships/image" Target="../media/image140.png"/><Relationship Id="rId4" Type="http://schemas.openxmlformats.org/officeDocument/2006/relationships/image" Target="../media/image134.png"/><Relationship Id="rId9" Type="http://schemas.openxmlformats.org/officeDocument/2006/relationships/image" Target="../media/image139.png"/></Relationships>
</file>

<file path=ppt/slides/_rels/slide43.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image" Target="../media/image144.png"/><Relationship Id="rId1" Type="http://schemas.openxmlformats.org/officeDocument/2006/relationships/slideLayout" Target="../slideLayouts/slideLayout12.xml"/><Relationship Id="rId5" Type="http://schemas.openxmlformats.org/officeDocument/2006/relationships/image" Target="../media/image54.jpeg"/><Relationship Id="rId4" Type="http://schemas.openxmlformats.org/officeDocument/2006/relationships/image" Target="../media/image29.png"/></Relationships>
</file>

<file path=ppt/slides/_rels/slide44.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image" Target="../media/image144.png"/><Relationship Id="rId1" Type="http://schemas.openxmlformats.org/officeDocument/2006/relationships/slideLayout" Target="../slideLayouts/slideLayout12.xml"/><Relationship Id="rId5" Type="http://schemas.openxmlformats.org/officeDocument/2006/relationships/image" Target="../media/image54.jpeg"/><Relationship Id="rId4" Type="http://schemas.openxmlformats.org/officeDocument/2006/relationships/image" Target="../media/image29.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29.png"/><Relationship Id="rId1" Type="http://schemas.openxmlformats.org/officeDocument/2006/relationships/slideLayout" Target="../slideLayouts/slideLayout12.xml"/><Relationship Id="rId4" Type="http://schemas.openxmlformats.org/officeDocument/2006/relationships/image" Target="../media/image53.png"/></Relationships>
</file>

<file path=ppt/slides/_rels/slide47.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1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48.xml.rels><?xml version="1.0" encoding="UTF-8" standalone="yes"?>
<Relationships xmlns="http://schemas.openxmlformats.org/package/2006/relationships"><Relationship Id="rId8" Type="http://schemas.openxmlformats.org/officeDocument/2006/relationships/image" Target="../media/image152.jpeg"/><Relationship Id="rId3" Type="http://schemas.openxmlformats.org/officeDocument/2006/relationships/image" Target="../media/image147.png"/><Relationship Id="rId7" Type="http://schemas.openxmlformats.org/officeDocument/2006/relationships/image" Target="../media/image151.png"/><Relationship Id="rId2" Type="http://schemas.openxmlformats.org/officeDocument/2006/relationships/image" Target="../media/image146.png"/><Relationship Id="rId1" Type="http://schemas.openxmlformats.org/officeDocument/2006/relationships/slideLayout" Target="../slideLayouts/slideLayout12.xml"/><Relationship Id="rId6" Type="http://schemas.openxmlformats.org/officeDocument/2006/relationships/image" Target="../media/image150.jpeg"/><Relationship Id="rId5" Type="http://schemas.openxmlformats.org/officeDocument/2006/relationships/image" Target="../media/image149.png"/><Relationship Id="rId10" Type="http://schemas.openxmlformats.org/officeDocument/2006/relationships/image" Target="../media/image154.png"/><Relationship Id="rId4" Type="http://schemas.openxmlformats.org/officeDocument/2006/relationships/image" Target="../media/image148.jpeg"/><Relationship Id="rId9" Type="http://schemas.openxmlformats.org/officeDocument/2006/relationships/image" Target="../media/image153.png"/></Relationships>
</file>

<file path=ppt/slides/_rels/slide49.xml.rels><?xml version="1.0" encoding="UTF-8" standalone="yes"?>
<Relationships xmlns="http://schemas.openxmlformats.org/package/2006/relationships"><Relationship Id="rId8" Type="http://schemas.openxmlformats.org/officeDocument/2006/relationships/image" Target="../media/image161.png"/><Relationship Id="rId13" Type="http://schemas.openxmlformats.org/officeDocument/2006/relationships/image" Target="../media/image166.png"/><Relationship Id="rId18" Type="http://schemas.openxmlformats.org/officeDocument/2006/relationships/image" Target="../media/image171.jpeg"/><Relationship Id="rId3" Type="http://schemas.openxmlformats.org/officeDocument/2006/relationships/image" Target="../media/image156.png"/><Relationship Id="rId7" Type="http://schemas.openxmlformats.org/officeDocument/2006/relationships/image" Target="../media/image160.png"/><Relationship Id="rId12" Type="http://schemas.openxmlformats.org/officeDocument/2006/relationships/image" Target="../media/image165.png"/><Relationship Id="rId17" Type="http://schemas.openxmlformats.org/officeDocument/2006/relationships/image" Target="../media/image170.jpeg"/><Relationship Id="rId2" Type="http://schemas.openxmlformats.org/officeDocument/2006/relationships/image" Target="../media/image155.png"/><Relationship Id="rId16" Type="http://schemas.openxmlformats.org/officeDocument/2006/relationships/image" Target="../media/image169.png"/><Relationship Id="rId1" Type="http://schemas.openxmlformats.org/officeDocument/2006/relationships/slideLayout" Target="../slideLayouts/slideLayout12.xml"/><Relationship Id="rId6" Type="http://schemas.openxmlformats.org/officeDocument/2006/relationships/image" Target="../media/image159.png"/><Relationship Id="rId11" Type="http://schemas.openxmlformats.org/officeDocument/2006/relationships/image" Target="../media/image164.jpeg"/><Relationship Id="rId5" Type="http://schemas.openxmlformats.org/officeDocument/2006/relationships/image" Target="../media/image158.png"/><Relationship Id="rId15" Type="http://schemas.openxmlformats.org/officeDocument/2006/relationships/image" Target="../media/image168.png"/><Relationship Id="rId10" Type="http://schemas.openxmlformats.org/officeDocument/2006/relationships/image" Target="../media/image163.png"/><Relationship Id="rId19" Type="http://schemas.openxmlformats.org/officeDocument/2006/relationships/image" Target="../media/image172.png"/><Relationship Id="rId4" Type="http://schemas.openxmlformats.org/officeDocument/2006/relationships/image" Target="../media/image157.png"/><Relationship Id="rId9" Type="http://schemas.openxmlformats.org/officeDocument/2006/relationships/image" Target="../media/image162.png"/><Relationship Id="rId14" Type="http://schemas.openxmlformats.org/officeDocument/2006/relationships/image" Target="../media/image167.png"/></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12.xml"/><Relationship Id="rId5" Type="http://schemas.openxmlformats.org/officeDocument/2006/relationships/image" Target="../media/image12.jpeg"/><Relationship Id="rId4" Type="http://schemas.openxmlformats.org/officeDocument/2006/relationships/image" Target="../media/image11.jpeg"/></Relationships>
</file>

<file path=ppt/slides/_rels/slide50.xml.rels><?xml version="1.0" encoding="UTF-8" standalone="yes"?>
<Relationships xmlns="http://schemas.openxmlformats.org/package/2006/relationships"><Relationship Id="rId8" Type="http://schemas.openxmlformats.org/officeDocument/2006/relationships/image" Target="../media/image179.png"/><Relationship Id="rId3" Type="http://schemas.openxmlformats.org/officeDocument/2006/relationships/image" Target="../media/image174.png"/><Relationship Id="rId7" Type="http://schemas.openxmlformats.org/officeDocument/2006/relationships/image" Target="../media/image178.png"/><Relationship Id="rId2" Type="http://schemas.openxmlformats.org/officeDocument/2006/relationships/image" Target="../media/image173.png"/><Relationship Id="rId1" Type="http://schemas.openxmlformats.org/officeDocument/2006/relationships/slideLayout" Target="../slideLayouts/slideLayout12.xml"/><Relationship Id="rId6" Type="http://schemas.openxmlformats.org/officeDocument/2006/relationships/image" Target="../media/image177.png"/><Relationship Id="rId5" Type="http://schemas.openxmlformats.org/officeDocument/2006/relationships/image" Target="../media/image176.png"/><Relationship Id="rId10" Type="http://schemas.openxmlformats.org/officeDocument/2006/relationships/image" Target="../media/image148.jpeg"/><Relationship Id="rId4" Type="http://schemas.openxmlformats.org/officeDocument/2006/relationships/image" Target="../media/image175.png"/><Relationship Id="rId9" Type="http://schemas.openxmlformats.org/officeDocument/2006/relationships/image" Target="../media/image180.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8" Type="http://schemas.openxmlformats.org/officeDocument/2006/relationships/image" Target="../media/image186.png"/><Relationship Id="rId3" Type="http://schemas.openxmlformats.org/officeDocument/2006/relationships/image" Target="../media/image181.png"/><Relationship Id="rId7" Type="http://schemas.openxmlformats.org/officeDocument/2006/relationships/image" Target="../media/image185.jpeg"/><Relationship Id="rId12" Type="http://schemas.openxmlformats.org/officeDocument/2006/relationships/image" Target="../media/image190.jpeg"/><Relationship Id="rId2" Type="http://schemas.openxmlformats.org/officeDocument/2006/relationships/chart" Target="../charts/chart14.xml"/><Relationship Id="rId1" Type="http://schemas.openxmlformats.org/officeDocument/2006/relationships/slideLayout" Target="../slideLayouts/slideLayout12.xml"/><Relationship Id="rId6" Type="http://schemas.openxmlformats.org/officeDocument/2006/relationships/image" Target="../media/image184.jpeg"/><Relationship Id="rId11" Type="http://schemas.openxmlformats.org/officeDocument/2006/relationships/image" Target="../media/image189.jpeg"/><Relationship Id="rId5" Type="http://schemas.openxmlformats.org/officeDocument/2006/relationships/image" Target="../media/image183.jpeg"/><Relationship Id="rId10" Type="http://schemas.openxmlformats.org/officeDocument/2006/relationships/image" Target="../media/image188.jpeg"/><Relationship Id="rId4" Type="http://schemas.openxmlformats.org/officeDocument/2006/relationships/image" Target="../media/image182.jpeg"/><Relationship Id="rId9" Type="http://schemas.openxmlformats.org/officeDocument/2006/relationships/image" Target="../media/image187.png"/></Relationships>
</file>

<file path=ppt/slides/_rels/slide53.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1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5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56.xml.rels><?xml version="1.0" encoding="UTF-8" standalone="yes"?>
<Relationships xmlns="http://schemas.openxmlformats.org/package/2006/relationships"><Relationship Id="rId2" Type="http://schemas.openxmlformats.org/officeDocument/2006/relationships/image" Target="../media/image191.png"/><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2" Type="http://schemas.openxmlformats.org/officeDocument/2006/relationships/image" Target="../media/image192.png"/><Relationship Id="rId1" Type="http://schemas.openxmlformats.org/officeDocument/2006/relationships/slideLayout" Target="../slideLayouts/slideLayout12.xml"/></Relationships>
</file>

<file path=ppt/slides/_rels/slide58.xml.rels><?xml version="1.0" encoding="UTF-8" standalone="yes"?>
<Relationships xmlns="http://schemas.openxmlformats.org/package/2006/relationships"><Relationship Id="rId8" Type="http://schemas.openxmlformats.org/officeDocument/2006/relationships/image" Target="../media/image199.png"/><Relationship Id="rId3" Type="http://schemas.openxmlformats.org/officeDocument/2006/relationships/image" Target="../media/image194.jpeg"/><Relationship Id="rId7" Type="http://schemas.openxmlformats.org/officeDocument/2006/relationships/image" Target="../media/image198.png"/><Relationship Id="rId2" Type="http://schemas.openxmlformats.org/officeDocument/2006/relationships/image" Target="../media/image193.png"/><Relationship Id="rId1" Type="http://schemas.openxmlformats.org/officeDocument/2006/relationships/slideLayout" Target="../slideLayouts/slideLayout12.xml"/><Relationship Id="rId6" Type="http://schemas.openxmlformats.org/officeDocument/2006/relationships/image" Target="../media/image197.jpeg"/><Relationship Id="rId5" Type="http://schemas.openxmlformats.org/officeDocument/2006/relationships/image" Target="../media/image196.png"/><Relationship Id="rId4" Type="http://schemas.openxmlformats.org/officeDocument/2006/relationships/image" Target="../media/image195.jpeg"/><Relationship Id="rId9" Type="http://schemas.openxmlformats.org/officeDocument/2006/relationships/image" Target="../media/image200.png"/></Relationships>
</file>

<file path=ppt/slides/_rels/slide59.xml.rels><?xml version="1.0" encoding="UTF-8" standalone="yes"?>
<Relationships xmlns="http://schemas.openxmlformats.org/package/2006/relationships"><Relationship Id="rId8" Type="http://schemas.openxmlformats.org/officeDocument/2006/relationships/image" Target="../media/image207.jpeg"/><Relationship Id="rId3" Type="http://schemas.openxmlformats.org/officeDocument/2006/relationships/image" Target="../media/image202.png"/><Relationship Id="rId7" Type="http://schemas.openxmlformats.org/officeDocument/2006/relationships/image" Target="../media/image206.jpeg"/><Relationship Id="rId2" Type="http://schemas.openxmlformats.org/officeDocument/2006/relationships/image" Target="../media/image201.png"/><Relationship Id="rId1" Type="http://schemas.openxmlformats.org/officeDocument/2006/relationships/slideLayout" Target="../slideLayouts/slideLayout11.xml"/><Relationship Id="rId6" Type="http://schemas.openxmlformats.org/officeDocument/2006/relationships/image" Target="../media/image205.jpeg"/><Relationship Id="rId11" Type="http://schemas.openxmlformats.org/officeDocument/2006/relationships/image" Target="../media/image210.png"/><Relationship Id="rId5" Type="http://schemas.openxmlformats.org/officeDocument/2006/relationships/image" Target="../media/image204.jpeg"/><Relationship Id="rId10" Type="http://schemas.openxmlformats.org/officeDocument/2006/relationships/image" Target="../media/image209.jpeg"/><Relationship Id="rId4" Type="http://schemas.openxmlformats.org/officeDocument/2006/relationships/image" Target="../media/image203.jpeg"/><Relationship Id="rId9" Type="http://schemas.openxmlformats.org/officeDocument/2006/relationships/image" Target="../media/image208.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0.xml.rels><?xml version="1.0" encoding="UTF-8" standalone="yes"?>
<Relationships xmlns="http://schemas.openxmlformats.org/package/2006/relationships"><Relationship Id="rId8" Type="http://schemas.openxmlformats.org/officeDocument/2006/relationships/image" Target="../media/image217.png"/><Relationship Id="rId13" Type="http://schemas.openxmlformats.org/officeDocument/2006/relationships/image" Target="../media/image222.png"/><Relationship Id="rId3" Type="http://schemas.openxmlformats.org/officeDocument/2006/relationships/image" Target="../media/image212.png"/><Relationship Id="rId7" Type="http://schemas.openxmlformats.org/officeDocument/2006/relationships/image" Target="../media/image216.png"/><Relationship Id="rId12" Type="http://schemas.openxmlformats.org/officeDocument/2006/relationships/image" Target="../media/image221.png"/><Relationship Id="rId2" Type="http://schemas.openxmlformats.org/officeDocument/2006/relationships/image" Target="../media/image211.jpeg"/><Relationship Id="rId1" Type="http://schemas.openxmlformats.org/officeDocument/2006/relationships/slideLayout" Target="../slideLayouts/slideLayout12.xml"/><Relationship Id="rId6" Type="http://schemas.openxmlformats.org/officeDocument/2006/relationships/image" Target="../media/image215.png"/><Relationship Id="rId11" Type="http://schemas.openxmlformats.org/officeDocument/2006/relationships/image" Target="../media/image220.png"/><Relationship Id="rId5" Type="http://schemas.openxmlformats.org/officeDocument/2006/relationships/image" Target="../media/image214.png"/><Relationship Id="rId10" Type="http://schemas.openxmlformats.org/officeDocument/2006/relationships/image" Target="../media/image219.jpeg"/><Relationship Id="rId4" Type="http://schemas.openxmlformats.org/officeDocument/2006/relationships/image" Target="../media/image213.jpeg"/><Relationship Id="rId9" Type="http://schemas.openxmlformats.org/officeDocument/2006/relationships/image" Target="../media/image218.jpeg"/><Relationship Id="rId14" Type="http://schemas.openxmlformats.org/officeDocument/2006/relationships/image" Target="../media/image223.png"/></Relationships>
</file>

<file path=ppt/slides/_rels/slide61.xml.rels><?xml version="1.0" encoding="UTF-8" standalone="yes"?>
<Relationships xmlns="http://schemas.openxmlformats.org/package/2006/relationships"><Relationship Id="rId8" Type="http://schemas.openxmlformats.org/officeDocument/2006/relationships/image" Target="../media/image230.jpeg"/><Relationship Id="rId13" Type="http://schemas.openxmlformats.org/officeDocument/2006/relationships/image" Target="../media/image235.jpeg"/><Relationship Id="rId3" Type="http://schemas.openxmlformats.org/officeDocument/2006/relationships/image" Target="../media/image225.jpeg"/><Relationship Id="rId7" Type="http://schemas.openxmlformats.org/officeDocument/2006/relationships/image" Target="../media/image229.png"/><Relationship Id="rId12" Type="http://schemas.openxmlformats.org/officeDocument/2006/relationships/image" Target="../media/image234.jpeg"/><Relationship Id="rId2" Type="http://schemas.openxmlformats.org/officeDocument/2006/relationships/image" Target="../media/image224.jpeg"/><Relationship Id="rId1" Type="http://schemas.openxmlformats.org/officeDocument/2006/relationships/slideLayout" Target="../slideLayouts/slideLayout12.xml"/><Relationship Id="rId6" Type="http://schemas.openxmlformats.org/officeDocument/2006/relationships/image" Target="../media/image228.png"/><Relationship Id="rId11" Type="http://schemas.openxmlformats.org/officeDocument/2006/relationships/image" Target="../media/image233.jpeg"/><Relationship Id="rId5" Type="http://schemas.openxmlformats.org/officeDocument/2006/relationships/image" Target="../media/image227.png"/><Relationship Id="rId15" Type="http://schemas.openxmlformats.org/officeDocument/2006/relationships/image" Target="../media/image237.jpeg"/><Relationship Id="rId10" Type="http://schemas.openxmlformats.org/officeDocument/2006/relationships/image" Target="../media/image232.jpeg"/><Relationship Id="rId4" Type="http://schemas.openxmlformats.org/officeDocument/2006/relationships/image" Target="../media/image226.png"/><Relationship Id="rId9" Type="http://schemas.openxmlformats.org/officeDocument/2006/relationships/image" Target="../media/image231.png"/><Relationship Id="rId14" Type="http://schemas.openxmlformats.org/officeDocument/2006/relationships/image" Target="../media/image236.jpe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3.xml.rels><?xml version="1.0" encoding="UTF-8" standalone="yes"?>
<Relationships xmlns="http://schemas.openxmlformats.org/package/2006/relationships"><Relationship Id="rId8" Type="http://schemas.openxmlformats.org/officeDocument/2006/relationships/image" Target="../media/image244.png"/><Relationship Id="rId3" Type="http://schemas.openxmlformats.org/officeDocument/2006/relationships/image" Target="../media/image239.jpeg"/><Relationship Id="rId7" Type="http://schemas.openxmlformats.org/officeDocument/2006/relationships/image" Target="../media/image243.png"/><Relationship Id="rId2" Type="http://schemas.openxmlformats.org/officeDocument/2006/relationships/image" Target="../media/image238.jpeg"/><Relationship Id="rId1" Type="http://schemas.openxmlformats.org/officeDocument/2006/relationships/slideLayout" Target="../slideLayouts/slideLayout12.xml"/><Relationship Id="rId6" Type="http://schemas.openxmlformats.org/officeDocument/2006/relationships/image" Target="../media/image242.png"/><Relationship Id="rId5" Type="http://schemas.openxmlformats.org/officeDocument/2006/relationships/image" Target="../media/image241.png"/><Relationship Id="rId4" Type="http://schemas.openxmlformats.org/officeDocument/2006/relationships/image" Target="../media/image240.png"/></Relationships>
</file>

<file path=ppt/slides/_rels/slide6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2.xml"/></Relationships>
</file>

<file path=ppt/slides/_rels/slide65.xml.rels><?xml version="1.0" encoding="UTF-8" standalone="yes"?>
<Relationships xmlns="http://schemas.openxmlformats.org/package/2006/relationships"><Relationship Id="rId2" Type="http://schemas.openxmlformats.org/officeDocument/2006/relationships/image" Target="../media/image245.jpg"/><Relationship Id="rId1" Type="http://schemas.openxmlformats.org/officeDocument/2006/relationships/slideLayout" Target="../slideLayouts/slideLayout11.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7.xml.rels><?xml version="1.0" encoding="UTF-8" standalone="yes"?>
<Relationships xmlns="http://schemas.openxmlformats.org/package/2006/relationships"><Relationship Id="rId3" Type="http://schemas.openxmlformats.org/officeDocument/2006/relationships/chart" Target="../charts/chart15.xml"/><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68.xml.rels><?xml version="1.0" encoding="UTF-8" standalone="yes"?>
<Relationships xmlns="http://schemas.openxmlformats.org/package/2006/relationships"><Relationship Id="rId3" Type="http://schemas.openxmlformats.org/officeDocument/2006/relationships/chart" Target="../charts/chart16.xml"/><Relationship Id="rId7" Type="http://schemas.openxmlformats.org/officeDocument/2006/relationships/image" Target="../media/image249.png"/><Relationship Id="rId2" Type="http://schemas.openxmlformats.org/officeDocument/2006/relationships/notesSlide" Target="../notesSlides/notesSlide5.xml"/><Relationship Id="rId1" Type="http://schemas.openxmlformats.org/officeDocument/2006/relationships/slideLayout" Target="../slideLayouts/slideLayout18.xml"/><Relationship Id="rId6" Type="http://schemas.openxmlformats.org/officeDocument/2006/relationships/image" Target="../media/image248.png"/><Relationship Id="rId5" Type="http://schemas.openxmlformats.org/officeDocument/2006/relationships/image" Target="../media/image247.png"/><Relationship Id="rId4" Type="http://schemas.openxmlformats.org/officeDocument/2006/relationships/image" Target="../media/image246.png"/></Relationships>
</file>

<file path=ppt/slides/_rels/slide69.xml.rels><?xml version="1.0" encoding="UTF-8" standalone="yes"?>
<Relationships xmlns="http://schemas.openxmlformats.org/package/2006/relationships"><Relationship Id="rId3" Type="http://schemas.openxmlformats.org/officeDocument/2006/relationships/chart" Target="../charts/chart17.xml"/><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0.xml.rels><?xml version="1.0" encoding="UTF-8" standalone="yes"?>
<Relationships xmlns="http://schemas.openxmlformats.org/package/2006/relationships"><Relationship Id="rId3" Type="http://schemas.openxmlformats.org/officeDocument/2006/relationships/chart" Target="../charts/chart18.xml"/><Relationship Id="rId2" Type="http://schemas.openxmlformats.org/officeDocument/2006/relationships/notesSlide" Target="../notesSlides/notesSlide7.xml"/><Relationship Id="rId1" Type="http://schemas.openxmlformats.org/officeDocument/2006/relationships/slideLayout" Target="../slideLayouts/slideLayout18.xml"/></Relationships>
</file>

<file path=ppt/slides/_rels/slide71.xml.rels><?xml version="1.0" encoding="UTF-8" standalone="yes"?>
<Relationships xmlns="http://schemas.openxmlformats.org/package/2006/relationships"><Relationship Id="rId3" Type="http://schemas.openxmlformats.org/officeDocument/2006/relationships/image" Target="../media/image251.jpeg"/><Relationship Id="rId2" Type="http://schemas.openxmlformats.org/officeDocument/2006/relationships/image" Target="../media/image250.png"/><Relationship Id="rId1" Type="http://schemas.openxmlformats.org/officeDocument/2006/relationships/slideLayout" Target="../slideLayouts/slideLayout12.xml"/><Relationship Id="rId6" Type="http://schemas.openxmlformats.org/officeDocument/2006/relationships/image" Target="../media/image254.png"/><Relationship Id="rId5" Type="http://schemas.openxmlformats.org/officeDocument/2006/relationships/image" Target="../media/image253.png"/><Relationship Id="rId4" Type="http://schemas.openxmlformats.org/officeDocument/2006/relationships/image" Target="../media/image252.png"/></Relationships>
</file>

<file path=ppt/slides/_rels/slide72.xml.rels><?xml version="1.0" encoding="UTF-8" standalone="yes"?>
<Relationships xmlns="http://schemas.openxmlformats.org/package/2006/relationships"><Relationship Id="rId3" Type="http://schemas.openxmlformats.org/officeDocument/2006/relationships/image" Target="../media/image256.png"/><Relationship Id="rId7" Type="http://schemas.openxmlformats.org/officeDocument/2006/relationships/image" Target="../media/image260.png"/><Relationship Id="rId2" Type="http://schemas.openxmlformats.org/officeDocument/2006/relationships/image" Target="../media/image255.png"/><Relationship Id="rId1" Type="http://schemas.openxmlformats.org/officeDocument/2006/relationships/slideLayout" Target="../slideLayouts/slideLayout12.xml"/><Relationship Id="rId6" Type="http://schemas.openxmlformats.org/officeDocument/2006/relationships/image" Target="../media/image259.png"/><Relationship Id="rId5" Type="http://schemas.openxmlformats.org/officeDocument/2006/relationships/image" Target="../media/image258.jpeg"/><Relationship Id="rId4" Type="http://schemas.openxmlformats.org/officeDocument/2006/relationships/image" Target="../media/image257.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5.xml.rels><?xml version="1.0" encoding="UTF-8" standalone="yes"?>
<Relationships xmlns="http://schemas.openxmlformats.org/package/2006/relationships"><Relationship Id="rId3" Type="http://schemas.openxmlformats.org/officeDocument/2006/relationships/image" Target="../media/image262.png"/><Relationship Id="rId2" Type="http://schemas.openxmlformats.org/officeDocument/2006/relationships/image" Target="../media/image261.png"/><Relationship Id="rId1" Type="http://schemas.openxmlformats.org/officeDocument/2006/relationships/slideLayout" Target="../slideLayouts/slideLayout12.xml"/><Relationship Id="rId6" Type="http://schemas.openxmlformats.org/officeDocument/2006/relationships/image" Target="../media/image265.png"/><Relationship Id="rId5" Type="http://schemas.openxmlformats.org/officeDocument/2006/relationships/image" Target="../media/image264.png"/><Relationship Id="rId4" Type="http://schemas.openxmlformats.org/officeDocument/2006/relationships/image" Target="../media/image263.png"/></Relationships>
</file>

<file path=ppt/slides/_rels/slide76.xml.rels><?xml version="1.0" encoding="UTF-8" standalone="yes"?>
<Relationships xmlns="http://schemas.openxmlformats.org/package/2006/relationships"><Relationship Id="rId3" Type="http://schemas.openxmlformats.org/officeDocument/2006/relationships/image" Target="../media/image267.png"/><Relationship Id="rId2" Type="http://schemas.openxmlformats.org/officeDocument/2006/relationships/image" Target="../media/image266.png"/><Relationship Id="rId1" Type="http://schemas.openxmlformats.org/officeDocument/2006/relationships/slideLayout" Target="../slideLayouts/slideLayout24.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chart" Target="../charts/chart1.xml"/><Relationship Id="rId1" Type="http://schemas.openxmlformats.org/officeDocument/2006/relationships/slideLayout" Target="../slideLayouts/slideLayout13.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chart" Target="../charts/chart2.xml"/><Relationship Id="rId7" Type="http://schemas.openxmlformats.org/officeDocument/2006/relationships/image" Target="../media/image24.png"/><Relationship Id="rId12" Type="http://schemas.openxmlformats.org/officeDocument/2006/relationships/image" Target="../media/image28.png"/><Relationship Id="rId2" Type="http://schemas.openxmlformats.org/officeDocument/2006/relationships/image" Target="../media/image20.png"/><Relationship Id="rId1" Type="http://schemas.openxmlformats.org/officeDocument/2006/relationships/slideLayout" Target="../slideLayouts/slideLayout18.xml"/><Relationship Id="rId6" Type="http://schemas.openxmlformats.org/officeDocument/2006/relationships/image" Target="../media/image23.jpeg"/><Relationship Id="rId11" Type="http://schemas.openxmlformats.org/officeDocument/2006/relationships/image" Target="../media/image27.png"/><Relationship Id="rId5" Type="http://schemas.openxmlformats.org/officeDocument/2006/relationships/image" Target="../media/image22.png"/><Relationship Id="rId10" Type="http://schemas.openxmlformats.org/officeDocument/2006/relationships/image" Target="../media/image26.png"/><Relationship Id="rId4" Type="http://schemas.openxmlformats.org/officeDocument/2006/relationships/image" Target="../media/image21.png"/><Relationship Id="rId9"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2" cstate="screen">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849548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234873" y="337302"/>
            <a:ext cx="8717760" cy="995363"/>
          </a:xfrm>
          <a:prstGeom prst="rect">
            <a:avLst/>
          </a:prstGeom>
        </p:spPr>
        <p:txBody>
          <a:bodyPr/>
          <a:lstStyle/>
          <a:p>
            <a:pPr algn="ctr"/>
            <a:r>
              <a:rPr lang="en-US" sz="2400" dirty="0"/>
              <a:t>TV Viewers Are Committed &amp; Invested In The Content, Spending More Time Watching It Than Other Video Platforms</a:t>
            </a:r>
          </a:p>
        </p:txBody>
      </p:sp>
      <p:sp>
        <p:nvSpPr>
          <p:cNvPr id="38" name="Text Box 3"/>
          <p:cNvSpPr txBox="1">
            <a:spLocks noChangeArrowheads="1"/>
          </p:cNvSpPr>
          <p:nvPr/>
        </p:nvSpPr>
        <p:spPr bwMode="auto">
          <a:xfrm>
            <a:off x="983995" y="1548862"/>
            <a:ext cx="7085001" cy="553998"/>
          </a:xfrm>
          <a:prstGeom prst="rect">
            <a:avLst/>
          </a:prstGeom>
          <a:noFill/>
          <a:ln w="9525">
            <a:noFill/>
            <a:miter lim="800000"/>
            <a:headEnd/>
            <a:tailEnd/>
          </a:ln>
          <a:effectLst/>
        </p:spPr>
        <p:txBody>
          <a:bodyPr wrap="square">
            <a:spAutoFit/>
          </a:bodyPr>
          <a:lstStyle/>
          <a:p>
            <a:pPr marL="3175" indent="-3175" algn="ctr" eaLnBrk="0" fontAlgn="base" hangingPunct="0">
              <a:spcBef>
                <a:spcPct val="0"/>
              </a:spcBef>
              <a:spcAft>
                <a:spcPct val="0"/>
              </a:spcAft>
              <a:buClr>
                <a:srgbClr val="4F81BD"/>
              </a:buClr>
            </a:pPr>
            <a:r>
              <a:rPr lang="en-US" sz="1600" b="1" dirty="0">
                <a:latin typeface="Trebuchet MS" panose="020B0603020202020204" pitchFamily="34" charset="0"/>
              </a:rPr>
              <a:t>Average Monthly Time Spent </a:t>
            </a:r>
          </a:p>
          <a:p>
            <a:pPr marL="3175" indent="-3175" algn="ctr" eaLnBrk="0" fontAlgn="base" hangingPunct="0">
              <a:spcBef>
                <a:spcPct val="0"/>
              </a:spcBef>
              <a:spcAft>
                <a:spcPct val="0"/>
              </a:spcAft>
              <a:buClr>
                <a:srgbClr val="4F81BD"/>
              </a:buClr>
            </a:pPr>
            <a:r>
              <a:rPr lang="en-US" sz="1400" b="1" dirty="0">
                <a:latin typeface="Trebuchet MS" panose="020B0603020202020204" pitchFamily="34" charset="0"/>
              </a:rPr>
              <a:t>Minutes per viewer– Adults 18+</a:t>
            </a:r>
          </a:p>
        </p:txBody>
      </p:sp>
      <p:sp>
        <p:nvSpPr>
          <p:cNvPr id="67" name="Text Box 3"/>
          <p:cNvSpPr txBox="1">
            <a:spLocks noChangeArrowheads="1"/>
          </p:cNvSpPr>
          <p:nvPr/>
        </p:nvSpPr>
        <p:spPr bwMode="auto">
          <a:xfrm>
            <a:off x="27662" y="6442502"/>
            <a:ext cx="7673534" cy="415498"/>
          </a:xfrm>
          <a:prstGeom prst="rect">
            <a:avLst/>
          </a:prstGeom>
          <a:noFill/>
        </p:spPr>
        <p:txBody>
          <a:bodyPr wrap="square" rtlCol="0">
            <a:spAutoFit/>
          </a:bodyPr>
          <a:lstStyle>
            <a:defPPr>
              <a:defRPr lang="en-US"/>
            </a:defPPr>
            <a:lvl1pPr marR="0" lvl="0" indent="0" defTabSz="457200" fontAlgn="auto">
              <a:lnSpc>
                <a:spcPct val="100000"/>
              </a:lnSpc>
              <a:spcBef>
                <a:spcPts val="0"/>
              </a:spcBef>
              <a:spcAft>
                <a:spcPts val="0"/>
              </a:spcAft>
              <a:buClrTx/>
              <a:buSzTx/>
              <a:buFontTx/>
              <a:buNone/>
              <a:tabLst/>
              <a:defRPr kumimoji="0" sz="700" b="0" i="1" u="none" strike="noStrike" cap="none" spc="0" normalizeH="0" baseline="0">
                <a:ln>
                  <a:noFill/>
                </a:ln>
                <a:solidFill>
                  <a:prstClr val="black"/>
                </a:solidFill>
                <a:effectLst/>
                <a:uLnTx/>
                <a:uFillTx/>
                <a:latin typeface="Trebuchet MS"/>
              </a:defRPr>
            </a:lvl1pPr>
          </a:lstStyle>
          <a:p>
            <a:r>
              <a:rPr lang="en-US" dirty="0"/>
              <a:t>Sources: Nielsen Total Audience Report, Q1 ‘17, Live + DVR + Time Shifted, P18+, reflects activity on TV set only – computer/laptop and mobile viewing not included; </a:t>
            </a:r>
          </a:p>
          <a:p>
            <a:r>
              <a:rPr lang="en-US" dirty="0"/>
              <a:t>comScore Media Metrix Multi-Platform Data,  Desktop 2+, Mobile 18+, July 2017, Average Min Per Visitor, July 2017; note comScore data does not include mobile video; Length of YouTube session based on Media Metrix Multi-Platform, Desktop 2+, Mobile 18+, July 2017, Average minutes per visit.</a:t>
            </a:r>
          </a:p>
        </p:txBody>
      </p:sp>
      <p:sp>
        <p:nvSpPr>
          <p:cNvPr id="11" name="Slide Number Placeholder 1">
            <a:extLst>
              <a:ext uri="{FF2B5EF4-FFF2-40B4-BE49-F238E27FC236}">
                <a16:creationId xmlns:a16="http://schemas.microsoft.com/office/drawing/2014/main" id="{86F2C21D-E23A-4F47-9400-D09879862123}"/>
              </a:ext>
            </a:extLst>
          </p:cNvPr>
          <p:cNvSpPr txBox="1">
            <a:spLocks/>
          </p:cNvSpPr>
          <p:nvPr/>
        </p:nvSpPr>
        <p:spPr>
          <a:xfrm>
            <a:off x="8603531" y="6620655"/>
            <a:ext cx="21336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04F9D6DC-8C4E-4599-BF21-177D7E9FD0BC}" type="slidenum">
              <a:rPr lang="en-US" sz="1100" smtClean="0">
                <a:solidFill>
                  <a:schemeClr val="accent1"/>
                </a:solidFill>
              </a:rPr>
              <a:pPr/>
              <a:t>10</a:t>
            </a:fld>
            <a:endParaRPr lang="en-US" sz="1400" dirty="0">
              <a:solidFill>
                <a:schemeClr val="accent1"/>
              </a:solidFill>
            </a:endParaRPr>
          </a:p>
        </p:txBody>
      </p:sp>
      <p:graphicFrame>
        <p:nvGraphicFramePr>
          <p:cNvPr id="12" name="Chart 11">
            <a:extLst>
              <a:ext uri="{FF2B5EF4-FFF2-40B4-BE49-F238E27FC236}">
                <a16:creationId xmlns:a16="http://schemas.microsoft.com/office/drawing/2014/main" id="{D940A658-A6AC-4FF8-86C7-17FF3BE8FB86}"/>
              </a:ext>
            </a:extLst>
          </p:cNvPr>
          <p:cNvGraphicFramePr/>
          <p:nvPr>
            <p:extLst>
              <p:ext uri="{D42A27DB-BD31-4B8C-83A1-F6EECF244321}">
                <p14:modId xmlns:p14="http://schemas.microsoft.com/office/powerpoint/2010/main" val="2767781125"/>
              </p:ext>
            </p:extLst>
          </p:nvPr>
        </p:nvGraphicFramePr>
        <p:xfrm>
          <a:off x="4419" y="1943019"/>
          <a:ext cx="8789794" cy="3084835"/>
        </p:xfrm>
        <a:graphic>
          <a:graphicData uri="http://schemas.openxmlformats.org/drawingml/2006/chart">
            <c:chart xmlns:c="http://schemas.openxmlformats.org/drawingml/2006/chart" xmlns:r="http://schemas.openxmlformats.org/officeDocument/2006/relationships" r:id="rId2"/>
          </a:graphicData>
        </a:graphic>
      </p:graphicFrame>
      <p:sp>
        <p:nvSpPr>
          <p:cNvPr id="4" name="Rectangle 3">
            <a:extLst>
              <a:ext uri="{FF2B5EF4-FFF2-40B4-BE49-F238E27FC236}">
                <a16:creationId xmlns:a16="http://schemas.microsoft.com/office/drawing/2014/main" id="{A7A0B164-00C1-4A86-B23E-ADA2121BDAA4}"/>
              </a:ext>
            </a:extLst>
          </p:cNvPr>
          <p:cNvSpPr/>
          <p:nvPr/>
        </p:nvSpPr>
        <p:spPr>
          <a:xfrm>
            <a:off x="1099929" y="5226256"/>
            <a:ext cx="7659757" cy="624364"/>
          </a:xfrm>
          <a:prstGeom prst="rect">
            <a:avLst/>
          </a:prstGeom>
          <a:solidFill>
            <a:schemeClr val="accent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t>  The average length of a </a:t>
            </a:r>
            <a:r>
              <a:rPr lang="en-US" sz="1600" u="sng" dirty="0"/>
              <a:t>session</a:t>
            </a:r>
            <a:r>
              <a:rPr lang="en-US" sz="1600" dirty="0"/>
              <a:t> with TV is 43% longer than with YouTube and 240% higher than with Facebook, offering more potential for engagement</a:t>
            </a:r>
          </a:p>
        </p:txBody>
      </p:sp>
      <p:sp>
        <p:nvSpPr>
          <p:cNvPr id="7" name="Arrow: Down 6">
            <a:extLst>
              <a:ext uri="{FF2B5EF4-FFF2-40B4-BE49-F238E27FC236}">
                <a16:creationId xmlns:a16="http://schemas.microsoft.com/office/drawing/2014/main" id="{2138051A-CD7E-4BA3-BA68-F9CCE43E13EC}"/>
              </a:ext>
            </a:extLst>
          </p:cNvPr>
          <p:cNvSpPr/>
          <p:nvPr/>
        </p:nvSpPr>
        <p:spPr>
          <a:xfrm rot="18824754">
            <a:off x="810468" y="4748734"/>
            <a:ext cx="419900" cy="640427"/>
          </a:xfrm>
          <a:prstGeom prst="downArrow">
            <a:avLst/>
          </a:prstGeom>
          <a:solidFill>
            <a:schemeClr val="accent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4" descr="https://www.youtube.com/yt/brand/media/image/YouTube-logo-full_color.png">
            <a:extLst>
              <a:ext uri="{FF2B5EF4-FFF2-40B4-BE49-F238E27FC236}">
                <a16:creationId xmlns:a16="http://schemas.microsoft.com/office/drawing/2014/main" id="{09F7C90B-B01A-43A7-9683-C45A9A4AA2DA}"/>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869105" y="4395165"/>
            <a:ext cx="840366" cy="552541"/>
          </a:xfrm>
          <a:prstGeom prst="rect">
            <a:avLst/>
          </a:prstGeom>
          <a:noFill/>
          <a:extLst>
            <a:ext uri="{909E8E84-426E-40dd-AFC4-6F175D3DCCD1}">
              <a14:hiddenFill xmlns:a14="http://schemas.microsoft.com/office/drawing/2010/main" xmlns="">
                <a:solidFill>
                  <a:srgbClr val="FFFFFF"/>
                </a:solidFill>
              </a14:hiddenFill>
            </a:ext>
          </a:extLst>
        </p:spPr>
      </p:pic>
      <p:pic>
        <p:nvPicPr>
          <p:cNvPr id="10" name="Picture 22" descr="http://2.bp.blogspot.com/-e8EX8HXfU_M/VWA1tOmIxII/AAAAAAAACnM/wVEAIqUlnOI/s1600/Snapchat-logo-vector.png">
            <a:extLst>
              <a:ext uri="{FF2B5EF4-FFF2-40B4-BE49-F238E27FC236}">
                <a16:creationId xmlns:a16="http://schemas.microsoft.com/office/drawing/2014/main" id="{945A3239-CD10-4EBD-83E6-424E3BBD0F4E}"/>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8122801" y="4488134"/>
            <a:ext cx="480730" cy="341318"/>
          </a:xfrm>
          <a:prstGeom prst="rect">
            <a:avLst/>
          </a:prstGeom>
          <a:noFill/>
          <a:extLst>
            <a:ext uri="{909E8E84-426E-40dd-AFC4-6F175D3DCCD1}">
              <a14:hiddenFill xmlns:a14="http://schemas.microsoft.com/office/drawing/2010/main" xmlns="">
                <a:solidFill>
                  <a:srgbClr val="FFFFFF"/>
                </a:solidFill>
              </a14:hiddenFill>
            </a:ext>
          </a:extLst>
        </p:spPr>
      </p:pic>
      <p:pic>
        <p:nvPicPr>
          <p:cNvPr id="13" name="Picture 24" descr="https://g.twimg.com/Twitter_logo_blue.png">
            <a:extLst>
              <a:ext uri="{FF2B5EF4-FFF2-40B4-BE49-F238E27FC236}">
                <a16:creationId xmlns:a16="http://schemas.microsoft.com/office/drawing/2014/main" id="{3EB2E7DA-E95B-4E68-9A70-DCAF2B9BCE7C}"/>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358720" y="4519577"/>
            <a:ext cx="342476" cy="278431"/>
          </a:xfrm>
          <a:prstGeom prst="rect">
            <a:avLst/>
          </a:prstGeom>
          <a:noFill/>
          <a:extLst>
            <a:ext uri="{909E8E84-426E-40dd-AFC4-6F175D3DCCD1}">
              <a14:hiddenFill xmlns:a14="http://schemas.microsoft.com/office/drawing/2010/main" xmlns="">
                <a:solidFill>
                  <a:srgbClr val="FFFFFF"/>
                </a:solidFill>
              </a14:hiddenFill>
            </a:ext>
          </a:extLst>
        </p:spPr>
      </p:pic>
      <p:pic>
        <p:nvPicPr>
          <p:cNvPr id="14" name="Picture 40" descr="https://upload.wikimedia.org/wikipedia/commons/thumb/2/26/Twitch_logo.svg/2000px-Twitch_logo.svg.png">
            <a:extLst>
              <a:ext uri="{FF2B5EF4-FFF2-40B4-BE49-F238E27FC236}">
                <a16:creationId xmlns:a16="http://schemas.microsoft.com/office/drawing/2014/main" id="{46BA92FC-F6A3-428E-A611-54DC72CBCC35}"/>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2847428" y="4480298"/>
            <a:ext cx="573697" cy="354259"/>
          </a:xfrm>
          <a:prstGeom prst="rect">
            <a:avLst/>
          </a:prstGeom>
          <a:noFill/>
          <a:extLst>
            <a:ext uri="{909E8E84-426E-40dd-AFC4-6F175D3DCCD1}">
              <a14:hiddenFill xmlns:a14="http://schemas.microsoft.com/office/drawing/2010/main" xmlns="">
                <a:solidFill>
                  <a:srgbClr val="FFFFFF"/>
                </a:solidFill>
              </a14:hiddenFill>
            </a:ext>
          </a:extLst>
        </p:spPr>
      </p:pic>
      <p:pic>
        <p:nvPicPr>
          <p:cNvPr id="15" name="Picture 2" descr="https://www.facebookbrand.com/img/fb-art.jpg">
            <a:extLst>
              <a:ext uri="{FF2B5EF4-FFF2-40B4-BE49-F238E27FC236}">
                <a16:creationId xmlns:a16="http://schemas.microsoft.com/office/drawing/2014/main" id="{CB1DD5A5-5D46-41CD-8A9A-3C77B33B8AFA}"/>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1321152" y="4519159"/>
            <a:ext cx="324735" cy="287568"/>
          </a:xfrm>
          <a:prstGeom prst="rect">
            <a:avLst/>
          </a:prstGeom>
          <a:noFill/>
          <a:extLst>
            <a:ext uri="{909E8E84-426E-40dd-AFC4-6F175D3DCCD1}">
              <a14:hiddenFill xmlns:a14="http://schemas.microsoft.com/office/drawing/2010/main" xmlns="">
                <a:solidFill>
                  <a:srgbClr val="FFFFFF"/>
                </a:solidFill>
              </a14:hiddenFill>
            </a:ext>
          </a:extLst>
        </p:spPr>
      </p:pic>
      <p:grpSp>
        <p:nvGrpSpPr>
          <p:cNvPr id="16" name="Group 15">
            <a:extLst>
              <a:ext uri="{FF2B5EF4-FFF2-40B4-BE49-F238E27FC236}">
                <a16:creationId xmlns:a16="http://schemas.microsoft.com/office/drawing/2014/main" id="{7BCA07C6-C96B-4A90-82E8-09353F2A8E08}"/>
              </a:ext>
            </a:extLst>
          </p:cNvPr>
          <p:cNvGrpSpPr/>
          <p:nvPr/>
        </p:nvGrpSpPr>
        <p:grpSpPr>
          <a:xfrm>
            <a:off x="4704900" y="4480298"/>
            <a:ext cx="481141" cy="425890"/>
            <a:chOff x="5139743" y="2407001"/>
            <a:chExt cx="651457" cy="725385"/>
          </a:xfrm>
        </p:grpSpPr>
        <p:pic>
          <p:nvPicPr>
            <p:cNvPr id="17" name="Picture 16">
              <a:extLst>
                <a:ext uri="{FF2B5EF4-FFF2-40B4-BE49-F238E27FC236}">
                  <a16:creationId xmlns:a16="http://schemas.microsoft.com/office/drawing/2014/main" id="{1364D206-E80E-4B3E-98C8-C2E4081824BF}"/>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l="58057" t="31484" r="31711" b="61904"/>
            <a:stretch/>
          </p:blipFill>
          <p:spPr>
            <a:xfrm>
              <a:off x="5139743" y="2895599"/>
              <a:ext cx="651457" cy="236787"/>
            </a:xfrm>
            <a:prstGeom prst="rect">
              <a:avLst/>
            </a:prstGeom>
          </p:spPr>
        </p:pic>
        <p:pic>
          <p:nvPicPr>
            <p:cNvPr id="18" name="Picture 17">
              <a:extLst>
                <a:ext uri="{FF2B5EF4-FFF2-40B4-BE49-F238E27FC236}">
                  <a16:creationId xmlns:a16="http://schemas.microsoft.com/office/drawing/2014/main" id="{FAB0B2AB-EAB3-4E05-9E13-BE8E5A0C9416}"/>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l="25080" t="9322" r="24648" b="9322"/>
            <a:stretch/>
          </p:blipFill>
          <p:spPr>
            <a:xfrm>
              <a:off x="5182345" y="2407001"/>
              <a:ext cx="537258" cy="541877"/>
            </a:xfrm>
            <a:prstGeom prst="rect">
              <a:avLst/>
            </a:prstGeom>
          </p:spPr>
        </p:pic>
      </p:grpSp>
      <p:pic>
        <p:nvPicPr>
          <p:cNvPr id="3" name="Picture 2">
            <a:extLst>
              <a:ext uri="{FF2B5EF4-FFF2-40B4-BE49-F238E27FC236}">
                <a16:creationId xmlns:a16="http://schemas.microsoft.com/office/drawing/2014/main" id="{92FDE91E-0387-4679-9023-C58C7B937398}"/>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l="5225" t="24627" r="46233" b="20327"/>
          <a:stretch/>
        </p:blipFill>
        <p:spPr>
          <a:xfrm>
            <a:off x="3752141" y="4513541"/>
            <a:ext cx="621743" cy="293186"/>
          </a:xfrm>
          <a:prstGeom prst="rect">
            <a:avLst/>
          </a:prstGeom>
        </p:spPr>
      </p:pic>
      <p:sp>
        <p:nvSpPr>
          <p:cNvPr id="5" name="Rectangle 4">
            <a:extLst>
              <a:ext uri="{FF2B5EF4-FFF2-40B4-BE49-F238E27FC236}">
                <a16:creationId xmlns:a16="http://schemas.microsoft.com/office/drawing/2014/main" id="{8206895D-1745-4808-9A70-4727B03CAA37}"/>
              </a:ext>
            </a:extLst>
          </p:cNvPr>
          <p:cNvSpPr/>
          <p:nvPr/>
        </p:nvSpPr>
        <p:spPr>
          <a:xfrm>
            <a:off x="141974" y="4375285"/>
            <a:ext cx="1195404" cy="473277"/>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solidFill>
                  <a:schemeClr val="tx1"/>
                </a:solidFill>
              </a:rPr>
              <a:t>Television</a:t>
            </a:r>
          </a:p>
        </p:txBody>
      </p:sp>
      <p:pic>
        <p:nvPicPr>
          <p:cNvPr id="1026" name="Picture 2" descr="https://assets.pcmag.com/media/images/520924-hulu-review-logo.png?thumb=y&amp;width=333&amp;height=245"/>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5566942" y="4510378"/>
            <a:ext cx="470292" cy="346011"/>
          </a:xfrm>
          <a:prstGeom prst="rect">
            <a:avLst/>
          </a:prstGeom>
          <a:noFill/>
          <a:extLst>
            <a:ext uri="{909E8E84-426E-40dd-AFC4-6F175D3DCCD1}">
              <a14:hiddenFill xmlns:a14="http://schemas.microsoft.com/office/drawing/2010/main" xmlns="">
                <a:solidFill>
                  <a:srgbClr val="FFFFFF"/>
                </a:solidFill>
              </a14:hiddenFill>
            </a:ext>
          </a:extLst>
        </p:spPr>
      </p:pic>
      <p:pic>
        <p:nvPicPr>
          <p:cNvPr id="6" name="Picture 5">
            <a:extLst>
              <a:ext uri="{FF2B5EF4-FFF2-40B4-BE49-F238E27FC236}">
                <a16:creationId xmlns:a16="http://schemas.microsoft.com/office/drawing/2014/main" id="{CF51F0F4-4F2A-4B95-840F-6036A5F8AD2D}"/>
              </a:ext>
            </a:extLst>
          </p:cNvPr>
          <p:cNvPicPr>
            <a:picLocks noChangeAspect="1"/>
          </p:cNvPicPr>
          <p:nvPr/>
        </p:nvPicPr>
        <p:blipFill rotWithShape="1">
          <a:blip r:embed="rId12" cstate="screen">
            <a:extLst>
              <a:ext uri="{28A0092B-C50C-407E-A947-70E740481C1C}">
                <a14:useLocalDpi xmlns:a14="http://schemas.microsoft.com/office/drawing/2010/main"/>
              </a:ext>
            </a:extLst>
          </a:blip>
          <a:srcRect t="34322" b="35137"/>
          <a:stretch/>
        </p:blipFill>
        <p:spPr>
          <a:xfrm>
            <a:off x="6269174" y="4639372"/>
            <a:ext cx="823372" cy="251469"/>
          </a:xfrm>
          <a:prstGeom prst="rect">
            <a:avLst/>
          </a:prstGeom>
        </p:spPr>
      </p:pic>
    </p:spTree>
    <p:extLst>
      <p:ext uri="{BB962C8B-B14F-4D97-AF65-F5344CB8AC3E}">
        <p14:creationId xmlns:p14="http://schemas.microsoft.com/office/powerpoint/2010/main" val="21613297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Chart 8">
            <a:extLst>
              <a:ext uri="{FF2B5EF4-FFF2-40B4-BE49-F238E27FC236}">
                <a16:creationId xmlns:a16="http://schemas.microsoft.com/office/drawing/2014/main" id="{220B4D35-0561-4B17-AC59-0A10A750A751}"/>
              </a:ext>
            </a:extLst>
          </p:cNvPr>
          <p:cNvGraphicFramePr/>
          <p:nvPr>
            <p:extLst>
              <p:ext uri="{D42A27DB-BD31-4B8C-83A1-F6EECF244321}">
                <p14:modId xmlns:p14="http://schemas.microsoft.com/office/powerpoint/2010/main" val="2790862556"/>
              </p:ext>
            </p:extLst>
          </p:nvPr>
        </p:nvGraphicFramePr>
        <p:xfrm>
          <a:off x="448660" y="1831131"/>
          <a:ext cx="9576183" cy="2744932"/>
        </p:xfrm>
        <a:graphic>
          <a:graphicData uri="http://schemas.openxmlformats.org/drawingml/2006/chart">
            <c:chart xmlns:c="http://schemas.openxmlformats.org/drawingml/2006/chart" xmlns:r="http://schemas.openxmlformats.org/officeDocument/2006/relationships" r:id="rId2"/>
          </a:graphicData>
        </a:graphic>
      </p:graphicFrame>
      <p:sp>
        <p:nvSpPr>
          <p:cNvPr id="15" name="TextBox 14">
            <a:extLst>
              <a:ext uri="{FF2B5EF4-FFF2-40B4-BE49-F238E27FC236}">
                <a16:creationId xmlns:a16="http://schemas.microsoft.com/office/drawing/2014/main" id="{18E6F583-2519-4EDD-B0AF-C2B9B3F490EE}"/>
              </a:ext>
            </a:extLst>
          </p:cNvPr>
          <p:cNvSpPr txBox="1"/>
          <p:nvPr/>
        </p:nvSpPr>
        <p:spPr>
          <a:xfrm>
            <a:off x="144492" y="6386039"/>
            <a:ext cx="7466991" cy="430887"/>
          </a:xfrm>
          <a:prstGeom prst="rect">
            <a:avLst/>
          </a:prstGeom>
          <a:noFill/>
        </p:spPr>
        <p:txBody>
          <a:bodyPr wrap="square" rtlCol="0">
            <a:spAutoFit/>
          </a:bodyPr>
          <a:lstStyle/>
          <a:p>
            <a:pPr defTabSz="457200">
              <a:defRPr/>
            </a:pPr>
            <a:r>
              <a:rPr lang="en-US" sz="700" i="1" dirty="0"/>
              <a:t>Source: TV: Nielsen Total Audience Report, Q1 ’17; TV = Live TV + DVR + Time Shifted, </a:t>
            </a:r>
            <a:r>
              <a:rPr lang="en-US" sz="800" i="1" dirty="0"/>
              <a:t>A18-34, graph </a:t>
            </a:r>
            <a:r>
              <a:rPr lang="en-US" sz="700" i="1" dirty="0"/>
              <a:t>reflects activity on TV set only – computer/laptop and mobile viewing not included;  </a:t>
            </a:r>
            <a:r>
              <a:rPr kumimoji="0" lang="en-US" sz="700" b="0" i="1" u="none" strike="noStrike" kern="1200" cap="none" spc="0" normalizeH="0" baseline="0" noProof="0" dirty="0">
                <a:ln>
                  <a:noFill/>
                </a:ln>
                <a:effectLst/>
                <a:uLnTx/>
                <a:uFillTx/>
                <a:latin typeface="Trebuchet MS"/>
                <a:ea typeface="+mn-ea"/>
                <a:cs typeface="+mn-cs"/>
              </a:rPr>
              <a:t>Bureau of Labor Statistics, 2016 Annual Average Hours Per</a:t>
            </a:r>
            <a:r>
              <a:rPr kumimoji="0" lang="en-US" sz="700" b="0" i="1" u="none" strike="noStrike" kern="1200" cap="none" spc="0" normalizeH="0" noProof="0" dirty="0">
                <a:ln>
                  <a:noFill/>
                </a:ln>
                <a:effectLst/>
                <a:uLnTx/>
                <a:uFillTx/>
                <a:latin typeface="Trebuchet MS"/>
                <a:ea typeface="+mn-ea"/>
                <a:cs typeface="+mn-cs"/>
              </a:rPr>
              <a:t> Day, </a:t>
            </a:r>
            <a:r>
              <a:rPr lang="en-US" sz="700" i="1" dirty="0">
                <a:latin typeface="Trebuchet MS"/>
              </a:rPr>
              <a:t>P20-34; </a:t>
            </a:r>
            <a:r>
              <a:rPr lang="en-US" sz="700" i="1" dirty="0"/>
              <a:t>comScore Media Metrix Multi-Platform Data, P18+, July 2017, note mobile video is not included in comScore data</a:t>
            </a:r>
            <a:endParaRPr kumimoji="0" lang="en-US" sz="700" b="0" i="1" u="none" strike="noStrike" kern="1200" cap="none" spc="0" normalizeH="0" baseline="0" noProof="0" dirty="0">
              <a:ln>
                <a:noFill/>
              </a:ln>
              <a:effectLst/>
              <a:uLnTx/>
              <a:uFillTx/>
              <a:latin typeface="Trebuchet MS"/>
            </a:endParaRPr>
          </a:p>
        </p:txBody>
      </p:sp>
      <p:pic>
        <p:nvPicPr>
          <p:cNvPr id="1026" name="Picture 2" descr="https://images.vexels.com/media/users/3/127688/isolated/lists/0c9e6c4b22c3f4007be4db65153328e5-flat-lcd-tv.p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63044" y="2646294"/>
            <a:ext cx="1355709" cy="1355709"/>
          </a:xfrm>
          <a:prstGeom prst="rect">
            <a:avLst/>
          </a:prstGeom>
          <a:noFill/>
          <a:extLst>
            <a:ext uri="{909E8E84-426E-40dd-AFC4-6F175D3DCCD1}">
              <a14:hiddenFill xmlns:a14="http://schemas.microsoft.com/office/drawing/2010/main" xmlns="">
                <a:solidFill>
                  <a:srgbClr val="FFFFFF"/>
                </a:solidFill>
              </a14:hiddenFill>
            </a:ext>
          </a:extLst>
        </p:spPr>
      </p:pic>
      <p:pic>
        <p:nvPicPr>
          <p:cNvPr id="1030" name="Picture 6" descr="https://d30y9cdsu7xlg0.cloudfront.net/png/102641-200.pn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381438" y="3238058"/>
            <a:ext cx="657201" cy="657201"/>
          </a:xfrm>
          <a:prstGeom prst="rect">
            <a:avLst/>
          </a:prstGeom>
          <a:noFill/>
          <a:extLst>
            <a:ext uri="{909E8E84-426E-40dd-AFC4-6F175D3DCCD1}">
              <a14:hiddenFill xmlns:a14="http://schemas.microsoft.com/office/drawing/2010/main" xmlns="">
                <a:solidFill>
                  <a:srgbClr val="FFFFFF"/>
                </a:solidFill>
              </a14:hiddenFill>
            </a:ext>
          </a:extLst>
        </p:spPr>
      </p:pic>
      <p:pic>
        <p:nvPicPr>
          <p:cNvPr id="1032" name="Picture 8" descr="Shopping cart PN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flipH="1">
            <a:off x="5479912" y="3388935"/>
            <a:ext cx="436997" cy="418220"/>
          </a:xfrm>
          <a:prstGeom prst="rect">
            <a:avLst/>
          </a:prstGeom>
          <a:noFill/>
          <a:extLst>
            <a:ext uri="{909E8E84-426E-40dd-AFC4-6F175D3DCCD1}">
              <a14:hiddenFill xmlns:a14="http://schemas.microsoft.com/office/drawing/2010/main" xmlns="">
                <a:solidFill>
                  <a:srgbClr val="FFFFFF"/>
                </a:solidFill>
              </a14:hiddenFill>
            </a:ext>
          </a:extLst>
        </p:spPr>
      </p:pic>
      <p:pic>
        <p:nvPicPr>
          <p:cNvPr id="17" name="Picture 2" descr="https://www.facebookbrand.com/img/fb-art.jpg">
            <a:extLst>
              <a:ext uri="{FF2B5EF4-FFF2-40B4-BE49-F238E27FC236}">
                <a16:creationId xmlns:a16="http://schemas.microsoft.com/office/drawing/2014/main" id="{CB1DD5A5-5D46-41CD-8A9A-3C77B33B8AFA}"/>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7041862" y="3456920"/>
            <a:ext cx="289227" cy="256124"/>
          </a:xfrm>
          <a:prstGeom prst="roundRect">
            <a:avLst/>
          </a:prstGeom>
          <a:noFill/>
          <a:extLst>
            <a:ext uri="{909E8E84-426E-40dd-AFC4-6F175D3DCCD1}">
              <a14:hiddenFill xmlns:a14="http://schemas.microsoft.com/office/drawing/2010/main" xmlns="">
                <a:solidFill>
                  <a:srgbClr val="FFFFFF"/>
                </a:solidFill>
              </a14:hiddenFill>
            </a:ext>
          </a:extLst>
        </p:spPr>
      </p:pic>
      <p:pic>
        <p:nvPicPr>
          <p:cNvPr id="19" name="Picture 4" descr="https://www.youtube.com/yt/brand/media/image/YouTube-logo-full_color.png">
            <a:extLst>
              <a:ext uri="{FF2B5EF4-FFF2-40B4-BE49-F238E27FC236}">
                <a16:creationId xmlns:a16="http://schemas.microsoft.com/office/drawing/2014/main" id="{09F7C90B-B01A-43A7-9683-C45A9A4AA2DA}"/>
              </a:ext>
            </a:extLst>
          </p:cNvPr>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6162386" y="3324148"/>
            <a:ext cx="756570" cy="497445"/>
          </a:xfrm>
          <a:prstGeom prst="rect">
            <a:avLst/>
          </a:prstGeom>
          <a:noFill/>
          <a:extLst>
            <a:ext uri="{909E8E84-426E-40dd-AFC4-6F175D3DCCD1}">
              <a14:hiddenFill xmlns:a14="http://schemas.microsoft.com/office/drawing/2010/main" xmlns="">
                <a:solidFill>
                  <a:srgbClr val="FFFFFF"/>
                </a:solidFill>
              </a14:hiddenFill>
            </a:ext>
          </a:extLst>
        </p:spPr>
      </p:pic>
      <p:grpSp>
        <p:nvGrpSpPr>
          <p:cNvPr id="21" name="Group 20">
            <a:extLst>
              <a:ext uri="{FF2B5EF4-FFF2-40B4-BE49-F238E27FC236}">
                <a16:creationId xmlns:a16="http://schemas.microsoft.com/office/drawing/2014/main" id="{7BCA07C6-C96B-4A90-82E8-09353F2A8E08}"/>
              </a:ext>
            </a:extLst>
          </p:cNvPr>
          <p:cNvGrpSpPr/>
          <p:nvPr/>
        </p:nvGrpSpPr>
        <p:grpSpPr>
          <a:xfrm>
            <a:off x="7463253" y="3473988"/>
            <a:ext cx="310271" cy="248109"/>
            <a:chOff x="5139743" y="2407001"/>
            <a:chExt cx="651457" cy="725385"/>
          </a:xfrm>
        </p:grpSpPr>
        <p:pic>
          <p:nvPicPr>
            <p:cNvPr id="22" name="Picture 21">
              <a:extLst>
                <a:ext uri="{FF2B5EF4-FFF2-40B4-BE49-F238E27FC236}">
                  <a16:creationId xmlns:a16="http://schemas.microsoft.com/office/drawing/2014/main" id="{1364D206-E80E-4B3E-98C8-C2E4081824BF}"/>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l="58057" t="31484" r="31711" b="61904"/>
            <a:stretch/>
          </p:blipFill>
          <p:spPr>
            <a:xfrm>
              <a:off x="5139743" y="2895599"/>
              <a:ext cx="651457" cy="236787"/>
            </a:xfrm>
            <a:prstGeom prst="roundRect">
              <a:avLst/>
            </a:prstGeom>
          </p:spPr>
        </p:pic>
        <p:pic>
          <p:nvPicPr>
            <p:cNvPr id="23" name="Picture 22">
              <a:extLst>
                <a:ext uri="{FF2B5EF4-FFF2-40B4-BE49-F238E27FC236}">
                  <a16:creationId xmlns:a16="http://schemas.microsoft.com/office/drawing/2014/main" id="{FAB0B2AB-EAB3-4E05-9E13-BE8E5A0C9416}"/>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l="25080" t="9322" r="24648" b="9322"/>
            <a:stretch/>
          </p:blipFill>
          <p:spPr>
            <a:xfrm>
              <a:off x="5182345" y="2407001"/>
              <a:ext cx="537258" cy="541877"/>
            </a:xfrm>
            <a:prstGeom prst="roundRect">
              <a:avLst/>
            </a:prstGeom>
          </p:spPr>
        </p:pic>
      </p:grpSp>
      <p:sp>
        <p:nvSpPr>
          <p:cNvPr id="26" name="TextBox 25">
            <a:extLst>
              <a:ext uri="{FF2B5EF4-FFF2-40B4-BE49-F238E27FC236}">
                <a16:creationId xmlns:a16="http://schemas.microsoft.com/office/drawing/2014/main" id="{C18FC9FB-AD98-4C62-802D-79060820FB73}"/>
              </a:ext>
            </a:extLst>
          </p:cNvPr>
          <p:cNvSpPr txBox="1"/>
          <p:nvPr/>
        </p:nvSpPr>
        <p:spPr>
          <a:xfrm>
            <a:off x="2991987" y="2373622"/>
            <a:ext cx="2778902" cy="307777"/>
          </a:xfrm>
          <a:prstGeom prst="rect">
            <a:avLst/>
          </a:prstGeom>
          <a:noFill/>
        </p:spPr>
        <p:txBody>
          <a:bodyPr wrap="none" rtlCol="0">
            <a:spAutoFit/>
          </a:bodyPr>
          <a:lstStyle/>
          <a:p>
            <a:r>
              <a:rPr lang="en-US" sz="1400" dirty="0"/>
              <a:t>Time Spent per day (Millennials)</a:t>
            </a:r>
          </a:p>
        </p:txBody>
      </p:sp>
      <p:pic>
        <p:nvPicPr>
          <p:cNvPr id="27" name="Picture 40" descr="https://upload.wikimedia.org/wikipedia/commons/thumb/2/26/Twitch_logo.svg/2000px-Twitch_logo.svg.png">
            <a:extLst>
              <a:ext uri="{FF2B5EF4-FFF2-40B4-BE49-F238E27FC236}">
                <a16:creationId xmlns:a16="http://schemas.microsoft.com/office/drawing/2014/main" id="{0AC88002-FD80-41B4-BB16-D8DB6DB86C4C}"/>
              </a:ext>
            </a:extLst>
          </p:cNvPr>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7794375" y="3538913"/>
            <a:ext cx="290456" cy="179357"/>
          </a:xfrm>
          <a:prstGeom prst="roundRect">
            <a:avLst/>
          </a:prstGeom>
          <a:solidFill>
            <a:schemeClr val="bg1"/>
          </a:solidFill>
          <a:extLst/>
        </p:spPr>
      </p:pic>
      <p:sp>
        <p:nvSpPr>
          <p:cNvPr id="28" name="Speech Bubble: Rectangle with Corners Rounded 27">
            <a:extLst>
              <a:ext uri="{FF2B5EF4-FFF2-40B4-BE49-F238E27FC236}">
                <a16:creationId xmlns:a16="http://schemas.microsoft.com/office/drawing/2014/main" id="{FA653323-EC30-4172-AF71-35A5D6C29A4C}"/>
              </a:ext>
            </a:extLst>
          </p:cNvPr>
          <p:cNvSpPr/>
          <p:nvPr/>
        </p:nvSpPr>
        <p:spPr>
          <a:xfrm rot="16200000">
            <a:off x="8312950" y="3547094"/>
            <a:ext cx="182880" cy="148906"/>
          </a:xfrm>
          <a:prstGeom prst="wedgeRoundRectCallout">
            <a:avLst>
              <a:gd name="adj1" fmla="val -88723"/>
              <a:gd name="adj2" fmla="val 22790"/>
              <a:gd name="adj3" fmla="val 16667"/>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29" name="Picture 28">
            <a:extLst>
              <a:ext uri="{FF2B5EF4-FFF2-40B4-BE49-F238E27FC236}">
                <a16:creationId xmlns:a16="http://schemas.microsoft.com/office/drawing/2014/main" id="{A78755A8-1AF5-4E9F-B947-7994D4D79753}"/>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l="11265" t="-11765" r="17362" b="-1"/>
          <a:stretch/>
        </p:blipFill>
        <p:spPr>
          <a:xfrm>
            <a:off x="8151126" y="3456920"/>
            <a:ext cx="157960" cy="284479"/>
          </a:xfrm>
          <a:prstGeom prst="roundRect">
            <a:avLst/>
          </a:prstGeom>
        </p:spPr>
      </p:pic>
      <p:sp>
        <p:nvSpPr>
          <p:cNvPr id="3" name="TextBox 2">
            <a:extLst>
              <a:ext uri="{FF2B5EF4-FFF2-40B4-BE49-F238E27FC236}">
                <a16:creationId xmlns:a16="http://schemas.microsoft.com/office/drawing/2014/main" id="{9CD46E2A-43D7-43CD-AE3E-1DCC5841E730}"/>
              </a:ext>
            </a:extLst>
          </p:cNvPr>
          <p:cNvSpPr txBox="1"/>
          <p:nvPr/>
        </p:nvSpPr>
        <p:spPr>
          <a:xfrm>
            <a:off x="202847" y="384581"/>
            <a:ext cx="8667195" cy="1446550"/>
          </a:xfrm>
          <a:prstGeom prst="rect">
            <a:avLst/>
          </a:prstGeom>
          <a:noFill/>
        </p:spPr>
        <p:txBody>
          <a:bodyPr wrap="square" rtlCol="0">
            <a:spAutoFit/>
          </a:bodyPr>
          <a:lstStyle/>
          <a:p>
            <a:pPr algn="ctr"/>
            <a:r>
              <a:rPr lang="en-US" sz="2200" dirty="0"/>
              <a:t>The Ultimate TV Fans? </a:t>
            </a:r>
          </a:p>
          <a:p>
            <a:pPr algn="ctr"/>
            <a:r>
              <a:rPr lang="en-US" sz="2200" b="1" i="1" u="sng" dirty="0"/>
              <a:t>Millennials</a:t>
            </a:r>
            <a:r>
              <a:rPr lang="en-US" sz="2200" dirty="0"/>
              <a:t> Spend More Time Watching TV Each Day Than They Do Eating/Drinking, Shopping, And Using YouTube And Instagram </a:t>
            </a:r>
            <a:r>
              <a:rPr lang="en-US" sz="2200" b="1" i="1" u="sng" dirty="0"/>
              <a:t>Combined</a:t>
            </a:r>
          </a:p>
        </p:txBody>
      </p:sp>
      <p:sp>
        <p:nvSpPr>
          <p:cNvPr id="20" name="TextBox 19">
            <a:extLst>
              <a:ext uri="{FF2B5EF4-FFF2-40B4-BE49-F238E27FC236}">
                <a16:creationId xmlns:a16="http://schemas.microsoft.com/office/drawing/2014/main" id="{E230C15C-65F2-4D04-B3DB-37148E21FC78}"/>
              </a:ext>
            </a:extLst>
          </p:cNvPr>
          <p:cNvSpPr txBox="1"/>
          <p:nvPr/>
        </p:nvSpPr>
        <p:spPr>
          <a:xfrm>
            <a:off x="8740840" y="6611779"/>
            <a:ext cx="332618" cy="261610"/>
          </a:xfrm>
          <a:prstGeom prst="rect">
            <a:avLst/>
          </a:prstGeom>
          <a:noFill/>
        </p:spPr>
        <p:txBody>
          <a:bodyPr wrap="none" rtlCol="0">
            <a:spAutoFit/>
          </a:bodyPr>
          <a:lstStyle/>
          <a:p>
            <a:r>
              <a:rPr lang="en-US" sz="1100" dirty="0">
                <a:solidFill>
                  <a:schemeClr val="accent1"/>
                </a:solidFill>
              </a:rPr>
              <a:t>11</a:t>
            </a:r>
          </a:p>
        </p:txBody>
      </p:sp>
    </p:spTree>
    <p:extLst>
      <p:ext uri="{BB962C8B-B14F-4D97-AF65-F5344CB8AC3E}">
        <p14:creationId xmlns:p14="http://schemas.microsoft.com/office/powerpoint/2010/main" val="280536900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lide Number Placeholder 1">
            <a:extLst>
              <a:ext uri="{FF2B5EF4-FFF2-40B4-BE49-F238E27FC236}">
                <a16:creationId xmlns:a16="http://schemas.microsoft.com/office/drawing/2014/main" id="{86F2C21D-E23A-4F47-9400-D09879862123}"/>
              </a:ext>
            </a:extLst>
          </p:cNvPr>
          <p:cNvSpPr txBox="1">
            <a:spLocks/>
          </p:cNvSpPr>
          <p:nvPr/>
        </p:nvSpPr>
        <p:spPr>
          <a:xfrm>
            <a:off x="8509836" y="6631200"/>
            <a:ext cx="21336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04F9D6DC-8C4E-4599-BF21-177D7E9FD0BC}" type="slidenum">
              <a:rPr lang="en-US" sz="1100" smtClean="0">
                <a:solidFill>
                  <a:schemeClr val="accent1"/>
                </a:solidFill>
              </a:rPr>
              <a:pPr/>
              <a:t>12</a:t>
            </a:fld>
            <a:endParaRPr lang="en-US" sz="1400" dirty="0">
              <a:solidFill>
                <a:schemeClr val="accent1"/>
              </a:solidFill>
            </a:endParaRPr>
          </a:p>
        </p:txBody>
      </p:sp>
      <p:graphicFrame>
        <p:nvGraphicFramePr>
          <p:cNvPr id="13" name="Chart 12">
            <a:extLst>
              <a:ext uri="{FF2B5EF4-FFF2-40B4-BE49-F238E27FC236}">
                <a16:creationId xmlns:a16="http://schemas.microsoft.com/office/drawing/2014/main" id="{1696C35D-B0C1-4488-9641-3087D578E1CD}"/>
              </a:ext>
            </a:extLst>
          </p:cNvPr>
          <p:cNvGraphicFramePr/>
          <p:nvPr>
            <p:extLst>
              <p:ext uri="{D42A27DB-BD31-4B8C-83A1-F6EECF244321}">
                <p14:modId xmlns:p14="http://schemas.microsoft.com/office/powerpoint/2010/main" val="1536014162"/>
              </p:ext>
            </p:extLst>
          </p:nvPr>
        </p:nvGraphicFramePr>
        <p:xfrm>
          <a:off x="168676" y="2171824"/>
          <a:ext cx="8763289" cy="3023028"/>
        </p:xfrm>
        <a:graphic>
          <a:graphicData uri="http://schemas.openxmlformats.org/drawingml/2006/chart">
            <c:chart xmlns:c="http://schemas.openxmlformats.org/drawingml/2006/chart" xmlns:r="http://schemas.openxmlformats.org/officeDocument/2006/relationships" r:id="rId2"/>
          </a:graphicData>
        </a:graphic>
      </p:graphicFrame>
      <p:sp>
        <p:nvSpPr>
          <p:cNvPr id="16" name="Text Box 3">
            <a:extLst>
              <a:ext uri="{FF2B5EF4-FFF2-40B4-BE49-F238E27FC236}">
                <a16:creationId xmlns:a16="http://schemas.microsoft.com/office/drawing/2014/main" id="{4E77A3ED-0A1B-4D59-A731-3AD821B5F791}"/>
              </a:ext>
            </a:extLst>
          </p:cNvPr>
          <p:cNvSpPr txBox="1">
            <a:spLocks noChangeArrowheads="1"/>
          </p:cNvSpPr>
          <p:nvPr/>
        </p:nvSpPr>
        <p:spPr bwMode="auto">
          <a:xfrm>
            <a:off x="1295046" y="1714732"/>
            <a:ext cx="7085001" cy="553998"/>
          </a:xfrm>
          <a:prstGeom prst="rect">
            <a:avLst/>
          </a:prstGeom>
          <a:noFill/>
          <a:ln w="9525">
            <a:noFill/>
            <a:miter lim="800000"/>
            <a:headEnd/>
            <a:tailEnd/>
          </a:ln>
          <a:effectLst/>
        </p:spPr>
        <p:txBody>
          <a:bodyPr wrap="square">
            <a:spAutoFit/>
          </a:bodyPr>
          <a:lstStyle/>
          <a:p>
            <a:pPr marL="3175" indent="-3175" algn="ctr" eaLnBrk="0" fontAlgn="base" hangingPunct="0">
              <a:spcBef>
                <a:spcPct val="0"/>
              </a:spcBef>
              <a:spcAft>
                <a:spcPct val="0"/>
              </a:spcAft>
              <a:buClr>
                <a:srgbClr val="4F81BD"/>
              </a:buClr>
            </a:pPr>
            <a:r>
              <a:rPr lang="en-US" sz="1600" b="1" dirty="0">
                <a:latin typeface="Trebuchet MS" panose="020B0603020202020204" pitchFamily="34" charset="0"/>
              </a:rPr>
              <a:t>Average Monthly Time Spent</a:t>
            </a:r>
          </a:p>
          <a:p>
            <a:pPr marL="3175" indent="-3175" algn="ctr" eaLnBrk="0" fontAlgn="base" hangingPunct="0">
              <a:spcBef>
                <a:spcPct val="0"/>
              </a:spcBef>
              <a:spcAft>
                <a:spcPct val="0"/>
              </a:spcAft>
              <a:buClr>
                <a:srgbClr val="4F81BD"/>
              </a:buClr>
            </a:pPr>
            <a:r>
              <a:rPr lang="en-US" sz="1400" b="1" dirty="0">
                <a:latin typeface="Trebuchet MS" panose="020B0603020202020204" pitchFamily="34" charset="0"/>
              </a:rPr>
              <a:t> Minutes per viewer – P18-34</a:t>
            </a:r>
          </a:p>
        </p:txBody>
      </p:sp>
      <p:sp>
        <p:nvSpPr>
          <p:cNvPr id="8" name="Title 1">
            <a:extLst>
              <a:ext uri="{FF2B5EF4-FFF2-40B4-BE49-F238E27FC236}">
                <a16:creationId xmlns:a16="http://schemas.microsoft.com/office/drawing/2014/main" id="{4CE3DF63-6FAB-4748-9F3E-36D3C6385552}"/>
              </a:ext>
            </a:extLst>
          </p:cNvPr>
          <p:cNvSpPr txBox="1">
            <a:spLocks/>
          </p:cNvSpPr>
          <p:nvPr/>
        </p:nvSpPr>
        <p:spPr>
          <a:xfrm>
            <a:off x="27662" y="393202"/>
            <a:ext cx="8975324" cy="995363"/>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400" dirty="0"/>
              <a:t>Millennials Spend 4x More Time Watching TV Than YouTube, the Largest Online Video Platform</a:t>
            </a:r>
          </a:p>
        </p:txBody>
      </p:sp>
      <p:sp>
        <p:nvSpPr>
          <p:cNvPr id="7" name="Text Box 3">
            <a:extLst/>
          </p:cNvPr>
          <p:cNvSpPr txBox="1">
            <a:spLocks noChangeArrowheads="1"/>
          </p:cNvSpPr>
          <p:nvPr/>
        </p:nvSpPr>
        <p:spPr bwMode="auto">
          <a:xfrm>
            <a:off x="0" y="6323423"/>
            <a:ext cx="7573701" cy="307777"/>
          </a:xfrm>
          <a:prstGeom prst="rect">
            <a:avLst/>
          </a:prstGeom>
          <a:noFill/>
          <a:ln w="9525">
            <a:noFill/>
            <a:miter lim="800000"/>
            <a:headEnd/>
            <a:tailEnd/>
          </a:ln>
        </p:spPr>
        <p:txBody>
          <a:bodyPr wrap="square" anchor="b">
            <a:spAutoFit/>
          </a:bodyPr>
          <a:lstStyle/>
          <a:p>
            <a:pPr fontAlgn="base">
              <a:spcBef>
                <a:spcPct val="0"/>
              </a:spcBef>
              <a:spcAft>
                <a:spcPct val="0"/>
              </a:spcAft>
              <a:buClr>
                <a:srgbClr val="C0504D"/>
              </a:buClr>
            </a:pPr>
            <a:r>
              <a:rPr lang="en-US" sz="700" i="1" dirty="0">
                <a:latin typeface="Trebuchet MS" pitchFamily="34" charset="0"/>
              </a:rPr>
              <a:t>Sources: Nielsen Total Audience Report, Q1 ‘17, Live + DVR + Time Shifted, weighted average for P18-34, </a:t>
            </a:r>
            <a:r>
              <a:rPr lang="en-US" sz="700" i="1" dirty="0"/>
              <a:t>reflects activity on TV set only – computer/laptop and mobile viewing not included</a:t>
            </a:r>
            <a:r>
              <a:rPr lang="en-US" sz="700" i="1" dirty="0">
                <a:latin typeface="Trebuchet MS" pitchFamily="34" charset="0"/>
              </a:rPr>
              <a:t>; </a:t>
            </a:r>
            <a:r>
              <a:rPr lang="en-US" sz="700" i="1" dirty="0"/>
              <a:t>comScore Media Metrix Multi-Platform Data,  P18-34, July 2017, Average Min Per Visitor, July 2017; note comScore data does not include mobile video </a:t>
            </a:r>
            <a:endParaRPr lang="en-US" sz="700" i="1" dirty="0">
              <a:latin typeface="Trebuchet MS" pitchFamily="34" charset="0"/>
            </a:endParaRPr>
          </a:p>
        </p:txBody>
      </p:sp>
      <p:pic>
        <p:nvPicPr>
          <p:cNvPr id="10" name="Picture 4" descr="https://www.youtube.com/yt/brand/media/image/YouTube-logo-full_color.png">
            <a:extLst>
              <a:ext uri="{FF2B5EF4-FFF2-40B4-BE49-F238E27FC236}">
                <a16:creationId xmlns:a16="http://schemas.microsoft.com/office/drawing/2014/main" id="{64E7DA3C-91C6-4549-B636-B01C0E138838}"/>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486977" y="4638853"/>
            <a:ext cx="840366" cy="552541"/>
          </a:xfrm>
          <a:prstGeom prst="rect">
            <a:avLst/>
          </a:prstGeom>
          <a:noFill/>
          <a:extLst>
            <a:ext uri="{909E8E84-426E-40dd-AFC4-6F175D3DCCD1}">
              <a14:hiddenFill xmlns:a14="http://schemas.microsoft.com/office/drawing/2010/main" xmlns="">
                <a:solidFill>
                  <a:srgbClr val="FFFFFF"/>
                </a:solidFill>
              </a14:hiddenFill>
            </a:ext>
          </a:extLst>
        </p:spPr>
      </p:pic>
      <p:pic>
        <p:nvPicPr>
          <p:cNvPr id="12" name="Picture 22" descr="http://2.bp.blogspot.com/-e8EX8HXfU_M/VWA1tOmIxII/AAAAAAAACnM/wVEAIqUlnOI/s1600/Snapchat-logo-vector.png">
            <a:extLst>
              <a:ext uri="{FF2B5EF4-FFF2-40B4-BE49-F238E27FC236}">
                <a16:creationId xmlns:a16="http://schemas.microsoft.com/office/drawing/2014/main" id="{E3076A58-E938-44FE-93A3-C7B414CC74E6}"/>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8029106" y="4778217"/>
            <a:ext cx="480730" cy="341318"/>
          </a:xfrm>
          <a:prstGeom prst="rect">
            <a:avLst/>
          </a:prstGeom>
          <a:noFill/>
          <a:extLst>
            <a:ext uri="{909E8E84-426E-40dd-AFC4-6F175D3DCCD1}">
              <a14:hiddenFill xmlns:a14="http://schemas.microsoft.com/office/drawing/2010/main" xmlns="">
                <a:solidFill>
                  <a:srgbClr val="FFFFFF"/>
                </a:solidFill>
              </a14:hiddenFill>
            </a:ext>
          </a:extLst>
        </p:spPr>
      </p:pic>
      <p:pic>
        <p:nvPicPr>
          <p:cNvPr id="14" name="Picture 24" descr="https://g.twimg.com/Twitter_logo_blue.png">
            <a:extLst>
              <a:ext uri="{FF2B5EF4-FFF2-40B4-BE49-F238E27FC236}">
                <a16:creationId xmlns:a16="http://schemas.microsoft.com/office/drawing/2014/main" id="{D2896382-3D28-4967-9C55-06399A3E482C}"/>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260729" y="4831584"/>
            <a:ext cx="342476" cy="278431"/>
          </a:xfrm>
          <a:prstGeom prst="rect">
            <a:avLst/>
          </a:prstGeom>
          <a:noFill/>
          <a:extLst>
            <a:ext uri="{909E8E84-426E-40dd-AFC4-6F175D3DCCD1}">
              <a14:hiddenFill xmlns:a14="http://schemas.microsoft.com/office/drawing/2010/main" xmlns="">
                <a:solidFill>
                  <a:srgbClr val="FFFFFF"/>
                </a:solidFill>
              </a14:hiddenFill>
            </a:ext>
          </a:extLst>
        </p:spPr>
      </p:pic>
      <p:pic>
        <p:nvPicPr>
          <p:cNvPr id="15" name="Picture 40" descr="https://upload.wikimedia.org/wikipedia/commons/thumb/2/26/Twitch_logo.svg/2000px-Twitch_logo.svg.png">
            <a:extLst>
              <a:ext uri="{FF2B5EF4-FFF2-40B4-BE49-F238E27FC236}">
                <a16:creationId xmlns:a16="http://schemas.microsoft.com/office/drawing/2014/main" id="{60831740-9488-4A0B-A67E-DAB1A2A29368}"/>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4753054" y="4779420"/>
            <a:ext cx="573697" cy="287568"/>
          </a:xfrm>
          <a:prstGeom prst="rect">
            <a:avLst/>
          </a:prstGeom>
          <a:noFill/>
          <a:extLst>
            <a:ext uri="{909E8E84-426E-40dd-AFC4-6F175D3DCCD1}">
              <a14:hiddenFill xmlns:a14="http://schemas.microsoft.com/office/drawing/2010/main" xmlns="">
                <a:solidFill>
                  <a:srgbClr val="FFFFFF"/>
                </a:solidFill>
              </a14:hiddenFill>
            </a:ext>
          </a:extLst>
        </p:spPr>
      </p:pic>
      <p:pic>
        <p:nvPicPr>
          <p:cNvPr id="17" name="Picture 2" descr="https://www.facebookbrand.com/img/fb-art.jpg">
            <a:extLst>
              <a:ext uri="{FF2B5EF4-FFF2-40B4-BE49-F238E27FC236}">
                <a16:creationId xmlns:a16="http://schemas.microsoft.com/office/drawing/2014/main" id="{C115E42C-57A9-44B0-A12A-8F0F652DC99A}"/>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2534994" y="4779420"/>
            <a:ext cx="324735" cy="287568"/>
          </a:xfrm>
          <a:prstGeom prst="rect">
            <a:avLst/>
          </a:prstGeom>
          <a:noFill/>
          <a:extLst>
            <a:ext uri="{909E8E84-426E-40dd-AFC4-6F175D3DCCD1}">
              <a14:hiddenFill xmlns:a14="http://schemas.microsoft.com/office/drawing/2010/main" xmlns="">
                <a:solidFill>
                  <a:srgbClr val="FFFFFF"/>
                </a:solidFill>
              </a14:hiddenFill>
            </a:ext>
          </a:extLst>
        </p:spPr>
      </p:pic>
      <p:grpSp>
        <p:nvGrpSpPr>
          <p:cNvPr id="18" name="Group 17">
            <a:extLst>
              <a:ext uri="{FF2B5EF4-FFF2-40B4-BE49-F238E27FC236}">
                <a16:creationId xmlns:a16="http://schemas.microsoft.com/office/drawing/2014/main" id="{69C52E0D-3B19-47D9-8623-18C7B2E39ECC}"/>
              </a:ext>
            </a:extLst>
          </p:cNvPr>
          <p:cNvGrpSpPr/>
          <p:nvPr/>
        </p:nvGrpSpPr>
        <p:grpSpPr>
          <a:xfrm>
            <a:off x="3238318" y="4753637"/>
            <a:ext cx="481141" cy="425890"/>
            <a:chOff x="5139743" y="2407001"/>
            <a:chExt cx="651457" cy="725385"/>
          </a:xfrm>
        </p:grpSpPr>
        <p:pic>
          <p:nvPicPr>
            <p:cNvPr id="19" name="Picture 18">
              <a:extLst>
                <a:ext uri="{FF2B5EF4-FFF2-40B4-BE49-F238E27FC236}">
                  <a16:creationId xmlns:a16="http://schemas.microsoft.com/office/drawing/2014/main" id="{AF89E3B3-8AC2-4C90-A3DD-CA1C8CABBD6D}"/>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l="58057" t="31484" r="31711" b="61904"/>
            <a:stretch/>
          </p:blipFill>
          <p:spPr>
            <a:xfrm>
              <a:off x="5139743" y="2895599"/>
              <a:ext cx="651457" cy="236787"/>
            </a:xfrm>
            <a:prstGeom prst="rect">
              <a:avLst/>
            </a:prstGeom>
          </p:spPr>
        </p:pic>
        <p:pic>
          <p:nvPicPr>
            <p:cNvPr id="20" name="Picture 19">
              <a:extLst>
                <a:ext uri="{FF2B5EF4-FFF2-40B4-BE49-F238E27FC236}">
                  <a16:creationId xmlns:a16="http://schemas.microsoft.com/office/drawing/2014/main" id="{3433C1B8-BB4F-415C-B125-7AA3C4816C2D}"/>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l="25080" t="9322" r="24648" b="9322"/>
            <a:stretch/>
          </p:blipFill>
          <p:spPr>
            <a:xfrm>
              <a:off x="5182345" y="2407001"/>
              <a:ext cx="537258" cy="541877"/>
            </a:xfrm>
            <a:prstGeom prst="rect">
              <a:avLst/>
            </a:prstGeom>
          </p:spPr>
        </p:pic>
      </p:grpSp>
      <p:pic>
        <p:nvPicPr>
          <p:cNvPr id="21" name="Picture 20">
            <a:extLst>
              <a:ext uri="{FF2B5EF4-FFF2-40B4-BE49-F238E27FC236}">
                <a16:creationId xmlns:a16="http://schemas.microsoft.com/office/drawing/2014/main" id="{CC7A073D-6DBC-434E-9C1F-EEBA8320C10D}"/>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l="5225" t="24627" r="46233" b="20327"/>
          <a:stretch/>
        </p:blipFill>
        <p:spPr>
          <a:xfrm>
            <a:off x="3987116" y="4747318"/>
            <a:ext cx="621743" cy="293186"/>
          </a:xfrm>
          <a:prstGeom prst="rect">
            <a:avLst/>
          </a:prstGeom>
        </p:spPr>
      </p:pic>
      <p:sp>
        <p:nvSpPr>
          <p:cNvPr id="22" name="Rectangle 21">
            <a:extLst>
              <a:ext uri="{FF2B5EF4-FFF2-40B4-BE49-F238E27FC236}">
                <a16:creationId xmlns:a16="http://schemas.microsoft.com/office/drawing/2014/main" id="{A2C462EA-8C0A-4F09-8C35-D5FC33C0D999}"/>
              </a:ext>
            </a:extLst>
          </p:cNvPr>
          <p:cNvSpPr/>
          <p:nvPr/>
        </p:nvSpPr>
        <p:spPr>
          <a:xfrm>
            <a:off x="445819" y="4624752"/>
            <a:ext cx="1195404" cy="473277"/>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solidFill>
                  <a:schemeClr val="tx1"/>
                </a:solidFill>
              </a:rPr>
              <a:t>Television</a:t>
            </a:r>
          </a:p>
        </p:txBody>
      </p:sp>
      <p:pic>
        <p:nvPicPr>
          <p:cNvPr id="23" name="Picture 2" descr="https://assets.pcmag.com/media/images/520924-hulu-review-logo.png?thumb=y&amp;width=333&amp;height=245"/>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5621830" y="4775871"/>
            <a:ext cx="470292" cy="346011"/>
          </a:xfrm>
          <a:prstGeom prst="rect">
            <a:avLst/>
          </a:prstGeom>
          <a:noFill/>
          <a:extLst>
            <a:ext uri="{909E8E84-426E-40dd-AFC4-6F175D3DCCD1}">
              <a14:hiddenFill xmlns:a14="http://schemas.microsoft.com/office/drawing/2010/main" xmlns="">
                <a:solidFill>
                  <a:srgbClr val="FFFFFF"/>
                </a:solidFill>
              </a14:hiddenFill>
            </a:ext>
          </a:extLst>
        </p:spPr>
      </p:pic>
      <p:pic>
        <p:nvPicPr>
          <p:cNvPr id="2" name="Picture 1">
            <a:extLst>
              <a:ext uri="{FF2B5EF4-FFF2-40B4-BE49-F238E27FC236}">
                <a16:creationId xmlns:a16="http://schemas.microsoft.com/office/drawing/2014/main" id="{A66CA089-91AC-439F-90C6-8B9FA7175179}"/>
              </a:ext>
            </a:extLst>
          </p:cNvPr>
          <p:cNvPicPr>
            <a:picLocks noChangeAspect="1"/>
          </p:cNvPicPr>
          <p:nvPr/>
        </p:nvPicPr>
        <p:blipFill>
          <a:blip r:embed="rId12"/>
          <a:stretch>
            <a:fillRect/>
          </a:stretch>
        </p:blipFill>
        <p:spPr>
          <a:xfrm>
            <a:off x="6277497" y="4845820"/>
            <a:ext cx="823031" cy="249958"/>
          </a:xfrm>
          <a:prstGeom prst="rect">
            <a:avLst/>
          </a:prstGeom>
        </p:spPr>
      </p:pic>
    </p:spTree>
    <p:extLst>
      <p:ext uri="{BB962C8B-B14F-4D97-AF65-F5344CB8AC3E}">
        <p14:creationId xmlns:p14="http://schemas.microsoft.com/office/powerpoint/2010/main" val="3535388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3DD27DC0-2A14-4BFC-911F-62792F95C2C2}"/>
              </a:ext>
            </a:extLst>
          </p:cNvPr>
          <p:cNvSpPr txBox="1"/>
          <p:nvPr/>
        </p:nvSpPr>
        <p:spPr>
          <a:xfrm>
            <a:off x="469693" y="2674134"/>
            <a:ext cx="8189843" cy="1200329"/>
          </a:xfrm>
          <a:prstGeom prst="rect">
            <a:avLst/>
          </a:prstGeom>
          <a:noFill/>
        </p:spPr>
        <p:txBody>
          <a:bodyPr wrap="square" rtlCol="0">
            <a:spAutoFit/>
          </a:bodyPr>
          <a:lstStyle/>
          <a:p>
            <a:pPr algn="ctr"/>
            <a:r>
              <a:rPr lang="en-US" sz="2400" dirty="0"/>
              <a:t>How Does YouTube Compare to TV?</a:t>
            </a:r>
          </a:p>
          <a:p>
            <a:pPr algn="ctr"/>
            <a:endParaRPr lang="en-US" sz="2400" dirty="0"/>
          </a:p>
          <a:p>
            <a:pPr algn="ctr"/>
            <a:r>
              <a:rPr lang="en-US" sz="2400" dirty="0"/>
              <a:t>Does YouTube Offer the Same Experience or Environment? </a:t>
            </a:r>
          </a:p>
        </p:txBody>
      </p:sp>
    </p:spTree>
    <p:extLst>
      <p:ext uri="{BB962C8B-B14F-4D97-AF65-F5344CB8AC3E}">
        <p14:creationId xmlns:p14="http://schemas.microsoft.com/office/powerpoint/2010/main" val="85445653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 name="Text Box 3"/>
          <p:cNvSpPr txBox="1">
            <a:spLocks noChangeArrowheads="1"/>
          </p:cNvSpPr>
          <p:nvPr/>
        </p:nvSpPr>
        <p:spPr bwMode="auto">
          <a:xfrm>
            <a:off x="142612" y="6237889"/>
            <a:ext cx="7573701" cy="415498"/>
          </a:xfrm>
          <a:prstGeom prst="rect">
            <a:avLst/>
          </a:prstGeom>
          <a:noFill/>
          <a:ln w="9525">
            <a:noFill/>
            <a:miter lim="800000"/>
            <a:headEnd/>
            <a:tailEnd/>
          </a:ln>
        </p:spPr>
        <p:txBody>
          <a:bodyPr wrap="square" anchor="b">
            <a:spAutoFit/>
          </a:bodyPr>
          <a:lstStyle/>
          <a:p>
            <a:pPr fontAlgn="base">
              <a:spcBef>
                <a:spcPct val="0"/>
              </a:spcBef>
              <a:spcAft>
                <a:spcPct val="0"/>
              </a:spcAft>
              <a:buClr>
                <a:srgbClr val="C0504D"/>
              </a:buClr>
            </a:pPr>
            <a:r>
              <a:rPr lang="en-US" sz="700" i="1" dirty="0">
                <a:latin typeface="Trebuchet MS" pitchFamily="34" charset="0"/>
              </a:rPr>
              <a:t>Sources: TV: Nielsen </a:t>
            </a:r>
            <a:r>
              <a:rPr lang="en-US" sz="700" i="1" dirty="0" err="1">
                <a:latin typeface="Trebuchet MS" pitchFamily="34" charset="0"/>
              </a:rPr>
              <a:t>nPower</a:t>
            </a:r>
            <a:r>
              <a:rPr lang="en-US" sz="700" i="1" dirty="0">
                <a:latin typeface="Trebuchet MS" pitchFamily="34" charset="0"/>
              </a:rPr>
              <a:t> Live+7, Total Day, P2+, 7/3-7/30/17, ranked on </a:t>
            </a:r>
            <a:r>
              <a:rPr lang="en-US" sz="700" i="1" dirty="0" err="1">
                <a:latin typeface="Trebuchet MS" pitchFamily="34" charset="0"/>
              </a:rPr>
              <a:t>avg</a:t>
            </a:r>
            <a:r>
              <a:rPr lang="en-US" sz="700" i="1" dirty="0">
                <a:latin typeface="Trebuchet MS" pitchFamily="34" charset="0"/>
              </a:rPr>
              <a:t> time spent/week with net, number of total minutes includes all telecasts; </a:t>
            </a:r>
          </a:p>
          <a:p>
            <a:pPr fontAlgn="base">
              <a:spcBef>
                <a:spcPct val="0"/>
              </a:spcBef>
              <a:spcAft>
                <a:spcPct val="0"/>
              </a:spcAft>
              <a:buClr>
                <a:srgbClr val="C0504D"/>
              </a:buClr>
            </a:pPr>
            <a:r>
              <a:rPr lang="en-US" sz="700" i="1" dirty="0">
                <a:latin typeface="Trebuchet MS" pitchFamily="34" charset="0"/>
              </a:rPr>
              <a:t>YouTube: comScore Video Metrix Multi-Platform. Total Minutes, July 2017, Desktop, OTT: P2+, Mobile P18+</a:t>
            </a:r>
          </a:p>
          <a:p>
            <a:pPr fontAlgn="base">
              <a:spcBef>
                <a:spcPct val="0"/>
              </a:spcBef>
              <a:spcAft>
                <a:spcPct val="0"/>
              </a:spcAft>
              <a:buClr>
                <a:srgbClr val="C0504D"/>
              </a:buClr>
            </a:pPr>
            <a:r>
              <a:rPr lang="en-US" sz="700" i="1" dirty="0">
                <a:latin typeface="Trebuchet MS" pitchFamily="34" charset="0"/>
              </a:rPr>
              <a:t># of Channels based on </a:t>
            </a:r>
            <a:r>
              <a:rPr lang="en-US" sz="700" i="1" dirty="0" err="1">
                <a:latin typeface="Trebuchet MS" pitchFamily="34" charset="0"/>
              </a:rPr>
              <a:t>SocialBlade</a:t>
            </a:r>
            <a:r>
              <a:rPr lang="en-US" sz="700" i="1" dirty="0">
                <a:latin typeface="Trebuchet MS" pitchFamily="34" charset="0"/>
              </a:rPr>
              <a:t> data, Aug 2017</a:t>
            </a:r>
          </a:p>
        </p:txBody>
      </p:sp>
      <p:sp>
        <p:nvSpPr>
          <p:cNvPr id="11" name="Slide Number Placeholder 1">
            <a:extLst>
              <a:ext uri="{FF2B5EF4-FFF2-40B4-BE49-F238E27FC236}">
                <a16:creationId xmlns:a16="http://schemas.microsoft.com/office/drawing/2014/main" id="{86F2C21D-E23A-4F47-9400-D09879862123}"/>
              </a:ext>
            </a:extLst>
          </p:cNvPr>
          <p:cNvSpPr txBox="1">
            <a:spLocks/>
          </p:cNvSpPr>
          <p:nvPr/>
        </p:nvSpPr>
        <p:spPr>
          <a:xfrm>
            <a:off x="8458200" y="6572521"/>
            <a:ext cx="21336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04F9D6DC-8C4E-4599-BF21-177D7E9FD0BC}" type="slidenum">
              <a:rPr lang="en-US" sz="1100" smtClean="0">
                <a:solidFill>
                  <a:schemeClr val="accent1"/>
                </a:solidFill>
              </a:rPr>
              <a:pPr/>
              <a:t>14</a:t>
            </a:fld>
            <a:endParaRPr lang="en-US" sz="1400" dirty="0">
              <a:solidFill>
                <a:schemeClr val="accent1"/>
              </a:solidFill>
            </a:endParaRPr>
          </a:p>
        </p:txBody>
      </p:sp>
      <p:pic>
        <p:nvPicPr>
          <p:cNvPr id="4" name="Picture 3">
            <a:extLst>
              <a:ext uri="{FF2B5EF4-FFF2-40B4-BE49-F238E27FC236}">
                <a16:creationId xmlns:a16="http://schemas.microsoft.com/office/drawing/2014/main" id="{1A92BF38-02F9-4B91-B140-3B737D30AC12}"/>
              </a:ext>
            </a:extLst>
          </p:cNvPr>
          <p:cNvPicPr>
            <a:picLocks noChangeAspect="1"/>
          </p:cNvPicPr>
          <p:nvPr/>
        </p:nvPicPr>
        <p:blipFill rotWithShape="1">
          <a:blip r:embed="rId2"/>
          <a:srcRect t="33284" b="31691"/>
          <a:stretch/>
        </p:blipFill>
        <p:spPr>
          <a:xfrm>
            <a:off x="524417" y="4950984"/>
            <a:ext cx="2036344" cy="713228"/>
          </a:xfrm>
          <a:prstGeom prst="roundRect">
            <a:avLst/>
          </a:prstGeom>
        </p:spPr>
      </p:pic>
      <p:sp>
        <p:nvSpPr>
          <p:cNvPr id="5" name="TextBox 4">
            <a:extLst>
              <a:ext uri="{FF2B5EF4-FFF2-40B4-BE49-F238E27FC236}">
                <a16:creationId xmlns:a16="http://schemas.microsoft.com/office/drawing/2014/main" id="{3B755EA0-8E47-4E50-BE8C-550F14CEB21F}"/>
              </a:ext>
            </a:extLst>
          </p:cNvPr>
          <p:cNvSpPr txBox="1"/>
          <p:nvPr/>
        </p:nvSpPr>
        <p:spPr>
          <a:xfrm>
            <a:off x="2842275" y="5122450"/>
            <a:ext cx="6301725" cy="400110"/>
          </a:xfrm>
          <a:prstGeom prst="rect">
            <a:avLst/>
          </a:prstGeom>
          <a:noFill/>
        </p:spPr>
        <p:txBody>
          <a:bodyPr wrap="none" rtlCol="0">
            <a:spAutoFit/>
          </a:bodyPr>
          <a:lstStyle/>
          <a:p>
            <a:r>
              <a:rPr lang="en-US" sz="2000" b="1" dirty="0"/>
              <a:t>37.2 Billion </a:t>
            </a:r>
            <a:r>
              <a:rPr lang="en-US" dirty="0"/>
              <a:t>minutes viewed across </a:t>
            </a:r>
            <a:r>
              <a:rPr lang="en-US" sz="2000" b="1" dirty="0"/>
              <a:t>700,000+</a:t>
            </a:r>
            <a:r>
              <a:rPr lang="en-US" dirty="0"/>
              <a:t> channels</a:t>
            </a:r>
          </a:p>
        </p:txBody>
      </p:sp>
      <p:pic>
        <p:nvPicPr>
          <p:cNvPr id="14" name="Picture 13">
            <a:extLst>
              <a:ext uri="{FF2B5EF4-FFF2-40B4-BE49-F238E27FC236}">
                <a16:creationId xmlns:a16="http://schemas.microsoft.com/office/drawing/2014/main" id="{0059E60F-EE61-4FBE-B8FE-2565E6187E60}"/>
              </a:ext>
            </a:extLst>
          </p:cNvPr>
          <p:cNvPicPr>
            <a:picLocks noChangeAspect="1"/>
          </p:cNvPicPr>
          <p:nvPr/>
        </p:nvPicPr>
        <p:blipFill rotWithShape="1">
          <a:blip r:embed="rId3"/>
          <a:srcRect l="18863" r="18072"/>
          <a:stretch/>
        </p:blipFill>
        <p:spPr>
          <a:xfrm>
            <a:off x="665606" y="3257494"/>
            <a:ext cx="1649093" cy="1012092"/>
          </a:xfrm>
          <a:prstGeom prst="rect">
            <a:avLst/>
          </a:prstGeom>
        </p:spPr>
      </p:pic>
      <p:sp>
        <p:nvSpPr>
          <p:cNvPr id="15" name="TextBox 14">
            <a:extLst>
              <a:ext uri="{FF2B5EF4-FFF2-40B4-BE49-F238E27FC236}">
                <a16:creationId xmlns:a16="http://schemas.microsoft.com/office/drawing/2014/main" id="{B080821A-7582-403A-A6AB-E27E0A57B795}"/>
              </a:ext>
            </a:extLst>
          </p:cNvPr>
          <p:cNvSpPr txBox="1"/>
          <p:nvPr/>
        </p:nvSpPr>
        <p:spPr>
          <a:xfrm>
            <a:off x="2842275" y="3480128"/>
            <a:ext cx="5660524" cy="400110"/>
          </a:xfrm>
          <a:prstGeom prst="rect">
            <a:avLst/>
          </a:prstGeom>
          <a:noFill/>
        </p:spPr>
        <p:txBody>
          <a:bodyPr wrap="none" rtlCol="0">
            <a:spAutoFit/>
          </a:bodyPr>
          <a:lstStyle/>
          <a:p>
            <a:r>
              <a:rPr lang="en-US" sz="2000" b="1" dirty="0"/>
              <a:t>292.5 Billion </a:t>
            </a:r>
            <a:r>
              <a:rPr lang="en-US" dirty="0"/>
              <a:t>minutes viewed across </a:t>
            </a:r>
            <a:r>
              <a:rPr lang="en-US" sz="2000" b="1" dirty="0"/>
              <a:t>635</a:t>
            </a:r>
            <a:r>
              <a:rPr lang="en-US" dirty="0"/>
              <a:t> programs</a:t>
            </a:r>
          </a:p>
        </p:txBody>
      </p:sp>
      <p:sp>
        <p:nvSpPr>
          <p:cNvPr id="3" name="TextBox 2"/>
          <p:cNvSpPr txBox="1"/>
          <p:nvPr/>
        </p:nvSpPr>
        <p:spPr>
          <a:xfrm>
            <a:off x="272355" y="1256669"/>
            <a:ext cx="8495203" cy="400110"/>
          </a:xfrm>
          <a:prstGeom prst="rect">
            <a:avLst/>
          </a:prstGeom>
          <a:noFill/>
        </p:spPr>
        <p:txBody>
          <a:bodyPr wrap="square" rtlCol="0">
            <a:spAutoFit/>
          </a:bodyPr>
          <a:lstStyle/>
          <a:p>
            <a:pPr algn="ctr"/>
            <a:r>
              <a:rPr lang="en-US" sz="2000" dirty="0"/>
              <a:t>The YouTube Viewing Experience Is Highly Fragmented</a:t>
            </a:r>
          </a:p>
        </p:txBody>
      </p:sp>
      <p:sp>
        <p:nvSpPr>
          <p:cNvPr id="6" name="TextBox 5">
            <a:extLst>
              <a:ext uri="{FF2B5EF4-FFF2-40B4-BE49-F238E27FC236}">
                <a16:creationId xmlns:a16="http://schemas.microsoft.com/office/drawing/2014/main" id="{002D4043-C69C-406C-B0B6-DD7E5DF080E5}"/>
              </a:ext>
            </a:extLst>
          </p:cNvPr>
          <p:cNvSpPr txBox="1"/>
          <p:nvPr/>
        </p:nvSpPr>
        <p:spPr>
          <a:xfrm>
            <a:off x="2146488" y="2395786"/>
            <a:ext cx="5190332" cy="338554"/>
          </a:xfrm>
          <a:prstGeom prst="rect">
            <a:avLst/>
          </a:prstGeom>
          <a:noFill/>
        </p:spPr>
        <p:txBody>
          <a:bodyPr wrap="none" rtlCol="0">
            <a:spAutoFit/>
          </a:bodyPr>
          <a:lstStyle/>
          <a:p>
            <a:r>
              <a:rPr lang="en-US" sz="1600" b="1" dirty="0"/>
              <a:t>Weekly time spent on the </a:t>
            </a:r>
            <a:r>
              <a:rPr lang="en-US" sz="1600" b="1" u="sng" dirty="0"/>
              <a:t>10 most viewed networks</a:t>
            </a:r>
          </a:p>
        </p:txBody>
      </p:sp>
      <p:sp>
        <p:nvSpPr>
          <p:cNvPr id="13" name="TextBox 12">
            <a:extLst>
              <a:ext uri="{FF2B5EF4-FFF2-40B4-BE49-F238E27FC236}">
                <a16:creationId xmlns:a16="http://schemas.microsoft.com/office/drawing/2014/main" id="{923255B3-6ABC-4442-93AB-05A446CAB79E}"/>
              </a:ext>
            </a:extLst>
          </p:cNvPr>
          <p:cNvSpPr txBox="1"/>
          <p:nvPr/>
        </p:nvSpPr>
        <p:spPr>
          <a:xfrm>
            <a:off x="272355" y="1656779"/>
            <a:ext cx="8495203" cy="584775"/>
          </a:xfrm>
          <a:prstGeom prst="rect">
            <a:avLst/>
          </a:prstGeom>
          <a:noFill/>
        </p:spPr>
        <p:txBody>
          <a:bodyPr wrap="square" rtlCol="0">
            <a:spAutoFit/>
          </a:bodyPr>
          <a:lstStyle/>
          <a:p>
            <a:pPr algn="ctr"/>
            <a:r>
              <a:rPr lang="en-US" sz="1600" dirty="0"/>
              <a:t>TV viewers spend more </a:t>
            </a:r>
            <a:r>
              <a:rPr lang="en-US" sz="1600" i="1" dirty="0"/>
              <a:t>time w</a:t>
            </a:r>
            <a:r>
              <a:rPr lang="en-US" sz="1600" dirty="0"/>
              <a:t>ith a more </a:t>
            </a:r>
            <a:r>
              <a:rPr lang="en-US" sz="1600" i="1" dirty="0"/>
              <a:t>focused</a:t>
            </a:r>
            <a:r>
              <a:rPr lang="en-US" sz="1600" dirty="0"/>
              <a:t> set of programs, fostering deeper engagement and storytelling</a:t>
            </a:r>
          </a:p>
        </p:txBody>
      </p:sp>
      <p:sp>
        <p:nvSpPr>
          <p:cNvPr id="12" name="TextBox 11"/>
          <p:cNvSpPr txBox="1"/>
          <p:nvPr/>
        </p:nvSpPr>
        <p:spPr>
          <a:xfrm>
            <a:off x="204319" y="287685"/>
            <a:ext cx="8495203" cy="830997"/>
          </a:xfrm>
          <a:prstGeom prst="rect">
            <a:avLst/>
          </a:prstGeom>
          <a:noFill/>
        </p:spPr>
        <p:txBody>
          <a:bodyPr wrap="square" rtlCol="0">
            <a:spAutoFit/>
          </a:bodyPr>
          <a:lstStyle/>
          <a:p>
            <a:pPr algn="ctr"/>
            <a:r>
              <a:rPr lang="en-US" sz="2400" dirty="0"/>
              <a:t>YouTube Offers a Completely Different Viewing Experience From Television</a:t>
            </a:r>
          </a:p>
        </p:txBody>
      </p:sp>
    </p:spTree>
    <p:extLst>
      <p:ext uri="{BB962C8B-B14F-4D97-AF65-F5344CB8AC3E}">
        <p14:creationId xmlns:p14="http://schemas.microsoft.com/office/powerpoint/2010/main" val="196394845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317752" y="418163"/>
            <a:ext cx="8640717" cy="563946"/>
          </a:xfrm>
        </p:spPr>
        <p:txBody>
          <a:bodyPr/>
          <a:lstStyle/>
          <a:p>
            <a:r>
              <a:rPr lang="en-US" dirty="0"/>
              <a:t>The Indicators of Emotional Engagement:</a:t>
            </a:r>
            <a:br>
              <a:rPr lang="en-US" dirty="0"/>
            </a:br>
            <a:r>
              <a:rPr lang="en-US" sz="2200" dirty="0"/>
              <a:t>In Their Increasingly Busy Lives, Americans Take Time Each Day </a:t>
            </a:r>
            <a:br>
              <a:rPr lang="en-US" sz="2200" dirty="0"/>
            </a:br>
            <a:r>
              <a:rPr lang="en-US" sz="2200" dirty="0"/>
              <a:t>to Sit Back, Relax and Watch Hours of TV </a:t>
            </a:r>
          </a:p>
        </p:txBody>
      </p:sp>
      <p:sp>
        <p:nvSpPr>
          <p:cNvPr id="5" name="TextBox 4">
            <a:extLst>
              <a:ext uri="{FF2B5EF4-FFF2-40B4-BE49-F238E27FC236}">
                <a16:creationId xmlns:a16="http://schemas.microsoft.com/office/drawing/2014/main" id="{275769A0-AF87-4FD4-AFE6-1ADE72F81D72}"/>
              </a:ext>
            </a:extLst>
          </p:cNvPr>
          <p:cNvSpPr txBox="1"/>
          <p:nvPr/>
        </p:nvSpPr>
        <p:spPr>
          <a:xfrm>
            <a:off x="132222" y="3286864"/>
            <a:ext cx="4388393" cy="984885"/>
          </a:xfrm>
          <a:prstGeom prst="rect">
            <a:avLst/>
          </a:prstGeom>
          <a:noFill/>
        </p:spPr>
        <p:txBody>
          <a:bodyPr wrap="square" rtlCol="0">
            <a:spAutoFit/>
          </a:bodyPr>
          <a:lstStyle/>
          <a:p>
            <a:pPr algn="ctr"/>
            <a:r>
              <a:rPr lang="en-US" sz="1600" b="1" i="1" dirty="0">
                <a:solidFill>
                  <a:prstClr val="black"/>
                </a:solidFill>
              </a:rPr>
              <a:t>Time Spent &amp; Attention</a:t>
            </a:r>
            <a:endParaRPr lang="en-US" sz="1600" b="1" i="1" dirty="0">
              <a:solidFill>
                <a:srgbClr val="C0504D"/>
              </a:solidFill>
            </a:endParaRPr>
          </a:p>
          <a:p>
            <a:pPr algn="ctr"/>
            <a:r>
              <a:rPr lang="en-US" sz="1400" i="1" dirty="0">
                <a:solidFill>
                  <a:prstClr val="black"/>
                </a:solidFill>
              </a:rPr>
              <a:t>If viewed consecutively, the average American would devote 80 days – 20% of their year – to watching TV</a:t>
            </a:r>
          </a:p>
        </p:txBody>
      </p:sp>
      <p:sp>
        <p:nvSpPr>
          <p:cNvPr id="7" name="TextBox 6">
            <a:extLst>
              <a:ext uri="{FF2B5EF4-FFF2-40B4-BE49-F238E27FC236}">
                <a16:creationId xmlns:a16="http://schemas.microsoft.com/office/drawing/2014/main" id="{F1D28107-FB83-4DD2-89FD-A2A99CEA69FF}"/>
              </a:ext>
            </a:extLst>
          </p:cNvPr>
          <p:cNvSpPr txBox="1"/>
          <p:nvPr/>
        </p:nvSpPr>
        <p:spPr>
          <a:xfrm>
            <a:off x="318052" y="5101724"/>
            <a:ext cx="3724545" cy="338554"/>
          </a:xfrm>
          <a:prstGeom prst="rect">
            <a:avLst/>
          </a:prstGeom>
          <a:noFill/>
        </p:spPr>
        <p:txBody>
          <a:bodyPr wrap="square" rtlCol="0">
            <a:spAutoFit/>
          </a:bodyPr>
          <a:lstStyle/>
          <a:p>
            <a:pPr algn="ctr"/>
            <a:r>
              <a:rPr lang="en-US" sz="1600" b="1" dirty="0">
                <a:solidFill>
                  <a:schemeClr val="bg1">
                    <a:lumMod val="65000"/>
                  </a:schemeClr>
                </a:solidFill>
              </a:rPr>
              <a:t>Insatiable Appetite for More</a:t>
            </a:r>
          </a:p>
        </p:txBody>
      </p:sp>
      <p:sp>
        <p:nvSpPr>
          <p:cNvPr id="8" name="TextBox 7">
            <a:extLst>
              <a:ext uri="{FF2B5EF4-FFF2-40B4-BE49-F238E27FC236}">
                <a16:creationId xmlns:a16="http://schemas.microsoft.com/office/drawing/2014/main" id="{5947B859-ECEB-4E78-9461-848A71533EC7}"/>
              </a:ext>
            </a:extLst>
          </p:cNvPr>
          <p:cNvSpPr txBox="1"/>
          <p:nvPr/>
        </p:nvSpPr>
        <p:spPr>
          <a:xfrm>
            <a:off x="4795421" y="5090754"/>
            <a:ext cx="3977518" cy="338554"/>
          </a:xfrm>
          <a:prstGeom prst="rect">
            <a:avLst/>
          </a:prstGeom>
          <a:noFill/>
        </p:spPr>
        <p:txBody>
          <a:bodyPr wrap="square" rtlCol="0">
            <a:spAutoFit/>
          </a:bodyPr>
          <a:lstStyle/>
          <a:p>
            <a:pPr algn="ctr"/>
            <a:r>
              <a:rPr lang="en-US" sz="1600" b="1" dirty="0">
                <a:solidFill>
                  <a:schemeClr val="bg1">
                    <a:lumMod val="65000"/>
                  </a:schemeClr>
                </a:solidFill>
              </a:rPr>
              <a:t>Attachment to Characters</a:t>
            </a:r>
          </a:p>
        </p:txBody>
      </p:sp>
      <p:sp>
        <p:nvSpPr>
          <p:cNvPr id="11" name="TextBox 10">
            <a:extLst>
              <a:ext uri="{FF2B5EF4-FFF2-40B4-BE49-F238E27FC236}">
                <a16:creationId xmlns:a16="http://schemas.microsoft.com/office/drawing/2014/main" id="{0D2C37FF-BF87-4633-BCEA-7B818FC47F3A}"/>
              </a:ext>
            </a:extLst>
          </p:cNvPr>
          <p:cNvSpPr txBox="1"/>
          <p:nvPr/>
        </p:nvSpPr>
        <p:spPr>
          <a:xfrm>
            <a:off x="4702656" y="3286864"/>
            <a:ext cx="4163048" cy="338554"/>
          </a:xfrm>
          <a:prstGeom prst="rect">
            <a:avLst/>
          </a:prstGeom>
          <a:noFill/>
        </p:spPr>
        <p:txBody>
          <a:bodyPr wrap="square" rtlCol="0">
            <a:spAutoFit/>
          </a:bodyPr>
          <a:lstStyle/>
          <a:p>
            <a:pPr algn="ctr"/>
            <a:r>
              <a:rPr lang="en-US" sz="1600" b="1" dirty="0">
                <a:solidFill>
                  <a:schemeClr val="bg1">
                    <a:lumMod val="65000"/>
                  </a:schemeClr>
                </a:solidFill>
              </a:rPr>
              <a:t> Viewer Receptivity &amp; Mindset</a:t>
            </a:r>
          </a:p>
        </p:txBody>
      </p:sp>
      <p:sp>
        <p:nvSpPr>
          <p:cNvPr id="9" name="TextBox 8">
            <a:extLst>
              <a:ext uri="{FF2B5EF4-FFF2-40B4-BE49-F238E27FC236}">
                <a16:creationId xmlns:a16="http://schemas.microsoft.com/office/drawing/2014/main" id="{C1EE8609-7526-401E-BDFE-941028B60C0D}"/>
              </a:ext>
            </a:extLst>
          </p:cNvPr>
          <p:cNvSpPr txBox="1"/>
          <p:nvPr/>
        </p:nvSpPr>
        <p:spPr>
          <a:xfrm>
            <a:off x="8674475" y="6629946"/>
            <a:ext cx="332618" cy="261610"/>
          </a:xfrm>
          <a:prstGeom prst="rect">
            <a:avLst/>
          </a:prstGeom>
          <a:noFill/>
        </p:spPr>
        <p:txBody>
          <a:bodyPr wrap="none" rtlCol="0">
            <a:spAutoFit/>
          </a:bodyPr>
          <a:lstStyle/>
          <a:p>
            <a:r>
              <a:rPr lang="en-US" sz="1100" dirty="0">
                <a:solidFill>
                  <a:srgbClr val="4F81BD"/>
                </a:solidFill>
              </a:rPr>
              <a:t>15</a:t>
            </a:r>
          </a:p>
        </p:txBody>
      </p:sp>
      <p:pic>
        <p:nvPicPr>
          <p:cNvPr id="10" name="Picture 9"/>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217032" y="1787389"/>
            <a:ext cx="2098104" cy="1398734"/>
          </a:xfrm>
          <a:prstGeom prst="rect">
            <a:avLst/>
          </a:prstGeom>
        </p:spPr>
      </p:pic>
    </p:spTree>
    <p:extLst>
      <p:ext uri="{BB962C8B-B14F-4D97-AF65-F5344CB8AC3E}">
        <p14:creationId xmlns:p14="http://schemas.microsoft.com/office/powerpoint/2010/main" val="2174645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A235B52-2D93-42C4-9AE8-BCF6DB36AC83}"/>
              </a:ext>
            </a:extLst>
          </p:cNvPr>
          <p:cNvSpPr/>
          <p:nvPr/>
        </p:nvSpPr>
        <p:spPr>
          <a:xfrm>
            <a:off x="0" y="0"/>
            <a:ext cx="9144000" cy="6858000"/>
          </a:xfrm>
          <a:prstGeom prst="rect">
            <a:avLst/>
          </a:prstGeom>
          <a:solidFill>
            <a:schemeClr val="accent1"/>
          </a:solidFill>
          <a:ln>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631744B7-BF4E-49B7-A16B-AA1FC8885AA3}"/>
              </a:ext>
            </a:extLst>
          </p:cNvPr>
          <p:cNvSpPr txBox="1"/>
          <p:nvPr/>
        </p:nvSpPr>
        <p:spPr>
          <a:xfrm>
            <a:off x="1542448" y="2477169"/>
            <a:ext cx="5911928" cy="1200329"/>
          </a:xfrm>
          <a:prstGeom prst="rect">
            <a:avLst/>
          </a:prstGeom>
          <a:noFill/>
        </p:spPr>
        <p:txBody>
          <a:bodyPr wrap="square" rtlCol="0">
            <a:spAutoFit/>
          </a:bodyPr>
          <a:lstStyle/>
          <a:p>
            <a:pPr algn="ctr"/>
            <a:r>
              <a:rPr lang="en-US" sz="2000" b="1" dirty="0">
                <a:solidFill>
                  <a:schemeClr val="bg1"/>
                </a:solidFill>
              </a:rPr>
              <a:t> </a:t>
            </a:r>
            <a:r>
              <a:rPr lang="en-US" sz="2400" b="1" dirty="0">
                <a:solidFill>
                  <a:schemeClr val="bg1"/>
                </a:solidFill>
              </a:rPr>
              <a:t>Receptivity &amp; Mindset</a:t>
            </a:r>
            <a:endParaRPr lang="en-US" sz="2000" b="1" dirty="0">
              <a:solidFill>
                <a:schemeClr val="bg1"/>
              </a:solidFill>
            </a:endParaRPr>
          </a:p>
          <a:p>
            <a:pPr algn="ctr"/>
            <a:r>
              <a:rPr lang="en-US" sz="1600" i="1" dirty="0">
                <a:solidFill>
                  <a:schemeClr val="bg1"/>
                </a:solidFill>
              </a:rPr>
              <a:t>People go to devices &amp; platforms with an established expectation for their experience, ranging from functional to the more emotionally charged</a:t>
            </a:r>
          </a:p>
        </p:txBody>
      </p:sp>
      <p:sp>
        <p:nvSpPr>
          <p:cNvPr id="4" name="Slide Number Placeholder 1">
            <a:extLst>
              <a:ext uri="{FF2B5EF4-FFF2-40B4-BE49-F238E27FC236}">
                <a16:creationId xmlns:a16="http://schemas.microsoft.com/office/drawing/2014/main" id="{C3A26E5A-2CDA-47C3-8C8F-B988D954F744}"/>
              </a:ext>
            </a:extLst>
          </p:cNvPr>
          <p:cNvSpPr txBox="1">
            <a:spLocks/>
          </p:cNvSpPr>
          <p:nvPr/>
        </p:nvSpPr>
        <p:spPr>
          <a:xfrm>
            <a:off x="8458200" y="6572521"/>
            <a:ext cx="21336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04F9D6DC-8C4E-4599-BF21-177D7E9FD0BC}" type="slidenum">
              <a:rPr lang="en-US" sz="1100" smtClean="0">
                <a:solidFill>
                  <a:schemeClr val="bg1"/>
                </a:solidFill>
              </a:rPr>
              <a:pPr/>
              <a:t>16</a:t>
            </a:fld>
            <a:endParaRPr lang="en-US" sz="1400" dirty="0">
              <a:solidFill>
                <a:schemeClr val="bg1"/>
              </a:solidFill>
            </a:endParaRPr>
          </a:p>
        </p:txBody>
      </p:sp>
    </p:spTree>
    <p:extLst>
      <p:ext uri="{BB962C8B-B14F-4D97-AF65-F5344CB8AC3E}">
        <p14:creationId xmlns:p14="http://schemas.microsoft.com/office/powerpoint/2010/main" val="26009374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Picture 2" descr="C:\Documents and Settings\JoleenM.CABLETVADB\Local Settings\Temp\Temporary Directory 21 for CableNation[1].zip\CableNation\OtherFormats\CMYK_Print\CAB_CN_Hor.tif"/>
          <p:cNvSpPr>
            <a:spLocks noChangeAspect="1" noChangeArrowheads="1"/>
          </p:cNvSpPr>
          <p:nvPr/>
        </p:nvSpPr>
        <p:spPr bwMode="auto">
          <a:xfrm>
            <a:off x="3276600" y="381000"/>
            <a:ext cx="2744788" cy="7318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200">
                <a:solidFill>
                  <a:schemeClr val="tx1"/>
                </a:solidFill>
                <a:latin typeface="Trebuchet MS" panose="020B0603020202020204" pitchFamily="34" charset="0"/>
                <a:ea typeface="ＭＳ Ｐゴシック" panose="020B0600070205080204" pitchFamily="34" charset="-128"/>
              </a:defRPr>
            </a:lvl1pPr>
            <a:lvl2pPr marL="742950" indent="-285750">
              <a:defRPr sz="3200">
                <a:solidFill>
                  <a:schemeClr val="tx1"/>
                </a:solidFill>
                <a:latin typeface="Trebuchet MS" panose="020B0603020202020204" pitchFamily="34" charset="0"/>
                <a:ea typeface="ＭＳ Ｐゴシック" panose="020B0600070205080204" pitchFamily="34" charset="-128"/>
              </a:defRPr>
            </a:lvl2pPr>
            <a:lvl3pPr marL="1143000" indent="-228600">
              <a:defRPr sz="3200">
                <a:solidFill>
                  <a:schemeClr val="tx1"/>
                </a:solidFill>
                <a:latin typeface="Trebuchet MS" panose="020B0603020202020204" pitchFamily="34" charset="0"/>
                <a:ea typeface="ＭＳ Ｐゴシック" panose="020B0600070205080204" pitchFamily="34" charset="-128"/>
              </a:defRPr>
            </a:lvl3pPr>
            <a:lvl4pPr marL="1600200" indent="-228600">
              <a:defRPr sz="3200">
                <a:solidFill>
                  <a:schemeClr val="tx1"/>
                </a:solidFill>
                <a:latin typeface="Trebuchet MS" panose="020B0603020202020204" pitchFamily="34" charset="0"/>
                <a:ea typeface="ＭＳ Ｐゴシック" panose="020B0600070205080204" pitchFamily="34" charset="-128"/>
              </a:defRPr>
            </a:lvl4pPr>
            <a:lvl5pPr marL="2057400" indent="-228600">
              <a:defRPr sz="32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3200" b="0" i="0" u="none" strike="noStrike" kern="0" cap="none" spc="0" normalizeH="0" baseline="0" noProof="0">
              <a:ln>
                <a:noFill/>
              </a:ln>
              <a:solidFill>
                <a:srgbClr val="000000"/>
              </a:solidFill>
              <a:effectLst/>
              <a:uLnTx/>
              <a:uFillTx/>
              <a:latin typeface="Trebuchet MS" panose="020B0603020202020204" pitchFamily="34" charset="0"/>
              <a:ea typeface="ＭＳ Ｐゴシック" panose="020B0600070205080204" pitchFamily="34" charset="-128"/>
              <a:cs typeface="+mn-cs"/>
            </a:endParaRPr>
          </a:p>
        </p:txBody>
      </p:sp>
      <p:sp>
        <p:nvSpPr>
          <p:cNvPr id="5" name="Rectangle 4"/>
          <p:cNvSpPr/>
          <p:nvPr/>
        </p:nvSpPr>
        <p:spPr>
          <a:xfrm>
            <a:off x="0" y="313860"/>
            <a:ext cx="9032283" cy="517065"/>
          </a:xfrm>
          <a:prstGeom prst="rect">
            <a:avLst/>
          </a:prstGeom>
        </p:spPr>
        <p:txBody>
          <a:bodyPr wrap="square">
            <a:spAutoFit/>
          </a:bodyPr>
          <a:lstStyle/>
          <a:p>
            <a:pPr marL="0" marR="0" lvl="0" indent="0" algn="ctr" defTabSz="914400" rtl="0" eaLnBrk="1" fontAlgn="auto" latinLnBrk="0" hangingPunct="1">
              <a:lnSpc>
                <a:spcPct val="115000"/>
              </a:lnSpc>
              <a:spcBef>
                <a:spcPts val="0"/>
              </a:spcBef>
              <a:spcAft>
                <a:spcPts val="1000"/>
              </a:spcAft>
              <a:buClrTx/>
              <a:buSzTx/>
              <a:buFontTx/>
              <a:buNone/>
              <a:tabLst/>
              <a:defRPr/>
            </a:pPr>
            <a:r>
              <a:rPr kumimoji="0" lang="en-US" sz="2400" i="0" u="none" strike="noStrike" kern="0" cap="none" spc="0" normalizeH="0" baseline="0" noProof="0" dirty="0">
                <a:ln>
                  <a:noFill/>
                </a:ln>
                <a:solidFill>
                  <a:prstClr val="black"/>
                </a:solidFill>
                <a:effectLst/>
                <a:uLnTx/>
                <a:uFillTx/>
                <a:latin typeface="Trebuchet MS" panose="020B0603020202020204" pitchFamily="34" charset="0"/>
                <a:ea typeface="Calibri" panose="020F0502020204030204" pitchFamily="34" charset="0"/>
                <a:cs typeface="Times New Roman" panose="02020603050405020304" pitchFamily="18" charset="0"/>
              </a:rPr>
              <a:t>Consumers </a:t>
            </a:r>
            <a:r>
              <a:rPr lang="en-US" sz="2400" kern="0" dirty="0">
                <a:solidFill>
                  <a:prstClr val="black"/>
                </a:solidFill>
                <a:latin typeface="Trebuchet MS" panose="020B0603020202020204" pitchFamily="34" charset="0"/>
                <a:ea typeface="Calibri" panose="020F0502020204030204" pitchFamily="34" charset="0"/>
                <a:cs typeface="Times New Roman" panose="02020603050405020304" pitchFamily="18" charset="0"/>
              </a:rPr>
              <a:t>Prefer</a:t>
            </a:r>
            <a:r>
              <a:rPr kumimoji="0" lang="en-US" sz="2400" i="0" u="none" strike="noStrike" kern="0" cap="none" spc="0" normalizeH="0" baseline="0" noProof="0" dirty="0">
                <a:ln>
                  <a:noFill/>
                </a:ln>
                <a:solidFill>
                  <a:prstClr val="black"/>
                </a:solidFill>
                <a:effectLst/>
                <a:uLnTx/>
                <a:uFillTx/>
                <a:latin typeface="Trebuchet MS" panose="020B0603020202020204" pitchFamily="34" charset="0"/>
                <a:ea typeface="Calibri" panose="020F0502020204030204" pitchFamily="34" charset="0"/>
                <a:cs typeface="Times New Roman" panose="02020603050405020304" pitchFamily="18" charset="0"/>
              </a:rPr>
              <a:t> Watching Content on a Television</a:t>
            </a:r>
            <a:endParaRPr kumimoji="0" lang="en-US" sz="2400" i="0" u="none" strike="noStrike" kern="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endParaRPr>
          </a:p>
        </p:txBody>
      </p:sp>
      <p:graphicFrame>
        <p:nvGraphicFramePr>
          <p:cNvPr id="4" name="Chart 3">
            <a:extLst>
              <a:ext uri="{FF2B5EF4-FFF2-40B4-BE49-F238E27FC236}">
                <a16:creationId xmlns:a16="http://schemas.microsoft.com/office/drawing/2014/main" id="{00CD2F14-E06A-44DA-8DDC-2BFAAD4E9B6F}"/>
              </a:ext>
            </a:extLst>
          </p:cNvPr>
          <p:cNvGraphicFramePr/>
          <p:nvPr>
            <p:extLst>
              <p:ext uri="{D42A27DB-BD31-4B8C-83A1-F6EECF244321}">
                <p14:modId xmlns:p14="http://schemas.microsoft.com/office/powerpoint/2010/main" val="932679073"/>
              </p:ext>
            </p:extLst>
          </p:nvPr>
        </p:nvGraphicFramePr>
        <p:xfrm>
          <a:off x="1801799" y="2356226"/>
          <a:ext cx="6029903" cy="3646649"/>
        </p:xfrm>
        <a:graphic>
          <a:graphicData uri="http://schemas.openxmlformats.org/drawingml/2006/chart">
            <c:chart xmlns:c="http://schemas.openxmlformats.org/drawingml/2006/chart" xmlns:r="http://schemas.openxmlformats.org/officeDocument/2006/relationships" r:id="rId3"/>
          </a:graphicData>
        </a:graphic>
      </p:graphicFrame>
      <p:pic>
        <p:nvPicPr>
          <p:cNvPr id="6" name="Picture 5">
            <a:extLst>
              <a:ext uri="{FF2B5EF4-FFF2-40B4-BE49-F238E27FC236}">
                <a16:creationId xmlns:a16="http://schemas.microsoft.com/office/drawing/2014/main" id="{316F56FE-B885-47BA-A513-A64A233886C6}"/>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10730" r="10111"/>
          <a:stretch/>
        </p:blipFill>
        <p:spPr>
          <a:xfrm>
            <a:off x="1027451" y="4605699"/>
            <a:ext cx="769948" cy="635838"/>
          </a:xfrm>
          <a:prstGeom prst="rect">
            <a:avLst/>
          </a:prstGeom>
        </p:spPr>
      </p:pic>
      <p:pic>
        <p:nvPicPr>
          <p:cNvPr id="7" name="Picture 6">
            <a:extLst>
              <a:ext uri="{FF2B5EF4-FFF2-40B4-BE49-F238E27FC236}">
                <a16:creationId xmlns:a16="http://schemas.microsoft.com/office/drawing/2014/main" id="{5AC84F75-494A-4A3C-A716-E6FA35F5BFA9}"/>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18863" r="18072"/>
          <a:stretch/>
        </p:blipFill>
        <p:spPr>
          <a:xfrm>
            <a:off x="1041279" y="2931841"/>
            <a:ext cx="760520" cy="531909"/>
          </a:xfrm>
          <a:prstGeom prst="rect">
            <a:avLst/>
          </a:prstGeom>
        </p:spPr>
      </p:pic>
      <p:pic>
        <p:nvPicPr>
          <p:cNvPr id="8" name="Picture 7">
            <a:extLst>
              <a:ext uri="{FF2B5EF4-FFF2-40B4-BE49-F238E27FC236}">
                <a16:creationId xmlns:a16="http://schemas.microsoft.com/office/drawing/2014/main" id="{6691B3F4-8DFC-4B80-B8BD-11A257018CFB}"/>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272174" y="5385374"/>
            <a:ext cx="313088" cy="625098"/>
          </a:xfrm>
          <a:prstGeom prst="rect">
            <a:avLst/>
          </a:prstGeom>
        </p:spPr>
      </p:pic>
      <p:pic>
        <p:nvPicPr>
          <p:cNvPr id="9" name="Picture 8">
            <a:extLst>
              <a:ext uri="{FF2B5EF4-FFF2-40B4-BE49-F238E27FC236}">
                <a16:creationId xmlns:a16="http://schemas.microsoft.com/office/drawing/2014/main" id="{77C66F92-0A62-45F2-AC55-97EFB35FC2E7}"/>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rot="5400000">
            <a:off x="1149341" y="3652828"/>
            <a:ext cx="526169" cy="763793"/>
          </a:xfrm>
          <a:prstGeom prst="rect">
            <a:avLst/>
          </a:prstGeom>
        </p:spPr>
      </p:pic>
      <p:sp>
        <p:nvSpPr>
          <p:cNvPr id="2" name="TextBox 1">
            <a:extLst>
              <a:ext uri="{FF2B5EF4-FFF2-40B4-BE49-F238E27FC236}">
                <a16:creationId xmlns:a16="http://schemas.microsoft.com/office/drawing/2014/main" id="{2726D33A-7B34-4116-B9D5-371A9FE7DE96}"/>
              </a:ext>
            </a:extLst>
          </p:cNvPr>
          <p:cNvSpPr txBox="1"/>
          <p:nvPr/>
        </p:nvSpPr>
        <p:spPr>
          <a:xfrm>
            <a:off x="-16778" y="6502344"/>
            <a:ext cx="7625593" cy="307777"/>
          </a:xfrm>
          <a:prstGeom prst="rect">
            <a:avLst/>
          </a:prstGeom>
          <a:noFill/>
        </p:spPr>
        <p:txBody>
          <a:bodyPr wrap="square" rtlCol="0">
            <a:spAutoFit/>
          </a:bodyPr>
          <a:lstStyle/>
          <a:p>
            <a:r>
              <a:rPr lang="en-US" sz="700" i="1" dirty="0"/>
              <a:t>Source: CRE and Hub Research custom study “New study finds that TV outperforms Digital platforms in viewer ad attention &amp; recall” 6/26/16;</a:t>
            </a:r>
            <a:r>
              <a:rPr lang="fr-FR" sz="700" i="1" dirty="0"/>
              <a:t> 2016 </a:t>
            </a:r>
            <a:r>
              <a:rPr lang="fr-FR" sz="700" i="1" dirty="0" err="1"/>
              <a:t>GfK</a:t>
            </a:r>
            <a:r>
              <a:rPr lang="fr-FR" sz="700" i="1" dirty="0"/>
              <a:t> MRI </a:t>
            </a:r>
            <a:r>
              <a:rPr lang="fr-FR" sz="700" i="1" dirty="0" err="1"/>
              <a:t>Doublebase</a:t>
            </a:r>
            <a:r>
              <a:rPr lang="en-US" sz="700" i="1" dirty="0"/>
              <a:t> – primary uses of devices, total population</a:t>
            </a:r>
          </a:p>
        </p:txBody>
      </p:sp>
      <p:sp>
        <p:nvSpPr>
          <p:cNvPr id="11" name="Title 1">
            <a:extLst>
              <a:ext uri="{FF2B5EF4-FFF2-40B4-BE49-F238E27FC236}">
                <a16:creationId xmlns:a16="http://schemas.microsoft.com/office/drawing/2014/main" id="{B908049F-6FCA-43DB-B7A2-2F5E10D69D60}"/>
              </a:ext>
            </a:extLst>
          </p:cNvPr>
          <p:cNvSpPr txBox="1">
            <a:spLocks/>
          </p:cNvSpPr>
          <p:nvPr/>
        </p:nvSpPr>
        <p:spPr>
          <a:xfrm>
            <a:off x="257182" y="881111"/>
            <a:ext cx="8335242" cy="618926"/>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1600" dirty="0"/>
              <a:t>  They rely upon other devices for utility &amp; functional benefits</a:t>
            </a:r>
          </a:p>
        </p:txBody>
      </p:sp>
      <p:sp>
        <p:nvSpPr>
          <p:cNvPr id="13" name="Arrow: Up 12">
            <a:extLst>
              <a:ext uri="{FF2B5EF4-FFF2-40B4-BE49-F238E27FC236}">
                <a16:creationId xmlns:a16="http://schemas.microsoft.com/office/drawing/2014/main" id="{C75FC529-AC07-460A-B627-1AEB3AA1FDDF}"/>
              </a:ext>
            </a:extLst>
          </p:cNvPr>
          <p:cNvSpPr/>
          <p:nvPr/>
        </p:nvSpPr>
        <p:spPr>
          <a:xfrm>
            <a:off x="111036" y="2331242"/>
            <a:ext cx="756197" cy="3671634"/>
          </a:xfrm>
          <a:prstGeom prst="upArrow">
            <a:avLst/>
          </a:prstGeom>
          <a:gradFill flip="none" rotWithShape="1">
            <a:gsLst>
              <a:gs pos="8000">
                <a:schemeClr val="accent1">
                  <a:tint val="100000"/>
                  <a:shade val="100000"/>
                  <a:satMod val="130000"/>
                </a:schemeClr>
              </a:gs>
              <a:gs pos="100000">
                <a:schemeClr val="accent1">
                  <a:tint val="50000"/>
                  <a:shade val="100000"/>
                  <a:satMod val="350000"/>
                </a:schemeClr>
              </a:gs>
            </a:gsLst>
            <a:lin ang="5400000" scaled="0"/>
            <a:tileRect/>
          </a:gradFill>
        </p:spPr>
        <p:style>
          <a:lnRef idx="1">
            <a:schemeClr val="accent1"/>
          </a:lnRef>
          <a:fillRef idx="3">
            <a:schemeClr val="accent1"/>
          </a:fillRef>
          <a:effectRef idx="2">
            <a:schemeClr val="accent1"/>
          </a:effectRef>
          <a:fontRef idx="minor">
            <a:schemeClr val="lt1"/>
          </a:fontRef>
        </p:style>
        <p:txBody>
          <a:bodyPr vert="vert270" rtlCol="0" anchor="ctr"/>
          <a:lstStyle/>
          <a:p>
            <a:pPr algn="ctr"/>
            <a:r>
              <a:rPr lang="en-US" sz="1400" dirty="0"/>
              <a:t>Emotional Connection Potential</a:t>
            </a:r>
          </a:p>
        </p:txBody>
      </p:sp>
      <p:sp>
        <p:nvSpPr>
          <p:cNvPr id="12" name="TextBox 11">
            <a:extLst>
              <a:ext uri="{FF2B5EF4-FFF2-40B4-BE49-F238E27FC236}">
                <a16:creationId xmlns:a16="http://schemas.microsoft.com/office/drawing/2014/main" id="{B2C2180C-4E19-410B-87FC-22F50F0E7098}"/>
              </a:ext>
            </a:extLst>
          </p:cNvPr>
          <p:cNvSpPr txBox="1"/>
          <p:nvPr/>
        </p:nvSpPr>
        <p:spPr>
          <a:xfrm>
            <a:off x="7278320" y="2331241"/>
            <a:ext cx="1626261" cy="461665"/>
          </a:xfrm>
          <a:prstGeom prst="rect">
            <a:avLst/>
          </a:prstGeom>
          <a:noFill/>
        </p:spPr>
        <p:txBody>
          <a:bodyPr wrap="square" rtlCol="0">
            <a:spAutoFit/>
          </a:bodyPr>
          <a:lstStyle/>
          <a:p>
            <a:pPr algn="ctr"/>
            <a:r>
              <a:rPr lang="en-US" sz="1200" i="1" dirty="0"/>
              <a:t>Primary Activities on Device:</a:t>
            </a:r>
          </a:p>
        </p:txBody>
      </p:sp>
      <p:sp>
        <p:nvSpPr>
          <p:cNvPr id="14" name="TextBox 13">
            <a:extLst>
              <a:ext uri="{FF2B5EF4-FFF2-40B4-BE49-F238E27FC236}">
                <a16:creationId xmlns:a16="http://schemas.microsoft.com/office/drawing/2014/main" id="{7720A461-A871-418C-8FA7-4A68847CF248}"/>
              </a:ext>
            </a:extLst>
          </p:cNvPr>
          <p:cNvSpPr txBox="1"/>
          <p:nvPr/>
        </p:nvSpPr>
        <p:spPr>
          <a:xfrm>
            <a:off x="7202049" y="5189806"/>
            <a:ext cx="1870745" cy="707886"/>
          </a:xfrm>
          <a:prstGeom prst="rect">
            <a:avLst/>
          </a:prstGeom>
          <a:noFill/>
        </p:spPr>
        <p:txBody>
          <a:bodyPr wrap="square" rtlCol="0">
            <a:spAutoFit/>
          </a:bodyPr>
          <a:lstStyle/>
          <a:p>
            <a:pPr algn="ctr"/>
            <a:r>
              <a:rPr lang="en-US" sz="800" dirty="0"/>
              <a:t>Messaging</a:t>
            </a:r>
          </a:p>
          <a:p>
            <a:pPr algn="ctr"/>
            <a:r>
              <a:rPr lang="en-US" sz="800" dirty="0"/>
              <a:t>Search</a:t>
            </a:r>
          </a:p>
          <a:p>
            <a:pPr algn="ctr"/>
            <a:r>
              <a:rPr lang="en-US" sz="800" dirty="0"/>
              <a:t>News/Weather Updates</a:t>
            </a:r>
          </a:p>
          <a:p>
            <a:pPr algn="ctr"/>
            <a:r>
              <a:rPr lang="en-US" sz="800" dirty="0"/>
              <a:t>Maps/Directions</a:t>
            </a:r>
          </a:p>
          <a:p>
            <a:pPr algn="ctr"/>
            <a:r>
              <a:rPr lang="en-US" sz="800" dirty="0"/>
              <a:t>Social Media</a:t>
            </a:r>
          </a:p>
        </p:txBody>
      </p:sp>
      <p:sp>
        <p:nvSpPr>
          <p:cNvPr id="17" name="TextBox 16">
            <a:extLst>
              <a:ext uri="{FF2B5EF4-FFF2-40B4-BE49-F238E27FC236}">
                <a16:creationId xmlns:a16="http://schemas.microsoft.com/office/drawing/2014/main" id="{A9A9C6F7-8CAF-4BF8-8C62-36E8F3A91584}"/>
              </a:ext>
            </a:extLst>
          </p:cNvPr>
          <p:cNvSpPr txBox="1"/>
          <p:nvPr/>
        </p:nvSpPr>
        <p:spPr>
          <a:xfrm>
            <a:off x="7137866" y="3721412"/>
            <a:ext cx="1907165" cy="461665"/>
          </a:xfrm>
          <a:prstGeom prst="rect">
            <a:avLst/>
          </a:prstGeom>
          <a:noFill/>
        </p:spPr>
        <p:txBody>
          <a:bodyPr wrap="square" rtlCol="0">
            <a:spAutoFit/>
          </a:bodyPr>
          <a:lstStyle/>
          <a:p>
            <a:pPr algn="ctr"/>
            <a:r>
              <a:rPr lang="en-US" sz="800" dirty="0"/>
              <a:t>Search/Surf</a:t>
            </a:r>
          </a:p>
          <a:p>
            <a:pPr algn="ctr"/>
            <a:r>
              <a:rPr lang="en-US" sz="800" dirty="0"/>
              <a:t>Social Media</a:t>
            </a:r>
          </a:p>
          <a:p>
            <a:pPr algn="ctr"/>
            <a:r>
              <a:rPr lang="en-US" sz="800" dirty="0"/>
              <a:t>Emailing</a:t>
            </a:r>
          </a:p>
        </p:txBody>
      </p:sp>
      <p:sp>
        <p:nvSpPr>
          <p:cNvPr id="18" name="TextBox 17">
            <a:extLst>
              <a:ext uri="{FF2B5EF4-FFF2-40B4-BE49-F238E27FC236}">
                <a16:creationId xmlns:a16="http://schemas.microsoft.com/office/drawing/2014/main" id="{8D84EA65-265E-4EC0-B0FB-4F45CDF81434}"/>
              </a:ext>
            </a:extLst>
          </p:cNvPr>
          <p:cNvSpPr txBox="1"/>
          <p:nvPr/>
        </p:nvSpPr>
        <p:spPr>
          <a:xfrm>
            <a:off x="7242563" y="3031508"/>
            <a:ext cx="1753299" cy="215444"/>
          </a:xfrm>
          <a:prstGeom prst="rect">
            <a:avLst/>
          </a:prstGeom>
          <a:noFill/>
        </p:spPr>
        <p:txBody>
          <a:bodyPr wrap="square" rtlCol="0">
            <a:spAutoFit/>
          </a:bodyPr>
          <a:lstStyle/>
          <a:p>
            <a:pPr algn="ctr"/>
            <a:r>
              <a:rPr lang="en-US" sz="800" b="1" dirty="0"/>
              <a:t>Watching Video Content</a:t>
            </a:r>
          </a:p>
        </p:txBody>
      </p:sp>
      <p:sp>
        <p:nvSpPr>
          <p:cNvPr id="20" name="Slide Number Placeholder 1">
            <a:extLst>
              <a:ext uri="{FF2B5EF4-FFF2-40B4-BE49-F238E27FC236}">
                <a16:creationId xmlns:a16="http://schemas.microsoft.com/office/drawing/2014/main" id="{E3CC7A77-F7AB-4573-85F1-281616E5BEC4}"/>
              </a:ext>
            </a:extLst>
          </p:cNvPr>
          <p:cNvSpPr txBox="1">
            <a:spLocks/>
          </p:cNvSpPr>
          <p:nvPr/>
        </p:nvSpPr>
        <p:spPr>
          <a:xfrm>
            <a:off x="8592424" y="6608211"/>
            <a:ext cx="21336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04F9D6DC-8C4E-4599-BF21-177D7E9FD0BC}" type="slidenum">
              <a:rPr lang="en-US" sz="1100" smtClean="0">
                <a:solidFill>
                  <a:schemeClr val="accent1"/>
                </a:solidFill>
              </a:rPr>
              <a:pPr/>
              <a:t>17</a:t>
            </a:fld>
            <a:endParaRPr lang="en-US" sz="1400" dirty="0">
              <a:solidFill>
                <a:schemeClr val="accent1"/>
              </a:solidFill>
            </a:endParaRPr>
          </a:p>
        </p:txBody>
      </p:sp>
      <p:sp>
        <p:nvSpPr>
          <p:cNvPr id="19" name="TextBox 18">
            <a:extLst>
              <a:ext uri="{FF2B5EF4-FFF2-40B4-BE49-F238E27FC236}">
                <a16:creationId xmlns:a16="http://schemas.microsoft.com/office/drawing/2014/main" id="{C1811AD0-583B-4C66-9073-976ABF331150}"/>
              </a:ext>
            </a:extLst>
          </p:cNvPr>
          <p:cNvSpPr txBox="1"/>
          <p:nvPr/>
        </p:nvSpPr>
        <p:spPr>
          <a:xfrm>
            <a:off x="7165629" y="4413339"/>
            <a:ext cx="1907165" cy="584775"/>
          </a:xfrm>
          <a:prstGeom prst="rect">
            <a:avLst/>
          </a:prstGeom>
          <a:noFill/>
        </p:spPr>
        <p:txBody>
          <a:bodyPr wrap="square" rtlCol="0">
            <a:spAutoFit/>
          </a:bodyPr>
          <a:lstStyle/>
          <a:p>
            <a:pPr algn="ctr"/>
            <a:r>
              <a:rPr lang="en-US" sz="800" dirty="0"/>
              <a:t>Shopping</a:t>
            </a:r>
          </a:p>
          <a:p>
            <a:pPr algn="ctr"/>
            <a:r>
              <a:rPr lang="en-US" sz="800" dirty="0"/>
              <a:t>Streaming Music</a:t>
            </a:r>
          </a:p>
          <a:p>
            <a:pPr algn="ctr"/>
            <a:r>
              <a:rPr lang="en-US" sz="800" b="1" dirty="0"/>
              <a:t>Streaming Video</a:t>
            </a:r>
          </a:p>
          <a:p>
            <a:pPr algn="ctr"/>
            <a:r>
              <a:rPr lang="en-US" sz="800" dirty="0"/>
              <a:t>Gaming</a:t>
            </a:r>
          </a:p>
        </p:txBody>
      </p:sp>
    </p:spTree>
    <p:extLst>
      <p:ext uri="{BB962C8B-B14F-4D97-AF65-F5344CB8AC3E}">
        <p14:creationId xmlns:p14="http://schemas.microsoft.com/office/powerpoint/2010/main" val="2687173463"/>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281187" y="233636"/>
            <a:ext cx="8795142" cy="995363"/>
          </a:xfrm>
          <a:prstGeom prst="rect">
            <a:avLst/>
          </a:prstGeom>
        </p:spPr>
        <p:txBody>
          <a:bodyPr/>
          <a:lstStyle/>
          <a:p>
            <a:r>
              <a:rPr lang="en-US" sz="2200" dirty="0"/>
              <a:t>Not Surprisingly, Television Is The Platform That Provides The  Strongest Opportunity For Storytelling and Emotional Engagement</a:t>
            </a:r>
          </a:p>
        </p:txBody>
      </p:sp>
      <p:sp>
        <p:nvSpPr>
          <p:cNvPr id="67" name="Text Box 3"/>
          <p:cNvSpPr txBox="1">
            <a:spLocks noChangeArrowheads="1"/>
          </p:cNvSpPr>
          <p:nvPr/>
        </p:nvSpPr>
        <p:spPr bwMode="auto">
          <a:xfrm>
            <a:off x="0" y="6528188"/>
            <a:ext cx="7573701" cy="307777"/>
          </a:xfrm>
          <a:prstGeom prst="rect">
            <a:avLst/>
          </a:prstGeom>
          <a:noFill/>
          <a:ln w="9525">
            <a:noFill/>
            <a:miter lim="800000"/>
            <a:headEnd/>
            <a:tailEnd/>
          </a:ln>
        </p:spPr>
        <p:txBody>
          <a:bodyPr wrap="square" anchor="b">
            <a:spAutoFit/>
          </a:bodyPr>
          <a:lstStyle/>
          <a:p>
            <a:pPr fontAlgn="base">
              <a:spcBef>
                <a:spcPct val="0"/>
              </a:spcBef>
              <a:spcAft>
                <a:spcPct val="0"/>
              </a:spcAft>
              <a:buClr>
                <a:srgbClr val="C0504D"/>
              </a:buClr>
            </a:pPr>
            <a:r>
              <a:rPr lang="en-US" sz="700" i="1" dirty="0"/>
              <a:t>Source: American Press Institute, “How People Use Twitter” Sept 2015; comScore Media Metrics Multi-Platform, Total Audience, July 2017; note comScore data does not include mobile video; *</a:t>
            </a:r>
            <a:r>
              <a:rPr lang="en-US" sz="700" i="1" dirty="0" err="1"/>
              <a:t>Thinkbox</a:t>
            </a:r>
            <a:r>
              <a:rPr lang="en-US" sz="700" i="1" dirty="0"/>
              <a:t> “Screen Life: TV in Demand”</a:t>
            </a:r>
            <a:endParaRPr lang="en-US" sz="700" i="1" dirty="0">
              <a:latin typeface="Trebuchet MS" pitchFamily="34" charset="0"/>
            </a:endParaRPr>
          </a:p>
        </p:txBody>
      </p:sp>
      <p:sp>
        <p:nvSpPr>
          <p:cNvPr id="11" name="Slide Number Placeholder 1">
            <a:extLst>
              <a:ext uri="{FF2B5EF4-FFF2-40B4-BE49-F238E27FC236}">
                <a16:creationId xmlns:a16="http://schemas.microsoft.com/office/drawing/2014/main" id="{86F2C21D-E23A-4F47-9400-D09879862123}"/>
              </a:ext>
            </a:extLst>
          </p:cNvPr>
          <p:cNvSpPr txBox="1">
            <a:spLocks/>
          </p:cNvSpPr>
          <p:nvPr/>
        </p:nvSpPr>
        <p:spPr>
          <a:xfrm>
            <a:off x="8458200" y="6572521"/>
            <a:ext cx="21336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04F9D6DC-8C4E-4599-BF21-177D7E9FD0BC}" type="slidenum">
              <a:rPr lang="en-US" sz="1100" smtClean="0">
                <a:solidFill>
                  <a:schemeClr val="accent1"/>
                </a:solidFill>
              </a:rPr>
              <a:pPr/>
              <a:t>18</a:t>
            </a:fld>
            <a:endParaRPr lang="en-US" sz="1400" dirty="0">
              <a:solidFill>
                <a:schemeClr val="accent1"/>
              </a:solidFill>
            </a:endParaRPr>
          </a:p>
        </p:txBody>
      </p:sp>
      <p:pic>
        <p:nvPicPr>
          <p:cNvPr id="8" name="Picture 24" descr="https://g.twimg.com/Twitter_logo_blue.png">
            <a:extLst>
              <a:ext uri="{FF2B5EF4-FFF2-40B4-BE49-F238E27FC236}">
                <a16:creationId xmlns:a16="http://schemas.microsoft.com/office/drawing/2014/main" id="{223F876A-C3D2-4FA3-B8E4-C46F877A35AB}"/>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1131509" y="4311500"/>
            <a:ext cx="614331" cy="499446"/>
          </a:xfrm>
          <a:prstGeom prst="rect">
            <a:avLst/>
          </a:prstGeom>
          <a:noFill/>
          <a:extLst>
            <a:ext uri="{909E8E84-426E-40dd-AFC4-6F175D3DCCD1}">
              <a14:hiddenFill xmlns:a14="http://schemas.microsoft.com/office/drawing/2010/main" xmlns="">
                <a:solidFill>
                  <a:srgbClr val="FFFFFF"/>
                </a:solidFill>
              </a14:hiddenFill>
            </a:ext>
          </a:extLst>
        </p:spPr>
      </p:pic>
      <p:sp>
        <p:nvSpPr>
          <p:cNvPr id="6" name="TextBox 5">
            <a:extLst>
              <a:ext uri="{FF2B5EF4-FFF2-40B4-BE49-F238E27FC236}">
                <a16:creationId xmlns:a16="http://schemas.microsoft.com/office/drawing/2014/main" id="{60BC69D9-BCEA-46BF-944B-00103DA68D53}"/>
              </a:ext>
            </a:extLst>
          </p:cNvPr>
          <p:cNvSpPr txBox="1"/>
          <p:nvPr/>
        </p:nvSpPr>
        <p:spPr>
          <a:xfrm>
            <a:off x="1955009" y="4108338"/>
            <a:ext cx="7007913" cy="954107"/>
          </a:xfrm>
          <a:prstGeom prst="rect">
            <a:avLst/>
          </a:prstGeom>
          <a:noFill/>
        </p:spPr>
        <p:txBody>
          <a:bodyPr wrap="square" rtlCol="0">
            <a:spAutoFit/>
          </a:bodyPr>
          <a:lstStyle/>
          <a:p>
            <a:r>
              <a:rPr lang="en-US" dirty="0"/>
              <a:t>Real-time news and second screening (of televised) events</a:t>
            </a:r>
          </a:p>
          <a:p>
            <a:pPr marL="171450" indent="-171450">
              <a:buFont typeface="Arial" panose="020B0604020202020204" pitchFamily="34" charset="0"/>
              <a:buChar char="•"/>
            </a:pPr>
            <a:r>
              <a:rPr lang="en-US" sz="1200" dirty="0"/>
              <a:t>86% of Twitter users use it primarily for keeping up with news</a:t>
            </a:r>
          </a:p>
          <a:p>
            <a:pPr marL="171450" indent="-171450">
              <a:buFont typeface="Arial" panose="020B0604020202020204" pitchFamily="34" charset="0"/>
              <a:buChar char="•"/>
            </a:pPr>
            <a:r>
              <a:rPr lang="en-US" sz="1200" dirty="0"/>
              <a:t>28% of users chat live events </a:t>
            </a:r>
          </a:p>
          <a:p>
            <a:endParaRPr lang="en-US" sz="1400" dirty="0"/>
          </a:p>
        </p:txBody>
      </p:sp>
      <p:pic>
        <p:nvPicPr>
          <p:cNvPr id="14" name="Picture 2" descr="https://www.facebookbrand.com/img/fb-art.jpg">
            <a:extLst>
              <a:ext uri="{FF2B5EF4-FFF2-40B4-BE49-F238E27FC236}">
                <a16:creationId xmlns:a16="http://schemas.microsoft.com/office/drawing/2014/main" id="{8E7F2F75-6A9C-4327-A1D1-4967A1ADDCDA}"/>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031260" y="3034706"/>
            <a:ext cx="640852" cy="640852"/>
          </a:xfrm>
          <a:prstGeom prst="rect">
            <a:avLst/>
          </a:prstGeom>
          <a:noFill/>
          <a:extLst>
            <a:ext uri="{909E8E84-426E-40dd-AFC4-6F175D3DCCD1}">
              <a14:hiddenFill xmlns:a14="http://schemas.microsoft.com/office/drawing/2010/main" xmlns="">
                <a:solidFill>
                  <a:srgbClr val="FFFFFF"/>
                </a:solidFill>
              </a14:hiddenFill>
            </a:ext>
          </a:extLst>
        </p:spPr>
      </p:pic>
      <p:sp>
        <p:nvSpPr>
          <p:cNvPr id="9" name="Rectangle 8">
            <a:extLst>
              <a:ext uri="{FF2B5EF4-FFF2-40B4-BE49-F238E27FC236}">
                <a16:creationId xmlns:a16="http://schemas.microsoft.com/office/drawing/2014/main" id="{A3AA5909-E73B-41F2-A00C-2B3345D727AB}"/>
              </a:ext>
            </a:extLst>
          </p:cNvPr>
          <p:cNvSpPr/>
          <p:nvPr/>
        </p:nvSpPr>
        <p:spPr>
          <a:xfrm>
            <a:off x="1881281" y="2789305"/>
            <a:ext cx="7195048" cy="923330"/>
          </a:xfrm>
          <a:prstGeom prst="rect">
            <a:avLst/>
          </a:prstGeom>
        </p:spPr>
        <p:txBody>
          <a:bodyPr wrap="square">
            <a:spAutoFit/>
          </a:bodyPr>
          <a:lstStyle/>
          <a:p>
            <a:r>
              <a:rPr lang="en-US" dirty="0"/>
              <a:t>Connections Over Content</a:t>
            </a:r>
          </a:p>
          <a:p>
            <a:pPr marL="171450" indent="-171450">
              <a:buFont typeface="Arial" panose="020B0604020202020204" pitchFamily="34" charset="0"/>
              <a:buChar char="•"/>
            </a:pPr>
            <a:r>
              <a:rPr lang="en-US" sz="1200" dirty="0"/>
              <a:t>82% of users cite making connections as the best thing that’s happened to them since joining Facebook – finding old friends/acquaintances, making new friends, creating business opportunities</a:t>
            </a:r>
          </a:p>
          <a:p>
            <a:pPr marL="171450" indent="-171450">
              <a:buFont typeface="Arial" panose="020B0604020202020204" pitchFamily="34" charset="0"/>
              <a:buChar char="•"/>
            </a:pPr>
            <a:r>
              <a:rPr lang="en-US" sz="1200" dirty="0"/>
              <a:t>10% cite content, such as news updates and stories</a:t>
            </a:r>
          </a:p>
        </p:txBody>
      </p:sp>
      <p:pic>
        <p:nvPicPr>
          <p:cNvPr id="13" name="Picture 12">
            <a:extLst>
              <a:ext uri="{FF2B5EF4-FFF2-40B4-BE49-F238E27FC236}">
                <a16:creationId xmlns:a16="http://schemas.microsoft.com/office/drawing/2014/main" id="{DEF3720C-E7B8-4C8A-A0BD-96ED4C140D4E}"/>
              </a:ext>
            </a:extLst>
          </p:cNvPr>
          <p:cNvPicPr>
            <a:picLocks noChangeAspect="1"/>
          </p:cNvPicPr>
          <p:nvPr/>
        </p:nvPicPr>
        <p:blipFill>
          <a:blip r:embed="rId4"/>
          <a:stretch>
            <a:fillRect/>
          </a:stretch>
        </p:blipFill>
        <p:spPr>
          <a:xfrm>
            <a:off x="797747" y="5231938"/>
            <a:ext cx="1310754" cy="859611"/>
          </a:xfrm>
          <a:prstGeom prst="rect">
            <a:avLst/>
          </a:prstGeom>
        </p:spPr>
      </p:pic>
      <p:sp>
        <p:nvSpPr>
          <p:cNvPr id="17" name="Rectangle 16">
            <a:extLst>
              <a:ext uri="{FF2B5EF4-FFF2-40B4-BE49-F238E27FC236}">
                <a16:creationId xmlns:a16="http://schemas.microsoft.com/office/drawing/2014/main" id="{3E94D282-9AB6-4076-A312-4A831C2FB77D}"/>
              </a:ext>
            </a:extLst>
          </p:cNvPr>
          <p:cNvSpPr/>
          <p:nvPr/>
        </p:nvSpPr>
        <p:spPr>
          <a:xfrm>
            <a:off x="2051551" y="5381138"/>
            <a:ext cx="7195048" cy="553998"/>
          </a:xfrm>
          <a:prstGeom prst="rect">
            <a:avLst/>
          </a:prstGeom>
        </p:spPr>
        <p:txBody>
          <a:bodyPr wrap="square">
            <a:spAutoFit/>
          </a:bodyPr>
          <a:lstStyle/>
          <a:p>
            <a:r>
              <a:rPr lang="en-US" dirty="0"/>
              <a:t>Music, quick-hit humor and how-</a:t>
            </a:r>
            <a:r>
              <a:rPr lang="en-US" dirty="0" err="1"/>
              <a:t>to’s</a:t>
            </a:r>
            <a:endParaRPr lang="en-US" dirty="0"/>
          </a:p>
          <a:p>
            <a:pPr marL="171450" indent="-171450">
              <a:buFont typeface="Arial" panose="020B0604020202020204" pitchFamily="34" charset="0"/>
              <a:buChar char="•"/>
            </a:pPr>
            <a:r>
              <a:rPr lang="en-US" sz="1200" dirty="0"/>
              <a:t>94% of the top 250 viewed videos are music</a:t>
            </a:r>
          </a:p>
        </p:txBody>
      </p:sp>
      <p:pic>
        <p:nvPicPr>
          <p:cNvPr id="4" name="Picture 3">
            <a:extLst>
              <a:ext uri="{FF2B5EF4-FFF2-40B4-BE49-F238E27FC236}">
                <a16:creationId xmlns:a16="http://schemas.microsoft.com/office/drawing/2014/main" id="{FBEF5796-94AE-4B10-8141-9FAE5E8A203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48941" y="1703013"/>
            <a:ext cx="823032" cy="506012"/>
          </a:xfrm>
          <a:prstGeom prst="rect">
            <a:avLst/>
          </a:prstGeom>
        </p:spPr>
      </p:pic>
      <p:sp>
        <p:nvSpPr>
          <p:cNvPr id="15" name="TextBox 14">
            <a:extLst>
              <a:ext uri="{FF2B5EF4-FFF2-40B4-BE49-F238E27FC236}">
                <a16:creationId xmlns:a16="http://schemas.microsoft.com/office/drawing/2014/main" id="{BA0B0D78-149F-4E3D-8878-4AF7A68E5D64}"/>
              </a:ext>
            </a:extLst>
          </p:cNvPr>
          <p:cNvSpPr txBox="1"/>
          <p:nvPr/>
        </p:nvSpPr>
        <p:spPr>
          <a:xfrm>
            <a:off x="1881368" y="1624702"/>
            <a:ext cx="7081554" cy="954107"/>
          </a:xfrm>
          <a:prstGeom prst="rect">
            <a:avLst/>
          </a:prstGeom>
          <a:noFill/>
        </p:spPr>
        <p:txBody>
          <a:bodyPr wrap="square" rtlCol="0">
            <a:spAutoFit/>
          </a:bodyPr>
          <a:lstStyle/>
          <a:p>
            <a:r>
              <a:rPr lang="en-US" dirty="0"/>
              <a:t>Entertainment &amp; Escapism</a:t>
            </a:r>
          </a:p>
          <a:p>
            <a:pPr marL="171450" indent="-171450">
              <a:buFont typeface="Arial" panose="020B0604020202020204" pitchFamily="34" charset="0"/>
              <a:buChar char="•"/>
            </a:pPr>
            <a:r>
              <a:rPr lang="en-US" sz="1200" dirty="0"/>
              <a:t>82% enjoy it for pure entertainment</a:t>
            </a:r>
          </a:p>
          <a:p>
            <a:pPr marL="171450" indent="-171450">
              <a:buFont typeface="Arial" panose="020B0604020202020204" pitchFamily="34" charset="0"/>
              <a:buChar char="•"/>
            </a:pPr>
            <a:r>
              <a:rPr lang="en-US" sz="1200" dirty="0"/>
              <a:t>6 core reasons: for comfort, to unwind, to connect, to experience, to escape, and to indulge</a:t>
            </a:r>
            <a:r>
              <a:rPr lang="en-US" sz="1000" dirty="0"/>
              <a:t>*</a:t>
            </a:r>
            <a:endParaRPr lang="en-US" sz="1200" dirty="0"/>
          </a:p>
          <a:p>
            <a:endParaRPr lang="en-US" sz="1400" dirty="0"/>
          </a:p>
        </p:txBody>
      </p:sp>
      <p:sp>
        <p:nvSpPr>
          <p:cNvPr id="5" name="Arrow: Up 4">
            <a:extLst>
              <a:ext uri="{FF2B5EF4-FFF2-40B4-BE49-F238E27FC236}">
                <a16:creationId xmlns:a16="http://schemas.microsoft.com/office/drawing/2014/main" id="{38602377-CF21-4F75-B0A8-EC4A762E94EA}"/>
              </a:ext>
            </a:extLst>
          </p:cNvPr>
          <p:cNvSpPr/>
          <p:nvPr/>
        </p:nvSpPr>
        <p:spPr>
          <a:xfrm>
            <a:off x="41550" y="1624702"/>
            <a:ext cx="756197" cy="4295906"/>
          </a:xfrm>
          <a:prstGeom prst="upArrow">
            <a:avLst/>
          </a:prstGeom>
          <a:gradFill flip="none" rotWithShape="1">
            <a:gsLst>
              <a:gs pos="0">
                <a:schemeClr val="accent1">
                  <a:tint val="100000"/>
                  <a:shade val="100000"/>
                  <a:satMod val="130000"/>
                </a:schemeClr>
              </a:gs>
              <a:gs pos="100000">
                <a:schemeClr val="accent1">
                  <a:tint val="50000"/>
                  <a:shade val="100000"/>
                  <a:satMod val="350000"/>
                </a:schemeClr>
              </a:gs>
            </a:gsLst>
            <a:lin ang="5400000" scaled="1"/>
            <a:tileRect/>
          </a:gradFill>
        </p:spPr>
        <p:style>
          <a:lnRef idx="1">
            <a:schemeClr val="accent1"/>
          </a:lnRef>
          <a:fillRef idx="3">
            <a:schemeClr val="accent1"/>
          </a:fillRef>
          <a:effectRef idx="2">
            <a:schemeClr val="accent1"/>
          </a:effectRef>
          <a:fontRef idx="minor">
            <a:schemeClr val="lt1"/>
          </a:fontRef>
        </p:style>
        <p:txBody>
          <a:bodyPr vert="vert270" rtlCol="0" anchor="ctr"/>
          <a:lstStyle/>
          <a:p>
            <a:pPr algn="ctr"/>
            <a:r>
              <a:rPr lang="en-US" dirty="0"/>
              <a:t>Emotional Connection Potential</a:t>
            </a:r>
          </a:p>
        </p:txBody>
      </p:sp>
    </p:spTree>
    <p:extLst>
      <p:ext uri="{BB962C8B-B14F-4D97-AF65-F5344CB8AC3E}">
        <p14:creationId xmlns:p14="http://schemas.microsoft.com/office/powerpoint/2010/main" val="199835118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CECDB2-5036-40B7-8E43-AE93FE1221C6}"/>
              </a:ext>
            </a:extLst>
          </p:cNvPr>
          <p:cNvSpPr txBox="1">
            <a:spLocks/>
          </p:cNvSpPr>
          <p:nvPr/>
        </p:nvSpPr>
        <p:spPr>
          <a:xfrm>
            <a:off x="780175" y="2801662"/>
            <a:ext cx="7675927" cy="995363"/>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400" dirty="0"/>
              <a:t>As A Pure Entertainment Platform, Television Programming Is Able To Elicit A Wide Array of Emotions</a:t>
            </a:r>
          </a:p>
          <a:p>
            <a:endParaRPr lang="en-US" sz="2400" dirty="0"/>
          </a:p>
          <a:p>
            <a:r>
              <a:rPr lang="en-US" sz="2400" dirty="0"/>
              <a:t> </a:t>
            </a:r>
          </a:p>
        </p:txBody>
      </p:sp>
    </p:spTree>
    <p:extLst>
      <p:ext uri="{BB962C8B-B14F-4D97-AF65-F5344CB8AC3E}">
        <p14:creationId xmlns:p14="http://schemas.microsoft.com/office/powerpoint/2010/main" val="27549979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2122415" y="277124"/>
            <a:ext cx="4529779" cy="563946"/>
          </a:xfrm>
        </p:spPr>
        <p:txBody>
          <a:bodyPr/>
          <a:lstStyle/>
          <a:p>
            <a:r>
              <a:rPr lang="en-US" sz="2400" dirty="0"/>
              <a:t>Riding The Tide Of Emotions</a:t>
            </a:r>
          </a:p>
        </p:txBody>
      </p:sp>
      <p:sp>
        <p:nvSpPr>
          <p:cNvPr id="15" name="TextBox 14">
            <a:extLst>
              <a:ext uri="{FF2B5EF4-FFF2-40B4-BE49-F238E27FC236}">
                <a16:creationId xmlns:a16="http://schemas.microsoft.com/office/drawing/2014/main" id="{4D3E8F34-1199-47D2-8B7E-131A06FC32CC}"/>
              </a:ext>
            </a:extLst>
          </p:cNvPr>
          <p:cNvSpPr txBox="1"/>
          <p:nvPr/>
        </p:nvSpPr>
        <p:spPr>
          <a:xfrm>
            <a:off x="142613" y="717118"/>
            <a:ext cx="8661064" cy="5447645"/>
          </a:xfrm>
          <a:prstGeom prst="rect">
            <a:avLst/>
          </a:prstGeom>
          <a:noFill/>
        </p:spPr>
        <p:txBody>
          <a:bodyPr wrap="square" rtlCol="0">
            <a:spAutoFit/>
          </a:bodyPr>
          <a:lstStyle/>
          <a:p>
            <a:pPr algn="ctr"/>
            <a:endParaRPr lang="en-US" sz="1400" dirty="0"/>
          </a:p>
          <a:p>
            <a:pPr algn="ctr"/>
            <a:r>
              <a:rPr lang="en-US" sz="1400" i="1" dirty="0"/>
              <a:t>Walter White. Sidney Bristow. Kramer. Cookie Lyon. Don Draper. Lorelai Gilmore. Bart Simpson. </a:t>
            </a:r>
          </a:p>
          <a:p>
            <a:pPr algn="ctr"/>
            <a:r>
              <a:rPr lang="en-US" sz="1400" i="1" dirty="0"/>
              <a:t>Rick &amp; Morty. Sheldon Cooper. Jane Villanueva.</a:t>
            </a:r>
          </a:p>
          <a:p>
            <a:pPr algn="ctr"/>
            <a:endParaRPr lang="en-US" sz="1200" dirty="0"/>
          </a:p>
          <a:p>
            <a:pPr algn="ctr"/>
            <a:r>
              <a:rPr lang="en-US" sz="1100" dirty="0"/>
              <a:t>VAB has often demonstrated the undeniable ability of TV to drive business growth, but in this report we explore the emotional impact of television. Television programming satisfies our human emotional need for connection; a connection not only to the characters and stories that resonate with us, but also the desire for a shared experience with our community.</a:t>
            </a:r>
          </a:p>
          <a:p>
            <a:pPr algn="ctr"/>
            <a:endParaRPr lang="en-US" sz="1000" dirty="0"/>
          </a:p>
          <a:p>
            <a:pPr algn="ctr"/>
            <a:r>
              <a:rPr lang="en-US" sz="1200" dirty="0"/>
              <a:t>The emotional bond many of us feel with Television programming is made clear by…</a:t>
            </a:r>
          </a:p>
          <a:p>
            <a:pPr algn="ctr"/>
            <a:endParaRPr lang="en-US" sz="1000" dirty="0"/>
          </a:p>
          <a:p>
            <a:pPr marL="1200150" lvl="3" indent="-285750">
              <a:buFont typeface="Arial" panose="020B0604020202020204" pitchFamily="34" charset="0"/>
              <a:buChar char="•"/>
            </a:pPr>
            <a:r>
              <a:rPr lang="en-US" sz="1200" dirty="0"/>
              <a:t>The amount of time &amp; attention we give it - 5+ </a:t>
            </a:r>
            <a:r>
              <a:rPr lang="en-US" sz="1200" dirty="0" err="1"/>
              <a:t>hrs</a:t>
            </a:r>
            <a:r>
              <a:rPr lang="en-US" sz="1200" dirty="0"/>
              <a:t> a day, double what we spend eating, drinking, shopping and viewing Facebook, </a:t>
            </a:r>
            <a:r>
              <a:rPr lang="en-US" sz="1200" i="1" dirty="0"/>
              <a:t>combined</a:t>
            </a:r>
          </a:p>
          <a:p>
            <a:pPr marL="1200150" lvl="2" indent="-285750">
              <a:buFont typeface="Arial" panose="020B0604020202020204" pitchFamily="34" charset="0"/>
              <a:buChar char="•"/>
            </a:pPr>
            <a:r>
              <a:rPr lang="en-US" sz="1200" dirty="0"/>
              <a:t>Our insatiability for more content from the shows we love - 52 Million Facebook Followers of the top 5 shows alone</a:t>
            </a:r>
          </a:p>
          <a:p>
            <a:pPr marL="1200150" lvl="2" indent="-285750">
              <a:buFont typeface="Arial" panose="020B0604020202020204" pitchFamily="34" charset="0"/>
              <a:buChar char="•"/>
            </a:pPr>
            <a:r>
              <a:rPr lang="en-US" sz="1200" dirty="0"/>
              <a:t>The urgency we feel to rejoin the stories we loyally follow - 88% of primetime is viewed live</a:t>
            </a:r>
          </a:p>
          <a:p>
            <a:pPr algn="ctr"/>
            <a:endParaRPr lang="en-US" sz="1600" dirty="0"/>
          </a:p>
          <a:p>
            <a:pPr algn="ctr"/>
            <a:r>
              <a:rPr lang="en-US" sz="1200" dirty="0"/>
              <a:t>Emotionally compelling, character-driven premium programming </a:t>
            </a:r>
            <a:r>
              <a:rPr lang="en-US" sz="1200" kern="0" dirty="0">
                <a:latin typeface="Trebuchet MS" panose="020B0603020202020204" pitchFamily="34" charset="0"/>
                <a:ea typeface="Calibri" panose="020F0502020204030204" pitchFamily="34" charset="0"/>
                <a:cs typeface="Times New Roman" panose="02020603050405020304" pitchFamily="18" charset="0"/>
              </a:rPr>
              <a:t>fosters </a:t>
            </a:r>
            <a:r>
              <a:rPr lang="en-US" sz="1200" kern="0" dirty="0">
                <a:solidFill>
                  <a:prstClr val="black"/>
                </a:solidFill>
                <a:latin typeface="Trebuchet MS" panose="020B0603020202020204" pitchFamily="34" charset="0"/>
                <a:ea typeface="Calibri" panose="020F0502020204030204" pitchFamily="34" charset="0"/>
                <a:cs typeface="Times New Roman" panose="02020603050405020304" pitchFamily="18" charset="0"/>
              </a:rPr>
              <a:t>an ideal environment to showcase an advertisers message. But why is this important for advertisers?</a:t>
            </a:r>
          </a:p>
          <a:p>
            <a:pPr algn="ctr"/>
            <a:endParaRPr lang="en-US" sz="1000" kern="0" dirty="0">
              <a:solidFill>
                <a:prstClr val="black"/>
              </a:solidFill>
              <a:latin typeface="Trebuchet MS" panose="020B0603020202020204" pitchFamily="34" charset="0"/>
              <a:ea typeface="Calibri" panose="020F0502020204030204" pitchFamily="34" charset="0"/>
              <a:cs typeface="Times New Roman" panose="02020603050405020304" pitchFamily="18" charset="0"/>
            </a:endParaRPr>
          </a:p>
          <a:p>
            <a:pPr marL="1085850" lvl="2" indent="-171450">
              <a:buFont typeface="Arial" panose="020B0604020202020204" pitchFamily="34" charset="0"/>
              <a:buChar char="•"/>
            </a:pPr>
            <a:r>
              <a:rPr lang="en-US" sz="1200" dirty="0"/>
              <a:t>  90% of human decision making is dictated by emotion</a:t>
            </a:r>
          </a:p>
          <a:p>
            <a:pPr marL="1085850" lvl="2" indent="-171450">
              <a:buFont typeface="Arial" panose="020B0604020202020204" pitchFamily="34" charset="0"/>
              <a:buChar char="•"/>
            </a:pPr>
            <a:endParaRPr lang="en-US" sz="1200" dirty="0"/>
          </a:p>
          <a:p>
            <a:pPr marL="1085850" lvl="2" indent="-171450">
              <a:buFont typeface="Arial" panose="020B0604020202020204" pitchFamily="34" charset="0"/>
              <a:buChar char="•"/>
            </a:pPr>
            <a:r>
              <a:rPr lang="en-US" sz="1200" dirty="0"/>
              <a:t>  85% of consumer purchases are driven by emotional attachment</a:t>
            </a:r>
          </a:p>
          <a:p>
            <a:pPr marL="1085850" lvl="2" indent="-171450">
              <a:buFont typeface="Arial" panose="020B0604020202020204" pitchFamily="34" charset="0"/>
              <a:buChar char="•"/>
            </a:pPr>
            <a:endParaRPr lang="en-US" sz="1200" dirty="0"/>
          </a:p>
          <a:p>
            <a:pPr marL="1085850" lvl="2" indent="-171450">
              <a:buFont typeface="Arial" panose="020B0604020202020204" pitchFamily="34" charset="0"/>
              <a:buChar char="•"/>
            </a:pPr>
            <a:r>
              <a:rPr lang="en-US" sz="1200" dirty="0"/>
              <a:t>  And 58% of consumers believe TV is where they are most likely to find advertising that makes them feel emotional (a figure 6x greater than that of Social media)</a:t>
            </a:r>
          </a:p>
          <a:p>
            <a:pPr algn="ctr"/>
            <a:endParaRPr lang="en-US" sz="1400" dirty="0"/>
          </a:p>
          <a:p>
            <a:pPr algn="ctr"/>
            <a:r>
              <a:rPr lang="en-US" sz="1100" dirty="0"/>
              <a:t>So, make like Olivia Pope and grab a glass of wine and popcorn, get cozy on the couch, and learn about </a:t>
            </a:r>
            <a:br>
              <a:rPr lang="en-US" sz="1100" dirty="0"/>
            </a:br>
            <a:r>
              <a:rPr lang="en-US" sz="1100" dirty="0"/>
              <a:t>the emotional side of TV programming and its benefits to advertisers.</a:t>
            </a:r>
          </a:p>
          <a:p>
            <a:pPr algn="ctr"/>
            <a:endParaRPr lang="en-US" sz="1100" dirty="0"/>
          </a:p>
        </p:txBody>
      </p:sp>
      <p:sp>
        <p:nvSpPr>
          <p:cNvPr id="2" name="TextBox 1">
            <a:extLst>
              <a:ext uri="{FF2B5EF4-FFF2-40B4-BE49-F238E27FC236}">
                <a16:creationId xmlns:a16="http://schemas.microsoft.com/office/drawing/2014/main" id="{41D751BA-83F6-491A-8C4D-00D2898781C5}"/>
              </a:ext>
            </a:extLst>
          </p:cNvPr>
          <p:cNvSpPr txBox="1"/>
          <p:nvPr/>
        </p:nvSpPr>
        <p:spPr>
          <a:xfrm>
            <a:off x="8674475" y="6629946"/>
            <a:ext cx="258404" cy="261610"/>
          </a:xfrm>
          <a:prstGeom prst="rect">
            <a:avLst/>
          </a:prstGeom>
          <a:noFill/>
        </p:spPr>
        <p:txBody>
          <a:bodyPr wrap="none" rtlCol="0">
            <a:spAutoFit/>
          </a:bodyPr>
          <a:lstStyle/>
          <a:p>
            <a:r>
              <a:rPr lang="en-US" sz="1100" dirty="0">
                <a:solidFill>
                  <a:schemeClr val="accent1"/>
                </a:solidFill>
              </a:rPr>
              <a:t>2</a:t>
            </a:r>
          </a:p>
        </p:txBody>
      </p:sp>
      <p:sp>
        <p:nvSpPr>
          <p:cNvPr id="6" name="Heart 5">
            <a:extLst>
              <a:ext uri="{FF2B5EF4-FFF2-40B4-BE49-F238E27FC236}">
                <a16:creationId xmlns:a16="http://schemas.microsoft.com/office/drawing/2014/main" id="{27D94E8D-9B10-4CF6-9F00-9CE405C00123}"/>
              </a:ext>
            </a:extLst>
          </p:cNvPr>
          <p:cNvSpPr/>
          <p:nvPr/>
        </p:nvSpPr>
        <p:spPr>
          <a:xfrm>
            <a:off x="1097364" y="2638643"/>
            <a:ext cx="194541" cy="162875"/>
          </a:xfrm>
          <a:prstGeom prst="heart">
            <a:avLst/>
          </a:prstGeom>
          <a:solidFill>
            <a:srgbClr val="C0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6E632240-B104-48F3-917E-94151317BC32}"/>
              </a:ext>
            </a:extLst>
          </p:cNvPr>
          <p:cNvPicPr>
            <a:picLocks noChangeAspect="1"/>
          </p:cNvPicPr>
          <p:nvPr/>
        </p:nvPicPr>
        <p:blipFill>
          <a:blip r:embed="rId2"/>
          <a:stretch>
            <a:fillRect/>
          </a:stretch>
        </p:blipFill>
        <p:spPr>
          <a:xfrm>
            <a:off x="1054414" y="2964172"/>
            <a:ext cx="280440" cy="249958"/>
          </a:xfrm>
          <a:prstGeom prst="rect">
            <a:avLst/>
          </a:prstGeom>
        </p:spPr>
      </p:pic>
      <p:sp>
        <p:nvSpPr>
          <p:cNvPr id="8" name="Heart 7">
            <a:extLst>
              <a:ext uri="{FF2B5EF4-FFF2-40B4-BE49-F238E27FC236}">
                <a16:creationId xmlns:a16="http://schemas.microsoft.com/office/drawing/2014/main" id="{C2B76A94-C39E-4614-A8E7-0CB00C241BB0}"/>
              </a:ext>
            </a:extLst>
          </p:cNvPr>
          <p:cNvSpPr/>
          <p:nvPr/>
        </p:nvSpPr>
        <p:spPr>
          <a:xfrm>
            <a:off x="1098368" y="3365464"/>
            <a:ext cx="194541" cy="162875"/>
          </a:xfrm>
          <a:prstGeom prst="heart">
            <a:avLst/>
          </a:prstGeom>
          <a:solidFill>
            <a:srgbClr val="C0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Heart 8">
            <a:extLst>
              <a:ext uri="{FF2B5EF4-FFF2-40B4-BE49-F238E27FC236}">
                <a16:creationId xmlns:a16="http://schemas.microsoft.com/office/drawing/2014/main" id="{769C8C76-6F99-4911-AA7E-7ABC505317A7}"/>
              </a:ext>
            </a:extLst>
          </p:cNvPr>
          <p:cNvSpPr/>
          <p:nvPr/>
        </p:nvSpPr>
        <p:spPr>
          <a:xfrm>
            <a:off x="1097363" y="4237212"/>
            <a:ext cx="194541" cy="162875"/>
          </a:xfrm>
          <a:prstGeom prst="heart">
            <a:avLst/>
          </a:prstGeom>
          <a:solidFill>
            <a:srgbClr val="C0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0742C2E0-B0D5-43DC-9985-8024688A4FEA}"/>
              </a:ext>
            </a:extLst>
          </p:cNvPr>
          <p:cNvPicPr>
            <a:picLocks noChangeAspect="1"/>
          </p:cNvPicPr>
          <p:nvPr/>
        </p:nvPicPr>
        <p:blipFill>
          <a:blip r:embed="rId2"/>
          <a:stretch>
            <a:fillRect/>
          </a:stretch>
        </p:blipFill>
        <p:spPr>
          <a:xfrm>
            <a:off x="1054414" y="4593315"/>
            <a:ext cx="280440" cy="249958"/>
          </a:xfrm>
          <a:prstGeom prst="rect">
            <a:avLst/>
          </a:prstGeom>
        </p:spPr>
      </p:pic>
      <p:sp>
        <p:nvSpPr>
          <p:cNvPr id="11" name="Heart 10">
            <a:extLst>
              <a:ext uri="{FF2B5EF4-FFF2-40B4-BE49-F238E27FC236}">
                <a16:creationId xmlns:a16="http://schemas.microsoft.com/office/drawing/2014/main" id="{1B05B7F6-44C8-4D85-BB0F-A199386D0408}"/>
              </a:ext>
            </a:extLst>
          </p:cNvPr>
          <p:cNvSpPr/>
          <p:nvPr/>
        </p:nvSpPr>
        <p:spPr>
          <a:xfrm>
            <a:off x="1097362" y="4972283"/>
            <a:ext cx="194541" cy="162875"/>
          </a:xfrm>
          <a:prstGeom prst="heart">
            <a:avLst/>
          </a:prstGeom>
          <a:solidFill>
            <a:srgbClr val="C0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7329406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4" name="Straight Arrow Connector 63"/>
          <p:cNvCxnSpPr>
            <a:cxnSpLocks/>
          </p:cNvCxnSpPr>
          <p:nvPr/>
        </p:nvCxnSpPr>
        <p:spPr>
          <a:xfrm>
            <a:off x="4454554" y="2155972"/>
            <a:ext cx="2603993" cy="0"/>
          </a:xfrm>
          <a:prstGeom prst="straightConnector1">
            <a:avLst/>
          </a:prstGeom>
          <a:ln>
            <a:solidFill>
              <a:schemeClr val="accent4"/>
            </a:solidFill>
            <a:tailEnd type="triangle"/>
          </a:ln>
        </p:spPr>
        <p:style>
          <a:lnRef idx="2">
            <a:schemeClr val="accent1"/>
          </a:lnRef>
          <a:fillRef idx="0">
            <a:schemeClr val="accent1"/>
          </a:fillRef>
          <a:effectRef idx="1">
            <a:schemeClr val="accent1"/>
          </a:effectRef>
          <a:fontRef idx="minor">
            <a:schemeClr val="tx1"/>
          </a:fontRef>
        </p:style>
      </p:cxnSp>
      <p:graphicFrame>
        <p:nvGraphicFramePr>
          <p:cNvPr id="13" name="Chart 12">
            <a:extLst>
              <a:ext uri="{FF2B5EF4-FFF2-40B4-BE49-F238E27FC236}">
                <a16:creationId xmlns:a16="http://schemas.microsoft.com/office/drawing/2014/main" id="{65048B70-694A-41AF-BB75-B5105DE99556}"/>
              </a:ext>
            </a:extLst>
          </p:cNvPr>
          <p:cNvGraphicFramePr/>
          <p:nvPr>
            <p:extLst>
              <p:ext uri="{D42A27DB-BD31-4B8C-83A1-F6EECF244321}">
                <p14:modId xmlns:p14="http://schemas.microsoft.com/office/powerpoint/2010/main" val="2737553563"/>
              </p:ext>
            </p:extLst>
          </p:nvPr>
        </p:nvGraphicFramePr>
        <p:xfrm>
          <a:off x="1359818" y="1250287"/>
          <a:ext cx="6593040" cy="4564819"/>
        </p:xfrm>
        <a:graphic>
          <a:graphicData uri="http://schemas.openxmlformats.org/drawingml/2006/chart">
            <c:chart xmlns:c="http://schemas.openxmlformats.org/drawingml/2006/chart" xmlns:r="http://schemas.openxmlformats.org/officeDocument/2006/relationships" r:id="rId2"/>
          </a:graphicData>
        </a:graphic>
      </p:graphicFrame>
      <p:cxnSp>
        <p:nvCxnSpPr>
          <p:cNvPr id="19" name="Straight Arrow Connector 18">
            <a:extLst>
              <a:ext uri="{FF2B5EF4-FFF2-40B4-BE49-F238E27FC236}">
                <a16:creationId xmlns:a16="http://schemas.microsoft.com/office/drawing/2014/main" id="{BBFB46E0-4D93-42E8-87EB-4E4A1CFD9EC3}"/>
              </a:ext>
            </a:extLst>
          </p:cNvPr>
          <p:cNvCxnSpPr>
            <a:cxnSpLocks/>
          </p:cNvCxnSpPr>
          <p:nvPr/>
        </p:nvCxnSpPr>
        <p:spPr>
          <a:xfrm flipH="1">
            <a:off x="1860959" y="3793196"/>
            <a:ext cx="824679" cy="0"/>
          </a:xfrm>
          <a:prstGeom prst="straightConnector1">
            <a:avLst/>
          </a:prstGeom>
          <a:ln>
            <a:tailEnd type="triangle"/>
          </a:ln>
        </p:spPr>
        <p:style>
          <a:lnRef idx="2">
            <a:schemeClr val="accent5"/>
          </a:lnRef>
          <a:fillRef idx="0">
            <a:schemeClr val="accent5"/>
          </a:fillRef>
          <a:effectRef idx="1">
            <a:schemeClr val="accent5"/>
          </a:effectRef>
          <a:fontRef idx="minor">
            <a:schemeClr val="tx1"/>
          </a:fontRef>
        </p:style>
      </p:cxnSp>
      <p:cxnSp>
        <p:nvCxnSpPr>
          <p:cNvPr id="14" name="Straight Arrow Connector 13">
            <a:extLst>
              <a:ext uri="{FF2B5EF4-FFF2-40B4-BE49-F238E27FC236}">
                <a16:creationId xmlns:a16="http://schemas.microsoft.com/office/drawing/2014/main" id="{9BB2380F-F5E2-4E66-8586-A77FA5F93A46}"/>
              </a:ext>
            </a:extLst>
          </p:cNvPr>
          <p:cNvCxnSpPr>
            <a:cxnSpLocks/>
          </p:cNvCxnSpPr>
          <p:nvPr/>
        </p:nvCxnSpPr>
        <p:spPr>
          <a:xfrm>
            <a:off x="6096000" y="5119075"/>
            <a:ext cx="1354205" cy="341"/>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cxnSp>
        <p:nvCxnSpPr>
          <p:cNvPr id="15" name="Straight Arrow Connector 14">
            <a:extLst>
              <a:ext uri="{FF2B5EF4-FFF2-40B4-BE49-F238E27FC236}">
                <a16:creationId xmlns:a16="http://schemas.microsoft.com/office/drawing/2014/main" id="{0FB51C87-4435-4F5A-B9ED-CAF866A25881}"/>
              </a:ext>
            </a:extLst>
          </p:cNvPr>
          <p:cNvCxnSpPr>
            <a:cxnSpLocks/>
          </p:cNvCxnSpPr>
          <p:nvPr/>
        </p:nvCxnSpPr>
        <p:spPr>
          <a:xfrm flipH="1">
            <a:off x="1772747" y="5119075"/>
            <a:ext cx="1298856" cy="0"/>
          </a:xfrm>
          <a:prstGeom prst="straightConnector1">
            <a:avLst/>
          </a:prstGeom>
          <a:ln>
            <a:solidFill>
              <a:schemeClr val="accent3"/>
            </a:solidFill>
            <a:tailEnd type="triangle"/>
          </a:ln>
        </p:spPr>
        <p:style>
          <a:lnRef idx="2">
            <a:schemeClr val="accent1"/>
          </a:lnRef>
          <a:fillRef idx="0">
            <a:schemeClr val="accent1"/>
          </a:fillRef>
          <a:effectRef idx="1">
            <a:schemeClr val="accent1"/>
          </a:effectRef>
          <a:fontRef idx="minor">
            <a:schemeClr val="tx1"/>
          </a:fontRef>
        </p:style>
      </p:cxnSp>
      <p:cxnSp>
        <p:nvCxnSpPr>
          <p:cNvPr id="12" name="Straight Arrow Connector 11">
            <a:extLst>
              <a:ext uri="{FF2B5EF4-FFF2-40B4-BE49-F238E27FC236}">
                <a16:creationId xmlns:a16="http://schemas.microsoft.com/office/drawing/2014/main" id="{9E3BA403-24E4-4E78-92CD-BBCBF8631A28}"/>
              </a:ext>
            </a:extLst>
          </p:cNvPr>
          <p:cNvCxnSpPr>
            <a:cxnSpLocks/>
          </p:cNvCxnSpPr>
          <p:nvPr/>
        </p:nvCxnSpPr>
        <p:spPr>
          <a:xfrm flipH="1">
            <a:off x="1772748" y="2445371"/>
            <a:ext cx="1646313"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ctrTitle" idx="4294967295"/>
          </p:nvPr>
        </p:nvSpPr>
        <p:spPr>
          <a:xfrm>
            <a:off x="168676" y="288944"/>
            <a:ext cx="8975324" cy="995363"/>
          </a:xfrm>
          <a:prstGeom prst="rect">
            <a:avLst/>
          </a:prstGeom>
        </p:spPr>
        <p:txBody>
          <a:bodyPr/>
          <a:lstStyle/>
          <a:p>
            <a:pPr algn="ctr"/>
            <a:r>
              <a:rPr lang="en-US" sz="2400" dirty="0"/>
              <a:t>TV Programs Evoke Emotions Ranging From Suspense To Elation</a:t>
            </a:r>
          </a:p>
        </p:txBody>
      </p:sp>
      <p:sp>
        <p:nvSpPr>
          <p:cNvPr id="67" name="Text Box 3"/>
          <p:cNvSpPr txBox="1">
            <a:spLocks noChangeArrowheads="1"/>
          </p:cNvSpPr>
          <p:nvPr/>
        </p:nvSpPr>
        <p:spPr bwMode="auto">
          <a:xfrm>
            <a:off x="0" y="6589002"/>
            <a:ext cx="7573701" cy="200055"/>
          </a:xfrm>
          <a:prstGeom prst="rect">
            <a:avLst/>
          </a:prstGeom>
          <a:noFill/>
          <a:ln w="9525">
            <a:noFill/>
            <a:miter lim="800000"/>
            <a:headEnd/>
            <a:tailEnd/>
          </a:ln>
        </p:spPr>
        <p:txBody>
          <a:bodyPr wrap="square" anchor="b">
            <a:spAutoFit/>
          </a:bodyPr>
          <a:lstStyle/>
          <a:p>
            <a:pPr fontAlgn="base">
              <a:spcBef>
                <a:spcPct val="0"/>
              </a:spcBef>
              <a:spcAft>
                <a:spcPct val="0"/>
              </a:spcAft>
              <a:buClr>
                <a:srgbClr val="C0504D"/>
              </a:buClr>
            </a:pPr>
            <a:r>
              <a:rPr lang="en-US" sz="700" i="1" dirty="0">
                <a:latin typeface="Trebuchet MS" pitchFamily="34" charset="0"/>
              </a:rPr>
              <a:t>Source: Nielsen </a:t>
            </a:r>
            <a:r>
              <a:rPr lang="en-US" sz="700" i="1" dirty="0" err="1">
                <a:latin typeface="Trebuchet MS" pitchFamily="34" charset="0"/>
              </a:rPr>
              <a:t>nPower</a:t>
            </a:r>
            <a:r>
              <a:rPr lang="en-US" sz="700" i="1" dirty="0">
                <a:latin typeface="Trebuchet MS" pitchFamily="34" charset="0"/>
              </a:rPr>
              <a:t>, ranked on top 250 regular </a:t>
            </a:r>
            <a:r>
              <a:rPr lang="en-US" sz="700" i="1" dirty="0" err="1">
                <a:latin typeface="Trebuchet MS" pitchFamily="34" charset="0"/>
              </a:rPr>
              <a:t>pgms</a:t>
            </a:r>
            <a:r>
              <a:rPr lang="en-US" sz="700" i="1" dirty="0">
                <a:latin typeface="Trebuchet MS" pitchFamily="34" charset="0"/>
              </a:rPr>
              <a:t> (regular 3 or more t/c) ad-supported </a:t>
            </a:r>
            <a:r>
              <a:rPr lang="en-US" sz="700" i="1" dirty="0" err="1">
                <a:latin typeface="Trebuchet MS" pitchFamily="34" charset="0"/>
              </a:rPr>
              <a:t>cable+english</a:t>
            </a:r>
            <a:r>
              <a:rPr lang="en-US" sz="700" i="1" dirty="0">
                <a:latin typeface="Trebuchet MS" pitchFamily="34" charset="0"/>
              </a:rPr>
              <a:t> </a:t>
            </a:r>
            <a:r>
              <a:rPr lang="en-US" sz="700" i="1" dirty="0" err="1">
                <a:latin typeface="Trebuchet MS" pitchFamily="34" charset="0"/>
              </a:rPr>
              <a:t>bdcst</a:t>
            </a:r>
            <a:r>
              <a:rPr lang="en-US" sz="700" i="1" dirty="0">
                <a:latin typeface="Trebuchet MS" pitchFamily="34" charset="0"/>
              </a:rPr>
              <a:t>; total day; P2+; 1/2-8/6/17</a:t>
            </a:r>
          </a:p>
        </p:txBody>
      </p:sp>
      <p:sp>
        <p:nvSpPr>
          <p:cNvPr id="11" name="Slide Number Placeholder 1">
            <a:extLst>
              <a:ext uri="{FF2B5EF4-FFF2-40B4-BE49-F238E27FC236}">
                <a16:creationId xmlns:a16="http://schemas.microsoft.com/office/drawing/2014/main" id="{86F2C21D-E23A-4F47-9400-D09879862123}"/>
              </a:ext>
            </a:extLst>
          </p:cNvPr>
          <p:cNvSpPr txBox="1">
            <a:spLocks/>
          </p:cNvSpPr>
          <p:nvPr/>
        </p:nvSpPr>
        <p:spPr>
          <a:xfrm>
            <a:off x="8458200" y="6572521"/>
            <a:ext cx="21336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04F9D6DC-8C4E-4599-BF21-177D7E9FD0BC}" type="slidenum">
              <a:rPr lang="en-US" sz="1100" smtClean="0">
                <a:solidFill>
                  <a:schemeClr val="accent1"/>
                </a:solidFill>
              </a:rPr>
              <a:pPr/>
              <a:t>20</a:t>
            </a:fld>
            <a:endParaRPr lang="en-US" sz="1400" dirty="0">
              <a:solidFill>
                <a:schemeClr val="accent1"/>
              </a:solidFill>
            </a:endParaRPr>
          </a:p>
        </p:txBody>
      </p:sp>
      <p:sp>
        <p:nvSpPr>
          <p:cNvPr id="7" name="TextBox 6">
            <a:extLst>
              <a:ext uri="{FF2B5EF4-FFF2-40B4-BE49-F238E27FC236}">
                <a16:creationId xmlns:a16="http://schemas.microsoft.com/office/drawing/2014/main" id="{CC72E073-476D-40F7-927C-FC02543A6A51}"/>
              </a:ext>
            </a:extLst>
          </p:cNvPr>
          <p:cNvSpPr txBox="1"/>
          <p:nvPr/>
        </p:nvSpPr>
        <p:spPr>
          <a:xfrm>
            <a:off x="414397" y="2796431"/>
            <a:ext cx="1388522" cy="430887"/>
          </a:xfrm>
          <a:prstGeom prst="rect">
            <a:avLst/>
          </a:prstGeom>
          <a:noFill/>
        </p:spPr>
        <p:txBody>
          <a:bodyPr wrap="none" rtlCol="0">
            <a:spAutoFit/>
          </a:bodyPr>
          <a:lstStyle/>
          <a:p>
            <a:r>
              <a:rPr lang="en-US" sz="1100" i="1" dirty="0"/>
              <a:t>Hope, Comradery, </a:t>
            </a:r>
          </a:p>
          <a:p>
            <a:r>
              <a:rPr lang="en-US" sz="1100" i="1" dirty="0"/>
              <a:t>Elation, Despair</a:t>
            </a:r>
          </a:p>
        </p:txBody>
      </p:sp>
      <p:sp>
        <p:nvSpPr>
          <p:cNvPr id="8" name="TextBox 7">
            <a:extLst>
              <a:ext uri="{FF2B5EF4-FFF2-40B4-BE49-F238E27FC236}">
                <a16:creationId xmlns:a16="http://schemas.microsoft.com/office/drawing/2014/main" id="{80A717F3-C920-4E63-B63E-F774DBDC6E10}"/>
              </a:ext>
            </a:extLst>
          </p:cNvPr>
          <p:cNvSpPr txBox="1"/>
          <p:nvPr/>
        </p:nvSpPr>
        <p:spPr>
          <a:xfrm>
            <a:off x="7379131" y="3874469"/>
            <a:ext cx="1781208" cy="430887"/>
          </a:xfrm>
          <a:prstGeom prst="rect">
            <a:avLst/>
          </a:prstGeom>
          <a:noFill/>
        </p:spPr>
        <p:txBody>
          <a:bodyPr wrap="square" rtlCol="0">
            <a:spAutoFit/>
          </a:bodyPr>
          <a:lstStyle/>
          <a:p>
            <a:pPr algn="ctr"/>
            <a:r>
              <a:rPr lang="en-US" sz="1100" i="1" dirty="0"/>
              <a:t>Fear, Suspense, Sadness, Relief</a:t>
            </a:r>
          </a:p>
        </p:txBody>
      </p:sp>
      <p:sp>
        <p:nvSpPr>
          <p:cNvPr id="9" name="TextBox 8">
            <a:extLst>
              <a:ext uri="{FF2B5EF4-FFF2-40B4-BE49-F238E27FC236}">
                <a16:creationId xmlns:a16="http://schemas.microsoft.com/office/drawing/2014/main" id="{58C1A1BD-DD9C-419C-AABD-0D4CBEF22577}"/>
              </a:ext>
            </a:extLst>
          </p:cNvPr>
          <p:cNvSpPr txBox="1"/>
          <p:nvPr/>
        </p:nvSpPr>
        <p:spPr>
          <a:xfrm>
            <a:off x="7447346" y="5499308"/>
            <a:ext cx="1851713" cy="261610"/>
          </a:xfrm>
          <a:prstGeom prst="rect">
            <a:avLst/>
          </a:prstGeom>
          <a:noFill/>
        </p:spPr>
        <p:txBody>
          <a:bodyPr wrap="square" rtlCol="0">
            <a:spAutoFit/>
          </a:bodyPr>
          <a:lstStyle/>
          <a:p>
            <a:r>
              <a:rPr lang="en-US" sz="1100" i="1" dirty="0"/>
              <a:t>Joy, Delight, Relaxation</a:t>
            </a:r>
          </a:p>
        </p:txBody>
      </p:sp>
      <p:sp>
        <p:nvSpPr>
          <p:cNvPr id="10" name="TextBox 9">
            <a:extLst>
              <a:ext uri="{FF2B5EF4-FFF2-40B4-BE49-F238E27FC236}">
                <a16:creationId xmlns:a16="http://schemas.microsoft.com/office/drawing/2014/main" id="{761295E5-F5B9-4BFA-9D59-BEADC599189B}"/>
              </a:ext>
            </a:extLst>
          </p:cNvPr>
          <p:cNvSpPr txBox="1"/>
          <p:nvPr/>
        </p:nvSpPr>
        <p:spPr>
          <a:xfrm>
            <a:off x="325248" y="5460836"/>
            <a:ext cx="1495674" cy="600164"/>
          </a:xfrm>
          <a:prstGeom prst="rect">
            <a:avLst/>
          </a:prstGeom>
          <a:noFill/>
        </p:spPr>
        <p:txBody>
          <a:bodyPr wrap="square" rtlCol="0">
            <a:spAutoFit/>
          </a:bodyPr>
          <a:lstStyle/>
          <a:p>
            <a:pPr algn="ctr"/>
            <a:r>
              <a:rPr lang="en-US" sz="1100" i="1" dirty="0"/>
              <a:t>Absurdity, Surprise, Escape</a:t>
            </a:r>
          </a:p>
          <a:p>
            <a:pPr algn="ctr"/>
            <a:endParaRPr lang="en-US" sz="1100" i="1" dirty="0"/>
          </a:p>
        </p:txBody>
      </p:sp>
      <p:sp>
        <p:nvSpPr>
          <p:cNvPr id="21" name="TextBox 20">
            <a:extLst>
              <a:ext uri="{FF2B5EF4-FFF2-40B4-BE49-F238E27FC236}">
                <a16:creationId xmlns:a16="http://schemas.microsoft.com/office/drawing/2014/main" id="{7D036DB9-AC7E-472A-A3C9-C6864CECD4AD}"/>
              </a:ext>
            </a:extLst>
          </p:cNvPr>
          <p:cNvSpPr txBox="1"/>
          <p:nvPr/>
        </p:nvSpPr>
        <p:spPr>
          <a:xfrm>
            <a:off x="259220" y="4142269"/>
            <a:ext cx="1601739" cy="430887"/>
          </a:xfrm>
          <a:prstGeom prst="rect">
            <a:avLst/>
          </a:prstGeom>
          <a:noFill/>
        </p:spPr>
        <p:txBody>
          <a:bodyPr wrap="square" rtlCol="0">
            <a:spAutoFit/>
          </a:bodyPr>
          <a:lstStyle/>
          <a:p>
            <a:pPr algn="ctr"/>
            <a:r>
              <a:rPr lang="en-US" sz="1100" i="1" dirty="0"/>
              <a:t>Uncertainty, Angst, </a:t>
            </a:r>
          </a:p>
          <a:p>
            <a:pPr algn="ctr"/>
            <a:r>
              <a:rPr lang="en-US" sz="1100" i="1" dirty="0"/>
              <a:t>Empowerment</a:t>
            </a:r>
          </a:p>
        </p:txBody>
      </p:sp>
      <p:sp>
        <p:nvSpPr>
          <p:cNvPr id="20" name="TextBox 19">
            <a:extLst>
              <a:ext uri="{FF2B5EF4-FFF2-40B4-BE49-F238E27FC236}">
                <a16:creationId xmlns:a16="http://schemas.microsoft.com/office/drawing/2014/main" id="{B250F521-0A11-4140-A14E-9E26BD0F6B8B}"/>
              </a:ext>
            </a:extLst>
          </p:cNvPr>
          <p:cNvSpPr txBox="1"/>
          <p:nvPr/>
        </p:nvSpPr>
        <p:spPr>
          <a:xfrm>
            <a:off x="7267288" y="2478259"/>
            <a:ext cx="1893051" cy="600164"/>
          </a:xfrm>
          <a:prstGeom prst="rect">
            <a:avLst/>
          </a:prstGeom>
          <a:noFill/>
        </p:spPr>
        <p:txBody>
          <a:bodyPr wrap="square" rtlCol="0">
            <a:spAutoFit/>
          </a:bodyPr>
          <a:lstStyle/>
          <a:p>
            <a:pPr algn="ctr"/>
            <a:r>
              <a:rPr lang="en-US" sz="1100" i="1" dirty="0"/>
              <a:t>Awe, Understanding, Enlightenment, Curiosity</a:t>
            </a:r>
          </a:p>
          <a:p>
            <a:pPr algn="ctr"/>
            <a:endParaRPr lang="en-US" sz="1100" i="1" dirty="0"/>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11727" y="1934871"/>
            <a:ext cx="1280160" cy="870697"/>
          </a:xfrm>
          <a:prstGeom prst="roundRect">
            <a:avLst/>
          </a:prstGeom>
        </p:spPr>
      </p:pic>
      <p:pic>
        <p:nvPicPr>
          <p:cNvPr id="5" name="Picture 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629655" y="4723847"/>
            <a:ext cx="1280160" cy="719287"/>
          </a:xfrm>
          <a:prstGeom prst="roundRect">
            <a:avLst/>
          </a:prstGeom>
          <a:ln>
            <a:solidFill>
              <a:schemeClr val="bg1">
                <a:lumMod val="85000"/>
              </a:schemeClr>
            </a:solidFill>
          </a:ln>
        </p:spPr>
      </p:pic>
      <p:pic>
        <p:nvPicPr>
          <p:cNvPr id="6" name="Picture 5"/>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02861" y="3409148"/>
            <a:ext cx="1280160" cy="768095"/>
          </a:xfrm>
          <a:prstGeom prst="roundRect">
            <a:avLst/>
          </a:prstGeom>
        </p:spPr>
      </p:pic>
      <p:pic>
        <p:nvPicPr>
          <p:cNvPr id="18" name="Picture 17"/>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02861" y="4627252"/>
            <a:ext cx="1280160" cy="805188"/>
          </a:xfrm>
          <a:prstGeom prst="roundRect">
            <a:avLst/>
          </a:prstGeom>
          <a:ln>
            <a:solidFill>
              <a:schemeClr val="bg1">
                <a:lumMod val="85000"/>
              </a:schemeClr>
            </a:solidFill>
          </a:ln>
        </p:spPr>
      </p:pic>
      <p:pic>
        <p:nvPicPr>
          <p:cNvPr id="22" name="Picture 21"/>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447346" y="1619813"/>
            <a:ext cx="1280160" cy="859669"/>
          </a:xfrm>
          <a:prstGeom prst="roundRect">
            <a:avLst/>
          </a:prstGeom>
          <a:ln>
            <a:solidFill>
              <a:schemeClr val="bg1">
                <a:lumMod val="85000"/>
              </a:schemeClr>
            </a:solidFill>
          </a:ln>
        </p:spPr>
      </p:pic>
      <p:cxnSp>
        <p:nvCxnSpPr>
          <p:cNvPr id="72" name="Straight Arrow Connector 71"/>
          <p:cNvCxnSpPr>
            <a:cxnSpLocks/>
          </p:cNvCxnSpPr>
          <p:nvPr/>
        </p:nvCxnSpPr>
        <p:spPr>
          <a:xfrm>
            <a:off x="6400644" y="3776031"/>
            <a:ext cx="1035457" cy="0"/>
          </a:xfrm>
          <a:prstGeom prst="straightConnector1">
            <a:avLst/>
          </a:prstGeom>
          <a:ln>
            <a:tailEnd type="triangle"/>
          </a:ln>
        </p:spPr>
        <p:style>
          <a:lnRef idx="2">
            <a:schemeClr val="accent6"/>
          </a:lnRef>
          <a:fillRef idx="0">
            <a:schemeClr val="accent6"/>
          </a:fillRef>
          <a:effectRef idx="1">
            <a:schemeClr val="accent6"/>
          </a:effectRef>
          <a:fontRef idx="minor">
            <a:schemeClr val="tx1"/>
          </a:fontRef>
        </p:style>
      </p:cxnSp>
      <p:pic>
        <p:nvPicPr>
          <p:cNvPr id="17" name="Picture 16">
            <a:extLst>
              <a:ext uri="{FF2B5EF4-FFF2-40B4-BE49-F238E27FC236}">
                <a16:creationId xmlns:a16="http://schemas.microsoft.com/office/drawing/2014/main" id="{4E0DB06C-AEFE-4AF5-BFBE-35D86FC07115}"/>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475968" y="3067206"/>
            <a:ext cx="1357499" cy="804272"/>
          </a:xfrm>
          <a:prstGeom prst="roundRect">
            <a:avLst/>
          </a:prstGeom>
        </p:spPr>
      </p:pic>
    </p:spTree>
    <p:extLst>
      <p:ext uri="{BB962C8B-B14F-4D97-AF65-F5344CB8AC3E}">
        <p14:creationId xmlns:p14="http://schemas.microsoft.com/office/powerpoint/2010/main" val="105745570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168676" y="276576"/>
            <a:ext cx="8975324" cy="995363"/>
          </a:xfrm>
          <a:prstGeom prst="rect">
            <a:avLst/>
          </a:prstGeom>
        </p:spPr>
        <p:txBody>
          <a:bodyPr/>
          <a:lstStyle/>
          <a:p>
            <a:pPr algn="ctr"/>
            <a:r>
              <a:rPr lang="en-US" sz="2400" dirty="0"/>
              <a:t>And TV Content Taps Into Deeply Personal Topics And Brings Them Into Our Living Rooms</a:t>
            </a:r>
            <a:br>
              <a:rPr lang="en-US" sz="2400" dirty="0"/>
            </a:br>
            <a:endParaRPr lang="en-US" sz="2400" dirty="0"/>
          </a:p>
        </p:txBody>
      </p:sp>
      <p:sp>
        <p:nvSpPr>
          <p:cNvPr id="11" name="Slide Number Placeholder 1">
            <a:extLst>
              <a:ext uri="{FF2B5EF4-FFF2-40B4-BE49-F238E27FC236}">
                <a16:creationId xmlns:a16="http://schemas.microsoft.com/office/drawing/2014/main" id="{86F2C21D-E23A-4F47-9400-D09879862123}"/>
              </a:ext>
            </a:extLst>
          </p:cNvPr>
          <p:cNvSpPr txBox="1">
            <a:spLocks/>
          </p:cNvSpPr>
          <p:nvPr/>
        </p:nvSpPr>
        <p:spPr>
          <a:xfrm>
            <a:off x="8458200" y="6572521"/>
            <a:ext cx="21336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04F9D6DC-8C4E-4599-BF21-177D7E9FD0BC}" type="slidenum">
              <a:rPr lang="en-US" sz="1100" smtClean="0">
                <a:solidFill>
                  <a:schemeClr val="accent1"/>
                </a:solidFill>
              </a:rPr>
              <a:pPr/>
              <a:t>21</a:t>
            </a:fld>
            <a:endParaRPr lang="en-US" sz="1400" dirty="0">
              <a:solidFill>
                <a:schemeClr val="accent1"/>
              </a:solidFill>
            </a:endParaRPr>
          </a:p>
        </p:txBody>
      </p:sp>
      <p:pic>
        <p:nvPicPr>
          <p:cNvPr id="4" name="Pictur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11728" y="1673178"/>
            <a:ext cx="1266659" cy="1093933"/>
          </a:xfrm>
          <a:prstGeom prst="rect">
            <a:avLst/>
          </a:prstGeom>
        </p:spPr>
      </p:pic>
      <p:pic>
        <p:nvPicPr>
          <p:cNvPr id="5" name="Picture 4"/>
          <p:cNvPicPr>
            <a:picLocks noChangeAspect="1"/>
          </p:cNvPicPr>
          <p:nvPr/>
        </p:nvPicPr>
        <p:blipFill>
          <a:blip r:embed="rId3"/>
          <a:stretch>
            <a:fillRect/>
          </a:stretch>
        </p:blipFill>
        <p:spPr>
          <a:xfrm>
            <a:off x="4710773" y="3973397"/>
            <a:ext cx="1740105" cy="1084502"/>
          </a:xfrm>
          <a:prstGeom prst="heart">
            <a:avLst/>
          </a:prstGeom>
          <a:ln>
            <a:solidFill>
              <a:schemeClr val="bg1">
                <a:lumMod val="85000"/>
              </a:schemeClr>
            </a:solidFill>
          </a:ln>
        </p:spPr>
      </p:pic>
      <p:pic>
        <p:nvPicPr>
          <p:cNvPr id="6" name="Picture 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822410" y="1643304"/>
            <a:ext cx="1561356" cy="1039011"/>
          </a:xfrm>
          <a:prstGeom prst="heart">
            <a:avLst/>
          </a:prstGeom>
        </p:spPr>
      </p:pic>
      <p:pic>
        <p:nvPicPr>
          <p:cNvPr id="7" name="Picture 6"/>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070403" y="1588394"/>
            <a:ext cx="1516463" cy="1009137"/>
          </a:xfrm>
          <a:prstGeom prst="heart">
            <a:avLst/>
          </a:prstGeom>
          <a:ln>
            <a:solidFill>
              <a:schemeClr val="accent6">
                <a:lumMod val="75000"/>
              </a:schemeClr>
            </a:solidFill>
          </a:ln>
        </p:spPr>
      </p:pic>
      <p:pic>
        <p:nvPicPr>
          <p:cNvPr id="8" name="Picture 7"/>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40939" y="4068351"/>
            <a:ext cx="1613469" cy="990950"/>
          </a:xfrm>
          <a:prstGeom prst="heart">
            <a:avLst/>
          </a:prstGeom>
          <a:ln>
            <a:solidFill>
              <a:schemeClr val="bg1">
                <a:lumMod val="85000"/>
              </a:schemeClr>
            </a:solidFill>
          </a:ln>
        </p:spPr>
      </p:pic>
      <p:pic>
        <p:nvPicPr>
          <p:cNvPr id="10" name="Picture 9"/>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556081" y="4004617"/>
            <a:ext cx="1458760" cy="1054684"/>
          </a:xfrm>
          <a:prstGeom prst="heart">
            <a:avLst/>
          </a:prstGeom>
        </p:spPr>
      </p:pic>
      <p:sp>
        <p:nvSpPr>
          <p:cNvPr id="13" name="TextBox 12"/>
          <p:cNvSpPr txBox="1"/>
          <p:nvPr/>
        </p:nvSpPr>
        <p:spPr>
          <a:xfrm>
            <a:off x="366534" y="2833547"/>
            <a:ext cx="1557046" cy="646331"/>
          </a:xfrm>
          <a:prstGeom prst="rect">
            <a:avLst/>
          </a:prstGeom>
          <a:noFill/>
        </p:spPr>
        <p:txBody>
          <a:bodyPr wrap="square" rtlCol="0">
            <a:spAutoFit/>
          </a:bodyPr>
          <a:lstStyle/>
          <a:p>
            <a:pPr algn="ctr"/>
            <a:r>
              <a:rPr lang="en-US" sz="1200" dirty="0"/>
              <a:t>Delights with ideas on how to nourish family &amp; friends</a:t>
            </a:r>
          </a:p>
        </p:txBody>
      </p:sp>
      <p:sp>
        <p:nvSpPr>
          <p:cNvPr id="15" name="TextBox 14"/>
          <p:cNvSpPr txBox="1"/>
          <p:nvPr/>
        </p:nvSpPr>
        <p:spPr>
          <a:xfrm>
            <a:off x="4620610" y="5066743"/>
            <a:ext cx="2112651" cy="646331"/>
          </a:xfrm>
          <a:prstGeom prst="rect">
            <a:avLst/>
          </a:prstGeom>
          <a:noFill/>
        </p:spPr>
        <p:txBody>
          <a:bodyPr wrap="square" rtlCol="0">
            <a:spAutoFit/>
          </a:bodyPr>
          <a:lstStyle/>
          <a:p>
            <a:pPr algn="ctr"/>
            <a:r>
              <a:rPr lang="en-US" sz="1200" dirty="0"/>
              <a:t>Inspires the creation of a warm home environment that reflects personal style</a:t>
            </a:r>
          </a:p>
        </p:txBody>
      </p:sp>
      <p:sp>
        <p:nvSpPr>
          <p:cNvPr id="16" name="TextBox 15"/>
          <p:cNvSpPr txBox="1"/>
          <p:nvPr/>
        </p:nvSpPr>
        <p:spPr>
          <a:xfrm>
            <a:off x="4516483" y="2820522"/>
            <a:ext cx="1934395" cy="646331"/>
          </a:xfrm>
          <a:prstGeom prst="rect">
            <a:avLst/>
          </a:prstGeom>
          <a:noFill/>
        </p:spPr>
        <p:txBody>
          <a:bodyPr wrap="square" rtlCol="0">
            <a:spAutoFit/>
          </a:bodyPr>
          <a:lstStyle/>
          <a:p>
            <a:pPr algn="ctr"/>
            <a:r>
              <a:rPr lang="en-US" sz="1200" dirty="0"/>
              <a:t>Transports to exotic and aspirational travel destinations</a:t>
            </a:r>
          </a:p>
        </p:txBody>
      </p:sp>
      <p:sp>
        <p:nvSpPr>
          <p:cNvPr id="17" name="TextBox 16"/>
          <p:cNvSpPr txBox="1"/>
          <p:nvPr/>
        </p:nvSpPr>
        <p:spPr>
          <a:xfrm>
            <a:off x="6759355" y="2820522"/>
            <a:ext cx="2208476" cy="646331"/>
          </a:xfrm>
          <a:prstGeom prst="rect">
            <a:avLst/>
          </a:prstGeom>
          <a:noFill/>
        </p:spPr>
        <p:txBody>
          <a:bodyPr wrap="square" rtlCol="0">
            <a:spAutoFit/>
          </a:bodyPr>
          <a:lstStyle/>
          <a:p>
            <a:pPr algn="ctr"/>
            <a:r>
              <a:rPr lang="en-US" sz="1200" dirty="0"/>
              <a:t>Explores the relationship dynamics viewers experience in their own lives</a:t>
            </a:r>
          </a:p>
        </p:txBody>
      </p:sp>
      <p:sp>
        <p:nvSpPr>
          <p:cNvPr id="18" name="TextBox 17"/>
          <p:cNvSpPr txBox="1"/>
          <p:nvPr/>
        </p:nvSpPr>
        <p:spPr>
          <a:xfrm>
            <a:off x="168676" y="5112849"/>
            <a:ext cx="1934395" cy="461665"/>
          </a:xfrm>
          <a:prstGeom prst="rect">
            <a:avLst/>
          </a:prstGeom>
          <a:noFill/>
        </p:spPr>
        <p:txBody>
          <a:bodyPr wrap="square" rtlCol="0">
            <a:spAutoFit/>
          </a:bodyPr>
          <a:lstStyle/>
          <a:p>
            <a:pPr algn="ctr"/>
            <a:r>
              <a:rPr lang="en-US" sz="1200" dirty="0"/>
              <a:t>Enables self-discovery and personal exploration</a:t>
            </a:r>
          </a:p>
        </p:txBody>
      </p:sp>
      <p:sp>
        <p:nvSpPr>
          <p:cNvPr id="19" name="TextBox 18"/>
          <p:cNvSpPr txBox="1"/>
          <p:nvPr/>
        </p:nvSpPr>
        <p:spPr>
          <a:xfrm>
            <a:off x="2359098" y="5151295"/>
            <a:ext cx="1934395" cy="461665"/>
          </a:xfrm>
          <a:prstGeom prst="rect">
            <a:avLst/>
          </a:prstGeom>
          <a:noFill/>
        </p:spPr>
        <p:txBody>
          <a:bodyPr wrap="square" rtlCol="0">
            <a:spAutoFit/>
          </a:bodyPr>
          <a:lstStyle/>
          <a:p>
            <a:pPr algn="ctr"/>
            <a:r>
              <a:rPr lang="en-US" sz="1200" dirty="0"/>
              <a:t>Fuels the passions of sports fandom</a:t>
            </a:r>
          </a:p>
        </p:txBody>
      </p:sp>
      <p:sp>
        <p:nvSpPr>
          <p:cNvPr id="20" name="TextBox 19"/>
          <p:cNvSpPr txBox="1"/>
          <p:nvPr/>
        </p:nvSpPr>
        <p:spPr>
          <a:xfrm>
            <a:off x="2188454" y="2821295"/>
            <a:ext cx="2275685" cy="461665"/>
          </a:xfrm>
          <a:prstGeom prst="rect">
            <a:avLst/>
          </a:prstGeom>
          <a:noFill/>
        </p:spPr>
        <p:txBody>
          <a:bodyPr wrap="square" rtlCol="0">
            <a:spAutoFit/>
          </a:bodyPr>
          <a:lstStyle/>
          <a:p>
            <a:pPr algn="ctr"/>
            <a:r>
              <a:rPr lang="en-US" sz="1200" dirty="0"/>
              <a:t>Provokes thinking and discussion about salient topics</a:t>
            </a:r>
          </a:p>
        </p:txBody>
      </p:sp>
      <p:pic>
        <p:nvPicPr>
          <p:cNvPr id="9" name="Picture 8">
            <a:extLst>
              <a:ext uri="{FF2B5EF4-FFF2-40B4-BE49-F238E27FC236}">
                <a16:creationId xmlns:a16="http://schemas.microsoft.com/office/drawing/2014/main" id="{25E28AEF-F87E-4CAF-9AFA-02CA81302E5E}"/>
              </a:ext>
            </a:extLst>
          </p:cNvPr>
          <p:cNvPicPr>
            <a:picLocks noChangeAspect="1"/>
          </p:cNvPicPr>
          <p:nvPr/>
        </p:nvPicPr>
        <p:blipFill>
          <a:blip r:embed="rId8"/>
          <a:stretch>
            <a:fillRect/>
          </a:stretch>
        </p:blipFill>
        <p:spPr>
          <a:xfrm>
            <a:off x="2433963" y="1711947"/>
            <a:ext cx="1580878" cy="1055164"/>
          </a:xfrm>
          <a:prstGeom prst="heart">
            <a:avLst/>
          </a:prstGeom>
        </p:spPr>
      </p:pic>
      <p:sp>
        <p:nvSpPr>
          <p:cNvPr id="21" name="TextBox 20">
            <a:extLst>
              <a:ext uri="{FF2B5EF4-FFF2-40B4-BE49-F238E27FC236}">
                <a16:creationId xmlns:a16="http://schemas.microsoft.com/office/drawing/2014/main" id="{3C58B36E-6E4B-4D9E-8062-0E8E809B51CC}"/>
              </a:ext>
            </a:extLst>
          </p:cNvPr>
          <p:cNvSpPr txBox="1"/>
          <p:nvPr/>
        </p:nvSpPr>
        <p:spPr>
          <a:xfrm>
            <a:off x="6855180" y="5058961"/>
            <a:ext cx="2112651" cy="646331"/>
          </a:xfrm>
          <a:prstGeom prst="rect">
            <a:avLst/>
          </a:prstGeom>
          <a:noFill/>
        </p:spPr>
        <p:txBody>
          <a:bodyPr wrap="square" rtlCol="0">
            <a:spAutoFit/>
          </a:bodyPr>
          <a:lstStyle/>
          <a:p>
            <a:pPr algn="ctr"/>
            <a:r>
              <a:rPr lang="en-US" sz="1200" dirty="0"/>
              <a:t>Awes and dazzles with the fashions, glitz, and glamor of Awards season</a:t>
            </a:r>
          </a:p>
        </p:txBody>
      </p:sp>
      <p:pic>
        <p:nvPicPr>
          <p:cNvPr id="12" name="Picture 11">
            <a:extLst>
              <a:ext uri="{FF2B5EF4-FFF2-40B4-BE49-F238E27FC236}">
                <a16:creationId xmlns:a16="http://schemas.microsoft.com/office/drawing/2014/main" id="{20D556E2-170C-425E-9B9E-F9D55704D0AF}"/>
              </a:ext>
            </a:extLst>
          </p:cNvPr>
          <p:cNvPicPr>
            <a:picLocks noChangeAspect="1"/>
          </p:cNvPicPr>
          <p:nvPr/>
        </p:nvPicPr>
        <p:blipFill>
          <a:blip r:embed="rId9"/>
          <a:stretch>
            <a:fillRect/>
          </a:stretch>
        </p:blipFill>
        <p:spPr>
          <a:xfrm>
            <a:off x="6994663" y="3972345"/>
            <a:ext cx="1737860" cy="1083103"/>
          </a:xfrm>
          <a:prstGeom prst="heart">
            <a:avLst/>
          </a:prstGeom>
        </p:spPr>
      </p:pic>
    </p:spTree>
    <p:extLst>
      <p:ext uri="{BB962C8B-B14F-4D97-AF65-F5344CB8AC3E}">
        <p14:creationId xmlns:p14="http://schemas.microsoft.com/office/powerpoint/2010/main" val="14588941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470096-E502-4B4E-992E-150912197C89}"/>
              </a:ext>
            </a:extLst>
          </p:cNvPr>
          <p:cNvSpPr txBox="1">
            <a:spLocks/>
          </p:cNvSpPr>
          <p:nvPr/>
        </p:nvSpPr>
        <p:spPr>
          <a:xfrm>
            <a:off x="217038" y="2586294"/>
            <a:ext cx="8761736" cy="995363"/>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400" dirty="0"/>
              <a:t>In Contrast, The Most Heavily Viewed Videos On YouTube Focus Largely On A Single Genre</a:t>
            </a:r>
          </a:p>
        </p:txBody>
      </p:sp>
    </p:spTree>
    <p:extLst>
      <p:ext uri="{BB962C8B-B14F-4D97-AF65-F5344CB8AC3E}">
        <p14:creationId xmlns:p14="http://schemas.microsoft.com/office/powerpoint/2010/main" val="406121670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lide Number Placeholder 1">
            <a:extLst>
              <a:ext uri="{FF2B5EF4-FFF2-40B4-BE49-F238E27FC236}">
                <a16:creationId xmlns:a16="http://schemas.microsoft.com/office/drawing/2014/main" id="{86F2C21D-E23A-4F47-9400-D09879862123}"/>
              </a:ext>
            </a:extLst>
          </p:cNvPr>
          <p:cNvSpPr txBox="1">
            <a:spLocks/>
          </p:cNvSpPr>
          <p:nvPr/>
        </p:nvSpPr>
        <p:spPr>
          <a:xfrm>
            <a:off x="8458200" y="6572521"/>
            <a:ext cx="21336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04F9D6DC-8C4E-4599-BF21-177D7E9FD0BC}" type="slidenum">
              <a:rPr lang="en-US" sz="1100" smtClean="0">
                <a:solidFill>
                  <a:schemeClr val="accent1"/>
                </a:solidFill>
              </a:rPr>
              <a:pPr/>
              <a:t>23</a:t>
            </a:fld>
            <a:endParaRPr lang="en-US" sz="1400" dirty="0">
              <a:solidFill>
                <a:schemeClr val="accent1"/>
              </a:solidFill>
            </a:endParaRPr>
          </a:p>
        </p:txBody>
      </p:sp>
      <p:graphicFrame>
        <p:nvGraphicFramePr>
          <p:cNvPr id="5" name="Chart 4">
            <a:extLst>
              <a:ext uri="{FF2B5EF4-FFF2-40B4-BE49-F238E27FC236}">
                <a16:creationId xmlns:a16="http://schemas.microsoft.com/office/drawing/2014/main" id="{C15FAF25-259C-4A84-83E0-1EC404DF4D06}"/>
              </a:ext>
            </a:extLst>
          </p:cNvPr>
          <p:cNvGraphicFramePr/>
          <p:nvPr>
            <p:extLst>
              <p:ext uri="{D42A27DB-BD31-4B8C-83A1-F6EECF244321}">
                <p14:modId xmlns:p14="http://schemas.microsoft.com/office/powerpoint/2010/main" val="3876307749"/>
              </p:ext>
            </p:extLst>
          </p:nvPr>
        </p:nvGraphicFramePr>
        <p:xfrm>
          <a:off x="0" y="1221253"/>
          <a:ext cx="8761736" cy="4064000"/>
        </p:xfrm>
        <a:graphic>
          <a:graphicData uri="http://schemas.openxmlformats.org/drawingml/2006/chart">
            <c:chart xmlns:c="http://schemas.openxmlformats.org/drawingml/2006/chart" xmlns:r="http://schemas.openxmlformats.org/officeDocument/2006/relationships" r:id="rId2"/>
          </a:graphicData>
        </a:graphic>
      </p:graphicFrame>
      <p:sp>
        <p:nvSpPr>
          <p:cNvPr id="3" name="TextBox 2">
            <a:extLst>
              <a:ext uri="{FF2B5EF4-FFF2-40B4-BE49-F238E27FC236}">
                <a16:creationId xmlns:a16="http://schemas.microsoft.com/office/drawing/2014/main" id="{B81C5D77-8C4C-4D11-8560-8DAE9558192A}"/>
              </a:ext>
            </a:extLst>
          </p:cNvPr>
          <p:cNvSpPr txBox="1"/>
          <p:nvPr/>
        </p:nvSpPr>
        <p:spPr>
          <a:xfrm>
            <a:off x="436227" y="5107514"/>
            <a:ext cx="8096175" cy="738664"/>
          </a:xfrm>
          <a:prstGeom prst="rect">
            <a:avLst/>
          </a:prstGeom>
          <a:noFill/>
        </p:spPr>
        <p:txBody>
          <a:bodyPr wrap="square" rtlCol="0">
            <a:spAutoFit/>
          </a:bodyPr>
          <a:lstStyle/>
          <a:p>
            <a:pPr algn="ctr"/>
            <a:r>
              <a:rPr lang="en-US" sz="1400" dirty="0"/>
              <a:t>While music does elicit emotion, it lacks many of the basic elements required for true sustained emotional engagement:  A compelling storyline, depth of character development, and the ability to develop a story over time</a:t>
            </a:r>
          </a:p>
        </p:txBody>
      </p:sp>
      <p:sp>
        <p:nvSpPr>
          <p:cNvPr id="4" name="TextBox 3">
            <a:extLst>
              <a:ext uri="{FF2B5EF4-FFF2-40B4-BE49-F238E27FC236}">
                <a16:creationId xmlns:a16="http://schemas.microsoft.com/office/drawing/2014/main" id="{734BC3B3-EC00-40E9-8F7F-2A8054EAC04F}"/>
              </a:ext>
            </a:extLst>
          </p:cNvPr>
          <p:cNvSpPr txBox="1"/>
          <p:nvPr/>
        </p:nvSpPr>
        <p:spPr>
          <a:xfrm>
            <a:off x="7505910" y="2936021"/>
            <a:ext cx="1349756" cy="830997"/>
          </a:xfrm>
          <a:prstGeom prst="rect">
            <a:avLst/>
          </a:prstGeom>
          <a:noFill/>
        </p:spPr>
        <p:txBody>
          <a:bodyPr wrap="square" rtlCol="0">
            <a:spAutoFit/>
          </a:bodyPr>
          <a:lstStyle/>
          <a:p>
            <a:pPr algn="ctr"/>
            <a:r>
              <a:rPr lang="en-US" sz="1200" dirty="0"/>
              <a:t>Music accounts for </a:t>
            </a:r>
            <a:r>
              <a:rPr lang="en-US" sz="1200" b="1" u="sng" dirty="0"/>
              <a:t>30%+</a:t>
            </a:r>
            <a:r>
              <a:rPr lang="en-US" sz="1200" dirty="0"/>
              <a:t> of all time spent with YouTube</a:t>
            </a:r>
          </a:p>
        </p:txBody>
      </p:sp>
      <p:cxnSp>
        <p:nvCxnSpPr>
          <p:cNvPr id="8" name="Straight Arrow Connector 7"/>
          <p:cNvCxnSpPr/>
          <p:nvPr/>
        </p:nvCxnSpPr>
        <p:spPr>
          <a:xfrm>
            <a:off x="7062944" y="3269784"/>
            <a:ext cx="536896"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9" name="Text Box 3">
            <a:extLst>
              <a:ext uri="{FF2B5EF4-FFF2-40B4-BE49-F238E27FC236}">
                <a16:creationId xmlns:a16="http://schemas.microsoft.com/office/drawing/2014/main" id="{C949CA45-1723-4FB1-BCA6-CB896BE732B6}"/>
              </a:ext>
            </a:extLst>
          </p:cNvPr>
          <p:cNvSpPr txBox="1">
            <a:spLocks noChangeArrowheads="1"/>
          </p:cNvSpPr>
          <p:nvPr/>
        </p:nvSpPr>
        <p:spPr bwMode="auto">
          <a:xfrm>
            <a:off x="115691" y="6625749"/>
            <a:ext cx="7573701" cy="200055"/>
          </a:xfrm>
          <a:prstGeom prst="rect">
            <a:avLst/>
          </a:prstGeom>
          <a:noFill/>
          <a:ln w="9525">
            <a:noFill/>
            <a:miter lim="800000"/>
            <a:headEnd/>
            <a:tailEnd/>
          </a:ln>
        </p:spPr>
        <p:txBody>
          <a:bodyPr wrap="square" anchor="b">
            <a:spAutoFit/>
          </a:bodyPr>
          <a:lstStyle/>
          <a:p>
            <a:pPr fontAlgn="base">
              <a:spcBef>
                <a:spcPct val="0"/>
              </a:spcBef>
              <a:spcAft>
                <a:spcPct val="0"/>
              </a:spcAft>
              <a:buClr>
                <a:srgbClr val="C0504D"/>
              </a:buClr>
            </a:pPr>
            <a:r>
              <a:rPr lang="en-US" sz="700" i="1" dirty="0">
                <a:latin typeface="Trebuchet MS" pitchFamily="34" charset="0"/>
              </a:rPr>
              <a:t>Sources: YouTube, August 2017, top 250 viewed videos; comScore Video Metrix Multi-Platform. “Total Minutes”, July 2017 Desktop, OTT: P2+, Mobile P18+</a:t>
            </a:r>
          </a:p>
        </p:txBody>
      </p:sp>
      <p:sp>
        <p:nvSpPr>
          <p:cNvPr id="10" name="Title 1">
            <a:extLst>
              <a:ext uri="{FF2B5EF4-FFF2-40B4-BE49-F238E27FC236}">
                <a16:creationId xmlns:a16="http://schemas.microsoft.com/office/drawing/2014/main" id="{C03EB7F7-F324-4507-802B-7EB44E391771}"/>
              </a:ext>
            </a:extLst>
          </p:cNvPr>
          <p:cNvSpPr txBox="1">
            <a:spLocks/>
          </p:cNvSpPr>
          <p:nvPr/>
        </p:nvSpPr>
        <p:spPr>
          <a:xfrm>
            <a:off x="0" y="354717"/>
            <a:ext cx="8761736" cy="995363"/>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400" dirty="0"/>
              <a:t>The Overwhelming Majority Of YouTube’s Top Content Is Music</a:t>
            </a:r>
          </a:p>
        </p:txBody>
      </p:sp>
    </p:spTree>
    <p:extLst>
      <p:ext uri="{BB962C8B-B14F-4D97-AF65-F5344CB8AC3E}">
        <p14:creationId xmlns:p14="http://schemas.microsoft.com/office/powerpoint/2010/main" val="151504704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 name="Text Box 3"/>
          <p:cNvSpPr txBox="1">
            <a:spLocks noChangeArrowheads="1"/>
          </p:cNvSpPr>
          <p:nvPr/>
        </p:nvSpPr>
        <p:spPr bwMode="auto">
          <a:xfrm>
            <a:off x="0" y="6460592"/>
            <a:ext cx="7573701" cy="954107"/>
          </a:xfrm>
          <a:prstGeom prst="rect">
            <a:avLst/>
          </a:prstGeom>
          <a:noFill/>
          <a:ln w="9525">
            <a:noFill/>
            <a:miter lim="800000"/>
            <a:headEnd/>
            <a:tailEnd/>
          </a:ln>
        </p:spPr>
        <p:txBody>
          <a:bodyPr wrap="square" anchor="b">
            <a:spAutoFit/>
          </a:bodyPr>
          <a:lstStyle/>
          <a:p>
            <a:pPr fontAlgn="base">
              <a:spcBef>
                <a:spcPct val="0"/>
              </a:spcBef>
              <a:spcAft>
                <a:spcPct val="0"/>
              </a:spcAft>
              <a:buClr>
                <a:srgbClr val="C0504D"/>
              </a:buClr>
            </a:pPr>
            <a:r>
              <a:rPr lang="en-US" sz="700" i="1" dirty="0">
                <a:latin typeface="Trebuchet MS" pitchFamily="34" charset="0"/>
              </a:rPr>
              <a:t>Sources: </a:t>
            </a:r>
          </a:p>
          <a:p>
            <a:pPr fontAlgn="base">
              <a:spcBef>
                <a:spcPct val="0"/>
              </a:spcBef>
              <a:spcAft>
                <a:spcPct val="0"/>
              </a:spcAft>
              <a:buClr>
                <a:srgbClr val="C0504D"/>
              </a:buClr>
            </a:pPr>
            <a:r>
              <a:rPr lang="en-US" sz="700" i="1" dirty="0">
                <a:latin typeface="Trebuchet MS" pitchFamily="34" charset="0"/>
              </a:rPr>
              <a:t>TV: Programs rank in top 10 Entertainment Programs, Nielsen, P2+, 9/16/17-5/24/17: The Big Bang Theory, This is Us, The Voice, Bull</a:t>
            </a:r>
          </a:p>
          <a:p>
            <a:pPr fontAlgn="base">
              <a:spcBef>
                <a:spcPct val="0"/>
              </a:spcBef>
              <a:spcAft>
                <a:spcPct val="0"/>
              </a:spcAft>
              <a:buClr>
                <a:srgbClr val="C0504D"/>
              </a:buClr>
            </a:pPr>
            <a:r>
              <a:rPr lang="fr-FR" sz="700" i="1" dirty="0"/>
              <a:t>YT: </a:t>
            </a:r>
            <a:r>
              <a:rPr lang="fr-FR" sz="700" i="1" dirty="0" err="1"/>
              <a:t>Ranking</a:t>
            </a:r>
            <a:r>
              <a:rPr lang="fr-FR" sz="700" i="1" dirty="0"/>
              <a:t> </a:t>
            </a:r>
            <a:r>
              <a:rPr lang="fr-FR" sz="700" i="1" dirty="0" err="1"/>
              <a:t>based</a:t>
            </a:r>
            <a:r>
              <a:rPr lang="fr-FR" sz="700" i="1" dirty="0"/>
              <a:t> on </a:t>
            </a:r>
            <a:r>
              <a:rPr lang="fr-FR" sz="700" i="1" dirty="0" err="1"/>
              <a:t>highest</a:t>
            </a:r>
            <a:r>
              <a:rPr lang="fr-FR" sz="700" i="1" dirty="0"/>
              <a:t> # of </a:t>
            </a:r>
            <a:r>
              <a:rPr lang="fr-FR" sz="700" i="1" dirty="0" err="1"/>
              <a:t>views</a:t>
            </a:r>
            <a:r>
              <a:rPr lang="fr-FR" sz="700" i="1" dirty="0"/>
              <a:t>, </a:t>
            </a:r>
            <a:r>
              <a:rPr lang="fr-FR" sz="700" i="1" dirty="0" err="1"/>
              <a:t>through</a:t>
            </a:r>
            <a:r>
              <a:rPr lang="fr-FR" sz="700" i="1" dirty="0"/>
              <a:t> 9/1/17 – </a:t>
            </a:r>
            <a:r>
              <a:rPr lang="fr-FR" sz="700" i="1" dirty="0" err="1"/>
              <a:t>Despacito</a:t>
            </a:r>
            <a:r>
              <a:rPr lang="fr-FR" sz="700" i="1" dirty="0"/>
              <a:t>, Gangnam Style, Justin Bieber/</a:t>
            </a:r>
            <a:r>
              <a:rPr lang="fr-FR" sz="700" i="1" dirty="0" err="1"/>
              <a:t>Sorry</a:t>
            </a:r>
            <a:r>
              <a:rPr lang="fr-FR" sz="700" i="1" dirty="0"/>
              <a:t>, </a:t>
            </a:r>
            <a:r>
              <a:rPr lang="fr-FR" sz="700" i="1" dirty="0" err="1"/>
              <a:t>Wiz</a:t>
            </a:r>
            <a:r>
              <a:rPr lang="fr-FR" sz="700" i="1" dirty="0"/>
              <a:t> Khalifa/</a:t>
            </a:r>
            <a:r>
              <a:rPr lang="fr-FR" sz="700" i="1" dirty="0" err="1"/>
              <a:t>See</a:t>
            </a:r>
            <a:r>
              <a:rPr lang="fr-FR" sz="700" i="1" dirty="0"/>
              <a:t> You </a:t>
            </a:r>
            <a:r>
              <a:rPr lang="fr-FR" sz="700" i="1" dirty="0" err="1"/>
              <a:t>Again</a:t>
            </a:r>
            <a:endParaRPr lang="fr-FR" sz="700" i="1" dirty="0"/>
          </a:p>
          <a:p>
            <a:pPr fontAlgn="base">
              <a:spcBef>
                <a:spcPct val="0"/>
              </a:spcBef>
              <a:spcAft>
                <a:spcPct val="0"/>
              </a:spcAft>
              <a:buClr>
                <a:srgbClr val="C0504D"/>
              </a:buClr>
            </a:pPr>
            <a:endParaRPr lang="en-US" sz="700" i="1" dirty="0"/>
          </a:p>
          <a:p>
            <a:pPr fontAlgn="base">
              <a:spcBef>
                <a:spcPct val="0"/>
              </a:spcBef>
              <a:spcAft>
                <a:spcPct val="0"/>
              </a:spcAft>
              <a:buClr>
                <a:srgbClr val="C0504D"/>
              </a:buClr>
            </a:pPr>
            <a:r>
              <a:rPr lang="en-US" sz="700" i="1" dirty="0"/>
              <a:t> </a:t>
            </a:r>
          </a:p>
          <a:p>
            <a:pPr fontAlgn="base">
              <a:spcBef>
                <a:spcPct val="0"/>
              </a:spcBef>
              <a:spcAft>
                <a:spcPct val="0"/>
              </a:spcAft>
              <a:buClr>
                <a:srgbClr val="C0504D"/>
              </a:buClr>
            </a:pPr>
            <a:endParaRPr lang="en-US" sz="700" i="1" dirty="0"/>
          </a:p>
          <a:p>
            <a:pPr fontAlgn="base">
              <a:spcBef>
                <a:spcPct val="0"/>
              </a:spcBef>
              <a:spcAft>
                <a:spcPct val="0"/>
              </a:spcAft>
              <a:buClr>
                <a:srgbClr val="C0504D"/>
              </a:buClr>
            </a:pPr>
            <a:endParaRPr lang="en-US" sz="700" i="1" dirty="0"/>
          </a:p>
          <a:p>
            <a:pPr fontAlgn="base">
              <a:spcBef>
                <a:spcPct val="0"/>
              </a:spcBef>
              <a:spcAft>
                <a:spcPct val="0"/>
              </a:spcAft>
              <a:buClr>
                <a:srgbClr val="C0504D"/>
              </a:buClr>
            </a:pPr>
            <a:endParaRPr lang="en-US" sz="700" i="1" dirty="0">
              <a:latin typeface="Trebuchet MS" pitchFamily="34" charset="0"/>
            </a:endParaRPr>
          </a:p>
        </p:txBody>
      </p:sp>
      <p:sp>
        <p:nvSpPr>
          <p:cNvPr id="11" name="Slide Number Placeholder 1">
            <a:extLst>
              <a:ext uri="{FF2B5EF4-FFF2-40B4-BE49-F238E27FC236}">
                <a16:creationId xmlns:a16="http://schemas.microsoft.com/office/drawing/2014/main" id="{86F2C21D-E23A-4F47-9400-D09879862123}"/>
              </a:ext>
            </a:extLst>
          </p:cNvPr>
          <p:cNvSpPr txBox="1">
            <a:spLocks/>
          </p:cNvSpPr>
          <p:nvPr/>
        </p:nvSpPr>
        <p:spPr>
          <a:xfrm>
            <a:off x="8458200" y="6572521"/>
            <a:ext cx="21336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04F9D6DC-8C4E-4599-BF21-177D7E9FD0BC}" type="slidenum">
              <a:rPr lang="en-US" sz="1100" smtClean="0">
                <a:solidFill>
                  <a:schemeClr val="accent1"/>
                </a:solidFill>
              </a:rPr>
              <a:pPr/>
              <a:t>24</a:t>
            </a:fld>
            <a:endParaRPr lang="en-US" sz="1400" dirty="0">
              <a:solidFill>
                <a:schemeClr val="accent1"/>
              </a:solidFill>
            </a:endParaRPr>
          </a:p>
        </p:txBody>
      </p:sp>
      <p:sp>
        <p:nvSpPr>
          <p:cNvPr id="4" name="TextBox 3">
            <a:extLst>
              <a:ext uri="{FF2B5EF4-FFF2-40B4-BE49-F238E27FC236}">
                <a16:creationId xmlns:a16="http://schemas.microsoft.com/office/drawing/2014/main" id="{EBABAFB3-016D-47A0-9868-F39C89E288C5}"/>
              </a:ext>
            </a:extLst>
          </p:cNvPr>
          <p:cNvSpPr txBox="1"/>
          <p:nvPr/>
        </p:nvSpPr>
        <p:spPr>
          <a:xfrm>
            <a:off x="295860" y="223992"/>
            <a:ext cx="8758261" cy="769441"/>
          </a:xfrm>
          <a:prstGeom prst="rect">
            <a:avLst/>
          </a:prstGeom>
          <a:noFill/>
        </p:spPr>
        <p:txBody>
          <a:bodyPr wrap="square" rtlCol="0">
            <a:spAutoFit/>
          </a:bodyPr>
          <a:lstStyle/>
          <a:p>
            <a:pPr algn="ctr"/>
            <a:r>
              <a:rPr lang="en-US" sz="2200" dirty="0"/>
              <a:t>A Look At The Top Pieces of Video On Each Platform Illustrates The Disparity In Storytelling and Depth Of Emotion</a:t>
            </a:r>
          </a:p>
        </p:txBody>
      </p:sp>
      <p:pic>
        <p:nvPicPr>
          <p:cNvPr id="8" name="Picture 7">
            <a:extLst>
              <a:ext uri="{FF2B5EF4-FFF2-40B4-BE49-F238E27FC236}">
                <a16:creationId xmlns:a16="http://schemas.microsoft.com/office/drawing/2014/main" id="{B1B9E1CA-5A41-4E12-945E-7C283BD30E8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18863" r="18072"/>
          <a:stretch/>
        </p:blipFill>
        <p:spPr>
          <a:xfrm>
            <a:off x="1187216" y="4637680"/>
            <a:ext cx="900554" cy="552694"/>
          </a:xfrm>
          <a:prstGeom prst="rect">
            <a:avLst/>
          </a:prstGeom>
        </p:spPr>
      </p:pic>
      <p:pic>
        <p:nvPicPr>
          <p:cNvPr id="9" name="Picture 4" descr="https://www.youtube.com/yt/brand/media/image/YouTube-logo-full_color.png">
            <a:extLst>
              <a:ext uri="{FF2B5EF4-FFF2-40B4-BE49-F238E27FC236}">
                <a16:creationId xmlns:a16="http://schemas.microsoft.com/office/drawing/2014/main" id="{0492A154-D1F8-45A6-A2FB-9D8477BEA323}"/>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000974" y="1995365"/>
            <a:ext cx="1086796" cy="714568"/>
          </a:xfrm>
          <a:prstGeom prst="rect">
            <a:avLst/>
          </a:prstGeom>
          <a:noFill/>
          <a:extLst>
            <a:ext uri="{909E8E84-426E-40dd-AFC4-6F175D3DCCD1}">
              <a14:hiddenFill xmlns:a14="http://schemas.microsoft.com/office/drawing/2010/main" xmlns="">
                <a:solidFill>
                  <a:srgbClr val="FFFFFF"/>
                </a:solidFill>
              </a14:hiddenFill>
            </a:ext>
          </a:extLst>
        </p:spPr>
      </p:pic>
      <p:pic>
        <p:nvPicPr>
          <p:cNvPr id="12" name="Picture 11">
            <a:extLst>
              <a:ext uri="{FF2B5EF4-FFF2-40B4-BE49-F238E27FC236}">
                <a16:creationId xmlns:a16="http://schemas.microsoft.com/office/drawing/2014/main" id="{3F0FAA4E-A4D4-4050-BB6E-C13CC6F70CE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112573" y="2685441"/>
            <a:ext cx="1493970" cy="857302"/>
          </a:xfrm>
          <a:prstGeom prst="rect">
            <a:avLst/>
          </a:prstGeom>
        </p:spPr>
      </p:pic>
      <p:pic>
        <p:nvPicPr>
          <p:cNvPr id="2050" name="Picture 2" descr="most popular video all time : Luis Fonsi - Despacito">
            <a:extLst>
              <a:ext uri="{FF2B5EF4-FFF2-40B4-BE49-F238E27FC236}">
                <a16:creationId xmlns:a16="http://schemas.microsoft.com/office/drawing/2014/main" id="{00EA9CA7-FE41-467A-8E22-FA693781D83F}"/>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107308" y="1575927"/>
            <a:ext cx="1504152" cy="871540"/>
          </a:xfrm>
          <a:prstGeom prst="rect">
            <a:avLst/>
          </a:prstGeom>
          <a:noFill/>
          <a:extLst>
            <a:ext uri="{909E8E84-426E-40dd-AFC4-6F175D3DCCD1}">
              <a14:hiddenFill xmlns:a14="http://schemas.microsoft.com/office/drawing/2010/main" xmlns="">
                <a:solidFill>
                  <a:srgbClr val="FFFFFF"/>
                </a:solidFill>
              </a14:hiddenFill>
            </a:ext>
          </a:extLst>
        </p:spPr>
      </p:pic>
      <p:pic>
        <p:nvPicPr>
          <p:cNvPr id="22" name="Picture 21">
            <a:extLst>
              <a:ext uri="{FF2B5EF4-FFF2-40B4-BE49-F238E27FC236}">
                <a16:creationId xmlns:a16="http://schemas.microsoft.com/office/drawing/2014/main" id="{E1A4A618-EA20-46C7-ADF1-DDB4210A43E6}"/>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l="22609" t="41426" r="40795" b="21935"/>
          <a:stretch/>
        </p:blipFill>
        <p:spPr>
          <a:xfrm>
            <a:off x="5366836" y="2700492"/>
            <a:ext cx="1559282" cy="827200"/>
          </a:xfrm>
          <a:prstGeom prst="rect">
            <a:avLst/>
          </a:prstGeom>
        </p:spPr>
      </p:pic>
      <p:pic>
        <p:nvPicPr>
          <p:cNvPr id="5" name="Picture 4">
            <a:extLst>
              <a:ext uri="{FF2B5EF4-FFF2-40B4-BE49-F238E27FC236}">
                <a16:creationId xmlns:a16="http://schemas.microsoft.com/office/drawing/2014/main" id="{6B4CA5A2-B8EE-4F95-96D7-7F6C9A4660B3}"/>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l="12953" t="18551" r="38622" b="36920"/>
          <a:stretch/>
        </p:blipFill>
        <p:spPr>
          <a:xfrm>
            <a:off x="5378061" y="1589631"/>
            <a:ext cx="1504176" cy="857836"/>
          </a:xfrm>
          <a:prstGeom prst="rect">
            <a:avLst/>
          </a:prstGeom>
        </p:spPr>
      </p:pic>
      <p:cxnSp>
        <p:nvCxnSpPr>
          <p:cNvPr id="18" name="Straight Connector 17">
            <a:extLst>
              <a:ext uri="{FF2B5EF4-FFF2-40B4-BE49-F238E27FC236}">
                <a16:creationId xmlns:a16="http://schemas.microsoft.com/office/drawing/2014/main" id="{C68A1BA7-35EF-4232-9B88-E9A804D11B3C}"/>
              </a:ext>
            </a:extLst>
          </p:cNvPr>
          <p:cNvCxnSpPr>
            <a:cxnSpLocks/>
          </p:cNvCxnSpPr>
          <p:nvPr/>
        </p:nvCxnSpPr>
        <p:spPr>
          <a:xfrm flipH="1">
            <a:off x="454781" y="3774911"/>
            <a:ext cx="8244025" cy="1"/>
          </a:xfrm>
          <a:prstGeom prst="line">
            <a:avLst/>
          </a:prstGeom>
          <a:ln>
            <a:prstDash val="sysDot"/>
          </a:ln>
        </p:spPr>
        <p:style>
          <a:lnRef idx="2">
            <a:schemeClr val="accent1"/>
          </a:lnRef>
          <a:fillRef idx="0">
            <a:schemeClr val="accent1"/>
          </a:fillRef>
          <a:effectRef idx="1">
            <a:schemeClr val="accent1"/>
          </a:effectRef>
          <a:fontRef idx="minor">
            <a:schemeClr val="tx1"/>
          </a:fontRef>
        </p:style>
      </p:cxnSp>
      <p:sp>
        <p:nvSpPr>
          <p:cNvPr id="2" name="TextBox 1">
            <a:extLst>
              <a:ext uri="{FF2B5EF4-FFF2-40B4-BE49-F238E27FC236}">
                <a16:creationId xmlns:a16="http://schemas.microsoft.com/office/drawing/2014/main" id="{39990212-A458-43B7-BC09-514CE07F489C}"/>
              </a:ext>
            </a:extLst>
          </p:cNvPr>
          <p:cNvSpPr txBox="1"/>
          <p:nvPr/>
        </p:nvSpPr>
        <p:spPr>
          <a:xfrm>
            <a:off x="503496" y="2646461"/>
            <a:ext cx="2267993" cy="307777"/>
          </a:xfrm>
          <a:prstGeom prst="rect">
            <a:avLst/>
          </a:prstGeom>
          <a:noFill/>
        </p:spPr>
        <p:txBody>
          <a:bodyPr wrap="none" rtlCol="0">
            <a:spAutoFit/>
          </a:bodyPr>
          <a:lstStyle/>
          <a:p>
            <a:r>
              <a:rPr lang="en-US" sz="1400" dirty="0"/>
              <a:t>2017 Top YouTube content</a:t>
            </a:r>
          </a:p>
        </p:txBody>
      </p:sp>
      <p:pic>
        <p:nvPicPr>
          <p:cNvPr id="3" name="Picture 2">
            <a:extLst>
              <a:ext uri="{FF2B5EF4-FFF2-40B4-BE49-F238E27FC236}">
                <a16:creationId xmlns:a16="http://schemas.microsoft.com/office/drawing/2014/main" id="{D8732765-B395-447B-82B9-A123BB0DEBFE}"/>
              </a:ext>
            </a:extLst>
          </p:cNvPr>
          <p:cNvPicPr>
            <a:picLocks noChangeAspect="1"/>
          </p:cNvPicPr>
          <p:nvPr/>
        </p:nvPicPr>
        <p:blipFill>
          <a:blip r:embed="rId8"/>
          <a:stretch>
            <a:fillRect/>
          </a:stretch>
        </p:blipFill>
        <p:spPr>
          <a:xfrm>
            <a:off x="3096277" y="4203355"/>
            <a:ext cx="1537186" cy="893720"/>
          </a:xfrm>
          <a:prstGeom prst="rect">
            <a:avLst/>
          </a:prstGeom>
        </p:spPr>
      </p:pic>
      <p:pic>
        <p:nvPicPr>
          <p:cNvPr id="6" name="Picture 5">
            <a:extLst>
              <a:ext uri="{FF2B5EF4-FFF2-40B4-BE49-F238E27FC236}">
                <a16:creationId xmlns:a16="http://schemas.microsoft.com/office/drawing/2014/main" id="{568E1C56-937A-411D-AA3A-3978213C34E0}"/>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3098816" y="5451547"/>
            <a:ext cx="1532108" cy="846100"/>
          </a:xfrm>
          <a:prstGeom prst="rect">
            <a:avLst/>
          </a:prstGeom>
        </p:spPr>
      </p:pic>
      <p:pic>
        <p:nvPicPr>
          <p:cNvPr id="10" name="Picture 9">
            <a:extLst>
              <a:ext uri="{FF2B5EF4-FFF2-40B4-BE49-F238E27FC236}">
                <a16:creationId xmlns:a16="http://schemas.microsoft.com/office/drawing/2014/main" id="{D66222BC-73D9-4A45-A58A-156A83137DC1}"/>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l="13435" t="15810" r="38296" b="41278"/>
          <a:stretch/>
        </p:blipFill>
        <p:spPr>
          <a:xfrm>
            <a:off x="5316960" y="5461587"/>
            <a:ext cx="1504176" cy="826020"/>
          </a:xfrm>
          <a:prstGeom prst="rect">
            <a:avLst/>
          </a:prstGeom>
        </p:spPr>
      </p:pic>
      <p:pic>
        <p:nvPicPr>
          <p:cNvPr id="15" name="Picture 14">
            <a:extLst>
              <a:ext uri="{FF2B5EF4-FFF2-40B4-BE49-F238E27FC236}">
                <a16:creationId xmlns:a16="http://schemas.microsoft.com/office/drawing/2014/main" id="{22A5E04B-2DE6-4BC4-A67B-74294F3D994B}"/>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5258832" y="4201177"/>
            <a:ext cx="1563534" cy="895898"/>
          </a:xfrm>
          <a:prstGeom prst="rect">
            <a:avLst/>
          </a:prstGeom>
        </p:spPr>
      </p:pic>
      <p:sp>
        <p:nvSpPr>
          <p:cNvPr id="17" name="TextBox 16">
            <a:extLst>
              <a:ext uri="{FF2B5EF4-FFF2-40B4-BE49-F238E27FC236}">
                <a16:creationId xmlns:a16="http://schemas.microsoft.com/office/drawing/2014/main" id="{39990212-A458-43B7-BC09-514CE07F489C}"/>
              </a:ext>
            </a:extLst>
          </p:cNvPr>
          <p:cNvSpPr txBox="1"/>
          <p:nvPr/>
        </p:nvSpPr>
        <p:spPr>
          <a:xfrm>
            <a:off x="454781" y="5332608"/>
            <a:ext cx="2403222" cy="307777"/>
          </a:xfrm>
          <a:prstGeom prst="rect">
            <a:avLst/>
          </a:prstGeom>
          <a:noFill/>
        </p:spPr>
        <p:txBody>
          <a:bodyPr wrap="none" rtlCol="0">
            <a:spAutoFit/>
          </a:bodyPr>
          <a:lstStyle/>
          <a:p>
            <a:r>
              <a:rPr lang="en-US" sz="1400" dirty="0"/>
              <a:t>2017 Top Television content</a:t>
            </a:r>
          </a:p>
        </p:txBody>
      </p:sp>
      <p:sp>
        <p:nvSpPr>
          <p:cNvPr id="20" name="TextBox 19">
            <a:extLst>
              <a:ext uri="{FF2B5EF4-FFF2-40B4-BE49-F238E27FC236}">
                <a16:creationId xmlns:a16="http://schemas.microsoft.com/office/drawing/2014/main" id="{39990212-A458-43B7-BC09-514CE07F489C}"/>
              </a:ext>
            </a:extLst>
          </p:cNvPr>
          <p:cNvSpPr txBox="1"/>
          <p:nvPr/>
        </p:nvSpPr>
        <p:spPr>
          <a:xfrm>
            <a:off x="5582915" y="5100570"/>
            <a:ext cx="829073" cy="276999"/>
          </a:xfrm>
          <a:prstGeom prst="rect">
            <a:avLst/>
          </a:prstGeom>
          <a:noFill/>
        </p:spPr>
        <p:txBody>
          <a:bodyPr wrap="none" rtlCol="0">
            <a:spAutoFit/>
          </a:bodyPr>
          <a:lstStyle/>
          <a:p>
            <a:r>
              <a:rPr lang="en-US" sz="1200" i="1" dirty="0"/>
              <a:t>This Is Us</a:t>
            </a:r>
            <a:endParaRPr lang="en-US" sz="1200" dirty="0"/>
          </a:p>
        </p:txBody>
      </p:sp>
      <p:sp>
        <p:nvSpPr>
          <p:cNvPr id="21" name="TextBox 20">
            <a:extLst>
              <a:ext uri="{FF2B5EF4-FFF2-40B4-BE49-F238E27FC236}">
                <a16:creationId xmlns:a16="http://schemas.microsoft.com/office/drawing/2014/main" id="{39990212-A458-43B7-BC09-514CE07F489C}"/>
              </a:ext>
            </a:extLst>
          </p:cNvPr>
          <p:cNvSpPr txBox="1"/>
          <p:nvPr/>
        </p:nvSpPr>
        <p:spPr>
          <a:xfrm>
            <a:off x="3038372" y="5105691"/>
            <a:ext cx="1600118" cy="276999"/>
          </a:xfrm>
          <a:prstGeom prst="rect">
            <a:avLst/>
          </a:prstGeom>
          <a:noFill/>
        </p:spPr>
        <p:txBody>
          <a:bodyPr wrap="none" rtlCol="0">
            <a:spAutoFit/>
          </a:bodyPr>
          <a:lstStyle/>
          <a:p>
            <a:r>
              <a:rPr lang="en-US" sz="1200" i="1" dirty="0"/>
              <a:t>The Big Bang Theory</a:t>
            </a:r>
            <a:endParaRPr lang="en-US" sz="1200" dirty="0"/>
          </a:p>
        </p:txBody>
      </p:sp>
      <p:sp>
        <p:nvSpPr>
          <p:cNvPr id="23" name="TextBox 22">
            <a:extLst>
              <a:ext uri="{FF2B5EF4-FFF2-40B4-BE49-F238E27FC236}">
                <a16:creationId xmlns:a16="http://schemas.microsoft.com/office/drawing/2014/main" id="{39990212-A458-43B7-BC09-514CE07F489C}"/>
              </a:ext>
            </a:extLst>
          </p:cNvPr>
          <p:cNvSpPr txBox="1"/>
          <p:nvPr/>
        </p:nvSpPr>
        <p:spPr>
          <a:xfrm>
            <a:off x="5615571" y="6313677"/>
            <a:ext cx="850489" cy="276999"/>
          </a:xfrm>
          <a:prstGeom prst="rect">
            <a:avLst/>
          </a:prstGeom>
          <a:noFill/>
        </p:spPr>
        <p:txBody>
          <a:bodyPr wrap="none" rtlCol="0">
            <a:spAutoFit/>
          </a:bodyPr>
          <a:lstStyle/>
          <a:p>
            <a:r>
              <a:rPr lang="en-US" sz="1200" i="1" dirty="0"/>
              <a:t>The Voice</a:t>
            </a:r>
            <a:endParaRPr lang="en-US" sz="1200" dirty="0"/>
          </a:p>
        </p:txBody>
      </p:sp>
      <p:sp>
        <p:nvSpPr>
          <p:cNvPr id="24" name="TextBox 23">
            <a:extLst>
              <a:ext uri="{FF2B5EF4-FFF2-40B4-BE49-F238E27FC236}">
                <a16:creationId xmlns:a16="http://schemas.microsoft.com/office/drawing/2014/main" id="{39990212-A458-43B7-BC09-514CE07F489C}"/>
              </a:ext>
            </a:extLst>
          </p:cNvPr>
          <p:cNvSpPr txBox="1"/>
          <p:nvPr/>
        </p:nvSpPr>
        <p:spPr>
          <a:xfrm>
            <a:off x="3637083" y="6322092"/>
            <a:ext cx="455574" cy="276999"/>
          </a:xfrm>
          <a:prstGeom prst="rect">
            <a:avLst/>
          </a:prstGeom>
          <a:noFill/>
        </p:spPr>
        <p:txBody>
          <a:bodyPr wrap="none" rtlCol="0">
            <a:spAutoFit/>
          </a:bodyPr>
          <a:lstStyle/>
          <a:p>
            <a:r>
              <a:rPr lang="en-US" sz="1200" i="1" dirty="0"/>
              <a:t>Bull</a:t>
            </a:r>
            <a:endParaRPr lang="en-US" sz="1200" dirty="0"/>
          </a:p>
        </p:txBody>
      </p:sp>
      <p:sp>
        <p:nvSpPr>
          <p:cNvPr id="25" name="TextBox 24">
            <a:extLst>
              <a:ext uri="{FF2B5EF4-FFF2-40B4-BE49-F238E27FC236}">
                <a16:creationId xmlns:a16="http://schemas.microsoft.com/office/drawing/2014/main" id="{39990212-A458-43B7-BC09-514CE07F489C}"/>
              </a:ext>
            </a:extLst>
          </p:cNvPr>
          <p:cNvSpPr txBox="1"/>
          <p:nvPr/>
        </p:nvSpPr>
        <p:spPr>
          <a:xfrm>
            <a:off x="3222493" y="3514532"/>
            <a:ext cx="1213794" cy="276999"/>
          </a:xfrm>
          <a:prstGeom prst="rect">
            <a:avLst/>
          </a:prstGeom>
          <a:noFill/>
        </p:spPr>
        <p:txBody>
          <a:bodyPr wrap="none" rtlCol="0">
            <a:spAutoFit/>
          </a:bodyPr>
          <a:lstStyle/>
          <a:p>
            <a:r>
              <a:rPr lang="en-US" sz="1200" i="1" dirty="0"/>
              <a:t>Gangnam Style</a:t>
            </a:r>
            <a:endParaRPr lang="en-US" sz="1200" dirty="0"/>
          </a:p>
        </p:txBody>
      </p:sp>
      <p:sp>
        <p:nvSpPr>
          <p:cNvPr id="26" name="TextBox 25">
            <a:extLst>
              <a:ext uri="{FF2B5EF4-FFF2-40B4-BE49-F238E27FC236}">
                <a16:creationId xmlns:a16="http://schemas.microsoft.com/office/drawing/2014/main" id="{39990212-A458-43B7-BC09-514CE07F489C}"/>
              </a:ext>
            </a:extLst>
          </p:cNvPr>
          <p:cNvSpPr txBox="1"/>
          <p:nvPr/>
        </p:nvSpPr>
        <p:spPr>
          <a:xfrm>
            <a:off x="5549505" y="3497616"/>
            <a:ext cx="1095172" cy="276999"/>
          </a:xfrm>
          <a:prstGeom prst="rect">
            <a:avLst/>
          </a:prstGeom>
          <a:noFill/>
        </p:spPr>
        <p:txBody>
          <a:bodyPr wrap="none" rtlCol="0">
            <a:spAutoFit/>
          </a:bodyPr>
          <a:lstStyle/>
          <a:p>
            <a:r>
              <a:rPr lang="en-US" sz="1200" i="1" dirty="0"/>
              <a:t>Justin Bieber</a:t>
            </a:r>
            <a:endParaRPr lang="en-US" sz="1200" dirty="0"/>
          </a:p>
        </p:txBody>
      </p:sp>
      <p:sp>
        <p:nvSpPr>
          <p:cNvPr id="27" name="TextBox 26">
            <a:extLst>
              <a:ext uri="{FF2B5EF4-FFF2-40B4-BE49-F238E27FC236}">
                <a16:creationId xmlns:a16="http://schemas.microsoft.com/office/drawing/2014/main" id="{39990212-A458-43B7-BC09-514CE07F489C}"/>
              </a:ext>
            </a:extLst>
          </p:cNvPr>
          <p:cNvSpPr txBox="1"/>
          <p:nvPr/>
        </p:nvSpPr>
        <p:spPr>
          <a:xfrm>
            <a:off x="5549505" y="2408442"/>
            <a:ext cx="972317" cy="276999"/>
          </a:xfrm>
          <a:prstGeom prst="rect">
            <a:avLst/>
          </a:prstGeom>
          <a:noFill/>
        </p:spPr>
        <p:txBody>
          <a:bodyPr wrap="none" rtlCol="0">
            <a:spAutoFit/>
          </a:bodyPr>
          <a:lstStyle/>
          <a:p>
            <a:r>
              <a:rPr lang="en-US" sz="1200" i="1" dirty="0"/>
              <a:t>Wiz Khalifa</a:t>
            </a:r>
            <a:endParaRPr lang="en-US" sz="1200" dirty="0"/>
          </a:p>
        </p:txBody>
      </p:sp>
      <p:sp>
        <p:nvSpPr>
          <p:cNvPr id="28" name="TextBox 27">
            <a:extLst>
              <a:ext uri="{FF2B5EF4-FFF2-40B4-BE49-F238E27FC236}">
                <a16:creationId xmlns:a16="http://schemas.microsoft.com/office/drawing/2014/main" id="{39990212-A458-43B7-BC09-514CE07F489C}"/>
              </a:ext>
            </a:extLst>
          </p:cNvPr>
          <p:cNvSpPr txBox="1"/>
          <p:nvPr/>
        </p:nvSpPr>
        <p:spPr>
          <a:xfrm>
            <a:off x="3363444" y="2408442"/>
            <a:ext cx="854721" cy="276999"/>
          </a:xfrm>
          <a:prstGeom prst="rect">
            <a:avLst/>
          </a:prstGeom>
          <a:noFill/>
        </p:spPr>
        <p:txBody>
          <a:bodyPr wrap="none" rtlCol="0">
            <a:spAutoFit/>
          </a:bodyPr>
          <a:lstStyle/>
          <a:p>
            <a:r>
              <a:rPr lang="en-US" sz="1200" i="1" dirty="0" err="1"/>
              <a:t>Despacito</a:t>
            </a:r>
            <a:endParaRPr lang="en-US" sz="1200" dirty="0"/>
          </a:p>
        </p:txBody>
      </p:sp>
    </p:spTree>
    <p:extLst>
      <p:ext uri="{BB962C8B-B14F-4D97-AF65-F5344CB8AC3E}">
        <p14:creationId xmlns:p14="http://schemas.microsoft.com/office/powerpoint/2010/main" val="13638508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317752" y="418163"/>
            <a:ext cx="8640717" cy="563946"/>
          </a:xfrm>
        </p:spPr>
        <p:txBody>
          <a:bodyPr/>
          <a:lstStyle/>
          <a:p>
            <a:r>
              <a:rPr lang="en-US" dirty="0"/>
              <a:t>The Indicators of Emotional Engagement:</a:t>
            </a:r>
            <a:br>
              <a:rPr lang="en-US" dirty="0"/>
            </a:br>
            <a:r>
              <a:rPr lang="en-US" sz="2000" dirty="0"/>
              <a:t>As A Pure Entertainment Platform, Television Programming Is Able </a:t>
            </a:r>
            <a:br>
              <a:rPr lang="en-US" sz="2000" dirty="0"/>
            </a:br>
            <a:r>
              <a:rPr lang="en-US" sz="2000" dirty="0"/>
              <a:t>To Elicit A Wide Array of Emotions</a:t>
            </a:r>
            <a:br>
              <a:rPr lang="en-US" sz="2000" dirty="0"/>
            </a:br>
            <a:endParaRPr lang="en-US" sz="2200" dirty="0"/>
          </a:p>
        </p:txBody>
      </p:sp>
      <p:sp>
        <p:nvSpPr>
          <p:cNvPr id="5" name="TextBox 4">
            <a:extLst>
              <a:ext uri="{FF2B5EF4-FFF2-40B4-BE49-F238E27FC236}">
                <a16:creationId xmlns:a16="http://schemas.microsoft.com/office/drawing/2014/main" id="{275769A0-AF87-4FD4-AFE6-1ADE72F81D72}"/>
              </a:ext>
            </a:extLst>
          </p:cNvPr>
          <p:cNvSpPr txBox="1"/>
          <p:nvPr/>
        </p:nvSpPr>
        <p:spPr>
          <a:xfrm>
            <a:off x="132222" y="3197138"/>
            <a:ext cx="4388393" cy="984885"/>
          </a:xfrm>
          <a:prstGeom prst="rect">
            <a:avLst/>
          </a:prstGeom>
          <a:noFill/>
        </p:spPr>
        <p:txBody>
          <a:bodyPr wrap="square" rtlCol="0">
            <a:spAutoFit/>
          </a:bodyPr>
          <a:lstStyle/>
          <a:p>
            <a:pPr algn="ctr"/>
            <a:r>
              <a:rPr lang="en-US" sz="1600" b="1" i="1" dirty="0">
                <a:solidFill>
                  <a:schemeClr val="bg1">
                    <a:lumMod val="65000"/>
                  </a:schemeClr>
                </a:solidFill>
              </a:rPr>
              <a:t>Time Spent &amp; Attention</a:t>
            </a:r>
          </a:p>
          <a:p>
            <a:pPr algn="ctr"/>
            <a:r>
              <a:rPr lang="en-US" sz="1400" i="1" dirty="0">
                <a:solidFill>
                  <a:schemeClr val="bg1">
                    <a:lumMod val="65000"/>
                  </a:schemeClr>
                </a:solidFill>
              </a:rPr>
              <a:t>If viewed consecutively, the average American would devote 80 days – 20% of their year – to watching TV</a:t>
            </a:r>
          </a:p>
        </p:txBody>
      </p:sp>
      <p:sp>
        <p:nvSpPr>
          <p:cNvPr id="7" name="TextBox 6">
            <a:extLst>
              <a:ext uri="{FF2B5EF4-FFF2-40B4-BE49-F238E27FC236}">
                <a16:creationId xmlns:a16="http://schemas.microsoft.com/office/drawing/2014/main" id="{F1D28107-FB83-4DD2-89FD-A2A99CEA69FF}"/>
              </a:ext>
            </a:extLst>
          </p:cNvPr>
          <p:cNvSpPr txBox="1"/>
          <p:nvPr/>
        </p:nvSpPr>
        <p:spPr>
          <a:xfrm>
            <a:off x="318052" y="4811840"/>
            <a:ext cx="3724545" cy="338554"/>
          </a:xfrm>
          <a:prstGeom prst="rect">
            <a:avLst/>
          </a:prstGeom>
          <a:noFill/>
        </p:spPr>
        <p:txBody>
          <a:bodyPr wrap="square" rtlCol="0">
            <a:spAutoFit/>
          </a:bodyPr>
          <a:lstStyle/>
          <a:p>
            <a:pPr algn="ctr"/>
            <a:r>
              <a:rPr lang="en-US" sz="1600" b="1" dirty="0">
                <a:solidFill>
                  <a:prstClr val="white">
                    <a:lumMod val="65000"/>
                  </a:prstClr>
                </a:solidFill>
              </a:rPr>
              <a:t>Insatiable Appetite for More</a:t>
            </a:r>
          </a:p>
        </p:txBody>
      </p:sp>
      <p:sp>
        <p:nvSpPr>
          <p:cNvPr id="8" name="TextBox 7">
            <a:extLst>
              <a:ext uri="{FF2B5EF4-FFF2-40B4-BE49-F238E27FC236}">
                <a16:creationId xmlns:a16="http://schemas.microsoft.com/office/drawing/2014/main" id="{5947B859-ECEB-4E78-9461-848A71533EC7}"/>
              </a:ext>
            </a:extLst>
          </p:cNvPr>
          <p:cNvSpPr txBox="1"/>
          <p:nvPr/>
        </p:nvSpPr>
        <p:spPr>
          <a:xfrm>
            <a:off x="4795421" y="4800870"/>
            <a:ext cx="3977518" cy="338554"/>
          </a:xfrm>
          <a:prstGeom prst="rect">
            <a:avLst/>
          </a:prstGeom>
          <a:noFill/>
        </p:spPr>
        <p:txBody>
          <a:bodyPr wrap="square" rtlCol="0">
            <a:spAutoFit/>
          </a:bodyPr>
          <a:lstStyle/>
          <a:p>
            <a:pPr algn="ctr"/>
            <a:r>
              <a:rPr lang="en-US" sz="1600" b="1" dirty="0">
                <a:solidFill>
                  <a:prstClr val="white">
                    <a:lumMod val="65000"/>
                  </a:prstClr>
                </a:solidFill>
              </a:rPr>
              <a:t>Attachment to Characters</a:t>
            </a:r>
          </a:p>
        </p:txBody>
      </p:sp>
      <p:sp>
        <p:nvSpPr>
          <p:cNvPr id="11" name="TextBox 10">
            <a:extLst>
              <a:ext uri="{FF2B5EF4-FFF2-40B4-BE49-F238E27FC236}">
                <a16:creationId xmlns:a16="http://schemas.microsoft.com/office/drawing/2014/main" id="{0D2C37FF-BF87-4633-BCEA-7B818FC47F3A}"/>
              </a:ext>
            </a:extLst>
          </p:cNvPr>
          <p:cNvSpPr txBox="1"/>
          <p:nvPr/>
        </p:nvSpPr>
        <p:spPr>
          <a:xfrm>
            <a:off x="4702656" y="3197138"/>
            <a:ext cx="4163048" cy="1015663"/>
          </a:xfrm>
          <a:prstGeom prst="rect">
            <a:avLst/>
          </a:prstGeom>
          <a:noFill/>
        </p:spPr>
        <p:txBody>
          <a:bodyPr wrap="square" rtlCol="0">
            <a:spAutoFit/>
          </a:bodyPr>
          <a:lstStyle/>
          <a:p>
            <a:pPr algn="ctr"/>
            <a:r>
              <a:rPr lang="en-US" sz="1600" b="1" dirty="0">
                <a:solidFill>
                  <a:prstClr val="white">
                    <a:lumMod val="65000"/>
                  </a:prstClr>
                </a:solidFill>
              </a:rPr>
              <a:t> </a:t>
            </a:r>
            <a:r>
              <a:rPr lang="en-US" sz="1600" b="1" dirty="0"/>
              <a:t>Viewer Receptivity &amp; Mindset</a:t>
            </a:r>
          </a:p>
          <a:p>
            <a:pPr algn="ctr"/>
            <a:r>
              <a:rPr lang="en-US" sz="1400" i="1" dirty="0"/>
              <a:t>People rely on TV for comfort, to unwind, to connect, to experience, to escape and to indulge</a:t>
            </a:r>
          </a:p>
          <a:p>
            <a:pPr algn="ctr"/>
            <a:endParaRPr lang="en-US" sz="1600" i="1" dirty="0"/>
          </a:p>
        </p:txBody>
      </p:sp>
      <p:sp>
        <p:nvSpPr>
          <p:cNvPr id="9" name="TextBox 8">
            <a:extLst>
              <a:ext uri="{FF2B5EF4-FFF2-40B4-BE49-F238E27FC236}">
                <a16:creationId xmlns:a16="http://schemas.microsoft.com/office/drawing/2014/main" id="{C1EE8609-7526-401E-BDFE-941028B60C0D}"/>
              </a:ext>
            </a:extLst>
          </p:cNvPr>
          <p:cNvSpPr txBox="1"/>
          <p:nvPr/>
        </p:nvSpPr>
        <p:spPr>
          <a:xfrm>
            <a:off x="8674475" y="6629946"/>
            <a:ext cx="332618" cy="261610"/>
          </a:xfrm>
          <a:prstGeom prst="rect">
            <a:avLst/>
          </a:prstGeom>
          <a:noFill/>
        </p:spPr>
        <p:txBody>
          <a:bodyPr wrap="none" rtlCol="0">
            <a:spAutoFit/>
          </a:bodyPr>
          <a:lstStyle/>
          <a:p>
            <a:r>
              <a:rPr lang="en-US" sz="1100" dirty="0">
                <a:solidFill>
                  <a:srgbClr val="4F81BD"/>
                </a:solidFill>
              </a:rPr>
              <a:t>25</a:t>
            </a:r>
          </a:p>
        </p:txBody>
      </p:sp>
      <p:pic>
        <p:nvPicPr>
          <p:cNvPr id="10" name="Picture 9"/>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719760" y="1790746"/>
            <a:ext cx="2128840" cy="1419226"/>
          </a:xfrm>
          <a:prstGeom prst="rect">
            <a:avLst/>
          </a:prstGeom>
        </p:spPr>
      </p:pic>
    </p:spTree>
    <p:extLst>
      <p:ext uri="{BB962C8B-B14F-4D97-AF65-F5344CB8AC3E}">
        <p14:creationId xmlns:p14="http://schemas.microsoft.com/office/powerpoint/2010/main" val="319545662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F208FD3-62E4-4FC3-A7DA-66286984EE2E}"/>
              </a:ext>
            </a:extLst>
          </p:cNvPr>
          <p:cNvSpPr/>
          <p:nvPr/>
        </p:nvSpPr>
        <p:spPr>
          <a:xfrm>
            <a:off x="0" y="0"/>
            <a:ext cx="9144000" cy="6858000"/>
          </a:xfrm>
          <a:prstGeom prst="rect">
            <a:avLst/>
          </a:prstGeom>
          <a:solidFill>
            <a:schemeClr val="accent1"/>
          </a:solidFill>
          <a:ln>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9CE56915-46FD-479B-AD45-0D6E99475340}"/>
              </a:ext>
            </a:extLst>
          </p:cNvPr>
          <p:cNvSpPr txBox="1"/>
          <p:nvPr/>
        </p:nvSpPr>
        <p:spPr>
          <a:xfrm>
            <a:off x="2035935" y="2885636"/>
            <a:ext cx="5424465" cy="1384995"/>
          </a:xfrm>
          <a:prstGeom prst="rect">
            <a:avLst/>
          </a:prstGeom>
          <a:noFill/>
        </p:spPr>
        <p:txBody>
          <a:bodyPr wrap="square" rtlCol="0">
            <a:spAutoFit/>
          </a:bodyPr>
          <a:lstStyle/>
          <a:p>
            <a:pPr algn="ctr"/>
            <a:r>
              <a:rPr lang="en-US" sz="2400" b="1" dirty="0">
                <a:solidFill>
                  <a:schemeClr val="bg1"/>
                </a:solidFill>
              </a:rPr>
              <a:t>Insatiable Appetite for More</a:t>
            </a:r>
          </a:p>
          <a:p>
            <a:pPr algn="ctr"/>
            <a:r>
              <a:rPr lang="en-US" sz="2000" i="1" dirty="0">
                <a:solidFill>
                  <a:schemeClr val="bg1"/>
                </a:solidFill>
              </a:rPr>
              <a:t>More anticipation, more conversation, more spoilers, more episodes, more related content</a:t>
            </a:r>
          </a:p>
        </p:txBody>
      </p:sp>
      <p:sp>
        <p:nvSpPr>
          <p:cNvPr id="6" name="Slide Number Placeholder 1">
            <a:extLst>
              <a:ext uri="{FF2B5EF4-FFF2-40B4-BE49-F238E27FC236}">
                <a16:creationId xmlns:a16="http://schemas.microsoft.com/office/drawing/2014/main" id="{47734358-79A0-4A46-8CCC-87F5CD3268BB}"/>
              </a:ext>
            </a:extLst>
          </p:cNvPr>
          <p:cNvSpPr txBox="1">
            <a:spLocks/>
          </p:cNvSpPr>
          <p:nvPr/>
        </p:nvSpPr>
        <p:spPr>
          <a:xfrm>
            <a:off x="8458200" y="6572521"/>
            <a:ext cx="21336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04F9D6DC-8C4E-4599-BF21-177D7E9FD0BC}" type="slidenum">
              <a:rPr lang="en-US" sz="1100" smtClean="0">
                <a:solidFill>
                  <a:schemeClr val="bg1"/>
                </a:solidFill>
              </a:rPr>
              <a:pPr/>
              <a:t>26</a:t>
            </a:fld>
            <a:endParaRPr lang="en-US" sz="1400" dirty="0">
              <a:solidFill>
                <a:schemeClr val="bg1"/>
              </a:solidFill>
            </a:endParaRPr>
          </a:p>
        </p:txBody>
      </p:sp>
    </p:spTree>
    <p:extLst>
      <p:ext uri="{BB962C8B-B14F-4D97-AF65-F5344CB8AC3E}">
        <p14:creationId xmlns:p14="http://schemas.microsoft.com/office/powerpoint/2010/main" val="67796624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Arrow: Right 7">
            <a:extLst>
              <a:ext uri="{FF2B5EF4-FFF2-40B4-BE49-F238E27FC236}">
                <a16:creationId xmlns:a16="http://schemas.microsoft.com/office/drawing/2014/main" id="{E87F2E1E-389F-4B9D-BFF2-A46167EBF225}"/>
              </a:ext>
            </a:extLst>
          </p:cNvPr>
          <p:cNvSpPr/>
          <p:nvPr/>
        </p:nvSpPr>
        <p:spPr>
          <a:xfrm>
            <a:off x="521493" y="985345"/>
            <a:ext cx="8372475" cy="581552"/>
          </a:xfrm>
          <a:prstGeom prst="rightArrow">
            <a:avLst/>
          </a:prstGeom>
          <a:solidFill>
            <a:schemeClr val="accent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1" dirty="0"/>
              <a:t>“Insatiable Appetite for More” Means….</a:t>
            </a:r>
          </a:p>
        </p:txBody>
      </p:sp>
      <p:graphicFrame>
        <p:nvGraphicFramePr>
          <p:cNvPr id="9" name="Diagram 8">
            <a:extLst>
              <a:ext uri="{FF2B5EF4-FFF2-40B4-BE49-F238E27FC236}">
                <a16:creationId xmlns:a16="http://schemas.microsoft.com/office/drawing/2014/main" id="{528D2FBD-2FCB-405C-AF3E-18BA12727006}"/>
              </a:ext>
            </a:extLst>
          </p:cNvPr>
          <p:cNvGraphicFramePr/>
          <p:nvPr>
            <p:extLst>
              <p:ext uri="{D42A27DB-BD31-4B8C-83A1-F6EECF244321}">
                <p14:modId xmlns:p14="http://schemas.microsoft.com/office/powerpoint/2010/main" val="609745293"/>
              </p:ext>
            </p:extLst>
          </p:nvPr>
        </p:nvGraphicFramePr>
        <p:xfrm>
          <a:off x="471487" y="1566897"/>
          <a:ext cx="8472488"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lide Number Placeholder 1">
            <a:extLst>
              <a:ext uri="{FF2B5EF4-FFF2-40B4-BE49-F238E27FC236}">
                <a16:creationId xmlns:a16="http://schemas.microsoft.com/office/drawing/2014/main" id="{D5929508-7F85-4506-9C64-10A88E95C593}"/>
              </a:ext>
            </a:extLst>
          </p:cNvPr>
          <p:cNvSpPr txBox="1">
            <a:spLocks/>
          </p:cNvSpPr>
          <p:nvPr/>
        </p:nvSpPr>
        <p:spPr>
          <a:xfrm>
            <a:off x="8458200" y="6572521"/>
            <a:ext cx="21336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04F9D6DC-8C4E-4599-BF21-177D7E9FD0BC}" type="slidenum">
              <a:rPr lang="en-US" sz="1100" smtClean="0">
                <a:solidFill>
                  <a:schemeClr val="accent1"/>
                </a:solidFill>
              </a:rPr>
              <a:pPr/>
              <a:t>27</a:t>
            </a:fld>
            <a:endParaRPr lang="en-US" sz="1400" dirty="0">
              <a:solidFill>
                <a:schemeClr val="accent1"/>
              </a:solidFill>
            </a:endParaRPr>
          </a:p>
        </p:txBody>
      </p:sp>
    </p:spTree>
    <p:extLst>
      <p:ext uri="{BB962C8B-B14F-4D97-AF65-F5344CB8AC3E}">
        <p14:creationId xmlns:p14="http://schemas.microsoft.com/office/powerpoint/2010/main" val="98110637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Arrow: Right 7">
            <a:extLst>
              <a:ext uri="{FF2B5EF4-FFF2-40B4-BE49-F238E27FC236}">
                <a16:creationId xmlns:a16="http://schemas.microsoft.com/office/drawing/2014/main" id="{E87F2E1E-389F-4B9D-BFF2-A46167EBF225}"/>
              </a:ext>
            </a:extLst>
          </p:cNvPr>
          <p:cNvSpPr/>
          <p:nvPr/>
        </p:nvSpPr>
        <p:spPr>
          <a:xfrm>
            <a:off x="521493" y="985345"/>
            <a:ext cx="8372475" cy="581552"/>
          </a:xfrm>
          <a:prstGeom prst="rightArrow">
            <a:avLst/>
          </a:prstGeom>
          <a:solidFill>
            <a:schemeClr val="accent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1" dirty="0"/>
              <a:t>“Insatiable Appetite for More” Means….</a:t>
            </a:r>
          </a:p>
        </p:txBody>
      </p:sp>
      <p:graphicFrame>
        <p:nvGraphicFramePr>
          <p:cNvPr id="9" name="Diagram 8">
            <a:extLst>
              <a:ext uri="{FF2B5EF4-FFF2-40B4-BE49-F238E27FC236}">
                <a16:creationId xmlns:a16="http://schemas.microsoft.com/office/drawing/2014/main" id="{528D2FBD-2FCB-405C-AF3E-18BA12727006}"/>
              </a:ext>
            </a:extLst>
          </p:cNvPr>
          <p:cNvGraphicFramePr/>
          <p:nvPr>
            <p:extLst>
              <p:ext uri="{D42A27DB-BD31-4B8C-83A1-F6EECF244321}">
                <p14:modId xmlns:p14="http://schemas.microsoft.com/office/powerpoint/2010/main" val="4274015679"/>
              </p:ext>
            </p:extLst>
          </p:nvPr>
        </p:nvGraphicFramePr>
        <p:xfrm>
          <a:off x="471487" y="1566897"/>
          <a:ext cx="8472488"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lide Number Placeholder 1">
            <a:extLst>
              <a:ext uri="{FF2B5EF4-FFF2-40B4-BE49-F238E27FC236}">
                <a16:creationId xmlns:a16="http://schemas.microsoft.com/office/drawing/2014/main" id="{D5929508-7F85-4506-9C64-10A88E95C593}"/>
              </a:ext>
            </a:extLst>
          </p:cNvPr>
          <p:cNvSpPr txBox="1">
            <a:spLocks/>
          </p:cNvSpPr>
          <p:nvPr/>
        </p:nvSpPr>
        <p:spPr>
          <a:xfrm>
            <a:off x="8458200" y="6572521"/>
            <a:ext cx="21336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04F9D6DC-8C4E-4599-BF21-177D7E9FD0BC}" type="slidenum">
              <a:rPr lang="en-US" sz="1100" smtClean="0">
                <a:solidFill>
                  <a:schemeClr val="accent1"/>
                </a:solidFill>
              </a:rPr>
              <a:pPr/>
              <a:t>28</a:t>
            </a:fld>
            <a:endParaRPr lang="en-US" sz="1400" dirty="0">
              <a:solidFill>
                <a:schemeClr val="accent1"/>
              </a:solidFill>
            </a:endParaRPr>
          </a:p>
        </p:txBody>
      </p:sp>
    </p:spTree>
    <p:extLst>
      <p:ext uri="{BB962C8B-B14F-4D97-AF65-F5344CB8AC3E}">
        <p14:creationId xmlns:p14="http://schemas.microsoft.com/office/powerpoint/2010/main" val="340899500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1">
            <a:extLst>
              <a:ext uri="{FF2B5EF4-FFF2-40B4-BE49-F238E27FC236}">
                <a16:creationId xmlns:a16="http://schemas.microsoft.com/office/drawing/2014/main" id="{741314B3-92F7-4E76-9F8A-C21F541B1BF9}"/>
              </a:ext>
            </a:extLst>
          </p:cNvPr>
          <p:cNvSpPr txBox="1">
            <a:spLocks/>
          </p:cNvSpPr>
          <p:nvPr/>
        </p:nvSpPr>
        <p:spPr>
          <a:xfrm>
            <a:off x="8458200" y="6572521"/>
            <a:ext cx="21336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04F9D6DC-8C4E-4599-BF21-177D7E9FD0BC}" type="slidenum">
              <a:rPr lang="en-US" sz="1100" smtClean="0">
                <a:solidFill>
                  <a:schemeClr val="accent1"/>
                </a:solidFill>
              </a:rPr>
              <a:pPr/>
              <a:t>29</a:t>
            </a:fld>
            <a:endParaRPr lang="en-US" sz="1400" dirty="0">
              <a:solidFill>
                <a:schemeClr val="accent1"/>
              </a:solidFill>
            </a:endParaRPr>
          </a:p>
        </p:txBody>
      </p:sp>
      <p:pic>
        <p:nvPicPr>
          <p:cNvPr id="3" name="Picture 2">
            <a:extLst>
              <a:ext uri="{FF2B5EF4-FFF2-40B4-BE49-F238E27FC236}">
                <a16:creationId xmlns:a16="http://schemas.microsoft.com/office/drawing/2014/main" id="{84543EFB-073C-4FED-8565-E75D4885DA4B}"/>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22294" t="17205" r="56091" b="77424"/>
          <a:stretch/>
        </p:blipFill>
        <p:spPr>
          <a:xfrm>
            <a:off x="2501966" y="2598541"/>
            <a:ext cx="1944795" cy="320040"/>
          </a:xfrm>
          <a:prstGeom prst="rect">
            <a:avLst/>
          </a:prstGeom>
          <a:ln>
            <a:solidFill>
              <a:schemeClr val="bg1">
                <a:lumMod val="85000"/>
              </a:schemeClr>
            </a:solidFill>
          </a:ln>
        </p:spPr>
      </p:pic>
      <p:pic>
        <p:nvPicPr>
          <p:cNvPr id="14" name="Picture 13">
            <a:extLst>
              <a:ext uri="{FF2B5EF4-FFF2-40B4-BE49-F238E27FC236}">
                <a16:creationId xmlns:a16="http://schemas.microsoft.com/office/drawing/2014/main" id="{25925002-5216-4792-BA5F-BE159076572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19908" t="29749" r="29725" b="62276"/>
          <a:stretch/>
        </p:blipFill>
        <p:spPr>
          <a:xfrm>
            <a:off x="4577131" y="2595849"/>
            <a:ext cx="4122799" cy="320040"/>
          </a:xfrm>
          <a:prstGeom prst="rect">
            <a:avLst/>
          </a:prstGeom>
          <a:ln>
            <a:solidFill>
              <a:schemeClr val="bg1">
                <a:lumMod val="85000"/>
              </a:schemeClr>
            </a:solidFill>
          </a:ln>
        </p:spPr>
      </p:pic>
      <p:sp>
        <p:nvSpPr>
          <p:cNvPr id="15" name="TextBox 14">
            <a:extLst>
              <a:ext uri="{FF2B5EF4-FFF2-40B4-BE49-F238E27FC236}">
                <a16:creationId xmlns:a16="http://schemas.microsoft.com/office/drawing/2014/main" id="{1947DF12-08FD-4251-A6F7-0E9AEE53C900}"/>
              </a:ext>
            </a:extLst>
          </p:cNvPr>
          <p:cNvSpPr txBox="1"/>
          <p:nvPr/>
        </p:nvSpPr>
        <p:spPr>
          <a:xfrm>
            <a:off x="228600" y="245217"/>
            <a:ext cx="8915400" cy="830997"/>
          </a:xfrm>
          <a:prstGeom prst="rect">
            <a:avLst/>
          </a:prstGeom>
          <a:noFill/>
        </p:spPr>
        <p:txBody>
          <a:bodyPr wrap="square" rtlCol="0">
            <a:spAutoFit/>
          </a:bodyPr>
          <a:lstStyle/>
          <a:p>
            <a:pPr algn="ctr"/>
            <a:r>
              <a:rPr lang="en-US" sz="2400" dirty="0"/>
              <a:t>The Anticipation For Favorite Programs And Events Inspires Friends To Gather In Viewing Parties</a:t>
            </a:r>
          </a:p>
        </p:txBody>
      </p:sp>
      <p:pic>
        <p:nvPicPr>
          <p:cNvPr id="17" name="Picture 4">
            <a:extLst>
              <a:ext uri="{FF2B5EF4-FFF2-40B4-BE49-F238E27FC236}">
                <a16:creationId xmlns:a16="http://schemas.microsoft.com/office/drawing/2014/main" id="{3EFB1B9E-0BF5-463C-9878-75ADDF14B90A}"/>
              </a:ext>
            </a:extLst>
          </p:cNvPr>
          <p:cNvPicPr>
            <a:picLocks noChangeAspect="1" noChangeArrowheads="1"/>
          </p:cNvPicPr>
          <p:nvPr/>
        </p:nvPicPr>
        <p:blipFill rotWithShape="1">
          <a:blip r:embed="rId4">
            <a:extLst>
              <a:ext uri="{28A0092B-C50C-407E-A947-70E740481C1C}">
                <a14:useLocalDpi xmlns:a14="http://schemas.microsoft.com/office/drawing/2010/main"/>
              </a:ext>
            </a:extLst>
          </a:blip>
          <a:srcRect l="41741" t="16480" r="45000" b="78427"/>
          <a:stretch/>
        </p:blipFill>
        <p:spPr bwMode="auto">
          <a:xfrm>
            <a:off x="2501967" y="2995924"/>
            <a:ext cx="1944794" cy="320040"/>
          </a:xfrm>
          <a:prstGeom prst="rect">
            <a:avLst/>
          </a:prstGeom>
          <a:noFill/>
          <a:ln w="9525">
            <a:solidFill>
              <a:schemeClr val="bg1">
                <a:lumMod val="85000"/>
              </a:schemeClr>
            </a:solidFill>
            <a:miter lim="800000"/>
            <a:headEnd/>
            <a:tailEnd/>
          </a:ln>
          <a:extLst>
            <a:ext uri="{909E8E84-426E-40dd-AFC4-6F175D3DCCD1}">
              <a14:hiddenFill xmlns:a14="http://schemas.microsoft.com/office/drawing/2010/main" xmlns="">
                <a:solidFill>
                  <a:schemeClr val="accent1"/>
                </a:solidFill>
              </a14:hiddenFill>
            </a:ext>
          </a:extLst>
        </p:spPr>
      </p:pic>
      <p:pic>
        <p:nvPicPr>
          <p:cNvPr id="18" name="Picture 5">
            <a:extLst>
              <a:ext uri="{FF2B5EF4-FFF2-40B4-BE49-F238E27FC236}">
                <a16:creationId xmlns:a16="http://schemas.microsoft.com/office/drawing/2014/main" id="{25A11421-3658-4645-A84E-792043BF8662}"/>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l="23202" t="36704" r="26826" b="50576"/>
          <a:stretch/>
        </p:blipFill>
        <p:spPr bwMode="auto">
          <a:xfrm>
            <a:off x="4577132" y="2991829"/>
            <a:ext cx="4122798" cy="320040"/>
          </a:xfrm>
          <a:prstGeom prst="rect">
            <a:avLst/>
          </a:prstGeom>
          <a:noFill/>
          <a:ln w="9525">
            <a:solidFill>
              <a:schemeClr val="bg1">
                <a:lumMod val="85000"/>
              </a:schemeClr>
            </a:solidFill>
            <a:miter lim="800000"/>
            <a:headEnd/>
            <a:tailEnd/>
          </a:ln>
          <a:extLst>
            <a:ext uri="{909E8E84-426E-40dd-AFC4-6F175D3DCCD1}">
              <a14:hiddenFill xmlns:a14="http://schemas.microsoft.com/office/drawing/2010/main" xmlns="">
                <a:solidFill>
                  <a:schemeClr val="accent1"/>
                </a:solidFill>
              </a14:hiddenFill>
            </a:ext>
          </a:extLst>
        </p:spPr>
      </p:pic>
      <p:pic>
        <p:nvPicPr>
          <p:cNvPr id="19" name="Picture 2">
            <a:extLst>
              <a:ext uri="{FF2B5EF4-FFF2-40B4-BE49-F238E27FC236}">
                <a16:creationId xmlns:a16="http://schemas.microsoft.com/office/drawing/2014/main" id="{3BF01BF5-5ED2-4B43-BA16-4FF2E659B4AD}"/>
              </a:ext>
            </a:extLst>
          </p:cNvPr>
          <p:cNvPicPr>
            <a:picLocks noChangeAspect="1" noChangeArrowheads="1"/>
          </p:cNvPicPr>
          <p:nvPr/>
        </p:nvPicPr>
        <p:blipFill rotWithShape="1">
          <a:blip r:embed="rId6">
            <a:extLst>
              <a:ext uri="{28A0092B-C50C-407E-A947-70E740481C1C}">
                <a14:useLocalDpi xmlns:a14="http://schemas.microsoft.com/office/drawing/2010/main"/>
              </a:ext>
            </a:extLst>
          </a:blip>
          <a:srcRect l="5224" t="15580" r="80320" b="79251"/>
          <a:stretch/>
        </p:blipFill>
        <p:spPr bwMode="auto">
          <a:xfrm>
            <a:off x="2487923" y="3409931"/>
            <a:ext cx="1958838" cy="320040"/>
          </a:xfrm>
          <a:prstGeom prst="rect">
            <a:avLst/>
          </a:prstGeom>
          <a:noFill/>
          <a:ln w="9525">
            <a:solidFill>
              <a:schemeClr val="bg1">
                <a:lumMod val="85000"/>
              </a:schemeClr>
            </a:solidFill>
            <a:miter lim="800000"/>
            <a:headEnd/>
            <a:tailEnd/>
          </a:ln>
          <a:extLst>
            <a:ext uri="{909E8E84-426E-40dd-AFC4-6F175D3DCCD1}">
              <a14:hiddenFill xmlns:a14="http://schemas.microsoft.com/office/drawing/2010/main" xmlns="">
                <a:solidFill>
                  <a:schemeClr val="accent1"/>
                </a:solidFill>
              </a14:hiddenFill>
            </a:ext>
          </a:extLst>
        </p:spPr>
      </p:pic>
      <p:pic>
        <p:nvPicPr>
          <p:cNvPr id="20" name="Picture 3">
            <a:extLst>
              <a:ext uri="{FF2B5EF4-FFF2-40B4-BE49-F238E27FC236}">
                <a16:creationId xmlns:a16="http://schemas.microsoft.com/office/drawing/2014/main" id="{F54729B3-66C9-454E-9C5E-4B056472B58C}"/>
              </a:ext>
            </a:extLst>
          </p:cNvPr>
          <p:cNvPicPr>
            <a:picLocks noChangeAspect="1" noChangeArrowheads="1"/>
          </p:cNvPicPr>
          <p:nvPr/>
        </p:nvPicPr>
        <p:blipFill rotWithShape="1">
          <a:blip r:embed="rId7">
            <a:extLst>
              <a:ext uri="{28A0092B-C50C-407E-A947-70E740481C1C}">
                <a14:useLocalDpi xmlns:a14="http://schemas.microsoft.com/office/drawing/2010/main"/>
              </a:ext>
            </a:extLst>
          </a:blip>
          <a:srcRect l="46993" t="84757" b="2534"/>
          <a:stretch/>
        </p:blipFill>
        <p:spPr bwMode="auto">
          <a:xfrm>
            <a:off x="4577131" y="3441056"/>
            <a:ext cx="4122799" cy="320040"/>
          </a:xfrm>
          <a:prstGeom prst="rect">
            <a:avLst/>
          </a:prstGeom>
          <a:noFill/>
          <a:ln w="9525">
            <a:solidFill>
              <a:schemeClr val="bg1">
                <a:lumMod val="85000"/>
              </a:schemeClr>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4" name="Picture 3">
            <a:extLst>
              <a:ext uri="{FF2B5EF4-FFF2-40B4-BE49-F238E27FC236}">
                <a16:creationId xmlns:a16="http://schemas.microsoft.com/office/drawing/2014/main" id="{2208746E-6ED2-48A7-8C39-3E6CF4F54A55}"/>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2436883" y="3887128"/>
            <a:ext cx="1980151" cy="383445"/>
          </a:xfrm>
          <a:prstGeom prst="rect">
            <a:avLst/>
          </a:prstGeom>
        </p:spPr>
      </p:pic>
      <p:pic>
        <p:nvPicPr>
          <p:cNvPr id="5" name="Picture 4">
            <a:extLst>
              <a:ext uri="{FF2B5EF4-FFF2-40B4-BE49-F238E27FC236}">
                <a16:creationId xmlns:a16="http://schemas.microsoft.com/office/drawing/2014/main" id="{208CA16E-A18F-4B64-A912-0C20B12B6472}"/>
              </a:ext>
            </a:extLst>
          </p:cNvPr>
          <p:cNvPicPr>
            <a:picLocks noChangeAspect="1"/>
          </p:cNvPicPr>
          <p:nvPr/>
        </p:nvPicPr>
        <p:blipFill rotWithShape="1">
          <a:blip r:embed="rId9"/>
          <a:srcRect l="21743" t="34446" r="44220" b="56392"/>
          <a:stretch/>
        </p:blipFill>
        <p:spPr>
          <a:xfrm>
            <a:off x="4577131" y="3860481"/>
            <a:ext cx="4122799" cy="471236"/>
          </a:xfrm>
          <a:prstGeom prst="rect">
            <a:avLst/>
          </a:prstGeom>
        </p:spPr>
      </p:pic>
      <p:pic>
        <p:nvPicPr>
          <p:cNvPr id="6" name="Picture 5">
            <a:extLst>
              <a:ext uri="{FF2B5EF4-FFF2-40B4-BE49-F238E27FC236}">
                <a16:creationId xmlns:a16="http://schemas.microsoft.com/office/drawing/2014/main" id="{FCA7549F-7CA7-48A3-B3D4-7A445399446A}"/>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5825147" y="4906664"/>
            <a:ext cx="1443213" cy="1015319"/>
          </a:xfrm>
          <a:prstGeom prst="rect">
            <a:avLst/>
          </a:prstGeom>
        </p:spPr>
      </p:pic>
      <p:pic>
        <p:nvPicPr>
          <p:cNvPr id="7" name="Picture 6">
            <a:extLst>
              <a:ext uri="{FF2B5EF4-FFF2-40B4-BE49-F238E27FC236}">
                <a16:creationId xmlns:a16="http://schemas.microsoft.com/office/drawing/2014/main" id="{6A449274-A835-4A25-B9A3-FA7E02F84CE8}"/>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4672537" y="4921486"/>
            <a:ext cx="1027302" cy="1000497"/>
          </a:xfrm>
          <a:prstGeom prst="rect">
            <a:avLst/>
          </a:prstGeom>
        </p:spPr>
      </p:pic>
      <p:pic>
        <p:nvPicPr>
          <p:cNvPr id="21" name="Picture 20">
            <a:extLst>
              <a:ext uri="{FF2B5EF4-FFF2-40B4-BE49-F238E27FC236}">
                <a16:creationId xmlns:a16="http://schemas.microsoft.com/office/drawing/2014/main" id="{FB4A7194-D8A8-4276-BD70-1859D4DCE380}"/>
              </a:ext>
            </a:extLst>
          </p:cNvPr>
          <p:cNvPicPr>
            <a:picLocks noChangeAspect="1"/>
          </p:cNvPicPr>
          <p:nvPr/>
        </p:nvPicPr>
        <p:blipFill rotWithShape="1">
          <a:blip r:embed="rId12" cstate="screen">
            <a:extLst>
              <a:ext uri="{28A0092B-C50C-407E-A947-70E740481C1C}">
                <a14:useLocalDpi xmlns:a14="http://schemas.microsoft.com/office/drawing/2010/main"/>
              </a:ext>
            </a:extLst>
          </a:blip>
          <a:srcRect t="10793" b="10634"/>
          <a:stretch/>
        </p:blipFill>
        <p:spPr>
          <a:xfrm>
            <a:off x="3527833" y="4908194"/>
            <a:ext cx="1031698" cy="1013789"/>
          </a:xfrm>
          <a:prstGeom prst="rect">
            <a:avLst/>
          </a:prstGeom>
        </p:spPr>
      </p:pic>
      <p:pic>
        <p:nvPicPr>
          <p:cNvPr id="23" name="Picture 22">
            <a:extLst>
              <a:ext uri="{FF2B5EF4-FFF2-40B4-BE49-F238E27FC236}">
                <a16:creationId xmlns:a16="http://schemas.microsoft.com/office/drawing/2014/main" id="{3ED28E98-077F-4CBF-AB4B-9687BDFDC9CF}"/>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2486982" y="4304954"/>
            <a:ext cx="1729855" cy="402639"/>
          </a:xfrm>
          <a:prstGeom prst="rect">
            <a:avLst/>
          </a:prstGeom>
        </p:spPr>
      </p:pic>
      <p:pic>
        <p:nvPicPr>
          <p:cNvPr id="24" name="Picture 23">
            <a:extLst>
              <a:ext uri="{FF2B5EF4-FFF2-40B4-BE49-F238E27FC236}">
                <a16:creationId xmlns:a16="http://schemas.microsoft.com/office/drawing/2014/main" id="{D27F97BB-1023-47D4-B894-FAF0D25065A1}"/>
              </a:ext>
            </a:extLst>
          </p:cNvPr>
          <p:cNvPicPr>
            <a:picLocks noChangeAspect="1"/>
          </p:cNvPicPr>
          <p:nvPr/>
        </p:nvPicPr>
        <p:blipFill rotWithShape="1">
          <a:blip r:embed="rId14"/>
          <a:srcRect l="19116" t="29398" r="46667" b="61686"/>
          <a:stretch/>
        </p:blipFill>
        <p:spPr>
          <a:xfrm>
            <a:off x="4577130" y="4439891"/>
            <a:ext cx="4122799" cy="414924"/>
          </a:xfrm>
          <a:prstGeom prst="rect">
            <a:avLst/>
          </a:prstGeom>
        </p:spPr>
      </p:pic>
      <p:pic>
        <p:nvPicPr>
          <p:cNvPr id="25" name="Picture 24">
            <a:extLst>
              <a:ext uri="{FF2B5EF4-FFF2-40B4-BE49-F238E27FC236}">
                <a16:creationId xmlns:a16="http://schemas.microsoft.com/office/drawing/2014/main" id="{D0D90715-28BD-4D43-A7C0-1661B30942B1}"/>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7393668" y="4915756"/>
            <a:ext cx="1306261" cy="1006227"/>
          </a:xfrm>
          <a:prstGeom prst="rect">
            <a:avLst/>
          </a:prstGeom>
        </p:spPr>
      </p:pic>
      <p:pic>
        <p:nvPicPr>
          <p:cNvPr id="26" name="Picture 25">
            <a:extLst>
              <a:ext uri="{FF2B5EF4-FFF2-40B4-BE49-F238E27FC236}">
                <a16:creationId xmlns:a16="http://schemas.microsoft.com/office/drawing/2014/main" id="{807163EF-02FD-4141-943F-4784119AF126}"/>
              </a:ext>
            </a:extLst>
          </p:cNvPr>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2063531" y="4917520"/>
            <a:ext cx="1351296" cy="1004463"/>
          </a:xfrm>
          <a:prstGeom prst="rect">
            <a:avLst/>
          </a:prstGeom>
        </p:spPr>
      </p:pic>
      <p:pic>
        <p:nvPicPr>
          <p:cNvPr id="28" name="Picture 6">
            <a:extLst>
              <a:ext uri="{FF2B5EF4-FFF2-40B4-BE49-F238E27FC236}">
                <a16:creationId xmlns:a16="http://schemas.microsoft.com/office/drawing/2014/main" id="{ACBFB252-874C-4967-B4F4-6FDDB85F27C2}"/>
              </a:ext>
            </a:extLst>
          </p:cNvPr>
          <p:cNvPicPr>
            <a:picLocks noChangeAspect="1" noChangeArrowheads="1"/>
          </p:cNvPicPr>
          <p:nvPr/>
        </p:nvPicPr>
        <p:blipFill rotWithShape="1">
          <a:blip r:embed="rId17" cstate="screen">
            <a:extLst>
              <a:ext uri="{28A0092B-C50C-407E-A947-70E740481C1C}">
                <a14:useLocalDpi xmlns:a14="http://schemas.microsoft.com/office/drawing/2010/main"/>
              </a:ext>
            </a:extLst>
          </a:blip>
          <a:srcRect l="10800" t="68235" r="65415" b="15354"/>
          <a:stretch/>
        </p:blipFill>
        <p:spPr bwMode="auto">
          <a:xfrm>
            <a:off x="2501966" y="1539900"/>
            <a:ext cx="2300646" cy="867889"/>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31" name="TextBox 30">
            <a:extLst>
              <a:ext uri="{FF2B5EF4-FFF2-40B4-BE49-F238E27FC236}">
                <a16:creationId xmlns:a16="http://schemas.microsoft.com/office/drawing/2014/main" id="{D48A6E25-F7A5-4AE7-AA5F-2396F8A042B5}"/>
              </a:ext>
            </a:extLst>
          </p:cNvPr>
          <p:cNvSpPr txBox="1"/>
          <p:nvPr/>
        </p:nvSpPr>
        <p:spPr>
          <a:xfrm>
            <a:off x="393576" y="1457821"/>
            <a:ext cx="1594615" cy="646331"/>
          </a:xfrm>
          <a:prstGeom prst="rect">
            <a:avLst/>
          </a:prstGeom>
          <a:noFill/>
        </p:spPr>
        <p:txBody>
          <a:bodyPr wrap="square" rtlCol="0">
            <a:spAutoFit/>
          </a:bodyPr>
          <a:lstStyle/>
          <a:p>
            <a:pPr algn="ctr"/>
            <a:r>
              <a:rPr lang="en-US" b="1" dirty="0"/>
              <a:t>Custom Invitations…</a:t>
            </a:r>
          </a:p>
        </p:txBody>
      </p:sp>
      <p:sp>
        <p:nvSpPr>
          <p:cNvPr id="32" name="TextBox 31">
            <a:extLst>
              <a:ext uri="{FF2B5EF4-FFF2-40B4-BE49-F238E27FC236}">
                <a16:creationId xmlns:a16="http://schemas.microsoft.com/office/drawing/2014/main" id="{34232BB6-ED07-4586-91AD-4DC81E4C719B}"/>
              </a:ext>
            </a:extLst>
          </p:cNvPr>
          <p:cNvSpPr txBox="1"/>
          <p:nvPr/>
        </p:nvSpPr>
        <p:spPr>
          <a:xfrm>
            <a:off x="367434" y="2915889"/>
            <a:ext cx="1551272" cy="923330"/>
          </a:xfrm>
          <a:prstGeom prst="rect">
            <a:avLst/>
          </a:prstGeom>
          <a:noFill/>
        </p:spPr>
        <p:txBody>
          <a:bodyPr wrap="square" rtlCol="0">
            <a:spAutoFit/>
          </a:bodyPr>
          <a:lstStyle/>
          <a:p>
            <a:pPr algn="ctr"/>
            <a:r>
              <a:rPr lang="en-US" b="1" dirty="0"/>
              <a:t>…A Range of Ideas &amp; Inspiration…</a:t>
            </a:r>
          </a:p>
        </p:txBody>
      </p:sp>
      <p:sp>
        <p:nvSpPr>
          <p:cNvPr id="33" name="TextBox 32">
            <a:extLst>
              <a:ext uri="{FF2B5EF4-FFF2-40B4-BE49-F238E27FC236}">
                <a16:creationId xmlns:a16="http://schemas.microsoft.com/office/drawing/2014/main" id="{5F63CB89-96A3-4E5A-9EC5-A635FFABBB03}"/>
              </a:ext>
            </a:extLst>
          </p:cNvPr>
          <p:cNvSpPr txBox="1"/>
          <p:nvPr/>
        </p:nvSpPr>
        <p:spPr>
          <a:xfrm>
            <a:off x="367434" y="4960069"/>
            <a:ext cx="1551272" cy="923330"/>
          </a:xfrm>
          <a:prstGeom prst="rect">
            <a:avLst/>
          </a:prstGeom>
          <a:noFill/>
        </p:spPr>
        <p:txBody>
          <a:bodyPr wrap="square" rtlCol="0">
            <a:spAutoFit/>
          </a:bodyPr>
          <a:lstStyle/>
          <a:p>
            <a:pPr algn="ctr"/>
            <a:r>
              <a:rPr lang="en-US" b="1" dirty="0"/>
              <a:t>…And TV Themed Food!</a:t>
            </a:r>
          </a:p>
        </p:txBody>
      </p:sp>
      <p:pic>
        <p:nvPicPr>
          <p:cNvPr id="29" name="Picture 6">
            <a:extLst>
              <a:ext uri="{FF2B5EF4-FFF2-40B4-BE49-F238E27FC236}">
                <a16:creationId xmlns:a16="http://schemas.microsoft.com/office/drawing/2014/main" id="{8FAAECFF-E273-48CA-8FA3-270554AAF277}"/>
              </a:ext>
            </a:extLst>
          </p:cNvPr>
          <p:cNvPicPr>
            <a:picLocks noChangeAspect="1" noChangeArrowheads="1"/>
          </p:cNvPicPr>
          <p:nvPr/>
        </p:nvPicPr>
        <p:blipFill rotWithShape="1">
          <a:blip r:embed="rId18" cstate="screen">
            <a:extLst>
              <a:ext uri="{28A0092B-C50C-407E-A947-70E740481C1C}">
                <a14:useLocalDpi xmlns:a14="http://schemas.microsoft.com/office/drawing/2010/main"/>
              </a:ext>
            </a:extLst>
          </a:blip>
          <a:srcRect l="36122" t="27240" r="39508" b="56343"/>
          <a:stretch/>
        </p:blipFill>
        <p:spPr bwMode="auto">
          <a:xfrm>
            <a:off x="4851633" y="1523318"/>
            <a:ext cx="2034125" cy="85843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30" name="Picture 6">
            <a:extLst>
              <a:ext uri="{FF2B5EF4-FFF2-40B4-BE49-F238E27FC236}">
                <a16:creationId xmlns:a16="http://schemas.microsoft.com/office/drawing/2014/main" id="{448BABCA-5AF7-4A5F-B93D-AE0024738E23}"/>
              </a:ext>
            </a:extLst>
          </p:cNvPr>
          <p:cNvPicPr>
            <a:picLocks noChangeAspect="1" noChangeArrowheads="1"/>
          </p:cNvPicPr>
          <p:nvPr/>
        </p:nvPicPr>
        <p:blipFill rotWithShape="1">
          <a:blip r:embed="rId19" cstate="screen">
            <a:extLst>
              <a:ext uri="{28A0092B-C50C-407E-A947-70E740481C1C}">
                <a14:useLocalDpi xmlns:a14="http://schemas.microsoft.com/office/drawing/2010/main"/>
              </a:ext>
            </a:extLst>
          </a:blip>
          <a:srcRect l="10968" t="27240" r="64801" b="55567"/>
          <a:stretch/>
        </p:blipFill>
        <p:spPr bwMode="auto">
          <a:xfrm>
            <a:off x="6930670" y="1541405"/>
            <a:ext cx="2037826" cy="84034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val="19535438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2442635" y="398126"/>
            <a:ext cx="3949777" cy="563946"/>
          </a:xfrm>
        </p:spPr>
        <p:txBody>
          <a:bodyPr/>
          <a:lstStyle/>
          <a:p>
            <a:r>
              <a:rPr lang="en-US" sz="2400" dirty="0">
                <a:solidFill>
                  <a:schemeClr val="tx1"/>
                </a:solidFill>
              </a:rPr>
              <a:t>The Emotional Journey</a:t>
            </a:r>
          </a:p>
        </p:txBody>
      </p:sp>
      <p:sp>
        <p:nvSpPr>
          <p:cNvPr id="2" name="TextBox 1"/>
          <p:cNvSpPr txBox="1"/>
          <p:nvPr/>
        </p:nvSpPr>
        <p:spPr>
          <a:xfrm>
            <a:off x="606440" y="1592343"/>
            <a:ext cx="8423031" cy="2923878"/>
          </a:xfrm>
          <a:prstGeom prst="rect">
            <a:avLst/>
          </a:prstGeom>
          <a:noFill/>
        </p:spPr>
        <p:txBody>
          <a:bodyPr wrap="square" rtlCol="0">
            <a:spAutoFit/>
          </a:bodyPr>
          <a:lstStyle/>
          <a:p>
            <a:r>
              <a:rPr lang="en-US" sz="1400" dirty="0"/>
              <a:t>						</a:t>
            </a:r>
          </a:p>
          <a:p>
            <a:r>
              <a:rPr lang="en-US" sz="1400" dirty="0"/>
              <a:t>Section I: The Indicators of Emotional Engagement</a:t>
            </a:r>
          </a:p>
          <a:p>
            <a:r>
              <a:rPr lang="en-US" sz="1400" dirty="0"/>
              <a:t>	Time Spent &amp; Attention</a:t>
            </a:r>
            <a:r>
              <a:rPr lang="en-US" sz="1400" dirty="0">
                <a:solidFill>
                  <a:schemeClr val="bg1">
                    <a:lumMod val="50000"/>
                  </a:schemeClr>
                </a:solidFill>
              </a:rPr>
              <a:t>________________________________________________</a:t>
            </a:r>
            <a:r>
              <a:rPr lang="en-US" sz="1400" dirty="0"/>
              <a:t>6	</a:t>
            </a:r>
          </a:p>
          <a:p>
            <a:r>
              <a:rPr lang="en-US" sz="1400" dirty="0"/>
              <a:t>	Viewer Receptivity &amp; Mindset</a:t>
            </a:r>
            <a:r>
              <a:rPr lang="en-US" sz="1400" dirty="0">
                <a:solidFill>
                  <a:schemeClr val="bg1">
                    <a:lumMod val="50000"/>
                  </a:schemeClr>
                </a:solidFill>
              </a:rPr>
              <a:t>___________________________________________</a:t>
            </a:r>
            <a:r>
              <a:rPr lang="en-US" sz="1400" dirty="0"/>
              <a:t>16</a:t>
            </a:r>
          </a:p>
          <a:p>
            <a:r>
              <a:rPr lang="en-US" sz="1400" dirty="0"/>
              <a:t>	Insatiable Appetite for More</a:t>
            </a:r>
            <a:r>
              <a:rPr lang="en-US" sz="1400" dirty="0">
                <a:solidFill>
                  <a:schemeClr val="bg1">
                    <a:lumMod val="50000"/>
                  </a:schemeClr>
                </a:solidFill>
              </a:rPr>
              <a:t>____________________________________________</a:t>
            </a:r>
            <a:r>
              <a:rPr lang="en-US" sz="1400" dirty="0"/>
              <a:t>26</a:t>
            </a:r>
          </a:p>
          <a:p>
            <a:r>
              <a:rPr lang="en-US" sz="1400" dirty="0"/>
              <a:t>	Attachment to Characters</a:t>
            </a:r>
            <a:r>
              <a:rPr lang="en-US" sz="1400" dirty="0">
                <a:solidFill>
                  <a:schemeClr val="bg1">
                    <a:lumMod val="50000"/>
                  </a:schemeClr>
                </a:solidFill>
              </a:rPr>
              <a:t>______________________________________________</a:t>
            </a:r>
            <a:r>
              <a:rPr lang="en-US" sz="1400" dirty="0"/>
              <a:t>55						</a:t>
            </a:r>
          </a:p>
          <a:p>
            <a:r>
              <a:rPr lang="en-US" sz="1400" dirty="0"/>
              <a:t>Section II: The Impact Of Emotional Attachment On Brands and Advertisers</a:t>
            </a:r>
            <a:r>
              <a:rPr lang="en-US" sz="1400" dirty="0">
                <a:solidFill>
                  <a:schemeClr val="bg1">
                    <a:lumMod val="50000"/>
                  </a:schemeClr>
                </a:solidFill>
              </a:rPr>
              <a:t>______________</a:t>
            </a:r>
            <a:r>
              <a:rPr lang="en-US" sz="1400" dirty="0"/>
              <a:t>65</a:t>
            </a:r>
          </a:p>
          <a:p>
            <a:endParaRPr lang="en-US" sz="1400" dirty="0"/>
          </a:p>
          <a:p>
            <a:r>
              <a:rPr lang="en-US" sz="1400" dirty="0"/>
              <a:t>Summary</a:t>
            </a:r>
            <a:r>
              <a:rPr lang="en-US" sz="1400" dirty="0">
                <a:solidFill>
                  <a:schemeClr val="bg1">
                    <a:lumMod val="50000"/>
                  </a:schemeClr>
                </a:solidFill>
              </a:rPr>
              <a:t>______________________________________________________________________</a:t>
            </a:r>
            <a:r>
              <a:rPr lang="en-US" sz="1400" dirty="0"/>
              <a:t>74</a:t>
            </a:r>
          </a:p>
          <a:p>
            <a:endParaRPr lang="en-US" sz="1400" dirty="0"/>
          </a:p>
          <a:p>
            <a:r>
              <a:rPr lang="en-US" sz="1400" dirty="0"/>
              <a:t>Related Reports &amp; Contacts</a:t>
            </a:r>
            <a:r>
              <a:rPr lang="en-US" sz="1400" dirty="0">
                <a:solidFill>
                  <a:schemeClr val="bg1">
                    <a:lumMod val="50000"/>
                  </a:schemeClr>
                </a:solidFill>
              </a:rPr>
              <a:t>______________________________________________________</a:t>
            </a:r>
            <a:r>
              <a:rPr lang="en-US" sz="1400" dirty="0"/>
              <a:t>75</a:t>
            </a:r>
          </a:p>
          <a:p>
            <a:endParaRPr lang="en-US" sz="1600" dirty="0"/>
          </a:p>
        </p:txBody>
      </p:sp>
      <p:sp>
        <p:nvSpPr>
          <p:cNvPr id="5" name="TextBox 4">
            <a:extLst>
              <a:ext uri="{FF2B5EF4-FFF2-40B4-BE49-F238E27FC236}">
                <a16:creationId xmlns:a16="http://schemas.microsoft.com/office/drawing/2014/main" id="{93A0B61D-84EE-496F-9C06-A3FDD2310853}"/>
              </a:ext>
            </a:extLst>
          </p:cNvPr>
          <p:cNvSpPr txBox="1"/>
          <p:nvPr/>
        </p:nvSpPr>
        <p:spPr>
          <a:xfrm>
            <a:off x="8674475" y="6629946"/>
            <a:ext cx="258404" cy="261610"/>
          </a:xfrm>
          <a:prstGeom prst="rect">
            <a:avLst/>
          </a:prstGeom>
          <a:noFill/>
        </p:spPr>
        <p:txBody>
          <a:bodyPr wrap="none" rtlCol="0">
            <a:spAutoFit/>
          </a:bodyPr>
          <a:lstStyle/>
          <a:p>
            <a:r>
              <a:rPr lang="en-US" sz="1100" dirty="0">
                <a:solidFill>
                  <a:schemeClr val="accent1"/>
                </a:solidFill>
              </a:rPr>
              <a:t>3</a:t>
            </a:r>
          </a:p>
        </p:txBody>
      </p:sp>
    </p:spTree>
    <p:extLst>
      <p:ext uri="{BB962C8B-B14F-4D97-AF65-F5344CB8AC3E}">
        <p14:creationId xmlns:p14="http://schemas.microsoft.com/office/powerpoint/2010/main" val="17384713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44267" y="312008"/>
            <a:ext cx="8999733" cy="1200329"/>
          </a:xfrm>
          <a:prstGeom prst="rect">
            <a:avLst/>
          </a:prstGeom>
          <a:noFill/>
        </p:spPr>
        <p:txBody>
          <a:bodyPr wrap="square" rtlCol="0">
            <a:spAutoFit/>
          </a:bodyPr>
          <a:lstStyle/>
          <a:p>
            <a:pPr algn="ctr"/>
            <a:r>
              <a:rPr lang="en-US" sz="2400" dirty="0">
                <a:latin typeface="Trebuchet MS" panose="020B0603020202020204" pitchFamily="34" charset="0"/>
              </a:rPr>
              <a:t>For Many, The Anticipation Is So Great That They Need To Know The Storylines And Fate Of Their Favorite Characters Immediately</a:t>
            </a:r>
          </a:p>
        </p:txBody>
      </p:sp>
      <p:sp>
        <p:nvSpPr>
          <p:cNvPr id="3" name="Rectangle 2"/>
          <p:cNvSpPr/>
          <p:nvPr/>
        </p:nvSpPr>
        <p:spPr>
          <a:xfrm>
            <a:off x="1744227" y="2088836"/>
            <a:ext cx="7322932" cy="584775"/>
          </a:xfrm>
          <a:prstGeom prst="rect">
            <a:avLst/>
          </a:prstGeom>
        </p:spPr>
        <p:txBody>
          <a:bodyPr wrap="square">
            <a:spAutoFit/>
          </a:bodyPr>
          <a:lstStyle/>
          <a:p>
            <a:r>
              <a:rPr lang="en-US" sz="1600" i="1" dirty="0"/>
              <a:t> ”I just can't handle the shock, my heart can't take it.” </a:t>
            </a:r>
          </a:p>
          <a:p>
            <a:r>
              <a:rPr lang="en-US" sz="1600" dirty="0"/>
              <a:t>					- Reddit users</a:t>
            </a:r>
          </a:p>
        </p:txBody>
      </p:sp>
      <p:sp>
        <p:nvSpPr>
          <p:cNvPr id="9" name="Rectangle 8"/>
          <p:cNvSpPr/>
          <p:nvPr/>
        </p:nvSpPr>
        <p:spPr>
          <a:xfrm>
            <a:off x="851690" y="1709001"/>
            <a:ext cx="9045111" cy="584775"/>
          </a:xfrm>
          <a:prstGeom prst="rect">
            <a:avLst/>
          </a:prstGeom>
        </p:spPr>
        <p:txBody>
          <a:bodyPr wrap="square">
            <a:spAutoFit/>
          </a:bodyPr>
          <a:lstStyle/>
          <a:p>
            <a:r>
              <a:rPr lang="en-US" sz="1600" i="1" dirty="0"/>
              <a:t>“I'm just too impatient to wait, if I know there's info, I have to know it.” </a:t>
            </a:r>
          </a:p>
          <a:p>
            <a:r>
              <a:rPr lang="en-US" sz="1600" dirty="0"/>
              <a:t>						</a:t>
            </a:r>
          </a:p>
        </p:txBody>
      </p:sp>
      <p:pic>
        <p:nvPicPr>
          <p:cNvPr id="2050" name="Picture 2" descr="Image result for spoiler tv logo"/>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29831" y="3729047"/>
            <a:ext cx="2469222" cy="532160"/>
          </a:xfrm>
          <a:prstGeom prst="round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pic>
        <p:nvPicPr>
          <p:cNvPr id="2051"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46286" y="2898061"/>
            <a:ext cx="1475251" cy="668712"/>
          </a:xfrm>
          <a:prstGeom prst="roundRect">
            <a:avLst/>
          </a:prstGeom>
          <a:noFill/>
          <a:ln w="9525">
            <a:solidFill>
              <a:schemeClr val="tx1"/>
            </a:solidFill>
            <a:miter lim="800000"/>
            <a:headEnd/>
            <a:tailEnd/>
          </a:ln>
          <a:extLst>
            <a:ext uri="{909E8E84-426E-40dd-AFC4-6F175D3DCCD1}">
              <a14:hiddenFill xmlns:a14="http://schemas.microsoft.com/office/drawing/2010/main" xmlns="">
                <a:solidFill>
                  <a:schemeClr val="accent1"/>
                </a:solidFill>
              </a14:hiddenFill>
            </a:ext>
          </a:extLst>
        </p:spPr>
      </p:pic>
      <p:pic>
        <p:nvPicPr>
          <p:cNvPr id="2053" name="Picture 5"/>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930132" y="3748383"/>
            <a:ext cx="1295400" cy="1097246"/>
          </a:xfrm>
          <a:prstGeom prst="roundRect">
            <a:avLst/>
          </a:prstGeom>
          <a:noFill/>
          <a:ln w="9525">
            <a:solidFill>
              <a:schemeClr val="tx1"/>
            </a:solidFill>
            <a:miter lim="800000"/>
            <a:headEnd/>
            <a:tailEnd/>
          </a:ln>
          <a:extLst>
            <a:ext uri="{909E8E84-426E-40dd-AFC4-6F175D3DCCD1}">
              <a14:hiddenFill xmlns:a14="http://schemas.microsoft.com/office/drawing/2010/main" xmlns="">
                <a:solidFill>
                  <a:schemeClr val="accent1"/>
                </a:solidFill>
              </a14:hiddenFill>
            </a:ext>
          </a:extLst>
        </p:spPr>
      </p:pic>
      <p:pic>
        <p:nvPicPr>
          <p:cNvPr id="2054" name="Picture 6"/>
          <p:cNvPicPr>
            <a:picLocks noChangeAspect="1" noChangeArrowheads="1"/>
          </p:cNvPicPr>
          <p:nvPr/>
        </p:nvPicPr>
        <p:blipFill rotWithShape="1">
          <a:blip r:embed="rId5">
            <a:extLst>
              <a:ext uri="{28A0092B-C50C-407E-A947-70E740481C1C}">
                <a14:useLocalDpi xmlns:a14="http://schemas.microsoft.com/office/drawing/2010/main"/>
              </a:ext>
            </a:extLst>
          </a:blip>
          <a:srcRect l="11350" t="23133" r="7195" b="27002"/>
          <a:stretch/>
        </p:blipFill>
        <p:spPr bwMode="auto">
          <a:xfrm>
            <a:off x="2506674" y="2938953"/>
            <a:ext cx="3010328" cy="617450"/>
          </a:xfrm>
          <a:prstGeom prst="roundRect">
            <a:avLst/>
          </a:prstGeom>
          <a:noFill/>
          <a:ln w="9525">
            <a:solidFill>
              <a:schemeClr val="tx1"/>
            </a:solidFill>
            <a:miter lim="800000"/>
            <a:headEnd/>
            <a:tailEnd/>
          </a:ln>
          <a:extLst>
            <a:ext uri="{909E8E84-426E-40dd-AFC4-6F175D3DCCD1}">
              <a14:hiddenFill xmlns:a14="http://schemas.microsoft.com/office/drawing/2010/main" xmlns="">
                <a:solidFill>
                  <a:schemeClr val="accent1"/>
                </a:solidFill>
              </a14:hiddenFill>
            </a:ext>
          </a:extLst>
        </p:spPr>
      </p:pic>
      <p:pic>
        <p:nvPicPr>
          <p:cNvPr id="2055" name="Picture 7"/>
          <p:cNvPicPr>
            <a:picLocks noChangeAspect="1" noChangeArrowheads="1"/>
          </p:cNvPicPr>
          <p:nvPr/>
        </p:nvPicPr>
        <p:blipFill rotWithShape="1">
          <a:blip r:embed="rId6">
            <a:extLst>
              <a:ext uri="{28A0092B-C50C-407E-A947-70E740481C1C}">
                <a14:useLocalDpi xmlns:a14="http://schemas.microsoft.com/office/drawing/2010/main"/>
              </a:ext>
            </a:extLst>
          </a:blip>
          <a:srcRect t="19273" b="26960"/>
          <a:stretch/>
        </p:blipFill>
        <p:spPr bwMode="auto">
          <a:xfrm>
            <a:off x="5802139" y="2911875"/>
            <a:ext cx="2480943" cy="639491"/>
          </a:xfrm>
          <a:prstGeom prst="roundRect">
            <a:avLst/>
          </a:prstGeom>
          <a:noFill/>
          <a:ln w="9525">
            <a:solidFill>
              <a:schemeClr val="tx1"/>
            </a:solidFill>
            <a:miter lim="800000"/>
            <a:headEnd/>
            <a:tailEnd/>
          </a:ln>
          <a:extLst>
            <a:ext uri="{909E8E84-426E-40dd-AFC4-6F175D3DCCD1}">
              <a14:hiddenFill xmlns:a14="http://schemas.microsoft.com/office/drawing/2010/main" xmlns="">
                <a:solidFill>
                  <a:schemeClr val="accent1"/>
                </a:solidFill>
              </a14:hiddenFill>
            </a:ext>
          </a:extLst>
        </p:spPr>
      </p:pic>
      <p:pic>
        <p:nvPicPr>
          <p:cNvPr id="2056" name="Picture 8"/>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999355" y="4410204"/>
            <a:ext cx="1961353" cy="493872"/>
          </a:xfrm>
          <a:prstGeom prst="roundRect">
            <a:avLst/>
          </a:prstGeom>
          <a:noFill/>
          <a:ln w="9525">
            <a:solidFill>
              <a:schemeClr val="tx1"/>
            </a:solidFill>
            <a:miter lim="800000"/>
            <a:headEnd/>
            <a:tailEnd/>
          </a:ln>
          <a:extLst>
            <a:ext uri="{909E8E84-426E-40dd-AFC4-6F175D3DCCD1}">
              <a14:hiddenFill xmlns:a14="http://schemas.microsoft.com/office/drawing/2010/main" xmlns="">
                <a:solidFill>
                  <a:schemeClr val="accent1"/>
                </a:solidFill>
              </a14:hiddenFill>
            </a:ext>
          </a:extLst>
        </p:spPr>
      </p:pic>
      <p:pic>
        <p:nvPicPr>
          <p:cNvPr id="2057" name="Picture 9"/>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5382635" y="3729047"/>
            <a:ext cx="1363655" cy="491726"/>
          </a:xfrm>
          <a:prstGeom prst="roundRect">
            <a:avLst/>
          </a:prstGeom>
          <a:noFill/>
          <a:ln w="9525">
            <a:solidFill>
              <a:schemeClr val="tx1"/>
            </a:solidFill>
            <a:miter lim="800000"/>
            <a:headEnd/>
            <a:tailEnd/>
          </a:ln>
          <a:extLst>
            <a:ext uri="{909E8E84-426E-40dd-AFC4-6F175D3DCCD1}">
              <a14:hiddenFill xmlns:a14="http://schemas.microsoft.com/office/drawing/2010/main" xmlns="">
                <a:solidFill>
                  <a:schemeClr val="accent1"/>
                </a:solidFill>
              </a14:hiddenFill>
            </a:ext>
          </a:extLst>
        </p:spPr>
      </p:pic>
      <p:pic>
        <p:nvPicPr>
          <p:cNvPr id="2058" name="Picture 10"/>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3068136" y="4366121"/>
            <a:ext cx="2229839" cy="531648"/>
          </a:xfrm>
          <a:prstGeom prst="roundRect">
            <a:avLst/>
          </a:prstGeom>
          <a:noFill/>
          <a:ln w="9525">
            <a:solidFill>
              <a:schemeClr val="tx1"/>
            </a:solidFill>
            <a:miter lim="800000"/>
            <a:headEnd/>
            <a:tailEnd/>
          </a:ln>
          <a:extLst>
            <a:ext uri="{909E8E84-426E-40dd-AFC4-6F175D3DCCD1}">
              <a14:hiddenFill xmlns:a14="http://schemas.microsoft.com/office/drawing/2010/main" xmlns="">
                <a:solidFill>
                  <a:schemeClr val="accent1"/>
                </a:solidFill>
              </a14:hiddenFill>
            </a:ext>
          </a:extLst>
        </p:spPr>
      </p:pic>
      <p:pic>
        <p:nvPicPr>
          <p:cNvPr id="2059" name="Picture 11"/>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3413728" y="3720392"/>
            <a:ext cx="1754232" cy="532160"/>
          </a:xfrm>
          <a:prstGeom prst="roundRect">
            <a:avLst/>
          </a:prstGeom>
          <a:noFill/>
          <a:ln w="9525">
            <a:solidFill>
              <a:schemeClr val="tx1"/>
            </a:solidFill>
            <a:miter lim="800000"/>
            <a:headEnd/>
            <a:tailEnd/>
          </a:ln>
          <a:extLst>
            <a:ext uri="{909E8E84-426E-40dd-AFC4-6F175D3DCCD1}">
              <a14:hiddenFill xmlns:a14="http://schemas.microsoft.com/office/drawing/2010/main" xmlns="">
                <a:solidFill>
                  <a:schemeClr val="accent1"/>
                </a:solidFill>
              </a14:hiddenFill>
            </a:ext>
          </a:extLst>
        </p:spPr>
      </p:pic>
      <p:pic>
        <p:nvPicPr>
          <p:cNvPr id="4" name="Picture 3">
            <a:extLst>
              <a:ext uri="{FF2B5EF4-FFF2-40B4-BE49-F238E27FC236}">
                <a16:creationId xmlns:a16="http://schemas.microsoft.com/office/drawing/2014/main" id="{D8714660-0130-4B59-A482-F7E786932C96}"/>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5802139" y="4349751"/>
            <a:ext cx="623828" cy="548017"/>
          </a:xfrm>
          <a:prstGeom prst="rect">
            <a:avLst/>
          </a:prstGeom>
        </p:spPr>
      </p:pic>
      <p:sp>
        <p:nvSpPr>
          <p:cNvPr id="5" name="TextBox 4">
            <a:extLst>
              <a:ext uri="{FF2B5EF4-FFF2-40B4-BE49-F238E27FC236}">
                <a16:creationId xmlns:a16="http://schemas.microsoft.com/office/drawing/2014/main" id="{219BA3CE-D285-4390-B364-4FC8E47B194E}"/>
              </a:ext>
            </a:extLst>
          </p:cNvPr>
          <p:cNvSpPr txBox="1"/>
          <p:nvPr/>
        </p:nvSpPr>
        <p:spPr>
          <a:xfrm>
            <a:off x="1383820" y="5124656"/>
            <a:ext cx="6443109" cy="584775"/>
          </a:xfrm>
          <a:prstGeom prst="rect">
            <a:avLst/>
          </a:prstGeom>
          <a:noFill/>
        </p:spPr>
        <p:txBody>
          <a:bodyPr wrap="square" rtlCol="0">
            <a:spAutoFit/>
          </a:bodyPr>
          <a:lstStyle/>
          <a:p>
            <a:pPr algn="ctr"/>
            <a:r>
              <a:rPr lang="en-US" sz="1400" dirty="0"/>
              <a:t>The above sites receive </a:t>
            </a:r>
            <a:r>
              <a:rPr lang="en-US" sz="1600" b="1" dirty="0">
                <a:solidFill>
                  <a:schemeClr val="accent1"/>
                </a:solidFill>
              </a:rPr>
              <a:t>55 Million </a:t>
            </a:r>
            <a:r>
              <a:rPr lang="en-US" sz="1400" dirty="0"/>
              <a:t>monthly unique visitors who spend a combined total of </a:t>
            </a:r>
            <a:r>
              <a:rPr lang="en-US" sz="1600" b="1" dirty="0">
                <a:solidFill>
                  <a:schemeClr val="accent1"/>
                </a:solidFill>
              </a:rPr>
              <a:t>240 Million </a:t>
            </a:r>
            <a:r>
              <a:rPr lang="en-US" sz="1400" dirty="0"/>
              <a:t>minutes on these sites a month</a:t>
            </a:r>
          </a:p>
        </p:txBody>
      </p:sp>
      <p:sp>
        <p:nvSpPr>
          <p:cNvPr id="6" name="TextBox 5">
            <a:extLst>
              <a:ext uri="{FF2B5EF4-FFF2-40B4-BE49-F238E27FC236}">
                <a16:creationId xmlns:a16="http://schemas.microsoft.com/office/drawing/2014/main" id="{9571A369-32FD-46CA-8A6E-D959AD4DFD5C}"/>
              </a:ext>
            </a:extLst>
          </p:cNvPr>
          <p:cNvSpPr txBox="1"/>
          <p:nvPr/>
        </p:nvSpPr>
        <p:spPr>
          <a:xfrm>
            <a:off x="0" y="6550223"/>
            <a:ext cx="7608815" cy="307777"/>
          </a:xfrm>
          <a:prstGeom prst="rect">
            <a:avLst/>
          </a:prstGeom>
          <a:noFill/>
        </p:spPr>
        <p:txBody>
          <a:bodyPr wrap="square" rtlCol="0">
            <a:spAutoFit/>
          </a:bodyPr>
          <a:lstStyle/>
          <a:p>
            <a:r>
              <a:rPr lang="en-US" sz="700" i="1" dirty="0"/>
              <a:t>Source: comScore, Media Metrix Multiplatform Audience Duplication Report – total population, Unique Visitors and Total Minutes , August 2017; note, </a:t>
            </a:r>
            <a:r>
              <a:rPr lang="en-US" sz="700" i="1" dirty="0" err="1"/>
              <a:t>SpoilerTV</a:t>
            </a:r>
            <a:r>
              <a:rPr lang="en-US" sz="700" i="1" dirty="0"/>
              <a:t> and </a:t>
            </a:r>
            <a:r>
              <a:rPr lang="en-US" sz="700" i="1" dirty="0" err="1"/>
              <a:t>SpoilersGuide</a:t>
            </a:r>
            <a:r>
              <a:rPr lang="en-US" sz="700" i="1" dirty="0"/>
              <a:t> were not measured in the Audience Duplication data and are not included in figures, comScore data does not include mobile video </a:t>
            </a:r>
          </a:p>
        </p:txBody>
      </p:sp>
      <p:sp>
        <p:nvSpPr>
          <p:cNvPr id="7" name="Slide Number Placeholder 6">
            <a:extLst>
              <a:ext uri="{FF2B5EF4-FFF2-40B4-BE49-F238E27FC236}">
                <a16:creationId xmlns:a16="http://schemas.microsoft.com/office/drawing/2014/main" id="{2FC9BE44-9463-4B38-8337-1BFB5C5F586F}"/>
              </a:ext>
            </a:extLst>
          </p:cNvPr>
          <p:cNvSpPr>
            <a:spLocks noGrp="1"/>
          </p:cNvSpPr>
          <p:nvPr>
            <p:ph type="sldNum" sz="quarter" idx="12"/>
          </p:nvPr>
        </p:nvSpPr>
        <p:spPr/>
        <p:txBody>
          <a:bodyPr/>
          <a:lstStyle/>
          <a:p>
            <a:endParaRPr lang="en-US" dirty="0"/>
          </a:p>
        </p:txBody>
      </p:sp>
      <p:pic>
        <p:nvPicPr>
          <p:cNvPr id="8" name="Picture 7">
            <a:extLst>
              <a:ext uri="{FF2B5EF4-FFF2-40B4-BE49-F238E27FC236}">
                <a16:creationId xmlns:a16="http://schemas.microsoft.com/office/drawing/2014/main" id="{BF2E4CA1-F008-4FCF-A79C-749FA87BA6AA}"/>
              </a:ext>
            </a:extLst>
          </p:cNvPr>
          <p:cNvPicPr>
            <a:picLocks noChangeAspect="1"/>
          </p:cNvPicPr>
          <p:nvPr/>
        </p:nvPicPr>
        <p:blipFill>
          <a:blip r:embed="rId12"/>
          <a:stretch>
            <a:fillRect/>
          </a:stretch>
        </p:blipFill>
        <p:spPr>
          <a:xfrm>
            <a:off x="3505107" y="3243056"/>
            <a:ext cx="2133785" cy="371888"/>
          </a:xfrm>
          <a:prstGeom prst="rect">
            <a:avLst/>
          </a:prstGeom>
        </p:spPr>
      </p:pic>
      <p:sp>
        <p:nvSpPr>
          <p:cNvPr id="20" name="Slide Number Placeholder 1">
            <a:extLst>
              <a:ext uri="{FF2B5EF4-FFF2-40B4-BE49-F238E27FC236}">
                <a16:creationId xmlns:a16="http://schemas.microsoft.com/office/drawing/2014/main" id="{46DD0C1B-F5A6-437E-8B4E-2CE6438474D2}"/>
              </a:ext>
            </a:extLst>
          </p:cNvPr>
          <p:cNvSpPr txBox="1">
            <a:spLocks/>
          </p:cNvSpPr>
          <p:nvPr/>
        </p:nvSpPr>
        <p:spPr>
          <a:xfrm>
            <a:off x="8458200" y="6572521"/>
            <a:ext cx="21336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04F9D6DC-8C4E-4599-BF21-177D7E9FD0BC}" type="slidenum">
              <a:rPr lang="en-US" sz="1100" smtClean="0">
                <a:solidFill>
                  <a:schemeClr val="accent1"/>
                </a:solidFill>
              </a:rPr>
              <a:pPr/>
              <a:t>30</a:t>
            </a:fld>
            <a:endParaRPr lang="en-US" sz="1400" dirty="0">
              <a:solidFill>
                <a:schemeClr val="accent1"/>
              </a:solidFill>
            </a:endParaRPr>
          </a:p>
        </p:txBody>
      </p:sp>
    </p:spTree>
    <p:extLst>
      <p:ext uri="{BB962C8B-B14F-4D97-AF65-F5344CB8AC3E}">
        <p14:creationId xmlns:p14="http://schemas.microsoft.com/office/powerpoint/2010/main" val="122382724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299002" y="441297"/>
            <a:ext cx="8572500" cy="1121200"/>
          </a:xfrm>
        </p:spPr>
        <p:txBody>
          <a:bodyPr/>
          <a:lstStyle/>
          <a:p>
            <a:r>
              <a:rPr lang="en-US" sz="2400" dirty="0"/>
              <a:t>The Majority Of Program-Related Tweets </a:t>
            </a:r>
            <a:r>
              <a:rPr lang="en-US" sz="2400" i="1" dirty="0"/>
              <a:t>In Between </a:t>
            </a:r>
            <a:r>
              <a:rPr lang="en-US" sz="2400" dirty="0"/>
              <a:t>Live Airings Are Expressions Of Anticipation For “What’s Going To Happen Next”</a:t>
            </a:r>
            <a:br>
              <a:rPr lang="en-US" sz="2400" dirty="0"/>
            </a:br>
            <a:endParaRPr lang="en-US" sz="2400" dirty="0"/>
          </a:p>
        </p:txBody>
      </p:sp>
      <p:sp>
        <p:nvSpPr>
          <p:cNvPr id="2" name="TextBox 1">
            <a:extLst>
              <a:ext uri="{FF2B5EF4-FFF2-40B4-BE49-F238E27FC236}">
                <a16:creationId xmlns:a16="http://schemas.microsoft.com/office/drawing/2014/main" id="{727F8257-B4DF-4DA3-9C1E-DD3B365AF47C}"/>
              </a:ext>
            </a:extLst>
          </p:cNvPr>
          <p:cNvSpPr txBox="1"/>
          <p:nvPr/>
        </p:nvSpPr>
        <p:spPr>
          <a:xfrm>
            <a:off x="299002" y="1688297"/>
            <a:ext cx="8572500" cy="523220"/>
          </a:xfrm>
          <a:prstGeom prst="rect">
            <a:avLst/>
          </a:prstGeom>
          <a:noFill/>
        </p:spPr>
        <p:txBody>
          <a:bodyPr wrap="square" rtlCol="0">
            <a:spAutoFit/>
          </a:bodyPr>
          <a:lstStyle/>
          <a:p>
            <a:pPr algn="ctr"/>
            <a:r>
              <a:rPr lang="en-US" sz="1400" dirty="0"/>
              <a:t>Looking at what viewers are talking about while they await the next episode, we see their excitement and urgency for upcoming episodes</a:t>
            </a:r>
          </a:p>
        </p:txBody>
      </p:sp>
      <p:sp>
        <p:nvSpPr>
          <p:cNvPr id="3" name="TextBox 2">
            <a:extLst>
              <a:ext uri="{FF2B5EF4-FFF2-40B4-BE49-F238E27FC236}">
                <a16:creationId xmlns:a16="http://schemas.microsoft.com/office/drawing/2014/main" id="{8F615462-F4AD-4014-A7B9-344555F6233D}"/>
              </a:ext>
            </a:extLst>
          </p:cNvPr>
          <p:cNvSpPr txBox="1"/>
          <p:nvPr/>
        </p:nvSpPr>
        <p:spPr>
          <a:xfrm>
            <a:off x="75501" y="6550223"/>
            <a:ext cx="7566870" cy="307777"/>
          </a:xfrm>
          <a:prstGeom prst="rect">
            <a:avLst/>
          </a:prstGeom>
          <a:noFill/>
        </p:spPr>
        <p:txBody>
          <a:bodyPr wrap="square" rtlCol="0">
            <a:spAutoFit/>
          </a:bodyPr>
          <a:lstStyle/>
          <a:p>
            <a:r>
              <a:rPr lang="en-US" sz="700" i="1" dirty="0"/>
              <a:t>Source: Nielsen “From Live to 24/7: Expanding Twitter Engagement Beyond The Live Airing” - total tweets collected 7/8/14-10/22/14, tweets reflected were captured for a drama program on days without a live airing</a:t>
            </a:r>
          </a:p>
        </p:txBody>
      </p:sp>
      <p:graphicFrame>
        <p:nvGraphicFramePr>
          <p:cNvPr id="9" name="Chart 8">
            <a:extLst>
              <a:ext uri="{FF2B5EF4-FFF2-40B4-BE49-F238E27FC236}">
                <a16:creationId xmlns:a16="http://schemas.microsoft.com/office/drawing/2014/main" id="{0CF30C8F-65EA-4393-8853-EAD653AFA44D}"/>
              </a:ext>
            </a:extLst>
          </p:cNvPr>
          <p:cNvGraphicFramePr/>
          <p:nvPr>
            <p:extLst>
              <p:ext uri="{D42A27DB-BD31-4B8C-83A1-F6EECF244321}">
                <p14:modId xmlns:p14="http://schemas.microsoft.com/office/powerpoint/2010/main" val="1460023388"/>
              </p:ext>
            </p:extLst>
          </p:nvPr>
        </p:nvGraphicFramePr>
        <p:xfrm>
          <a:off x="1191237" y="2115552"/>
          <a:ext cx="6887361" cy="3187583"/>
        </p:xfrm>
        <a:graphic>
          <a:graphicData uri="http://schemas.openxmlformats.org/drawingml/2006/chart">
            <c:chart xmlns:c="http://schemas.openxmlformats.org/drawingml/2006/chart" xmlns:r="http://schemas.openxmlformats.org/officeDocument/2006/relationships" r:id="rId2"/>
          </a:graphicData>
        </a:graphic>
      </p:graphicFrame>
      <p:sp>
        <p:nvSpPr>
          <p:cNvPr id="12" name="TextBox 11">
            <a:extLst>
              <a:ext uri="{FF2B5EF4-FFF2-40B4-BE49-F238E27FC236}">
                <a16:creationId xmlns:a16="http://schemas.microsoft.com/office/drawing/2014/main" id="{453D6B7A-AC06-424D-B9BA-08556654A66A}"/>
              </a:ext>
            </a:extLst>
          </p:cNvPr>
          <p:cNvSpPr txBox="1"/>
          <p:nvPr/>
        </p:nvSpPr>
        <p:spPr>
          <a:xfrm>
            <a:off x="1479819" y="5428935"/>
            <a:ext cx="1911009" cy="415498"/>
          </a:xfrm>
          <a:prstGeom prst="rect">
            <a:avLst/>
          </a:prstGeom>
          <a:noFill/>
        </p:spPr>
        <p:txBody>
          <a:bodyPr wrap="square" rtlCol="0">
            <a:spAutoFit/>
          </a:bodyPr>
          <a:lstStyle/>
          <a:p>
            <a:pPr algn="ctr"/>
            <a:r>
              <a:rPr lang="en-US" sz="1050" dirty="0"/>
              <a:t>“I can’t believe what happened to Character X!”</a:t>
            </a:r>
          </a:p>
        </p:txBody>
      </p:sp>
      <p:sp>
        <p:nvSpPr>
          <p:cNvPr id="13" name="TextBox 12">
            <a:extLst>
              <a:ext uri="{FF2B5EF4-FFF2-40B4-BE49-F238E27FC236}">
                <a16:creationId xmlns:a16="http://schemas.microsoft.com/office/drawing/2014/main" id="{AF9B6BA5-070B-45E6-B516-1A40886BEBA6}"/>
              </a:ext>
            </a:extLst>
          </p:cNvPr>
          <p:cNvSpPr txBox="1"/>
          <p:nvPr/>
        </p:nvSpPr>
        <p:spPr>
          <a:xfrm>
            <a:off x="3679412" y="5348145"/>
            <a:ext cx="1911009" cy="577081"/>
          </a:xfrm>
          <a:prstGeom prst="rect">
            <a:avLst/>
          </a:prstGeom>
          <a:noFill/>
        </p:spPr>
        <p:txBody>
          <a:bodyPr wrap="square" rtlCol="0">
            <a:spAutoFit/>
          </a:bodyPr>
          <a:lstStyle/>
          <a:p>
            <a:pPr algn="ctr"/>
            <a:r>
              <a:rPr lang="en-US" sz="1050" dirty="0"/>
              <a:t>“So excited to see what happens to Character X on Tuesday!”</a:t>
            </a:r>
          </a:p>
        </p:txBody>
      </p:sp>
      <p:sp>
        <p:nvSpPr>
          <p:cNvPr id="14" name="TextBox 13">
            <a:extLst>
              <a:ext uri="{FF2B5EF4-FFF2-40B4-BE49-F238E27FC236}">
                <a16:creationId xmlns:a16="http://schemas.microsoft.com/office/drawing/2014/main" id="{5CC6401A-338D-413B-B32B-FEA9019C6E7B}"/>
              </a:ext>
            </a:extLst>
          </p:cNvPr>
          <p:cNvSpPr txBox="1"/>
          <p:nvPr/>
        </p:nvSpPr>
        <p:spPr>
          <a:xfrm>
            <a:off x="5879005" y="5348144"/>
            <a:ext cx="1911009" cy="577081"/>
          </a:xfrm>
          <a:prstGeom prst="rect">
            <a:avLst/>
          </a:prstGeom>
          <a:noFill/>
        </p:spPr>
        <p:txBody>
          <a:bodyPr wrap="square" rtlCol="0">
            <a:spAutoFit/>
          </a:bodyPr>
          <a:lstStyle/>
          <a:p>
            <a:pPr algn="ctr"/>
            <a:r>
              <a:rPr lang="en-US" sz="1050" dirty="0"/>
              <a:t>“@Star – what an amazing performance on Program A, loved it!”</a:t>
            </a:r>
          </a:p>
        </p:txBody>
      </p:sp>
      <p:cxnSp>
        <p:nvCxnSpPr>
          <p:cNvPr id="16" name="Straight Arrow Connector 15">
            <a:extLst>
              <a:ext uri="{FF2B5EF4-FFF2-40B4-BE49-F238E27FC236}">
                <a16:creationId xmlns:a16="http://schemas.microsoft.com/office/drawing/2014/main" id="{B6D2964F-B056-4CC7-8E26-57EE09721C58}"/>
              </a:ext>
            </a:extLst>
          </p:cNvPr>
          <p:cNvCxnSpPr/>
          <p:nvPr/>
        </p:nvCxnSpPr>
        <p:spPr>
          <a:xfrm>
            <a:off x="2298583" y="5140821"/>
            <a:ext cx="0" cy="276574"/>
          </a:xfrm>
          <a:prstGeom prst="straightConnector1">
            <a:avLst/>
          </a:prstGeom>
          <a:ln w="3175">
            <a:solidFill>
              <a:schemeClr val="bg1">
                <a:lumMod val="50000"/>
              </a:schemeClr>
            </a:solidFill>
            <a:tailEnd type="triangle"/>
          </a:ln>
        </p:spPr>
        <p:style>
          <a:lnRef idx="2">
            <a:schemeClr val="dk1"/>
          </a:lnRef>
          <a:fillRef idx="0">
            <a:schemeClr val="dk1"/>
          </a:fillRef>
          <a:effectRef idx="1">
            <a:schemeClr val="dk1"/>
          </a:effectRef>
          <a:fontRef idx="minor">
            <a:schemeClr val="tx1"/>
          </a:fontRef>
        </p:style>
      </p:cxnSp>
      <p:cxnSp>
        <p:nvCxnSpPr>
          <p:cNvPr id="17" name="Straight Arrow Connector 16">
            <a:extLst>
              <a:ext uri="{FF2B5EF4-FFF2-40B4-BE49-F238E27FC236}">
                <a16:creationId xmlns:a16="http://schemas.microsoft.com/office/drawing/2014/main" id="{A580AA42-6DD2-4651-996E-488283793F5A}"/>
              </a:ext>
            </a:extLst>
          </p:cNvPr>
          <p:cNvCxnSpPr/>
          <p:nvPr/>
        </p:nvCxnSpPr>
        <p:spPr>
          <a:xfrm>
            <a:off x="4527927" y="5133659"/>
            <a:ext cx="0" cy="276574"/>
          </a:xfrm>
          <a:prstGeom prst="straightConnector1">
            <a:avLst/>
          </a:prstGeom>
          <a:ln w="3175">
            <a:solidFill>
              <a:schemeClr val="bg1">
                <a:lumMod val="50000"/>
              </a:schemeClr>
            </a:solidFill>
            <a:tailEnd type="triangle"/>
          </a:ln>
        </p:spPr>
        <p:style>
          <a:lnRef idx="2">
            <a:schemeClr val="dk1"/>
          </a:lnRef>
          <a:fillRef idx="0">
            <a:schemeClr val="dk1"/>
          </a:fillRef>
          <a:effectRef idx="1">
            <a:schemeClr val="dk1"/>
          </a:effectRef>
          <a:fontRef idx="minor">
            <a:schemeClr val="tx1"/>
          </a:fontRef>
        </p:style>
      </p:cxnSp>
      <p:cxnSp>
        <p:nvCxnSpPr>
          <p:cNvPr id="18" name="Straight Arrow Connector 17">
            <a:extLst>
              <a:ext uri="{FF2B5EF4-FFF2-40B4-BE49-F238E27FC236}">
                <a16:creationId xmlns:a16="http://schemas.microsoft.com/office/drawing/2014/main" id="{C02A2082-0C3D-4410-8858-879F32989076}"/>
              </a:ext>
            </a:extLst>
          </p:cNvPr>
          <p:cNvCxnSpPr/>
          <p:nvPr/>
        </p:nvCxnSpPr>
        <p:spPr>
          <a:xfrm>
            <a:off x="6762925" y="5116881"/>
            <a:ext cx="0" cy="276574"/>
          </a:xfrm>
          <a:prstGeom prst="straightConnector1">
            <a:avLst/>
          </a:prstGeom>
          <a:ln w="3175">
            <a:solidFill>
              <a:schemeClr val="bg1">
                <a:lumMod val="50000"/>
              </a:schemeClr>
            </a:solidFill>
            <a:tailEnd type="triangle"/>
          </a:ln>
        </p:spPr>
        <p:style>
          <a:lnRef idx="2">
            <a:schemeClr val="dk1"/>
          </a:lnRef>
          <a:fillRef idx="0">
            <a:schemeClr val="dk1"/>
          </a:fillRef>
          <a:effectRef idx="1">
            <a:schemeClr val="dk1"/>
          </a:effectRef>
          <a:fontRef idx="minor">
            <a:schemeClr val="tx1"/>
          </a:fontRef>
        </p:style>
      </p:cxnSp>
      <p:sp>
        <p:nvSpPr>
          <p:cNvPr id="19" name="Slide Number Placeholder 1">
            <a:extLst>
              <a:ext uri="{FF2B5EF4-FFF2-40B4-BE49-F238E27FC236}">
                <a16:creationId xmlns:a16="http://schemas.microsoft.com/office/drawing/2014/main" id="{57EDA28A-CCA3-4798-BA0C-83A6E39B6E9A}"/>
              </a:ext>
            </a:extLst>
          </p:cNvPr>
          <p:cNvSpPr txBox="1">
            <a:spLocks/>
          </p:cNvSpPr>
          <p:nvPr/>
        </p:nvSpPr>
        <p:spPr>
          <a:xfrm>
            <a:off x="8458200" y="6572521"/>
            <a:ext cx="21336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04F9D6DC-8C4E-4599-BF21-177D7E9FD0BC}" type="slidenum">
              <a:rPr lang="en-US" sz="1100" smtClean="0">
                <a:solidFill>
                  <a:schemeClr val="accent1"/>
                </a:solidFill>
              </a:rPr>
              <a:pPr/>
              <a:t>31</a:t>
            </a:fld>
            <a:endParaRPr lang="en-US" sz="1400" dirty="0">
              <a:solidFill>
                <a:schemeClr val="accent1"/>
              </a:solidFill>
            </a:endParaRPr>
          </a:p>
        </p:txBody>
      </p:sp>
      <p:pic>
        <p:nvPicPr>
          <p:cNvPr id="15" name="Picture 14">
            <a:extLst>
              <a:ext uri="{FF2B5EF4-FFF2-40B4-BE49-F238E27FC236}">
                <a16:creationId xmlns:a16="http://schemas.microsoft.com/office/drawing/2014/main" id="{FD9A7401-A3BC-4F8E-87D6-F3EDAD9E2FD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570840" y="2479741"/>
            <a:ext cx="257897" cy="211475"/>
          </a:xfrm>
          <a:prstGeom prst="rect">
            <a:avLst/>
          </a:prstGeom>
        </p:spPr>
      </p:pic>
    </p:spTree>
    <p:extLst>
      <p:ext uri="{BB962C8B-B14F-4D97-AF65-F5344CB8AC3E}">
        <p14:creationId xmlns:p14="http://schemas.microsoft.com/office/powerpoint/2010/main" val="279905922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Arrow: Right 7">
            <a:extLst>
              <a:ext uri="{FF2B5EF4-FFF2-40B4-BE49-F238E27FC236}">
                <a16:creationId xmlns:a16="http://schemas.microsoft.com/office/drawing/2014/main" id="{E87F2E1E-389F-4B9D-BFF2-A46167EBF225}"/>
              </a:ext>
            </a:extLst>
          </p:cNvPr>
          <p:cNvSpPr/>
          <p:nvPr/>
        </p:nvSpPr>
        <p:spPr>
          <a:xfrm>
            <a:off x="521493" y="985345"/>
            <a:ext cx="8372475" cy="581552"/>
          </a:xfrm>
          <a:prstGeom prst="rightArrow">
            <a:avLst/>
          </a:prstGeom>
          <a:solidFill>
            <a:schemeClr val="accent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1" dirty="0"/>
              <a:t>“Insatiable Appetite for More” Means….</a:t>
            </a:r>
          </a:p>
        </p:txBody>
      </p:sp>
      <p:graphicFrame>
        <p:nvGraphicFramePr>
          <p:cNvPr id="9" name="Diagram 8">
            <a:extLst>
              <a:ext uri="{FF2B5EF4-FFF2-40B4-BE49-F238E27FC236}">
                <a16:creationId xmlns:a16="http://schemas.microsoft.com/office/drawing/2014/main" id="{528D2FBD-2FCB-405C-AF3E-18BA12727006}"/>
              </a:ext>
            </a:extLst>
          </p:cNvPr>
          <p:cNvGraphicFramePr/>
          <p:nvPr>
            <p:extLst>
              <p:ext uri="{D42A27DB-BD31-4B8C-83A1-F6EECF244321}">
                <p14:modId xmlns:p14="http://schemas.microsoft.com/office/powerpoint/2010/main" val="3227427103"/>
              </p:ext>
            </p:extLst>
          </p:nvPr>
        </p:nvGraphicFramePr>
        <p:xfrm>
          <a:off x="471487" y="1566897"/>
          <a:ext cx="8472488"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lide Number Placeholder 1">
            <a:extLst>
              <a:ext uri="{FF2B5EF4-FFF2-40B4-BE49-F238E27FC236}">
                <a16:creationId xmlns:a16="http://schemas.microsoft.com/office/drawing/2014/main" id="{D5929508-7F85-4506-9C64-10A88E95C593}"/>
              </a:ext>
            </a:extLst>
          </p:cNvPr>
          <p:cNvSpPr txBox="1">
            <a:spLocks/>
          </p:cNvSpPr>
          <p:nvPr/>
        </p:nvSpPr>
        <p:spPr>
          <a:xfrm>
            <a:off x="8458200" y="6572521"/>
            <a:ext cx="21336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04F9D6DC-8C4E-4599-BF21-177D7E9FD0BC}" type="slidenum">
              <a:rPr lang="en-US" sz="1100" smtClean="0">
                <a:solidFill>
                  <a:schemeClr val="accent1"/>
                </a:solidFill>
              </a:rPr>
              <a:pPr/>
              <a:t>32</a:t>
            </a:fld>
            <a:endParaRPr lang="en-US" sz="1400" dirty="0">
              <a:solidFill>
                <a:schemeClr val="accent1"/>
              </a:solidFill>
            </a:endParaRPr>
          </a:p>
        </p:txBody>
      </p:sp>
    </p:spTree>
    <p:extLst>
      <p:ext uri="{BB962C8B-B14F-4D97-AF65-F5344CB8AC3E}">
        <p14:creationId xmlns:p14="http://schemas.microsoft.com/office/powerpoint/2010/main" val="145656729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393577" y="466554"/>
            <a:ext cx="8578146" cy="454710"/>
          </a:xfrm>
          <a:prstGeom prst="rect">
            <a:avLst/>
          </a:prstGeom>
        </p:spPr>
        <p:txBody>
          <a:bodyPr/>
          <a:lstStyle/>
          <a:p>
            <a:pPr algn="ctr"/>
            <a:r>
              <a:rPr lang="en-US" sz="2400" dirty="0"/>
              <a:t>Reflecting Their Excitement For The Programming, The Overwhelming Majority of Television Is Watched </a:t>
            </a:r>
            <a:r>
              <a:rPr lang="en-US" sz="2400" i="1" dirty="0"/>
              <a:t>Live</a:t>
            </a:r>
            <a:endParaRPr lang="en-US" sz="2400" i="1" dirty="0">
              <a:solidFill>
                <a:schemeClr val="tx1"/>
              </a:solidFill>
            </a:endParaRPr>
          </a:p>
        </p:txBody>
      </p:sp>
      <p:sp>
        <p:nvSpPr>
          <p:cNvPr id="9" name="Text Box 4"/>
          <p:cNvSpPr txBox="1">
            <a:spLocks noChangeArrowheads="1"/>
          </p:cNvSpPr>
          <p:nvPr/>
        </p:nvSpPr>
        <p:spPr bwMode="auto">
          <a:xfrm>
            <a:off x="3342411" y="2010572"/>
            <a:ext cx="2680477" cy="523220"/>
          </a:xfrm>
          <a:prstGeom prst="rect">
            <a:avLst/>
          </a:prstGeom>
          <a:noFill/>
          <a:ln w="9525">
            <a:noFill/>
            <a:miter lim="800000"/>
            <a:headEnd/>
            <a:tailEnd/>
          </a:ln>
        </p:spPr>
        <p:txBody>
          <a:bodyPr wrap="none">
            <a:spAutoFit/>
          </a:bodyPr>
          <a:lstStyle/>
          <a:p>
            <a:pPr algn="ctr" eaLnBrk="0" hangingPunct="0"/>
            <a:r>
              <a:rPr lang="en-US" sz="1400" b="1" dirty="0">
                <a:latin typeface="Trebuchet MS" panose="020B0603020202020204" pitchFamily="34" charset="0"/>
              </a:rPr>
              <a:t>% Live Viewing in </a:t>
            </a:r>
            <a:r>
              <a:rPr lang="en-US" sz="1400" b="1" u="sng" dirty="0">
                <a:latin typeface="Trebuchet MS" panose="020B0603020202020204" pitchFamily="34" charset="0"/>
              </a:rPr>
              <a:t>Primetime</a:t>
            </a:r>
            <a:r>
              <a:rPr lang="en-US" sz="1400" b="1" dirty="0">
                <a:latin typeface="Trebuchet MS" panose="020B0603020202020204" pitchFamily="34" charset="0"/>
              </a:rPr>
              <a:t> </a:t>
            </a:r>
          </a:p>
          <a:p>
            <a:pPr algn="ctr" eaLnBrk="0" hangingPunct="0"/>
            <a:r>
              <a:rPr lang="en-US" sz="1400" b="1" dirty="0">
                <a:latin typeface="Trebuchet MS" panose="020B0603020202020204" pitchFamily="34" charset="0"/>
              </a:rPr>
              <a:t>Adults 18-24</a:t>
            </a:r>
          </a:p>
        </p:txBody>
      </p:sp>
      <p:sp>
        <p:nvSpPr>
          <p:cNvPr id="10" name="Text Box 5"/>
          <p:cNvSpPr txBox="1">
            <a:spLocks noChangeArrowheads="1"/>
          </p:cNvSpPr>
          <p:nvPr/>
        </p:nvSpPr>
        <p:spPr bwMode="auto">
          <a:xfrm>
            <a:off x="0" y="6614421"/>
            <a:ext cx="4876800" cy="200055"/>
          </a:xfrm>
          <a:prstGeom prst="rect">
            <a:avLst/>
          </a:prstGeom>
          <a:noFill/>
          <a:ln w="9525">
            <a:noFill/>
            <a:miter lim="800000"/>
            <a:headEnd/>
            <a:tailEnd/>
          </a:ln>
        </p:spPr>
        <p:txBody>
          <a:bodyPr>
            <a:spAutoFit/>
          </a:bodyPr>
          <a:lstStyle/>
          <a:p>
            <a:pPr eaLnBrk="0" hangingPunct="0">
              <a:spcBef>
                <a:spcPct val="50000"/>
              </a:spcBef>
            </a:pPr>
            <a:r>
              <a:rPr lang="en-US" sz="700" i="1" dirty="0">
                <a:latin typeface="Trebuchet MS" pitchFamily="34" charset="0"/>
              </a:rPr>
              <a:t>Source: Nielsen, Base=DVR HHs; 9/21/15-7/24/16; Live/Same Day data</a:t>
            </a:r>
          </a:p>
        </p:txBody>
      </p:sp>
      <p:pic>
        <p:nvPicPr>
          <p:cNvPr id="6" name="Picture 5">
            <a:extLst>
              <a:ext uri="{FF2B5EF4-FFF2-40B4-BE49-F238E27FC236}">
                <a16:creationId xmlns:a16="http://schemas.microsoft.com/office/drawing/2014/main" id="{38B80003-41E0-47C1-B48A-11E28D9939EC}"/>
              </a:ext>
            </a:extLst>
          </p:cNvPr>
          <p:cNvPicPr>
            <a:picLocks noChangeAspect="1"/>
          </p:cNvPicPr>
          <p:nvPr/>
        </p:nvPicPr>
        <p:blipFill>
          <a:blip r:embed="rId2"/>
          <a:stretch>
            <a:fillRect/>
          </a:stretch>
        </p:blipFill>
        <p:spPr>
          <a:xfrm>
            <a:off x="1623985" y="2530698"/>
            <a:ext cx="5872760" cy="3064802"/>
          </a:xfrm>
          <a:prstGeom prst="rect">
            <a:avLst/>
          </a:prstGeom>
        </p:spPr>
      </p:pic>
      <p:sp>
        <p:nvSpPr>
          <p:cNvPr id="3" name="Rectangle 2">
            <a:extLst>
              <a:ext uri="{FF2B5EF4-FFF2-40B4-BE49-F238E27FC236}">
                <a16:creationId xmlns:a16="http://schemas.microsoft.com/office/drawing/2014/main" id="{CA079DC0-BA0F-4C9E-8885-BE49B7A463B5}"/>
              </a:ext>
            </a:extLst>
          </p:cNvPr>
          <p:cNvSpPr/>
          <p:nvPr/>
        </p:nvSpPr>
        <p:spPr>
          <a:xfrm>
            <a:off x="1864539" y="2659996"/>
            <a:ext cx="4527872" cy="2478157"/>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t>Live - 88%</a:t>
            </a:r>
          </a:p>
        </p:txBody>
      </p:sp>
      <p:sp>
        <p:nvSpPr>
          <p:cNvPr id="4" name="Rectangle 3">
            <a:extLst>
              <a:ext uri="{FF2B5EF4-FFF2-40B4-BE49-F238E27FC236}">
                <a16:creationId xmlns:a16="http://schemas.microsoft.com/office/drawing/2014/main" id="{37407620-EDC6-49B2-B307-D7509E48B8E4}"/>
              </a:ext>
            </a:extLst>
          </p:cNvPr>
          <p:cNvSpPr/>
          <p:nvPr/>
        </p:nvSpPr>
        <p:spPr>
          <a:xfrm>
            <a:off x="6392410" y="2659996"/>
            <a:ext cx="872455" cy="2478157"/>
          </a:xfrm>
          <a:prstGeom prst="rect">
            <a:avLst/>
          </a:prstGeom>
          <a:solidFill>
            <a:srgbClr val="00AF75"/>
          </a:solidFill>
        </p:spPr>
        <p:style>
          <a:lnRef idx="1">
            <a:schemeClr val="accent1"/>
          </a:lnRef>
          <a:fillRef idx="3">
            <a:schemeClr val="accent1"/>
          </a:fillRef>
          <a:effectRef idx="2">
            <a:schemeClr val="accent1"/>
          </a:effectRef>
          <a:fontRef idx="minor">
            <a:schemeClr val="lt1"/>
          </a:fontRef>
        </p:style>
        <p:txBody>
          <a:bodyPr lIns="0" rIns="0" rtlCol="0" anchor="ctr"/>
          <a:lstStyle/>
          <a:p>
            <a:pPr algn="ctr"/>
            <a:endParaRPr lang="en-US" sz="1200" dirty="0"/>
          </a:p>
          <a:p>
            <a:pPr algn="ctr"/>
            <a:endParaRPr lang="en-US" sz="1200" dirty="0"/>
          </a:p>
          <a:p>
            <a:pPr algn="ctr"/>
            <a:r>
              <a:rPr lang="en-US" sz="1200" dirty="0"/>
              <a:t>Play-back</a:t>
            </a:r>
            <a:r>
              <a:rPr lang="en-US" dirty="0"/>
              <a:t> -</a:t>
            </a:r>
          </a:p>
          <a:p>
            <a:pPr algn="ctr"/>
            <a:r>
              <a:rPr lang="en-US" sz="1200" dirty="0"/>
              <a:t>12%</a:t>
            </a:r>
          </a:p>
        </p:txBody>
      </p:sp>
      <p:sp>
        <p:nvSpPr>
          <p:cNvPr id="5" name="TextBox 4">
            <a:extLst>
              <a:ext uri="{FF2B5EF4-FFF2-40B4-BE49-F238E27FC236}">
                <a16:creationId xmlns:a16="http://schemas.microsoft.com/office/drawing/2014/main" id="{8E820D4E-E800-4FE2-A3CA-D11E47091DCC}"/>
              </a:ext>
            </a:extLst>
          </p:cNvPr>
          <p:cNvSpPr txBox="1"/>
          <p:nvPr/>
        </p:nvSpPr>
        <p:spPr>
          <a:xfrm>
            <a:off x="2669103" y="5758143"/>
            <a:ext cx="3581430" cy="246221"/>
          </a:xfrm>
          <a:prstGeom prst="rect">
            <a:avLst/>
          </a:prstGeom>
          <a:noFill/>
        </p:spPr>
        <p:txBody>
          <a:bodyPr wrap="none" rtlCol="0">
            <a:spAutoFit/>
          </a:bodyPr>
          <a:lstStyle/>
          <a:p>
            <a:r>
              <a:rPr lang="en-US" sz="1000" dirty="0"/>
              <a:t>% Live – Other demos: P25-34, 86%; P35-49, 86%; P50+ 89% </a:t>
            </a:r>
          </a:p>
        </p:txBody>
      </p:sp>
      <p:sp>
        <p:nvSpPr>
          <p:cNvPr id="7" name="TextBox 6"/>
          <p:cNvSpPr txBox="1"/>
          <p:nvPr/>
        </p:nvSpPr>
        <p:spPr>
          <a:xfrm>
            <a:off x="1495398" y="1381177"/>
            <a:ext cx="6374502" cy="369332"/>
          </a:xfrm>
          <a:prstGeom prst="rect">
            <a:avLst/>
          </a:prstGeom>
          <a:noFill/>
        </p:spPr>
        <p:txBody>
          <a:bodyPr wrap="none" rtlCol="0">
            <a:spAutoFit/>
          </a:bodyPr>
          <a:lstStyle/>
          <a:p>
            <a:r>
              <a:rPr lang="en-US" dirty="0"/>
              <a:t>Viewers are excited about watching their favorite programs</a:t>
            </a:r>
          </a:p>
        </p:txBody>
      </p:sp>
      <p:sp>
        <p:nvSpPr>
          <p:cNvPr id="13" name="Slide Number Placeholder 1">
            <a:extLst>
              <a:ext uri="{FF2B5EF4-FFF2-40B4-BE49-F238E27FC236}">
                <a16:creationId xmlns:a16="http://schemas.microsoft.com/office/drawing/2014/main" id="{CFBF6873-A63C-4DEA-B5CF-0028EB249E58}"/>
              </a:ext>
            </a:extLst>
          </p:cNvPr>
          <p:cNvSpPr txBox="1">
            <a:spLocks/>
          </p:cNvSpPr>
          <p:nvPr/>
        </p:nvSpPr>
        <p:spPr>
          <a:xfrm>
            <a:off x="8577044" y="6614421"/>
            <a:ext cx="21336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04F9D6DC-8C4E-4599-BF21-177D7E9FD0BC}" type="slidenum">
              <a:rPr lang="en-US" sz="1100" smtClean="0">
                <a:solidFill>
                  <a:schemeClr val="accent1"/>
                </a:solidFill>
              </a:rPr>
              <a:pPr/>
              <a:t>33</a:t>
            </a:fld>
            <a:endParaRPr lang="en-US" sz="1400" dirty="0">
              <a:solidFill>
                <a:schemeClr val="accent1"/>
              </a:solidFill>
            </a:endParaRPr>
          </a:p>
        </p:txBody>
      </p:sp>
    </p:spTree>
    <p:extLst>
      <p:ext uri="{BB962C8B-B14F-4D97-AF65-F5344CB8AC3E}">
        <p14:creationId xmlns:p14="http://schemas.microsoft.com/office/powerpoint/2010/main" val="116760160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476332" y="388476"/>
            <a:ext cx="8572500" cy="1121200"/>
          </a:xfrm>
        </p:spPr>
        <p:txBody>
          <a:bodyPr/>
          <a:lstStyle/>
          <a:p>
            <a:r>
              <a:rPr lang="en-US" dirty="0"/>
              <a:t>And TV Holds This Attention Throughout The Program</a:t>
            </a:r>
          </a:p>
        </p:txBody>
      </p:sp>
      <p:sp>
        <p:nvSpPr>
          <p:cNvPr id="2" name="TextBox 1">
            <a:extLst>
              <a:ext uri="{FF2B5EF4-FFF2-40B4-BE49-F238E27FC236}">
                <a16:creationId xmlns:a16="http://schemas.microsoft.com/office/drawing/2014/main" id="{B41DF9E7-A093-4163-9B2B-4E1F9148A891}"/>
              </a:ext>
            </a:extLst>
          </p:cNvPr>
          <p:cNvSpPr txBox="1"/>
          <p:nvPr/>
        </p:nvSpPr>
        <p:spPr>
          <a:xfrm>
            <a:off x="102249" y="6429427"/>
            <a:ext cx="7513983" cy="369332"/>
          </a:xfrm>
          <a:prstGeom prst="rect">
            <a:avLst/>
          </a:prstGeom>
          <a:noFill/>
        </p:spPr>
        <p:txBody>
          <a:bodyPr wrap="square" rtlCol="0">
            <a:spAutoFit/>
          </a:bodyPr>
          <a:lstStyle/>
          <a:p>
            <a:r>
              <a:rPr lang="en-US" sz="600" dirty="0"/>
              <a:t>Source: P2+ Playback Time Period: Live+7 Days (+168 Hours) | Linear with VOD( Live+7 Days (+168 Hours)|TV; Designated Survivor, 10/5/16, minutes 1, 14,30,45,60; The Voice, 11/22/16 min 1,33,58,98,120; DWTS 10/24, 1,29,60,90,120; Bull, 11/15/16 min 2,15,30,43,57; Anderson Cooper 360 10/12/16 min 1,15,30,45,56; Parts Unknown, 10/1/17, min 1,13,30,45,60; NBC Sun Night Football 10/23/16, min 1,55,110,162,220; WWE, 9/25/17, min 1, 15, 30, 45,60; Rick &amp; Morty, 10/1/17, min 1,8,15,22,29; Broad City, 8/23/17, min 1, 7, 15,23,30 </a:t>
            </a:r>
          </a:p>
        </p:txBody>
      </p:sp>
      <p:sp>
        <p:nvSpPr>
          <p:cNvPr id="3" name="TextBox 2">
            <a:extLst>
              <a:ext uri="{FF2B5EF4-FFF2-40B4-BE49-F238E27FC236}">
                <a16:creationId xmlns:a16="http://schemas.microsoft.com/office/drawing/2014/main" id="{25824B3B-D163-442C-B2D5-20F4E56D85DB}"/>
              </a:ext>
            </a:extLst>
          </p:cNvPr>
          <p:cNvSpPr txBox="1"/>
          <p:nvPr/>
        </p:nvSpPr>
        <p:spPr>
          <a:xfrm>
            <a:off x="476332" y="1107362"/>
            <a:ext cx="8560584" cy="584775"/>
          </a:xfrm>
          <a:prstGeom prst="rect">
            <a:avLst/>
          </a:prstGeom>
          <a:noFill/>
        </p:spPr>
        <p:txBody>
          <a:bodyPr wrap="square" rtlCol="0">
            <a:spAutoFit/>
          </a:bodyPr>
          <a:lstStyle/>
          <a:p>
            <a:pPr algn="ctr"/>
            <a:r>
              <a:rPr lang="en-US" sz="1600" dirty="0"/>
              <a:t>Across genres and broadcast/cable networks, audience fluctuation was less than 20% between the program’s beginning and end</a:t>
            </a:r>
          </a:p>
        </p:txBody>
      </p:sp>
      <p:sp>
        <p:nvSpPr>
          <p:cNvPr id="8" name="TextBox 7">
            <a:extLst>
              <a:ext uri="{FF2B5EF4-FFF2-40B4-BE49-F238E27FC236}">
                <a16:creationId xmlns:a16="http://schemas.microsoft.com/office/drawing/2014/main" id="{BC9FAD2C-72FD-4F83-BECA-51CBC692AB92}"/>
              </a:ext>
            </a:extLst>
          </p:cNvPr>
          <p:cNvSpPr txBox="1"/>
          <p:nvPr/>
        </p:nvSpPr>
        <p:spPr>
          <a:xfrm rot="16200000">
            <a:off x="-579405" y="3369515"/>
            <a:ext cx="2111475" cy="261610"/>
          </a:xfrm>
          <a:prstGeom prst="rect">
            <a:avLst/>
          </a:prstGeom>
          <a:noFill/>
        </p:spPr>
        <p:txBody>
          <a:bodyPr wrap="none" rtlCol="0">
            <a:spAutoFit/>
          </a:bodyPr>
          <a:lstStyle/>
          <a:p>
            <a:r>
              <a:rPr lang="en-US" sz="1100" dirty="0"/>
              <a:t>P2+ Ratings Change Over Time</a:t>
            </a:r>
          </a:p>
        </p:txBody>
      </p:sp>
      <p:sp>
        <p:nvSpPr>
          <p:cNvPr id="9" name="Slide Number Placeholder 1">
            <a:extLst>
              <a:ext uri="{FF2B5EF4-FFF2-40B4-BE49-F238E27FC236}">
                <a16:creationId xmlns:a16="http://schemas.microsoft.com/office/drawing/2014/main" id="{35F3FC29-9263-4A00-9FED-EA0496F49BB1}"/>
              </a:ext>
            </a:extLst>
          </p:cNvPr>
          <p:cNvSpPr txBox="1">
            <a:spLocks/>
          </p:cNvSpPr>
          <p:nvPr/>
        </p:nvSpPr>
        <p:spPr>
          <a:xfrm>
            <a:off x="8458200" y="6572521"/>
            <a:ext cx="21336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04F9D6DC-8C4E-4599-BF21-177D7E9FD0BC}" type="slidenum">
              <a:rPr lang="en-US" sz="1100" smtClean="0">
                <a:solidFill>
                  <a:schemeClr val="accent1"/>
                </a:solidFill>
              </a:rPr>
              <a:pPr/>
              <a:t>34</a:t>
            </a:fld>
            <a:endParaRPr lang="en-US" sz="1400" dirty="0">
              <a:solidFill>
                <a:schemeClr val="accent1"/>
              </a:solidFill>
            </a:endParaRPr>
          </a:p>
        </p:txBody>
      </p:sp>
      <p:graphicFrame>
        <p:nvGraphicFramePr>
          <p:cNvPr id="11" name="Chart 10">
            <a:extLst>
              <a:ext uri="{FF2B5EF4-FFF2-40B4-BE49-F238E27FC236}">
                <a16:creationId xmlns:a16="http://schemas.microsoft.com/office/drawing/2014/main" id="{476CB919-81D3-42B2-B37F-C5969C77D863}"/>
              </a:ext>
            </a:extLst>
          </p:cNvPr>
          <p:cNvGraphicFramePr/>
          <p:nvPr>
            <p:extLst>
              <p:ext uri="{D42A27DB-BD31-4B8C-83A1-F6EECF244321}">
                <p14:modId xmlns:p14="http://schemas.microsoft.com/office/powerpoint/2010/main" val="3601451374"/>
              </p:ext>
            </p:extLst>
          </p:nvPr>
        </p:nvGraphicFramePr>
        <p:xfrm>
          <a:off x="345527" y="1785964"/>
          <a:ext cx="8667668" cy="2837448"/>
        </p:xfrm>
        <a:graphic>
          <a:graphicData uri="http://schemas.openxmlformats.org/drawingml/2006/chart">
            <c:chart xmlns:c="http://schemas.openxmlformats.org/drawingml/2006/chart" xmlns:r="http://schemas.openxmlformats.org/officeDocument/2006/relationships" r:id="rId2"/>
          </a:graphicData>
        </a:graphic>
      </p:graphicFrame>
      <p:sp>
        <p:nvSpPr>
          <p:cNvPr id="13" name="TextBox 1">
            <a:extLst>
              <a:ext uri="{FF2B5EF4-FFF2-40B4-BE49-F238E27FC236}">
                <a16:creationId xmlns:a16="http://schemas.microsoft.com/office/drawing/2014/main" id="{A40085A6-6642-46FD-A698-F0DF0004B5B4}"/>
              </a:ext>
            </a:extLst>
          </p:cNvPr>
          <p:cNvSpPr txBox="1"/>
          <p:nvPr/>
        </p:nvSpPr>
        <p:spPr>
          <a:xfrm>
            <a:off x="3313652" y="4642740"/>
            <a:ext cx="914400" cy="209725"/>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100" dirty="0"/>
              <a:t>50% Through</a:t>
            </a:r>
          </a:p>
          <a:p>
            <a:pPr algn="ctr"/>
            <a:r>
              <a:rPr lang="en-US" sz="700" dirty="0"/>
              <a:t>vs. 25%</a:t>
            </a:r>
          </a:p>
        </p:txBody>
      </p:sp>
      <p:sp>
        <p:nvSpPr>
          <p:cNvPr id="14" name="TextBox 1">
            <a:extLst>
              <a:ext uri="{FF2B5EF4-FFF2-40B4-BE49-F238E27FC236}">
                <a16:creationId xmlns:a16="http://schemas.microsoft.com/office/drawing/2014/main" id="{A40085A6-6642-46FD-A698-F0DF0004B5B4}"/>
              </a:ext>
            </a:extLst>
          </p:cNvPr>
          <p:cNvSpPr txBox="1"/>
          <p:nvPr/>
        </p:nvSpPr>
        <p:spPr>
          <a:xfrm>
            <a:off x="5253584" y="4651121"/>
            <a:ext cx="914400" cy="209725"/>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100" dirty="0"/>
              <a:t>75% Through</a:t>
            </a:r>
          </a:p>
          <a:p>
            <a:pPr algn="ctr"/>
            <a:r>
              <a:rPr lang="en-US" sz="700" dirty="0"/>
              <a:t>vs. 50%</a:t>
            </a:r>
          </a:p>
          <a:p>
            <a:endParaRPr lang="en-US" sz="1100" dirty="0"/>
          </a:p>
        </p:txBody>
      </p:sp>
      <p:sp>
        <p:nvSpPr>
          <p:cNvPr id="15" name="TextBox 1">
            <a:extLst>
              <a:ext uri="{FF2B5EF4-FFF2-40B4-BE49-F238E27FC236}">
                <a16:creationId xmlns:a16="http://schemas.microsoft.com/office/drawing/2014/main" id="{A40085A6-6642-46FD-A698-F0DF0004B5B4}"/>
              </a:ext>
            </a:extLst>
          </p:cNvPr>
          <p:cNvSpPr txBox="1"/>
          <p:nvPr/>
        </p:nvSpPr>
        <p:spPr>
          <a:xfrm>
            <a:off x="7193516" y="4620019"/>
            <a:ext cx="914400" cy="209725"/>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1100" dirty="0"/>
              <a:t>End</a:t>
            </a:r>
          </a:p>
          <a:p>
            <a:pPr algn="ctr"/>
            <a:r>
              <a:rPr lang="en-US" sz="700" i="1" dirty="0"/>
              <a:t>vs. 75%</a:t>
            </a:r>
          </a:p>
        </p:txBody>
      </p:sp>
      <p:cxnSp>
        <p:nvCxnSpPr>
          <p:cNvPr id="19" name="Straight Connector 18">
            <a:extLst>
              <a:ext uri="{FF2B5EF4-FFF2-40B4-BE49-F238E27FC236}">
                <a16:creationId xmlns:a16="http://schemas.microsoft.com/office/drawing/2014/main" id="{2FB225D7-2E70-4DC0-8EAC-0EF189ACB2F3}"/>
              </a:ext>
            </a:extLst>
          </p:cNvPr>
          <p:cNvCxnSpPr>
            <a:cxnSpLocks/>
          </p:cNvCxnSpPr>
          <p:nvPr/>
        </p:nvCxnSpPr>
        <p:spPr>
          <a:xfrm>
            <a:off x="964735" y="3389246"/>
            <a:ext cx="7868873" cy="0"/>
          </a:xfrm>
          <a:prstGeom prst="line">
            <a:avLst/>
          </a:prstGeom>
          <a:ln w="3175"/>
        </p:spPr>
        <p:style>
          <a:lnRef idx="2">
            <a:schemeClr val="dk1"/>
          </a:lnRef>
          <a:fillRef idx="0">
            <a:schemeClr val="dk1"/>
          </a:fillRef>
          <a:effectRef idx="1">
            <a:schemeClr val="dk1"/>
          </a:effectRef>
          <a:fontRef idx="minor">
            <a:schemeClr val="tx1"/>
          </a:fontRef>
        </p:style>
      </p:cxnSp>
      <p:sp>
        <p:nvSpPr>
          <p:cNvPr id="5" name="Rectangle 4">
            <a:extLst>
              <a:ext uri="{FF2B5EF4-FFF2-40B4-BE49-F238E27FC236}">
                <a16:creationId xmlns:a16="http://schemas.microsoft.com/office/drawing/2014/main" id="{DAE30CC0-2488-46FE-A164-17C3106E7433}"/>
              </a:ext>
            </a:extLst>
          </p:cNvPr>
          <p:cNvSpPr/>
          <p:nvPr/>
        </p:nvSpPr>
        <p:spPr>
          <a:xfrm>
            <a:off x="219499" y="5546966"/>
            <a:ext cx="1666279" cy="233974"/>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dirty="0">
                <a:solidFill>
                  <a:schemeClr val="tx1"/>
                </a:solidFill>
              </a:rPr>
              <a:t>Bull</a:t>
            </a:r>
          </a:p>
        </p:txBody>
      </p:sp>
      <p:sp>
        <p:nvSpPr>
          <p:cNvPr id="16" name="Rectangle 15">
            <a:extLst>
              <a:ext uri="{FF2B5EF4-FFF2-40B4-BE49-F238E27FC236}">
                <a16:creationId xmlns:a16="http://schemas.microsoft.com/office/drawing/2014/main" id="{3699C909-4DFD-41D5-A9F2-D18D12E360ED}"/>
              </a:ext>
            </a:extLst>
          </p:cNvPr>
          <p:cNvSpPr/>
          <p:nvPr/>
        </p:nvSpPr>
        <p:spPr>
          <a:xfrm>
            <a:off x="219499" y="5819691"/>
            <a:ext cx="1666279" cy="233974"/>
          </a:xfrm>
          <a:prstGeom prst="rect">
            <a:avLst/>
          </a:prstGeom>
          <a:solidFill>
            <a:schemeClr val="accent4">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dirty="0">
                <a:solidFill>
                  <a:schemeClr val="tx1"/>
                </a:solidFill>
              </a:rPr>
              <a:t>Designated Survivor</a:t>
            </a:r>
          </a:p>
        </p:txBody>
      </p:sp>
      <p:sp>
        <p:nvSpPr>
          <p:cNvPr id="18" name="Rectangle 17">
            <a:extLst>
              <a:ext uri="{FF2B5EF4-FFF2-40B4-BE49-F238E27FC236}">
                <a16:creationId xmlns:a16="http://schemas.microsoft.com/office/drawing/2014/main" id="{15C9A5FC-335C-44F6-9585-AAFCEE372947}"/>
              </a:ext>
            </a:extLst>
          </p:cNvPr>
          <p:cNvSpPr/>
          <p:nvPr/>
        </p:nvSpPr>
        <p:spPr>
          <a:xfrm>
            <a:off x="2022592" y="5534724"/>
            <a:ext cx="1666279" cy="233974"/>
          </a:xfrm>
          <a:prstGeom prst="rect">
            <a:avLst/>
          </a:prstGeom>
          <a:solidFill>
            <a:srgbClr val="FF66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dirty="0">
                <a:solidFill>
                  <a:schemeClr val="tx1"/>
                </a:solidFill>
              </a:rPr>
              <a:t>Dancing with the Stars</a:t>
            </a:r>
          </a:p>
        </p:txBody>
      </p:sp>
      <p:sp>
        <p:nvSpPr>
          <p:cNvPr id="20" name="Rectangle 19">
            <a:extLst>
              <a:ext uri="{FF2B5EF4-FFF2-40B4-BE49-F238E27FC236}">
                <a16:creationId xmlns:a16="http://schemas.microsoft.com/office/drawing/2014/main" id="{84336522-DECE-4ED5-A1EE-C42A41A2A2E3}"/>
              </a:ext>
            </a:extLst>
          </p:cNvPr>
          <p:cNvSpPr/>
          <p:nvPr/>
        </p:nvSpPr>
        <p:spPr>
          <a:xfrm>
            <a:off x="3861747" y="5550690"/>
            <a:ext cx="1666279" cy="233974"/>
          </a:xfrm>
          <a:prstGeom prst="rect">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solidFill>
                  <a:schemeClr val="tx1"/>
                </a:solidFill>
              </a:rPr>
              <a:t>AC 360</a:t>
            </a:r>
          </a:p>
        </p:txBody>
      </p:sp>
      <p:sp>
        <p:nvSpPr>
          <p:cNvPr id="21" name="Rectangle 20">
            <a:extLst>
              <a:ext uri="{FF2B5EF4-FFF2-40B4-BE49-F238E27FC236}">
                <a16:creationId xmlns:a16="http://schemas.microsoft.com/office/drawing/2014/main" id="{B902B194-B8F8-46BD-B3A0-99ABF4C95D49}"/>
              </a:ext>
            </a:extLst>
          </p:cNvPr>
          <p:cNvSpPr/>
          <p:nvPr/>
        </p:nvSpPr>
        <p:spPr>
          <a:xfrm>
            <a:off x="5678081" y="5563034"/>
            <a:ext cx="1666279" cy="233974"/>
          </a:xfrm>
          <a:prstGeom prst="rect">
            <a:avLst/>
          </a:prstGeom>
          <a:solidFill>
            <a:schemeClr val="accent3"/>
          </a:solidFill>
          <a:ln>
            <a:noFill/>
          </a:ln>
        </p:spPr>
        <p:style>
          <a:lnRef idx="1">
            <a:schemeClr val="accent1"/>
          </a:lnRef>
          <a:fillRef idx="3">
            <a:schemeClr val="accent1"/>
          </a:fillRef>
          <a:effectRef idx="2">
            <a:schemeClr val="accent1"/>
          </a:effectRef>
          <a:fontRef idx="minor">
            <a:schemeClr val="lt1"/>
          </a:fontRef>
        </p:style>
        <p:txBody>
          <a:bodyPr lIns="0" rIns="0" rtlCol="0" anchor="ctr"/>
          <a:lstStyle/>
          <a:p>
            <a:pPr algn="ctr"/>
            <a:r>
              <a:rPr lang="en-US" sz="1200" dirty="0">
                <a:solidFill>
                  <a:schemeClr val="tx1"/>
                </a:solidFill>
              </a:rPr>
              <a:t>Sunday Night Football</a:t>
            </a:r>
          </a:p>
        </p:txBody>
      </p:sp>
      <p:sp>
        <p:nvSpPr>
          <p:cNvPr id="22" name="Rectangle 21">
            <a:extLst>
              <a:ext uri="{FF2B5EF4-FFF2-40B4-BE49-F238E27FC236}">
                <a16:creationId xmlns:a16="http://schemas.microsoft.com/office/drawing/2014/main" id="{09941C81-42CB-416E-B85F-8A2785F1FD5E}"/>
              </a:ext>
            </a:extLst>
          </p:cNvPr>
          <p:cNvSpPr/>
          <p:nvPr/>
        </p:nvSpPr>
        <p:spPr>
          <a:xfrm>
            <a:off x="2022592" y="5833264"/>
            <a:ext cx="1666279" cy="233974"/>
          </a:xfrm>
          <a:prstGeom prst="rect">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dirty="0">
                <a:solidFill>
                  <a:schemeClr val="tx1"/>
                </a:solidFill>
              </a:rPr>
              <a:t>The Voice</a:t>
            </a:r>
          </a:p>
        </p:txBody>
      </p:sp>
      <p:sp>
        <p:nvSpPr>
          <p:cNvPr id="24" name="Rectangle 23">
            <a:extLst>
              <a:ext uri="{FF2B5EF4-FFF2-40B4-BE49-F238E27FC236}">
                <a16:creationId xmlns:a16="http://schemas.microsoft.com/office/drawing/2014/main" id="{83E0B8CE-5BC9-4F40-AAC8-DDBFBD8ADDCA}"/>
              </a:ext>
            </a:extLst>
          </p:cNvPr>
          <p:cNvSpPr/>
          <p:nvPr/>
        </p:nvSpPr>
        <p:spPr>
          <a:xfrm>
            <a:off x="3859241" y="5818981"/>
            <a:ext cx="1666279" cy="233974"/>
          </a:xfrm>
          <a:prstGeom prst="rect">
            <a:avLst/>
          </a:prstGeom>
          <a:solidFill>
            <a:schemeClr val="accent5"/>
          </a:solidFill>
          <a:ln>
            <a:no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200" dirty="0">
                <a:solidFill>
                  <a:schemeClr val="tx1"/>
                </a:solidFill>
              </a:rPr>
              <a:t>Parts Unknown</a:t>
            </a:r>
          </a:p>
        </p:txBody>
      </p:sp>
      <p:sp>
        <p:nvSpPr>
          <p:cNvPr id="25" name="Rectangle 24">
            <a:extLst>
              <a:ext uri="{FF2B5EF4-FFF2-40B4-BE49-F238E27FC236}">
                <a16:creationId xmlns:a16="http://schemas.microsoft.com/office/drawing/2014/main" id="{AF06915E-40F7-41E1-A728-EE2B614F3B02}"/>
              </a:ext>
            </a:extLst>
          </p:cNvPr>
          <p:cNvSpPr/>
          <p:nvPr/>
        </p:nvSpPr>
        <p:spPr>
          <a:xfrm>
            <a:off x="7416439" y="5539001"/>
            <a:ext cx="1666279" cy="233974"/>
          </a:xfrm>
          <a:prstGeom prst="rect">
            <a:avLst/>
          </a:prstGeom>
          <a:solidFill>
            <a:schemeClr val="bg1">
              <a:lumMod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solidFill>
                  <a:schemeClr val="tx1"/>
                </a:solidFill>
              </a:rPr>
              <a:t>Rick &amp; Morty</a:t>
            </a:r>
          </a:p>
        </p:txBody>
      </p:sp>
      <p:sp>
        <p:nvSpPr>
          <p:cNvPr id="26" name="Rectangle 25">
            <a:extLst>
              <a:ext uri="{FF2B5EF4-FFF2-40B4-BE49-F238E27FC236}">
                <a16:creationId xmlns:a16="http://schemas.microsoft.com/office/drawing/2014/main" id="{48F0D341-3396-47AB-90AC-9F762B45B754}"/>
              </a:ext>
            </a:extLst>
          </p:cNvPr>
          <p:cNvSpPr/>
          <p:nvPr/>
        </p:nvSpPr>
        <p:spPr>
          <a:xfrm>
            <a:off x="5668300" y="5834589"/>
            <a:ext cx="1666279" cy="233974"/>
          </a:xfrm>
          <a:prstGeom prst="rect">
            <a:avLst/>
          </a:prstGeom>
          <a:solidFill>
            <a:srgbClr val="F5CD2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dirty="0">
                <a:solidFill>
                  <a:schemeClr val="tx1"/>
                </a:solidFill>
              </a:rPr>
              <a:t>WWE</a:t>
            </a:r>
          </a:p>
        </p:txBody>
      </p:sp>
      <p:sp>
        <p:nvSpPr>
          <p:cNvPr id="27" name="Rectangle 26">
            <a:extLst>
              <a:ext uri="{FF2B5EF4-FFF2-40B4-BE49-F238E27FC236}">
                <a16:creationId xmlns:a16="http://schemas.microsoft.com/office/drawing/2014/main" id="{A75AF9E6-8AC4-411E-8A68-561F10C317A5}"/>
              </a:ext>
            </a:extLst>
          </p:cNvPr>
          <p:cNvSpPr/>
          <p:nvPr/>
        </p:nvSpPr>
        <p:spPr>
          <a:xfrm>
            <a:off x="7416438" y="5818981"/>
            <a:ext cx="1666279" cy="233974"/>
          </a:xfrm>
          <a:prstGeom prst="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dirty="0">
                <a:solidFill>
                  <a:schemeClr val="tx1"/>
                </a:solidFill>
              </a:rPr>
              <a:t>Broad City</a:t>
            </a:r>
          </a:p>
        </p:txBody>
      </p:sp>
      <p:sp>
        <p:nvSpPr>
          <p:cNvPr id="6" name="TextBox 5">
            <a:extLst>
              <a:ext uri="{FF2B5EF4-FFF2-40B4-BE49-F238E27FC236}">
                <a16:creationId xmlns:a16="http://schemas.microsoft.com/office/drawing/2014/main" id="{EFCFFFC2-FE3A-47E3-B3DE-16B7FC66BEC9}"/>
              </a:ext>
            </a:extLst>
          </p:cNvPr>
          <p:cNvSpPr txBox="1"/>
          <p:nvPr/>
        </p:nvSpPr>
        <p:spPr>
          <a:xfrm>
            <a:off x="739090" y="5233126"/>
            <a:ext cx="627095" cy="276999"/>
          </a:xfrm>
          <a:prstGeom prst="rect">
            <a:avLst/>
          </a:prstGeom>
          <a:noFill/>
        </p:spPr>
        <p:txBody>
          <a:bodyPr wrap="none" rtlCol="0">
            <a:spAutoFit/>
          </a:bodyPr>
          <a:lstStyle/>
          <a:p>
            <a:r>
              <a:rPr lang="en-US" sz="1200" i="1" u="sng" dirty="0"/>
              <a:t>Drama</a:t>
            </a:r>
          </a:p>
        </p:txBody>
      </p:sp>
      <p:sp>
        <p:nvSpPr>
          <p:cNvPr id="28" name="TextBox 27">
            <a:extLst>
              <a:ext uri="{FF2B5EF4-FFF2-40B4-BE49-F238E27FC236}">
                <a16:creationId xmlns:a16="http://schemas.microsoft.com/office/drawing/2014/main" id="{46D5EFFC-2F95-4BB6-9337-C6BD3ABBA1D0}"/>
              </a:ext>
            </a:extLst>
          </p:cNvPr>
          <p:cNvSpPr txBox="1"/>
          <p:nvPr/>
        </p:nvSpPr>
        <p:spPr>
          <a:xfrm>
            <a:off x="2463426" y="5233126"/>
            <a:ext cx="673582" cy="276999"/>
          </a:xfrm>
          <a:prstGeom prst="rect">
            <a:avLst/>
          </a:prstGeom>
          <a:noFill/>
        </p:spPr>
        <p:txBody>
          <a:bodyPr wrap="none" rtlCol="0">
            <a:spAutoFit/>
          </a:bodyPr>
          <a:lstStyle/>
          <a:p>
            <a:r>
              <a:rPr lang="en-US" sz="1200" i="1" u="sng" dirty="0"/>
              <a:t>Reality</a:t>
            </a:r>
          </a:p>
        </p:txBody>
      </p:sp>
      <p:sp>
        <p:nvSpPr>
          <p:cNvPr id="29" name="TextBox 28">
            <a:extLst>
              <a:ext uri="{FF2B5EF4-FFF2-40B4-BE49-F238E27FC236}">
                <a16:creationId xmlns:a16="http://schemas.microsoft.com/office/drawing/2014/main" id="{D6E7249C-FADA-4359-BCFE-B1E6C33960BD}"/>
              </a:ext>
            </a:extLst>
          </p:cNvPr>
          <p:cNvSpPr txBox="1"/>
          <p:nvPr/>
        </p:nvSpPr>
        <p:spPr>
          <a:xfrm>
            <a:off x="3952495" y="5233125"/>
            <a:ext cx="1534394" cy="276999"/>
          </a:xfrm>
          <a:prstGeom prst="rect">
            <a:avLst/>
          </a:prstGeom>
          <a:noFill/>
        </p:spPr>
        <p:txBody>
          <a:bodyPr wrap="none" rtlCol="0">
            <a:spAutoFit/>
          </a:bodyPr>
          <a:lstStyle/>
          <a:p>
            <a:r>
              <a:rPr lang="en-US" sz="1200" i="1" u="sng" dirty="0"/>
              <a:t>News/Documentary</a:t>
            </a:r>
          </a:p>
        </p:txBody>
      </p:sp>
      <p:sp>
        <p:nvSpPr>
          <p:cNvPr id="30" name="TextBox 29">
            <a:extLst>
              <a:ext uri="{FF2B5EF4-FFF2-40B4-BE49-F238E27FC236}">
                <a16:creationId xmlns:a16="http://schemas.microsoft.com/office/drawing/2014/main" id="{0A13A5EB-531B-4336-9827-63E13CABA2E7}"/>
              </a:ext>
            </a:extLst>
          </p:cNvPr>
          <p:cNvSpPr txBox="1"/>
          <p:nvPr/>
        </p:nvSpPr>
        <p:spPr>
          <a:xfrm>
            <a:off x="6167984" y="5233126"/>
            <a:ext cx="617477" cy="276999"/>
          </a:xfrm>
          <a:prstGeom prst="rect">
            <a:avLst/>
          </a:prstGeom>
          <a:noFill/>
        </p:spPr>
        <p:txBody>
          <a:bodyPr wrap="none" rtlCol="0">
            <a:spAutoFit/>
          </a:bodyPr>
          <a:lstStyle/>
          <a:p>
            <a:r>
              <a:rPr lang="en-US" sz="1200" i="1" u="sng" dirty="0"/>
              <a:t>Sports</a:t>
            </a:r>
          </a:p>
        </p:txBody>
      </p:sp>
      <p:sp>
        <p:nvSpPr>
          <p:cNvPr id="31" name="TextBox 30">
            <a:extLst>
              <a:ext uri="{FF2B5EF4-FFF2-40B4-BE49-F238E27FC236}">
                <a16:creationId xmlns:a16="http://schemas.microsoft.com/office/drawing/2014/main" id="{54CB142B-F1EA-42A2-ACD3-386F14D9CEF1}"/>
              </a:ext>
            </a:extLst>
          </p:cNvPr>
          <p:cNvSpPr txBox="1"/>
          <p:nvPr/>
        </p:nvSpPr>
        <p:spPr>
          <a:xfrm>
            <a:off x="7836769" y="5255957"/>
            <a:ext cx="731290" cy="276999"/>
          </a:xfrm>
          <a:prstGeom prst="rect">
            <a:avLst/>
          </a:prstGeom>
          <a:noFill/>
        </p:spPr>
        <p:txBody>
          <a:bodyPr wrap="none" rtlCol="0">
            <a:spAutoFit/>
          </a:bodyPr>
          <a:lstStyle/>
          <a:p>
            <a:r>
              <a:rPr lang="en-US" sz="1200" i="1" u="sng" dirty="0"/>
              <a:t>Comedy</a:t>
            </a:r>
          </a:p>
        </p:txBody>
      </p:sp>
      <p:sp>
        <p:nvSpPr>
          <p:cNvPr id="32" name="TextBox 1">
            <a:extLst>
              <a:ext uri="{FF2B5EF4-FFF2-40B4-BE49-F238E27FC236}">
                <a16:creationId xmlns:a16="http://schemas.microsoft.com/office/drawing/2014/main" id="{9076AD13-B203-4A54-92E9-157193351299}"/>
              </a:ext>
            </a:extLst>
          </p:cNvPr>
          <p:cNvSpPr txBox="1"/>
          <p:nvPr/>
        </p:nvSpPr>
        <p:spPr>
          <a:xfrm>
            <a:off x="1701220" y="4655473"/>
            <a:ext cx="914439" cy="218522"/>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100" dirty="0"/>
              <a:t>25% Through</a:t>
            </a:r>
          </a:p>
          <a:p>
            <a:pPr algn="ctr"/>
            <a:r>
              <a:rPr lang="en-US" sz="700" i="1" dirty="0"/>
              <a:t>vs. start</a:t>
            </a:r>
          </a:p>
        </p:txBody>
      </p:sp>
    </p:spTree>
    <p:extLst>
      <p:ext uri="{BB962C8B-B14F-4D97-AF65-F5344CB8AC3E}">
        <p14:creationId xmlns:p14="http://schemas.microsoft.com/office/powerpoint/2010/main" val="63579558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4602" y="2367966"/>
            <a:ext cx="8836092" cy="769441"/>
          </a:xfrm>
          <a:prstGeom prst="rect">
            <a:avLst/>
          </a:prstGeom>
          <a:noFill/>
        </p:spPr>
        <p:txBody>
          <a:bodyPr wrap="square" rtlCol="0">
            <a:spAutoFit/>
          </a:bodyPr>
          <a:lstStyle/>
          <a:p>
            <a:pPr algn="ctr">
              <a:spcBef>
                <a:spcPct val="0"/>
              </a:spcBef>
              <a:defRPr/>
            </a:pPr>
            <a:r>
              <a:rPr lang="en-US" sz="2200" kern="0" spc="-100" dirty="0">
                <a:cs typeface="Trebuchet MS"/>
              </a:rPr>
              <a:t>In Real-Time, Ad-Supported TV Moves Viewers To Share Their Experiences With Fan Communities And Friends</a:t>
            </a:r>
          </a:p>
        </p:txBody>
      </p:sp>
    </p:spTree>
    <p:extLst>
      <p:ext uri="{BB962C8B-B14F-4D97-AF65-F5344CB8AC3E}">
        <p14:creationId xmlns:p14="http://schemas.microsoft.com/office/powerpoint/2010/main" val="108351109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peech Bubble: Rectangle 11"/>
          <p:cNvSpPr/>
          <p:nvPr/>
        </p:nvSpPr>
        <p:spPr>
          <a:xfrm>
            <a:off x="5391554" y="1883335"/>
            <a:ext cx="3527160" cy="3975923"/>
          </a:xfrm>
          <a:prstGeom prst="wedgeRectCallout">
            <a:avLst>
              <a:gd name="adj1" fmla="val -61033"/>
              <a:gd name="adj2" fmla="val -5764"/>
            </a:avLst>
          </a:prstGeom>
          <a:solidFill>
            <a:schemeClr val="bg1"/>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aphicFrame>
        <p:nvGraphicFramePr>
          <p:cNvPr id="7" name="Chart 6"/>
          <p:cNvGraphicFramePr/>
          <p:nvPr>
            <p:extLst>
              <p:ext uri="{D42A27DB-BD31-4B8C-83A1-F6EECF244321}">
                <p14:modId xmlns:p14="http://schemas.microsoft.com/office/powerpoint/2010/main" val="720752256"/>
              </p:ext>
            </p:extLst>
          </p:nvPr>
        </p:nvGraphicFramePr>
        <p:xfrm>
          <a:off x="14931" y="860499"/>
          <a:ext cx="5263067" cy="5182493"/>
        </p:xfrm>
        <a:graphic>
          <a:graphicData uri="http://schemas.openxmlformats.org/drawingml/2006/chart">
            <c:chart xmlns:c="http://schemas.openxmlformats.org/drawingml/2006/chart" xmlns:r="http://schemas.openxmlformats.org/officeDocument/2006/relationships" r:id="rId3"/>
          </a:graphicData>
        </a:graphic>
      </p:graphicFrame>
      <p:sp>
        <p:nvSpPr>
          <p:cNvPr id="2" name="TextBox 1"/>
          <p:cNvSpPr txBox="1"/>
          <p:nvPr/>
        </p:nvSpPr>
        <p:spPr>
          <a:xfrm>
            <a:off x="214602" y="253416"/>
            <a:ext cx="8836092" cy="769441"/>
          </a:xfrm>
          <a:prstGeom prst="rect">
            <a:avLst/>
          </a:prstGeom>
          <a:noFill/>
        </p:spPr>
        <p:txBody>
          <a:bodyPr wrap="square" rtlCol="0">
            <a:spAutoFit/>
          </a:bodyPr>
          <a:lstStyle/>
          <a:p>
            <a:pPr algn="ctr">
              <a:spcBef>
                <a:spcPct val="0"/>
              </a:spcBef>
              <a:defRPr/>
            </a:pPr>
            <a:r>
              <a:rPr lang="en-US" sz="2200" kern="0" spc="-100" dirty="0">
                <a:cs typeface="Trebuchet MS"/>
              </a:rPr>
              <a:t>Ad-Supported TV Content Provokes More Real Time Conversation Than </a:t>
            </a:r>
          </a:p>
          <a:p>
            <a:pPr algn="ctr">
              <a:spcBef>
                <a:spcPct val="0"/>
              </a:spcBef>
              <a:defRPr/>
            </a:pPr>
            <a:r>
              <a:rPr lang="en-US" sz="2200" kern="0" spc="-100" dirty="0">
                <a:cs typeface="Trebuchet MS"/>
              </a:rPr>
              <a:t>Any Other Platform</a:t>
            </a:r>
          </a:p>
        </p:txBody>
      </p:sp>
      <p:pic>
        <p:nvPicPr>
          <p:cNvPr id="11" name="Picture 10">
            <a:extLst>
              <a:ext uri="{FF2B5EF4-FFF2-40B4-BE49-F238E27FC236}">
                <a16:creationId xmlns:a16="http://schemas.microsoft.com/office/drawing/2014/main" id="{8DA6A33F-ED98-400F-A572-8875841724E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391554" y="1776799"/>
            <a:ext cx="3580996" cy="4082459"/>
          </a:xfrm>
          <a:prstGeom prst="rect">
            <a:avLst/>
          </a:prstGeom>
        </p:spPr>
      </p:pic>
      <p:pic>
        <p:nvPicPr>
          <p:cNvPr id="2066" name="Picture 18" descr="http://17r1l63fshd52dy9yakdizhkog.wpengine.netdna-cdn.com/wp-content/uploads/2017/05/NXT-Takeover-Chicago-645x370.jpg">
            <a:extLst>
              <a:ext uri="{FF2B5EF4-FFF2-40B4-BE49-F238E27FC236}">
                <a16:creationId xmlns:a16="http://schemas.microsoft.com/office/drawing/2014/main" id="{E9C36EB4-7459-4480-A736-1D9AA6938F7D}"/>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845300" y="4733063"/>
            <a:ext cx="798513" cy="458062"/>
          </a:xfrm>
          <a:prstGeom prst="rect">
            <a:avLst/>
          </a:prstGeom>
          <a:noFill/>
          <a:extLst>
            <a:ext uri="{909E8E84-426E-40dd-AFC4-6F175D3DCCD1}">
              <a14:hiddenFill xmlns:a14="http://schemas.microsoft.com/office/drawing/2010/main" xmlns="">
                <a:solidFill>
                  <a:srgbClr val="FFFFFF"/>
                </a:solidFill>
              </a14:hiddenFill>
            </a:ext>
          </a:extLst>
        </p:spPr>
      </p:pic>
      <p:sp>
        <p:nvSpPr>
          <p:cNvPr id="4" name="AutoShape 34" descr="https://www.bleedingcool.com/wp-content/uploads/2017/05/TwitchUnity-ChannelBadge.png">
            <a:extLst>
              <a:ext uri="{FF2B5EF4-FFF2-40B4-BE49-F238E27FC236}">
                <a16:creationId xmlns:a16="http://schemas.microsoft.com/office/drawing/2014/main" id="{C28D4F98-5A03-479A-81E6-2173281EB1D2}"/>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rebuchet MS"/>
              <a:ea typeface="+mn-ea"/>
              <a:cs typeface="+mn-cs"/>
            </a:endParaRPr>
          </a:p>
        </p:txBody>
      </p:sp>
      <p:sp>
        <p:nvSpPr>
          <p:cNvPr id="5" name="AutoShape 36" descr="https://www.bleedingcool.com/wp-content/uploads/2017/05/TwitchUnity-ChannelBadge.png">
            <a:extLst>
              <a:ext uri="{FF2B5EF4-FFF2-40B4-BE49-F238E27FC236}">
                <a16:creationId xmlns:a16="http://schemas.microsoft.com/office/drawing/2014/main" id="{FD82DA1B-9C4F-47A9-B1ED-EC2964B89702}"/>
              </a:ext>
            </a:extLst>
          </p:cNvPr>
          <p:cNvSpPr>
            <a:spLocks noChangeAspect="1" noChangeArrowheads="1"/>
          </p:cNvSpPr>
          <p:nvPr/>
        </p:nvSpPr>
        <p:spPr bwMode="auto">
          <a:xfrm>
            <a:off x="4572000" y="3429000"/>
            <a:ext cx="304800" cy="304800"/>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rebuchet MS"/>
              <a:ea typeface="+mn-ea"/>
              <a:cs typeface="+mn-cs"/>
            </a:endParaRPr>
          </a:p>
        </p:txBody>
      </p:sp>
      <p:sp>
        <p:nvSpPr>
          <p:cNvPr id="3" name="TextBox 2">
            <a:extLst>
              <a:ext uri="{FF2B5EF4-FFF2-40B4-BE49-F238E27FC236}">
                <a16:creationId xmlns:a16="http://schemas.microsoft.com/office/drawing/2014/main" id="{012F86D5-4F03-4FB5-BA1D-6151CAD7C8D5}"/>
              </a:ext>
            </a:extLst>
          </p:cNvPr>
          <p:cNvSpPr txBox="1"/>
          <p:nvPr/>
        </p:nvSpPr>
        <p:spPr>
          <a:xfrm>
            <a:off x="184745" y="3705117"/>
            <a:ext cx="1493076" cy="24622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1" i="0" strike="noStrike" kern="1200" cap="none" spc="0" normalizeH="0" baseline="0" noProof="0" dirty="0">
                <a:ln>
                  <a:noFill/>
                </a:ln>
                <a:solidFill>
                  <a:prstClr val="black"/>
                </a:solidFill>
                <a:effectLst/>
                <a:uLnTx/>
                <a:uFillTx/>
                <a:latin typeface="Trebuchet MS"/>
                <a:ea typeface="+mn-ea"/>
                <a:cs typeface="+mn-cs"/>
              </a:rPr>
              <a:t>Other SVOD: 4 (3%)</a:t>
            </a:r>
          </a:p>
        </p:txBody>
      </p:sp>
      <p:cxnSp>
        <p:nvCxnSpPr>
          <p:cNvPr id="10" name="Straight Connector 9">
            <a:extLst>
              <a:ext uri="{FF2B5EF4-FFF2-40B4-BE49-F238E27FC236}">
                <a16:creationId xmlns:a16="http://schemas.microsoft.com/office/drawing/2014/main" id="{E35F5EAF-B57E-4427-B33F-9A950A9FAF3C}"/>
              </a:ext>
            </a:extLst>
          </p:cNvPr>
          <p:cNvCxnSpPr>
            <a:cxnSpLocks/>
          </p:cNvCxnSpPr>
          <p:nvPr/>
        </p:nvCxnSpPr>
        <p:spPr>
          <a:xfrm flipH="1" flipV="1">
            <a:off x="1361703" y="3914971"/>
            <a:ext cx="402754" cy="226867"/>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32" name="Rounded Rectangle 10">
            <a:extLst>
              <a:ext uri="{FF2B5EF4-FFF2-40B4-BE49-F238E27FC236}">
                <a16:creationId xmlns:a16="http://schemas.microsoft.com/office/drawing/2014/main" id="{877B0CF3-B137-4E1A-BE71-BD4128BFFB3F}"/>
              </a:ext>
            </a:extLst>
          </p:cNvPr>
          <p:cNvSpPr/>
          <p:nvPr/>
        </p:nvSpPr>
        <p:spPr>
          <a:xfrm>
            <a:off x="114300" y="1252245"/>
            <a:ext cx="8804414" cy="53281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sng" strike="noStrike" kern="0" cap="none" spc="0" normalizeH="0" baseline="0" noProof="0" dirty="0">
                <a:ln>
                  <a:noFill/>
                </a:ln>
                <a:solidFill>
                  <a:prstClr val="black"/>
                </a:solidFill>
                <a:effectLst/>
                <a:uLnTx/>
                <a:uFillTx/>
                <a:latin typeface="Trebuchet MS"/>
                <a:ea typeface="+mn-ea"/>
                <a:cs typeface="+mn-cs"/>
              </a:rPr>
              <a:t>Top 10 Twitter Trending Topics - % by platform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black"/>
                </a:solidFill>
                <a:effectLst/>
                <a:uLnTx/>
                <a:uFillTx/>
                <a:latin typeface="Trebuchet MS"/>
                <a:ea typeface="+mn-ea"/>
                <a:cs typeface="+mn-cs"/>
              </a:rPr>
              <a:t>Over a 4 week period</a:t>
            </a:r>
          </a:p>
        </p:txBody>
      </p:sp>
      <p:sp>
        <p:nvSpPr>
          <p:cNvPr id="34" name="TextBox 33">
            <a:extLst>
              <a:ext uri="{FF2B5EF4-FFF2-40B4-BE49-F238E27FC236}">
                <a16:creationId xmlns:a16="http://schemas.microsoft.com/office/drawing/2014/main" id="{51A4A724-B235-47B6-9DEC-1F34B21F9B08}"/>
              </a:ext>
            </a:extLst>
          </p:cNvPr>
          <p:cNvSpPr txBox="1"/>
          <p:nvPr/>
        </p:nvSpPr>
        <p:spPr>
          <a:xfrm>
            <a:off x="361949" y="5953484"/>
            <a:ext cx="7181851" cy="415498"/>
          </a:xfrm>
          <a:prstGeom prst="rect">
            <a:avLst/>
          </a:prstGeom>
          <a:solidFill>
            <a:schemeClr val="bg1"/>
          </a:solidFill>
          <a:ln>
            <a:solidFill>
              <a:schemeClr val="tx1"/>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Other platform “program” highlights: Netflix – House of Cards, Sense8, The Get Down; Music – T-Wayne, Rake It Up; Online Radio – Most Requested Live (iHeart Radio); YouTube – Car Boys; HBO – HBO Boxing, Mommy Dead &amp; Dearest, Real Time with Bill Maher, The Leftovers; Showtime – Twin Peaks; Starz – American Gods; PPV – UFC 212; Facebook Live – </a:t>
            </a:r>
            <a:r>
              <a:rPr kumimoji="0" lang="en-US" sz="700" b="0" i="0" u="none" strike="noStrike" kern="1200" cap="none" spc="0" normalizeH="0" baseline="0" noProof="0" dirty="0" err="1">
                <a:ln>
                  <a:noFill/>
                </a:ln>
                <a:solidFill>
                  <a:prstClr val="black"/>
                </a:solidFill>
                <a:effectLst/>
                <a:uLnTx/>
                <a:uFillTx/>
                <a:latin typeface="Trebuchet MS" panose="020B0603020202020204" pitchFamily="34" charset="0"/>
                <a:ea typeface="+mn-ea"/>
                <a:cs typeface="+mn-cs"/>
              </a:rPr>
              <a:t>CFDAAwards</a:t>
            </a:r>
            <a:r>
              <a:rPr kumimoji="0" lang="en-US" sz="7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 Snapchat – Ask Ethan &amp; Grayson; WWE Network – WWE Backlash; Video Games – Injustice 2, Life Is Strange 2; Other streaming – E3  </a:t>
            </a:r>
          </a:p>
        </p:txBody>
      </p:sp>
      <p:sp>
        <p:nvSpPr>
          <p:cNvPr id="14" name="TextBox 13">
            <a:extLst>
              <a:ext uri="{FF2B5EF4-FFF2-40B4-BE49-F238E27FC236}">
                <a16:creationId xmlns:a16="http://schemas.microsoft.com/office/drawing/2014/main" id="{A74AB091-8F93-4F5D-93EA-FD8F8E5C1B93}"/>
              </a:ext>
            </a:extLst>
          </p:cNvPr>
          <p:cNvSpPr txBox="1"/>
          <p:nvPr/>
        </p:nvSpPr>
        <p:spPr>
          <a:xfrm>
            <a:off x="278496" y="6483725"/>
            <a:ext cx="7103571" cy="369332"/>
          </a:xfrm>
          <a:prstGeom prst="rect">
            <a:avLst/>
          </a:prstGeom>
          <a:noFill/>
        </p:spPr>
        <p:txBody>
          <a:bodyPr wrap="square" rtlCol="0">
            <a:spAutoFit/>
          </a:bodyPr>
          <a:lstStyle>
            <a:defPPr>
              <a:defRPr lang="en-US"/>
            </a:defPPr>
            <a:lvl1pPr>
              <a:defRPr sz="700" i="1"/>
            </a:lvl1pPr>
          </a:lstStyle>
          <a:p>
            <a:r>
              <a:rPr lang="en-US" sz="600" dirty="0"/>
              <a:t>Source: VAB custom analysis of Top 10 trending Twitter Topics each night (8:30p, 9:30p, 10:30p, 11:30p) during 4-week time period (5/15/2017 – 6/11/2017).  Based on unique program counts. For the purposes of this chart, “program / content” is an all-encompassing definition for individual pieces of content on each platform (albums &amp; singles for music, video games, channel on YouTube, live streaming and/or personality on a social media platform, </a:t>
            </a:r>
            <a:r>
              <a:rPr lang="en-US" sz="600" dirty="0" err="1"/>
              <a:t>etc</a:t>
            </a:r>
            <a:r>
              <a:rPr lang="en-US" sz="600" dirty="0"/>
              <a:t>).</a:t>
            </a:r>
          </a:p>
        </p:txBody>
      </p:sp>
      <p:sp>
        <p:nvSpPr>
          <p:cNvPr id="6" name="TextBox 5">
            <a:extLst>
              <a:ext uri="{FF2B5EF4-FFF2-40B4-BE49-F238E27FC236}">
                <a16:creationId xmlns:a16="http://schemas.microsoft.com/office/drawing/2014/main" id="{5FDF758F-01D7-45A9-96A0-178FE6B062ED}"/>
              </a:ext>
            </a:extLst>
          </p:cNvPr>
          <p:cNvSpPr txBox="1"/>
          <p:nvPr/>
        </p:nvSpPr>
        <p:spPr>
          <a:xfrm>
            <a:off x="3418255" y="4378447"/>
            <a:ext cx="1339277" cy="276999"/>
          </a:xfrm>
          <a:prstGeom prst="rect">
            <a:avLst/>
          </a:prstGeom>
          <a:solidFill>
            <a:srgbClr val="FFFF00"/>
          </a:solidFill>
        </p:spPr>
        <p:txBody>
          <a:bodyPr wrap="none" rtlCol="0">
            <a:spAutoFit/>
          </a:bodyPr>
          <a:lstStyle/>
          <a:p>
            <a:r>
              <a:rPr lang="en-US" sz="1200" dirty="0"/>
              <a:t>Ad-Supported TV</a:t>
            </a:r>
          </a:p>
        </p:txBody>
      </p:sp>
      <p:pic>
        <p:nvPicPr>
          <p:cNvPr id="8" name="Picture 7">
            <a:extLst>
              <a:ext uri="{FF2B5EF4-FFF2-40B4-BE49-F238E27FC236}">
                <a16:creationId xmlns:a16="http://schemas.microsoft.com/office/drawing/2014/main" id="{28F52EEA-9974-4F0A-B424-67FB1F6A1AFB}"/>
              </a:ext>
            </a:extLst>
          </p:cNvPr>
          <p:cNvPicPr>
            <a:picLocks noChangeAspect="1"/>
          </p:cNvPicPr>
          <p:nvPr/>
        </p:nvPicPr>
        <p:blipFill>
          <a:blip r:embed="rId6"/>
          <a:stretch>
            <a:fillRect/>
          </a:stretch>
        </p:blipFill>
        <p:spPr>
          <a:xfrm>
            <a:off x="1372994" y="1274057"/>
            <a:ext cx="609653" cy="499915"/>
          </a:xfrm>
          <a:prstGeom prst="rect">
            <a:avLst/>
          </a:prstGeom>
        </p:spPr>
      </p:pic>
    </p:spTree>
    <p:extLst>
      <p:ext uri="{BB962C8B-B14F-4D97-AF65-F5344CB8AC3E}">
        <p14:creationId xmlns:p14="http://schemas.microsoft.com/office/powerpoint/2010/main" val="142638464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054338" y="2027434"/>
            <a:ext cx="1066800" cy="3888579"/>
          </a:xfrm>
          <a:prstGeom prst="rect">
            <a:avLst/>
          </a:prstGeom>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8" name="Rectangle 7"/>
          <p:cNvSpPr/>
          <p:nvPr/>
        </p:nvSpPr>
        <p:spPr>
          <a:xfrm>
            <a:off x="2191482" y="2027435"/>
            <a:ext cx="1066800" cy="3889739"/>
          </a:xfrm>
          <a:prstGeom prst="rect">
            <a:avLst/>
          </a:prstGeom>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9" name="Rectangle 8"/>
          <p:cNvSpPr/>
          <p:nvPr/>
        </p:nvSpPr>
        <p:spPr>
          <a:xfrm>
            <a:off x="3335646" y="2012777"/>
            <a:ext cx="1066800" cy="3903762"/>
          </a:xfrm>
          <a:prstGeom prst="rect">
            <a:avLst/>
          </a:prstGeom>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3" name="Rectangle 12"/>
          <p:cNvSpPr/>
          <p:nvPr/>
        </p:nvSpPr>
        <p:spPr>
          <a:xfrm>
            <a:off x="4483348" y="2018640"/>
            <a:ext cx="1066800" cy="3889739"/>
          </a:xfrm>
          <a:prstGeom prst="rect">
            <a:avLst/>
          </a:prstGeom>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4" name="Rectangle 13"/>
          <p:cNvSpPr/>
          <p:nvPr/>
        </p:nvSpPr>
        <p:spPr>
          <a:xfrm>
            <a:off x="5623415" y="2012781"/>
            <a:ext cx="1066800" cy="3895018"/>
          </a:xfrm>
          <a:prstGeom prst="rect">
            <a:avLst/>
          </a:prstGeom>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5" name="Rectangle 14"/>
          <p:cNvSpPr/>
          <p:nvPr/>
        </p:nvSpPr>
        <p:spPr>
          <a:xfrm>
            <a:off x="6763482" y="2012777"/>
            <a:ext cx="1066800" cy="3895022"/>
          </a:xfrm>
          <a:prstGeom prst="rect">
            <a:avLst/>
          </a:prstGeom>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6" name="Rectangle 15"/>
          <p:cNvSpPr/>
          <p:nvPr/>
        </p:nvSpPr>
        <p:spPr>
          <a:xfrm>
            <a:off x="7901359" y="1998132"/>
            <a:ext cx="1049207" cy="3916142"/>
          </a:xfrm>
          <a:prstGeom prst="rect">
            <a:avLst/>
          </a:prstGeom>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7" name="Rectangle 16"/>
          <p:cNvSpPr/>
          <p:nvPr/>
        </p:nvSpPr>
        <p:spPr>
          <a:xfrm>
            <a:off x="1057268" y="1725562"/>
            <a:ext cx="1063869" cy="290148"/>
          </a:xfrm>
          <a:prstGeom prst="rect">
            <a:avLst/>
          </a:prstGeom>
          <a:solidFill>
            <a:srgbClr val="FFFF99"/>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81%</a:t>
            </a:r>
          </a:p>
        </p:txBody>
      </p:sp>
      <p:sp>
        <p:nvSpPr>
          <p:cNvPr id="18" name="Rectangle 17"/>
          <p:cNvSpPr/>
          <p:nvPr/>
        </p:nvSpPr>
        <p:spPr>
          <a:xfrm>
            <a:off x="2191482" y="1737284"/>
            <a:ext cx="1064603" cy="290148"/>
          </a:xfrm>
          <a:prstGeom prst="rect">
            <a:avLst/>
          </a:prstGeom>
          <a:solidFill>
            <a:srgbClr val="FFFF99"/>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69%</a:t>
            </a:r>
          </a:p>
        </p:txBody>
      </p:sp>
      <p:sp>
        <p:nvSpPr>
          <p:cNvPr id="19" name="Rectangle 18"/>
          <p:cNvSpPr/>
          <p:nvPr/>
        </p:nvSpPr>
        <p:spPr>
          <a:xfrm>
            <a:off x="3334482" y="1722630"/>
            <a:ext cx="1067891" cy="290148"/>
          </a:xfrm>
          <a:prstGeom prst="rect">
            <a:avLst/>
          </a:prstGeom>
          <a:solidFill>
            <a:srgbClr val="FFFF99"/>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66%</a:t>
            </a:r>
          </a:p>
        </p:txBody>
      </p:sp>
      <p:sp>
        <p:nvSpPr>
          <p:cNvPr id="20" name="Rectangle 19"/>
          <p:cNvSpPr/>
          <p:nvPr/>
        </p:nvSpPr>
        <p:spPr>
          <a:xfrm>
            <a:off x="4478640" y="1728492"/>
            <a:ext cx="1072309" cy="290148"/>
          </a:xfrm>
          <a:prstGeom prst="rect">
            <a:avLst/>
          </a:prstGeom>
          <a:solidFill>
            <a:srgbClr val="FFFF99"/>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68%</a:t>
            </a:r>
          </a:p>
        </p:txBody>
      </p:sp>
      <p:sp>
        <p:nvSpPr>
          <p:cNvPr id="21" name="Rectangle 20"/>
          <p:cNvSpPr/>
          <p:nvPr/>
        </p:nvSpPr>
        <p:spPr>
          <a:xfrm>
            <a:off x="5620482" y="1722630"/>
            <a:ext cx="1066804" cy="290148"/>
          </a:xfrm>
          <a:prstGeom prst="rect">
            <a:avLst/>
          </a:prstGeom>
          <a:solidFill>
            <a:srgbClr val="FFFF99"/>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51%</a:t>
            </a:r>
          </a:p>
        </p:txBody>
      </p:sp>
      <p:sp>
        <p:nvSpPr>
          <p:cNvPr id="22" name="Rectangle 21"/>
          <p:cNvSpPr/>
          <p:nvPr/>
        </p:nvSpPr>
        <p:spPr>
          <a:xfrm>
            <a:off x="6763482" y="1731304"/>
            <a:ext cx="1066800" cy="284403"/>
          </a:xfrm>
          <a:prstGeom prst="rect">
            <a:avLst/>
          </a:prstGeom>
          <a:solidFill>
            <a:srgbClr val="FFFF99"/>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56%</a:t>
            </a:r>
          </a:p>
        </p:txBody>
      </p:sp>
      <p:sp>
        <p:nvSpPr>
          <p:cNvPr id="23" name="Rectangle 22"/>
          <p:cNvSpPr/>
          <p:nvPr/>
        </p:nvSpPr>
        <p:spPr>
          <a:xfrm>
            <a:off x="7899819" y="1710910"/>
            <a:ext cx="1050747" cy="287219"/>
          </a:xfrm>
          <a:prstGeom prst="rect">
            <a:avLst/>
          </a:prstGeom>
          <a:solidFill>
            <a:srgbClr val="FFFF99"/>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78%</a:t>
            </a:r>
          </a:p>
        </p:txBody>
      </p:sp>
      <p:sp>
        <p:nvSpPr>
          <p:cNvPr id="24" name="Rectangle 23"/>
          <p:cNvSpPr/>
          <p:nvPr/>
        </p:nvSpPr>
        <p:spPr>
          <a:xfrm>
            <a:off x="1057269" y="1435415"/>
            <a:ext cx="1063687" cy="290148"/>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rPr>
              <a:t>Monday</a:t>
            </a:r>
          </a:p>
        </p:txBody>
      </p:sp>
      <p:sp>
        <p:nvSpPr>
          <p:cNvPr id="25" name="Rectangle 24"/>
          <p:cNvSpPr/>
          <p:nvPr/>
        </p:nvSpPr>
        <p:spPr>
          <a:xfrm>
            <a:off x="2191482" y="1438341"/>
            <a:ext cx="1066804" cy="301872"/>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rPr>
              <a:t>Tuesday</a:t>
            </a:r>
          </a:p>
        </p:txBody>
      </p:sp>
      <p:sp>
        <p:nvSpPr>
          <p:cNvPr id="26" name="Rectangle 25"/>
          <p:cNvSpPr/>
          <p:nvPr/>
        </p:nvSpPr>
        <p:spPr>
          <a:xfrm>
            <a:off x="3334482" y="1435411"/>
            <a:ext cx="1070092" cy="290148"/>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rPr>
              <a:t>Wednesday</a:t>
            </a:r>
          </a:p>
        </p:txBody>
      </p:sp>
      <p:sp>
        <p:nvSpPr>
          <p:cNvPr id="27" name="Rectangle 26"/>
          <p:cNvSpPr/>
          <p:nvPr/>
        </p:nvSpPr>
        <p:spPr>
          <a:xfrm>
            <a:off x="4477482" y="1435415"/>
            <a:ext cx="1068991" cy="290148"/>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rPr>
              <a:t>Thursday</a:t>
            </a:r>
          </a:p>
        </p:txBody>
      </p:sp>
      <p:sp>
        <p:nvSpPr>
          <p:cNvPr id="28" name="Rectangle 27"/>
          <p:cNvSpPr/>
          <p:nvPr/>
        </p:nvSpPr>
        <p:spPr>
          <a:xfrm>
            <a:off x="5620482" y="1435411"/>
            <a:ext cx="1070102" cy="290148"/>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rPr>
              <a:t>Friday</a:t>
            </a:r>
          </a:p>
        </p:txBody>
      </p:sp>
      <p:sp>
        <p:nvSpPr>
          <p:cNvPr id="29" name="Rectangle 28"/>
          <p:cNvSpPr/>
          <p:nvPr/>
        </p:nvSpPr>
        <p:spPr>
          <a:xfrm>
            <a:off x="6766415" y="1438341"/>
            <a:ext cx="1064599" cy="290148"/>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rPr>
              <a:t>Saturday</a:t>
            </a:r>
          </a:p>
        </p:txBody>
      </p:sp>
      <p:sp>
        <p:nvSpPr>
          <p:cNvPr id="30" name="Rectangle 29"/>
          <p:cNvSpPr/>
          <p:nvPr/>
        </p:nvSpPr>
        <p:spPr>
          <a:xfrm>
            <a:off x="7904292" y="1430981"/>
            <a:ext cx="1046274" cy="27993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rPr>
              <a:t>Sunday</a:t>
            </a:r>
          </a:p>
        </p:txBody>
      </p:sp>
      <p:sp>
        <p:nvSpPr>
          <p:cNvPr id="31" name="Rectangle 30"/>
          <p:cNvSpPr/>
          <p:nvPr/>
        </p:nvSpPr>
        <p:spPr>
          <a:xfrm>
            <a:off x="152400" y="1722629"/>
            <a:ext cx="899738" cy="290148"/>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600" b="1" u="sng" dirty="0">
                <a:solidFill>
                  <a:schemeClr val="tx1"/>
                </a:solidFill>
              </a:rPr>
              <a:t>Overall</a:t>
            </a:r>
          </a:p>
        </p:txBody>
      </p:sp>
      <p:sp>
        <p:nvSpPr>
          <p:cNvPr id="32" name="Rectangle 31"/>
          <p:cNvSpPr/>
          <p:nvPr/>
        </p:nvSpPr>
        <p:spPr>
          <a:xfrm>
            <a:off x="158262" y="2599046"/>
            <a:ext cx="901938" cy="290148"/>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600" b="1" u="sng" dirty="0">
                <a:solidFill>
                  <a:schemeClr val="tx1"/>
                </a:solidFill>
              </a:rPr>
              <a:t>8:30p</a:t>
            </a:r>
          </a:p>
        </p:txBody>
      </p:sp>
      <p:sp>
        <p:nvSpPr>
          <p:cNvPr id="33" name="Rectangle 32"/>
          <p:cNvSpPr/>
          <p:nvPr/>
        </p:nvSpPr>
        <p:spPr>
          <a:xfrm>
            <a:off x="158262" y="3513332"/>
            <a:ext cx="899007" cy="290148"/>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600" b="1" u="sng" dirty="0">
                <a:solidFill>
                  <a:schemeClr val="tx1"/>
                </a:solidFill>
              </a:rPr>
              <a:t>9:30p</a:t>
            </a:r>
          </a:p>
        </p:txBody>
      </p:sp>
      <p:sp>
        <p:nvSpPr>
          <p:cNvPr id="34" name="Rectangle 33"/>
          <p:cNvSpPr/>
          <p:nvPr/>
        </p:nvSpPr>
        <p:spPr>
          <a:xfrm>
            <a:off x="158261" y="4454111"/>
            <a:ext cx="899008" cy="290148"/>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600" b="1" u="sng" dirty="0">
                <a:solidFill>
                  <a:schemeClr val="tx1"/>
                </a:solidFill>
              </a:rPr>
              <a:t>10:30p</a:t>
            </a:r>
          </a:p>
        </p:txBody>
      </p:sp>
      <p:sp>
        <p:nvSpPr>
          <p:cNvPr id="35" name="Rectangle 34"/>
          <p:cNvSpPr/>
          <p:nvPr/>
        </p:nvSpPr>
        <p:spPr>
          <a:xfrm>
            <a:off x="158261" y="5340760"/>
            <a:ext cx="899008" cy="290148"/>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600" b="1" u="sng" dirty="0">
                <a:solidFill>
                  <a:schemeClr val="tx1"/>
                </a:solidFill>
              </a:rPr>
              <a:t>11:30p</a:t>
            </a:r>
          </a:p>
        </p:txBody>
      </p:sp>
      <p:sp>
        <p:nvSpPr>
          <p:cNvPr id="36" name="Rectangle 35"/>
          <p:cNvSpPr/>
          <p:nvPr/>
        </p:nvSpPr>
        <p:spPr>
          <a:xfrm>
            <a:off x="152401" y="261328"/>
            <a:ext cx="8815758" cy="880628"/>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2800"/>
              </a:lnSpc>
              <a:spcBef>
                <a:spcPct val="0"/>
              </a:spcBef>
              <a:defRPr/>
            </a:pPr>
            <a:r>
              <a:rPr lang="en-US" sz="2400" spc="-100" dirty="0">
                <a:solidFill>
                  <a:schemeClr val="tx1"/>
                </a:solidFill>
                <a:latin typeface="Trebuchet MS"/>
                <a:ea typeface="+mj-ea"/>
              </a:rPr>
              <a:t>At Least </a:t>
            </a:r>
            <a:r>
              <a:rPr lang="en-US" sz="2400" b="1" i="1" spc="-100" dirty="0">
                <a:solidFill>
                  <a:schemeClr val="tx1"/>
                </a:solidFill>
                <a:latin typeface="Trebuchet MS"/>
                <a:ea typeface="+mj-ea"/>
              </a:rPr>
              <a:t>Half</a:t>
            </a:r>
            <a:r>
              <a:rPr lang="en-US" sz="2400" spc="-100" dirty="0">
                <a:solidFill>
                  <a:schemeClr val="tx1"/>
                </a:solidFill>
                <a:latin typeface="Trebuchet MS"/>
                <a:ea typeface="+mj-ea"/>
              </a:rPr>
              <a:t> Of The Top 10 Trending Topics On Any Night </a:t>
            </a:r>
          </a:p>
          <a:p>
            <a:pPr algn="ctr">
              <a:lnSpc>
                <a:spcPts val="2800"/>
              </a:lnSpc>
              <a:spcBef>
                <a:spcPct val="0"/>
              </a:spcBef>
              <a:defRPr/>
            </a:pPr>
            <a:r>
              <a:rPr lang="en-US" sz="2400" spc="-100" dirty="0">
                <a:solidFill>
                  <a:schemeClr val="tx1"/>
                </a:solidFill>
                <a:latin typeface="Trebuchet MS"/>
                <a:ea typeface="+mj-ea"/>
              </a:rPr>
              <a:t>Were Based on Ad-Supported TV Content</a:t>
            </a:r>
          </a:p>
        </p:txBody>
      </p:sp>
      <p:sp>
        <p:nvSpPr>
          <p:cNvPr id="37" name="TextBox 36"/>
          <p:cNvSpPr txBox="1"/>
          <p:nvPr/>
        </p:nvSpPr>
        <p:spPr>
          <a:xfrm>
            <a:off x="1070620" y="2611922"/>
            <a:ext cx="7879948" cy="338554"/>
          </a:xfrm>
          <a:prstGeom prst="rect">
            <a:avLst/>
          </a:prstGeom>
          <a:noFill/>
        </p:spPr>
        <p:txBody>
          <a:bodyPr wrap="square" rtlCol="0">
            <a:spAutoFit/>
          </a:bodyPr>
          <a:lstStyle/>
          <a:p>
            <a:r>
              <a:rPr lang="en-US" sz="1600" b="1" dirty="0">
                <a:solidFill>
                  <a:schemeClr val="bg1"/>
                </a:solidFill>
              </a:rPr>
              <a:t>    65%            48%            40%             38%            35%            48%             78%</a:t>
            </a:r>
          </a:p>
        </p:txBody>
      </p:sp>
      <p:sp>
        <p:nvSpPr>
          <p:cNvPr id="42" name="Rectangle 41"/>
          <p:cNvSpPr/>
          <p:nvPr/>
        </p:nvSpPr>
        <p:spPr>
          <a:xfrm>
            <a:off x="1054339" y="1140833"/>
            <a:ext cx="7896228" cy="290148"/>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rPr>
              <a:t>% of Top 10 Trending Topics That Are Based On TV Content (based on a 4-week average)</a:t>
            </a:r>
          </a:p>
        </p:txBody>
      </p:sp>
      <p:sp>
        <p:nvSpPr>
          <p:cNvPr id="44" name="TextBox 43">
            <a:extLst>
              <a:ext uri="{FF2B5EF4-FFF2-40B4-BE49-F238E27FC236}">
                <a16:creationId xmlns:a16="http://schemas.microsoft.com/office/drawing/2014/main" id="{A13E0AAA-4D39-443B-A6AD-BB2D6C86EA28}"/>
              </a:ext>
            </a:extLst>
          </p:cNvPr>
          <p:cNvSpPr txBox="1"/>
          <p:nvPr/>
        </p:nvSpPr>
        <p:spPr>
          <a:xfrm>
            <a:off x="1070620" y="3539825"/>
            <a:ext cx="7897539" cy="338554"/>
          </a:xfrm>
          <a:prstGeom prst="rect">
            <a:avLst/>
          </a:prstGeom>
          <a:noFill/>
        </p:spPr>
        <p:txBody>
          <a:bodyPr wrap="square" rtlCol="0">
            <a:spAutoFit/>
          </a:bodyPr>
          <a:lstStyle/>
          <a:p>
            <a:r>
              <a:rPr lang="en-US" sz="1600" b="1" dirty="0">
                <a:solidFill>
                  <a:schemeClr val="bg1"/>
                </a:solidFill>
              </a:rPr>
              <a:t>    85%            73%            68%             75%            55%            55%             80%</a:t>
            </a:r>
          </a:p>
        </p:txBody>
      </p:sp>
      <p:sp>
        <p:nvSpPr>
          <p:cNvPr id="45" name="TextBox 44">
            <a:extLst>
              <a:ext uri="{FF2B5EF4-FFF2-40B4-BE49-F238E27FC236}">
                <a16:creationId xmlns:a16="http://schemas.microsoft.com/office/drawing/2014/main" id="{71360045-D61B-4975-8969-F38262F29BD2}"/>
              </a:ext>
            </a:extLst>
          </p:cNvPr>
          <p:cNvSpPr txBox="1"/>
          <p:nvPr/>
        </p:nvSpPr>
        <p:spPr>
          <a:xfrm>
            <a:off x="1070620" y="4436482"/>
            <a:ext cx="7897539" cy="338554"/>
          </a:xfrm>
          <a:prstGeom prst="rect">
            <a:avLst/>
          </a:prstGeom>
          <a:noFill/>
        </p:spPr>
        <p:txBody>
          <a:bodyPr wrap="square" rtlCol="0">
            <a:spAutoFit/>
          </a:bodyPr>
          <a:lstStyle/>
          <a:p>
            <a:r>
              <a:rPr lang="en-US" sz="1600" b="1" dirty="0">
                <a:solidFill>
                  <a:schemeClr val="bg1"/>
                </a:solidFill>
              </a:rPr>
              <a:t>    85%            80%            80%             80%            58%            68%             80%</a:t>
            </a:r>
          </a:p>
        </p:txBody>
      </p:sp>
      <p:sp>
        <p:nvSpPr>
          <p:cNvPr id="46" name="TextBox 45">
            <a:extLst>
              <a:ext uri="{FF2B5EF4-FFF2-40B4-BE49-F238E27FC236}">
                <a16:creationId xmlns:a16="http://schemas.microsoft.com/office/drawing/2014/main" id="{1F8862A0-8231-4205-B030-68053581879B}"/>
              </a:ext>
            </a:extLst>
          </p:cNvPr>
          <p:cNvSpPr txBox="1"/>
          <p:nvPr/>
        </p:nvSpPr>
        <p:spPr>
          <a:xfrm>
            <a:off x="1070620" y="5311675"/>
            <a:ext cx="7879947" cy="338554"/>
          </a:xfrm>
          <a:prstGeom prst="rect">
            <a:avLst/>
          </a:prstGeom>
          <a:noFill/>
        </p:spPr>
        <p:txBody>
          <a:bodyPr wrap="square" rtlCol="0">
            <a:spAutoFit/>
          </a:bodyPr>
          <a:lstStyle/>
          <a:p>
            <a:r>
              <a:rPr lang="en-US" sz="1600" b="1" dirty="0">
                <a:solidFill>
                  <a:schemeClr val="bg1"/>
                </a:solidFill>
              </a:rPr>
              <a:t>    88%            75%            78%             78%            58%            55%             73%</a:t>
            </a:r>
          </a:p>
        </p:txBody>
      </p:sp>
      <p:sp>
        <p:nvSpPr>
          <p:cNvPr id="39" name="TextBox 38">
            <a:extLst>
              <a:ext uri="{FF2B5EF4-FFF2-40B4-BE49-F238E27FC236}">
                <a16:creationId xmlns:a16="http://schemas.microsoft.com/office/drawing/2014/main" id="{A27EFB34-23F4-4241-A0D0-3584DB0747EA}"/>
              </a:ext>
            </a:extLst>
          </p:cNvPr>
          <p:cNvSpPr txBox="1"/>
          <p:nvPr/>
        </p:nvSpPr>
        <p:spPr>
          <a:xfrm>
            <a:off x="139316" y="6440954"/>
            <a:ext cx="7458222" cy="307777"/>
          </a:xfrm>
          <a:prstGeom prst="rect">
            <a:avLst/>
          </a:prstGeom>
          <a:noFill/>
        </p:spPr>
        <p:txBody>
          <a:bodyPr wrap="square" rtlCol="0">
            <a:spAutoFit/>
          </a:bodyPr>
          <a:lstStyle/>
          <a:p>
            <a:pPr lvl="0"/>
            <a:r>
              <a:rPr kumimoji="0" lang="en-US" sz="700" b="0" i="1"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Source: VAB custom analysis of Top 10 trending Twitter Topics each night (8:30p, 9:30p, 10:30p, 11:30p) during 4-week time period (5/15/207 – 6/11/2017).  Reflects four week average by day and time</a:t>
            </a:r>
            <a:r>
              <a:rPr kumimoji="0" lang="en-US" sz="700" b="0" i="1" strike="noStrike" kern="1200" cap="none" spc="0" normalizeH="0" baseline="0" noProof="0" dirty="0">
                <a:ln>
                  <a:noFill/>
                </a:ln>
                <a:solidFill>
                  <a:prstClr val="black"/>
                </a:solidFill>
                <a:effectLst/>
                <a:uLnTx/>
                <a:uFillTx/>
                <a:latin typeface="Trebuchet MS" panose="020B0603020202020204" pitchFamily="34" charset="0"/>
                <a:ea typeface="+mn-ea"/>
                <a:cs typeface="+mn-cs"/>
              </a:rPr>
              <a:t>. Results include both “direct” and “related” TV topics. </a:t>
            </a:r>
          </a:p>
        </p:txBody>
      </p:sp>
      <p:pic>
        <p:nvPicPr>
          <p:cNvPr id="40" name="Picture 39">
            <a:extLst>
              <a:ext uri="{FF2B5EF4-FFF2-40B4-BE49-F238E27FC236}">
                <a16:creationId xmlns:a16="http://schemas.microsoft.com/office/drawing/2014/main" id="{477DB073-24DC-40D1-90AF-A772148CCC4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34214" y="836268"/>
            <a:ext cx="417924" cy="342697"/>
          </a:xfrm>
          <a:prstGeom prst="rect">
            <a:avLst/>
          </a:prstGeom>
        </p:spPr>
      </p:pic>
    </p:spTree>
    <p:extLst>
      <p:ext uri="{BB962C8B-B14F-4D97-AF65-F5344CB8AC3E}">
        <p14:creationId xmlns:p14="http://schemas.microsoft.com/office/powerpoint/2010/main" val="92140165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09E9041-D07D-4532-9AA4-E0D3EF598958}"/>
              </a:ext>
            </a:extLst>
          </p:cNvPr>
          <p:cNvSpPr txBox="1">
            <a:spLocks/>
          </p:cNvSpPr>
          <p:nvPr/>
        </p:nvSpPr>
        <p:spPr>
          <a:xfrm>
            <a:off x="521516" y="2538155"/>
            <a:ext cx="7877263" cy="1121200"/>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400" dirty="0"/>
              <a:t>In Contrast, There Is Less Immediacy For YouTube Content Than TV Programming</a:t>
            </a:r>
          </a:p>
        </p:txBody>
      </p:sp>
    </p:spTree>
    <p:extLst>
      <p:ext uri="{BB962C8B-B14F-4D97-AF65-F5344CB8AC3E}">
        <p14:creationId xmlns:p14="http://schemas.microsoft.com/office/powerpoint/2010/main" val="185773662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225229" y="336050"/>
            <a:ext cx="8823824" cy="1121200"/>
          </a:xfrm>
        </p:spPr>
        <p:txBody>
          <a:bodyPr/>
          <a:lstStyle/>
          <a:p>
            <a:r>
              <a:rPr lang="en-US" sz="2400" dirty="0"/>
              <a:t>TV Programs Are </a:t>
            </a:r>
            <a:r>
              <a:rPr lang="en-US" sz="2400" i="1" dirty="0"/>
              <a:t>More Than Twice</a:t>
            </a:r>
            <a:r>
              <a:rPr lang="en-US" sz="2400" dirty="0"/>
              <a:t> As Likely To Be Watched Live/Same Day Than Newly Posted YouTube Videos – On Even The Top YT Channels </a:t>
            </a:r>
            <a:br>
              <a:rPr lang="en-US" sz="2400" dirty="0"/>
            </a:br>
            <a:br>
              <a:rPr lang="en-US" sz="2400" dirty="0"/>
            </a:br>
            <a:br>
              <a:rPr lang="en-US" sz="2400" dirty="0"/>
            </a:br>
            <a:endParaRPr lang="en-US" sz="2400" dirty="0"/>
          </a:p>
        </p:txBody>
      </p:sp>
      <p:sp>
        <p:nvSpPr>
          <p:cNvPr id="2" name="TextBox 1">
            <a:extLst>
              <a:ext uri="{FF2B5EF4-FFF2-40B4-BE49-F238E27FC236}">
                <a16:creationId xmlns:a16="http://schemas.microsoft.com/office/drawing/2014/main" id="{9A10DECA-A13B-4BE9-B68F-BA8C30B84F21}"/>
              </a:ext>
            </a:extLst>
          </p:cNvPr>
          <p:cNvSpPr txBox="1"/>
          <p:nvPr/>
        </p:nvSpPr>
        <p:spPr>
          <a:xfrm>
            <a:off x="2890894" y="2209221"/>
            <a:ext cx="3492495" cy="338554"/>
          </a:xfrm>
          <a:prstGeom prst="rect">
            <a:avLst/>
          </a:prstGeom>
          <a:noFill/>
        </p:spPr>
        <p:txBody>
          <a:bodyPr wrap="none" rtlCol="0">
            <a:spAutoFit/>
          </a:bodyPr>
          <a:lstStyle/>
          <a:p>
            <a:r>
              <a:rPr lang="en-US" sz="1600" b="1" dirty="0"/>
              <a:t>% of  Views – Television &amp; YouTube</a:t>
            </a:r>
          </a:p>
        </p:txBody>
      </p:sp>
      <p:graphicFrame>
        <p:nvGraphicFramePr>
          <p:cNvPr id="9" name="Chart 8">
            <a:extLst>
              <a:ext uri="{FF2B5EF4-FFF2-40B4-BE49-F238E27FC236}">
                <a16:creationId xmlns:a16="http://schemas.microsoft.com/office/drawing/2014/main" id="{9D996D7B-0045-4E60-BAA9-F2A608FD4567}"/>
              </a:ext>
            </a:extLst>
          </p:cNvPr>
          <p:cNvGraphicFramePr/>
          <p:nvPr>
            <p:extLst>
              <p:ext uri="{D42A27DB-BD31-4B8C-83A1-F6EECF244321}">
                <p14:modId xmlns:p14="http://schemas.microsoft.com/office/powerpoint/2010/main" val="54280187"/>
              </p:ext>
            </p:extLst>
          </p:nvPr>
        </p:nvGraphicFramePr>
        <p:xfrm>
          <a:off x="965221" y="3106958"/>
          <a:ext cx="7129669" cy="2697085"/>
        </p:xfrm>
        <a:graphic>
          <a:graphicData uri="http://schemas.openxmlformats.org/drawingml/2006/chart">
            <c:chart xmlns:c="http://schemas.openxmlformats.org/drawingml/2006/chart" xmlns:r="http://schemas.openxmlformats.org/officeDocument/2006/relationships" r:id="rId2"/>
          </a:graphicData>
        </a:graphic>
      </p:graphicFrame>
      <p:sp>
        <p:nvSpPr>
          <p:cNvPr id="3" name="TextBox 2">
            <a:extLst>
              <a:ext uri="{FF2B5EF4-FFF2-40B4-BE49-F238E27FC236}">
                <a16:creationId xmlns:a16="http://schemas.microsoft.com/office/drawing/2014/main" id="{797A59D3-6BB4-4BA5-949C-A976795EE7EA}"/>
              </a:ext>
            </a:extLst>
          </p:cNvPr>
          <p:cNvSpPr txBox="1"/>
          <p:nvPr/>
        </p:nvSpPr>
        <p:spPr>
          <a:xfrm>
            <a:off x="119269" y="6519446"/>
            <a:ext cx="7616293" cy="307777"/>
          </a:xfrm>
          <a:prstGeom prst="rect">
            <a:avLst/>
          </a:prstGeom>
          <a:noFill/>
        </p:spPr>
        <p:txBody>
          <a:bodyPr wrap="square" rtlCol="0">
            <a:spAutoFit/>
          </a:bodyPr>
          <a:lstStyle/>
          <a:p>
            <a:r>
              <a:rPr lang="en-US" sz="700" i="1" dirty="0"/>
              <a:t>Source:  YouTube data collection of 35 videos posted on the following channels from 7/26/17-8/4/17, </a:t>
            </a:r>
            <a:r>
              <a:rPr lang="en-US" sz="700" i="1" dirty="0" err="1"/>
              <a:t>PewDiePie</a:t>
            </a:r>
            <a:r>
              <a:rPr lang="en-US" sz="700" i="1" dirty="0"/>
              <a:t>, El </a:t>
            </a:r>
            <a:r>
              <a:rPr lang="en-US" sz="700" i="1" dirty="0" err="1"/>
              <a:t>Rubius</a:t>
            </a:r>
            <a:r>
              <a:rPr lang="en-US" sz="700" i="1" dirty="0"/>
              <a:t> OMG, </a:t>
            </a:r>
            <a:r>
              <a:rPr lang="en-US" sz="700" i="1" dirty="0" err="1"/>
              <a:t>Smosh</a:t>
            </a:r>
            <a:r>
              <a:rPr lang="en-US" sz="700" i="1" dirty="0"/>
              <a:t>, </a:t>
            </a:r>
            <a:r>
              <a:rPr lang="en-US" sz="700" i="1" dirty="0" err="1"/>
              <a:t>Fernanfloo</a:t>
            </a:r>
            <a:r>
              <a:rPr lang="en-US" sz="700" i="1" dirty="0"/>
              <a:t>, </a:t>
            </a:r>
            <a:r>
              <a:rPr lang="en-US" sz="700" i="1" dirty="0" err="1"/>
              <a:t>VanossGaming</a:t>
            </a:r>
            <a:r>
              <a:rPr lang="en-US" sz="700" i="1" dirty="0"/>
              <a:t>, Vegetta777, Markiplier, </a:t>
            </a:r>
            <a:r>
              <a:rPr lang="en-US" sz="700" i="1" dirty="0" err="1"/>
              <a:t>Spinnin</a:t>
            </a:r>
            <a:r>
              <a:rPr lang="en-US" sz="700" i="1" dirty="0"/>
              <a:t> Records, </a:t>
            </a:r>
            <a:r>
              <a:rPr lang="en-US" sz="700" i="1" dirty="0" err="1"/>
              <a:t>Jacksepticeye</a:t>
            </a:r>
            <a:r>
              <a:rPr lang="en-US" sz="700" i="1" dirty="0"/>
              <a:t> ; Nielsen </a:t>
            </a:r>
            <a:r>
              <a:rPr lang="en-US" sz="700" i="1" dirty="0" err="1"/>
              <a:t>timeperiod</a:t>
            </a:r>
            <a:r>
              <a:rPr lang="en-US" sz="700" i="1" dirty="0"/>
              <a:t> share of minutes; 7/26/17-8/4/17, P2+</a:t>
            </a:r>
          </a:p>
        </p:txBody>
      </p:sp>
      <p:sp>
        <p:nvSpPr>
          <p:cNvPr id="6" name="Oval 5"/>
          <p:cNvSpPr/>
          <p:nvPr/>
        </p:nvSpPr>
        <p:spPr>
          <a:xfrm>
            <a:off x="2388383" y="3010735"/>
            <a:ext cx="485733" cy="409830"/>
          </a:xfrm>
          <a:prstGeom prst="ellipse">
            <a:avLst/>
          </a:prstGeom>
          <a:noFill/>
          <a:ln>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249E499B-B2C1-4015-8A4E-B56A5F3AE8B8}"/>
              </a:ext>
            </a:extLst>
          </p:cNvPr>
          <p:cNvSpPr/>
          <p:nvPr/>
        </p:nvSpPr>
        <p:spPr>
          <a:xfrm>
            <a:off x="5636320" y="3840728"/>
            <a:ext cx="485733" cy="409830"/>
          </a:xfrm>
          <a:prstGeom prst="ellipse">
            <a:avLst/>
          </a:prstGeom>
          <a:noFill/>
          <a:ln>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945451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204750E-F0FC-49BD-9C02-9D2AD8E1596C}"/>
              </a:ext>
            </a:extLst>
          </p:cNvPr>
          <p:cNvSpPr txBox="1"/>
          <p:nvPr/>
        </p:nvSpPr>
        <p:spPr>
          <a:xfrm>
            <a:off x="3021741" y="4840106"/>
            <a:ext cx="5374093" cy="861774"/>
          </a:xfrm>
          <a:prstGeom prst="rect">
            <a:avLst/>
          </a:prstGeom>
          <a:noFill/>
        </p:spPr>
        <p:txBody>
          <a:bodyPr wrap="square" rtlCol="0">
            <a:spAutoFit/>
          </a:bodyPr>
          <a:lstStyle/>
          <a:p>
            <a:pPr algn="ctr"/>
            <a:r>
              <a:rPr lang="en-US" b="1" dirty="0"/>
              <a:t>The Indicators of Emotional Engagement</a:t>
            </a:r>
          </a:p>
          <a:p>
            <a:pPr algn="ctr"/>
            <a:r>
              <a:rPr lang="en-US" sz="1600" dirty="0"/>
              <a:t>Measures to identify how emotionally attached </a:t>
            </a:r>
            <a:br>
              <a:rPr lang="en-US" sz="1600" dirty="0"/>
            </a:br>
            <a:r>
              <a:rPr lang="en-US" sz="1600" dirty="0"/>
              <a:t>a viewer is to content</a:t>
            </a:r>
            <a:endParaRPr lang="en-US" sz="1600" i="1" dirty="0"/>
          </a:p>
        </p:txBody>
      </p:sp>
      <p:sp>
        <p:nvSpPr>
          <p:cNvPr id="4" name="TextBox 3">
            <a:extLst>
              <a:ext uri="{FF2B5EF4-FFF2-40B4-BE49-F238E27FC236}">
                <a16:creationId xmlns:a16="http://schemas.microsoft.com/office/drawing/2014/main" id="{8AC081AF-5D2D-4A0B-ABE9-1AEEB557AB73}"/>
              </a:ext>
            </a:extLst>
          </p:cNvPr>
          <p:cNvSpPr txBox="1"/>
          <p:nvPr/>
        </p:nvSpPr>
        <p:spPr>
          <a:xfrm>
            <a:off x="8674475" y="6629946"/>
            <a:ext cx="258404" cy="261610"/>
          </a:xfrm>
          <a:prstGeom prst="rect">
            <a:avLst/>
          </a:prstGeom>
          <a:noFill/>
        </p:spPr>
        <p:txBody>
          <a:bodyPr wrap="none" rtlCol="0">
            <a:spAutoFit/>
          </a:bodyPr>
          <a:lstStyle/>
          <a:p>
            <a:r>
              <a:rPr lang="en-US" sz="1100" dirty="0">
                <a:solidFill>
                  <a:schemeClr val="bg1"/>
                </a:solidFill>
              </a:rPr>
              <a:t>4</a:t>
            </a:r>
          </a:p>
        </p:txBody>
      </p:sp>
    </p:spTree>
    <p:extLst>
      <p:ext uri="{BB962C8B-B14F-4D97-AF65-F5344CB8AC3E}">
        <p14:creationId xmlns:p14="http://schemas.microsoft.com/office/powerpoint/2010/main" val="225283116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168676" y="346434"/>
            <a:ext cx="8657271" cy="1243827"/>
          </a:xfrm>
          <a:prstGeom prst="rect">
            <a:avLst/>
          </a:prstGeom>
        </p:spPr>
        <p:txBody>
          <a:bodyPr/>
          <a:lstStyle/>
          <a:p>
            <a:pPr algn="ctr"/>
            <a:r>
              <a:rPr lang="en-US" sz="2400" dirty="0"/>
              <a:t>The Majority Of YouTube Trending Content – Indicating Real Time Audience Engagement -Was From Television</a:t>
            </a:r>
          </a:p>
        </p:txBody>
      </p:sp>
      <p:graphicFrame>
        <p:nvGraphicFramePr>
          <p:cNvPr id="5" name="Chart 4">
            <a:extLst>
              <a:ext uri="{FF2B5EF4-FFF2-40B4-BE49-F238E27FC236}">
                <a16:creationId xmlns:a16="http://schemas.microsoft.com/office/drawing/2014/main" id="{FEDE1923-887A-487E-AE3E-ECB45A8F9FA3}"/>
              </a:ext>
            </a:extLst>
          </p:cNvPr>
          <p:cNvGraphicFramePr/>
          <p:nvPr>
            <p:extLst/>
          </p:nvPr>
        </p:nvGraphicFramePr>
        <p:xfrm>
          <a:off x="1058313" y="1979029"/>
          <a:ext cx="6626003" cy="4470279"/>
        </p:xfrm>
        <a:graphic>
          <a:graphicData uri="http://schemas.openxmlformats.org/drawingml/2006/chart">
            <c:chart xmlns:c="http://schemas.openxmlformats.org/drawingml/2006/chart" xmlns:r="http://schemas.openxmlformats.org/officeDocument/2006/relationships" r:id="rId2"/>
          </a:graphicData>
        </a:graphic>
      </p:graphicFrame>
      <p:sp>
        <p:nvSpPr>
          <p:cNvPr id="3" name="Rectangle 2">
            <a:extLst>
              <a:ext uri="{FF2B5EF4-FFF2-40B4-BE49-F238E27FC236}">
                <a16:creationId xmlns:a16="http://schemas.microsoft.com/office/drawing/2014/main" id="{3C0B7B20-85B8-47D2-BEE0-43274037E034}"/>
              </a:ext>
            </a:extLst>
          </p:cNvPr>
          <p:cNvSpPr/>
          <p:nvPr/>
        </p:nvSpPr>
        <p:spPr>
          <a:xfrm>
            <a:off x="391186" y="1445920"/>
            <a:ext cx="7960256" cy="523220"/>
          </a:xfrm>
          <a:prstGeom prst="rect">
            <a:avLst/>
          </a:prstGeom>
        </p:spPr>
        <p:txBody>
          <a:bodyPr wrap="square">
            <a:spAutoFit/>
          </a:bodyPr>
          <a:lstStyle/>
          <a:p>
            <a:pPr lvl="1" algn="ctr"/>
            <a:r>
              <a:rPr lang="en-US" sz="1400" dirty="0"/>
              <a:t>Looking at 50 trending YouTube Videos over a 2 week period, over a quarter of them were popular content from television</a:t>
            </a:r>
          </a:p>
        </p:txBody>
      </p:sp>
      <p:sp>
        <p:nvSpPr>
          <p:cNvPr id="8" name="TextBox 7">
            <a:extLst>
              <a:ext uri="{FF2B5EF4-FFF2-40B4-BE49-F238E27FC236}">
                <a16:creationId xmlns:a16="http://schemas.microsoft.com/office/drawing/2014/main" id="{43E1A7F2-FC31-4DA5-9C90-D26D725B68B5}"/>
              </a:ext>
            </a:extLst>
          </p:cNvPr>
          <p:cNvSpPr txBox="1"/>
          <p:nvPr/>
        </p:nvSpPr>
        <p:spPr>
          <a:xfrm>
            <a:off x="65073" y="6582022"/>
            <a:ext cx="3206327" cy="200055"/>
          </a:xfrm>
          <a:prstGeom prst="rect">
            <a:avLst/>
          </a:prstGeom>
          <a:noFill/>
        </p:spPr>
        <p:txBody>
          <a:bodyPr wrap="none" rtlCol="0">
            <a:spAutoFit/>
          </a:bodyPr>
          <a:lstStyle/>
          <a:p>
            <a:r>
              <a:rPr lang="en-US" sz="700" i="1" dirty="0"/>
              <a:t> Source: VAB Custom Analysis of YouTube trending videos, 7/17/17-8/4/17</a:t>
            </a:r>
          </a:p>
        </p:txBody>
      </p:sp>
      <p:grpSp>
        <p:nvGrpSpPr>
          <p:cNvPr id="18" name="Group 17">
            <a:extLst>
              <a:ext uri="{FF2B5EF4-FFF2-40B4-BE49-F238E27FC236}">
                <a16:creationId xmlns:a16="http://schemas.microsoft.com/office/drawing/2014/main" id="{017BDE0F-B261-4D0E-BED2-8D784E6A10CC}"/>
              </a:ext>
            </a:extLst>
          </p:cNvPr>
          <p:cNvGrpSpPr/>
          <p:nvPr/>
        </p:nvGrpSpPr>
        <p:grpSpPr>
          <a:xfrm>
            <a:off x="6137274" y="2737054"/>
            <a:ext cx="2588005" cy="2688673"/>
            <a:chOff x="6086264" y="2231332"/>
            <a:chExt cx="2588005" cy="2688673"/>
          </a:xfrm>
        </p:grpSpPr>
        <p:sp>
          <p:nvSpPr>
            <p:cNvPr id="4" name="Speech Bubble: Rectangle 3">
              <a:extLst>
                <a:ext uri="{FF2B5EF4-FFF2-40B4-BE49-F238E27FC236}">
                  <a16:creationId xmlns:a16="http://schemas.microsoft.com/office/drawing/2014/main" id="{38C36728-BA2A-428C-8052-FC187ECE7DE5}"/>
                </a:ext>
              </a:extLst>
            </p:cNvPr>
            <p:cNvSpPr/>
            <p:nvPr/>
          </p:nvSpPr>
          <p:spPr>
            <a:xfrm rot="5400000">
              <a:off x="6035930" y="2281666"/>
              <a:ext cx="2688673" cy="2588005"/>
            </a:xfrm>
            <a:prstGeom prst="wedgeRectCallout">
              <a:avLst>
                <a:gd name="adj1" fmla="val -16059"/>
                <a:gd name="adj2" fmla="val 73458"/>
              </a:avLst>
            </a:prstGeom>
            <a:noFill/>
            <a:ln w="381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51D928CB-6BDA-4471-B7BE-E84D296C542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226620" y="2360106"/>
              <a:ext cx="1086053" cy="349187"/>
            </a:xfrm>
            <a:prstGeom prst="rect">
              <a:avLst/>
            </a:prstGeom>
          </p:spPr>
        </p:pic>
        <p:pic>
          <p:nvPicPr>
            <p:cNvPr id="7" name="Picture 6">
              <a:extLst>
                <a:ext uri="{FF2B5EF4-FFF2-40B4-BE49-F238E27FC236}">
                  <a16:creationId xmlns:a16="http://schemas.microsoft.com/office/drawing/2014/main" id="{3DAB08D3-083C-4430-886A-21AF0784740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157667" y="2838067"/>
              <a:ext cx="1097280" cy="603504"/>
            </a:xfrm>
            <a:prstGeom prst="rect">
              <a:avLst/>
            </a:prstGeom>
          </p:spPr>
        </p:pic>
        <p:pic>
          <p:nvPicPr>
            <p:cNvPr id="12" name="Picture 11">
              <a:extLst>
                <a:ext uri="{FF2B5EF4-FFF2-40B4-BE49-F238E27FC236}">
                  <a16:creationId xmlns:a16="http://schemas.microsoft.com/office/drawing/2014/main" id="{C1F04035-9B59-441E-95B1-0DB1512F2AB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140048" y="3505593"/>
              <a:ext cx="1097280" cy="614476"/>
            </a:xfrm>
            <a:prstGeom prst="rect">
              <a:avLst/>
            </a:prstGeom>
          </p:spPr>
        </p:pic>
        <p:pic>
          <p:nvPicPr>
            <p:cNvPr id="13" name="Picture 12">
              <a:extLst>
                <a:ext uri="{FF2B5EF4-FFF2-40B4-BE49-F238E27FC236}">
                  <a16:creationId xmlns:a16="http://schemas.microsoft.com/office/drawing/2014/main" id="{29604DBA-5A2E-452E-89B0-92EAB3CD0336}"/>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165348" y="4199330"/>
              <a:ext cx="1097280" cy="614477"/>
            </a:xfrm>
            <a:prstGeom prst="rect">
              <a:avLst/>
            </a:prstGeom>
          </p:spPr>
        </p:pic>
        <p:pic>
          <p:nvPicPr>
            <p:cNvPr id="14" name="Picture 13">
              <a:extLst>
                <a:ext uri="{FF2B5EF4-FFF2-40B4-BE49-F238E27FC236}">
                  <a16:creationId xmlns:a16="http://schemas.microsoft.com/office/drawing/2014/main" id="{11F00E51-F16B-446B-96A4-90F1451E8FCD}"/>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424673" y="2380196"/>
              <a:ext cx="1067929" cy="598040"/>
            </a:xfrm>
            <a:prstGeom prst="rect">
              <a:avLst/>
            </a:prstGeom>
          </p:spPr>
        </p:pic>
        <p:pic>
          <p:nvPicPr>
            <p:cNvPr id="15" name="Picture 14">
              <a:extLst>
                <a:ext uri="{FF2B5EF4-FFF2-40B4-BE49-F238E27FC236}">
                  <a16:creationId xmlns:a16="http://schemas.microsoft.com/office/drawing/2014/main" id="{FA08EA44-77D1-42B7-8AA2-A205CF0008B8}"/>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380266" y="3014698"/>
              <a:ext cx="1155359" cy="647001"/>
            </a:xfrm>
            <a:prstGeom prst="rect">
              <a:avLst/>
            </a:prstGeom>
          </p:spPr>
        </p:pic>
        <p:pic>
          <p:nvPicPr>
            <p:cNvPr id="16" name="Picture 15">
              <a:extLst>
                <a:ext uri="{FF2B5EF4-FFF2-40B4-BE49-F238E27FC236}">
                  <a16:creationId xmlns:a16="http://schemas.microsoft.com/office/drawing/2014/main" id="{11E2F35F-D631-4318-A13E-612C44D2F04D}"/>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380266" y="3761602"/>
              <a:ext cx="1175719" cy="573573"/>
            </a:xfrm>
            <a:prstGeom prst="rect">
              <a:avLst/>
            </a:prstGeom>
          </p:spPr>
        </p:pic>
        <p:pic>
          <p:nvPicPr>
            <p:cNvPr id="17" name="Picture 16">
              <a:extLst>
                <a:ext uri="{FF2B5EF4-FFF2-40B4-BE49-F238E27FC236}">
                  <a16:creationId xmlns:a16="http://schemas.microsoft.com/office/drawing/2014/main" id="{64F01C77-9288-4C35-813B-375631935E75}"/>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7424673" y="4391152"/>
              <a:ext cx="1168241" cy="452249"/>
            </a:xfrm>
            <a:prstGeom prst="rect">
              <a:avLst/>
            </a:prstGeom>
          </p:spPr>
        </p:pic>
      </p:grpSp>
      <p:pic>
        <p:nvPicPr>
          <p:cNvPr id="9" name="Picture 8">
            <a:extLst>
              <a:ext uri="{FF2B5EF4-FFF2-40B4-BE49-F238E27FC236}">
                <a16:creationId xmlns:a16="http://schemas.microsoft.com/office/drawing/2014/main" id="{3BCD2D01-D6D7-4F58-B851-D9B2D03DCB63}"/>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2939360" y="1914898"/>
            <a:ext cx="1137690" cy="707850"/>
          </a:xfrm>
          <a:prstGeom prst="rect">
            <a:avLst/>
          </a:prstGeom>
        </p:spPr>
      </p:pic>
    </p:spTree>
    <p:extLst>
      <p:ext uri="{BB962C8B-B14F-4D97-AF65-F5344CB8AC3E}">
        <p14:creationId xmlns:p14="http://schemas.microsoft.com/office/powerpoint/2010/main" val="266839398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Arrow: Right 7">
            <a:extLst>
              <a:ext uri="{FF2B5EF4-FFF2-40B4-BE49-F238E27FC236}">
                <a16:creationId xmlns:a16="http://schemas.microsoft.com/office/drawing/2014/main" id="{E87F2E1E-389F-4B9D-BFF2-A46167EBF225}"/>
              </a:ext>
            </a:extLst>
          </p:cNvPr>
          <p:cNvSpPr/>
          <p:nvPr/>
        </p:nvSpPr>
        <p:spPr>
          <a:xfrm>
            <a:off x="521493" y="985345"/>
            <a:ext cx="8372475" cy="581552"/>
          </a:xfrm>
          <a:prstGeom prst="rightArrow">
            <a:avLst/>
          </a:prstGeom>
          <a:solidFill>
            <a:schemeClr val="accent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1" dirty="0"/>
              <a:t>“Insatiable Appetite for More” Means….</a:t>
            </a:r>
          </a:p>
        </p:txBody>
      </p:sp>
      <p:graphicFrame>
        <p:nvGraphicFramePr>
          <p:cNvPr id="9" name="Diagram 8">
            <a:extLst>
              <a:ext uri="{FF2B5EF4-FFF2-40B4-BE49-F238E27FC236}">
                <a16:creationId xmlns:a16="http://schemas.microsoft.com/office/drawing/2014/main" id="{528D2FBD-2FCB-405C-AF3E-18BA12727006}"/>
              </a:ext>
            </a:extLst>
          </p:cNvPr>
          <p:cNvGraphicFramePr/>
          <p:nvPr>
            <p:extLst>
              <p:ext uri="{D42A27DB-BD31-4B8C-83A1-F6EECF244321}">
                <p14:modId xmlns:p14="http://schemas.microsoft.com/office/powerpoint/2010/main" val="3621154778"/>
              </p:ext>
            </p:extLst>
          </p:nvPr>
        </p:nvGraphicFramePr>
        <p:xfrm>
          <a:off x="471487" y="1566897"/>
          <a:ext cx="8472488"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74656764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Arrow Connector 7"/>
          <p:cNvCxnSpPr>
            <a:cxnSpLocks/>
          </p:cNvCxnSpPr>
          <p:nvPr/>
        </p:nvCxnSpPr>
        <p:spPr>
          <a:xfrm>
            <a:off x="7904797" y="4748576"/>
            <a:ext cx="0" cy="335837"/>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4" name="Title 3"/>
          <p:cNvSpPr>
            <a:spLocks noGrp="1"/>
          </p:cNvSpPr>
          <p:nvPr>
            <p:ph type="ctrTitle"/>
          </p:nvPr>
        </p:nvSpPr>
        <p:spPr>
          <a:xfrm>
            <a:off x="562010" y="457140"/>
            <a:ext cx="8249295" cy="555581"/>
          </a:xfrm>
        </p:spPr>
        <p:txBody>
          <a:bodyPr/>
          <a:lstStyle/>
          <a:p>
            <a:r>
              <a:rPr lang="en-US" sz="2400" dirty="0"/>
              <a:t>Consumers Want To See More </a:t>
            </a:r>
            <a:r>
              <a:rPr lang="en-US" sz="2400" i="1" dirty="0"/>
              <a:t>On</a:t>
            </a:r>
            <a:r>
              <a:rPr lang="en-US" sz="2400" dirty="0"/>
              <a:t> The Screen Of The Stories and Characters They Love</a:t>
            </a:r>
          </a:p>
        </p:txBody>
      </p:sp>
      <p:sp>
        <p:nvSpPr>
          <p:cNvPr id="2" name="TextBox 1">
            <a:extLst>
              <a:ext uri="{FF2B5EF4-FFF2-40B4-BE49-F238E27FC236}">
                <a16:creationId xmlns:a16="http://schemas.microsoft.com/office/drawing/2014/main" id="{EBF2B578-E600-4D5C-AB09-94052FB24B75}"/>
              </a:ext>
            </a:extLst>
          </p:cNvPr>
          <p:cNvSpPr txBox="1"/>
          <p:nvPr/>
        </p:nvSpPr>
        <p:spPr>
          <a:xfrm>
            <a:off x="1322125" y="1330002"/>
            <a:ext cx="2388795" cy="369332"/>
          </a:xfrm>
          <a:prstGeom prst="rect">
            <a:avLst/>
          </a:prstGeom>
          <a:noFill/>
        </p:spPr>
        <p:txBody>
          <a:bodyPr wrap="none" rtlCol="0">
            <a:spAutoFit/>
          </a:bodyPr>
          <a:lstStyle/>
          <a:p>
            <a:r>
              <a:rPr lang="en-US" dirty="0"/>
              <a:t>Spinoffs &amp; Extensions</a:t>
            </a:r>
          </a:p>
        </p:txBody>
      </p:sp>
      <p:sp>
        <p:nvSpPr>
          <p:cNvPr id="6" name="TextBox 5">
            <a:extLst>
              <a:ext uri="{FF2B5EF4-FFF2-40B4-BE49-F238E27FC236}">
                <a16:creationId xmlns:a16="http://schemas.microsoft.com/office/drawing/2014/main" id="{FA64D938-57C0-4D0B-B32E-C1BF11750D8E}"/>
              </a:ext>
            </a:extLst>
          </p:cNvPr>
          <p:cNvSpPr txBox="1"/>
          <p:nvPr/>
        </p:nvSpPr>
        <p:spPr>
          <a:xfrm>
            <a:off x="6052833" y="1359889"/>
            <a:ext cx="2715808" cy="369332"/>
          </a:xfrm>
          <a:prstGeom prst="rect">
            <a:avLst/>
          </a:prstGeom>
          <a:noFill/>
        </p:spPr>
        <p:txBody>
          <a:bodyPr wrap="none" rtlCol="0">
            <a:spAutoFit/>
          </a:bodyPr>
          <a:lstStyle/>
          <a:p>
            <a:r>
              <a:rPr lang="en-US" dirty="0"/>
              <a:t>The Rise of “Fan Shows”</a:t>
            </a:r>
          </a:p>
        </p:txBody>
      </p:sp>
      <p:sp>
        <p:nvSpPr>
          <p:cNvPr id="9" name="TextBox 8">
            <a:extLst>
              <a:ext uri="{FF2B5EF4-FFF2-40B4-BE49-F238E27FC236}">
                <a16:creationId xmlns:a16="http://schemas.microsoft.com/office/drawing/2014/main" id="{E916FCB2-1AD5-45A9-9923-1137ED389351}"/>
              </a:ext>
            </a:extLst>
          </p:cNvPr>
          <p:cNvSpPr txBox="1"/>
          <p:nvPr/>
        </p:nvSpPr>
        <p:spPr>
          <a:xfrm>
            <a:off x="3227858" y="3397482"/>
            <a:ext cx="1289546" cy="276999"/>
          </a:xfrm>
          <a:prstGeom prst="rect">
            <a:avLst/>
          </a:prstGeom>
          <a:solidFill>
            <a:schemeClr val="bg1"/>
          </a:solidFill>
          <a:ln>
            <a:solidFill>
              <a:schemeClr val="tx1"/>
            </a:solidFill>
          </a:ln>
        </p:spPr>
        <p:txBody>
          <a:bodyPr wrap="square" rtlCol="0">
            <a:spAutoFit/>
          </a:bodyPr>
          <a:lstStyle/>
          <a:p>
            <a:pPr algn="ctr"/>
            <a:r>
              <a:rPr lang="en-US" sz="1200" dirty="0"/>
              <a:t>9 shows</a:t>
            </a:r>
          </a:p>
        </p:txBody>
      </p:sp>
      <p:pic>
        <p:nvPicPr>
          <p:cNvPr id="3" name="Picture 2">
            <a:extLst>
              <a:ext uri="{FF2B5EF4-FFF2-40B4-BE49-F238E27FC236}">
                <a16:creationId xmlns:a16="http://schemas.microsoft.com/office/drawing/2014/main" id="{0C21120D-8F0F-4CF5-BE5B-CB39FBA651F8}"/>
              </a:ext>
            </a:extLst>
          </p:cNvPr>
          <p:cNvPicPr>
            <a:picLocks noChangeAspect="1"/>
          </p:cNvPicPr>
          <p:nvPr/>
        </p:nvPicPr>
        <p:blipFill>
          <a:blip r:embed="rId2"/>
          <a:stretch>
            <a:fillRect/>
          </a:stretch>
        </p:blipFill>
        <p:spPr>
          <a:xfrm>
            <a:off x="454169" y="2058069"/>
            <a:ext cx="1977243" cy="1127158"/>
          </a:xfrm>
          <a:prstGeom prst="rect">
            <a:avLst/>
          </a:prstGeom>
        </p:spPr>
      </p:pic>
      <p:pic>
        <p:nvPicPr>
          <p:cNvPr id="14" name="Picture 13">
            <a:extLst>
              <a:ext uri="{FF2B5EF4-FFF2-40B4-BE49-F238E27FC236}">
                <a16:creationId xmlns:a16="http://schemas.microsoft.com/office/drawing/2014/main" id="{05300C99-1C2E-4CD7-AD14-A05CDC63C3A8}"/>
              </a:ext>
            </a:extLst>
          </p:cNvPr>
          <p:cNvPicPr>
            <a:picLocks noChangeAspect="1"/>
          </p:cNvPicPr>
          <p:nvPr/>
        </p:nvPicPr>
        <p:blipFill>
          <a:blip r:embed="rId3"/>
          <a:stretch>
            <a:fillRect/>
          </a:stretch>
        </p:blipFill>
        <p:spPr>
          <a:xfrm>
            <a:off x="2516844" y="2074272"/>
            <a:ext cx="2001526" cy="1120855"/>
          </a:xfrm>
          <a:prstGeom prst="rect">
            <a:avLst/>
          </a:prstGeom>
        </p:spPr>
      </p:pic>
      <p:pic>
        <p:nvPicPr>
          <p:cNvPr id="15" name="Picture 14">
            <a:extLst>
              <a:ext uri="{FF2B5EF4-FFF2-40B4-BE49-F238E27FC236}">
                <a16:creationId xmlns:a16="http://schemas.microsoft.com/office/drawing/2014/main" id="{D5E476A7-59DA-4129-B88B-4D052AF81D5E}"/>
              </a:ext>
            </a:extLst>
          </p:cNvPr>
          <p:cNvPicPr>
            <a:picLocks noChangeAspect="1"/>
          </p:cNvPicPr>
          <p:nvPr/>
        </p:nvPicPr>
        <p:blipFill>
          <a:blip r:embed="rId4"/>
          <a:stretch>
            <a:fillRect/>
          </a:stretch>
        </p:blipFill>
        <p:spPr>
          <a:xfrm>
            <a:off x="457362" y="3817914"/>
            <a:ext cx="2648986" cy="988859"/>
          </a:xfrm>
          <a:prstGeom prst="rect">
            <a:avLst/>
          </a:prstGeom>
          <a:ln>
            <a:solidFill>
              <a:schemeClr val="tx1"/>
            </a:solidFill>
          </a:ln>
        </p:spPr>
      </p:pic>
      <p:sp>
        <p:nvSpPr>
          <p:cNvPr id="16" name="TextBox 15">
            <a:extLst>
              <a:ext uri="{FF2B5EF4-FFF2-40B4-BE49-F238E27FC236}">
                <a16:creationId xmlns:a16="http://schemas.microsoft.com/office/drawing/2014/main" id="{568C968D-DF4B-467E-8B30-B1A9D7694A55}"/>
              </a:ext>
            </a:extLst>
          </p:cNvPr>
          <p:cNvSpPr txBox="1"/>
          <p:nvPr/>
        </p:nvSpPr>
        <p:spPr>
          <a:xfrm>
            <a:off x="2525554" y="1783273"/>
            <a:ext cx="2000884" cy="276999"/>
          </a:xfrm>
          <a:prstGeom prst="rect">
            <a:avLst/>
          </a:prstGeom>
          <a:solidFill>
            <a:schemeClr val="bg1"/>
          </a:solidFill>
          <a:ln>
            <a:solidFill>
              <a:schemeClr val="tx1"/>
            </a:solidFill>
          </a:ln>
        </p:spPr>
        <p:txBody>
          <a:bodyPr wrap="square" rtlCol="0">
            <a:spAutoFit/>
          </a:bodyPr>
          <a:lstStyle/>
          <a:p>
            <a:pPr algn="ctr"/>
            <a:r>
              <a:rPr lang="en-US" sz="1200" dirty="0"/>
              <a:t>3 shows</a:t>
            </a:r>
          </a:p>
        </p:txBody>
      </p:sp>
      <p:sp>
        <p:nvSpPr>
          <p:cNvPr id="17" name="TextBox 16">
            <a:extLst>
              <a:ext uri="{FF2B5EF4-FFF2-40B4-BE49-F238E27FC236}">
                <a16:creationId xmlns:a16="http://schemas.microsoft.com/office/drawing/2014/main" id="{5E3BDB0E-7DD5-4C63-9F06-70E3B1B6BBCD}"/>
              </a:ext>
            </a:extLst>
          </p:cNvPr>
          <p:cNvSpPr txBox="1"/>
          <p:nvPr/>
        </p:nvSpPr>
        <p:spPr>
          <a:xfrm>
            <a:off x="454169" y="3338545"/>
            <a:ext cx="2648986" cy="461665"/>
          </a:xfrm>
          <a:prstGeom prst="rect">
            <a:avLst/>
          </a:prstGeom>
          <a:solidFill>
            <a:schemeClr val="bg1"/>
          </a:solidFill>
          <a:ln>
            <a:solidFill>
              <a:schemeClr val="tx1"/>
            </a:solidFill>
          </a:ln>
        </p:spPr>
        <p:txBody>
          <a:bodyPr wrap="square" rtlCol="0">
            <a:spAutoFit/>
          </a:bodyPr>
          <a:lstStyle/>
          <a:p>
            <a:pPr algn="ctr"/>
            <a:r>
              <a:rPr lang="en-US" sz="1200" dirty="0"/>
              <a:t>9 shows +</a:t>
            </a:r>
          </a:p>
          <a:p>
            <a:pPr algn="ctr"/>
            <a:r>
              <a:rPr lang="en-US" sz="1200" dirty="0"/>
              <a:t>10 International</a:t>
            </a:r>
          </a:p>
        </p:txBody>
      </p:sp>
      <p:sp>
        <p:nvSpPr>
          <p:cNvPr id="18" name="TextBox 17">
            <a:extLst>
              <a:ext uri="{FF2B5EF4-FFF2-40B4-BE49-F238E27FC236}">
                <a16:creationId xmlns:a16="http://schemas.microsoft.com/office/drawing/2014/main" id="{0E10B35E-9238-4648-9434-7DBD48FD1765}"/>
              </a:ext>
            </a:extLst>
          </p:cNvPr>
          <p:cNvSpPr txBox="1"/>
          <p:nvPr/>
        </p:nvSpPr>
        <p:spPr>
          <a:xfrm>
            <a:off x="454169" y="1753243"/>
            <a:ext cx="1977243" cy="307777"/>
          </a:xfrm>
          <a:prstGeom prst="rect">
            <a:avLst/>
          </a:prstGeom>
          <a:solidFill>
            <a:schemeClr val="bg1"/>
          </a:solidFill>
          <a:ln>
            <a:solidFill>
              <a:schemeClr val="tx1"/>
            </a:solidFill>
          </a:ln>
        </p:spPr>
        <p:txBody>
          <a:bodyPr wrap="square" rtlCol="0">
            <a:spAutoFit/>
          </a:bodyPr>
          <a:lstStyle/>
          <a:p>
            <a:pPr algn="ctr"/>
            <a:r>
              <a:rPr lang="en-US" sz="1400" dirty="0"/>
              <a:t>3 shows</a:t>
            </a:r>
          </a:p>
        </p:txBody>
      </p:sp>
      <p:pic>
        <p:nvPicPr>
          <p:cNvPr id="19" name="Picture 18">
            <a:extLst>
              <a:ext uri="{FF2B5EF4-FFF2-40B4-BE49-F238E27FC236}">
                <a16:creationId xmlns:a16="http://schemas.microsoft.com/office/drawing/2014/main" id="{924B13C8-8D78-402C-B6A2-981DC26BBE4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243938" y="3672339"/>
            <a:ext cx="1260753" cy="1041069"/>
          </a:xfrm>
          <a:prstGeom prst="rect">
            <a:avLst/>
          </a:prstGeom>
          <a:ln>
            <a:solidFill>
              <a:schemeClr val="tx1"/>
            </a:solidFill>
          </a:ln>
        </p:spPr>
      </p:pic>
      <p:pic>
        <p:nvPicPr>
          <p:cNvPr id="20" name="Picture 19">
            <a:extLst>
              <a:ext uri="{FF2B5EF4-FFF2-40B4-BE49-F238E27FC236}">
                <a16:creationId xmlns:a16="http://schemas.microsoft.com/office/drawing/2014/main" id="{09C6B860-8E9B-4CBE-B825-00D903623802}"/>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524789" y="3657954"/>
            <a:ext cx="1433753" cy="872640"/>
          </a:xfrm>
          <a:prstGeom prst="rect">
            <a:avLst/>
          </a:prstGeom>
        </p:spPr>
      </p:pic>
      <p:pic>
        <p:nvPicPr>
          <p:cNvPr id="21" name="Picture 20">
            <a:extLst>
              <a:ext uri="{FF2B5EF4-FFF2-40B4-BE49-F238E27FC236}">
                <a16:creationId xmlns:a16="http://schemas.microsoft.com/office/drawing/2014/main" id="{E8DDEA5F-74A0-46B4-8A9C-FDA1036F14CD}"/>
              </a:ext>
            </a:extLst>
          </p:cNvPr>
          <p:cNvPicPr>
            <a:picLocks noChangeAspect="1"/>
          </p:cNvPicPr>
          <p:nvPr/>
        </p:nvPicPr>
        <p:blipFill>
          <a:blip r:embed="rId7"/>
          <a:stretch>
            <a:fillRect/>
          </a:stretch>
        </p:blipFill>
        <p:spPr>
          <a:xfrm>
            <a:off x="7003493" y="3672339"/>
            <a:ext cx="2088453" cy="1115145"/>
          </a:xfrm>
          <a:prstGeom prst="rect">
            <a:avLst/>
          </a:prstGeom>
        </p:spPr>
      </p:pic>
      <p:pic>
        <p:nvPicPr>
          <p:cNvPr id="22" name="Picture 21">
            <a:extLst>
              <a:ext uri="{FF2B5EF4-FFF2-40B4-BE49-F238E27FC236}">
                <a16:creationId xmlns:a16="http://schemas.microsoft.com/office/drawing/2014/main" id="{0CF30C32-A7BE-4466-8B3C-3922E4241051}"/>
              </a:ext>
            </a:extLst>
          </p:cNvPr>
          <p:cNvPicPr>
            <a:picLocks noChangeAspect="1"/>
          </p:cNvPicPr>
          <p:nvPr/>
        </p:nvPicPr>
        <p:blipFill>
          <a:blip r:embed="rId8"/>
          <a:stretch>
            <a:fillRect/>
          </a:stretch>
        </p:blipFill>
        <p:spPr>
          <a:xfrm>
            <a:off x="6741682" y="1829135"/>
            <a:ext cx="1094454" cy="1740920"/>
          </a:xfrm>
          <a:prstGeom prst="rect">
            <a:avLst/>
          </a:prstGeom>
        </p:spPr>
      </p:pic>
      <p:pic>
        <p:nvPicPr>
          <p:cNvPr id="23" name="Picture 22">
            <a:extLst>
              <a:ext uri="{FF2B5EF4-FFF2-40B4-BE49-F238E27FC236}">
                <a16:creationId xmlns:a16="http://schemas.microsoft.com/office/drawing/2014/main" id="{0824B572-B18D-420E-A26C-1166D23D4FC7}"/>
              </a:ext>
            </a:extLst>
          </p:cNvPr>
          <p:cNvPicPr>
            <a:picLocks noChangeAspect="1"/>
          </p:cNvPicPr>
          <p:nvPr/>
        </p:nvPicPr>
        <p:blipFill>
          <a:blip r:embed="rId9"/>
          <a:stretch>
            <a:fillRect/>
          </a:stretch>
        </p:blipFill>
        <p:spPr>
          <a:xfrm>
            <a:off x="7904797" y="1829135"/>
            <a:ext cx="1114507" cy="1740920"/>
          </a:xfrm>
          <a:prstGeom prst="rect">
            <a:avLst/>
          </a:prstGeom>
        </p:spPr>
      </p:pic>
      <p:pic>
        <p:nvPicPr>
          <p:cNvPr id="24" name="Picture 23">
            <a:extLst>
              <a:ext uri="{FF2B5EF4-FFF2-40B4-BE49-F238E27FC236}">
                <a16:creationId xmlns:a16="http://schemas.microsoft.com/office/drawing/2014/main" id="{3A8713E6-993F-463F-B696-F3C096734E4A}"/>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5516968" y="4618493"/>
            <a:ext cx="1449394" cy="804542"/>
          </a:xfrm>
          <a:prstGeom prst="rect">
            <a:avLst/>
          </a:prstGeom>
        </p:spPr>
      </p:pic>
      <p:sp>
        <p:nvSpPr>
          <p:cNvPr id="25" name="TextBox 24">
            <a:extLst>
              <a:ext uri="{FF2B5EF4-FFF2-40B4-BE49-F238E27FC236}">
                <a16:creationId xmlns:a16="http://schemas.microsoft.com/office/drawing/2014/main" id="{DF14568E-993F-4634-AED2-07E034C30282}"/>
              </a:ext>
            </a:extLst>
          </p:cNvPr>
          <p:cNvSpPr txBox="1"/>
          <p:nvPr/>
        </p:nvSpPr>
        <p:spPr>
          <a:xfrm>
            <a:off x="6977465" y="5046234"/>
            <a:ext cx="2140507" cy="1200329"/>
          </a:xfrm>
          <a:prstGeom prst="rect">
            <a:avLst/>
          </a:prstGeom>
          <a:noFill/>
        </p:spPr>
        <p:txBody>
          <a:bodyPr wrap="square" rtlCol="0">
            <a:spAutoFit/>
          </a:bodyPr>
          <a:lstStyle/>
          <a:p>
            <a:pPr algn="ctr"/>
            <a:r>
              <a:rPr lang="en-US" sz="1400" dirty="0"/>
              <a:t>Not so niche…</a:t>
            </a:r>
            <a:r>
              <a:rPr lang="en-US" sz="1400" i="1" dirty="0"/>
              <a:t>Talking Dead </a:t>
            </a:r>
            <a:r>
              <a:rPr lang="en-US" sz="1400" dirty="0"/>
              <a:t>has nearly </a:t>
            </a:r>
            <a:r>
              <a:rPr lang="en-US" sz="1400" u="sng" dirty="0"/>
              <a:t>double</a:t>
            </a:r>
            <a:r>
              <a:rPr lang="en-US" sz="1400" dirty="0"/>
              <a:t> the audience of the #2 ranked YouTube Channel</a:t>
            </a:r>
          </a:p>
          <a:p>
            <a:pPr algn="ctr"/>
            <a:endParaRPr lang="en-US" sz="1600" dirty="0">
              <a:solidFill>
                <a:srgbClr val="FF0000"/>
              </a:solidFill>
            </a:endParaRPr>
          </a:p>
        </p:txBody>
      </p:sp>
      <p:sp>
        <p:nvSpPr>
          <p:cNvPr id="26" name="TextBox 25">
            <a:extLst>
              <a:ext uri="{FF2B5EF4-FFF2-40B4-BE49-F238E27FC236}">
                <a16:creationId xmlns:a16="http://schemas.microsoft.com/office/drawing/2014/main" id="{1188FABF-A188-404D-8B6E-19B49DAD32E1}"/>
              </a:ext>
            </a:extLst>
          </p:cNvPr>
          <p:cNvSpPr txBox="1"/>
          <p:nvPr/>
        </p:nvSpPr>
        <p:spPr>
          <a:xfrm>
            <a:off x="327578" y="6608603"/>
            <a:ext cx="3135795" cy="200055"/>
          </a:xfrm>
          <a:prstGeom prst="rect">
            <a:avLst/>
          </a:prstGeom>
          <a:noFill/>
        </p:spPr>
        <p:txBody>
          <a:bodyPr wrap="none" rtlCol="0">
            <a:spAutoFit/>
          </a:bodyPr>
          <a:lstStyle/>
          <a:p>
            <a:r>
              <a:rPr lang="en-US" sz="700" i="1" dirty="0"/>
              <a:t>Source: #2 YT Channel – </a:t>
            </a:r>
            <a:r>
              <a:rPr lang="en-US" sz="700" i="1" dirty="0" err="1"/>
              <a:t>ElRubiusOMG</a:t>
            </a:r>
            <a:r>
              <a:rPr lang="en-US" sz="700" i="1" dirty="0"/>
              <a:t> (by subscriber count), August 2017</a:t>
            </a:r>
          </a:p>
        </p:txBody>
      </p:sp>
      <p:pic>
        <p:nvPicPr>
          <p:cNvPr id="7" name="Picture 6">
            <a:extLst>
              <a:ext uri="{FF2B5EF4-FFF2-40B4-BE49-F238E27FC236}">
                <a16:creationId xmlns:a16="http://schemas.microsoft.com/office/drawing/2014/main" id="{46C6120C-79C4-4DA5-9E4E-4C6EC564896B}"/>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r="12976"/>
          <a:stretch/>
        </p:blipFill>
        <p:spPr>
          <a:xfrm>
            <a:off x="3228824" y="5288691"/>
            <a:ext cx="1287862" cy="714829"/>
          </a:xfrm>
          <a:prstGeom prst="rect">
            <a:avLst/>
          </a:prstGeom>
          <a:ln>
            <a:solidFill>
              <a:schemeClr val="bg1">
                <a:lumMod val="85000"/>
              </a:schemeClr>
            </a:solidFill>
          </a:ln>
        </p:spPr>
      </p:pic>
      <p:sp>
        <p:nvSpPr>
          <p:cNvPr id="29" name="TextBox 28">
            <a:extLst>
              <a:ext uri="{FF2B5EF4-FFF2-40B4-BE49-F238E27FC236}">
                <a16:creationId xmlns:a16="http://schemas.microsoft.com/office/drawing/2014/main" id="{981B9C6B-22E8-4D1C-874B-E7AA6FB7CEF9}"/>
              </a:ext>
            </a:extLst>
          </p:cNvPr>
          <p:cNvSpPr txBox="1"/>
          <p:nvPr/>
        </p:nvSpPr>
        <p:spPr>
          <a:xfrm>
            <a:off x="3227036" y="4995026"/>
            <a:ext cx="1291191" cy="276999"/>
          </a:xfrm>
          <a:prstGeom prst="rect">
            <a:avLst/>
          </a:prstGeom>
          <a:solidFill>
            <a:schemeClr val="bg1"/>
          </a:solidFill>
          <a:ln>
            <a:solidFill>
              <a:schemeClr val="tx1"/>
            </a:solidFill>
          </a:ln>
        </p:spPr>
        <p:txBody>
          <a:bodyPr wrap="square" rtlCol="0">
            <a:spAutoFit/>
          </a:bodyPr>
          <a:lstStyle/>
          <a:p>
            <a:pPr algn="ctr"/>
            <a:r>
              <a:rPr lang="en-US" sz="1200" dirty="0"/>
              <a:t>7 shows</a:t>
            </a:r>
          </a:p>
        </p:txBody>
      </p:sp>
      <p:pic>
        <p:nvPicPr>
          <p:cNvPr id="10" name="Picture 9">
            <a:extLst>
              <a:ext uri="{FF2B5EF4-FFF2-40B4-BE49-F238E27FC236}">
                <a16:creationId xmlns:a16="http://schemas.microsoft.com/office/drawing/2014/main" id="{1AAD7EE4-5271-46C4-8420-BE3917AE70DE}"/>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5520631" y="1844365"/>
            <a:ext cx="1156477" cy="1710460"/>
          </a:xfrm>
          <a:prstGeom prst="rect">
            <a:avLst/>
          </a:prstGeom>
        </p:spPr>
      </p:pic>
      <p:pic>
        <p:nvPicPr>
          <p:cNvPr id="13" name="Picture 12">
            <a:extLst>
              <a:ext uri="{FF2B5EF4-FFF2-40B4-BE49-F238E27FC236}">
                <a16:creationId xmlns:a16="http://schemas.microsoft.com/office/drawing/2014/main" id="{37266FFA-5D56-4F8A-A480-120F884A7F76}"/>
              </a:ext>
            </a:extLst>
          </p:cNvPr>
          <p:cNvPicPr>
            <a:picLocks noChangeAspect="1"/>
          </p:cNvPicPr>
          <p:nvPr/>
        </p:nvPicPr>
        <p:blipFill>
          <a:blip r:embed="rId13"/>
          <a:stretch>
            <a:fillRect/>
          </a:stretch>
        </p:blipFill>
        <p:spPr>
          <a:xfrm>
            <a:off x="467951" y="5451944"/>
            <a:ext cx="2626815" cy="551576"/>
          </a:xfrm>
          <a:prstGeom prst="rect">
            <a:avLst/>
          </a:prstGeom>
        </p:spPr>
      </p:pic>
      <p:sp>
        <p:nvSpPr>
          <p:cNvPr id="30" name="TextBox 29">
            <a:extLst>
              <a:ext uri="{FF2B5EF4-FFF2-40B4-BE49-F238E27FC236}">
                <a16:creationId xmlns:a16="http://schemas.microsoft.com/office/drawing/2014/main" id="{BA3F007D-C823-4BA2-8EA0-BD49A844919E}"/>
              </a:ext>
            </a:extLst>
          </p:cNvPr>
          <p:cNvSpPr txBox="1"/>
          <p:nvPr/>
        </p:nvSpPr>
        <p:spPr>
          <a:xfrm>
            <a:off x="470937" y="4979845"/>
            <a:ext cx="2623829" cy="461665"/>
          </a:xfrm>
          <a:prstGeom prst="rect">
            <a:avLst/>
          </a:prstGeom>
          <a:solidFill>
            <a:schemeClr val="bg1"/>
          </a:solidFill>
          <a:ln>
            <a:solidFill>
              <a:schemeClr val="tx1"/>
            </a:solidFill>
          </a:ln>
        </p:spPr>
        <p:txBody>
          <a:bodyPr wrap="square" rtlCol="0">
            <a:spAutoFit/>
          </a:bodyPr>
          <a:lstStyle/>
          <a:p>
            <a:pPr algn="ctr"/>
            <a:r>
              <a:rPr lang="en-US" sz="1200" dirty="0"/>
              <a:t>10 shows/specials +</a:t>
            </a:r>
          </a:p>
          <a:p>
            <a:pPr algn="ctr"/>
            <a:r>
              <a:rPr lang="en-US" sz="1200" dirty="0"/>
              <a:t>20 International </a:t>
            </a:r>
          </a:p>
        </p:txBody>
      </p:sp>
      <p:sp>
        <p:nvSpPr>
          <p:cNvPr id="28" name="Slide Number Placeholder 1">
            <a:extLst>
              <a:ext uri="{FF2B5EF4-FFF2-40B4-BE49-F238E27FC236}">
                <a16:creationId xmlns:a16="http://schemas.microsoft.com/office/drawing/2014/main" id="{D17B5B83-10A3-487F-A560-92C24E8118F1}"/>
              </a:ext>
            </a:extLst>
          </p:cNvPr>
          <p:cNvSpPr txBox="1">
            <a:spLocks/>
          </p:cNvSpPr>
          <p:nvPr/>
        </p:nvSpPr>
        <p:spPr>
          <a:xfrm>
            <a:off x="8458200" y="6572521"/>
            <a:ext cx="21336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04F9D6DC-8C4E-4599-BF21-177D7E9FD0BC}" type="slidenum">
              <a:rPr lang="en-US" sz="1100" smtClean="0">
                <a:solidFill>
                  <a:schemeClr val="accent1"/>
                </a:solidFill>
              </a:rPr>
              <a:pPr/>
              <a:t>42</a:t>
            </a:fld>
            <a:endParaRPr lang="en-US" sz="1400" dirty="0">
              <a:solidFill>
                <a:schemeClr val="accent1"/>
              </a:solidFill>
            </a:endParaRPr>
          </a:p>
        </p:txBody>
      </p:sp>
    </p:spTree>
    <p:extLst>
      <p:ext uri="{BB962C8B-B14F-4D97-AF65-F5344CB8AC3E}">
        <p14:creationId xmlns:p14="http://schemas.microsoft.com/office/powerpoint/2010/main" val="338161933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355984" y="385094"/>
            <a:ext cx="8572500" cy="1121200"/>
          </a:xfrm>
        </p:spPr>
        <p:txBody>
          <a:bodyPr/>
          <a:lstStyle/>
          <a:p>
            <a:r>
              <a:rPr lang="en-US" sz="2400" dirty="0"/>
              <a:t>They Also Want More </a:t>
            </a:r>
            <a:r>
              <a:rPr lang="en-US" sz="2400" i="1" dirty="0"/>
              <a:t>Off </a:t>
            </a:r>
            <a:r>
              <a:rPr lang="en-US" sz="2400" dirty="0"/>
              <a:t>The TV Screen - A Thirst For More Content And A Desire To Share Their Experience With Other Fans</a:t>
            </a:r>
          </a:p>
        </p:txBody>
      </p:sp>
      <p:sp>
        <p:nvSpPr>
          <p:cNvPr id="9" name="TextBox 8">
            <a:extLst>
              <a:ext uri="{FF2B5EF4-FFF2-40B4-BE49-F238E27FC236}">
                <a16:creationId xmlns:a16="http://schemas.microsoft.com/office/drawing/2014/main" id="{C8F22FDA-5090-4C1E-9C3D-C1C21CC323DD}"/>
              </a:ext>
            </a:extLst>
          </p:cNvPr>
          <p:cNvSpPr txBox="1"/>
          <p:nvPr/>
        </p:nvSpPr>
        <p:spPr>
          <a:xfrm>
            <a:off x="0" y="6394181"/>
            <a:ext cx="7600426" cy="369332"/>
          </a:xfrm>
          <a:prstGeom prst="rect">
            <a:avLst/>
          </a:prstGeom>
          <a:noFill/>
        </p:spPr>
        <p:txBody>
          <a:bodyPr wrap="square" rtlCol="0">
            <a:spAutoFit/>
          </a:bodyPr>
          <a:lstStyle/>
          <a:p>
            <a:r>
              <a:rPr lang="en-US" sz="600" i="1" dirty="0"/>
              <a:t>Source:  Data as of 9/8/17; Top TV programs based on Nielsen Television Index National Ranking Report – The Big Bang Theory, NCIS, Bull, This is Us, Blue Bloods , Excludes Paid Political Programming; Breakouts; Specials; Programs 5 minutes or Less; Sustainers; Pre-premieres, For time period **9/19/16 - 5/24/17, Reddit followers are on Official program/channel </a:t>
            </a:r>
            <a:r>
              <a:rPr lang="en-US" sz="600" i="1" dirty="0" err="1"/>
              <a:t>subthread</a:t>
            </a:r>
            <a:r>
              <a:rPr lang="en-US" sz="600" i="1" dirty="0"/>
              <a:t>; Top 5 YT channels based upon total subscribers as of 7/24/17 – </a:t>
            </a:r>
            <a:r>
              <a:rPr lang="en-US" sz="600" i="1" dirty="0" err="1"/>
              <a:t>PewDiePie</a:t>
            </a:r>
            <a:r>
              <a:rPr lang="en-US" sz="600" i="1" dirty="0"/>
              <a:t>, </a:t>
            </a:r>
            <a:r>
              <a:rPr lang="en-US" sz="600" i="1" dirty="0" err="1"/>
              <a:t>HolaSoyGerman</a:t>
            </a:r>
            <a:r>
              <a:rPr lang="en-US" sz="600" i="1" dirty="0"/>
              <a:t>, </a:t>
            </a:r>
            <a:r>
              <a:rPr lang="en-US" sz="600" i="1" dirty="0" err="1"/>
              <a:t>ElRubiusOMG</a:t>
            </a:r>
            <a:r>
              <a:rPr lang="en-US" sz="600" i="1" dirty="0"/>
              <a:t>, </a:t>
            </a:r>
            <a:r>
              <a:rPr lang="en-US" sz="600" i="1" dirty="0" err="1"/>
              <a:t>Smosh</a:t>
            </a:r>
            <a:r>
              <a:rPr lang="en-US" sz="600" i="1" dirty="0"/>
              <a:t>, </a:t>
            </a:r>
            <a:r>
              <a:rPr lang="en-US" sz="600" i="1" dirty="0" err="1"/>
              <a:t>Fernanfloo</a:t>
            </a:r>
            <a:r>
              <a:rPr lang="en-US" sz="600" i="1" dirty="0"/>
              <a:t>. Web traffic data is comScore, Media Metrix Multi-Platform,  total </a:t>
            </a:r>
            <a:r>
              <a:rPr lang="en-US" sz="600" i="1" dirty="0" err="1"/>
              <a:t>uniques</a:t>
            </a:r>
            <a:r>
              <a:rPr lang="en-US" sz="600" i="1" dirty="0"/>
              <a:t> in the months of October 2016 and July 2017</a:t>
            </a:r>
          </a:p>
        </p:txBody>
      </p:sp>
      <p:sp>
        <p:nvSpPr>
          <p:cNvPr id="11" name="TextBox 10">
            <a:extLst>
              <a:ext uri="{FF2B5EF4-FFF2-40B4-BE49-F238E27FC236}">
                <a16:creationId xmlns:a16="http://schemas.microsoft.com/office/drawing/2014/main" id="{8F180AE0-2378-4EA2-A5B4-B73232000DE9}"/>
              </a:ext>
            </a:extLst>
          </p:cNvPr>
          <p:cNvSpPr txBox="1"/>
          <p:nvPr/>
        </p:nvSpPr>
        <p:spPr>
          <a:xfrm>
            <a:off x="2069483" y="2134192"/>
            <a:ext cx="4042517" cy="646331"/>
          </a:xfrm>
          <a:prstGeom prst="rect">
            <a:avLst/>
          </a:prstGeom>
          <a:noFill/>
        </p:spPr>
        <p:txBody>
          <a:bodyPr wrap="none" rtlCol="0">
            <a:spAutoFit/>
          </a:bodyPr>
          <a:lstStyle/>
          <a:p>
            <a:r>
              <a:rPr lang="en-US" dirty="0"/>
              <a:t>39,398 Reddit Followers</a:t>
            </a:r>
          </a:p>
          <a:p>
            <a:r>
              <a:rPr lang="en-US" dirty="0"/>
              <a:t>	</a:t>
            </a:r>
            <a:r>
              <a:rPr lang="en-US" sz="1400" dirty="0"/>
              <a:t>…top 5 YouTube channels have 1,492</a:t>
            </a:r>
            <a:endParaRPr lang="en-US" dirty="0"/>
          </a:p>
        </p:txBody>
      </p:sp>
      <p:pic>
        <p:nvPicPr>
          <p:cNvPr id="12" name="Picture 11">
            <a:extLst>
              <a:ext uri="{FF2B5EF4-FFF2-40B4-BE49-F238E27FC236}">
                <a16:creationId xmlns:a16="http://schemas.microsoft.com/office/drawing/2014/main" id="{EBDE286F-65E1-4C52-9CD3-50AD0CBE668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32653" y="1910438"/>
            <a:ext cx="1507878" cy="847236"/>
          </a:xfrm>
          <a:prstGeom prst="roundRect">
            <a:avLst/>
          </a:prstGeom>
        </p:spPr>
      </p:pic>
      <p:sp>
        <p:nvSpPr>
          <p:cNvPr id="14" name="TextBox 13">
            <a:extLst>
              <a:ext uri="{FF2B5EF4-FFF2-40B4-BE49-F238E27FC236}">
                <a16:creationId xmlns:a16="http://schemas.microsoft.com/office/drawing/2014/main" id="{94F9B6E0-B94D-4A4F-AC6A-0A06985CD52F}"/>
              </a:ext>
            </a:extLst>
          </p:cNvPr>
          <p:cNvSpPr txBox="1"/>
          <p:nvPr/>
        </p:nvSpPr>
        <p:spPr>
          <a:xfrm>
            <a:off x="1525456" y="1397061"/>
            <a:ext cx="6180538" cy="369332"/>
          </a:xfrm>
          <a:prstGeom prst="rect">
            <a:avLst/>
          </a:prstGeom>
          <a:noFill/>
        </p:spPr>
        <p:txBody>
          <a:bodyPr wrap="none" rtlCol="0">
            <a:spAutoFit/>
          </a:bodyPr>
          <a:lstStyle/>
          <a:p>
            <a:r>
              <a:rPr lang="en-US" dirty="0"/>
              <a:t>The Top 5 Entertainment TV programs have a combined….</a:t>
            </a:r>
          </a:p>
        </p:txBody>
      </p:sp>
      <p:pic>
        <p:nvPicPr>
          <p:cNvPr id="15" name="Picture 14">
            <a:extLst>
              <a:ext uri="{FF2B5EF4-FFF2-40B4-BE49-F238E27FC236}">
                <a16:creationId xmlns:a16="http://schemas.microsoft.com/office/drawing/2014/main" id="{1B045FF5-4AE2-405F-8F0A-A565C948E2B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10840"/>
          <a:stretch/>
        </p:blipFill>
        <p:spPr>
          <a:xfrm>
            <a:off x="648190" y="5251381"/>
            <a:ext cx="826222" cy="676715"/>
          </a:xfrm>
          <a:prstGeom prst="rect">
            <a:avLst/>
          </a:prstGeom>
        </p:spPr>
      </p:pic>
      <p:pic>
        <p:nvPicPr>
          <p:cNvPr id="16" name="Picture 4" descr="https://www.youtube.com/yt/brand/media/image/YouTube-logo-full_color.png">
            <a:extLst>
              <a:ext uri="{FF2B5EF4-FFF2-40B4-BE49-F238E27FC236}">
                <a16:creationId xmlns:a16="http://schemas.microsoft.com/office/drawing/2014/main" id="{0D7DAABF-A766-4D84-8764-94EF889F3D33}"/>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355984" y="2955572"/>
            <a:ext cx="1486512" cy="977381"/>
          </a:xfrm>
          <a:prstGeom prst="rect">
            <a:avLst/>
          </a:prstGeom>
          <a:noFill/>
          <a:extLst>
            <a:ext uri="{909E8E84-426E-40dd-AFC4-6F175D3DCCD1}">
              <a14:hiddenFill xmlns:a14="http://schemas.microsoft.com/office/drawing/2010/main" xmlns="">
                <a:solidFill>
                  <a:srgbClr val="FFFFFF"/>
                </a:solidFill>
              </a14:hiddenFill>
            </a:ext>
          </a:extLst>
        </p:spPr>
      </p:pic>
      <p:sp>
        <p:nvSpPr>
          <p:cNvPr id="17" name="TextBox 16">
            <a:extLst>
              <a:ext uri="{FF2B5EF4-FFF2-40B4-BE49-F238E27FC236}">
                <a16:creationId xmlns:a16="http://schemas.microsoft.com/office/drawing/2014/main" id="{7ADF5BCD-B385-40EA-B1D7-A5520516AF52}"/>
              </a:ext>
            </a:extLst>
          </p:cNvPr>
          <p:cNvSpPr txBox="1"/>
          <p:nvPr/>
        </p:nvSpPr>
        <p:spPr>
          <a:xfrm>
            <a:off x="2069483" y="3254143"/>
            <a:ext cx="5092484" cy="646331"/>
          </a:xfrm>
          <a:prstGeom prst="rect">
            <a:avLst/>
          </a:prstGeom>
          <a:noFill/>
        </p:spPr>
        <p:txBody>
          <a:bodyPr wrap="none" rtlCol="0">
            <a:spAutoFit/>
          </a:bodyPr>
          <a:lstStyle/>
          <a:p>
            <a:r>
              <a:rPr lang="en-US" dirty="0"/>
              <a:t>13,012,100 pieces of Video Content on YouTube</a:t>
            </a:r>
          </a:p>
          <a:p>
            <a:r>
              <a:rPr lang="en-US" dirty="0"/>
              <a:t>	</a:t>
            </a:r>
            <a:r>
              <a:rPr lang="en-US" sz="1400" dirty="0"/>
              <a:t>…top 5 YouTube channels have 8,908,000</a:t>
            </a:r>
            <a:endParaRPr lang="en-US" dirty="0"/>
          </a:p>
        </p:txBody>
      </p:sp>
      <p:pic>
        <p:nvPicPr>
          <p:cNvPr id="18" name="Picture 2" descr="https://www.facebookbrand.com/img/fb-art.jpg">
            <a:extLst>
              <a:ext uri="{FF2B5EF4-FFF2-40B4-BE49-F238E27FC236}">
                <a16:creationId xmlns:a16="http://schemas.microsoft.com/office/drawing/2014/main" id="{A73E5BDD-B56F-4A84-A129-7B984708B817}"/>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778814" y="4152761"/>
            <a:ext cx="640852" cy="640852"/>
          </a:xfrm>
          <a:prstGeom prst="rect">
            <a:avLst/>
          </a:prstGeom>
          <a:noFill/>
          <a:extLst>
            <a:ext uri="{909E8E84-426E-40dd-AFC4-6F175D3DCCD1}">
              <a14:hiddenFill xmlns:a14="http://schemas.microsoft.com/office/drawing/2010/main" xmlns="">
                <a:solidFill>
                  <a:srgbClr val="FFFFFF"/>
                </a:solidFill>
              </a14:hiddenFill>
            </a:ext>
          </a:extLst>
        </p:spPr>
      </p:pic>
      <p:sp>
        <p:nvSpPr>
          <p:cNvPr id="19" name="TextBox 18">
            <a:extLst>
              <a:ext uri="{FF2B5EF4-FFF2-40B4-BE49-F238E27FC236}">
                <a16:creationId xmlns:a16="http://schemas.microsoft.com/office/drawing/2014/main" id="{55C5959C-A652-4D45-B8CC-BEEA67BC422F}"/>
              </a:ext>
            </a:extLst>
          </p:cNvPr>
          <p:cNvSpPr txBox="1"/>
          <p:nvPr/>
        </p:nvSpPr>
        <p:spPr>
          <a:xfrm>
            <a:off x="2069483" y="4229185"/>
            <a:ext cx="4486549" cy="646331"/>
          </a:xfrm>
          <a:prstGeom prst="rect">
            <a:avLst/>
          </a:prstGeom>
          <a:noFill/>
        </p:spPr>
        <p:txBody>
          <a:bodyPr wrap="none" rtlCol="0">
            <a:spAutoFit/>
          </a:bodyPr>
          <a:lstStyle/>
          <a:p>
            <a:r>
              <a:rPr lang="en-US" dirty="0"/>
              <a:t>52,021,000 Facebook Followers</a:t>
            </a:r>
          </a:p>
          <a:p>
            <a:r>
              <a:rPr lang="en-US" dirty="0"/>
              <a:t>	</a:t>
            </a:r>
            <a:r>
              <a:rPr lang="en-US" sz="1400" dirty="0"/>
              <a:t>…top 5 YouTube channels have 42,600,000</a:t>
            </a:r>
            <a:endParaRPr lang="en-US" dirty="0"/>
          </a:p>
        </p:txBody>
      </p:sp>
      <p:sp>
        <p:nvSpPr>
          <p:cNvPr id="20" name="TextBox 19">
            <a:extLst>
              <a:ext uri="{FF2B5EF4-FFF2-40B4-BE49-F238E27FC236}">
                <a16:creationId xmlns:a16="http://schemas.microsoft.com/office/drawing/2014/main" id="{72410519-3CE7-4552-ACE2-09584388D51C}"/>
              </a:ext>
            </a:extLst>
          </p:cNvPr>
          <p:cNvSpPr txBox="1"/>
          <p:nvPr/>
        </p:nvSpPr>
        <p:spPr>
          <a:xfrm>
            <a:off x="2069483" y="5287709"/>
            <a:ext cx="6638289" cy="646331"/>
          </a:xfrm>
          <a:prstGeom prst="rect">
            <a:avLst/>
          </a:prstGeom>
          <a:noFill/>
        </p:spPr>
        <p:txBody>
          <a:bodyPr wrap="square" rtlCol="0">
            <a:spAutoFit/>
          </a:bodyPr>
          <a:lstStyle/>
          <a:p>
            <a:r>
              <a:rPr lang="en-US" dirty="0"/>
              <a:t>600% increase in web traffic to the show’s sites after the new season began</a:t>
            </a:r>
          </a:p>
        </p:txBody>
      </p:sp>
      <p:sp>
        <p:nvSpPr>
          <p:cNvPr id="21" name="Slide Number Placeholder 1">
            <a:extLst>
              <a:ext uri="{FF2B5EF4-FFF2-40B4-BE49-F238E27FC236}">
                <a16:creationId xmlns:a16="http://schemas.microsoft.com/office/drawing/2014/main" id="{B48EBC5D-0E53-48BC-912D-9A9051FAE00F}"/>
              </a:ext>
            </a:extLst>
          </p:cNvPr>
          <p:cNvSpPr txBox="1">
            <a:spLocks/>
          </p:cNvSpPr>
          <p:nvPr/>
        </p:nvSpPr>
        <p:spPr>
          <a:xfrm>
            <a:off x="8458200" y="6572521"/>
            <a:ext cx="21336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04F9D6DC-8C4E-4599-BF21-177D7E9FD0BC}" type="slidenum">
              <a:rPr lang="en-US" sz="1100" smtClean="0">
                <a:solidFill>
                  <a:schemeClr val="accent1"/>
                </a:solidFill>
              </a:rPr>
              <a:pPr/>
              <a:t>43</a:t>
            </a:fld>
            <a:endParaRPr lang="en-US" sz="1400" dirty="0">
              <a:solidFill>
                <a:schemeClr val="accent1"/>
              </a:solidFill>
            </a:endParaRPr>
          </a:p>
        </p:txBody>
      </p:sp>
    </p:spTree>
    <p:extLst>
      <p:ext uri="{BB962C8B-B14F-4D97-AF65-F5344CB8AC3E}">
        <p14:creationId xmlns:p14="http://schemas.microsoft.com/office/powerpoint/2010/main" val="285764921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355984" y="385094"/>
            <a:ext cx="8572500" cy="1121200"/>
          </a:xfrm>
        </p:spPr>
        <p:txBody>
          <a:bodyPr/>
          <a:lstStyle/>
          <a:p>
            <a:r>
              <a:rPr lang="en-US" sz="2400" dirty="0"/>
              <a:t>Similarly, Millennials Are Inspired To Seek Out More Content On The Programming They Love</a:t>
            </a:r>
          </a:p>
        </p:txBody>
      </p:sp>
      <p:sp>
        <p:nvSpPr>
          <p:cNvPr id="9" name="TextBox 8">
            <a:extLst>
              <a:ext uri="{FF2B5EF4-FFF2-40B4-BE49-F238E27FC236}">
                <a16:creationId xmlns:a16="http://schemas.microsoft.com/office/drawing/2014/main" id="{C8F22FDA-5090-4C1E-9C3D-C1C21CC323DD}"/>
              </a:ext>
            </a:extLst>
          </p:cNvPr>
          <p:cNvSpPr txBox="1"/>
          <p:nvPr/>
        </p:nvSpPr>
        <p:spPr>
          <a:xfrm>
            <a:off x="0" y="6394181"/>
            <a:ext cx="760042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1" u="none" strike="noStrike" kern="1200" cap="none" spc="0" normalizeH="0" baseline="0" noProof="0" dirty="0">
                <a:ln>
                  <a:noFill/>
                </a:ln>
                <a:solidFill>
                  <a:prstClr val="black"/>
                </a:solidFill>
                <a:effectLst/>
                <a:uLnTx/>
                <a:uFillTx/>
                <a:latin typeface="Trebuchet MS"/>
                <a:ea typeface="+mn-ea"/>
                <a:cs typeface="+mn-cs"/>
              </a:rPr>
              <a:t>Source:  Top TV programs based on Nielsen Season To Date (10/16/17) for A18-34 – This is Us, Young Sheldon, The Voice, Empire, The Simpsons - Excludes Paid Political Programming; Sports; Breakouts; Specials; Programs 5 minutes or Less; Sustainers; Pre-premieres; Reddit followers are on Official program/channel </a:t>
            </a:r>
            <a:r>
              <a:rPr kumimoji="0" lang="en-US" sz="600" b="0" i="1" u="none" strike="noStrike" kern="1200" cap="none" spc="0" normalizeH="0" baseline="0" noProof="0" dirty="0" err="1">
                <a:ln>
                  <a:noFill/>
                </a:ln>
                <a:solidFill>
                  <a:prstClr val="black"/>
                </a:solidFill>
                <a:effectLst/>
                <a:uLnTx/>
                <a:uFillTx/>
                <a:latin typeface="Trebuchet MS"/>
                <a:ea typeface="+mn-ea"/>
                <a:cs typeface="+mn-cs"/>
              </a:rPr>
              <a:t>subthread</a:t>
            </a:r>
            <a:r>
              <a:rPr kumimoji="0" lang="en-US" sz="600" b="0" i="1" u="none" strike="noStrike" kern="1200" cap="none" spc="0" normalizeH="0" baseline="0" noProof="0" dirty="0">
                <a:ln>
                  <a:noFill/>
                </a:ln>
                <a:solidFill>
                  <a:prstClr val="black"/>
                </a:solidFill>
                <a:effectLst/>
                <a:uLnTx/>
                <a:uFillTx/>
                <a:latin typeface="Trebuchet MS"/>
                <a:ea typeface="+mn-ea"/>
                <a:cs typeface="+mn-cs"/>
              </a:rPr>
              <a:t>; Top 5 YT channels based upon total subscribers as of 7/24/17 – </a:t>
            </a:r>
            <a:r>
              <a:rPr kumimoji="0" lang="en-US" sz="600" b="0" i="1" u="none" strike="noStrike" kern="1200" cap="none" spc="0" normalizeH="0" baseline="0" noProof="0" dirty="0" err="1">
                <a:ln>
                  <a:noFill/>
                </a:ln>
                <a:solidFill>
                  <a:prstClr val="black"/>
                </a:solidFill>
                <a:effectLst/>
                <a:uLnTx/>
                <a:uFillTx/>
                <a:latin typeface="Trebuchet MS"/>
                <a:ea typeface="+mn-ea"/>
                <a:cs typeface="+mn-cs"/>
              </a:rPr>
              <a:t>PewDiePie</a:t>
            </a:r>
            <a:r>
              <a:rPr kumimoji="0" lang="en-US" sz="600" b="0" i="1" u="none" strike="noStrike" kern="1200" cap="none" spc="0" normalizeH="0" baseline="0" noProof="0" dirty="0">
                <a:ln>
                  <a:noFill/>
                </a:ln>
                <a:solidFill>
                  <a:prstClr val="black"/>
                </a:solidFill>
                <a:effectLst/>
                <a:uLnTx/>
                <a:uFillTx/>
                <a:latin typeface="Trebuchet MS"/>
                <a:ea typeface="+mn-ea"/>
                <a:cs typeface="+mn-cs"/>
              </a:rPr>
              <a:t>, </a:t>
            </a:r>
            <a:r>
              <a:rPr kumimoji="0" lang="en-US" sz="600" b="0" i="1" u="none" strike="noStrike" kern="1200" cap="none" spc="0" normalizeH="0" baseline="0" noProof="0" dirty="0" err="1">
                <a:ln>
                  <a:noFill/>
                </a:ln>
                <a:solidFill>
                  <a:prstClr val="black"/>
                </a:solidFill>
                <a:effectLst/>
                <a:uLnTx/>
                <a:uFillTx/>
                <a:latin typeface="Trebuchet MS"/>
                <a:ea typeface="+mn-ea"/>
                <a:cs typeface="+mn-cs"/>
              </a:rPr>
              <a:t>HolaSoyGerman</a:t>
            </a:r>
            <a:r>
              <a:rPr kumimoji="0" lang="en-US" sz="600" b="0" i="1" u="none" strike="noStrike" kern="1200" cap="none" spc="0" normalizeH="0" baseline="0" noProof="0" dirty="0">
                <a:ln>
                  <a:noFill/>
                </a:ln>
                <a:solidFill>
                  <a:prstClr val="black"/>
                </a:solidFill>
                <a:effectLst/>
                <a:uLnTx/>
                <a:uFillTx/>
                <a:latin typeface="Trebuchet MS"/>
                <a:ea typeface="+mn-ea"/>
                <a:cs typeface="+mn-cs"/>
              </a:rPr>
              <a:t>, </a:t>
            </a:r>
            <a:r>
              <a:rPr kumimoji="0" lang="en-US" sz="600" b="0" i="1" u="none" strike="noStrike" kern="1200" cap="none" spc="0" normalizeH="0" baseline="0" noProof="0" dirty="0" err="1">
                <a:ln>
                  <a:noFill/>
                </a:ln>
                <a:solidFill>
                  <a:prstClr val="black"/>
                </a:solidFill>
                <a:effectLst/>
                <a:uLnTx/>
                <a:uFillTx/>
                <a:latin typeface="Trebuchet MS"/>
                <a:ea typeface="+mn-ea"/>
                <a:cs typeface="+mn-cs"/>
              </a:rPr>
              <a:t>ElRubiusOMG</a:t>
            </a:r>
            <a:r>
              <a:rPr kumimoji="0" lang="en-US" sz="600" b="0" i="1" u="none" strike="noStrike" kern="1200" cap="none" spc="0" normalizeH="0" baseline="0" noProof="0" dirty="0">
                <a:ln>
                  <a:noFill/>
                </a:ln>
                <a:solidFill>
                  <a:prstClr val="black"/>
                </a:solidFill>
                <a:effectLst/>
                <a:uLnTx/>
                <a:uFillTx/>
                <a:latin typeface="Trebuchet MS"/>
                <a:ea typeface="+mn-ea"/>
                <a:cs typeface="+mn-cs"/>
              </a:rPr>
              <a:t>, </a:t>
            </a:r>
            <a:r>
              <a:rPr kumimoji="0" lang="en-US" sz="600" b="0" i="1" u="none" strike="noStrike" kern="1200" cap="none" spc="0" normalizeH="0" baseline="0" noProof="0" dirty="0" err="1">
                <a:ln>
                  <a:noFill/>
                </a:ln>
                <a:solidFill>
                  <a:prstClr val="black"/>
                </a:solidFill>
                <a:effectLst/>
                <a:uLnTx/>
                <a:uFillTx/>
                <a:latin typeface="Trebuchet MS"/>
                <a:ea typeface="+mn-ea"/>
                <a:cs typeface="+mn-cs"/>
              </a:rPr>
              <a:t>Smosh</a:t>
            </a:r>
            <a:r>
              <a:rPr kumimoji="0" lang="en-US" sz="600" b="0" i="1" u="none" strike="noStrike" kern="1200" cap="none" spc="0" normalizeH="0" baseline="0" noProof="0" dirty="0">
                <a:ln>
                  <a:noFill/>
                </a:ln>
                <a:solidFill>
                  <a:prstClr val="black"/>
                </a:solidFill>
                <a:effectLst/>
                <a:uLnTx/>
                <a:uFillTx/>
                <a:latin typeface="Trebuchet MS"/>
                <a:ea typeface="+mn-ea"/>
                <a:cs typeface="+mn-cs"/>
              </a:rPr>
              <a:t>, </a:t>
            </a:r>
            <a:r>
              <a:rPr kumimoji="0" lang="en-US" sz="600" b="0" i="1" u="none" strike="noStrike" kern="1200" cap="none" spc="0" normalizeH="0" baseline="0" noProof="0" dirty="0" err="1">
                <a:ln>
                  <a:noFill/>
                </a:ln>
                <a:solidFill>
                  <a:prstClr val="black"/>
                </a:solidFill>
                <a:effectLst/>
                <a:uLnTx/>
                <a:uFillTx/>
                <a:latin typeface="Trebuchet MS"/>
                <a:ea typeface="+mn-ea"/>
                <a:cs typeface="+mn-cs"/>
              </a:rPr>
              <a:t>Fernanfloo</a:t>
            </a:r>
            <a:r>
              <a:rPr kumimoji="0" lang="en-US" sz="600" b="0" i="1" u="none" strike="noStrike" kern="1200" cap="none" spc="0" normalizeH="0" baseline="0" noProof="0" dirty="0">
                <a:ln>
                  <a:noFill/>
                </a:ln>
                <a:solidFill>
                  <a:prstClr val="black"/>
                </a:solidFill>
                <a:effectLst/>
                <a:uLnTx/>
                <a:uFillTx/>
                <a:latin typeface="Trebuchet MS"/>
                <a:ea typeface="+mn-ea"/>
                <a:cs typeface="+mn-cs"/>
              </a:rPr>
              <a:t>. Web traffic data is ComScore</a:t>
            </a:r>
            <a:r>
              <a:rPr lang="en-US" sz="600" i="1" dirty="0">
                <a:solidFill>
                  <a:prstClr val="black"/>
                </a:solidFill>
                <a:latin typeface="Trebuchet MS"/>
              </a:rPr>
              <a:t> Media Metrix Multi-Platform </a:t>
            </a:r>
            <a:r>
              <a:rPr kumimoji="0" lang="en-US" sz="600" b="0" i="1" u="none" strike="noStrike" kern="1200" cap="none" spc="0" normalizeH="0" baseline="0" noProof="0" dirty="0">
                <a:ln>
                  <a:noFill/>
                </a:ln>
                <a:solidFill>
                  <a:prstClr val="black"/>
                </a:solidFill>
                <a:effectLst/>
                <a:uLnTx/>
                <a:uFillTx/>
                <a:latin typeface="Trebuchet MS"/>
                <a:ea typeface="+mn-ea"/>
                <a:cs typeface="+mn-cs"/>
              </a:rPr>
              <a:t> reflects measured programs, Simpsons &amp; This is US – P18-34; in the months of August 2017 (before new season) and September 2017 (at start of new season)</a:t>
            </a:r>
          </a:p>
        </p:txBody>
      </p:sp>
      <p:sp>
        <p:nvSpPr>
          <p:cNvPr id="11" name="TextBox 10">
            <a:extLst>
              <a:ext uri="{FF2B5EF4-FFF2-40B4-BE49-F238E27FC236}">
                <a16:creationId xmlns:a16="http://schemas.microsoft.com/office/drawing/2014/main" id="{8F180AE0-2378-4EA2-A5B4-B73232000DE9}"/>
              </a:ext>
            </a:extLst>
          </p:cNvPr>
          <p:cNvSpPr txBox="1"/>
          <p:nvPr/>
        </p:nvSpPr>
        <p:spPr>
          <a:xfrm>
            <a:off x="2069483" y="2134192"/>
            <a:ext cx="4042517"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rebuchet MS"/>
                <a:ea typeface="+mn-ea"/>
                <a:cs typeface="+mn-cs"/>
              </a:rPr>
              <a:t>185,884 Reddit Followers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rebuchet MS"/>
                <a:ea typeface="+mn-ea"/>
                <a:cs typeface="+mn-cs"/>
              </a:rPr>
              <a:t>	</a:t>
            </a:r>
            <a:r>
              <a:rPr kumimoji="0" lang="en-US" sz="1400" b="0" i="0" u="none" strike="noStrike" kern="1200" cap="none" spc="0" normalizeH="0" baseline="0" noProof="0" dirty="0">
                <a:ln>
                  <a:noFill/>
                </a:ln>
                <a:solidFill>
                  <a:prstClr val="black"/>
                </a:solidFill>
                <a:effectLst/>
                <a:uLnTx/>
                <a:uFillTx/>
                <a:latin typeface="Trebuchet MS"/>
                <a:ea typeface="+mn-ea"/>
                <a:cs typeface="+mn-cs"/>
              </a:rPr>
              <a:t>…top 5 YouTube channels have 1,492</a:t>
            </a:r>
            <a:endParaRPr kumimoji="0" lang="en-US" sz="1800" b="0" i="0" u="none" strike="noStrike" kern="1200" cap="none" spc="0" normalizeH="0" baseline="0" noProof="0" dirty="0">
              <a:ln>
                <a:noFill/>
              </a:ln>
              <a:solidFill>
                <a:prstClr val="black"/>
              </a:solidFill>
              <a:effectLst/>
              <a:uLnTx/>
              <a:uFillTx/>
              <a:latin typeface="Trebuchet MS"/>
              <a:ea typeface="+mn-ea"/>
              <a:cs typeface="+mn-cs"/>
            </a:endParaRPr>
          </a:p>
        </p:txBody>
      </p:sp>
      <p:pic>
        <p:nvPicPr>
          <p:cNvPr id="12" name="Picture 11">
            <a:extLst>
              <a:ext uri="{FF2B5EF4-FFF2-40B4-BE49-F238E27FC236}">
                <a16:creationId xmlns:a16="http://schemas.microsoft.com/office/drawing/2014/main" id="{EBDE286F-65E1-4C52-9CD3-50AD0CBE668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32653" y="1910438"/>
            <a:ext cx="1507878" cy="847236"/>
          </a:xfrm>
          <a:prstGeom prst="roundRect">
            <a:avLst/>
          </a:prstGeom>
        </p:spPr>
      </p:pic>
      <p:sp>
        <p:nvSpPr>
          <p:cNvPr id="14" name="TextBox 13">
            <a:extLst>
              <a:ext uri="{FF2B5EF4-FFF2-40B4-BE49-F238E27FC236}">
                <a16:creationId xmlns:a16="http://schemas.microsoft.com/office/drawing/2014/main" id="{94F9B6E0-B94D-4A4F-AC6A-0A06985CD52F}"/>
              </a:ext>
            </a:extLst>
          </p:cNvPr>
          <p:cNvSpPr txBox="1"/>
          <p:nvPr/>
        </p:nvSpPr>
        <p:spPr>
          <a:xfrm>
            <a:off x="930549" y="1420577"/>
            <a:ext cx="737035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rebuchet MS"/>
                <a:ea typeface="+mn-ea"/>
                <a:cs typeface="+mn-cs"/>
              </a:rPr>
              <a:t>Millennials’ (18-34) top 5 entertainment programs have a combined….</a:t>
            </a:r>
          </a:p>
        </p:txBody>
      </p:sp>
      <p:pic>
        <p:nvPicPr>
          <p:cNvPr id="15" name="Picture 14">
            <a:extLst>
              <a:ext uri="{FF2B5EF4-FFF2-40B4-BE49-F238E27FC236}">
                <a16:creationId xmlns:a16="http://schemas.microsoft.com/office/drawing/2014/main" id="{1B045FF5-4AE2-405F-8F0A-A565C948E2B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10840"/>
          <a:stretch/>
        </p:blipFill>
        <p:spPr>
          <a:xfrm>
            <a:off x="648190" y="5251381"/>
            <a:ext cx="826222" cy="676715"/>
          </a:xfrm>
          <a:prstGeom prst="rect">
            <a:avLst/>
          </a:prstGeom>
        </p:spPr>
      </p:pic>
      <p:pic>
        <p:nvPicPr>
          <p:cNvPr id="16" name="Picture 4" descr="https://www.youtube.com/yt/brand/media/image/YouTube-logo-full_color.png">
            <a:extLst>
              <a:ext uri="{FF2B5EF4-FFF2-40B4-BE49-F238E27FC236}">
                <a16:creationId xmlns:a16="http://schemas.microsoft.com/office/drawing/2014/main" id="{0D7DAABF-A766-4D84-8764-94EF889F3D33}"/>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355984" y="2955572"/>
            <a:ext cx="1486512" cy="977381"/>
          </a:xfrm>
          <a:prstGeom prst="rect">
            <a:avLst/>
          </a:prstGeom>
          <a:noFill/>
          <a:extLst>
            <a:ext uri="{909E8E84-426E-40dd-AFC4-6F175D3DCCD1}">
              <a14:hiddenFill xmlns:a14="http://schemas.microsoft.com/office/drawing/2010/main" xmlns="">
                <a:solidFill>
                  <a:srgbClr val="FFFFFF"/>
                </a:solidFill>
              </a14:hiddenFill>
            </a:ext>
          </a:extLst>
        </p:spPr>
      </p:pic>
      <p:sp>
        <p:nvSpPr>
          <p:cNvPr id="17" name="TextBox 16">
            <a:extLst>
              <a:ext uri="{FF2B5EF4-FFF2-40B4-BE49-F238E27FC236}">
                <a16:creationId xmlns:a16="http://schemas.microsoft.com/office/drawing/2014/main" id="{7ADF5BCD-B385-40EA-B1D7-A5520516AF52}"/>
              </a:ext>
            </a:extLst>
          </p:cNvPr>
          <p:cNvSpPr txBox="1"/>
          <p:nvPr/>
        </p:nvSpPr>
        <p:spPr>
          <a:xfrm>
            <a:off x="2069483" y="3254143"/>
            <a:ext cx="5092484"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rebuchet MS"/>
                <a:ea typeface="+mn-ea"/>
                <a:cs typeface="+mn-cs"/>
              </a:rPr>
              <a:t>25,965,000 pieces of Video Content on YouTube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rebuchet MS"/>
                <a:ea typeface="+mn-ea"/>
                <a:cs typeface="+mn-cs"/>
              </a:rPr>
              <a:t>	</a:t>
            </a:r>
            <a:r>
              <a:rPr kumimoji="0" lang="en-US" sz="1400" b="0" i="0" u="none" strike="noStrike" kern="1200" cap="none" spc="0" normalizeH="0" baseline="0" noProof="0" dirty="0">
                <a:ln>
                  <a:noFill/>
                </a:ln>
                <a:solidFill>
                  <a:prstClr val="black"/>
                </a:solidFill>
                <a:effectLst/>
                <a:uLnTx/>
                <a:uFillTx/>
                <a:latin typeface="Trebuchet MS"/>
                <a:ea typeface="+mn-ea"/>
                <a:cs typeface="+mn-cs"/>
              </a:rPr>
              <a:t>…top 5 YouTube channels have 8,908,000</a:t>
            </a:r>
            <a:endParaRPr kumimoji="0" lang="en-US" sz="1800" b="0" i="0" u="none" strike="noStrike" kern="1200" cap="none" spc="0" normalizeH="0" baseline="0" noProof="0" dirty="0">
              <a:ln>
                <a:noFill/>
              </a:ln>
              <a:solidFill>
                <a:prstClr val="black"/>
              </a:solidFill>
              <a:effectLst/>
              <a:uLnTx/>
              <a:uFillTx/>
              <a:latin typeface="Trebuchet MS"/>
              <a:ea typeface="+mn-ea"/>
              <a:cs typeface="+mn-cs"/>
            </a:endParaRPr>
          </a:p>
        </p:txBody>
      </p:sp>
      <p:pic>
        <p:nvPicPr>
          <p:cNvPr id="18" name="Picture 2" descr="https://www.facebookbrand.com/img/fb-art.jpg">
            <a:extLst>
              <a:ext uri="{FF2B5EF4-FFF2-40B4-BE49-F238E27FC236}">
                <a16:creationId xmlns:a16="http://schemas.microsoft.com/office/drawing/2014/main" id="{A73E5BDD-B56F-4A84-A129-7B984708B817}"/>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778814" y="4152761"/>
            <a:ext cx="640852" cy="640852"/>
          </a:xfrm>
          <a:prstGeom prst="rect">
            <a:avLst/>
          </a:prstGeom>
          <a:noFill/>
          <a:extLst>
            <a:ext uri="{909E8E84-426E-40dd-AFC4-6F175D3DCCD1}">
              <a14:hiddenFill xmlns:a14="http://schemas.microsoft.com/office/drawing/2010/main" xmlns="">
                <a:solidFill>
                  <a:srgbClr val="FFFFFF"/>
                </a:solidFill>
              </a14:hiddenFill>
            </a:ext>
          </a:extLst>
        </p:spPr>
      </p:pic>
      <p:sp>
        <p:nvSpPr>
          <p:cNvPr id="19" name="TextBox 18">
            <a:extLst>
              <a:ext uri="{FF2B5EF4-FFF2-40B4-BE49-F238E27FC236}">
                <a16:creationId xmlns:a16="http://schemas.microsoft.com/office/drawing/2014/main" id="{55C5959C-A652-4D45-B8CC-BEEA67BC422F}"/>
              </a:ext>
            </a:extLst>
          </p:cNvPr>
          <p:cNvSpPr txBox="1"/>
          <p:nvPr/>
        </p:nvSpPr>
        <p:spPr>
          <a:xfrm>
            <a:off x="2069483" y="4229185"/>
            <a:ext cx="4486549"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rebuchet MS"/>
                <a:ea typeface="+mn-ea"/>
                <a:cs typeface="+mn-cs"/>
              </a:rPr>
              <a:t>91,662,028 Facebook Followers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rebuchet MS"/>
                <a:ea typeface="+mn-ea"/>
                <a:cs typeface="+mn-cs"/>
              </a:rPr>
              <a:t>	</a:t>
            </a:r>
            <a:r>
              <a:rPr kumimoji="0" lang="en-US" sz="1400" b="0" i="0" u="none" strike="noStrike" kern="1200" cap="none" spc="0" normalizeH="0" baseline="0" noProof="0" dirty="0">
                <a:ln>
                  <a:noFill/>
                </a:ln>
                <a:solidFill>
                  <a:prstClr val="black"/>
                </a:solidFill>
                <a:effectLst/>
                <a:uLnTx/>
                <a:uFillTx/>
                <a:latin typeface="Trebuchet MS"/>
                <a:ea typeface="+mn-ea"/>
                <a:cs typeface="+mn-cs"/>
              </a:rPr>
              <a:t>…top 5 YouTube channels have 42,600,000</a:t>
            </a:r>
            <a:endParaRPr kumimoji="0" lang="en-US" sz="1800" b="0" i="0" u="none" strike="noStrike" kern="1200" cap="none" spc="0" normalizeH="0" baseline="0" noProof="0" dirty="0">
              <a:ln>
                <a:noFill/>
              </a:ln>
              <a:solidFill>
                <a:prstClr val="black"/>
              </a:solidFill>
              <a:effectLst/>
              <a:uLnTx/>
              <a:uFillTx/>
              <a:latin typeface="Trebuchet MS"/>
              <a:ea typeface="+mn-ea"/>
              <a:cs typeface="+mn-cs"/>
            </a:endParaRPr>
          </a:p>
        </p:txBody>
      </p:sp>
      <p:sp>
        <p:nvSpPr>
          <p:cNvPr id="20" name="TextBox 19">
            <a:extLst>
              <a:ext uri="{FF2B5EF4-FFF2-40B4-BE49-F238E27FC236}">
                <a16:creationId xmlns:a16="http://schemas.microsoft.com/office/drawing/2014/main" id="{72410519-3CE7-4552-ACE2-09584388D51C}"/>
              </a:ext>
            </a:extLst>
          </p:cNvPr>
          <p:cNvSpPr txBox="1"/>
          <p:nvPr/>
        </p:nvSpPr>
        <p:spPr>
          <a:xfrm>
            <a:off x="2170151" y="5281765"/>
            <a:ext cx="663828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effectLst/>
                <a:uLnTx/>
                <a:uFillTx/>
                <a:latin typeface="Trebuchet MS"/>
                <a:ea typeface="+mn-ea"/>
                <a:cs typeface="+mn-cs"/>
              </a:rPr>
              <a:t>454% increase </a:t>
            </a:r>
            <a:r>
              <a:rPr kumimoji="0" lang="en-US" sz="1800" b="0" i="0" u="none" strike="noStrike" kern="1200" cap="none" spc="0" normalizeH="0" baseline="0" noProof="0" dirty="0">
                <a:ln>
                  <a:noFill/>
                </a:ln>
                <a:solidFill>
                  <a:prstClr val="black"/>
                </a:solidFill>
                <a:effectLst/>
                <a:uLnTx/>
                <a:uFillTx/>
                <a:latin typeface="Trebuchet MS"/>
                <a:ea typeface="+mn-ea"/>
                <a:cs typeface="+mn-cs"/>
              </a:rPr>
              <a:t>in web traffic to the show’s sites after the new season began</a:t>
            </a:r>
          </a:p>
        </p:txBody>
      </p:sp>
      <p:sp>
        <p:nvSpPr>
          <p:cNvPr id="21" name="Slide Number Placeholder 1">
            <a:extLst>
              <a:ext uri="{FF2B5EF4-FFF2-40B4-BE49-F238E27FC236}">
                <a16:creationId xmlns:a16="http://schemas.microsoft.com/office/drawing/2014/main" id="{B48EBC5D-0E53-48BC-912D-9A9051FAE00F}"/>
              </a:ext>
            </a:extLst>
          </p:cNvPr>
          <p:cNvSpPr txBox="1">
            <a:spLocks/>
          </p:cNvSpPr>
          <p:nvPr/>
        </p:nvSpPr>
        <p:spPr>
          <a:xfrm>
            <a:off x="8458200" y="6572521"/>
            <a:ext cx="21336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fld id="{04F9D6DC-8C4E-4599-BF21-177D7E9FD0BC}" type="slidenum">
              <a:rPr kumimoji="0" lang="en-US" sz="1100" b="0" i="0" u="none" strike="noStrike" kern="1200" cap="none" spc="0" normalizeH="0" baseline="0" noProof="0" smtClean="0">
                <a:ln>
                  <a:noFill/>
                </a:ln>
                <a:solidFill>
                  <a:srgbClr val="4F81BD"/>
                </a:solidFill>
                <a:effectLst/>
                <a:uLnTx/>
                <a:uFillTx/>
                <a:latin typeface="Trebuchet MS"/>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44</a:t>
            </a:fld>
            <a:endParaRPr kumimoji="0" lang="en-US" sz="1400" b="0" i="0" u="none" strike="noStrike" kern="1200" cap="none" spc="0" normalizeH="0" baseline="0" noProof="0" dirty="0">
              <a:ln>
                <a:noFill/>
              </a:ln>
              <a:solidFill>
                <a:srgbClr val="4F81BD"/>
              </a:solidFill>
              <a:effectLst/>
              <a:uLnTx/>
              <a:uFillTx/>
              <a:latin typeface="Trebuchet MS"/>
              <a:ea typeface="+mn-ea"/>
              <a:cs typeface="+mn-cs"/>
            </a:endParaRPr>
          </a:p>
        </p:txBody>
      </p:sp>
    </p:spTree>
    <p:extLst>
      <p:ext uri="{BB962C8B-B14F-4D97-AF65-F5344CB8AC3E}">
        <p14:creationId xmlns:p14="http://schemas.microsoft.com/office/powerpoint/2010/main" val="420445305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3">
            <a:extLst>
              <a:ext uri="{FF2B5EF4-FFF2-40B4-BE49-F238E27FC236}">
                <a16:creationId xmlns:a16="http://schemas.microsoft.com/office/drawing/2014/main" id="{9FEDC7A5-A0D3-43D2-A8C5-75DDE92C7CC5}"/>
              </a:ext>
            </a:extLst>
          </p:cNvPr>
          <p:cNvSpPr txBox="1">
            <a:spLocks/>
          </p:cNvSpPr>
          <p:nvPr/>
        </p:nvSpPr>
        <p:spPr>
          <a:xfrm>
            <a:off x="375473" y="2435524"/>
            <a:ext cx="8572500" cy="978795"/>
          </a:xfrm>
          <a:prstGeom prst="rect">
            <a:avLst/>
          </a:prstGeom>
        </p:spPr>
        <p:txBody>
          <a:bodyPr/>
          <a:lstStyle>
            <a:lvl1pPr algn="ctr" defTabSz="457200" rtl="0" eaLnBrk="1" latinLnBrk="0" hangingPunct="1">
              <a:lnSpc>
                <a:spcPts val="2800"/>
              </a:lnSpc>
              <a:spcBef>
                <a:spcPct val="0"/>
              </a:spcBef>
              <a:buNone/>
              <a:defRPr sz="2600" kern="1200" spc="-100" baseline="0">
                <a:solidFill>
                  <a:srgbClr val="000000"/>
                </a:solidFill>
                <a:latin typeface="Trebuchet MS"/>
                <a:ea typeface="+mj-ea"/>
                <a:cs typeface="Trebuchet MS"/>
              </a:defRPr>
            </a:lvl1pPr>
          </a:lstStyle>
          <a:p>
            <a:r>
              <a:rPr lang="en-US" sz="2400" dirty="0"/>
              <a:t>In Contrast, Even Trending YouTube Videos – </a:t>
            </a:r>
            <a:r>
              <a:rPr lang="en-US" sz="2400" i="1" dirty="0"/>
              <a:t>The Most Buzzed About Content </a:t>
            </a:r>
            <a:r>
              <a:rPr lang="en-US" sz="2400" dirty="0"/>
              <a:t>- Prompted Little Further Engagement With The Channel</a:t>
            </a:r>
          </a:p>
        </p:txBody>
      </p:sp>
    </p:spTree>
    <p:extLst>
      <p:ext uri="{BB962C8B-B14F-4D97-AF65-F5344CB8AC3E}">
        <p14:creationId xmlns:p14="http://schemas.microsoft.com/office/powerpoint/2010/main" val="351611889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11E520E-15B4-4A74-977C-F3533560D283}"/>
              </a:ext>
            </a:extLst>
          </p:cNvPr>
          <p:cNvSpPr/>
          <p:nvPr/>
        </p:nvSpPr>
        <p:spPr>
          <a:xfrm>
            <a:off x="846088" y="1565001"/>
            <a:ext cx="7385335" cy="1015663"/>
          </a:xfrm>
          <a:prstGeom prst="rect">
            <a:avLst/>
          </a:prstGeom>
        </p:spPr>
        <p:txBody>
          <a:bodyPr wrap="square">
            <a:spAutoFit/>
          </a:bodyPr>
          <a:lstStyle/>
          <a:p>
            <a:pPr lvl="1" algn="ctr"/>
            <a:r>
              <a:rPr lang="en-US" sz="1600" dirty="0"/>
              <a:t>VAB tracked 50 YouTube Trending Videos to understand the impact they had on the channel that posted them…</a:t>
            </a:r>
          </a:p>
          <a:p>
            <a:pPr lvl="1" algn="ctr"/>
            <a:endParaRPr lang="en-US" sz="1400" dirty="0"/>
          </a:p>
          <a:p>
            <a:pPr lvl="1" algn="ctr"/>
            <a:endParaRPr lang="en-US" sz="1400" dirty="0"/>
          </a:p>
        </p:txBody>
      </p:sp>
      <p:pic>
        <p:nvPicPr>
          <p:cNvPr id="8" name="Picture 4" descr="https://www.youtube.com/yt/brand/media/image/YouTube-logo-full_color.png">
            <a:extLst>
              <a:ext uri="{FF2B5EF4-FFF2-40B4-BE49-F238E27FC236}">
                <a16:creationId xmlns:a16="http://schemas.microsoft.com/office/drawing/2014/main" id="{06C1EC74-85C6-4553-846B-5A3F96BB16AB}"/>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1322760" y="4330026"/>
            <a:ext cx="1455889" cy="957247"/>
          </a:xfrm>
          <a:prstGeom prst="rect">
            <a:avLst/>
          </a:prstGeom>
          <a:noFill/>
          <a:extLst>
            <a:ext uri="{909E8E84-426E-40dd-AFC4-6F175D3DCCD1}">
              <a14:hiddenFill xmlns:a14="http://schemas.microsoft.com/office/drawing/2010/main" xmlns="">
                <a:solidFill>
                  <a:srgbClr val="FFFFFF"/>
                </a:solidFill>
              </a14:hiddenFill>
            </a:ext>
          </a:extLst>
        </p:spPr>
      </p:pic>
      <p:pic>
        <p:nvPicPr>
          <p:cNvPr id="9" name="Picture 2" descr="https://www.facebookbrand.com/img/fb-art.jpg">
            <a:extLst>
              <a:ext uri="{FF2B5EF4-FFF2-40B4-BE49-F238E27FC236}">
                <a16:creationId xmlns:a16="http://schemas.microsoft.com/office/drawing/2014/main" id="{7A43AE02-C8E4-4177-9317-CD2E1D6FC8E3}"/>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5432426" y="4360681"/>
            <a:ext cx="512137" cy="512137"/>
          </a:xfrm>
          <a:prstGeom prst="rect">
            <a:avLst/>
          </a:prstGeom>
          <a:noFill/>
          <a:extLst>
            <a:ext uri="{909E8E84-426E-40dd-AFC4-6F175D3DCCD1}">
              <a14:hiddenFill xmlns:a14="http://schemas.microsoft.com/office/drawing/2010/main" xmlns="">
                <a:solidFill>
                  <a:srgbClr val="FFFFFF"/>
                </a:solidFill>
              </a14:hiddenFill>
            </a:ext>
          </a:extLst>
        </p:spPr>
      </p:pic>
      <p:pic>
        <p:nvPicPr>
          <p:cNvPr id="10" name="Picture 24" descr="https://g.twimg.com/Twitter_logo_blue.png">
            <a:extLst>
              <a:ext uri="{FF2B5EF4-FFF2-40B4-BE49-F238E27FC236}">
                <a16:creationId xmlns:a16="http://schemas.microsoft.com/office/drawing/2014/main" id="{F1C060F4-27DE-433D-9CB7-AD9DBA6CDFE7}"/>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6326467" y="4405095"/>
            <a:ext cx="560961" cy="456057"/>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extBox 1">
            <a:extLst>
              <a:ext uri="{FF2B5EF4-FFF2-40B4-BE49-F238E27FC236}">
                <a16:creationId xmlns:a16="http://schemas.microsoft.com/office/drawing/2014/main" id="{D9E13CF5-BEB5-464B-B94A-E4F40AD5252D}"/>
              </a:ext>
            </a:extLst>
          </p:cNvPr>
          <p:cNvSpPr txBox="1"/>
          <p:nvPr/>
        </p:nvSpPr>
        <p:spPr>
          <a:xfrm>
            <a:off x="426013" y="3427226"/>
            <a:ext cx="3453227" cy="1415772"/>
          </a:xfrm>
          <a:prstGeom prst="rect">
            <a:avLst/>
          </a:prstGeom>
          <a:noFill/>
        </p:spPr>
        <p:txBody>
          <a:bodyPr wrap="square" rtlCol="0">
            <a:spAutoFit/>
          </a:bodyPr>
          <a:lstStyle/>
          <a:p>
            <a:pPr algn="ctr"/>
            <a:r>
              <a:rPr lang="en-US" sz="3200" b="1" dirty="0">
                <a:solidFill>
                  <a:schemeClr val="accent1"/>
                </a:solidFill>
              </a:rPr>
              <a:t>4%</a:t>
            </a:r>
            <a:r>
              <a:rPr lang="en-US" dirty="0"/>
              <a:t> lift in views across the channel’s 3 most recently posted videos</a:t>
            </a:r>
          </a:p>
          <a:p>
            <a:pPr algn="ctr"/>
            <a:endParaRPr lang="en-US" dirty="0"/>
          </a:p>
        </p:txBody>
      </p:sp>
      <p:sp>
        <p:nvSpPr>
          <p:cNvPr id="7" name="Rectangle 6">
            <a:extLst>
              <a:ext uri="{FF2B5EF4-FFF2-40B4-BE49-F238E27FC236}">
                <a16:creationId xmlns:a16="http://schemas.microsoft.com/office/drawing/2014/main" id="{3887E8A0-9EA6-4CF1-9D86-2408CFFB130A}"/>
              </a:ext>
            </a:extLst>
          </p:cNvPr>
          <p:cNvSpPr/>
          <p:nvPr/>
        </p:nvSpPr>
        <p:spPr>
          <a:xfrm>
            <a:off x="0" y="374735"/>
            <a:ext cx="8570930" cy="830997"/>
          </a:xfrm>
          <a:prstGeom prst="rect">
            <a:avLst/>
          </a:prstGeom>
        </p:spPr>
        <p:txBody>
          <a:bodyPr wrap="square">
            <a:spAutoFit/>
          </a:bodyPr>
          <a:lstStyle/>
          <a:p>
            <a:pPr lvl="1" algn="ctr"/>
            <a:r>
              <a:rPr lang="en-US" sz="2400" dirty="0">
                <a:solidFill>
                  <a:prstClr val="black"/>
                </a:solidFill>
              </a:rPr>
              <a:t>Trending Videos Had A </a:t>
            </a:r>
            <a:r>
              <a:rPr lang="en-US" sz="2400" i="1" dirty="0">
                <a:solidFill>
                  <a:prstClr val="black"/>
                </a:solidFill>
              </a:rPr>
              <a:t>Negligible Impact </a:t>
            </a:r>
            <a:r>
              <a:rPr lang="en-US" sz="2400" dirty="0">
                <a:solidFill>
                  <a:prstClr val="black"/>
                </a:solidFill>
              </a:rPr>
              <a:t>On Driving Interest For The Channel Or The YouTube Personality</a:t>
            </a:r>
          </a:p>
        </p:txBody>
      </p:sp>
      <p:sp>
        <p:nvSpPr>
          <p:cNvPr id="3" name="TextBox 2">
            <a:extLst>
              <a:ext uri="{FF2B5EF4-FFF2-40B4-BE49-F238E27FC236}">
                <a16:creationId xmlns:a16="http://schemas.microsoft.com/office/drawing/2014/main" id="{EA549AE7-09E2-4203-AA39-299472F6D339}"/>
              </a:ext>
            </a:extLst>
          </p:cNvPr>
          <p:cNvSpPr txBox="1"/>
          <p:nvPr/>
        </p:nvSpPr>
        <p:spPr>
          <a:xfrm>
            <a:off x="99370" y="6544684"/>
            <a:ext cx="6056466" cy="200055"/>
          </a:xfrm>
          <a:prstGeom prst="rect">
            <a:avLst/>
          </a:prstGeom>
          <a:noFill/>
        </p:spPr>
        <p:txBody>
          <a:bodyPr wrap="none" rtlCol="0">
            <a:spAutoFit/>
          </a:bodyPr>
          <a:lstStyle/>
          <a:p>
            <a:r>
              <a:rPr lang="en-US" sz="700" i="1" dirty="0"/>
              <a:t> Source: VAB Custom Analysis of YouTube trending videos, 7/17/17-8/4/17 - % lift in YT video content measured one day after the video trended</a:t>
            </a:r>
          </a:p>
        </p:txBody>
      </p:sp>
      <p:sp>
        <p:nvSpPr>
          <p:cNvPr id="15" name="TextBox 14">
            <a:extLst>
              <a:ext uri="{FF2B5EF4-FFF2-40B4-BE49-F238E27FC236}">
                <a16:creationId xmlns:a16="http://schemas.microsoft.com/office/drawing/2014/main" id="{30327CBA-944B-4A05-9B35-7FA99947EC71}"/>
              </a:ext>
            </a:extLst>
          </p:cNvPr>
          <p:cNvSpPr txBox="1"/>
          <p:nvPr/>
        </p:nvSpPr>
        <p:spPr>
          <a:xfrm>
            <a:off x="4538756" y="3435964"/>
            <a:ext cx="4262034" cy="861774"/>
          </a:xfrm>
          <a:prstGeom prst="rect">
            <a:avLst/>
          </a:prstGeom>
          <a:noFill/>
        </p:spPr>
        <p:txBody>
          <a:bodyPr wrap="square" rtlCol="0">
            <a:spAutoFit/>
          </a:bodyPr>
          <a:lstStyle/>
          <a:p>
            <a:pPr algn="ctr"/>
            <a:r>
              <a:rPr lang="en-US" sz="3200" b="1" dirty="0">
                <a:solidFill>
                  <a:schemeClr val="accent1"/>
                </a:solidFill>
              </a:rPr>
              <a:t>&lt; 1%</a:t>
            </a:r>
            <a:r>
              <a:rPr lang="en-US" sz="2400" dirty="0"/>
              <a:t> </a:t>
            </a:r>
            <a:r>
              <a:rPr lang="en-US" dirty="0"/>
              <a:t>lift in social followers or channel subscribers</a:t>
            </a:r>
          </a:p>
        </p:txBody>
      </p:sp>
      <p:pic>
        <p:nvPicPr>
          <p:cNvPr id="13" name="Picture 4" descr="https://www.youtube.com/yt/brand/media/image/YouTube-logo-full_color.png">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6887428" y="4154501"/>
            <a:ext cx="1455889" cy="957247"/>
          </a:xfrm>
          <a:prstGeom prst="rect">
            <a:avLst/>
          </a:prstGeom>
          <a:noFill/>
          <a:extLst>
            <a:ext uri="{909E8E84-426E-40dd-AFC4-6F175D3DCCD1}">
              <a14:hiddenFill xmlns:a14="http://schemas.microsoft.com/office/drawing/2010/main" xmlns="">
                <a:solidFill>
                  <a:srgbClr val="FFFFFF"/>
                </a:solidFill>
              </a14:hiddenFill>
            </a:ext>
          </a:extLst>
        </p:spPr>
      </p:pic>
      <p:sp>
        <p:nvSpPr>
          <p:cNvPr id="16" name="Rectangle 15">
            <a:extLst/>
          </p:cNvPr>
          <p:cNvSpPr/>
          <p:nvPr/>
        </p:nvSpPr>
        <p:spPr>
          <a:xfrm>
            <a:off x="1428428" y="2009276"/>
            <a:ext cx="8520134" cy="1031051"/>
          </a:xfrm>
          <a:prstGeom prst="rect">
            <a:avLst/>
          </a:prstGeom>
        </p:spPr>
        <p:txBody>
          <a:bodyPr wrap="square">
            <a:spAutoFit/>
          </a:bodyPr>
          <a:lstStyle/>
          <a:p>
            <a:pPr lvl="1"/>
            <a:endParaRPr lang="en-US" sz="1400" dirty="0"/>
          </a:p>
          <a:p>
            <a:pPr lvl="1"/>
            <a:r>
              <a:rPr lang="en-US" sz="1400" i="1" dirty="0"/>
              <a:t>…did they inspire viewers to watch more of that creator’s content?</a:t>
            </a:r>
          </a:p>
          <a:p>
            <a:pPr lvl="1"/>
            <a:endParaRPr lang="en-US" sz="500" i="1" dirty="0"/>
          </a:p>
          <a:p>
            <a:pPr lvl="1"/>
            <a:r>
              <a:rPr lang="en-US" sz="1400" i="1" dirty="0"/>
              <a:t> …did they spur an increase in channel subscribers or social following?</a:t>
            </a:r>
          </a:p>
          <a:p>
            <a:pPr lvl="1"/>
            <a:endParaRPr lang="en-US" sz="1400" dirty="0"/>
          </a:p>
        </p:txBody>
      </p:sp>
      <p:sp>
        <p:nvSpPr>
          <p:cNvPr id="14" name="Slide Number Placeholder 1">
            <a:extLst>
              <a:ext uri="{FF2B5EF4-FFF2-40B4-BE49-F238E27FC236}">
                <a16:creationId xmlns:a16="http://schemas.microsoft.com/office/drawing/2014/main" id="{762E185C-8623-4E2A-8D5D-D56B67B7E770}"/>
              </a:ext>
            </a:extLst>
          </p:cNvPr>
          <p:cNvSpPr txBox="1">
            <a:spLocks/>
          </p:cNvSpPr>
          <p:nvPr/>
        </p:nvSpPr>
        <p:spPr>
          <a:xfrm>
            <a:off x="8458200" y="6572521"/>
            <a:ext cx="21336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04F9D6DC-8C4E-4599-BF21-177D7E9FD0BC}" type="slidenum">
              <a:rPr lang="en-US" sz="1100" smtClean="0">
                <a:solidFill>
                  <a:schemeClr val="accent1"/>
                </a:solidFill>
              </a:rPr>
              <a:pPr/>
              <a:t>46</a:t>
            </a:fld>
            <a:endParaRPr lang="en-US" sz="1400" dirty="0">
              <a:solidFill>
                <a:schemeClr val="accent1"/>
              </a:solidFill>
            </a:endParaRPr>
          </a:p>
        </p:txBody>
      </p:sp>
    </p:spTree>
    <p:extLst>
      <p:ext uri="{BB962C8B-B14F-4D97-AF65-F5344CB8AC3E}">
        <p14:creationId xmlns:p14="http://schemas.microsoft.com/office/powerpoint/2010/main" val="346229885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Arrow: Right 7">
            <a:extLst>
              <a:ext uri="{FF2B5EF4-FFF2-40B4-BE49-F238E27FC236}">
                <a16:creationId xmlns:a16="http://schemas.microsoft.com/office/drawing/2014/main" id="{E87F2E1E-389F-4B9D-BFF2-A46167EBF225}"/>
              </a:ext>
            </a:extLst>
          </p:cNvPr>
          <p:cNvSpPr/>
          <p:nvPr/>
        </p:nvSpPr>
        <p:spPr>
          <a:xfrm>
            <a:off x="521493" y="985345"/>
            <a:ext cx="8372475" cy="581552"/>
          </a:xfrm>
          <a:prstGeom prst="rightArrow">
            <a:avLst/>
          </a:prstGeom>
          <a:solidFill>
            <a:schemeClr val="accent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1" dirty="0"/>
              <a:t>“Insatiable Appetite for More” Means….</a:t>
            </a:r>
          </a:p>
        </p:txBody>
      </p:sp>
      <p:graphicFrame>
        <p:nvGraphicFramePr>
          <p:cNvPr id="9" name="Diagram 8">
            <a:extLst>
              <a:ext uri="{FF2B5EF4-FFF2-40B4-BE49-F238E27FC236}">
                <a16:creationId xmlns:a16="http://schemas.microsoft.com/office/drawing/2014/main" id="{528D2FBD-2FCB-405C-AF3E-18BA12727006}"/>
              </a:ext>
            </a:extLst>
          </p:cNvPr>
          <p:cNvGraphicFramePr/>
          <p:nvPr>
            <p:extLst>
              <p:ext uri="{D42A27DB-BD31-4B8C-83A1-F6EECF244321}">
                <p14:modId xmlns:p14="http://schemas.microsoft.com/office/powerpoint/2010/main" val="1307066743"/>
              </p:ext>
            </p:extLst>
          </p:nvPr>
        </p:nvGraphicFramePr>
        <p:xfrm>
          <a:off x="471487" y="1566897"/>
          <a:ext cx="8472488"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lide Number Placeholder 1">
            <a:extLst>
              <a:ext uri="{FF2B5EF4-FFF2-40B4-BE49-F238E27FC236}">
                <a16:creationId xmlns:a16="http://schemas.microsoft.com/office/drawing/2014/main" id="{D5929508-7F85-4506-9C64-10A88E95C593}"/>
              </a:ext>
            </a:extLst>
          </p:cNvPr>
          <p:cNvSpPr txBox="1">
            <a:spLocks/>
          </p:cNvSpPr>
          <p:nvPr/>
        </p:nvSpPr>
        <p:spPr>
          <a:xfrm>
            <a:off x="8458200" y="6572521"/>
            <a:ext cx="21336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04F9D6DC-8C4E-4599-BF21-177D7E9FD0BC}" type="slidenum">
              <a:rPr lang="en-US" sz="1100" smtClean="0">
                <a:solidFill>
                  <a:schemeClr val="accent1"/>
                </a:solidFill>
              </a:rPr>
              <a:pPr/>
              <a:t>47</a:t>
            </a:fld>
            <a:endParaRPr lang="en-US" sz="1400" dirty="0">
              <a:solidFill>
                <a:schemeClr val="accent1"/>
              </a:solidFill>
            </a:endParaRPr>
          </a:p>
        </p:txBody>
      </p:sp>
    </p:spTree>
    <p:extLst>
      <p:ext uri="{BB962C8B-B14F-4D97-AF65-F5344CB8AC3E}">
        <p14:creationId xmlns:p14="http://schemas.microsoft.com/office/powerpoint/2010/main" val="279644582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442913" y="396588"/>
            <a:ext cx="8572500" cy="1121200"/>
          </a:xfrm>
        </p:spPr>
        <p:txBody>
          <a:bodyPr/>
          <a:lstStyle/>
          <a:p>
            <a:r>
              <a:rPr lang="en-US" sz="2400" dirty="0"/>
              <a:t>Compelling Storylines and Characters Have Enabled Long-Running Shows To Maintain Their Loyal Audiences For Years</a:t>
            </a:r>
            <a:br>
              <a:rPr lang="en-US" sz="2400" dirty="0"/>
            </a:br>
            <a:endParaRPr lang="en-US" sz="2400" dirty="0"/>
          </a:p>
        </p:txBody>
      </p:sp>
      <p:pic>
        <p:nvPicPr>
          <p:cNvPr id="10" name="Picture 9">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759952" y="1549577"/>
            <a:ext cx="1272148" cy="716799"/>
          </a:xfrm>
          <a:prstGeom prst="ellipse">
            <a:avLst/>
          </a:prstGeom>
          <a:ln>
            <a:solidFill>
              <a:schemeClr val="bg1">
                <a:lumMod val="75000"/>
              </a:schemeClr>
            </a:solidFill>
          </a:ln>
        </p:spPr>
      </p:pic>
      <p:pic>
        <p:nvPicPr>
          <p:cNvPr id="11" name="Picture 10">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79774" y="4479617"/>
            <a:ext cx="1263329" cy="745307"/>
          </a:xfrm>
          <a:prstGeom prst="ellipse">
            <a:avLst/>
          </a:prstGeom>
          <a:ln>
            <a:solidFill>
              <a:schemeClr val="bg1">
                <a:lumMod val="75000"/>
              </a:schemeClr>
            </a:solidFill>
          </a:ln>
        </p:spPr>
      </p:pic>
      <p:pic>
        <p:nvPicPr>
          <p:cNvPr id="13" name="Picture 12">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864922" y="3029901"/>
            <a:ext cx="1269256" cy="727667"/>
          </a:xfrm>
          <a:prstGeom prst="ellipse">
            <a:avLst/>
          </a:prstGeom>
          <a:ln>
            <a:solidFill>
              <a:schemeClr val="bg1">
                <a:lumMod val="75000"/>
              </a:schemeClr>
            </a:solidFill>
          </a:ln>
        </p:spPr>
      </p:pic>
      <p:sp>
        <p:nvSpPr>
          <p:cNvPr id="19" name="Rectangle 18"/>
          <p:cNvSpPr/>
          <p:nvPr/>
        </p:nvSpPr>
        <p:spPr>
          <a:xfrm>
            <a:off x="14249" y="6571677"/>
            <a:ext cx="7511560" cy="307777"/>
          </a:xfrm>
          <a:prstGeom prst="rect">
            <a:avLst/>
          </a:prstGeom>
        </p:spPr>
        <p:txBody>
          <a:bodyPr wrap="square">
            <a:spAutoFit/>
          </a:bodyPr>
          <a:lstStyle/>
          <a:p>
            <a:r>
              <a:rPr lang="en-US" sz="700" i="1" dirty="0">
                <a:latin typeface="Calibri" panose="020F0502020204030204" pitchFamily="34" charset="0"/>
                <a:ea typeface="Calibri" panose="020F0502020204030204" pitchFamily="34" charset="0"/>
                <a:cs typeface="Calibri" panose="020F0502020204030204" pitchFamily="34" charset="0"/>
              </a:rPr>
              <a:t>Source: Nielsen-October 2017 for broadcast seasons: ‘04/05, ‘5/06, ’06/07, ’07/08, ‘08/09, ‘09/10, ‘10/11, ‘11/12, ‘12/13, ‘13/14, ‘14/15, ‘15/16, ‘16/17,  Broadcast + Cable Prime Programs, P2+, Live+7 Days (+168 Hours) TV with Digital Linear with VOD </a:t>
            </a:r>
            <a:endParaRPr lang="en-US" sz="700" i="1" dirty="0"/>
          </a:p>
        </p:txBody>
      </p:sp>
      <p:pic>
        <p:nvPicPr>
          <p:cNvPr id="16" name="Picture 15">
            <a:extLst>
              <a:ext uri="{FF2B5EF4-FFF2-40B4-BE49-F238E27FC236}">
                <a16:creationId xmlns:a16="http://schemas.microsoft.com/office/drawing/2014/main" id="{3FB98723-AC22-4BC3-9D0C-3FAE55F0C6A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79774" y="1563705"/>
            <a:ext cx="1263329" cy="710622"/>
          </a:xfrm>
          <a:prstGeom prst="ellipse">
            <a:avLst/>
          </a:prstGeom>
          <a:ln>
            <a:solidFill>
              <a:schemeClr val="bg1">
                <a:lumMod val="75000"/>
              </a:schemeClr>
            </a:solidFill>
          </a:ln>
        </p:spPr>
      </p:pic>
      <p:sp>
        <p:nvSpPr>
          <p:cNvPr id="21" name="TextBox 20">
            <a:extLst>
              <a:ext uri="{FF2B5EF4-FFF2-40B4-BE49-F238E27FC236}">
                <a16:creationId xmlns:a16="http://schemas.microsoft.com/office/drawing/2014/main" id="{07795C64-4855-48EB-82AB-56FA18385CEB}"/>
              </a:ext>
            </a:extLst>
          </p:cNvPr>
          <p:cNvSpPr txBox="1"/>
          <p:nvPr/>
        </p:nvSpPr>
        <p:spPr>
          <a:xfrm>
            <a:off x="193582" y="2291578"/>
            <a:ext cx="2491530" cy="646331"/>
          </a:xfrm>
          <a:prstGeom prst="rect">
            <a:avLst/>
          </a:prstGeom>
          <a:noFill/>
        </p:spPr>
        <p:txBody>
          <a:bodyPr wrap="square" rtlCol="0">
            <a:spAutoFit/>
          </a:bodyPr>
          <a:lstStyle/>
          <a:p>
            <a:pPr algn="ctr"/>
            <a:r>
              <a:rPr lang="en-US" sz="1200" b="1" dirty="0">
                <a:solidFill>
                  <a:schemeClr val="accent1"/>
                </a:solidFill>
              </a:rPr>
              <a:t>12 years </a:t>
            </a:r>
            <a:r>
              <a:rPr lang="en-US" sz="1200" dirty="0"/>
              <a:t>on air, maintained position in top </a:t>
            </a:r>
            <a:r>
              <a:rPr lang="en-US" sz="1200" b="1" dirty="0">
                <a:solidFill>
                  <a:schemeClr val="accent1"/>
                </a:solidFill>
              </a:rPr>
              <a:t>1%</a:t>
            </a:r>
            <a:r>
              <a:rPr lang="en-US" sz="1200" b="1" dirty="0"/>
              <a:t> </a:t>
            </a:r>
            <a:r>
              <a:rPr lang="en-US" sz="1200" dirty="0"/>
              <a:t>of all programs</a:t>
            </a:r>
          </a:p>
          <a:p>
            <a:pPr algn="ctr"/>
            <a:endParaRPr lang="en-US" sz="1200" dirty="0"/>
          </a:p>
        </p:txBody>
      </p:sp>
      <p:sp>
        <p:nvSpPr>
          <p:cNvPr id="47" name="TextBox 46">
            <a:extLst>
              <a:ext uri="{FF2B5EF4-FFF2-40B4-BE49-F238E27FC236}">
                <a16:creationId xmlns:a16="http://schemas.microsoft.com/office/drawing/2014/main" id="{B066F583-624A-45DC-BE17-AEC88A96D8D4}"/>
              </a:ext>
            </a:extLst>
          </p:cNvPr>
          <p:cNvSpPr txBox="1"/>
          <p:nvPr/>
        </p:nvSpPr>
        <p:spPr>
          <a:xfrm>
            <a:off x="316928" y="3749906"/>
            <a:ext cx="2512417" cy="646331"/>
          </a:xfrm>
          <a:prstGeom prst="rect">
            <a:avLst/>
          </a:prstGeom>
          <a:noFill/>
        </p:spPr>
        <p:txBody>
          <a:bodyPr wrap="square" rtlCol="0">
            <a:spAutoFit/>
          </a:bodyPr>
          <a:lstStyle/>
          <a:p>
            <a:pPr algn="ctr"/>
            <a:r>
              <a:rPr lang="en-US" sz="1200" b="1" dirty="0">
                <a:solidFill>
                  <a:schemeClr val="accent1"/>
                </a:solidFill>
              </a:rPr>
              <a:t>10 years </a:t>
            </a:r>
            <a:r>
              <a:rPr lang="en-US" sz="1200" dirty="0"/>
              <a:t>on air, maintained position in top </a:t>
            </a:r>
            <a:r>
              <a:rPr lang="en-US" sz="1200" b="1" dirty="0">
                <a:solidFill>
                  <a:schemeClr val="accent1"/>
                </a:solidFill>
              </a:rPr>
              <a:t>1%</a:t>
            </a:r>
            <a:r>
              <a:rPr lang="en-US" sz="1200" b="1" dirty="0"/>
              <a:t> </a:t>
            </a:r>
            <a:r>
              <a:rPr lang="en-US" sz="1200" dirty="0"/>
              <a:t>of all programs</a:t>
            </a:r>
          </a:p>
          <a:p>
            <a:pPr algn="ctr"/>
            <a:endParaRPr lang="en-US" sz="1200" dirty="0"/>
          </a:p>
        </p:txBody>
      </p:sp>
      <p:pic>
        <p:nvPicPr>
          <p:cNvPr id="48" name="Picture 47">
            <a:extLst>
              <a:ext uri="{FF2B5EF4-FFF2-40B4-BE49-F238E27FC236}">
                <a16:creationId xmlns:a16="http://schemas.microsoft.com/office/drawing/2014/main" id="{BDA188CC-F17B-40DC-91AE-05ABDEBABBAC}"/>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596892" y="1540637"/>
            <a:ext cx="1261872" cy="713232"/>
          </a:xfrm>
          <a:prstGeom prst="ellipse">
            <a:avLst/>
          </a:prstGeom>
          <a:ln>
            <a:solidFill>
              <a:schemeClr val="bg1">
                <a:lumMod val="75000"/>
              </a:schemeClr>
            </a:solidFill>
          </a:ln>
        </p:spPr>
      </p:pic>
      <p:sp>
        <p:nvSpPr>
          <p:cNvPr id="49" name="TextBox 48">
            <a:extLst>
              <a:ext uri="{FF2B5EF4-FFF2-40B4-BE49-F238E27FC236}">
                <a16:creationId xmlns:a16="http://schemas.microsoft.com/office/drawing/2014/main" id="{93C22F90-0B8D-4F52-849E-03DEA8726C11}"/>
              </a:ext>
            </a:extLst>
          </p:cNvPr>
          <p:cNvSpPr txBox="1"/>
          <p:nvPr/>
        </p:nvSpPr>
        <p:spPr>
          <a:xfrm>
            <a:off x="5863414" y="2291578"/>
            <a:ext cx="2617602" cy="646331"/>
          </a:xfrm>
          <a:prstGeom prst="rect">
            <a:avLst/>
          </a:prstGeom>
          <a:noFill/>
        </p:spPr>
        <p:txBody>
          <a:bodyPr wrap="square" rtlCol="0">
            <a:spAutoFit/>
          </a:bodyPr>
          <a:lstStyle/>
          <a:p>
            <a:pPr algn="ctr"/>
            <a:r>
              <a:rPr lang="en-US" sz="1200" b="1" dirty="0">
                <a:solidFill>
                  <a:schemeClr val="accent1"/>
                </a:solidFill>
              </a:rPr>
              <a:t>13 years </a:t>
            </a:r>
            <a:r>
              <a:rPr lang="en-US" sz="1200" dirty="0"/>
              <a:t>on air, maintained position in top </a:t>
            </a:r>
            <a:r>
              <a:rPr lang="en-US" sz="1200" b="1" dirty="0">
                <a:solidFill>
                  <a:schemeClr val="accent1"/>
                </a:solidFill>
              </a:rPr>
              <a:t>1%</a:t>
            </a:r>
            <a:r>
              <a:rPr lang="en-US" sz="1200" b="1" dirty="0"/>
              <a:t> </a:t>
            </a:r>
            <a:r>
              <a:rPr lang="en-US" sz="1200" dirty="0"/>
              <a:t>of all programs</a:t>
            </a:r>
          </a:p>
          <a:p>
            <a:pPr algn="ctr"/>
            <a:endParaRPr lang="en-US" sz="1200" dirty="0"/>
          </a:p>
        </p:txBody>
      </p:sp>
      <p:sp>
        <p:nvSpPr>
          <p:cNvPr id="50" name="TextBox 49">
            <a:extLst>
              <a:ext uri="{FF2B5EF4-FFF2-40B4-BE49-F238E27FC236}">
                <a16:creationId xmlns:a16="http://schemas.microsoft.com/office/drawing/2014/main" id="{D368B8AA-7885-4688-890D-ED266FE13A47}"/>
              </a:ext>
            </a:extLst>
          </p:cNvPr>
          <p:cNvSpPr txBox="1"/>
          <p:nvPr/>
        </p:nvSpPr>
        <p:spPr>
          <a:xfrm>
            <a:off x="3150261" y="2277343"/>
            <a:ext cx="2491530" cy="646331"/>
          </a:xfrm>
          <a:prstGeom prst="rect">
            <a:avLst/>
          </a:prstGeom>
          <a:noFill/>
        </p:spPr>
        <p:txBody>
          <a:bodyPr wrap="square" rtlCol="0">
            <a:spAutoFit/>
          </a:bodyPr>
          <a:lstStyle/>
          <a:p>
            <a:pPr algn="ctr"/>
            <a:r>
              <a:rPr lang="en-US" sz="1200" b="1" dirty="0">
                <a:solidFill>
                  <a:schemeClr val="accent1"/>
                </a:solidFill>
              </a:rPr>
              <a:t>13 years </a:t>
            </a:r>
            <a:r>
              <a:rPr lang="en-US" sz="1200" dirty="0"/>
              <a:t>on air, maintained position in top </a:t>
            </a:r>
            <a:r>
              <a:rPr lang="en-US" sz="1200" b="1" dirty="0">
                <a:solidFill>
                  <a:schemeClr val="accent1"/>
                </a:solidFill>
              </a:rPr>
              <a:t>1%</a:t>
            </a:r>
            <a:r>
              <a:rPr lang="en-US" sz="1200" b="1" dirty="0"/>
              <a:t> </a:t>
            </a:r>
            <a:r>
              <a:rPr lang="en-US" sz="1200" dirty="0"/>
              <a:t>of all programs</a:t>
            </a:r>
          </a:p>
          <a:p>
            <a:pPr algn="ctr"/>
            <a:endParaRPr lang="en-US" sz="1200" dirty="0"/>
          </a:p>
        </p:txBody>
      </p:sp>
      <p:sp>
        <p:nvSpPr>
          <p:cNvPr id="51" name="TextBox 50">
            <a:extLst>
              <a:ext uri="{FF2B5EF4-FFF2-40B4-BE49-F238E27FC236}">
                <a16:creationId xmlns:a16="http://schemas.microsoft.com/office/drawing/2014/main" id="{0505A81E-E770-4B7C-9136-16C07C04C298}"/>
              </a:ext>
            </a:extLst>
          </p:cNvPr>
          <p:cNvSpPr txBox="1"/>
          <p:nvPr/>
        </p:nvSpPr>
        <p:spPr>
          <a:xfrm>
            <a:off x="3250368" y="3838665"/>
            <a:ext cx="2491530" cy="646331"/>
          </a:xfrm>
          <a:prstGeom prst="rect">
            <a:avLst/>
          </a:prstGeom>
          <a:noFill/>
        </p:spPr>
        <p:txBody>
          <a:bodyPr wrap="square" rtlCol="0">
            <a:spAutoFit/>
          </a:bodyPr>
          <a:lstStyle/>
          <a:p>
            <a:pPr algn="ctr"/>
            <a:r>
              <a:rPr lang="en-US" sz="1200" b="1" dirty="0">
                <a:solidFill>
                  <a:schemeClr val="accent1"/>
                </a:solidFill>
              </a:rPr>
              <a:t>12 years </a:t>
            </a:r>
            <a:r>
              <a:rPr lang="en-US" sz="1200" dirty="0"/>
              <a:t>on air, maintained position in top </a:t>
            </a:r>
            <a:r>
              <a:rPr lang="en-US" sz="1200" b="1" dirty="0">
                <a:solidFill>
                  <a:schemeClr val="accent1"/>
                </a:solidFill>
              </a:rPr>
              <a:t>1%</a:t>
            </a:r>
            <a:r>
              <a:rPr lang="en-US" sz="1200" b="1" dirty="0"/>
              <a:t> </a:t>
            </a:r>
            <a:r>
              <a:rPr lang="en-US" sz="1200" dirty="0"/>
              <a:t>of all programs</a:t>
            </a:r>
          </a:p>
          <a:p>
            <a:pPr algn="ctr"/>
            <a:endParaRPr lang="en-US" sz="1200" dirty="0"/>
          </a:p>
        </p:txBody>
      </p:sp>
      <p:sp>
        <p:nvSpPr>
          <p:cNvPr id="52" name="TextBox 51">
            <a:extLst>
              <a:ext uri="{FF2B5EF4-FFF2-40B4-BE49-F238E27FC236}">
                <a16:creationId xmlns:a16="http://schemas.microsoft.com/office/drawing/2014/main" id="{D18093DC-BD98-4C3F-91A4-538FAE5904FE}"/>
              </a:ext>
            </a:extLst>
          </p:cNvPr>
          <p:cNvSpPr txBox="1"/>
          <p:nvPr/>
        </p:nvSpPr>
        <p:spPr>
          <a:xfrm>
            <a:off x="6194619" y="3763737"/>
            <a:ext cx="2491530" cy="646331"/>
          </a:xfrm>
          <a:prstGeom prst="rect">
            <a:avLst/>
          </a:prstGeom>
          <a:noFill/>
        </p:spPr>
        <p:txBody>
          <a:bodyPr wrap="square" rtlCol="0">
            <a:spAutoFit/>
          </a:bodyPr>
          <a:lstStyle/>
          <a:p>
            <a:pPr algn="ctr"/>
            <a:r>
              <a:rPr lang="en-US" sz="1200" b="1" dirty="0">
                <a:solidFill>
                  <a:schemeClr val="accent1"/>
                </a:solidFill>
              </a:rPr>
              <a:t>8 years </a:t>
            </a:r>
            <a:r>
              <a:rPr lang="en-US" sz="1200" dirty="0"/>
              <a:t>on air, maintained position in top </a:t>
            </a:r>
            <a:r>
              <a:rPr lang="en-US" sz="1200" b="1" dirty="0">
                <a:solidFill>
                  <a:schemeClr val="accent1"/>
                </a:solidFill>
              </a:rPr>
              <a:t>2%</a:t>
            </a:r>
            <a:r>
              <a:rPr lang="en-US" sz="1200" b="1" dirty="0"/>
              <a:t> </a:t>
            </a:r>
            <a:r>
              <a:rPr lang="en-US" sz="1200" dirty="0"/>
              <a:t>of all programs</a:t>
            </a:r>
          </a:p>
          <a:p>
            <a:pPr algn="ctr"/>
            <a:endParaRPr lang="en-US" sz="1200" dirty="0"/>
          </a:p>
        </p:txBody>
      </p:sp>
      <p:sp>
        <p:nvSpPr>
          <p:cNvPr id="53" name="TextBox 52">
            <a:extLst>
              <a:ext uri="{FF2B5EF4-FFF2-40B4-BE49-F238E27FC236}">
                <a16:creationId xmlns:a16="http://schemas.microsoft.com/office/drawing/2014/main" id="{C89A6EDB-8001-4F44-B782-430542635782}"/>
              </a:ext>
            </a:extLst>
          </p:cNvPr>
          <p:cNvSpPr txBox="1"/>
          <p:nvPr/>
        </p:nvSpPr>
        <p:spPr>
          <a:xfrm>
            <a:off x="204546" y="5423729"/>
            <a:ext cx="2491530" cy="646331"/>
          </a:xfrm>
          <a:prstGeom prst="rect">
            <a:avLst/>
          </a:prstGeom>
          <a:noFill/>
        </p:spPr>
        <p:txBody>
          <a:bodyPr wrap="square" rtlCol="0">
            <a:spAutoFit/>
          </a:bodyPr>
          <a:lstStyle/>
          <a:p>
            <a:pPr algn="ctr"/>
            <a:r>
              <a:rPr lang="en-US" sz="1200" b="1" dirty="0">
                <a:solidFill>
                  <a:schemeClr val="accent1"/>
                </a:solidFill>
              </a:rPr>
              <a:t>7 years </a:t>
            </a:r>
            <a:r>
              <a:rPr lang="en-US" sz="1200" dirty="0"/>
              <a:t>on air, grew from top 8% to top </a:t>
            </a:r>
            <a:r>
              <a:rPr lang="en-US" sz="1200" b="1" dirty="0">
                <a:solidFill>
                  <a:schemeClr val="accent1"/>
                </a:solidFill>
              </a:rPr>
              <a:t>1%</a:t>
            </a:r>
            <a:r>
              <a:rPr lang="en-US" sz="1200" dirty="0"/>
              <a:t> of all programs</a:t>
            </a:r>
          </a:p>
          <a:p>
            <a:pPr algn="ctr"/>
            <a:endParaRPr lang="en-US" sz="1200" dirty="0"/>
          </a:p>
        </p:txBody>
      </p:sp>
      <p:pic>
        <p:nvPicPr>
          <p:cNvPr id="55" name="Picture 54">
            <a:extLst>
              <a:ext uri="{FF2B5EF4-FFF2-40B4-BE49-F238E27FC236}">
                <a16:creationId xmlns:a16="http://schemas.microsoft.com/office/drawing/2014/main" id="{909D9285-46C2-45ED-8CCF-F6D7E3786C71}"/>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828951" y="4541675"/>
            <a:ext cx="1288648" cy="778849"/>
          </a:xfrm>
          <a:prstGeom prst="ellipse">
            <a:avLst/>
          </a:prstGeom>
          <a:ln>
            <a:solidFill>
              <a:schemeClr val="bg1">
                <a:lumMod val="75000"/>
              </a:schemeClr>
            </a:solidFill>
          </a:ln>
        </p:spPr>
      </p:pic>
      <p:sp>
        <p:nvSpPr>
          <p:cNvPr id="56" name="TextBox 55">
            <a:extLst>
              <a:ext uri="{FF2B5EF4-FFF2-40B4-BE49-F238E27FC236}">
                <a16:creationId xmlns:a16="http://schemas.microsoft.com/office/drawing/2014/main" id="{D3594F05-9CF1-4E6A-8509-2A9C642FC9B6}"/>
              </a:ext>
            </a:extLst>
          </p:cNvPr>
          <p:cNvSpPr txBox="1"/>
          <p:nvPr/>
        </p:nvSpPr>
        <p:spPr>
          <a:xfrm>
            <a:off x="3378163" y="5439637"/>
            <a:ext cx="2491530" cy="646331"/>
          </a:xfrm>
          <a:prstGeom prst="rect">
            <a:avLst/>
          </a:prstGeom>
          <a:noFill/>
        </p:spPr>
        <p:txBody>
          <a:bodyPr wrap="square" rtlCol="0">
            <a:spAutoFit/>
          </a:bodyPr>
          <a:lstStyle/>
          <a:p>
            <a:pPr algn="ctr"/>
            <a:r>
              <a:rPr lang="en-US" sz="1200" b="1" dirty="0">
                <a:solidFill>
                  <a:schemeClr val="accent1"/>
                </a:solidFill>
              </a:rPr>
              <a:t>7 years </a:t>
            </a:r>
            <a:r>
              <a:rPr lang="en-US" sz="1200" dirty="0"/>
              <a:t>on air, maintained position in top </a:t>
            </a:r>
            <a:r>
              <a:rPr lang="en-US" sz="1200" b="1" dirty="0">
                <a:solidFill>
                  <a:schemeClr val="accent1"/>
                </a:solidFill>
              </a:rPr>
              <a:t>6%</a:t>
            </a:r>
            <a:r>
              <a:rPr lang="en-US" sz="1200" dirty="0"/>
              <a:t> of all programs</a:t>
            </a:r>
          </a:p>
          <a:p>
            <a:pPr algn="ctr"/>
            <a:endParaRPr lang="en-US" sz="1200" dirty="0"/>
          </a:p>
        </p:txBody>
      </p:sp>
      <p:pic>
        <p:nvPicPr>
          <p:cNvPr id="57" name="Picture 56">
            <a:extLst>
              <a:ext uri="{FF2B5EF4-FFF2-40B4-BE49-F238E27FC236}">
                <a16:creationId xmlns:a16="http://schemas.microsoft.com/office/drawing/2014/main" id="{29560E45-EB7C-49B5-B08F-BAABA0EF0AC9}"/>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686026" y="4548399"/>
            <a:ext cx="1254680" cy="765403"/>
          </a:xfrm>
          <a:prstGeom prst="ellipse">
            <a:avLst/>
          </a:prstGeom>
          <a:ln>
            <a:solidFill>
              <a:schemeClr val="bg1">
                <a:lumMod val="75000"/>
              </a:schemeClr>
            </a:solidFill>
          </a:ln>
        </p:spPr>
      </p:pic>
      <p:sp>
        <p:nvSpPr>
          <p:cNvPr id="58" name="TextBox 57">
            <a:extLst>
              <a:ext uri="{FF2B5EF4-FFF2-40B4-BE49-F238E27FC236}">
                <a16:creationId xmlns:a16="http://schemas.microsoft.com/office/drawing/2014/main" id="{ADAC1CB1-A9EF-4EF5-BCD3-6A0944EFEF08}"/>
              </a:ext>
            </a:extLst>
          </p:cNvPr>
          <p:cNvSpPr txBox="1"/>
          <p:nvPr/>
        </p:nvSpPr>
        <p:spPr>
          <a:xfrm>
            <a:off x="6162588" y="5423729"/>
            <a:ext cx="2491530" cy="646331"/>
          </a:xfrm>
          <a:prstGeom prst="rect">
            <a:avLst/>
          </a:prstGeom>
          <a:noFill/>
        </p:spPr>
        <p:txBody>
          <a:bodyPr wrap="square" rtlCol="0">
            <a:spAutoFit/>
          </a:bodyPr>
          <a:lstStyle/>
          <a:p>
            <a:pPr algn="ctr"/>
            <a:r>
              <a:rPr lang="en-US" sz="1200" b="1" dirty="0">
                <a:solidFill>
                  <a:schemeClr val="accent1"/>
                </a:solidFill>
              </a:rPr>
              <a:t>6 years </a:t>
            </a:r>
            <a:r>
              <a:rPr lang="en-US" sz="1200" dirty="0"/>
              <a:t>on air, grew from top 11% to top </a:t>
            </a:r>
            <a:r>
              <a:rPr lang="en-US" sz="1200" b="1" dirty="0">
                <a:solidFill>
                  <a:schemeClr val="accent1"/>
                </a:solidFill>
              </a:rPr>
              <a:t>6%</a:t>
            </a:r>
            <a:r>
              <a:rPr lang="en-US" sz="1200" dirty="0"/>
              <a:t> of all programs</a:t>
            </a:r>
          </a:p>
          <a:p>
            <a:pPr algn="ctr"/>
            <a:endParaRPr lang="en-US" sz="1200" dirty="0"/>
          </a:p>
        </p:txBody>
      </p:sp>
      <p:pic>
        <p:nvPicPr>
          <p:cNvPr id="60" name="Picture 59">
            <a:extLst>
              <a:ext uri="{FF2B5EF4-FFF2-40B4-BE49-F238E27FC236}">
                <a16:creationId xmlns:a16="http://schemas.microsoft.com/office/drawing/2014/main" id="{8A009869-3379-492A-8055-90FCEA54A7BD}"/>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869890" y="2979995"/>
            <a:ext cx="1288648" cy="713232"/>
          </a:xfrm>
          <a:prstGeom prst="ellipse">
            <a:avLst/>
          </a:prstGeom>
          <a:ln>
            <a:solidFill>
              <a:schemeClr val="bg1">
                <a:lumMod val="75000"/>
              </a:schemeClr>
            </a:solidFill>
          </a:ln>
        </p:spPr>
      </p:pic>
      <p:pic>
        <p:nvPicPr>
          <p:cNvPr id="62" name="Picture 61">
            <a:extLst>
              <a:ext uri="{FF2B5EF4-FFF2-40B4-BE49-F238E27FC236}">
                <a16:creationId xmlns:a16="http://schemas.microsoft.com/office/drawing/2014/main" id="{EF7F80B7-85FF-43C5-A55D-55F6FA6824A9}"/>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6686026" y="2937909"/>
            <a:ext cx="1254680" cy="734726"/>
          </a:xfrm>
          <a:prstGeom prst="ellipse">
            <a:avLst/>
          </a:prstGeom>
          <a:ln>
            <a:solidFill>
              <a:schemeClr val="bg1">
                <a:lumMod val="75000"/>
              </a:schemeClr>
            </a:solidFill>
          </a:ln>
        </p:spPr>
      </p:pic>
      <p:sp>
        <p:nvSpPr>
          <p:cNvPr id="23" name="Slide Number Placeholder 1">
            <a:extLst>
              <a:ext uri="{FF2B5EF4-FFF2-40B4-BE49-F238E27FC236}">
                <a16:creationId xmlns:a16="http://schemas.microsoft.com/office/drawing/2014/main" id="{83251817-7537-435B-B53D-ACEF53CB6D26}"/>
              </a:ext>
            </a:extLst>
          </p:cNvPr>
          <p:cNvSpPr txBox="1">
            <a:spLocks/>
          </p:cNvSpPr>
          <p:nvPr/>
        </p:nvSpPr>
        <p:spPr>
          <a:xfrm>
            <a:off x="8458200" y="6572521"/>
            <a:ext cx="21336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04F9D6DC-8C4E-4599-BF21-177D7E9FD0BC}" type="slidenum">
              <a:rPr lang="en-US" sz="1100" smtClean="0">
                <a:solidFill>
                  <a:schemeClr val="accent1"/>
                </a:solidFill>
              </a:rPr>
              <a:pPr/>
              <a:t>48</a:t>
            </a:fld>
            <a:endParaRPr lang="en-US" sz="1400" dirty="0">
              <a:solidFill>
                <a:schemeClr val="accent1"/>
              </a:solidFill>
            </a:endParaRPr>
          </a:p>
        </p:txBody>
      </p:sp>
    </p:spTree>
    <p:extLst>
      <p:ext uri="{BB962C8B-B14F-4D97-AF65-F5344CB8AC3E}">
        <p14:creationId xmlns:p14="http://schemas.microsoft.com/office/powerpoint/2010/main" val="245020323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128587" y="405169"/>
            <a:ext cx="9015413" cy="1121200"/>
          </a:xfrm>
        </p:spPr>
        <p:txBody>
          <a:bodyPr/>
          <a:lstStyle/>
          <a:p>
            <a:r>
              <a:rPr lang="en-US" sz="2400" dirty="0"/>
              <a:t>Reboots Of Beloved Programs Demonstrate That The Connection Viewers Feel To Their Favorite Shows Can Bridge Years, Even Decades</a:t>
            </a:r>
          </a:p>
        </p:txBody>
      </p:sp>
      <p:pic>
        <p:nvPicPr>
          <p:cNvPr id="3" name="Picture 2">
            <a:extLst>
              <a:ext uri="{FF2B5EF4-FFF2-40B4-BE49-F238E27FC236}">
                <a16:creationId xmlns:a16="http://schemas.microsoft.com/office/drawing/2014/main" id="{ED685678-1A4A-4E3A-AC3C-34DE006F3443}"/>
              </a:ext>
            </a:extLst>
          </p:cNvPr>
          <p:cNvPicPr>
            <a:picLocks noChangeAspect="1"/>
          </p:cNvPicPr>
          <p:nvPr/>
        </p:nvPicPr>
        <p:blipFill>
          <a:blip r:embed="rId2"/>
          <a:stretch>
            <a:fillRect/>
          </a:stretch>
        </p:blipFill>
        <p:spPr>
          <a:xfrm>
            <a:off x="2428625" y="1529510"/>
            <a:ext cx="1737360" cy="1156134"/>
          </a:xfrm>
          <a:prstGeom prst="rect">
            <a:avLst/>
          </a:prstGeom>
        </p:spPr>
      </p:pic>
      <p:pic>
        <p:nvPicPr>
          <p:cNvPr id="9" name="Picture 8">
            <a:extLst>
              <a:ext uri="{FF2B5EF4-FFF2-40B4-BE49-F238E27FC236}">
                <a16:creationId xmlns:a16="http://schemas.microsoft.com/office/drawing/2014/main" id="{12B00BD8-5F6A-456C-B1A4-7DB6D7642517}"/>
              </a:ext>
            </a:extLst>
          </p:cNvPr>
          <p:cNvPicPr>
            <a:picLocks noChangeAspect="1"/>
          </p:cNvPicPr>
          <p:nvPr/>
        </p:nvPicPr>
        <p:blipFill>
          <a:blip r:embed="rId3"/>
          <a:stretch>
            <a:fillRect/>
          </a:stretch>
        </p:blipFill>
        <p:spPr>
          <a:xfrm>
            <a:off x="2452436" y="3063743"/>
            <a:ext cx="1818477" cy="1213865"/>
          </a:xfrm>
          <a:prstGeom prst="rect">
            <a:avLst/>
          </a:prstGeom>
        </p:spPr>
      </p:pic>
      <p:pic>
        <p:nvPicPr>
          <p:cNvPr id="10" name="Picture 9">
            <a:extLst>
              <a:ext uri="{FF2B5EF4-FFF2-40B4-BE49-F238E27FC236}">
                <a16:creationId xmlns:a16="http://schemas.microsoft.com/office/drawing/2014/main" id="{A556C2E2-763A-4386-BDF5-8834E79A05A0}"/>
              </a:ext>
            </a:extLst>
          </p:cNvPr>
          <p:cNvPicPr>
            <a:picLocks noChangeAspect="1"/>
          </p:cNvPicPr>
          <p:nvPr/>
        </p:nvPicPr>
        <p:blipFill>
          <a:blip r:embed="rId4"/>
          <a:stretch>
            <a:fillRect/>
          </a:stretch>
        </p:blipFill>
        <p:spPr>
          <a:xfrm>
            <a:off x="223222" y="3107458"/>
            <a:ext cx="1737360" cy="1196041"/>
          </a:xfrm>
          <a:prstGeom prst="rect">
            <a:avLst/>
          </a:prstGeom>
        </p:spPr>
      </p:pic>
      <p:pic>
        <p:nvPicPr>
          <p:cNvPr id="11" name="Picture 10">
            <a:extLst>
              <a:ext uri="{FF2B5EF4-FFF2-40B4-BE49-F238E27FC236}">
                <a16:creationId xmlns:a16="http://schemas.microsoft.com/office/drawing/2014/main" id="{79BAD13A-F45C-45FB-AFDF-88B65DC64E0C}"/>
              </a:ext>
            </a:extLst>
          </p:cNvPr>
          <p:cNvPicPr>
            <a:picLocks noChangeAspect="1"/>
          </p:cNvPicPr>
          <p:nvPr/>
        </p:nvPicPr>
        <p:blipFill>
          <a:blip r:embed="rId5"/>
          <a:stretch>
            <a:fillRect/>
          </a:stretch>
        </p:blipFill>
        <p:spPr>
          <a:xfrm>
            <a:off x="210502" y="1518950"/>
            <a:ext cx="1737360" cy="1166694"/>
          </a:xfrm>
          <a:prstGeom prst="rect">
            <a:avLst/>
          </a:prstGeom>
        </p:spPr>
      </p:pic>
      <p:pic>
        <p:nvPicPr>
          <p:cNvPr id="12" name="Picture 11">
            <a:extLst>
              <a:ext uri="{FF2B5EF4-FFF2-40B4-BE49-F238E27FC236}">
                <a16:creationId xmlns:a16="http://schemas.microsoft.com/office/drawing/2014/main" id="{E6050DFA-A2CC-4A0E-8ED2-9280BC87AAF2}"/>
              </a:ext>
            </a:extLst>
          </p:cNvPr>
          <p:cNvPicPr>
            <a:picLocks noChangeAspect="1"/>
          </p:cNvPicPr>
          <p:nvPr/>
        </p:nvPicPr>
        <p:blipFill>
          <a:blip r:embed="rId6"/>
          <a:stretch>
            <a:fillRect/>
          </a:stretch>
        </p:blipFill>
        <p:spPr>
          <a:xfrm>
            <a:off x="210502" y="4632528"/>
            <a:ext cx="1737360" cy="1188113"/>
          </a:xfrm>
          <a:prstGeom prst="rect">
            <a:avLst/>
          </a:prstGeom>
        </p:spPr>
      </p:pic>
      <p:pic>
        <p:nvPicPr>
          <p:cNvPr id="13" name="Picture 12">
            <a:extLst>
              <a:ext uri="{FF2B5EF4-FFF2-40B4-BE49-F238E27FC236}">
                <a16:creationId xmlns:a16="http://schemas.microsoft.com/office/drawing/2014/main" id="{88B47F8D-C0CD-4CA6-8819-F92D3D9EDA4C}"/>
              </a:ext>
            </a:extLst>
          </p:cNvPr>
          <p:cNvPicPr>
            <a:picLocks noChangeAspect="1"/>
          </p:cNvPicPr>
          <p:nvPr/>
        </p:nvPicPr>
        <p:blipFill>
          <a:blip r:embed="rId7"/>
          <a:stretch>
            <a:fillRect/>
          </a:stretch>
        </p:blipFill>
        <p:spPr>
          <a:xfrm>
            <a:off x="2452435" y="4683496"/>
            <a:ext cx="1818477" cy="1131485"/>
          </a:xfrm>
          <a:prstGeom prst="rect">
            <a:avLst/>
          </a:prstGeom>
        </p:spPr>
      </p:pic>
      <p:pic>
        <p:nvPicPr>
          <p:cNvPr id="14" name="Picture 13">
            <a:extLst>
              <a:ext uri="{FF2B5EF4-FFF2-40B4-BE49-F238E27FC236}">
                <a16:creationId xmlns:a16="http://schemas.microsoft.com/office/drawing/2014/main" id="{D694C726-6EF2-4832-BDD9-EF65780C9D1D}"/>
              </a:ext>
            </a:extLst>
          </p:cNvPr>
          <p:cNvPicPr>
            <a:picLocks noChangeAspect="1"/>
          </p:cNvPicPr>
          <p:nvPr/>
        </p:nvPicPr>
        <p:blipFill>
          <a:blip r:embed="rId8"/>
          <a:stretch>
            <a:fillRect/>
          </a:stretch>
        </p:blipFill>
        <p:spPr>
          <a:xfrm>
            <a:off x="4991268" y="1518950"/>
            <a:ext cx="1737360" cy="1135232"/>
          </a:xfrm>
          <a:prstGeom prst="rect">
            <a:avLst/>
          </a:prstGeom>
        </p:spPr>
      </p:pic>
      <p:pic>
        <p:nvPicPr>
          <p:cNvPr id="15" name="Picture 14">
            <a:extLst>
              <a:ext uri="{FF2B5EF4-FFF2-40B4-BE49-F238E27FC236}">
                <a16:creationId xmlns:a16="http://schemas.microsoft.com/office/drawing/2014/main" id="{A317D778-7C64-43F1-B36B-1ECD590884A1}"/>
              </a:ext>
            </a:extLst>
          </p:cNvPr>
          <p:cNvPicPr>
            <a:picLocks noChangeAspect="1"/>
          </p:cNvPicPr>
          <p:nvPr/>
        </p:nvPicPr>
        <p:blipFill>
          <a:blip r:embed="rId9"/>
          <a:stretch>
            <a:fillRect/>
          </a:stretch>
        </p:blipFill>
        <p:spPr>
          <a:xfrm>
            <a:off x="7282093" y="1543181"/>
            <a:ext cx="1737360" cy="1135232"/>
          </a:xfrm>
          <a:prstGeom prst="rect">
            <a:avLst/>
          </a:prstGeom>
        </p:spPr>
      </p:pic>
      <p:pic>
        <p:nvPicPr>
          <p:cNvPr id="16" name="Picture 15">
            <a:extLst>
              <a:ext uri="{FF2B5EF4-FFF2-40B4-BE49-F238E27FC236}">
                <a16:creationId xmlns:a16="http://schemas.microsoft.com/office/drawing/2014/main" id="{66D012C1-D8A6-40E7-A1BD-5E3E688E9C26}"/>
              </a:ext>
            </a:extLst>
          </p:cNvPr>
          <p:cNvPicPr>
            <a:picLocks noChangeAspect="1"/>
          </p:cNvPicPr>
          <p:nvPr/>
        </p:nvPicPr>
        <p:blipFill rotWithShape="1">
          <a:blip r:embed="rId10"/>
          <a:srcRect b="30251"/>
          <a:stretch/>
        </p:blipFill>
        <p:spPr>
          <a:xfrm>
            <a:off x="4991268" y="3044301"/>
            <a:ext cx="1737360" cy="1250168"/>
          </a:xfrm>
          <a:prstGeom prst="rect">
            <a:avLst/>
          </a:prstGeom>
        </p:spPr>
      </p:pic>
      <p:pic>
        <p:nvPicPr>
          <p:cNvPr id="17" name="Picture 16">
            <a:extLst>
              <a:ext uri="{FF2B5EF4-FFF2-40B4-BE49-F238E27FC236}">
                <a16:creationId xmlns:a16="http://schemas.microsoft.com/office/drawing/2014/main" id="{F093E15B-5FB9-4928-B771-5D5A331D1FBA}"/>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t="32857"/>
          <a:stretch/>
        </p:blipFill>
        <p:spPr>
          <a:xfrm>
            <a:off x="7282093" y="3068532"/>
            <a:ext cx="1737360" cy="1259198"/>
          </a:xfrm>
          <a:prstGeom prst="rect">
            <a:avLst/>
          </a:prstGeom>
        </p:spPr>
      </p:pic>
      <p:pic>
        <p:nvPicPr>
          <p:cNvPr id="20" name="Picture 19">
            <a:extLst>
              <a:ext uri="{FF2B5EF4-FFF2-40B4-BE49-F238E27FC236}">
                <a16:creationId xmlns:a16="http://schemas.microsoft.com/office/drawing/2014/main" id="{AD4A4C27-0560-4580-8AA6-ED56B88A9BAE}"/>
              </a:ext>
            </a:extLst>
          </p:cNvPr>
          <p:cNvPicPr>
            <a:picLocks noChangeAspect="1"/>
          </p:cNvPicPr>
          <p:nvPr/>
        </p:nvPicPr>
        <p:blipFill>
          <a:blip r:embed="rId12"/>
          <a:stretch>
            <a:fillRect/>
          </a:stretch>
        </p:blipFill>
        <p:spPr>
          <a:xfrm>
            <a:off x="4991268" y="4673881"/>
            <a:ext cx="1737360" cy="1156134"/>
          </a:xfrm>
          <a:prstGeom prst="rect">
            <a:avLst/>
          </a:prstGeom>
        </p:spPr>
      </p:pic>
      <p:pic>
        <p:nvPicPr>
          <p:cNvPr id="21" name="Picture 20">
            <a:extLst>
              <a:ext uri="{FF2B5EF4-FFF2-40B4-BE49-F238E27FC236}">
                <a16:creationId xmlns:a16="http://schemas.microsoft.com/office/drawing/2014/main" id="{0A28AAB4-F45C-4DEB-8B33-A1E23BA0A7D4}"/>
              </a:ext>
            </a:extLst>
          </p:cNvPr>
          <p:cNvPicPr>
            <a:picLocks noChangeAspect="1"/>
          </p:cNvPicPr>
          <p:nvPr/>
        </p:nvPicPr>
        <p:blipFill>
          <a:blip r:embed="rId13"/>
          <a:stretch>
            <a:fillRect/>
          </a:stretch>
        </p:blipFill>
        <p:spPr>
          <a:xfrm>
            <a:off x="7282093" y="4698005"/>
            <a:ext cx="1737360" cy="1156134"/>
          </a:xfrm>
          <a:prstGeom prst="rect">
            <a:avLst/>
          </a:prstGeom>
        </p:spPr>
      </p:pic>
      <p:sp>
        <p:nvSpPr>
          <p:cNvPr id="23" name="TextBox 22">
            <a:extLst>
              <a:ext uri="{FF2B5EF4-FFF2-40B4-BE49-F238E27FC236}">
                <a16:creationId xmlns:a16="http://schemas.microsoft.com/office/drawing/2014/main" id="{95E0354D-08E4-485C-A283-82ECC640F60C}"/>
              </a:ext>
            </a:extLst>
          </p:cNvPr>
          <p:cNvSpPr txBox="1"/>
          <p:nvPr/>
        </p:nvSpPr>
        <p:spPr>
          <a:xfrm>
            <a:off x="1532763" y="2641338"/>
            <a:ext cx="1475084" cy="253916"/>
          </a:xfrm>
          <a:prstGeom prst="rect">
            <a:avLst/>
          </a:prstGeom>
          <a:noFill/>
        </p:spPr>
        <p:txBody>
          <a:bodyPr wrap="none" rtlCol="0">
            <a:spAutoFit/>
          </a:bodyPr>
          <a:lstStyle/>
          <a:p>
            <a:r>
              <a:rPr lang="en-US" sz="1050" i="1" dirty="0"/>
              <a:t>After 20 years off air</a:t>
            </a:r>
          </a:p>
        </p:txBody>
      </p:sp>
      <p:sp>
        <p:nvSpPr>
          <p:cNvPr id="25" name="TextBox 24">
            <a:extLst>
              <a:ext uri="{FF2B5EF4-FFF2-40B4-BE49-F238E27FC236}">
                <a16:creationId xmlns:a16="http://schemas.microsoft.com/office/drawing/2014/main" id="{09B4727A-C338-4EC4-9F41-C627B2349FA6}"/>
              </a:ext>
            </a:extLst>
          </p:cNvPr>
          <p:cNvSpPr txBox="1"/>
          <p:nvPr/>
        </p:nvSpPr>
        <p:spPr>
          <a:xfrm>
            <a:off x="1499773" y="4274903"/>
            <a:ext cx="1475084" cy="253916"/>
          </a:xfrm>
          <a:prstGeom prst="rect">
            <a:avLst/>
          </a:prstGeom>
          <a:noFill/>
        </p:spPr>
        <p:txBody>
          <a:bodyPr wrap="none" rtlCol="0">
            <a:spAutoFit/>
          </a:bodyPr>
          <a:lstStyle/>
          <a:p>
            <a:r>
              <a:rPr lang="en-US" sz="1050" i="1" dirty="0"/>
              <a:t>After 11 years off air</a:t>
            </a:r>
          </a:p>
        </p:txBody>
      </p:sp>
      <p:sp>
        <p:nvSpPr>
          <p:cNvPr id="26" name="TextBox 25">
            <a:extLst>
              <a:ext uri="{FF2B5EF4-FFF2-40B4-BE49-F238E27FC236}">
                <a16:creationId xmlns:a16="http://schemas.microsoft.com/office/drawing/2014/main" id="{EAF7C857-E965-4BFF-886D-9467C3ABBE5B}"/>
              </a:ext>
            </a:extLst>
          </p:cNvPr>
          <p:cNvSpPr txBox="1"/>
          <p:nvPr/>
        </p:nvSpPr>
        <p:spPr>
          <a:xfrm>
            <a:off x="1527444" y="5820642"/>
            <a:ext cx="1475084" cy="253916"/>
          </a:xfrm>
          <a:prstGeom prst="rect">
            <a:avLst/>
          </a:prstGeom>
          <a:noFill/>
        </p:spPr>
        <p:txBody>
          <a:bodyPr wrap="none" rtlCol="0">
            <a:spAutoFit/>
          </a:bodyPr>
          <a:lstStyle/>
          <a:p>
            <a:r>
              <a:rPr lang="en-US" sz="1050" i="1" dirty="0"/>
              <a:t>After 24 years off air</a:t>
            </a:r>
          </a:p>
        </p:txBody>
      </p:sp>
      <p:sp>
        <p:nvSpPr>
          <p:cNvPr id="27" name="TextBox 26">
            <a:extLst>
              <a:ext uri="{FF2B5EF4-FFF2-40B4-BE49-F238E27FC236}">
                <a16:creationId xmlns:a16="http://schemas.microsoft.com/office/drawing/2014/main" id="{8A59BC79-F6F5-4DC2-A345-B54FBE9F8642}"/>
              </a:ext>
            </a:extLst>
          </p:cNvPr>
          <p:cNvSpPr txBox="1"/>
          <p:nvPr/>
        </p:nvSpPr>
        <p:spPr>
          <a:xfrm>
            <a:off x="6354503" y="2640150"/>
            <a:ext cx="1475084" cy="253916"/>
          </a:xfrm>
          <a:prstGeom prst="rect">
            <a:avLst/>
          </a:prstGeom>
          <a:noFill/>
        </p:spPr>
        <p:txBody>
          <a:bodyPr wrap="none" rtlCol="0">
            <a:spAutoFit/>
          </a:bodyPr>
          <a:lstStyle/>
          <a:p>
            <a:r>
              <a:rPr lang="en-US" sz="1050" i="1" dirty="0"/>
              <a:t>After 21 years off air</a:t>
            </a:r>
          </a:p>
        </p:txBody>
      </p:sp>
      <p:sp>
        <p:nvSpPr>
          <p:cNvPr id="28" name="TextBox 27">
            <a:extLst>
              <a:ext uri="{FF2B5EF4-FFF2-40B4-BE49-F238E27FC236}">
                <a16:creationId xmlns:a16="http://schemas.microsoft.com/office/drawing/2014/main" id="{8F2B1BD0-BD43-4E79-B9FE-BEE56C5D0284}"/>
              </a:ext>
            </a:extLst>
          </p:cNvPr>
          <p:cNvSpPr txBox="1"/>
          <p:nvPr/>
        </p:nvSpPr>
        <p:spPr>
          <a:xfrm>
            <a:off x="6285506" y="4274903"/>
            <a:ext cx="1475084" cy="253916"/>
          </a:xfrm>
          <a:prstGeom prst="rect">
            <a:avLst/>
          </a:prstGeom>
          <a:noFill/>
        </p:spPr>
        <p:txBody>
          <a:bodyPr wrap="none" rtlCol="0">
            <a:spAutoFit/>
          </a:bodyPr>
          <a:lstStyle/>
          <a:p>
            <a:r>
              <a:rPr lang="en-US" sz="1050" i="1" dirty="0"/>
              <a:t>After 28 years off air</a:t>
            </a:r>
          </a:p>
        </p:txBody>
      </p:sp>
      <p:sp>
        <p:nvSpPr>
          <p:cNvPr id="29" name="TextBox 28">
            <a:extLst>
              <a:ext uri="{FF2B5EF4-FFF2-40B4-BE49-F238E27FC236}">
                <a16:creationId xmlns:a16="http://schemas.microsoft.com/office/drawing/2014/main" id="{994B1DFD-8487-49B5-A7BD-74364E7F2380}"/>
              </a:ext>
            </a:extLst>
          </p:cNvPr>
          <p:cNvSpPr txBox="1"/>
          <p:nvPr/>
        </p:nvSpPr>
        <p:spPr>
          <a:xfrm>
            <a:off x="6354503" y="5819841"/>
            <a:ext cx="1475084" cy="253916"/>
          </a:xfrm>
          <a:prstGeom prst="rect">
            <a:avLst/>
          </a:prstGeom>
          <a:noFill/>
        </p:spPr>
        <p:txBody>
          <a:bodyPr wrap="none" rtlCol="0">
            <a:spAutoFit/>
          </a:bodyPr>
          <a:lstStyle/>
          <a:p>
            <a:r>
              <a:rPr lang="en-US" sz="1050" i="1" dirty="0"/>
              <a:t>After 14 years off air</a:t>
            </a:r>
          </a:p>
        </p:txBody>
      </p:sp>
      <p:sp>
        <p:nvSpPr>
          <p:cNvPr id="30" name="Arrow: Right 29">
            <a:extLst>
              <a:ext uri="{FF2B5EF4-FFF2-40B4-BE49-F238E27FC236}">
                <a16:creationId xmlns:a16="http://schemas.microsoft.com/office/drawing/2014/main" id="{C97DC755-D336-4736-A7CC-D66D043F4787}"/>
              </a:ext>
            </a:extLst>
          </p:cNvPr>
          <p:cNvSpPr/>
          <p:nvPr/>
        </p:nvSpPr>
        <p:spPr>
          <a:xfrm>
            <a:off x="1983190" y="1989363"/>
            <a:ext cx="402432" cy="201825"/>
          </a:xfrm>
          <a:prstGeom prst="rightArrow">
            <a:avLst/>
          </a:prstGeom>
          <a:solidFill>
            <a:schemeClr val="bg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Arrow: Right 31">
            <a:extLst>
              <a:ext uri="{FF2B5EF4-FFF2-40B4-BE49-F238E27FC236}">
                <a16:creationId xmlns:a16="http://schemas.microsoft.com/office/drawing/2014/main" id="{337F0128-2FD1-4CDF-944F-1A51CB908B1C}"/>
              </a:ext>
            </a:extLst>
          </p:cNvPr>
          <p:cNvSpPr/>
          <p:nvPr/>
        </p:nvSpPr>
        <p:spPr>
          <a:xfrm>
            <a:off x="2026193" y="3568472"/>
            <a:ext cx="402432" cy="201825"/>
          </a:xfrm>
          <a:prstGeom prst="rightArrow">
            <a:avLst/>
          </a:prstGeom>
          <a:solidFill>
            <a:schemeClr val="bg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Arrow: Right 32">
            <a:extLst>
              <a:ext uri="{FF2B5EF4-FFF2-40B4-BE49-F238E27FC236}">
                <a16:creationId xmlns:a16="http://schemas.microsoft.com/office/drawing/2014/main" id="{CACFBF0E-B026-421B-89B2-93139C941370}"/>
              </a:ext>
            </a:extLst>
          </p:cNvPr>
          <p:cNvSpPr/>
          <p:nvPr/>
        </p:nvSpPr>
        <p:spPr>
          <a:xfrm>
            <a:off x="1986209" y="5177215"/>
            <a:ext cx="402432" cy="201825"/>
          </a:xfrm>
          <a:prstGeom prst="rightArrow">
            <a:avLst/>
          </a:prstGeom>
          <a:solidFill>
            <a:schemeClr val="bg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Arrow: Right 33">
            <a:extLst>
              <a:ext uri="{FF2B5EF4-FFF2-40B4-BE49-F238E27FC236}">
                <a16:creationId xmlns:a16="http://schemas.microsoft.com/office/drawing/2014/main" id="{695CB66E-56A1-4F93-A35D-71A31BE7D75B}"/>
              </a:ext>
            </a:extLst>
          </p:cNvPr>
          <p:cNvSpPr/>
          <p:nvPr/>
        </p:nvSpPr>
        <p:spPr>
          <a:xfrm>
            <a:off x="6794239" y="1989363"/>
            <a:ext cx="402432" cy="201825"/>
          </a:xfrm>
          <a:prstGeom prst="rightArrow">
            <a:avLst/>
          </a:prstGeom>
          <a:solidFill>
            <a:schemeClr val="bg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Arrow: Right 34">
            <a:extLst>
              <a:ext uri="{FF2B5EF4-FFF2-40B4-BE49-F238E27FC236}">
                <a16:creationId xmlns:a16="http://schemas.microsoft.com/office/drawing/2014/main" id="{D44D9FC3-285D-4642-8165-B8A0E1B8F594}"/>
              </a:ext>
            </a:extLst>
          </p:cNvPr>
          <p:cNvSpPr/>
          <p:nvPr/>
        </p:nvSpPr>
        <p:spPr>
          <a:xfrm>
            <a:off x="6837242" y="3568472"/>
            <a:ext cx="402432" cy="201825"/>
          </a:xfrm>
          <a:prstGeom prst="rightArrow">
            <a:avLst/>
          </a:prstGeom>
          <a:solidFill>
            <a:schemeClr val="bg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Arrow: Right 35">
            <a:extLst>
              <a:ext uri="{FF2B5EF4-FFF2-40B4-BE49-F238E27FC236}">
                <a16:creationId xmlns:a16="http://schemas.microsoft.com/office/drawing/2014/main" id="{FFA6B3BF-FE62-4DE7-A200-71BC137E6D48}"/>
              </a:ext>
            </a:extLst>
          </p:cNvPr>
          <p:cNvSpPr/>
          <p:nvPr/>
        </p:nvSpPr>
        <p:spPr>
          <a:xfrm>
            <a:off x="6797258" y="5177215"/>
            <a:ext cx="402432" cy="201825"/>
          </a:xfrm>
          <a:prstGeom prst="rightArrow">
            <a:avLst/>
          </a:prstGeom>
          <a:solidFill>
            <a:schemeClr val="bg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28A24094-B9B3-420E-83AC-335E7CA7BCF1}"/>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210503" y="1526370"/>
            <a:ext cx="687120" cy="212204"/>
          </a:xfrm>
          <a:prstGeom prst="rect">
            <a:avLst/>
          </a:prstGeom>
        </p:spPr>
      </p:pic>
      <p:pic>
        <p:nvPicPr>
          <p:cNvPr id="6" name="Picture 5">
            <a:extLst>
              <a:ext uri="{FF2B5EF4-FFF2-40B4-BE49-F238E27FC236}">
                <a16:creationId xmlns:a16="http://schemas.microsoft.com/office/drawing/2014/main" id="{0C9DE639-768C-4449-B251-863AE54C9C4B}"/>
              </a:ext>
            </a:extLst>
          </p:cNvPr>
          <p:cNvPicPr>
            <a:picLocks noChangeAspect="1"/>
          </p:cNvPicPr>
          <p:nvPr/>
        </p:nvPicPr>
        <p:blipFill rotWithShape="1">
          <a:blip r:embed="rId15" cstate="screen">
            <a:extLst>
              <a:ext uri="{28A0092B-C50C-407E-A947-70E740481C1C}">
                <a14:useLocalDpi xmlns:a14="http://schemas.microsoft.com/office/drawing/2010/main"/>
              </a:ext>
            </a:extLst>
          </a:blip>
          <a:srcRect t="22083" b="21719"/>
          <a:stretch/>
        </p:blipFill>
        <p:spPr>
          <a:xfrm>
            <a:off x="223222" y="3107457"/>
            <a:ext cx="414341" cy="232852"/>
          </a:xfrm>
          <a:prstGeom prst="rect">
            <a:avLst/>
          </a:prstGeom>
        </p:spPr>
      </p:pic>
      <p:pic>
        <p:nvPicPr>
          <p:cNvPr id="7" name="Picture 6">
            <a:extLst>
              <a:ext uri="{FF2B5EF4-FFF2-40B4-BE49-F238E27FC236}">
                <a16:creationId xmlns:a16="http://schemas.microsoft.com/office/drawing/2014/main" id="{F67F2158-7EA7-462A-A12F-2B21A20DC279}"/>
              </a:ext>
            </a:extLst>
          </p:cNvPr>
          <p:cNvPicPr>
            <a:picLocks noChangeAspect="1"/>
          </p:cNvPicPr>
          <p:nvPr/>
        </p:nvPicPr>
        <p:blipFill rotWithShape="1">
          <a:blip r:embed="rId16" cstate="screen">
            <a:extLst>
              <a:ext uri="{28A0092B-C50C-407E-A947-70E740481C1C}">
                <a14:useLocalDpi xmlns:a14="http://schemas.microsoft.com/office/drawing/2010/main"/>
              </a:ext>
            </a:extLst>
          </a:blip>
          <a:srcRect t="41878" b="43492"/>
          <a:stretch/>
        </p:blipFill>
        <p:spPr>
          <a:xfrm>
            <a:off x="209172" y="4616257"/>
            <a:ext cx="763952" cy="157973"/>
          </a:xfrm>
          <a:prstGeom prst="rect">
            <a:avLst/>
          </a:prstGeom>
        </p:spPr>
      </p:pic>
      <p:pic>
        <p:nvPicPr>
          <p:cNvPr id="18" name="Picture 17">
            <a:extLst>
              <a:ext uri="{FF2B5EF4-FFF2-40B4-BE49-F238E27FC236}">
                <a16:creationId xmlns:a16="http://schemas.microsoft.com/office/drawing/2014/main" id="{1E1A620F-3AB6-4C2A-8A75-334B309D6A82}"/>
              </a:ext>
            </a:extLst>
          </p:cNvPr>
          <p:cNvPicPr>
            <a:picLocks noChangeAspect="1"/>
          </p:cNvPicPr>
          <p:nvPr/>
        </p:nvPicPr>
        <p:blipFill rotWithShape="1">
          <a:blip r:embed="rId17" cstate="screen">
            <a:extLst>
              <a:ext uri="{28A0092B-C50C-407E-A947-70E740481C1C}">
                <a14:useLocalDpi xmlns:a14="http://schemas.microsoft.com/office/drawing/2010/main"/>
              </a:ext>
            </a:extLst>
          </a:blip>
          <a:srcRect b="54157"/>
          <a:stretch/>
        </p:blipFill>
        <p:spPr>
          <a:xfrm>
            <a:off x="4988715" y="1518950"/>
            <a:ext cx="543057" cy="212205"/>
          </a:xfrm>
          <a:prstGeom prst="rect">
            <a:avLst/>
          </a:prstGeom>
        </p:spPr>
      </p:pic>
      <p:pic>
        <p:nvPicPr>
          <p:cNvPr id="19" name="Picture 18">
            <a:extLst>
              <a:ext uri="{FF2B5EF4-FFF2-40B4-BE49-F238E27FC236}">
                <a16:creationId xmlns:a16="http://schemas.microsoft.com/office/drawing/2014/main" id="{E179A8F9-C890-49A4-9445-291CFFB8E32D}"/>
              </a:ext>
            </a:extLst>
          </p:cNvPr>
          <p:cNvPicPr>
            <a:picLocks noChangeAspect="1"/>
          </p:cNvPicPr>
          <p:nvPr/>
        </p:nvPicPr>
        <p:blipFill rotWithShape="1">
          <a:blip r:embed="rId18" cstate="screen">
            <a:extLst>
              <a:ext uri="{28A0092B-C50C-407E-A947-70E740481C1C}">
                <a14:useLocalDpi xmlns:a14="http://schemas.microsoft.com/office/drawing/2010/main"/>
              </a:ext>
            </a:extLst>
          </a:blip>
          <a:srcRect t="32600" b="35359"/>
          <a:stretch/>
        </p:blipFill>
        <p:spPr>
          <a:xfrm>
            <a:off x="4988715" y="3044301"/>
            <a:ext cx="665465" cy="251670"/>
          </a:xfrm>
          <a:prstGeom prst="rect">
            <a:avLst/>
          </a:prstGeom>
        </p:spPr>
      </p:pic>
      <p:pic>
        <p:nvPicPr>
          <p:cNvPr id="22" name="Picture 21">
            <a:extLst>
              <a:ext uri="{FF2B5EF4-FFF2-40B4-BE49-F238E27FC236}">
                <a16:creationId xmlns:a16="http://schemas.microsoft.com/office/drawing/2014/main" id="{CA4D3E58-F009-4627-AC1C-7095C04FA69F}"/>
              </a:ext>
            </a:extLst>
          </p:cNvPr>
          <p:cNvPicPr>
            <a:picLocks noChangeAspect="1"/>
          </p:cNvPicPr>
          <p:nvPr/>
        </p:nvPicPr>
        <p:blipFill>
          <a:blip r:embed="rId19" cstate="screen">
            <a:extLst>
              <a:ext uri="{28A0092B-C50C-407E-A947-70E740481C1C}">
                <a14:useLocalDpi xmlns:a14="http://schemas.microsoft.com/office/drawing/2010/main"/>
              </a:ext>
            </a:extLst>
          </a:blip>
          <a:stretch>
            <a:fillRect/>
          </a:stretch>
        </p:blipFill>
        <p:spPr>
          <a:xfrm>
            <a:off x="5012132" y="4673881"/>
            <a:ext cx="496221" cy="277884"/>
          </a:xfrm>
          <a:prstGeom prst="rect">
            <a:avLst/>
          </a:prstGeom>
        </p:spPr>
      </p:pic>
      <p:sp>
        <p:nvSpPr>
          <p:cNvPr id="37" name="Slide Number Placeholder 1">
            <a:extLst>
              <a:ext uri="{FF2B5EF4-FFF2-40B4-BE49-F238E27FC236}">
                <a16:creationId xmlns:a16="http://schemas.microsoft.com/office/drawing/2014/main" id="{EF2850ED-52F9-43B7-A3DB-9BEC12B1B0B3}"/>
              </a:ext>
            </a:extLst>
          </p:cNvPr>
          <p:cNvSpPr txBox="1">
            <a:spLocks/>
          </p:cNvSpPr>
          <p:nvPr/>
        </p:nvSpPr>
        <p:spPr>
          <a:xfrm>
            <a:off x="8458200" y="6572521"/>
            <a:ext cx="21336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04F9D6DC-8C4E-4599-BF21-177D7E9FD0BC}" type="slidenum">
              <a:rPr lang="en-US" sz="1100" smtClean="0">
                <a:solidFill>
                  <a:schemeClr val="accent1"/>
                </a:solidFill>
              </a:rPr>
              <a:pPr/>
              <a:t>49</a:t>
            </a:fld>
            <a:endParaRPr lang="en-US" sz="1400" dirty="0">
              <a:solidFill>
                <a:schemeClr val="accent1"/>
              </a:solidFill>
            </a:endParaRPr>
          </a:p>
        </p:txBody>
      </p:sp>
    </p:spTree>
    <p:extLst>
      <p:ext uri="{BB962C8B-B14F-4D97-AF65-F5344CB8AC3E}">
        <p14:creationId xmlns:p14="http://schemas.microsoft.com/office/powerpoint/2010/main" val="24648608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317752" y="418163"/>
            <a:ext cx="8640717" cy="563946"/>
          </a:xfrm>
        </p:spPr>
        <p:txBody>
          <a:bodyPr/>
          <a:lstStyle/>
          <a:p>
            <a:r>
              <a:rPr lang="en-US" dirty="0"/>
              <a:t>The Indicators of Emotional Engagement:</a:t>
            </a:r>
            <a:br>
              <a:rPr lang="en-US" dirty="0"/>
            </a:br>
            <a:r>
              <a:rPr lang="en-US" sz="2400" dirty="0"/>
              <a:t>Measures to identify how emotionally attached a viewer </a:t>
            </a:r>
            <a:br>
              <a:rPr lang="en-US" sz="2400" dirty="0"/>
            </a:br>
            <a:r>
              <a:rPr lang="en-US" sz="2400" dirty="0"/>
              <a:t>is to content</a:t>
            </a:r>
          </a:p>
        </p:txBody>
      </p:sp>
      <p:sp>
        <p:nvSpPr>
          <p:cNvPr id="5" name="TextBox 4">
            <a:extLst>
              <a:ext uri="{FF2B5EF4-FFF2-40B4-BE49-F238E27FC236}">
                <a16:creationId xmlns:a16="http://schemas.microsoft.com/office/drawing/2014/main" id="{275769A0-AF87-4FD4-AFE6-1ADE72F81D72}"/>
              </a:ext>
            </a:extLst>
          </p:cNvPr>
          <p:cNvSpPr txBox="1"/>
          <p:nvPr/>
        </p:nvSpPr>
        <p:spPr>
          <a:xfrm>
            <a:off x="472541" y="2842628"/>
            <a:ext cx="3918405" cy="892552"/>
          </a:xfrm>
          <a:prstGeom prst="rect">
            <a:avLst/>
          </a:prstGeom>
          <a:noFill/>
        </p:spPr>
        <p:txBody>
          <a:bodyPr wrap="square" rtlCol="0">
            <a:spAutoFit/>
          </a:bodyPr>
          <a:lstStyle/>
          <a:p>
            <a:pPr algn="ctr"/>
            <a:r>
              <a:rPr lang="en-US" sz="1400" b="1" i="1" dirty="0"/>
              <a:t>Time Spent &amp; Attention</a:t>
            </a:r>
            <a:endParaRPr lang="en-US" sz="1400" b="1" i="1" dirty="0">
              <a:solidFill>
                <a:schemeClr val="accent2"/>
              </a:solidFill>
            </a:endParaRPr>
          </a:p>
          <a:p>
            <a:pPr algn="ctr"/>
            <a:r>
              <a:rPr lang="en-US" sz="1200" i="1" dirty="0"/>
              <a:t>In our increasingly busy lives, time is our most precious resource -focusing our attention on something signals commitment, loyalty, and interest</a:t>
            </a:r>
          </a:p>
        </p:txBody>
      </p:sp>
      <p:sp>
        <p:nvSpPr>
          <p:cNvPr id="7" name="TextBox 6">
            <a:extLst>
              <a:ext uri="{FF2B5EF4-FFF2-40B4-BE49-F238E27FC236}">
                <a16:creationId xmlns:a16="http://schemas.microsoft.com/office/drawing/2014/main" id="{F1D28107-FB83-4DD2-89FD-A2A99CEA69FF}"/>
              </a:ext>
            </a:extLst>
          </p:cNvPr>
          <p:cNvSpPr txBox="1"/>
          <p:nvPr/>
        </p:nvSpPr>
        <p:spPr>
          <a:xfrm>
            <a:off x="569471" y="5044922"/>
            <a:ext cx="3724545" cy="677108"/>
          </a:xfrm>
          <a:prstGeom prst="rect">
            <a:avLst/>
          </a:prstGeom>
          <a:noFill/>
        </p:spPr>
        <p:txBody>
          <a:bodyPr wrap="square" rtlCol="0">
            <a:spAutoFit/>
          </a:bodyPr>
          <a:lstStyle/>
          <a:p>
            <a:pPr algn="ctr"/>
            <a:r>
              <a:rPr lang="en-US" sz="1400" b="1" dirty="0"/>
              <a:t>Insatiable Appetite for More</a:t>
            </a:r>
          </a:p>
          <a:p>
            <a:pPr algn="ctr"/>
            <a:r>
              <a:rPr lang="en-US" sz="1200" i="1" dirty="0"/>
              <a:t>More anticipation, more conversation, more spoilers, more episodes, more related content</a:t>
            </a:r>
          </a:p>
        </p:txBody>
      </p:sp>
      <p:sp>
        <p:nvSpPr>
          <p:cNvPr id="8" name="TextBox 7">
            <a:extLst>
              <a:ext uri="{FF2B5EF4-FFF2-40B4-BE49-F238E27FC236}">
                <a16:creationId xmlns:a16="http://schemas.microsoft.com/office/drawing/2014/main" id="{5947B859-ECEB-4E78-9461-848A71533EC7}"/>
              </a:ext>
            </a:extLst>
          </p:cNvPr>
          <p:cNvSpPr txBox="1"/>
          <p:nvPr/>
        </p:nvSpPr>
        <p:spPr>
          <a:xfrm>
            <a:off x="5190491" y="5044922"/>
            <a:ext cx="3187378" cy="892552"/>
          </a:xfrm>
          <a:prstGeom prst="rect">
            <a:avLst/>
          </a:prstGeom>
          <a:noFill/>
        </p:spPr>
        <p:txBody>
          <a:bodyPr wrap="square" rtlCol="0">
            <a:spAutoFit/>
          </a:bodyPr>
          <a:lstStyle/>
          <a:p>
            <a:pPr algn="ctr"/>
            <a:r>
              <a:rPr lang="en-US" sz="1400" b="1" dirty="0"/>
              <a:t>Attachment to Characters</a:t>
            </a:r>
          </a:p>
          <a:p>
            <a:pPr algn="ctr"/>
            <a:r>
              <a:rPr lang="en-US" sz="1200" i="1" dirty="0"/>
              <a:t>The willingness of viewers to repeatedly open their homes and hearts to the characters they love – and love to hate!</a:t>
            </a:r>
          </a:p>
        </p:txBody>
      </p:sp>
      <p:sp>
        <p:nvSpPr>
          <p:cNvPr id="11" name="TextBox 10">
            <a:extLst>
              <a:ext uri="{FF2B5EF4-FFF2-40B4-BE49-F238E27FC236}">
                <a16:creationId xmlns:a16="http://schemas.microsoft.com/office/drawing/2014/main" id="{0D2C37FF-BF87-4633-BCEA-7B818FC47F3A}"/>
              </a:ext>
            </a:extLst>
          </p:cNvPr>
          <p:cNvSpPr txBox="1"/>
          <p:nvPr/>
        </p:nvSpPr>
        <p:spPr>
          <a:xfrm>
            <a:off x="4702656" y="2842628"/>
            <a:ext cx="4163048" cy="892552"/>
          </a:xfrm>
          <a:prstGeom prst="rect">
            <a:avLst/>
          </a:prstGeom>
          <a:noFill/>
        </p:spPr>
        <p:txBody>
          <a:bodyPr wrap="square" rtlCol="0">
            <a:spAutoFit/>
          </a:bodyPr>
          <a:lstStyle/>
          <a:p>
            <a:pPr algn="ctr"/>
            <a:r>
              <a:rPr lang="en-US" sz="1400" b="1" dirty="0"/>
              <a:t> Viewer Receptivity &amp; Mindset</a:t>
            </a:r>
          </a:p>
          <a:p>
            <a:pPr algn="ctr"/>
            <a:r>
              <a:rPr lang="en-US" sz="1200" i="1" dirty="0"/>
              <a:t>People go to devices and platforms with an established expectation for their experience, ranging from functional to the more emotionally charged</a:t>
            </a:r>
          </a:p>
        </p:txBody>
      </p:sp>
      <p:sp>
        <p:nvSpPr>
          <p:cNvPr id="9" name="TextBox 8">
            <a:extLst>
              <a:ext uri="{FF2B5EF4-FFF2-40B4-BE49-F238E27FC236}">
                <a16:creationId xmlns:a16="http://schemas.microsoft.com/office/drawing/2014/main" id="{C1EE8609-7526-401E-BDFE-941028B60C0D}"/>
              </a:ext>
            </a:extLst>
          </p:cNvPr>
          <p:cNvSpPr txBox="1"/>
          <p:nvPr/>
        </p:nvSpPr>
        <p:spPr>
          <a:xfrm>
            <a:off x="8674475" y="6629946"/>
            <a:ext cx="258404" cy="261610"/>
          </a:xfrm>
          <a:prstGeom prst="rect">
            <a:avLst/>
          </a:prstGeom>
          <a:noFill/>
        </p:spPr>
        <p:txBody>
          <a:bodyPr wrap="none" rtlCol="0">
            <a:spAutoFit/>
          </a:bodyPr>
          <a:lstStyle/>
          <a:p>
            <a:r>
              <a:rPr lang="en-US" sz="1100" dirty="0">
                <a:solidFill>
                  <a:schemeClr val="accent1"/>
                </a:solidFill>
              </a:rPr>
              <a:t>5</a:t>
            </a:r>
          </a:p>
        </p:txBody>
      </p:sp>
      <p:pic>
        <p:nvPicPr>
          <p:cNvPr id="2" name="Pictur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944277" y="3903604"/>
            <a:ext cx="1679805" cy="1119870"/>
          </a:xfrm>
          <a:prstGeom prst="rect">
            <a:avLst/>
          </a:prstGeom>
        </p:spPr>
      </p:pic>
      <p:pic>
        <p:nvPicPr>
          <p:cNvPr id="10" name="Picture 9"/>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945929" y="1741367"/>
            <a:ext cx="1676502" cy="1117668"/>
          </a:xfrm>
          <a:prstGeom prst="rect">
            <a:avLst/>
          </a:prstGeom>
        </p:spPr>
      </p:pic>
      <p:pic>
        <p:nvPicPr>
          <p:cNvPr id="12" name="Picture 1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592250" y="3890834"/>
            <a:ext cx="1678985" cy="1118204"/>
          </a:xfrm>
          <a:prstGeom prst="rect">
            <a:avLst/>
          </a:prstGeom>
        </p:spPr>
      </p:pic>
      <p:pic>
        <p:nvPicPr>
          <p:cNvPr id="13" name="Picture 12"/>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625057" y="1748807"/>
            <a:ext cx="1613372" cy="1075581"/>
          </a:xfrm>
          <a:prstGeom prst="rect">
            <a:avLst/>
          </a:prstGeom>
        </p:spPr>
      </p:pic>
    </p:spTree>
    <p:extLst>
      <p:ext uri="{BB962C8B-B14F-4D97-AF65-F5344CB8AC3E}">
        <p14:creationId xmlns:p14="http://schemas.microsoft.com/office/powerpoint/2010/main" val="164290845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146500" y="402518"/>
            <a:ext cx="8572500" cy="1121200"/>
          </a:xfrm>
        </p:spPr>
        <p:txBody>
          <a:bodyPr/>
          <a:lstStyle/>
          <a:p>
            <a:r>
              <a:rPr lang="en-US" sz="2400" dirty="0"/>
              <a:t>Long-Running Programming Continues to Be Celebrated By Fans And Lauded By Critics</a:t>
            </a:r>
          </a:p>
        </p:txBody>
      </p:sp>
      <p:sp>
        <p:nvSpPr>
          <p:cNvPr id="7" name="TextBox 6">
            <a:extLst>
              <a:ext uri="{FF2B5EF4-FFF2-40B4-BE49-F238E27FC236}">
                <a16:creationId xmlns:a16="http://schemas.microsoft.com/office/drawing/2014/main" id="{ED3DF118-45E7-4094-8190-3F5DD2638B67}"/>
              </a:ext>
            </a:extLst>
          </p:cNvPr>
          <p:cNvSpPr txBox="1"/>
          <p:nvPr/>
        </p:nvSpPr>
        <p:spPr>
          <a:xfrm>
            <a:off x="146500" y="2945326"/>
            <a:ext cx="4253209" cy="523220"/>
          </a:xfrm>
          <a:prstGeom prst="rect">
            <a:avLst/>
          </a:prstGeom>
          <a:noFill/>
        </p:spPr>
        <p:txBody>
          <a:bodyPr wrap="square" rtlCol="0">
            <a:spAutoFit/>
          </a:bodyPr>
          <a:lstStyle/>
          <a:p>
            <a:pPr algn="ctr"/>
            <a:r>
              <a:rPr lang="en-US" sz="1400" dirty="0"/>
              <a:t>3 of the 5 “Favorite TV Program” Nominees Have Been Running for 7+ Years</a:t>
            </a:r>
          </a:p>
        </p:txBody>
      </p:sp>
      <p:sp>
        <p:nvSpPr>
          <p:cNvPr id="27" name="TextBox 26">
            <a:extLst>
              <a:ext uri="{FF2B5EF4-FFF2-40B4-BE49-F238E27FC236}">
                <a16:creationId xmlns:a16="http://schemas.microsoft.com/office/drawing/2014/main" id="{3A343EBE-F75A-426B-BDC2-EA56597D42CC}"/>
              </a:ext>
            </a:extLst>
          </p:cNvPr>
          <p:cNvSpPr txBox="1"/>
          <p:nvPr/>
        </p:nvSpPr>
        <p:spPr>
          <a:xfrm>
            <a:off x="100596" y="4689393"/>
            <a:ext cx="3058710" cy="307777"/>
          </a:xfrm>
          <a:prstGeom prst="rect">
            <a:avLst/>
          </a:prstGeom>
          <a:noFill/>
        </p:spPr>
        <p:txBody>
          <a:bodyPr wrap="square" rtlCol="0">
            <a:spAutoFit/>
          </a:bodyPr>
          <a:lstStyle/>
          <a:p>
            <a:pPr algn="ctr"/>
            <a:r>
              <a:rPr lang="en-US" sz="1400" dirty="0"/>
              <a:t>“Favorite Network TV Drama”</a:t>
            </a:r>
          </a:p>
        </p:txBody>
      </p:sp>
      <p:sp>
        <p:nvSpPr>
          <p:cNvPr id="28" name="TextBox 27">
            <a:extLst>
              <a:ext uri="{FF2B5EF4-FFF2-40B4-BE49-F238E27FC236}">
                <a16:creationId xmlns:a16="http://schemas.microsoft.com/office/drawing/2014/main" id="{93AF60C4-81B5-4128-9AE1-9E102DC96520}"/>
              </a:ext>
            </a:extLst>
          </p:cNvPr>
          <p:cNvSpPr txBox="1"/>
          <p:nvPr/>
        </p:nvSpPr>
        <p:spPr>
          <a:xfrm>
            <a:off x="100596" y="5468307"/>
            <a:ext cx="2913349" cy="307777"/>
          </a:xfrm>
          <a:prstGeom prst="rect">
            <a:avLst/>
          </a:prstGeom>
          <a:noFill/>
        </p:spPr>
        <p:txBody>
          <a:bodyPr wrap="square" rtlCol="0">
            <a:spAutoFit/>
          </a:bodyPr>
          <a:lstStyle/>
          <a:p>
            <a:pPr algn="ctr"/>
            <a:r>
              <a:rPr lang="en-US" sz="1400" dirty="0"/>
              <a:t>“Favorite TV Crime Drama”</a:t>
            </a:r>
          </a:p>
        </p:txBody>
      </p:sp>
      <p:pic>
        <p:nvPicPr>
          <p:cNvPr id="29" name="Picture 28">
            <a:extLst>
              <a:ext uri="{FF2B5EF4-FFF2-40B4-BE49-F238E27FC236}">
                <a16:creationId xmlns:a16="http://schemas.microsoft.com/office/drawing/2014/main" id="{22FD5DBB-F901-48D6-8ABC-0E19A95AA69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071898" y="4474025"/>
            <a:ext cx="1134513" cy="661389"/>
          </a:xfrm>
          <a:prstGeom prst="ellipse">
            <a:avLst/>
          </a:prstGeom>
          <a:ln>
            <a:solidFill>
              <a:schemeClr val="bg1">
                <a:lumMod val="75000"/>
              </a:schemeClr>
            </a:solidFill>
          </a:ln>
        </p:spPr>
      </p:pic>
      <p:pic>
        <p:nvPicPr>
          <p:cNvPr id="1028" name="Picture 1027">
            <a:extLst>
              <a:ext uri="{FF2B5EF4-FFF2-40B4-BE49-F238E27FC236}">
                <a16:creationId xmlns:a16="http://schemas.microsoft.com/office/drawing/2014/main" id="{01C202CC-CB4B-423A-8E16-ABBA804A54F4}"/>
              </a:ext>
            </a:extLst>
          </p:cNvPr>
          <p:cNvPicPr>
            <a:picLocks noChangeAspect="1"/>
          </p:cNvPicPr>
          <p:nvPr/>
        </p:nvPicPr>
        <p:blipFill rotWithShape="1">
          <a:blip r:embed="rId3"/>
          <a:srcRect l="19624" r="20477" b="11955"/>
          <a:stretch/>
        </p:blipFill>
        <p:spPr>
          <a:xfrm>
            <a:off x="1081291" y="1447097"/>
            <a:ext cx="2533555" cy="1390207"/>
          </a:xfrm>
          <a:prstGeom prst="rect">
            <a:avLst/>
          </a:prstGeom>
          <a:ln>
            <a:solidFill>
              <a:schemeClr val="accent4">
                <a:lumMod val="75000"/>
              </a:schemeClr>
            </a:solidFill>
          </a:ln>
        </p:spPr>
      </p:pic>
      <p:sp>
        <p:nvSpPr>
          <p:cNvPr id="21" name="TextBox 20">
            <a:extLst>
              <a:ext uri="{FF2B5EF4-FFF2-40B4-BE49-F238E27FC236}">
                <a16:creationId xmlns:a16="http://schemas.microsoft.com/office/drawing/2014/main" id="{57920698-79FA-449B-A26F-488CFD5AD2FD}"/>
              </a:ext>
            </a:extLst>
          </p:cNvPr>
          <p:cNvSpPr txBox="1"/>
          <p:nvPr/>
        </p:nvSpPr>
        <p:spPr>
          <a:xfrm>
            <a:off x="970938" y="5717765"/>
            <a:ext cx="1180131" cy="261610"/>
          </a:xfrm>
          <a:prstGeom prst="rect">
            <a:avLst/>
          </a:prstGeom>
          <a:noFill/>
        </p:spPr>
        <p:txBody>
          <a:bodyPr wrap="none" rtlCol="0">
            <a:spAutoFit/>
          </a:bodyPr>
          <a:lstStyle/>
          <a:p>
            <a:r>
              <a:rPr lang="en-US" sz="1100" i="1" dirty="0"/>
              <a:t>(after 12 years)</a:t>
            </a:r>
          </a:p>
        </p:txBody>
      </p:sp>
      <p:sp>
        <p:nvSpPr>
          <p:cNvPr id="3" name="TextBox 2">
            <a:extLst>
              <a:ext uri="{FF2B5EF4-FFF2-40B4-BE49-F238E27FC236}">
                <a16:creationId xmlns:a16="http://schemas.microsoft.com/office/drawing/2014/main" id="{D902CE31-E042-4BEE-86FD-E19FEB4B33FF}"/>
              </a:ext>
            </a:extLst>
          </p:cNvPr>
          <p:cNvSpPr txBox="1"/>
          <p:nvPr/>
        </p:nvSpPr>
        <p:spPr>
          <a:xfrm>
            <a:off x="13258" y="6657945"/>
            <a:ext cx="2568332" cy="200055"/>
          </a:xfrm>
          <a:prstGeom prst="rect">
            <a:avLst/>
          </a:prstGeom>
          <a:noFill/>
        </p:spPr>
        <p:txBody>
          <a:bodyPr wrap="none" rtlCol="0">
            <a:spAutoFit/>
          </a:bodyPr>
          <a:lstStyle/>
          <a:p>
            <a:r>
              <a:rPr lang="en-US" sz="700" i="1" dirty="0"/>
              <a:t>Source: Completed seasons on air; 2017 Primetime Emmys </a:t>
            </a:r>
          </a:p>
        </p:txBody>
      </p:sp>
      <p:sp>
        <p:nvSpPr>
          <p:cNvPr id="23" name="TextBox 22">
            <a:extLst>
              <a:ext uri="{FF2B5EF4-FFF2-40B4-BE49-F238E27FC236}">
                <a16:creationId xmlns:a16="http://schemas.microsoft.com/office/drawing/2014/main" id="{4B6941DC-CA52-4542-97D7-A4B2F164886D}"/>
              </a:ext>
            </a:extLst>
          </p:cNvPr>
          <p:cNvSpPr txBox="1"/>
          <p:nvPr/>
        </p:nvSpPr>
        <p:spPr>
          <a:xfrm>
            <a:off x="970938" y="4866365"/>
            <a:ext cx="1180131" cy="261610"/>
          </a:xfrm>
          <a:prstGeom prst="rect">
            <a:avLst/>
          </a:prstGeom>
          <a:noFill/>
        </p:spPr>
        <p:txBody>
          <a:bodyPr wrap="none" rtlCol="0">
            <a:spAutoFit/>
          </a:bodyPr>
          <a:lstStyle/>
          <a:p>
            <a:r>
              <a:rPr lang="en-US" sz="1100" i="1" dirty="0"/>
              <a:t>(after 13 years)</a:t>
            </a:r>
          </a:p>
        </p:txBody>
      </p:sp>
      <p:pic>
        <p:nvPicPr>
          <p:cNvPr id="24" name="Picture 23">
            <a:extLst>
              <a:ext uri="{FF2B5EF4-FFF2-40B4-BE49-F238E27FC236}">
                <a16:creationId xmlns:a16="http://schemas.microsoft.com/office/drawing/2014/main" id="{1774BA65-776C-483A-A183-006A35F7A32E}"/>
              </a:ext>
            </a:extLst>
          </p:cNvPr>
          <p:cNvPicPr>
            <a:picLocks noChangeAspect="1"/>
          </p:cNvPicPr>
          <p:nvPr/>
        </p:nvPicPr>
        <p:blipFill>
          <a:blip r:embed="rId4"/>
          <a:stretch>
            <a:fillRect/>
          </a:stretch>
        </p:blipFill>
        <p:spPr>
          <a:xfrm>
            <a:off x="5573527" y="1423263"/>
            <a:ext cx="2532888" cy="1414041"/>
          </a:xfrm>
          <a:prstGeom prst="rect">
            <a:avLst/>
          </a:prstGeom>
        </p:spPr>
      </p:pic>
      <p:pic>
        <p:nvPicPr>
          <p:cNvPr id="25" name="Picture 24">
            <a:extLst>
              <a:ext uri="{FF2B5EF4-FFF2-40B4-BE49-F238E27FC236}">
                <a16:creationId xmlns:a16="http://schemas.microsoft.com/office/drawing/2014/main" id="{3447D829-A55B-4F4A-B3F1-4B0960B4E50A}"/>
              </a:ext>
            </a:extLst>
          </p:cNvPr>
          <p:cNvPicPr>
            <a:picLocks noChangeAspect="1"/>
          </p:cNvPicPr>
          <p:nvPr/>
        </p:nvPicPr>
        <p:blipFill rotWithShape="1">
          <a:blip r:embed="rId5"/>
          <a:srcRect t="22118" b="23566"/>
          <a:stretch/>
        </p:blipFill>
        <p:spPr>
          <a:xfrm>
            <a:off x="6081522" y="3037816"/>
            <a:ext cx="1486355" cy="896622"/>
          </a:xfrm>
          <a:prstGeom prst="ellipse">
            <a:avLst/>
          </a:prstGeom>
        </p:spPr>
      </p:pic>
      <p:sp>
        <p:nvSpPr>
          <p:cNvPr id="5" name="TextBox 4">
            <a:extLst>
              <a:ext uri="{FF2B5EF4-FFF2-40B4-BE49-F238E27FC236}">
                <a16:creationId xmlns:a16="http://schemas.microsoft.com/office/drawing/2014/main" id="{3B96C096-76B3-436B-A580-901EBEEAEEFF}"/>
              </a:ext>
            </a:extLst>
          </p:cNvPr>
          <p:cNvSpPr txBox="1"/>
          <p:nvPr/>
        </p:nvSpPr>
        <p:spPr>
          <a:xfrm>
            <a:off x="5832834" y="3944010"/>
            <a:ext cx="2087431" cy="276999"/>
          </a:xfrm>
          <a:prstGeom prst="rect">
            <a:avLst/>
          </a:prstGeom>
          <a:noFill/>
        </p:spPr>
        <p:txBody>
          <a:bodyPr wrap="none" rtlCol="0">
            <a:spAutoFit/>
          </a:bodyPr>
          <a:lstStyle/>
          <a:p>
            <a:r>
              <a:rPr lang="en-US" sz="1200" i="1" dirty="0"/>
              <a:t>4 wins after 42 years on air</a:t>
            </a:r>
          </a:p>
        </p:txBody>
      </p:sp>
      <p:pic>
        <p:nvPicPr>
          <p:cNvPr id="6" name="Picture 5">
            <a:extLst>
              <a:ext uri="{FF2B5EF4-FFF2-40B4-BE49-F238E27FC236}">
                <a16:creationId xmlns:a16="http://schemas.microsoft.com/office/drawing/2014/main" id="{81CEF2AF-5EB3-4DE6-8B58-EA98D620D564}"/>
              </a:ext>
            </a:extLst>
          </p:cNvPr>
          <p:cNvPicPr>
            <a:picLocks noChangeAspect="1"/>
          </p:cNvPicPr>
          <p:nvPr/>
        </p:nvPicPr>
        <p:blipFill>
          <a:blip r:embed="rId6"/>
          <a:stretch>
            <a:fillRect/>
          </a:stretch>
        </p:blipFill>
        <p:spPr>
          <a:xfrm>
            <a:off x="6136389" y="4389079"/>
            <a:ext cx="1431488" cy="1305296"/>
          </a:xfrm>
          <a:prstGeom prst="ellipse">
            <a:avLst/>
          </a:prstGeom>
        </p:spPr>
      </p:pic>
      <p:sp>
        <p:nvSpPr>
          <p:cNvPr id="26" name="TextBox 25">
            <a:extLst>
              <a:ext uri="{FF2B5EF4-FFF2-40B4-BE49-F238E27FC236}">
                <a16:creationId xmlns:a16="http://schemas.microsoft.com/office/drawing/2014/main" id="{2CFA74FB-54ED-4FC1-A80E-2D1473044512}"/>
              </a:ext>
            </a:extLst>
          </p:cNvPr>
          <p:cNvSpPr txBox="1"/>
          <p:nvPr/>
        </p:nvSpPr>
        <p:spPr>
          <a:xfrm>
            <a:off x="5119260" y="5717765"/>
            <a:ext cx="3732112" cy="276999"/>
          </a:xfrm>
          <a:prstGeom prst="rect">
            <a:avLst/>
          </a:prstGeom>
          <a:noFill/>
        </p:spPr>
        <p:txBody>
          <a:bodyPr wrap="none" rtlCol="0">
            <a:spAutoFit/>
          </a:bodyPr>
          <a:lstStyle/>
          <a:p>
            <a:r>
              <a:rPr lang="en-US" sz="1200" i="1" dirty="0"/>
              <a:t>“Best Reality Competition” win after 7 years on air</a:t>
            </a:r>
          </a:p>
        </p:txBody>
      </p:sp>
      <p:pic>
        <p:nvPicPr>
          <p:cNvPr id="30" name="Picture 29">
            <a:extLst>
              <a:ext uri="{FF2B5EF4-FFF2-40B4-BE49-F238E27FC236}">
                <a16:creationId xmlns:a16="http://schemas.microsoft.com/office/drawing/2014/main" id="{62D04F95-1CAD-444F-B0FF-D50EE94780A4}"/>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071899" y="3542436"/>
            <a:ext cx="1085893" cy="611853"/>
          </a:xfrm>
          <a:prstGeom prst="ellipse">
            <a:avLst/>
          </a:prstGeom>
          <a:ln>
            <a:solidFill>
              <a:schemeClr val="bg1">
                <a:lumMod val="75000"/>
              </a:schemeClr>
            </a:solidFill>
          </a:ln>
        </p:spPr>
      </p:pic>
      <p:pic>
        <p:nvPicPr>
          <p:cNvPr id="31" name="Picture 30">
            <a:extLst>
              <a:ext uri="{FF2B5EF4-FFF2-40B4-BE49-F238E27FC236}">
                <a16:creationId xmlns:a16="http://schemas.microsoft.com/office/drawing/2014/main" id="{DF48CEC3-064C-4B13-A80D-B3C90BA304B0}"/>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37757" y="3581469"/>
            <a:ext cx="1027750" cy="606326"/>
          </a:xfrm>
          <a:prstGeom prst="ellipse">
            <a:avLst/>
          </a:prstGeom>
          <a:ln>
            <a:solidFill>
              <a:schemeClr val="bg1">
                <a:lumMod val="75000"/>
              </a:schemeClr>
            </a:solidFill>
          </a:ln>
        </p:spPr>
      </p:pic>
      <p:pic>
        <p:nvPicPr>
          <p:cNvPr id="32" name="Picture 31">
            <a:extLst>
              <a:ext uri="{FF2B5EF4-FFF2-40B4-BE49-F238E27FC236}">
                <a16:creationId xmlns:a16="http://schemas.microsoft.com/office/drawing/2014/main" id="{E2890E6D-369E-4BA6-86C9-492F4EB3C6F3}"/>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859088" y="3574932"/>
            <a:ext cx="1048347" cy="580232"/>
          </a:xfrm>
          <a:prstGeom prst="ellipse">
            <a:avLst/>
          </a:prstGeom>
          <a:ln>
            <a:solidFill>
              <a:schemeClr val="bg1">
                <a:lumMod val="75000"/>
              </a:schemeClr>
            </a:solidFill>
          </a:ln>
        </p:spPr>
      </p:pic>
      <p:pic>
        <p:nvPicPr>
          <p:cNvPr id="33" name="Picture 32">
            <a:extLst>
              <a:ext uri="{FF2B5EF4-FFF2-40B4-BE49-F238E27FC236}">
                <a16:creationId xmlns:a16="http://schemas.microsoft.com/office/drawing/2014/main" id="{76ABE90B-2769-44D6-AE4C-E0A9616E706C}"/>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2998911" y="5251708"/>
            <a:ext cx="1269256" cy="727667"/>
          </a:xfrm>
          <a:prstGeom prst="ellipse">
            <a:avLst/>
          </a:prstGeom>
          <a:ln>
            <a:solidFill>
              <a:schemeClr val="bg1">
                <a:lumMod val="75000"/>
              </a:schemeClr>
            </a:solidFill>
          </a:ln>
        </p:spPr>
      </p:pic>
      <p:sp>
        <p:nvSpPr>
          <p:cNvPr id="22" name="Slide Number Placeholder 1">
            <a:extLst>
              <a:ext uri="{FF2B5EF4-FFF2-40B4-BE49-F238E27FC236}">
                <a16:creationId xmlns:a16="http://schemas.microsoft.com/office/drawing/2014/main" id="{AD15F9CC-DD56-4870-9329-4ACFB3B6447E}"/>
              </a:ext>
            </a:extLst>
          </p:cNvPr>
          <p:cNvSpPr txBox="1">
            <a:spLocks/>
          </p:cNvSpPr>
          <p:nvPr/>
        </p:nvSpPr>
        <p:spPr>
          <a:xfrm>
            <a:off x="8458200" y="6572521"/>
            <a:ext cx="21336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04F9D6DC-8C4E-4599-BF21-177D7E9FD0BC}" type="slidenum">
              <a:rPr lang="en-US" sz="1100" smtClean="0">
                <a:solidFill>
                  <a:schemeClr val="accent1"/>
                </a:solidFill>
              </a:rPr>
              <a:pPr/>
              <a:t>50</a:t>
            </a:fld>
            <a:endParaRPr lang="en-US" sz="1400" dirty="0">
              <a:solidFill>
                <a:schemeClr val="accent1"/>
              </a:solidFill>
            </a:endParaRPr>
          </a:p>
        </p:txBody>
      </p:sp>
    </p:spTree>
    <p:extLst>
      <p:ext uri="{BB962C8B-B14F-4D97-AF65-F5344CB8AC3E}">
        <p14:creationId xmlns:p14="http://schemas.microsoft.com/office/powerpoint/2010/main" val="377534635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3">
            <a:extLst>
              <a:ext uri="{FF2B5EF4-FFF2-40B4-BE49-F238E27FC236}">
                <a16:creationId xmlns:a16="http://schemas.microsoft.com/office/drawing/2014/main" id="{9FEDC7A5-A0D3-43D2-A8C5-75DDE92C7CC5}"/>
              </a:ext>
            </a:extLst>
          </p:cNvPr>
          <p:cNvSpPr txBox="1">
            <a:spLocks/>
          </p:cNvSpPr>
          <p:nvPr/>
        </p:nvSpPr>
        <p:spPr>
          <a:xfrm>
            <a:off x="375473" y="2435524"/>
            <a:ext cx="8572500" cy="978795"/>
          </a:xfrm>
          <a:prstGeom prst="rect">
            <a:avLst/>
          </a:prstGeom>
          <a:noFill/>
        </p:spPr>
        <p:txBody>
          <a:bodyPr/>
          <a:lstStyle>
            <a:lvl1pPr algn="ctr" defTabSz="457200" rtl="0" eaLnBrk="1" latinLnBrk="0" hangingPunct="1">
              <a:lnSpc>
                <a:spcPts val="2800"/>
              </a:lnSpc>
              <a:spcBef>
                <a:spcPct val="0"/>
              </a:spcBef>
              <a:buNone/>
              <a:defRPr sz="2600" kern="1200" spc="-100" baseline="0">
                <a:solidFill>
                  <a:srgbClr val="000000"/>
                </a:solidFill>
                <a:latin typeface="Trebuchet MS"/>
                <a:ea typeface="+mj-ea"/>
                <a:cs typeface="Trebuchet MS"/>
              </a:defRPr>
            </a:lvl1pPr>
          </a:lstStyle>
          <a:p>
            <a:r>
              <a:rPr lang="en-US" sz="2400" dirty="0"/>
              <a:t>In Contrast, YouTube Channels And Personalities Often Do Not Have The Staying Power Of Many TV Programs/Stars</a:t>
            </a:r>
          </a:p>
        </p:txBody>
      </p:sp>
    </p:spTree>
    <p:extLst>
      <p:ext uri="{BB962C8B-B14F-4D97-AF65-F5344CB8AC3E}">
        <p14:creationId xmlns:p14="http://schemas.microsoft.com/office/powerpoint/2010/main" val="222743980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429660" y="304998"/>
            <a:ext cx="8572500" cy="1121200"/>
          </a:xfrm>
        </p:spPr>
        <p:txBody>
          <a:bodyPr/>
          <a:lstStyle/>
          <a:p>
            <a:r>
              <a:rPr lang="en-US" sz="2400" dirty="0"/>
              <a:t>Where Are They Now?</a:t>
            </a:r>
            <a:br>
              <a:rPr lang="en-US" sz="2400" dirty="0"/>
            </a:br>
            <a:r>
              <a:rPr lang="en-US" sz="2000" dirty="0"/>
              <a:t>A look at the top TV Shows and YouTube channels from 10 years ago illustrates that TV programs cultivate a larger, more passionate fan following</a:t>
            </a:r>
            <a:br>
              <a:rPr lang="en-US" sz="2400" dirty="0"/>
            </a:br>
            <a:endParaRPr lang="en-US" sz="2400" dirty="0"/>
          </a:p>
        </p:txBody>
      </p:sp>
      <p:graphicFrame>
        <p:nvGraphicFramePr>
          <p:cNvPr id="6" name="Chart 5">
            <a:extLst>
              <a:ext uri="{FF2B5EF4-FFF2-40B4-BE49-F238E27FC236}">
                <a16:creationId xmlns:a16="http://schemas.microsoft.com/office/drawing/2014/main" id="{F94BE190-BFDF-45D9-9B9F-FD212E16621A}"/>
              </a:ext>
            </a:extLst>
          </p:cNvPr>
          <p:cNvGraphicFramePr/>
          <p:nvPr>
            <p:extLst>
              <p:ext uri="{D42A27DB-BD31-4B8C-83A1-F6EECF244321}">
                <p14:modId xmlns:p14="http://schemas.microsoft.com/office/powerpoint/2010/main" val="3071955341"/>
              </p:ext>
            </p:extLst>
          </p:nvPr>
        </p:nvGraphicFramePr>
        <p:xfrm>
          <a:off x="133480" y="1837190"/>
          <a:ext cx="7992887" cy="3818508"/>
        </p:xfrm>
        <a:graphic>
          <a:graphicData uri="http://schemas.openxmlformats.org/drawingml/2006/chart">
            <c:chart xmlns:c="http://schemas.openxmlformats.org/drawingml/2006/chart" xmlns:r="http://schemas.openxmlformats.org/officeDocument/2006/relationships" r:id="rId2"/>
          </a:graphicData>
        </a:graphic>
      </p:graphicFrame>
      <p:sp>
        <p:nvSpPr>
          <p:cNvPr id="12" name="Rectangle 11">
            <a:extLst>
              <a:ext uri="{FF2B5EF4-FFF2-40B4-BE49-F238E27FC236}">
                <a16:creationId xmlns:a16="http://schemas.microsoft.com/office/drawing/2014/main" id="{A965CB7E-EC57-46B2-B1C6-D04D53982744}"/>
              </a:ext>
            </a:extLst>
          </p:cNvPr>
          <p:cNvSpPr/>
          <p:nvPr/>
        </p:nvSpPr>
        <p:spPr>
          <a:xfrm>
            <a:off x="0" y="6396335"/>
            <a:ext cx="7576457" cy="415498"/>
          </a:xfrm>
          <a:prstGeom prst="rect">
            <a:avLst/>
          </a:prstGeom>
        </p:spPr>
        <p:txBody>
          <a:bodyPr wrap="square">
            <a:spAutoFit/>
          </a:bodyPr>
          <a:lstStyle/>
          <a:p>
            <a:r>
              <a:rPr lang="en-US" sz="700" i="1" dirty="0">
                <a:latin typeface="Roboto"/>
              </a:rPr>
              <a:t>Source:  “Social Following” includes Facebook Fans, Twitter Followers, YouTube Subscribers, and Instagram Followers; YouTube top 5 channels defined as most  subscribers on YouTube per Tube Charts - 2nd Oct 2007, </a:t>
            </a:r>
            <a:r>
              <a:rPr lang="en-US" sz="700" i="1" dirty="0" err="1">
                <a:latin typeface="Roboto"/>
              </a:rPr>
              <a:t>Smosh</a:t>
            </a:r>
            <a:r>
              <a:rPr lang="en-US" sz="700" i="1" dirty="0">
                <a:latin typeface="Roboto"/>
              </a:rPr>
              <a:t>, Lonelygirl15, </a:t>
            </a:r>
            <a:r>
              <a:rPr lang="en-US" sz="700" i="1" dirty="0" err="1">
                <a:latin typeface="Roboto"/>
              </a:rPr>
              <a:t>esemmdenters</a:t>
            </a:r>
            <a:r>
              <a:rPr lang="en-US" sz="700" i="1" dirty="0">
                <a:latin typeface="Roboto"/>
              </a:rPr>
              <a:t>, </a:t>
            </a:r>
            <a:r>
              <a:rPr lang="en-US" sz="700" i="1" dirty="0" err="1">
                <a:latin typeface="Roboto"/>
              </a:rPr>
              <a:t>miaarose</a:t>
            </a:r>
            <a:r>
              <a:rPr lang="en-US" sz="700" i="1" dirty="0">
                <a:latin typeface="Roboto"/>
              </a:rPr>
              <a:t>, </a:t>
            </a:r>
            <a:r>
              <a:rPr lang="en-US" sz="700" i="1" dirty="0" err="1">
                <a:latin typeface="Roboto"/>
              </a:rPr>
              <a:t>williamsledd</a:t>
            </a:r>
            <a:r>
              <a:rPr lang="en-US" sz="700" i="1" dirty="0">
                <a:latin typeface="Roboto"/>
              </a:rPr>
              <a:t>;  TV – Nielsen, </a:t>
            </a:r>
            <a:r>
              <a:rPr lang="en-US" sz="700" i="1" dirty="0"/>
              <a:t>Excludes Breakouts, Sports, Programs &lt;5 min, and Specials, 9/24/06 - 5/21/07  – American Idol, Dancing with the Stars, CSI, Grey’s Anatomy, House</a:t>
            </a:r>
            <a:endParaRPr lang="en-US" sz="700" b="0" i="1" dirty="0">
              <a:effectLst/>
              <a:latin typeface="Roboto"/>
            </a:endParaRPr>
          </a:p>
        </p:txBody>
      </p:sp>
      <p:sp>
        <p:nvSpPr>
          <p:cNvPr id="7" name="Slide Number Placeholder 1">
            <a:extLst>
              <a:ext uri="{FF2B5EF4-FFF2-40B4-BE49-F238E27FC236}">
                <a16:creationId xmlns:a16="http://schemas.microsoft.com/office/drawing/2014/main" id="{A9C95478-FEC5-4CBE-B0F8-C86B834EF16C}"/>
              </a:ext>
            </a:extLst>
          </p:cNvPr>
          <p:cNvSpPr txBox="1">
            <a:spLocks/>
          </p:cNvSpPr>
          <p:nvPr/>
        </p:nvSpPr>
        <p:spPr>
          <a:xfrm>
            <a:off x="8458200" y="6572521"/>
            <a:ext cx="21336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04F9D6DC-8C4E-4599-BF21-177D7E9FD0BC}" type="slidenum">
              <a:rPr lang="en-US" sz="1100" smtClean="0">
                <a:solidFill>
                  <a:schemeClr val="accent1"/>
                </a:solidFill>
              </a:rPr>
              <a:pPr/>
              <a:t>52</a:t>
            </a:fld>
            <a:endParaRPr lang="en-US" sz="1400" dirty="0">
              <a:solidFill>
                <a:schemeClr val="accent1"/>
              </a:solidFill>
            </a:endParaRPr>
          </a:p>
        </p:txBody>
      </p:sp>
      <p:pic>
        <p:nvPicPr>
          <p:cNvPr id="2" name="Picture 1">
            <a:extLst>
              <a:ext uri="{FF2B5EF4-FFF2-40B4-BE49-F238E27FC236}">
                <a16:creationId xmlns:a16="http://schemas.microsoft.com/office/drawing/2014/main" id="{9CA1DE3B-9926-4596-8DAA-7BF41FEB67B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706214" y="3001662"/>
            <a:ext cx="619488" cy="356061"/>
          </a:xfrm>
          <a:prstGeom prst="rect">
            <a:avLst/>
          </a:prstGeom>
        </p:spPr>
      </p:pic>
      <p:pic>
        <p:nvPicPr>
          <p:cNvPr id="5" name="Picture 4">
            <a:extLst>
              <a:ext uri="{FF2B5EF4-FFF2-40B4-BE49-F238E27FC236}">
                <a16:creationId xmlns:a16="http://schemas.microsoft.com/office/drawing/2014/main" id="{7E13F833-7EF0-4F56-8C85-7C1366A5B4B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681047" y="3388982"/>
            <a:ext cx="694273" cy="435078"/>
          </a:xfrm>
          <a:prstGeom prst="ellipse">
            <a:avLst/>
          </a:prstGeom>
        </p:spPr>
      </p:pic>
      <p:pic>
        <p:nvPicPr>
          <p:cNvPr id="9" name="Picture 8">
            <a:extLst>
              <a:ext uri="{FF2B5EF4-FFF2-40B4-BE49-F238E27FC236}">
                <a16:creationId xmlns:a16="http://schemas.microsoft.com/office/drawing/2014/main" id="{831326EC-4428-42FC-930E-F2F931AFAB6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657898" y="3846932"/>
            <a:ext cx="716120" cy="415900"/>
          </a:xfrm>
          <a:prstGeom prst="ellipse">
            <a:avLst/>
          </a:prstGeom>
        </p:spPr>
      </p:pic>
      <p:pic>
        <p:nvPicPr>
          <p:cNvPr id="10" name="Picture 9">
            <a:extLst>
              <a:ext uri="{FF2B5EF4-FFF2-40B4-BE49-F238E27FC236}">
                <a16:creationId xmlns:a16="http://schemas.microsoft.com/office/drawing/2014/main" id="{30DF2419-F2C4-45BE-B718-F375C9AC6F3B}"/>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657898" y="4311172"/>
            <a:ext cx="716120" cy="416898"/>
          </a:xfrm>
          <a:prstGeom prst="ellipse">
            <a:avLst/>
          </a:prstGeom>
        </p:spPr>
      </p:pic>
      <p:pic>
        <p:nvPicPr>
          <p:cNvPr id="11" name="Picture 10">
            <a:extLst>
              <a:ext uri="{FF2B5EF4-FFF2-40B4-BE49-F238E27FC236}">
                <a16:creationId xmlns:a16="http://schemas.microsoft.com/office/drawing/2014/main" id="{7DD9EFDF-FDD8-4061-AF7A-A90641BE9182}"/>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672658" y="4774751"/>
            <a:ext cx="690350" cy="386596"/>
          </a:xfrm>
          <a:prstGeom prst="ellipse">
            <a:avLst/>
          </a:prstGeom>
        </p:spPr>
      </p:pic>
      <p:pic>
        <p:nvPicPr>
          <p:cNvPr id="13" name="Picture 12">
            <a:extLst>
              <a:ext uri="{FF2B5EF4-FFF2-40B4-BE49-F238E27FC236}">
                <a16:creationId xmlns:a16="http://schemas.microsoft.com/office/drawing/2014/main" id="{E89DB032-E848-44EF-B7C1-B9EBEEB8EAF6}"/>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929386" y="4262832"/>
            <a:ext cx="483137" cy="338251"/>
          </a:xfrm>
          <a:prstGeom prst="ellipse">
            <a:avLst/>
          </a:prstGeom>
        </p:spPr>
      </p:pic>
      <p:pic>
        <p:nvPicPr>
          <p:cNvPr id="14" name="Picture 13">
            <a:extLst>
              <a:ext uri="{FF2B5EF4-FFF2-40B4-BE49-F238E27FC236}">
                <a16:creationId xmlns:a16="http://schemas.microsoft.com/office/drawing/2014/main" id="{20F82C56-CAE4-40F4-810C-0159464031E5}"/>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5929386" y="4588013"/>
            <a:ext cx="481968" cy="322073"/>
          </a:xfrm>
          <a:prstGeom prst="ellipse">
            <a:avLst/>
          </a:prstGeom>
        </p:spPr>
      </p:pic>
      <p:pic>
        <p:nvPicPr>
          <p:cNvPr id="15" name="Picture 14">
            <a:extLst>
              <a:ext uri="{FF2B5EF4-FFF2-40B4-BE49-F238E27FC236}">
                <a16:creationId xmlns:a16="http://schemas.microsoft.com/office/drawing/2014/main" id="{02DE206C-4E2C-4EEA-B9EB-E6A03446F35D}"/>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l="24438" t="27137" r="29963" b="10906"/>
          <a:stretch/>
        </p:blipFill>
        <p:spPr>
          <a:xfrm>
            <a:off x="6429301" y="4247599"/>
            <a:ext cx="509372" cy="349413"/>
          </a:xfrm>
          <a:prstGeom prst="ellipse">
            <a:avLst/>
          </a:prstGeom>
        </p:spPr>
      </p:pic>
      <p:pic>
        <p:nvPicPr>
          <p:cNvPr id="16" name="Picture 15">
            <a:extLst>
              <a:ext uri="{FF2B5EF4-FFF2-40B4-BE49-F238E27FC236}">
                <a16:creationId xmlns:a16="http://schemas.microsoft.com/office/drawing/2014/main" id="{5E0402E1-8EBF-422D-903D-BEE6C7DBD3C6}"/>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6433969" y="4608634"/>
            <a:ext cx="503535" cy="301452"/>
          </a:xfrm>
          <a:prstGeom prst="ellipse">
            <a:avLst/>
          </a:prstGeom>
        </p:spPr>
      </p:pic>
      <p:pic>
        <p:nvPicPr>
          <p:cNvPr id="17" name="Picture 16">
            <a:extLst>
              <a:ext uri="{FF2B5EF4-FFF2-40B4-BE49-F238E27FC236}">
                <a16:creationId xmlns:a16="http://schemas.microsoft.com/office/drawing/2014/main" id="{157B071A-AA11-446B-BA15-15C92CF53A1D}"/>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6149501" y="4884339"/>
            <a:ext cx="523705" cy="293786"/>
          </a:xfrm>
          <a:prstGeom prst="ellipse">
            <a:avLst/>
          </a:prstGeom>
        </p:spPr>
      </p:pic>
    </p:spTree>
    <p:extLst>
      <p:ext uri="{BB962C8B-B14F-4D97-AF65-F5344CB8AC3E}">
        <p14:creationId xmlns:p14="http://schemas.microsoft.com/office/powerpoint/2010/main" val="175030324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Diagram 8">
            <a:extLst>
              <a:ext uri="{FF2B5EF4-FFF2-40B4-BE49-F238E27FC236}">
                <a16:creationId xmlns:a16="http://schemas.microsoft.com/office/drawing/2014/main" id="{528D2FBD-2FCB-405C-AF3E-18BA12727006}"/>
              </a:ext>
            </a:extLst>
          </p:cNvPr>
          <p:cNvGraphicFramePr/>
          <p:nvPr>
            <p:extLst>
              <p:ext uri="{D42A27DB-BD31-4B8C-83A1-F6EECF244321}">
                <p14:modId xmlns:p14="http://schemas.microsoft.com/office/powerpoint/2010/main" val="695262559"/>
              </p:ext>
            </p:extLst>
          </p:nvPr>
        </p:nvGraphicFramePr>
        <p:xfrm>
          <a:off x="471487" y="1573874"/>
          <a:ext cx="8472488" cy="448156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lide Number Placeholder 1">
            <a:extLst>
              <a:ext uri="{FF2B5EF4-FFF2-40B4-BE49-F238E27FC236}">
                <a16:creationId xmlns:a16="http://schemas.microsoft.com/office/drawing/2014/main" id="{D5929508-7F85-4506-9C64-10A88E95C593}"/>
              </a:ext>
            </a:extLst>
          </p:cNvPr>
          <p:cNvSpPr txBox="1">
            <a:spLocks/>
          </p:cNvSpPr>
          <p:nvPr/>
        </p:nvSpPr>
        <p:spPr>
          <a:xfrm>
            <a:off x="8458200" y="6572521"/>
            <a:ext cx="21336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04F9D6DC-8C4E-4599-BF21-177D7E9FD0BC}" type="slidenum">
              <a:rPr lang="en-US" sz="1100" smtClean="0">
                <a:solidFill>
                  <a:schemeClr val="accent1"/>
                </a:solidFill>
              </a:rPr>
              <a:pPr/>
              <a:t>53</a:t>
            </a:fld>
            <a:endParaRPr lang="en-US" sz="1400" dirty="0">
              <a:solidFill>
                <a:schemeClr val="accent1"/>
              </a:solidFill>
            </a:endParaRPr>
          </a:p>
        </p:txBody>
      </p:sp>
      <p:cxnSp>
        <p:nvCxnSpPr>
          <p:cNvPr id="5" name="Straight Arrow Connector 4">
            <a:extLst>
              <a:ext uri="{FF2B5EF4-FFF2-40B4-BE49-F238E27FC236}">
                <a16:creationId xmlns:a16="http://schemas.microsoft.com/office/drawing/2014/main" id="{B3747FFD-7B9A-4BEE-BE45-16B006AB308A}"/>
              </a:ext>
            </a:extLst>
          </p:cNvPr>
          <p:cNvCxnSpPr/>
          <p:nvPr/>
        </p:nvCxnSpPr>
        <p:spPr>
          <a:xfrm flipH="1">
            <a:off x="1618932" y="4904889"/>
            <a:ext cx="143" cy="314937"/>
          </a:xfrm>
          <a:prstGeom prst="straightConnector1">
            <a:avLst/>
          </a:prstGeom>
          <a:ln>
            <a:solidFill>
              <a:schemeClr val="bg1"/>
            </a:solidFill>
            <a:tailEnd type="triangle"/>
          </a:ln>
        </p:spPr>
        <p:style>
          <a:lnRef idx="2">
            <a:schemeClr val="accent1"/>
          </a:lnRef>
          <a:fillRef idx="0">
            <a:schemeClr val="accent1"/>
          </a:fillRef>
          <a:effectRef idx="1">
            <a:schemeClr val="accent1"/>
          </a:effectRef>
          <a:fontRef idx="minor">
            <a:schemeClr val="tx1"/>
          </a:fontRef>
        </p:style>
      </p:cxnSp>
      <p:cxnSp>
        <p:nvCxnSpPr>
          <p:cNvPr id="10" name="Straight Arrow Connector 9">
            <a:extLst>
              <a:ext uri="{FF2B5EF4-FFF2-40B4-BE49-F238E27FC236}">
                <a16:creationId xmlns:a16="http://schemas.microsoft.com/office/drawing/2014/main" id="{3C82DE05-DA92-440B-80F5-C1DA261B9636}"/>
              </a:ext>
            </a:extLst>
          </p:cNvPr>
          <p:cNvCxnSpPr>
            <a:cxnSpLocks/>
          </p:cNvCxnSpPr>
          <p:nvPr/>
        </p:nvCxnSpPr>
        <p:spPr>
          <a:xfrm>
            <a:off x="3677721" y="4633750"/>
            <a:ext cx="0" cy="377507"/>
          </a:xfrm>
          <a:prstGeom prst="straightConnector1">
            <a:avLst/>
          </a:prstGeom>
          <a:ln>
            <a:solidFill>
              <a:schemeClr val="bg1"/>
            </a:solidFill>
            <a:tailEnd type="triangle"/>
          </a:ln>
        </p:spPr>
        <p:style>
          <a:lnRef idx="2">
            <a:schemeClr val="accent1"/>
          </a:lnRef>
          <a:fillRef idx="0">
            <a:schemeClr val="accent1"/>
          </a:fillRef>
          <a:effectRef idx="1">
            <a:schemeClr val="accent1"/>
          </a:effectRef>
          <a:fontRef idx="minor">
            <a:schemeClr val="tx1"/>
          </a:fontRef>
        </p:style>
      </p:cxnSp>
      <p:sp>
        <p:nvSpPr>
          <p:cNvPr id="6" name="TextBox 5">
            <a:extLst>
              <a:ext uri="{FF2B5EF4-FFF2-40B4-BE49-F238E27FC236}">
                <a16:creationId xmlns:a16="http://schemas.microsoft.com/office/drawing/2014/main" id="{391A5948-5D80-4528-923D-10A1731EC32B}"/>
              </a:ext>
            </a:extLst>
          </p:cNvPr>
          <p:cNvSpPr txBox="1"/>
          <p:nvPr/>
        </p:nvSpPr>
        <p:spPr>
          <a:xfrm>
            <a:off x="2766664" y="5110286"/>
            <a:ext cx="1822114" cy="830997"/>
          </a:xfrm>
          <a:prstGeom prst="rect">
            <a:avLst/>
          </a:prstGeom>
          <a:noFill/>
        </p:spPr>
        <p:txBody>
          <a:bodyPr wrap="square" rtlCol="0">
            <a:spAutoFit/>
          </a:bodyPr>
          <a:lstStyle/>
          <a:p>
            <a:pPr algn="ctr"/>
            <a:r>
              <a:rPr lang="en-US" sz="1000" dirty="0">
                <a:solidFill>
                  <a:schemeClr val="bg1"/>
                </a:solidFill>
              </a:rPr>
              <a:t>88% of prime viewing is live</a:t>
            </a:r>
          </a:p>
          <a:p>
            <a:pPr algn="ctr"/>
            <a:endParaRPr lang="en-US" sz="700" dirty="0">
              <a:solidFill>
                <a:schemeClr val="bg1"/>
              </a:solidFill>
            </a:endParaRPr>
          </a:p>
          <a:p>
            <a:pPr algn="ctr"/>
            <a:endParaRPr lang="en-US" sz="100" dirty="0">
              <a:solidFill>
                <a:schemeClr val="bg1"/>
              </a:solidFill>
            </a:endParaRPr>
          </a:p>
          <a:p>
            <a:pPr algn="ctr"/>
            <a:r>
              <a:rPr lang="en-US" sz="1000" dirty="0">
                <a:solidFill>
                  <a:schemeClr val="bg1"/>
                </a:solidFill>
              </a:rPr>
              <a:t>65% of Twitter trending topics related to ad-supported TV</a:t>
            </a:r>
          </a:p>
        </p:txBody>
      </p:sp>
      <p:cxnSp>
        <p:nvCxnSpPr>
          <p:cNvPr id="11" name="Straight Arrow Connector 10">
            <a:extLst>
              <a:ext uri="{FF2B5EF4-FFF2-40B4-BE49-F238E27FC236}">
                <a16:creationId xmlns:a16="http://schemas.microsoft.com/office/drawing/2014/main" id="{BCB450B3-9F52-481D-BC6D-902DB7337ED3}"/>
              </a:ext>
            </a:extLst>
          </p:cNvPr>
          <p:cNvCxnSpPr/>
          <p:nvPr/>
        </p:nvCxnSpPr>
        <p:spPr>
          <a:xfrm>
            <a:off x="5736367" y="4774041"/>
            <a:ext cx="0" cy="343948"/>
          </a:xfrm>
          <a:prstGeom prst="straightConnector1">
            <a:avLst/>
          </a:prstGeom>
          <a:ln>
            <a:solidFill>
              <a:schemeClr val="bg1"/>
            </a:solidFill>
            <a:tailEnd type="triangle"/>
          </a:ln>
        </p:spPr>
        <p:style>
          <a:lnRef idx="2">
            <a:schemeClr val="accent1"/>
          </a:lnRef>
          <a:fillRef idx="0">
            <a:schemeClr val="accent1"/>
          </a:fillRef>
          <a:effectRef idx="1">
            <a:schemeClr val="accent1"/>
          </a:effectRef>
          <a:fontRef idx="minor">
            <a:schemeClr val="tx1"/>
          </a:fontRef>
        </p:style>
      </p:cxnSp>
      <p:cxnSp>
        <p:nvCxnSpPr>
          <p:cNvPr id="12" name="Straight Arrow Connector 11">
            <a:extLst>
              <a:ext uri="{FF2B5EF4-FFF2-40B4-BE49-F238E27FC236}">
                <a16:creationId xmlns:a16="http://schemas.microsoft.com/office/drawing/2014/main" id="{EC5C71C8-A2A0-4502-A9FA-C46757A59A59}"/>
              </a:ext>
            </a:extLst>
          </p:cNvPr>
          <p:cNvCxnSpPr>
            <a:cxnSpLocks/>
          </p:cNvCxnSpPr>
          <p:nvPr/>
        </p:nvCxnSpPr>
        <p:spPr>
          <a:xfrm>
            <a:off x="7726805" y="4703534"/>
            <a:ext cx="0" cy="373311"/>
          </a:xfrm>
          <a:prstGeom prst="straightConnector1">
            <a:avLst/>
          </a:prstGeom>
          <a:ln>
            <a:solidFill>
              <a:schemeClr val="bg1"/>
            </a:solidFill>
            <a:tailEnd type="triangle"/>
          </a:ln>
        </p:spPr>
        <p:style>
          <a:lnRef idx="2">
            <a:schemeClr val="accent1"/>
          </a:lnRef>
          <a:fillRef idx="0">
            <a:schemeClr val="accent1"/>
          </a:fillRef>
          <a:effectRef idx="1">
            <a:schemeClr val="accent1"/>
          </a:effectRef>
          <a:fontRef idx="minor">
            <a:schemeClr val="tx1"/>
          </a:fontRef>
        </p:style>
      </p:cxnSp>
      <p:sp>
        <p:nvSpPr>
          <p:cNvPr id="13" name="TextBox 12">
            <a:extLst>
              <a:ext uri="{FF2B5EF4-FFF2-40B4-BE49-F238E27FC236}">
                <a16:creationId xmlns:a16="http://schemas.microsoft.com/office/drawing/2014/main" id="{026B9B42-7C37-4451-9D36-4611A3A0B9B9}"/>
              </a:ext>
            </a:extLst>
          </p:cNvPr>
          <p:cNvSpPr txBox="1"/>
          <p:nvPr/>
        </p:nvSpPr>
        <p:spPr>
          <a:xfrm>
            <a:off x="4825310" y="5192835"/>
            <a:ext cx="1822114" cy="707886"/>
          </a:xfrm>
          <a:prstGeom prst="rect">
            <a:avLst/>
          </a:prstGeom>
          <a:noFill/>
        </p:spPr>
        <p:txBody>
          <a:bodyPr wrap="square" rtlCol="0">
            <a:spAutoFit/>
          </a:bodyPr>
          <a:lstStyle/>
          <a:p>
            <a:pPr algn="ctr"/>
            <a:r>
              <a:rPr lang="en-US" sz="1000" dirty="0">
                <a:solidFill>
                  <a:schemeClr val="bg1"/>
                </a:solidFill>
              </a:rPr>
              <a:t>The top 5 TV programs have 13 million pieces of video on YT, 46% more than top 5 YT channels</a:t>
            </a:r>
          </a:p>
        </p:txBody>
      </p:sp>
      <p:sp>
        <p:nvSpPr>
          <p:cNvPr id="14" name="TextBox 13">
            <a:extLst>
              <a:ext uri="{FF2B5EF4-FFF2-40B4-BE49-F238E27FC236}">
                <a16:creationId xmlns:a16="http://schemas.microsoft.com/office/drawing/2014/main" id="{DE445224-E933-4569-93C9-4C1F85085EED}"/>
              </a:ext>
            </a:extLst>
          </p:cNvPr>
          <p:cNvSpPr txBox="1"/>
          <p:nvPr/>
        </p:nvSpPr>
        <p:spPr>
          <a:xfrm>
            <a:off x="6883955" y="5073149"/>
            <a:ext cx="1822114" cy="861774"/>
          </a:xfrm>
          <a:prstGeom prst="rect">
            <a:avLst/>
          </a:prstGeom>
          <a:noFill/>
        </p:spPr>
        <p:txBody>
          <a:bodyPr wrap="square" rtlCol="0">
            <a:spAutoFit/>
          </a:bodyPr>
          <a:lstStyle/>
          <a:p>
            <a:pPr algn="ctr"/>
            <a:r>
              <a:rPr lang="en-US" sz="1000" dirty="0">
                <a:solidFill>
                  <a:schemeClr val="bg1"/>
                </a:solidFill>
              </a:rPr>
              <a:t>The top 5 TV programs from 10 years ago currently enjoy 2.5x the Facebook fans than YouTube channels of the same year</a:t>
            </a:r>
          </a:p>
        </p:txBody>
      </p:sp>
      <p:sp>
        <p:nvSpPr>
          <p:cNvPr id="19" name="Title 3">
            <a:extLst>
              <a:ext uri="{FF2B5EF4-FFF2-40B4-BE49-F238E27FC236}">
                <a16:creationId xmlns:a16="http://schemas.microsoft.com/office/drawing/2014/main" id="{7D4A55C2-1D3C-4AB9-93F7-07F1F4F2317A}"/>
              </a:ext>
            </a:extLst>
          </p:cNvPr>
          <p:cNvSpPr>
            <a:spLocks noGrp="1"/>
          </p:cNvSpPr>
          <p:nvPr>
            <p:ph type="ctrTitle"/>
          </p:nvPr>
        </p:nvSpPr>
        <p:spPr>
          <a:xfrm>
            <a:off x="317752" y="418163"/>
            <a:ext cx="8640717" cy="563946"/>
          </a:xfrm>
        </p:spPr>
        <p:txBody>
          <a:bodyPr/>
          <a:lstStyle/>
          <a:p>
            <a:r>
              <a:rPr lang="en-US" dirty="0"/>
              <a:t>The Indicators of Emotional Engagement:</a:t>
            </a:r>
            <a:br>
              <a:rPr lang="en-US" dirty="0"/>
            </a:br>
            <a:r>
              <a:rPr lang="en-US" sz="2400" i="1" dirty="0"/>
              <a:t>Insatiable Appetite for More</a:t>
            </a:r>
            <a:endParaRPr lang="en-US" i="1" dirty="0"/>
          </a:p>
        </p:txBody>
      </p:sp>
    </p:spTree>
    <p:extLst>
      <p:ext uri="{BB962C8B-B14F-4D97-AF65-F5344CB8AC3E}">
        <p14:creationId xmlns:p14="http://schemas.microsoft.com/office/powerpoint/2010/main" val="13843342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317752" y="418163"/>
            <a:ext cx="8640717" cy="563946"/>
          </a:xfrm>
        </p:spPr>
        <p:txBody>
          <a:bodyPr/>
          <a:lstStyle/>
          <a:p>
            <a:r>
              <a:rPr lang="en-US" dirty="0"/>
              <a:t>The Indicators of Emotional Engagement:</a:t>
            </a:r>
            <a:br>
              <a:rPr lang="en-US" dirty="0"/>
            </a:br>
            <a:r>
              <a:rPr lang="en-US" sz="2000" dirty="0"/>
              <a:t>People Actively Engaging with TV Content Before, During &amp; After the Show</a:t>
            </a:r>
            <a:endParaRPr lang="en-US" sz="2200" dirty="0"/>
          </a:p>
        </p:txBody>
      </p:sp>
      <p:sp>
        <p:nvSpPr>
          <p:cNvPr id="5" name="TextBox 4">
            <a:extLst>
              <a:ext uri="{FF2B5EF4-FFF2-40B4-BE49-F238E27FC236}">
                <a16:creationId xmlns:a16="http://schemas.microsoft.com/office/drawing/2014/main" id="{275769A0-AF87-4FD4-AFE6-1ADE72F81D72}"/>
              </a:ext>
            </a:extLst>
          </p:cNvPr>
          <p:cNvSpPr txBox="1"/>
          <p:nvPr/>
        </p:nvSpPr>
        <p:spPr>
          <a:xfrm>
            <a:off x="132222" y="2079014"/>
            <a:ext cx="4388393" cy="984885"/>
          </a:xfrm>
          <a:prstGeom prst="rect">
            <a:avLst/>
          </a:prstGeom>
          <a:noFill/>
        </p:spPr>
        <p:txBody>
          <a:bodyPr wrap="square" rtlCol="0">
            <a:spAutoFit/>
          </a:bodyPr>
          <a:lstStyle/>
          <a:p>
            <a:pPr algn="ctr"/>
            <a:r>
              <a:rPr lang="en-US" sz="1600" b="1" i="1" dirty="0">
                <a:solidFill>
                  <a:prstClr val="white">
                    <a:lumMod val="65000"/>
                  </a:prstClr>
                </a:solidFill>
              </a:rPr>
              <a:t>Time Spent &amp; Attention</a:t>
            </a:r>
          </a:p>
          <a:p>
            <a:pPr algn="ctr"/>
            <a:r>
              <a:rPr lang="en-US" sz="1400" i="1" dirty="0">
                <a:solidFill>
                  <a:prstClr val="white">
                    <a:lumMod val="65000"/>
                  </a:prstClr>
                </a:solidFill>
              </a:rPr>
              <a:t>If viewed consecutively, the average American would devote 80 days – 20% of their year – to watching TV</a:t>
            </a:r>
          </a:p>
        </p:txBody>
      </p:sp>
      <p:sp>
        <p:nvSpPr>
          <p:cNvPr id="7" name="TextBox 6">
            <a:extLst>
              <a:ext uri="{FF2B5EF4-FFF2-40B4-BE49-F238E27FC236}">
                <a16:creationId xmlns:a16="http://schemas.microsoft.com/office/drawing/2014/main" id="{F1D28107-FB83-4DD2-89FD-A2A99CEA69FF}"/>
              </a:ext>
            </a:extLst>
          </p:cNvPr>
          <p:cNvSpPr txBox="1"/>
          <p:nvPr/>
        </p:nvSpPr>
        <p:spPr>
          <a:xfrm>
            <a:off x="318052" y="4508152"/>
            <a:ext cx="3724545" cy="769441"/>
          </a:xfrm>
          <a:prstGeom prst="rect">
            <a:avLst/>
          </a:prstGeom>
          <a:noFill/>
        </p:spPr>
        <p:txBody>
          <a:bodyPr wrap="square" rtlCol="0">
            <a:spAutoFit/>
          </a:bodyPr>
          <a:lstStyle/>
          <a:p>
            <a:pPr algn="ctr"/>
            <a:r>
              <a:rPr lang="en-US" sz="1600" b="1" dirty="0"/>
              <a:t>Insatiable Appetite for More</a:t>
            </a:r>
          </a:p>
          <a:p>
            <a:pPr algn="ctr"/>
            <a:r>
              <a:rPr lang="en-US" sz="1400" i="1" dirty="0"/>
              <a:t>Nearly 60% of program tweets are anticipation for the next episode</a:t>
            </a:r>
          </a:p>
        </p:txBody>
      </p:sp>
      <p:sp>
        <p:nvSpPr>
          <p:cNvPr id="8" name="TextBox 7">
            <a:extLst>
              <a:ext uri="{FF2B5EF4-FFF2-40B4-BE49-F238E27FC236}">
                <a16:creationId xmlns:a16="http://schemas.microsoft.com/office/drawing/2014/main" id="{5947B859-ECEB-4E78-9461-848A71533EC7}"/>
              </a:ext>
            </a:extLst>
          </p:cNvPr>
          <p:cNvSpPr txBox="1"/>
          <p:nvPr/>
        </p:nvSpPr>
        <p:spPr>
          <a:xfrm>
            <a:off x="4795421" y="4497182"/>
            <a:ext cx="3977518" cy="338554"/>
          </a:xfrm>
          <a:prstGeom prst="rect">
            <a:avLst/>
          </a:prstGeom>
          <a:noFill/>
        </p:spPr>
        <p:txBody>
          <a:bodyPr wrap="square" rtlCol="0">
            <a:spAutoFit/>
          </a:bodyPr>
          <a:lstStyle/>
          <a:p>
            <a:pPr algn="ctr"/>
            <a:r>
              <a:rPr lang="en-US" sz="1600" b="1" dirty="0">
                <a:solidFill>
                  <a:prstClr val="white">
                    <a:lumMod val="65000"/>
                  </a:prstClr>
                </a:solidFill>
              </a:rPr>
              <a:t>Attachment to Characters</a:t>
            </a:r>
          </a:p>
        </p:txBody>
      </p:sp>
      <p:sp>
        <p:nvSpPr>
          <p:cNvPr id="11" name="TextBox 10">
            <a:extLst>
              <a:ext uri="{FF2B5EF4-FFF2-40B4-BE49-F238E27FC236}">
                <a16:creationId xmlns:a16="http://schemas.microsoft.com/office/drawing/2014/main" id="{0D2C37FF-BF87-4633-BCEA-7B818FC47F3A}"/>
              </a:ext>
            </a:extLst>
          </p:cNvPr>
          <p:cNvSpPr txBox="1"/>
          <p:nvPr/>
        </p:nvSpPr>
        <p:spPr>
          <a:xfrm>
            <a:off x="4702656" y="2079014"/>
            <a:ext cx="4163048" cy="1015663"/>
          </a:xfrm>
          <a:prstGeom prst="rect">
            <a:avLst/>
          </a:prstGeom>
          <a:noFill/>
        </p:spPr>
        <p:txBody>
          <a:bodyPr wrap="square" rtlCol="0">
            <a:spAutoFit/>
          </a:bodyPr>
          <a:lstStyle/>
          <a:p>
            <a:pPr algn="ctr"/>
            <a:r>
              <a:rPr lang="en-US" sz="1600" b="1" dirty="0">
                <a:solidFill>
                  <a:prstClr val="white">
                    <a:lumMod val="65000"/>
                  </a:prstClr>
                </a:solidFill>
              </a:rPr>
              <a:t> </a:t>
            </a:r>
            <a:r>
              <a:rPr lang="en-US" sz="1600" b="1" i="1" dirty="0">
                <a:solidFill>
                  <a:prstClr val="white">
                    <a:lumMod val="65000"/>
                  </a:prstClr>
                </a:solidFill>
              </a:rPr>
              <a:t>Viewer Receptivity &amp; Mindset</a:t>
            </a:r>
          </a:p>
          <a:p>
            <a:pPr algn="ctr"/>
            <a:r>
              <a:rPr lang="en-US" sz="1400" i="1" dirty="0">
                <a:solidFill>
                  <a:prstClr val="white">
                    <a:lumMod val="65000"/>
                  </a:prstClr>
                </a:solidFill>
              </a:rPr>
              <a:t>People rely on TV for comfort, to unwind, to connect, to experience, to escape and to indulge</a:t>
            </a:r>
          </a:p>
          <a:p>
            <a:pPr algn="ctr"/>
            <a:endParaRPr lang="en-US" sz="1600" i="1" dirty="0">
              <a:solidFill>
                <a:prstClr val="black"/>
              </a:solidFill>
            </a:endParaRPr>
          </a:p>
        </p:txBody>
      </p:sp>
      <p:sp>
        <p:nvSpPr>
          <p:cNvPr id="9" name="TextBox 8">
            <a:extLst>
              <a:ext uri="{FF2B5EF4-FFF2-40B4-BE49-F238E27FC236}">
                <a16:creationId xmlns:a16="http://schemas.microsoft.com/office/drawing/2014/main" id="{C1EE8609-7526-401E-BDFE-941028B60C0D}"/>
              </a:ext>
            </a:extLst>
          </p:cNvPr>
          <p:cNvSpPr txBox="1"/>
          <p:nvPr/>
        </p:nvSpPr>
        <p:spPr>
          <a:xfrm>
            <a:off x="8674475" y="6629946"/>
            <a:ext cx="258404" cy="261610"/>
          </a:xfrm>
          <a:prstGeom prst="rect">
            <a:avLst/>
          </a:prstGeom>
          <a:noFill/>
        </p:spPr>
        <p:txBody>
          <a:bodyPr wrap="none" rtlCol="0">
            <a:spAutoFit/>
          </a:bodyPr>
          <a:lstStyle/>
          <a:p>
            <a:r>
              <a:rPr lang="en-US" sz="1100" dirty="0">
                <a:solidFill>
                  <a:srgbClr val="4F81BD"/>
                </a:solidFill>
              </a:rPr>
              <a:t>5</a:t>
            </a:r>
          </a:p>
        </p:txBody>
      </p:sp>
      <p:pic>
        <p:nvPicPr>
          <p:cNvPr id="10" name="Picture 9"/>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364469" y="3373184"/>
            <a:ext cx="1678985" cy="1118204"/>
          </a:xfrm>
          <a:prstGeom prst="rect">
            <a:avLst/>
          </a:prstGeom>
        </p:spPr>
      </p:pic>
    </p:spTree>
    <p:extLst>
      <p:ext uri="{BB962C8B-B14F-4D97-AF65-F5344CB8AC3E}">
        <p14:creationId xmlns:p14="http://schemas.microsoft.com/office/powerpoint/2010/main" val="384027368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F208FD3-62E4-4FC3-A7DA-66286984EE2E}"/>
              </a:ext>
            </a:extLst>
          </p:cNvPr>
          <p:cNvSpPr/>
          <p:nvPr/>
        </p:nvSpPr>
        <p:spPr>
          <a:xfrm>
            <a:off x="0" y="0"/>
            <a:ext cx="9144000" cy="6858000"/>
          </a:xfrm>
          <a:prstGeom prst="rect">
            <a:avLst/>
          </a:prstGeom>
          <a:solidFill>
            <a:schemeClr val="accent1"/>
          </a:solidFill>
          <a:ln>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EF0D3791-EC38-4326-AEC7-D5066841AB8D}"/>
              </a:ext>
            </a:extLst>
          </p:cNvPr>
          <p:cNvSpPr txBox="1"/>
          <p:nvPr/>
        </p:nvSpPr>
        <p:spPr>
          <a:xfrm>
            <a:off x="1191239" y="2968724"/>
            <a:ext cx="6643080" cy="1384995"/>
          </a:xfrm>
          <a:prstGeom prst="rect">
            <a:avLst/>
          </a:prstGeom>
          <a:noFill/>
        </p:spPr>
        <p:txBody>
          <a:bodyPr wrap="square" rtlCol="0">
            <a:spAutoFit/>
          </a:bodyPr>
          <a:lstStyle/>
          <a:p>
            <a:pPr algn="ctr"/>
            <a:r>
              <a:rPr lang="en-US" sz="2400" b="1" dirty="0">
                <a:solidFill>
                  <a:schemeClr val="bg1"/>
                </a:solidFill>
              </a:rPr>
              <a:t>Attachment to Characters</a:t>
            </a:r>
          </a:p>
          <a:p>
            <a:pPr algn="ctr"/>
            <a:r>
              <a:rPr lang="en-US" sz="2000" i="1" dirty="0">
                <a:solidFill>
                  <a:schemeClr val="bg1"/>
                </a:solidFill>
              </a:rPr>
              <a:t>Demonstrates the willingness of viewers to repeatedly open their lives and hearts to the characters they love – and love to hate!</a:t>
            </a:r>
          </a:p>
        </p:txBody>
      </p:sp>
      <p:sp>
        <p:nvSpPr>
          <p:cNvPr id="5" name="Slide Number Placeholder 1">
            <a:extLst>
              <a:ext uri="{FF2B5EF4-FFF2-40B4-BE49-F238E27FC236}">
                <a16:creationId xmlns:a16="http://schemas.microsoft.com/office/drawing/2014/main" id="{9F3D600A-C883-4F09-B881-238309A91C46}"/>
              </a:ext>
            </a:extLst>
          </p:cNvPr>
          <p:cNvSpPr txBox="1">
            <a:spLocks/>
          </p:cNvSpPr>
          <p:nvPr/>
        </p:nvSpPr>
        <p:spPr>
          <a:xfrm>
            <a:off x="8458200" y="6572521"/>
            <a:ext cx="21336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04F9D6DC-8C4E-4599-BF21-177D7E9FD0BC}" type="slidenum">
              <a:rPr lang="en-US" sz="1100" smtClean="0">
                <a:solidFill>
                  <a:schemeClr val="accent1"/>
                </a:solidFill>
              </a:rPr>
              <a:pPr/>
              <a:t>55</a:t>
            </a:fld>
            <a:endParaRPr lang="en-US" sz="1400" dirty="0">
              <a:solidFill>
                <a:schemeClr val="accent1"/>
              </a:solidFill>
            </a:endParaRPr>
          </a:p>
        </p:txBody>
      </p:sp>
      <p:sp>
        <p:nvSpPr>
          <p:cNvPr id="7" name="Slide Number Placeholder 1">
            <a:extLst>
              <a:ext uri="{FF2B5EF4-FFF2-40B4-BE49-F238E27FC236}">
                <a16:creationId xmlns:a16="http://schemas.microsoft.com/office/drawing/2014/main" id="{7768CAA5-833B-4CCE-9985-AA2A9469D7AA}"/>
              </a:ext>
            </a:extLst>
          </p:cNvPr>
          <p:cNvSpPr txBox="1">
            <a:spLocks/>
          </p:cNvSpPr>
          <p:nvPr/>
        </p:nvSpPr>
        <p:spPr>
          <a:xfrm>
            <a:off x="8585433" y="6532698"/>
            <a:ext cx="21336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04F9D6DC-8C4E-4599-BF21-177D7E9FD0BC}" type="slidenum">
              <a:rPr lang="en-US" sz="1100" smtClean="0">
                <a:solidFill>
                  <a:schemeClr val="bg1"/>
                </a:solidFill>
              </a:rPr>
              <a:pPr/>
              <a:t>55</a:t>
            </a:fld>
            <a:endParaRPr lang="en-US" sz="1400" dirty="0">
              <a:solidFill>
                <a:schemeClr val="bg1"/>
              </a:solidFill>
            </a:endParaRPr>
          </a:p>
        </p:txBody>
      </p:sp>
    </p:spTree>
    <p:extLst>
      <p:ext uri="{BB962C8B-B14F-4D97-AF65-F5344CB8AC3E}">
        <p14:creationId xmlns:p14="http://schemas.microsoft.com/office/powerpoint/2010/main" val="195156275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3F879BB-A04D-4742-8706-7C785F1C9541}"/>
              </a:ext>
            </a:extLst>
          </p:cNvPr>
          <p:cNvPicPr>
            <a:picLocks noChangeAspect="1"/>
          </p:cNvPicPr>
          <p:nvPr/>
        </p:nvPicPr>
        <p:blipFill>
          <a:blip r:embed="rId2"/>
          <a:stretch>
            <a:fillRect/>
          </a:stretch>
        </p:blipFill>
        <p:spPr>
          <a:xfrm>
            <a:off x="1375794" y="1017914"/>
            <a:ext cx="6275692" cy="4392985"/>
          </a:xfrm>
          <a:prstGeom prst="rect">
            <a:avLst/>
          </a:prstGeom>
        </p:spPr>
      </p:pic>
      <p:sp>
        <p:nvSpPr>
          <p:cNvPr id="3" name="Slide Number Placeholder 1">
            <a:extLst>
              <a:ext uri="{FF2B5EF4-FFF2-40B4-BE49-F238E27FC236}">
                <a16:creationId xmlns:a16="http://schemas.microsoft.com/office/drawing/2014/main" id="{37F68980-6D24-48ED-9E58-DC7A02120CCC}"/>
              </a:ext>
            </a:extLst>
          </p:cNvPr>
          <p:cNvSpPr txBox="1">
            <a:spLocks/>
          </p:cNvSpPr>
          <p:nvPr/>
        </p:nvSpPr>
        <p:spPr>
          <a:xfrm>
            <a:off x="8458200" y="6572521"/>
            <a:ext cx="21336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04F9D6DC-8C4E-4599-BF21-177D7E9FD0BC}" type="slidenum">
              <a:rPr lang="en-US" sz="1100" smtClean="0">
                <a:solidFill>
                  <a:schemeClr val="accent1"/>
                </a:solidFill>
              </a:rPr>
              <a:pPr/>
              <a:t>56</a:t>
            </a:fld>
            <a:endParaRPr lang="en-US" sz="1400" dirty="0">
              <a:solidFill>
                <a:schemeClr val="accent1"/>
              </a:solidFill>
            </a:endParaRPr>
          </a:p>
        </p:txBody>
      </p:sp>
    </p:spTree>
    <p:extLst>
      <p:ext uri="{BB962C8B-B14F-4D97-AF65-F5344CB8AC3E}">
        <p14:creationId xmlns:p14="http://schemas.microsoft.com/office/powerpoint/2010/main" val="131445587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389904" y="409840"/>
            <a:ext cx="8572500" cy="1034647"/>
          </a:xfrm>
        </p:spPr>
        <p:txBody>
          <a:bodyPr/>
          <a:lstStyle/>
          <a:p>
            <a:r>
              <a:rPr lang="en-US" dirty="0"/>
              <a:t>Why Do We Become Attached To Fictional Characters on TV?</a:t>
            </a:r>
            <a:br>
              <a:rPr lang="en-US" dirty="0"/>
            </a:br>
            <a:br>
              <a:rPr lang="en-US" dirty="0"/>
            </a:br>
            <a:endParaRPr lang="en-US" sz="1600" dirty="0"/>
          </a:p>
        </p:txBody>
      </p:sp>
      <p:sp>
        <p:nvSpPr>
          <p:cNvPr id="2" name="TextBox 1">
            <a:extLst>
              <a:ext uri="{FF2B5EF4-FFF2-40B4-BE49-F238E27FC236}">
                <a16:creationId xmlns:a16="http://schemas.microsoft.com/office/drawing/2014/main" id="{3C5324DE-9DE8-4A7F-8F1C-B0D1320610C1}"/>
              </a:ext>
            </a:extLst>
          </p:cNvPr>
          <p:cNvSpPr txBox="1"/>
          <p:nvPr/>
        </p:nvSpPr>
        <p:spPr>
          <a:xfrm>
            <a:off x="828771" y="2787884"/>
            <a:ext cx="7181658" cy="4139595"/>
          </a:xfrm>
          <a:prstGeom prst="rect">
            <a:avLst/>
          </a:prstGeom>
          <a:noFill/>
        </p:spPr>
        <p:txBody>
          <a:bodyPr wrap="square" rtlCol="0">
            <a:spAutoFit/>
          </a:bodyPr>
          <a:lstStyle/>
          <a:p>
            <a:pPr algn="ctr"/>
            <a:endParaRPr lang="en-US" dirty="0"/>
          </a:p>
          <a:p>
            <a:pPr algn="ctr"/>
            <a:endParaRPr lang="en-US" i="1" dirty="0"/>
          </a:p>
          <a:p>
            <a:pPr algn="ctr"/>
            <a:r>
              <a:rPr lang="en-US" i="1" dirty="0"/>
              <a:t>“We invest ourselves deeply in the experience of living with those characters. We tend to respond to them as though they were real individuals.”</a:t>
            </a:r>
          </a:p>
          <a:p>
            <a:pPr algn="r"/>
            <a:r>
              <a:rPr lang="en-US" dirty="0"/>
              <a:t>- </a:t>
            </a:r>
            <a:r>
              <a:rPr lang="en-US" sz="1100" i="1" dirty="0"/>
              <a:t>Howard </a:t>
            </a:r>
            <a:r>
              <a:rPr lang="en-US" sz="1100" i="1" dirty="0" err="1"/>
              <a:t>Sklar</a:t>
            </a:r>
            <a:r>
              <a:rPr lang="en-US" sz="1100" i="1" dirty="0"/>
              <a:t>, post doctoral researcher at University of Helsinki</a:t>
            </a:r>
            <a:endParaRPr lang="en-US" dirty="0"/>
          </a:p>
          <a:p>
            <a:pPr marL="285750" indent="-285750">
              <a:buFontTx/>
              <a:buChar char="-"/>
            </a:pPr>
            <a:endParaRPr lang="en-US" dirty="0"/>
          </a:p>
          <a:p>
            <a:pPr algn="ctr"/>
            <a:r>
              <a:rPr lang="en-US" i="1" dirty="0"/>
              <a:t>“Once the viewer has a gut reaction it activates all sorts of feelings in them and it is hard to just see it as entertainment especially when it is a heart wrenching role."  </a:t>
            </a:r>
          </a:p>
          <a:p>
            <a:pPr algn="ctr"/>
            <a:r>
              <a:rPr lang="en-US" sz="1100" i="1" dirty="0"/>
              <a:t>		- Fran Greene, The Flirting Bible </a:t>
            </a:r>
          </a:p>
          <a:p>
            <a:endParaRPr lang="en-US" dirty="0"/>
          </a:p>
          <a:p>
            <a:pPr marL="285750" indent="-285750">
              <a:buFontTx/>
              <a:buChar char="-"/>
            </a:pPr>
            <a:endParaRPr lang="en-US" dirty="0"/>
          </a:p>
          <a:p>
            <a:pPr marL="285750" indent="-285750">
              <a:buFontTx/>
              <a:buChar char="-"/>
            </a:pPr>
            <a:endParaRPr lang="en-US" dirty="0"/>
          </a:p>
          <a:p>
            <a:pPr marL="285750" indent="-285750">
              <a:buFontTx/>
              <a:buChar char="-"/>
            </a:pPr>
            <a:endParaRPr lang="en-US" dirty="0"/>
          </a:p>
        </p:txBody>
      </p:sp>
      <p:sp>
        <p:nvSpPr>
          <p:cNvPr id="5" name="AutoShape 2" descr="Image result for empathy">
            <a:extLst>
              <a:ext uri="{FF2B5EF4-FFF2-40B4-BE49-F238E27FC236}">
                <a16:creationId xmlns:a16="http://schemas.microsoft.com/office/drawing/2014/main" id="{7ED3E4A6-893B-4486-B6D7-DB5CCD6D16DA}"/>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8" name="Picture 7">
            <a:extLst>
              <a:ext uri="{FF2B5EF4-FFF2-40B4-BE49-F238E27FC236}">
                <a16:creationId xmlns:a16="http://schemas.microsoft.com/office/drawing/2014/main" id="{D05F19F9-C2C2-4A70-8018-4F790D3CB1E4}"/>
              </a:ext>
            </a:extLst>
          </p:cNvPr>
          <p:cNvPicPr>
            <a:picLocks noChangeAspect="1"/>
          </p:cNvPicPr>
          <p:nvPr/>
        </p:nvPicPr>
        <p:blipFill rotWithShape="1">
          <a:blip r:embed="rId2"/>
          <a:srcRect r="52105" b="9048"/>
          <a:stretch/>
        </p:blipFill>
        <p:spPr>
          <a:xfrm>
            <a:off x="502036" y="1195272"/>
            <a:ext cx="1561656" cy="1660727"/>
          </a:xfrm>
          <a:prstGeom prst="rect">
            <a:avLst/>
          </a:prstGeom>
        </p:spPr>
      </p:pic>
      <p:sp>
        <p:nvSpPr>
          <p:cNvPr id="9" name="TextBox 8">
            <a:extLst>
              <a:ext uri="{FF2B5EF4-FFF2-40B4-BE49-F238E27FC236}">
                <a16:creationId xmlns:a16="http://schemas.microsoft.com/office/drawing/2014/main" id="{7A0D0F9B-5807-4D7A-A6C2-F65C5121E9CB}"/>
              </a:ext>
            </a:extLst>
          </p:cNvPr>
          <p:cNvSpPr txBox="1"/>
          <p:nvPr/>
        </p:nvSpPr>
        <p:spPr>
          <a:xfrm>
            <a:off x="2142268" y="1500971"/>
            <a:ext cx="6820136" cy="1200329"/>
          </a:xfrm>
          <a:prstGeom prst="rect">
            <a:avLst/>
          </a:prstGeom>
          <a:noFill/>
        </p:spPr>
        <p:txBody>
          <a:bodyPr wrap="square" rtlCol="0">
            <a:spAutoFit/>
          </a:bodyPr>
          <a:lstStyle/>
          <a:p>
            <a:pPr algn="ctr"/>
            <a:r>
              <a:rPr lang="en-US" b="1" dirty="0"/>
              <a:t>Empathy</a:t>
            </a:r>
            <a:r>
              <a:rPr lang="en-US" dirty="0"/>
              <a:t> enables a true emotional connection—even if the person is a fictional one—because we learned in real life how to feel the emotions, even if we haven’t been in the exact situation</a:t>
            </a:r>
          </a:p>
        </p:txBody>
      </p:sp>
      <p:sp>
        <p:nvSpPr>
          <p:cNvPr id="7" name="Slide Number Placeholder 1">
            <a:extLst>
              <a:ext uri="{FF2B5EF4-FFF2-40B4-BE49-F238E27FC236}">
                <a16:creationId xmlns:a16="http://schemas.microsoft.com/office/drawing/2014/main" id="{27F266DE-77A6-4111-BFE6-FB408079EC8E}"/>
              </a:ext>
            </a:extLst>
          </p:cNvPr>
          <p:cNvSpPr txBox="1">
            <a:spLocks/>
          </p:cNvSpPr>
          <p:nvPr/>
        </p:nvSpPr>
        <p:spPr>
          <a:xfrm>
            <a:off x="8458200" y="6572521"/>
            <a:ext cx="21336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04F9D6DC-8C4E-4599-BF21-177D7E9FD0BC}" type="slidenum">
              <a:rPr lang="en-US" sz="1100" smtClean="0">
                <a:solidFill>
                  <a:schemeClr val="accent1"/>
                </a:solidFill>
              </a:rPr>
              <a:pPr/>
              <a:t>57</a:t>
            </a:fld>
            <a:endParaRPr lang="en-US" sz="1400" dirty="0">
              <a:solidFill>
                <a:schemeClr val="accent1"/>
              </a:solidFill>
            </a:endParaRPr>
          </a:p>
        </p:txBody>
      </p:sp>
    </p:spTree>
    <p:extLst>
      <p:ext uri="{BB962C8B-B14F-4D97-AF65-F5344CB8AC3E}">
        <p14:creationId xmlns:p14="http://schemas.microsoft.com/office/powerpoint/2010/main" val="129872215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348291" y="223234"/>
            <a:ext cx="8572500" cy="1121200"/>
          </a:xfrm>
        </p:spPr>
        <p:txBody>
          <a:bodyPr/>
          <a:lstStyle/>
          <a:p>
            <a:r>
              <a:rPr lang="en-US" sz="2400" dirty="0"/>
              <a:t>Over Time, They Become A Part Of Our Lives And We Often Begin To Feel That They Are Real</a:t>
            </a:r>
          </a:p>
        </p:txBody>
      </p:sp>
      <p:pic>
        <p:nvPicPr>
          <p:cNvPr id="6" name="Picture 5">
            <a:extLst>
              <a:ext uri="{FF2B5EF4-FFF2-40B4-BE49-F238E27FC236}">
                <a16:creationId xmlns:a16="http://schemas.microsoft.com/office/drawing/2014/main" id="{21648471-DDB1-40DD-8C03-58AA8A20555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23166" t="35688" r="23945" b="47805"/>
          <a:stretch/>
        </p:blipFill>
        <p:spPr>
          <a:xfrm>
            <a:off x="1748312" y="4884846"/>
            <a:ext cx="4406694" cy="1004750"/>
          </a:xfrm>
          <a:prstGeom prst="rect">
            <a:avLst/>
          </a:prstGeom>
          <a:ln>
            <a:solidFill>
              <a:schemeClr val="bg1">
                <a:lumMod val="85000"/>
              </a:schemeClr>
            </a:solidFill>
          </a:ln>
        </p:spPr>
      </p:pic>
      <p:pic>
        <p:nvPicPr>
          <p:cNvPr id="13" name="Picture 12">
            <a:extLst>
              <a:ext uri="{FF2B5EF4-FFF2-40B4-BE49-F238E27FC236}">
                <a16:creationId xmlns:a16="http://schemas.microsoft.com/office/drawing/2014/main" id="{7574C051-2579-4A25-989D-B9DBA303685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14509" y="4884846"/>
            <a:ext cx="1533803" cy="1020676"/>
          </a:xfrm>
          <a:prstGeom prst="rect">
            <a:avLst/>
          </a:prstGeom>
        </p:spPr>
      </p:pic>
      <p:pic>
        <p:nvPicPr>
          <p:cNvPr id="15" name="Picture 14">
            <a:extLst>
              <a:ext uri="{FF2B5EF4-FFF2-40B4-BE49-F238E27FC236}">
                <a16:creationId xmlns:a16="http://schemas.microsoft.com/office/drawing/2014/main" id="{93F4D62F-6138-46EE-8B96-6ACC3866807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14509" y="1148065"/>
            <a:ext cx="3241755" cy="2895190"/>
          </a:xfrm>
          <a:prstGeom prst="rect">
            <a:avLst/>
          </a:prstGeom>
        </p:spPr>
      </p:pic>
      <p:grpSp>
        <p:nvGrpSpPr>
          <p:cNvPr id="18" name="Group 17">
            <a:extLst>
              <a:ext uri="{FF2B5EF4-FFF2-40B4-BE49-F238E27FC236}">
                <a16:creationId xmlns:a16="http://schemas.microsoft.com/office/drawing/2014/main" id="{113263C6-BD8C-45AF-BD1F-3CB32B65AD66}"/>
              </a:ext>
            </a:extLst>
          </p:cNvPr>
          <p:cNvGrpSpPr/>
          <p:nvPr/>
        </p:nvGrpSpPr>
        <p:grpSpPr>
          <a:xfrm>
            <a:off x="3559808" y="1148066"/>
            <a:ext cx="5360983" cy="1512614"/>
            <a:chOff x="4206239" y="946729"/>
            <a:chExt cx="4650863" cy="1800197"/>
          </a:xfrm>
        </p:grpSpPr>
        <p:grpSp>
          <p:nvGrpSpPr>
            <p:cNvPr id="14" name="Group 13">
              <a:extLst>
                <a:ext uri="{FF2B5EF4-FFF2-40B4-BE49-F238E27FC236}">
                  <a16:creationId xmlns:a16="http://schemas.microsoft.com/office/drawing/2014/main" id="{FAA25879-3A09-4724-899F-32D8833EAC61}"/>
                </a:ext>
              </a:extLst>
            </p:cNvPr>
            <p:cNvGrpSpPr/>
            <p:nvPr/>
          </p:nvGrpSpPr>
          <p:grpSpPr>
            <a:xfrm>
              <a:off x="4206239" y="946729"/>
              <a:ext cx="4650863" cy="1800197"/>
              <a:chOff x="3236479" y="946729"/>
              <a:chExt cx="5620624" cy="1803634"/>
            </a:xfrm>
          </p:grpSpPr>
          <p:pic>
            <p:nvPicPr>
              <p:cNvPr id="3" name="Picture 2"/>
              <p:cNvPicPr>
                <a:picLocks noChangeAspect="1"/>
              </p:cNvPicPr>
              <p:nvPr/>
            </p:nvPicPr>
            <p:blipFill rotWithShape="1">
              <a:blip r:embed="rId5"/>
              <a:srcRect l="33512" t="69544" r="42030" b="14819"/>
              <a:stretch/>
            </p:blipFill>
            <p:spPr>
              <a:xfrm>
                <a:off x="3236479" y="946729"/>
                <a:ext cx="5620624" cy="1803634"/>
              </a:xfrm>
              <a:prstGeom prst="rect">
                <a:avLst/>
              </a:prstGeom>
              <a:ln>
                <a:solidFill>
                  <a:schemeClr val="bg1">
                    <a:lumMod val="65000"/>
                  </a:schemeClr>
                </a:solidFill>
              </a:ln>
            </p:spPr>
          </p:pic>
          <p:sp>
            <p:nvSpPr>
              <p:cNvPr id="9" name="Rectangle 8">
                <a:extLst>
                  <a:ext uri="{FF2B5EF4-FFF2-40B4-BE49-F238E27FC236}">
                    <a16:creationId xmlns:a16="http://schemas.microsoft.com/office/drawing/2014/main" id="{B2C47786-3361-49D0-AA64-890768931B19}"/>
                  </a:ext>
                </a:extLst>
              </p:cNvPr>
              <p:cNvSpPr/>
              <p:nvPr/>
            </p:nvSpPr>
            <p:spPr>
              <a:xfrm>
                <a:off x="3780694" y="1118228"/>
                <a:ext cx="1359557" cy="178847"/>
              </a:xfrm>
              <a:prstGeom prst="rect">
                <a:avLst/>
              </a:prstGeom>
              <a:solidFill>
                <a:schemeClr val="bg1"/>
              </a:solidFill>
              <a:ln>
                <a:solidFill>
                  <a:schemeClr val="bg1">
                    <a:lumMod val="6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i="1" dirty="0">
                    <a:solidFill>
                      <a:schemeClr val="accent1"/>
                    </a:solidFill>
                  </a:rPr>
                  <a:t>This Is Us </a:t>
                </a:r>
                <a:r>
                  <a:rPr lang="en-US" sz="1200" dirty="0">
                    <a:solidFill>
                      <a:schemeClr val="accent1"/>
                    </a:solidFill>
                  </a:rPr>
                  <a:t>Fan</a:t>
                </a:r>
              </a:p>
            </p:txBody>
          </p:sp>
        </p:grpSp>
        <p:pic>
          <p:nvPicPr>
            <p:cNvPr id="17" name="Picture 16">
              <a:extLst>
                <a:ext uri="{FF2B5EF4-FFF2-40B4-BE49-F238E27FC236}">
                  <a16:creationId xmlns:a16="http://schemas.microsoft.com/office/drawing/2014/main" id="{ED171192-7F19-4C95-9CCD-AE264B2D2CA4}"/>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b="14587"/>
            <a:stretch/>
          </p:blipFill>
          <p:spPr>
            <a:xfrm>
              <a:off x="7584622" y="2136508"/>
              <a:ext cx="1202326" cy="575086"/>
            </a:xfrm>
            <a:prstGeom prst="rect">
              <a:avLst/>
            </a:prstGeom>
          </p:spPr>
        </p:pic>
      </p:grpSp>
      <p:sp>
        <p:nvSpPr>
          <p:cNvPr id="2" name="Rectangle 1">
            <a:extLst>
              <a:ext uri="{FF2B5EF4-FFF2-40B4-BE49-F238E27FC236}">
                <a16:creationId xmlns:a16="http://schemas.microsoft.com/office/drawing/2014/main" id="{CEB53B17-0194-44EB-B66B-A76720883399}"/>
              </a:ext>
            </a:extLst>
          </p:cNvPr>
          <p:cNvSpPr/>
          <p:nvPr/>
        </p:nvSpPr>
        <p:spPr>
          <a:xfrm>
            <a:off x="214509" y="4043255"/>
            <a:ext cx="3241755" cy="677108"/>
          </a:xfrm>
          <a:prstGeom prst="rect">
            <a:avLst/>
          </a:prstGeom>
          <a:solidFill>
            <a:schemeClr val="bg1"/>
          </a:solidFill>
          <a:ln>
            <a:solidFill>
              <a:schemeClr val="bg1">
                <a:lumMod val="75000"/>
              </a:schemeClr>
            </a:solidFill>
          </a:ln>
        </p:spPr>
        <p:txBody>
          <a:bodyPr wrap="square">
            <a:spAutoFit/>
          </a:bodyPr>
          <a:lstStyle/>
          <a:p>
            <a:pPr algn="ctr"/>
            <a:r>
              <a:rPr lang="en-US" sz="1400" dirty="0"/>
              <a:t>109,296 signatures…</a:t>
            </a:r>
          </a:p>
          <a:p>
            <a:pPr algn="ctr"/>
            <a:r>
              <a:rPr lang="en-US" sz="1200" i="1" dirty="0"/>
              <a:t>Equivalent to the </a:t>
            </a:r>
            <a:r>
              <a:rPr lang="en-US" sz="1200" i="1" u="sng" dirty="0"/>
              <a:t>entire population </a:t>
            </a:r>
            <a:r>
              <a:rPr lang="en-US" sz="1200" i="1" dirty="0"/>
              <a:t>of Cambridge, </a:t>
            </a:r>
            <a:r>
              <a:rPr lang="en-US" sz="1100" i="1" dirty="0"/>
              <a:t>MA</a:t>
            </a:r>
          </a:p>
        </p:txBody>
      </p:sp>
      <p:pic>
        <p:nvPicPr>
          <p:cNvPr id="5" name="Picture 4">
            <a:extLst>
              <a:ext uri="{FF2B5EF4-FFF2-40B4-BE49-F238E27FC236}">
                <a16:creationId xmlns:a16="http://schemas.microsoft.com/office/drawing/2014/main" id="{2A7F91D0-68AF-43F8-9868-D2C688BD6316}"/>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l="34718" t="24872" r="34865" b="20112"/>
          <a:stretch/>
        </p:blipFill>
        <p:spPr>
          <a:xfrm>
            <a:off x="6359166" y="2829114"/>
            <a:ext cx="2659286" cy="3060482"/>
          </a:xfrm>
          <a:prstGeom prst="rect">
            <a:avLst/>
          </a:prstGeom>
          <a:ln>
            <a:solidFill>
              <a:schemeClr val="bg1">
                <a:lumMod val="65000"/>
              </a:schemeClr>
            </a:solidFill>
          </a:ln>
        </p:spPr>
      </p:pic>
      <p:sp>
        <p:nvSpPr>
          <p:cNvPr id="7" name="Rectangle 6">
            <a:extLst>
              <a:ext uri="{FF2B5EF4-FFF2-40B4-BE49-F238E27FC236}">
                <a16:creationId xmlns:a16="http://schemas.microsoft.com/office/drawing/2014/main" id="{3BA5E453-6E69-406D-AB91-DBAF8DD2A8AE}"/>
              </a:ext>
            </a:extLst>
          </p:cNvPr>
          <p:cNvSpPr/>
          <p:nvPr/>
        </p:nvSpPr>
        <p:spPr>
          <a:xfrm>
            <a:off x="6637976" y="2855488"/>
            <a:ext cx="1709159" cy="154134"/>
          </a:xfrm>
          <a:prstGeom prst="rect">
            <a:avLst/>
          </a:prstGeom>
          <a:solidFill>
            <a:schemeClr val="bg1"/>
          </a:solidFill>
          <a:ln>
            <a:solidFill>
              <a:schemeClr val="bg1">
                <a:lumMod val="6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i="1" dirty="0">
                <a:solidFill>
                  <a:schemeClr val="accent1"/>
                </a:solidFill>
              </a:rPr>
              <a:t>Pretty Little Liars Fan</a:t>
            </a:r>
          </a:p>
        </p:txBody>
      </p:sp>
      <p:sp>
        <p:nvSpPr>
          <p:cNvPr id="10" name="Rectangle 9">
            <a:extLst>
              <a:ext uri="{FF2B5EF4-FFF2-40B4-BE49-F238E27FC236}">
                <a16:creationId xmlns:a16="http://schemas.microsoft.com/office/drawing/2014/main" id="{33C9F14A-BFCB-4ADB-A4A2-FC2E9B618448}"/>
              </a:ext>
            </a:extLst>
          </p:cNvPr>
          <p:cNvSpPr/>
          <p:nvPr/>
        </p:nvSpPr>
        <p:spPr>
          <a:xfrm>
            <a:off x="0" y="6688723"/>
            <a:ext cx="6200717" cy="338554"/>
          </a:xfrm>
          <a:prstGeom prst="rect">
            <a:avLst/>
          </a:prstGeom>
        </p:spPr>
        <p:txBody>
          <a:bodyPr wrap="square">
            <a:spAutoFit/>
          </a:bodyPr>
          <a:lstStyle/>
          <a:p>
            <a:r>
              <a:rPr lang="en-US" sz="800" i="1" dirty="0">
                <a:solidFill>
                  <a:srgbClr val="333333"/>
                </a:solidFill>
                <a:latin typeface="Droid Serif"/>
              </a:rPr>
              <a:t>Source: Ad Age, “</a:t>
            </a:r>
            <a:r>
              <a:rPr lang="en-US" sz="700" i="1" dirty="0"/>
              <a:t>More TV Doctors On Call For Cigna; Better Call Saul YT views through 10/13/016</a:t>
            </a:r>
            <a:endParaRPr lang="en-US" i="1" dirty="0"/>
          </a:p>
          <a:p>
            <a:endParaRPr lang="en-US" sz="800" i="1" dirty="0">
              <a:latin typeface="Droid Serif"/>
            </a:endParaRPr>
          </a:p>
        </p:txBody>
      </p:sp>
      <p:sp>
        <p:nvSpPr>
          <p:cNvPr id="12" name="Rectangle 11">
            <a:extLst>
              <a:ext uri="{FF2B5EF4-FFF2-40B4-BE49-F238E27FC236}">
                <a16:creationId xmlns:a16="http://schemas.microsoft.com/office/drawing/2014/main" id="{97AB725C-4AF1-4571-8041-E7BACFB710CA}"/>
              </a:ext>
            </a:extLst>
          </p:cNvPr>
          <p:cNvSpPr/>
          <p:nvPr/>
        </p:nvSpPr>
        <p:spPr>
          <a:xfrm>
            <a:off x="214509" y="5900964"/>
            <a:ext cx="5940497" cy="646331"/>
          </a:xfrm>
          <a:prstGeom prst="rect">
            <a:avLst/>
          </a:prstGeom>
          <a:solidFill>
            <a:schemeClr val="bg1"/>
          </a:solidFill>
          <a:ln>
            <a:solidFill>
              <a:schemeClr val="bg1">
                <a:lumMod val="85000"/>
              </a:schemeClr>
            </a:solidFill>
          </a:ln>
        </p:spPr>
        <p:txBody>
          <a:bodyPr wrap="square">
            <a:spAutoFit/>
          </a:bodyPr>
          <a:lstStyle/>
          <a:p>
            <a:r>
              <a:rPr lang="en-US" sz="1200" b="1" dirty="0">
                <a:solidFill>
                  <a:srgbClr val="111111"/>
                </a:solidFill>
                <a:latin typeface="TiemposText-Regular"/>
              </a:rPr>
              <a:t>Impact to Consumers: </a:t>
            </a:r>
            <a:r>
              <a:rPr lang="en-US" sz="1200" dirty="0">
                <a:solidFill>
                  <a:srgbClr val="111111"/>
                </a:solidFill>
                <a:latin typeface="TiemposText-Regular"/>
              </a:rPr>
              <a:t>“Hundreds of thousands of people getting preventative care” </a:t>
            </a:r>
          </a:p>
          <a:p>
            <a:r>
              <a:rPr lang="en-US" sz="1200" b="1" dirty="0">
                <a:solidFill>
                  <a:srgbClr val="111111"/>
                </a:solidFill>
                <a:latin typeface="TiemposText-Regular"/>
              </a:rPr>
              <a:t>Impact to Cigna:</a:t>
            </a:r>
            <a:r>
              <a:rPr lang="en-US" sz="1200" dirty="0">
                <a:solidFill>
                  <a:srgbClr val="111111"/>
                </a:solidFill>
                <a:latin typeface="TiemposText-Regular"/>
              </a:rPr>
              <a:t> </a:t>
            </a:r>
            <a:r>
              <a:rPr lang="en-US" sz="1200" u="sng" dirty="0">
                <a:solidFill>
                  <a:srgbClr val="111111"/>
                </a:solidFill>
                <a:latin typeface="TiemposText-Regular"/>
              </a:rPr>
              <a:t>Double-digit</a:t>
            </a:r>
            <a:r>
              <a:rPr lang="en-US" sz="1200" dirty="0">
                <a:solidFill>
                  <a:srgbClr val="111111"/>
                </a:solidFill>
                <a:latin typeface="TiemposText-Regular"/>
              </a:rPr>
              <a:t> boost in its customer base getting checkups in markets where ads ran. </a:t>
            </a:r>
            <a:r>
              <a:rPr lang="en-US" sz="1200" u="sng" dirty="0">
                <a:solidFill>
                  <a:srgbClr val="111111"/>
                </a:solidFill>
                <a:latin typeface="TiemposText-Regular"/>
              </a:rPr>
              <a:t>250% increase </a:t>
            </a:r>
            <a:r>
              <a:rPr lang="en-US" sz="1200" dirty="0">
                <a:solidFill>
                  <a:srgbClr val="111111"/>
                </a:solidFill>
                <a:latin typeface="TiemposText-Regular"/>
              </a:rPr>
              <a:t>in positive brand sentiment in the first month of the campaign.</a:t>
            </a:r>
            <a:endParaRPr lang="en-US" sz="1200" dirty="0"/>
          </a:p>
        </p:txBody>
      </p:sp>
      <p:pic>
        <p:nvPicPr>
          <p:cNvPr id="8" name="Picture 7">
            <a:extLst>
              <a:ext uri="{FF2B5EF4-FFF2-40B4-BE49-F238E27FC236}">
                <a16:creationId xmlns:a16="http://schemas.microsoft.com/office/drawing/2014/main" id="{393CF9FA-7E32-49FF-9169-C587CDFABCD7}"/>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l="13303" t="14514" r="38865" b="37236"/>
          <a:stretch/>
        </p:blipFill>
        <p:spPr>
          <a:xfrm>
            <a:off x="3559808" y="2829114"/>
            <a:ext cx="2595198" cy="1166170"/>
          </a:xfrm>
          <a:prstGeom prst="rect">
            <a:avLst/>
          </a:prstGeom>
        </p:spPr>
      </p:pic>
      <p:pic>
        <p:nvPicPr>
          <p:cNvPr id="11" name="Picture 10">
            <a:extLst>
              <a:ext uri="{FF2B5EF4-FFF2-40B4-BE49-F238E27FC236}">
                <a16:creationId xmlns:a16="http://schemas.microsoft.com/office/drawing/2014/main" id="{6D5B9C7D-1E9F-4275-9665-A8EFAD5DB9E6}"/>
              </a:ext>
            </a:extLst>
          </p:cNvPr>
          <p:cNvPicPr>
            <a:picLocks noChangeAspect="1"/>
          </p:cNvPicPr>
          <p:nvPr/>
        </p:nvPicPr>
        <p:blipFill>
          <a:blip r:embed="rId9"/>
          <a:stretch>
            <a:fillRect/>
          </a:stretch>
        </p:blipFill>
        <p:spPr>
          <a:xfrm>
            <a:off x="5545616" y="2829114"/>
            <a:ext cx="646764" cy="646764"/>
          </a:xfrm>
          <a:prstGeom prst="rect">
            <a:avLst/>
          </a:prstGeom>
        </p:spPr>
      </p:pic>
      <p:sp>
        <p:nvSpPr>
          <p:cNvPr id="19" name="Rectangle 18">
            <a:extLst>
              <a:ext uri="{FF2B5EF4-FFF2-40B4-BE49-F238E27FC236}">
                <a16:creationId xmlns:a16="http://schemas.microsoft.com/office/drawing/2014/main" id="{A93868A2-B99E-4AC6-A6E8-86EE42D15201}"/>
              </a:ext>
            </a:extLst>
          </p:cNvPr>
          <p:cNvSpPr/>
          <p:nvPr/>
        </p:nvSpPr>
        <p:spPr>
          <a:xfrm>
            <a:off x="3559808" y="3998104"/>
            <a:ext cx="2701697" cy="646331"/>
          </a:xfrm>
          <a:prstGeom prst="rect">
            <a:avLst/>
          </a:prstGeom>
          <a:solidFill>
            <a:schemeClr val="bg1"/>
          </a:solidFill>
          <a:ln>
            <a:solidFill>
              <a:schemeClr val="bg1">
                <a:lumMod val="75000"/>
              </a:schemeClr>
            </a:solidFill>
          </a:ln>
        </p:spPr>
        <p:txBody>
          <a:bodyPr wrap="square">
            <a:spAutoFit/>
          </a:bodyPr>
          <a:lstStyle/>
          <a:p>
            <a:pPr algn="ctr"/>
            <a:r>
              <a:rPr lang="en-US" sz="1200" i="1" dirty="0"/>
              <a:t>Better Call Saul </a:t>
            </a:r>
            <a:r>
              <a:rPr lang="en-US" sz="1200" dirty="0"/>
              <a:t>promos teasing return of villain Gus </a:t>
            </a:r>
            <a:r>
              <a:rPr lang="en-US" sz="1200" dirty="0" err="1"/>
              <a:t>Fring</a:t>
            </a:r>
            <a:r>
              <a:rPr lang="en-US" sz="1200" dirty="0"/>
              <a:t> received 993k YouTube views</a:t>
            </a:r>
            <a:endParaRPr lang="en-US" sz="1050" i="1" dirty="0"/>
          </a:p>
        </p:txBody>
      </p:sp>
      <p:sp>
        <p:nvSpPr>
          <p:cNvPr id="20" name="Slide Number Placeholder 1">
            <a:extLst>
              <a:ext uri="{FF2B5EF4-FFF2-40B4-BE49-F238E27FC236}">
                <a16:creationId xmlns:a16="http://schemas.microsoft.com/office/drawing/2014/main" id="{3F9DDB48-AE39-4E03-96EE-D6CDE1A774C0}"/>
              </a:ext>
            </a:extLst>
          </p:cNvPr>
          <p:cNvSpPr txBox="1">
            <a:spLocks/>
          </p:cNvSpPr>
          <p:nvPr/>
        </p:nvSpPr>
        <p:spPr>
          <a:xfrm>
            <a:off x="8458200" y="6572521"/>
            <a:ext cx="21336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04F9D6DC-8C4E-4599-BF21-177D7E9FD0BC}" type="slidenum">
              <a:rPr lang="en-US" sz="1100" smtClean="0">
                <a:solidFill>
                  <a:schemeClr val="accent1"/>
                </a:solidFill>
              </a:rPr>
              <a:pPr/>
              <a:t>58</a:t>
            </a:fld>
            <a:endParaRPr lang="en-US" sz="1400" dirty="0">
              <a:solidFill>
                <a:schemeClr val="accent1"/>
              </a:solidFill>
            </a:endParaRPr>
          </a:p>
        </p:txBody>
      </p:sp>
      <p:sp>
        <p:nvSpPr>
          <p:cNvPr id="16" name="Speech Bubble: Rectangle 15">
            <a:extLst>
              <a:ext uri="{FF2B5EF4-FFF2-40B4-BE49-F238E27FC236}">
                <a16:creationId xmlns:a16="http://schemas.microsoft.com/office/drawing/2014/main" id="{5D5B9FD3-D2E4-435F-99F1-E5114678C520}"/>
              </a:ext>
            </a:extLst>
          </p:cNvPr>
          <p:cNvSpPr/>
          <p:nvPr/>
        </p:nvSpPr>
        <p:spPr>
          <a:xfrm>
            <a:off x="2332140" y="3589682"/>
            <a:ext cx="914400" cy="408422"/>
          </a:xfrm>
          <a:prstGeom prst="wedgeRectCallout">
            <a:avLst>
              <a:gd name="adj1" fmla="val -72209"/>
              <a:gd name="adj2" fmla="val 48807"/>
            </a:avLst>
          </a:prstGeom>
          <a:solidFill>
            <a:schemeClr val="bg1"/>
          </a:solidFill>
          <a:ln>
            <a:solidFill>
              <a:schemeClr val="bg1">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800" dirty="0">
                <a:solidFill>
                  <a:schemeClr val="tx1"/>
                </a:solidFill>
              </a:rPr>
              <a:t>“You’ve </a:t>
            </a:r>
            <a:r>
              <a:rPr lang="en-US" sz="800" b="1" dirty="0">
                <a:solidFill>
                  <a:schemeClr val="tx1"/>
                </a:solidFill>
              </a:rPr>
              <a:t>destroyed</a:t>
            </a:r>
            <a:r>
              <a:rPr lang="en-US" sz="800" dirty="0">
                <a:solidFill>
                  <a:schemeClr val="tx1"/>
                </a:solidFill>
              </a:rPr>
              <a:t> us </a:t>
            </a:r>
            <a:r>
              <a:rPr lang="en-US" sz="800" b="1" dirty="0">
                <a:solidFill>
                  <a:schemeClr val="tx1"/>
                </a:solidFill>
              </a:rPr>
              <a:t>COMPLETELY!</a:t>
            </a:r>
            <a:r>
              <a:rPr lang="en-US" sz="800" dirty="0">
                <a:solidFill>
                  <a:schemeClr val="tx1"/>
                </a:solidFill>
              </a:rPr>
              <a:t>”</a:t>
            </a:r>
          </a:p>
        </p:txBody>
      </p:sp>
    </p:spTree>
    <p:extLst>
      <p:ext uri="{BB962C8B-B14F-4D97-AF65-F5344CB8AC3E}">
        <p14:creationId xmlns:p14="http://schemas.microsoft.com/office/powerpoint/2010/main" val="239779424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TextBox 38">
            <a:extLst>
              <a:ext uri="{FF2B5EF4-FFF2-40B4-BE49-F238E27FC236}">
                <a16:creationId xmlns:a16="http://schemas.microsoft.com/office/drawing/2014/main" id="{6A17E99E-2976-4B24-818F-DD5A5A41AA8B}"/>
              </a:ext>
            </a:extLst>
          </p:cNvPr>
          <p:cNvSpPr txBox="1"/>
          <p:nvPr/>
        </p:nvSpPr>
        <p:spPr>
          <a:xfrm>
            <a:off x="140061" y="165316"/>
            <a:ext cx="8836092" cy="810478"/>
          </a:xfrm>
          <a:prstGeom prst="rect">
            <a:avLst/>
          </a:prstGeom>
          <a:noFill/>
        </p:spPr>
        <p:txBody>
          <a:bodyPr wrap="square" rtlCol="0">
            <a:spAutoFit/>
          </a:bodyPr>
          <a:lstStyle/>
          <a:p>
            <a:pPr marR="0" lvl="0" indent="0" algn="ctr" fontAlgn="auto">
              <a:lnSpc>
                <a:spcPts val="2800"/>
              </a:lnSpc>
              <a:spcBef>
                <a:spcPct val="0"/>
              </a:spcBef>
              <a:spcAft>
                <a:spcPts val="0"/>
              </a:spcAft>
              <a:buClrTx/>
              <a:buSzTx/>
              <a:buFontTx/>
              <a:buNone/>
              <a:tabLst/>
              <a:defRPr/>
            </a:pPr>
            <a:r>
              <a:rPr lang="en-US" sz="2400" spc="-100" dirty="0">
                <a:latin typeface="Trebuchet MS"/>
                <a:ea typeface="+mj-ea"/>
              </a:rPr>
              <a:t>Taking On a Life Of Their Own, The Characters Themselves Often Spark Much Of The Program Discussion Online</a:t>
            </a:r>
          </a:p>
        </p:txBody>
      </p:sp>
      <p:sp>
        <p:nvSpPr>
          <p:cNvPr id="42" name="TextBox 41">
            <a:extLst>
              <a:ext uri="{FF2B5EF4-FFF2-40B4-BE49-F238E27FC236}">
                <a16:creationId xmlns:a16="http://schemas.microsoft.com/office/drawing/2014/main" id="{C478D6A8-0BF9-4555-AA79-9F11A614BFA1}"/>
              </a:ext>
            </a:extLst>
          </p:cNvPr>
          <p:cNvSpPr txBox="1"/>
          <p:nvPr/>
        </p:nvSpPr>
        <p:spPr>
          <a:xfrm>
            <a:off x="69251" y="6483433"/>
            <a:ext cx="7455346" cy="307777"/>
          </a:xfrm>
          <a:prstGeom prst="rect">
            <a:avLst/>
          </a:prstGeom>
          <a:noFill/>
        </p:spPr>
        <p:txBody>
          <a:bodyPr wrap="square" rtlCol="0">
            <a:spAutoFit/>
          </a:bodyPr>
          <a:lstStyle/>
          <a:p>
            <a:r>
              <a:rPr lang="en-US" sz="700" i="1" dirty="0">
                <a:latin typeface="Trebuchet MS" panose="020B0603020202020204" pitchFamily="34" charset="0"/>
              </a:rPr>
              <a:t>Source: VAB custom analysis of Top 10 trending Twitter Topics each night (8:30p, 9:30p, 10:30p, 11:30p) during 4-week time period (5/15/2017 – 6/11/2017).  Results include both “direct” and “related” TV topics.</a:t>
            </a:r>
          </a:p>
        </p:txBody>
      </p:sp>
      <p:pic>
        <p:nvPicPr>
          <p:cNvPr id="31" name="Picture 28" descr="9fltuG.png (800×310)">
            <a:extLst>
              <a:ext uri="{FF2B5EF4-FFF2-40B4-BE49-F238E27FC236}">
                <a16:creationId xmlns:a16="http://schemas.microsoft.com/office/drawing/2014/main" id="{91A9B5B6-0755-4F07-9B8B-EEC00C4D3454}"/>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81308" y="2220301"/>
            <a:ext cx="1843624" cy="714403"/>
          </a:xfrm>
          <a:prstGeom prst="rect">
            <a:avLst/>
          </a:prstGeom>
          <a:noFill/>
          <a:extLst>
            <a:ext uri="{909E8E84-426E-40dd-AFC4-6F175D3DCCD1}">
              <a14:hiddenFill xmlns:a14="http://schemas.microsoft.com/office/drawing/2010/main" xmlns="">
                <a:solidFill>
                  <a:srgbClr val="FFFFFF"/>
                </a:solidFill>
              </a14:hiddenFill>
            </a:ext>
          </a:extLst>
        </p:spPr>
      </p:pic>
      <p:pic>
        <p:nvPicPr>
          <p:cNvPr id="32" name="Picture 34" descr="https://upload.wikimedia.org/wikipedia/commons/5/5d/Scandal_logo.png">
            <a:extLst>
              <a:ext uri="{FF2B5EF4-FFF2-40B4-BE49-F238E27FC236}">
                <a16:creationId xmlns:a16="http://schemas.microsoft.com/office/drawing/2014/main" id="{D5FA17F6-F478-49C9-BEAA-0558905093A5}"/>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t="27709" b="28472"/>
          <a:stretch/>
        </p:blipFill>
        <p:spPr bwMode="auto">
          <a:xfrm>
            <a:off x="403765" y="3350254"/>
            <a:ext cx="1789918" cy="441185"/>
          </a:xfrm>
          <a:prstGeom prst="rect">
            <a:avLst/>
          </a:prstGeom>
          <a:noFill/>
          <a:extLst>
            <a:ext uri="{909E8E84-426E-40dd-AFC4-6F175D3DCCD1}">
              <a14:hiddenFill xmlns:a14="http://schemas.microsoft.com/office/drawing/2010/main" xmlns="">
                <a:solidFill>
                  <a:srgbClr val="FFFFFF"/>
                </a:solidFill>
              </a14:hiddenFill>
            </a:ext>
          </a:extLst>
        </p:spPr>
      </p:pic>
      <p:pic>
        <p:nvPicPr>
          <p:cNvPr id="36" name="Picture 40" descr="https://images.bwwstatic.com/tvshowlogos/smF5954595-ACAA-E374-C9976C306B6C298F.jpg">
            <a:extLst>
              <a:ext uri="{FF2B5EF4-FFF2-40B4-BE49-F238E27FC236}">
                <a16:creationId xmlns:a16="http://schemas.microsoft.com/office/drawing/2014/main" id="{9ED24C9F-2169-481E-9A6B-5402807CF37D}"/>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838042" y="4096665"/>
            <a:ext cx="771875" cy="771875"/>
          </a:xfrm>
          <a:prstGeom prst="rect">
            <a:avLst/>
          </a:prstGeom>
          <a:noFill/>
          <a:extLst>
            <a:ext uri="{909E8E84-426E-40dd-AFC4-6F175D3DCCD1}">
              <a14:hiddenFill xmlns:a14="http://schemas.microsoft.com/office/drawing/2010/main" xmlns="">
                <a:solidFill>
                  <a:srgbClr val="FFFFFF"/>
                </a:solidFill>
              </a14:hiddenFill>
            </a:ext>
          </a:extLst>
        </p:spPr>
      </p:pic>
      <p:pic>
        <p:nvPicPr>
          <p:cNvPr id="37" name="Picture 18" descr="https://typeset-beta.imgix.net/rehost%2F2016%2F9%2F13%2F248c69a2-fe26-41ca-90f0-cefbc2ee7787.jpg">
            <a:extLst>
              <a:ext uri="{FF2B5EF4-FFF2-40B4-BE49-F238E27FC236}">
                <a16:creationId xmlns:a16="http://schemas.microsoft.com/office/drawing/2014/main" id="{234BB6B3-8EA4-4D70-B3BB-6D5491D975E4}"/>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l="3189" r="8324" b="13244"/>
          <a:stretch/>
        </p:blipFill>
        <p:spPr bwMode="auto">
          <a:xfrm>
            <a:off x="4325203" y="2251685"/>
            <a:ext cx="1043106" cy="575268"/>
          </a:xfrm>
          <a:prstGeom prst="rect">
            <a:avLst/>
          </a:prstGeom>
          <a:noFill/>
          <a:ln>
            <a:solidFill>
              <a:schemeClr val="tx1"/>
            </a:solidFill>
          </a:ln>
          <a:extLst>
            <a:ext uri="{909E8E84-426E-40dd-AFC4-6F175D3DCCD1}">
              <a14:hiddenFill xmlns:a14="http://schemas.microsoft.com/office/drawing/2010/main" xmlns="">
                <a:solidFill>
                  <a:srgbClr val="FFFFFF"/>
                </a:solidFill>
              </a14:hiddenFill>
            </a:ext>
          </a:extLst>
        </p:spPr>
      </p:pic>
      <p:pic>
        <p:nvPicPr>
          <p:cNvPr id="41" name="Picture 20" descr="https://images.britcdn.com/wp-content/uploads/2014/09/1-Main-Edit.jpg">
            <a:extLst>
              <a:ext uri="{FF2B5EF4-FFF2-40B4-BE49-F238E27FC236}">
                <a16:creationId xmlns:a16="http://schemas.microsoft.com/office/drawing/2014/main" id="{C4E9811B-9F1A-400A-A276-15AA03A954FD}"/>
              </a:ext>
            </a:extLst>
          </p:cNvPr>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l="6209" t="7840" r="21024" b="29357"/>
          <a:stretch/>
        </p:blipFill>
        <p:spPr bwMode="auto">
          <a:xfrm>
            <a:off x="5558427" y="3284671"/>
            <a:ext cx="954514" cy="660953"/>
          </a:xfrm>
          <a:prstGeom prst="rect">
            <a:avLst/>
          </a:prstGeom>
          <a:noFill/>
          <a:ln>
            <a:solidFill>
              <a:schemeClr val="tx1"/>
            </a:solidFill>
          </a:ln>
          <a:extLst>
            <a:ext uri="{909E8E84-426E-40dd-AFC4-6F175D3DCCD1}">
              <a14:hiddenFill xmlns:a14="http://schemas.microsoft.com/office/drawing/2010/main" xmlns="">
                <a:solidFill>
                  <a:srgbClr val="FFFFFF"/>
                </a:solidFill>
              </a14:hiddenFill>
            </a:ext>
          </a:extLst>
        </p:spPr>
      </p:pic>
      <p:pic>
        <p:nvPicPr>
          <p:cNvPr id="44" name="Picture 8" descr="https://tribzap2it.files.wordpress.com/2014/11/khandi-alexander-scandal-maya-pope.jpg?w=900&amp;h=506">
            <a:extLst>
              <a:ext uri="{FF2B5EF4-FFF2-40B4-BE49-F238E27FC236}">
                <a16:creationId xmlns:a16="http://schemas.microsoft.com/office/drawing/2014/main" id="{B6696392-430A-4AE3-9B87-634E68C81839}"/>
              </a:ext>
            </a:extLst>
          </p:cNvPr>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r="16454"/>
          <a:stretch/>
        </p:blipFill>
        <p:spPr bwMode="auto">
          <a:xfrm>
            <a:off x="4345427" y="3276815"/>
            <a:ext cx="1083857" cy="657775"/>
          </a:xfrm>
          <a:prstGeom prst="rect">
            <a:avLst/>
          </a:prstGeom>
          <a:noFill/>
          <a:ln>
            <a:solidFill>
              <a:schemeClr val="tx1"/>
            </a:solidFill>
          </a:ln>
          <a:extLst>
            <a:ext uri="{909E8E84-426E-40dd-AFC4-6F175D3DCCD1}">
              <a14:hiddenFill xmlns:a14="http://schemas.microsoft.com/office/drawing/2010/main" xmlns="">
                <a:solidFill>
                  <a:srgbClr val="FFFFFF"/>
                </a:solidFill>
              </a14:hiddenFill>
            </a:ext>
          </a:extLst>
        </p:spPr>
      </p:pic>
      <p:pic>
        <p:nvPicPr>
          <p:cNvPr id="47" name="Picture 10" descr="http://www.hypehair.com/wp-content/uploads/2015/02/Toya-Wright-hypehair.jpg">
            <a:extLst>
              <a:ext uri="{FF2B5EF4-FFF2-40B4-BE49-F238E27FC236}">
                <a16:creationId xmlns:a16="http://schemas.microsoft.com/office/drawing/2014/main" id="{B0DAA277-48CD-4ACF-A8BC-4DA5CBB341B9}"/>
              </a:ext>
            </a:extLst>
          </p:cNvPr>
          <p:cNvPicPr>
            <a:picLocks noChangeAspect="1" noChangeArrowheads="1"/>
          </p:cNvPicPr>
          <p:nvPr/>
        </p:nvPicPr>
        <p:blipFill rotWithShape="1">
          <a:blip r:embed="rId8" cstate="screen">
            <a:extLst>
              <a:ext uri="{28A0092B-C50C-407E-A947-70E740481C1C}">
                <a14:useLocalDpi xmlns:a14="http://schemas.microsoft.com/office/drawing/2010/main"/>
              </a:ext>
            </a:extLst>
          </a:blip>
          <a:srcRect b="31394"/>
          <a:stretch/>
        </p:blipFill>
        <p:spPr bwMode="auto">
          <a:xfrm>
            <a:off x="4345427" y="4327700"/>
            <a:ext cx="719159" cy="678142"/>
          </a:xfrm>
          <a:prstGeom prst="rect">
            <a:avLst/>
          </a:prstGeom>
          <a:noFill/>
          <a:ln>
            <a:solidFill>
              <a:schemeClr val="tx1"/>
            </a:solidFill>
          </a:ln>
          <a:extLst>
            <a:ext uri="{909E8E84-426E-40dd-AFC4-6F175D3DCCD1}">
              <a14:hiddenFill xmlns:a14="http://schemas.microsoft.com/office/drawing/2010/main" xmlns="">
                <a:solidFill>
                  <a:srgbClr val="FFFFFF"/>
                </a:solidFill>
              </a14:hiddenFill>
            </a:ext>
          </a:extLst>
        </p:spPr>
      </p:pic>
      <p:pic>
        <p:nvPicPr>
          <p:cNvPr id="49" name="Picture 14" descr="http://static.vibe.com/files/2015/11/Tamar-Braxton-Leaves-DWTS-Illness.jpg">
            <a:extLst>
              <a:ext uri="{FF2B5EF4-FFF2-40B4-BE49-F238E27FC236}">
                <a16:creationId xmlns:a16="http://schemas.microsoft.com/office/drawing/2014/main" id="{A7B4D041-5E08-4917-BCE4-4B84B5BD6D75}"/>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5127394" y="4328893"/>
            <a:ext cx="755007" cy="678143"/>
          </a:xfrm>
          <a:prstGeom prst="rect">
            <a:avLst/>
          </a:prstGeom>
          <a:noFill/>
          <a:ln>
            <a:solidFill>
              <a:schemeClr val="tx1"/>
            </a:solidFill>
          </a:ln>
          <a:extLst>
            <a:ext uri="{909E8E84-426E-40dd-AFC4-6F175D3DCCD1}">
              <a14:hiddenFill xmlns:a14="http://schemas.microsoft.com/office/drawing/2010/main" xmlns="">
                <a:solidFill>
                  <a:srgbClr val="FFFFFF"/>
                </a:solidFill>
              </a14:hiddenFill>
            </a:ext>
          </a:extLst>
        </p:spPr>
      </p:pic>
      <p:sp>
        <p:nvSpPr>
          <p:cNvPr id="69" name="TextBox 68">
            <a:extLst>
              <a:ext uri="{FF2B5EF4-FFF2-40B4-BE49-F238E27FC236}">
                <a16:creationId xmlns:a16="http://schemas.microsoft.com/office/drawing/2014/main" id="{D50D191A-B55B-4B27-9CC4-9CD0E58D9BBE}"/>
              </a:ext>
            </a:extLst>
          </p:cNvPr>
          <p:cNvSpPr txBox="1"/>
          <p:nvPr/>
        </p:nvSpPr>
        <p:spPr>
          <a:xfrm>
            <a:off x="6512940" y="3248267"/>
            <a:ext cx="2389591" cy="738664"/>
          </a:xfrm>
          <a:prstGeom prst="rect">
            <a:avLst/>
          </a:prstGeom>
          <a:noFill/>
        </p:spPr>
        <p:txBody>
          <a:bodyPr wrap="square" rtlCol="0">
            <a:spAutoFit/>
          </a:bodyPr>
          <a:lstStyle/>
          <a:p>
            <a:pPr marR="0" lvl="0" algn="ctr" defTabSz="457200" rtl="0" eaLnBrk="1" fontAlgn="auto" latinLnBrk="0" hangingPunct="1">
              <a:lnSpc>
                <a:spcPct val="100000"/>
              </a:lnSpc>
              <a:spcBef>
                <a:spcPts val="0"/>
              </a:spcBef>
              <a:spcAft>
                <a:spcPts val="0"/>
              </a:spcAft>
              <a:buClrTx/>
              <a:buSzTx/>
              <a:tabLst/>
              <a:defRPr/>
            </a:pPr>
            <a:r>
              <a:rPr lang="en-US" sz="1400" b="1" u="sng" dirty="0"/>
              <a:t>57%</a:t>
            </a:r>
            <a:r>
              <a:rPr lang="en-US" sz="1400" b="1" dirty="0"/>
              <a:t> of program tweets were for “Maya Pope” or “Olivia Pope”</a:t>
            </a:r>
          </a:p>
        </p:txBody>
      </p:sp>
      <p:sp>
        <p:nvSpPr>
          <p:cNvPr id="72" name="TextBox 71">
            <a:extLst>
              <a:ext uri="{FF2B5EF4-FFF2-40B4-BE49-F238E27FC236}">
                <a16:creationId xmlns:a16="http://schemas.microsoft.com/office/drawing/2014/main" id="{FE0EE4E1-2FC4-4D12-B459-9E256F125445}"/>
              </a:ext>
            </a:extLst>
          </p:cNvPr>
          <p:cNvSpPr txBox="1"/>
          <p:nvPr/>
        </p:nvSpPr>
        <p:spPr>
          <a:xfrm>
            <a:off x="5935930" y="4360973"/>
            <a:ext cx="2869594" cy="523220"/>
          </a:xfrm>
          <a:prstGeom prst="rect">
            <a:avLst/>
          </a:prstGeom>
          <a:noFill/>
        </p:spPr>
        <p:txBody>
          <a:bodyPr wrap="square" rtlCol="0">
            <a:spAutoFit/>
          </a:bodyPr>
          <a:lstStyle/>
          <a:p>
            <a:pPr marR="0" lvl="0" algn="ctr" defTabSz="457200" rtl="0" eaLnBrk="1" fontAlgn="auto" latinLnBrk="0" hangingPunct="1">
              <a:lnSpc>
                <a:spcPct val="100000"/>
              </a:lnSpc>
              <a:spcBef>
                <a:spcPts val="0"/>
              </a:spcBef>
              <a:spcAft>
                <a:spcPts val="0"/>
              </a:spcAft>
              <a:buClrTx/>
              <a:buSzTx/>
              <a:tabLst/>
              <a:defRPr/>
            </a:pPr>
            <a:r>
              <a:rPr lang="en-US" sz="1400" b="1" u="sng" dirty="0"/>
              <a:t>50%</a:t>
            </a:r>
            <a:r>
              <a:rPr lang="en-US" sz="1400" b="1" dirty="0"/>
              <a:t> of program tweets were for “Toya” or “Tamar”</a:t>
            </a:r>
          </a:p>
        </p:txBody>
      </p:sp>
      <p:sp>
        <p:nvSpPr>
          <p:cNvPr id="78" name="Arrow: Right 77">
            <a:extLst>
              <a:ext uri="{FF2B5EF4-FFF2-40B4-BE49-F238E27FC236}">
                <a16:creationId xmlns:a16="http://schemas.microsoft.com/office/drawing/2014/main" id="{D27E6C87-A8A3-44E4-8B3A-7C8CEDC7B4E8}"/>
              </a:ext>
            </a:extLst>
          </p:cNvPr>
          <p:cNvSpPr/>
          <p:nvPr/>
        </p:nvSpPr>
        <p:spPr>
          <a:xfrm>
            <a:off x="2751265" y="2334731"/>
            <a:ext cx="1153850" cy="306299"/>
          </a:xfrm>
          <a:prstGeom prst="rightArrow">
            <a:avLst/>
          </a:prstGeom>
          <a:solidFill>
            <a:schemeClr val="bg1">
              <a:lumMod val="7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9" name="Arrow: Right 78">
            <a:extLst>
              <a:ext uri="{FF2B5EF4-FFF2-40B4-BE49-F238E27FC236}">
                <a16:creationId xmlns:a16="http://schemas.microsoft.com/office/drawing/2014/main" id="{8CD4CF1B-AE59-4CBC-912A-CB5A853FF81E}"/>
              </a:ext>
            </a:extLst>
          </p:cNvPr>
          <p:cNvSpPr/>
          <p:nvPr/>
        </p:nvSpPr>
        <p:spPr>
          <a:xfrm>
            <a:off x="2751265" y="3405984"/>
            <a:ext cx="1230590" cy="306299"/>
          </a:xfrm>
          <a:prstGeom prst="rightArrow">
            <a:avLst/>
          </a:prstGeom>
          <a:solidFill>
            <a:schemeClr val="bg1">
              <a:lumMod val="7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0" name="TextBox 79">
            <a:extLst>
              <a:ext uri="{FF2B5EF4-FFF2-40B4-BE49-F238E27FC236}">
                <a16:creationId xmlns:a16="http://schemas.microsoft.com/office/drawing/2014/main" id="{4B0AD5D3-F9CE-4E52-808A-459AABB523E9}"/>
              </a:ext>
            </a:extLst>
          </p:cNvPr>
          <p:cNvSpPr txBox="1"/>
          <p:nvPr/>
        </p:nvSpPr>
        <p:spPr>
          <a:xfrm>
            <a:off x="403765" y="1176411"/>
            <a:ext cx="8792947" cy="738664"/>
          </a:xfrm>
          <a:prstGeom prst="rect">
            <a:avLst/>
          </a:prstGeom>
          <a:noFill/>
        </p:spPr>
        <p:txBody>
          <a:bodyPr wrap="square" rtlCol="0">
            <a:spAutoFit/>
          </a:bodyPr>
          <a:lstStyle/>
          <a:p>
            <a:pPr marR="0" lvl="0" algn="ctr" defTabSz="457200" rtl="0" eaLnBrk="1" fontAlgn="auto" latinLnBrk="0" hangingPunct="1">
              <a:lnSpc>
                <a:spcPct val="100000"/>
              </a:lnSpc>
              <a:spcBef>
                <a:spcPts val="0"/>
              </a:spcBef>
              <a:spcAft>
                <a:spcPts val="0"/>
              </a:spcAft>
              <a:buClrTx/>
              <a:buSzTx/>
              <a:tabLst/>
              <a:defRPr/>
            </a:pPr>
            <a:r>
              <a:rPr lang="en-US" sz="1400" dirty="0">
                <a:latin typeface="Trebuchet MS" panose="020B0603020202020204" pitchFamily="34" charset="0"/>
              </a:rPr>
              <a:t>A custom VAB study, </a:t>
            </a:r>
            <a:r>
              <a:rPr lang="en-US" sz="1400" i="1" dirty="0">
                <a:latin typeface="Trebuchet MS" panose="020B0603020202020204" pitchFamily="34" charset="0"/>
              </a:rPr>
              <a:t>#</a:t>
            </a:r>
            <a:r>
              <a:rPr lang="en-US" sz="1400" i="1" dirty="0" err="1">
                <a:latin typeface="Trebuchet MS" panose="020B0603020202020204" pitchFamily="34" charset="0"/>
              </a:rPr>
              <a:t>TVisSocial</a:t>
            </a:r>
            <a:r>
              <a:rPr lang="en-US" sz="1400" i="1" dirty="0">
                <a:latin typeface="Trebuchet MS" panose="020B0603020202020204" pitchFamily="34" charset="0"/>
              </a:rPr>
              <a:t> Episode 2</a:t>
            </a:r>
            <a:r>
              <a:rPr lang="en-US" sz="1400" dirty="0">
                <a:latin typeface="Trebuchet MS" panose="020B0603020202020204" pitchFamily="34" charset="0"/>
              </a:rPr>
              <a:t>, demonstrated that while trending topics are often about programs themselves, viewers also tweet about the character’s “I can’t believe what they just did!” moments</a:t>
            </a:r>
          </a:p>
        </p:txBody>
      </p:sp>
      <p:sp>
        <p:nvSpPr>
          <p:cNvPr id="43" name="TextBox 42">
            <a:extLst>
              <a:ext uri="{FF2B5EF4-FFF2-40B4-BE49-F238E27FC236}">
                <a16:creationId xmlns:a16="http://schemas.microsoft.com/office/drawing/2014/main" id="{250F3387-9CC2-4574-AC4C-B20232F26BEA}"/>
              </a:ext>
            </a:extLst>
          </p:cNvPr>
          <p:cNvSpPr txBox="1"/>
          <p:nvPr/>
        </p:nvSpPr>
        <p:spPr>
          <a:xfrm>
            <a:off x="5403128" y="2362374"/>
            <a:ext cx="3835588" cy="307777"/>
          </a:xfrm>
          <a:prstGeom prst="rect">
            <a:avLst/>
          </a:prstGeom>
          <a:noFill/>
        </p:spPr>
        <p:txBody>
          <a:bodyPr wrap="square" rtlCol="0">
            <a:spAutoFit/>
          </a:bodyPr>
          <a:lstStyle/>
          <a:p>
            <a:pPr marR="0" lvl="0" defTabSz="457200" rtl="0" eaLnBrk="1" fontAlgn="auto" latinLnBrk="0" hangingPunct="1">
              <a:lnSpc>
                <a:spcPct val="100000"/>
              </a:lnSpc>
              <a:spcBef>
                <a:spcPts val="0"/>
              </a:spcBef>
              <a:spcAft>
                <a:spcPts val="0"/>
              </a:spcAft>
              <a:buClrTx/>
              <a:buSzTx/>
              <a:tabLst/>
              <a:defRPr/>
            </a:pPr>
            <a:r>
              <a:rPr lang="en-US" sz="1400" b="1" u="sng" dirty="0"/>
              <a:t>30% </a:t>
            </a:r>
            <a:r>
              <a:rPr lang="en-US" sz="1400" b="1" dirty="0"/>
              <a:t>of program tweets were for “</a:t>
            </a:r>
            <a:r>
              <a:rPr lang="en-US" sz="1400" b="1" dirty="0" err="1"/>
              <a:t>Lucious</a:t>
            </a:r>
            <a:r>
              <a:rPr lang="en-US" sz="1400" b="1" dirty="0"/>
              <a:t>”</a:t>
            </a:r>
          </a:p>
        </p:txBody>
      </p:sp>
      <p:sp>
        <p:nvSpPr>
          <p:cNvPr id="45" name="Arrow: Right 44">
            <a:extLst>
              <a:ext uri="{FF2B5EF4-FFF2-40B4-BE49-F238E27FC236}">
                <a16:creationId xmlns:a16="http://schemas.microsoft.com/office/drawing/2014/main" id="{AFF10213-396E-4984-88FB-52389E75C888}"/>
              </a:ext>
            </a:extLst>
          </p:cNvPr>
          <p:cNvSpPr/>
          <p:nvPr/>
        </p:nvSpPr>
        <p:spPr>
          <a:xfrm>
            <a:off x="2674525" y="4424006"/>
            <a:ext cx="1230590" cy="306299"/>
          </a:xfrm>
          <a:prstGeom prst="rightArrow">
            <a:avLst/>
          </a:prstGeom>
          <a:solidFill>
            <a:schemeClr val="bg1">
              <a:lumMod val="7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3C7D57FD-01EE-4963-8AEC-A59B88F057E1}"/>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286428" y="5106393"/>
            <a:ext cx="1997738" cy="845420"/>
          </a:xfrm>
          <a:prstGeom prst="rect">
            <a:avLst/>
          </a:prstGeom>
        </p:spPr>
      </p:pic>
      <p:sp>
        <p:nvSpPr>
          <p:cNvPr id="46" name="Arrow: Right 45">
            <a:extLst>
              <a:ext uri="{FF2B5EF4-FFF2-40B4-BE49-F238E27FC236}">
                <a16:creationId xmlns:a16="http://schemas.microsoft.com/office/drawing/2014/main" id="{592508BF-7976-4CC9-BEB0-5E491B132537}"/>
              </a:ext>
            </a:extLst>
          </p:cNvPr>
          <p:cNvSpPr/>
          <p:nvPr/>
        </p:nvSpPr>
        <p:spPr>
          <a:xfrm>
            <a:off x="2712895" y="5431202"/>
            <a:ext cx="1230590" cy="306299"/>
          </a:xfrm>
          <a:prstGeom prst="rightArrow">
            <a:avLst/>
          </a:prstGeom>
          <a:solidFill>
            <a:schemeClr val="bg1">
              <a:lumMod val="7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0" name="TextBox 49">
            <a:extLst>
              <a:ext uri="{FF2B5EF4-FFF2-40B4-BE49-F238E27FC236}">
                <a16:creationId xmlns:a16="http://schemas.microsoft.com/office/drawing/2014/main" id="{753FCC5C-3720-48C1-81F7-6CFA448C1D8D}"/>
              </a:ext>
            </a:extLst>
          </p:cNvPr>
          <p:cNvSpPr txBox="1"/>
          <p:nvPr/>
        </p:nvSpPr>
        <p:spPr>
          <a:xfrm>
            <a:off x="4202884" y="5206414"/>
            <a:ext cx="4602640" cy="738664"/>
          </a:xfrm>
          <a:prstGeom prst="rect">
            <a:avLst/>
          </a:prstGeom>
          <a:noFill/>
        </p:spPr>
        <p:txBody>
          <a:bodyPr wrap="square" rtlCol="0">
            <a:spAutoFit/>
          </a:bodyPr>
          <a:lstStyle/>
          <a:p>
            <a:pPr marR="0" lvl="0" algn="ctr" defTabSz="457200" rtl="0" eaLnBrk="1" fontAlgn="auto" latinLnBrk="0" hangingPunct="1">
              <a:lnSpc>
                <a:spcPct val="100000"/>
              </a:lnSpc>
              <a:spcBef>
                <a:spcPts val="0"/>
              </a:spcBef>
              <a:spcAft>
                <a:spcPts val="0"/>
              </a:spcAft>
              <a:buClrTx/>
              <a:buSzTx/>
              <a:tabLst/>
              <a:defRPr/>
            </a:pPr>
            <a:r>
              <a:rPr lang="en-US" sz="1400" b="1" u="sng" dirty="0"/>
              <a:t>100% </a:t>
            </a:r>
            <a:r>
              <a:rPr lang="en-US" sz="1400" b="1" dirty="0"/>
              <a:t>of program tweets were for individuals - Alicia Fox, Big Show, Bray Wyatt Enzo, </a:t>
            </a:r>
            <a:r>
              <a:rPr lang="en-US" sz="1400" b="1" dirty="0" err="1"/>
              <a:t>Goldust</a:t>
            </a:r>
            <a:r>
              <a:rPr lang="en-US" sz="1400" b="1" dirty="0"/>
              <a:t>, Kurt Angle, Reigns, Samoa Joe, The Drifter</a:t>
            </a:r>
            <a:endParaRPr lang="en-US" sz="1400" b="1" dirty="0">
              <a:solidFill>
                <a:srgbClr val="C00000"/>
              </a:solidFill>
            </a:endParaRPr>
          </a:p>
        </p:txBody>
      </p:sp>
      <p:pic>
        <p:nvPicPr>
          <p:cNvPr id="56" name="Picture 55">
            <a:extLst>
              <a:ext uri="{FF2B5EF4-FFF2-40B4-BE49-F238E27FC236}">
                <a16:creationId xmlns:a16="http://schemas.microsoft.com/office/drawing/2014/main" id="{C5170923-E6C5-40F2-B0A9-DF4A412A81FE}"/>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255817" y="1271293"/>
            <a:ext cx="398481" cy="326754"/>
          </a:xfrm>
          <a:prstGeom prst="rect">
            <a:avLst/>
          </a:prstGeom>
        </p:spPr>
      </p:pic>
      <p:sp>
        <p:nvSpPr>
          <p:cNvPr id="23" name="Slide Number Placeholder 1">
            <a:extLst>
              <a:ext uri="{FF2B5EF4-FFF2-40B4-BE49-F238E27FC236}">
                <a16:creationId xmlns:a16="http://schemas.microsoft.com/office/drawing/2014/main" id="{5E7A67E8-2654-4BF0-AFC4-9F95391EF3D1}"/>
              </a:ext>
            </a:extLst>
          </p:cNvPr>
          <p:cNvSpPr txBox="1">
            <a:spLocks/>
          </p:cNvSpPr>
          <p:nvPr/>
        </p:nvSpPr>
        <p:spPr>
          <a:xfrm>
            <a:off x="8458200" y="6572521"/>
            <a:ext cx="21336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04F9D6DC-8C4E-4599-BF21-177D7E9FD0BC}" type="slidenum">
              <a:rPr lang="en-US" sz="1100" smtClean="0">
                <a:solidFill>
                  <a:schemeClr val="accent1"/>
                </a:solidFill>
              </a:rPr>
              <a:pPr/>
              <a:t>59</a:t>
            </a:fld>
            <a:endParaRPr lang="en-US" sz="1400" dirty="0">
              <a:solidFill>
                <a:schemeClr val="accent1"/>
              </a:solidFill>
            </a:endParaRPr>
          </a:p>
        </p:txBody>
      </p:sp>
    </p:spTree>
    <p:extLst>
      <p:ext uri="{BB962C8B-B14F-4D97-AF65-F5344CB8AC3E}">
        <p14:creationId xmlns:p14="http://schemas.microsoft.com/office/powerpoint/2010/main" val="26897864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A0D7A35-89CA-4573-9760-300BB42BFEBE}"/>
              </a:ext>
            </a:extLst>
          </p:cNvPr>
          <p:cNvSpPr/>
          <p:nvPr/>
        </p:nvSpPr>
        <p:spPr>
          <a:xfrm>
            <a:off x="0" y="0"/>
            <a:ext cx="9144000" cy="6858000"/>
          </a:xfrm>
          <a:prstGeom prst="rect">
            <a:avLst/>
          </a:prstGeom>
          <a:solidFill>
            <a:schemeClr val="accent1"/>
          </a:solidFill>
          <a:ln>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04F70BE8-B832-4886-9C2C-E6A134B24299}"/>
              </a:ext>
            </a:extLst>
          </p:cNvPr>
          <p:cNvSpPr txBox="1"/>
          <p:nvPr/>
        </p:nvSpPr>
        <p:spPr>
          <a:xfrm>
            <a:off x="1884953" y="2825776"/>
            <a:ext cx="5374093" cy="1200329"/>
          </a:xfrm>
          <a:prstGeom prst="rect">
            <a:avLst/>
          </a:prstGeom>
          <a:noFill/>
        </p:spPr>
        <p:txBody>
          <a:bodyPr wrap="square" rtlCol="0">
            <a:spAutoFit/>
          </a:bodyPr>
          <a:lstStyle/>
          <a:p>
            <a:pPr algn="ctr"/>
            <a:r>
              <a:rPr lang="en-US" sz="2400" b="1" dirty="0">
                <a:solidFill>
                  <a:schemeClr val="bg1"/>
                </a:solidFill>
              </a:rPr>
              <a:t>Time Spent &amp; Attention</a:t>
            </a:r>
          </a:p>
          <a:p>
            <a:pPr algn="ctr"/>
            <a:r>
              <a:rPr lang="en-US" sz="1600" i="1" dirty="0">
                <a:solidFill>
                  <a:schemeClr val="bg1"/>
                </a:solidFill>
              </a:rPr>
              <a:t>In our increasingly busy lives, time is our most precious resource -focusing our attention on something signals commitment, loyalty, and interest</a:t>
            </a:r>
          </a:p>
        </p:txBody>
      </p:sp>
      <p:sp>
        <p:nvSpPr>
          <p:cNvPr id="4" name="TextBox 3">
            <a:extLst>
              <a:ext uri="{FF2B5EF4-FFF2-40B4-BE49-F238E27FC236}">
                <a16:creationId xmlns:a16="http://schemas.microsoft.com/office/drawing/2014/main" id="{B1C4AAB2-EE08-4FF7-84E7-EF1F39558599}"/>
              </a:ext>
            </a:extLst>
          </p:cNvPr>
          <p:cNvSpPr txBox="1"/>
          <p:nvPr/>
        </p:nvSpPr>
        <p:spPr>
          <a:xfrm>
            <a:off x="8674475" y="6629946"/>
            <a:ext cx="258404" cy="261610"/>
          </a:xfrm>
          <a:prstGeom prst="rect">
            <a:avLst/>
          </a:prstGeom>
          <a:noFill/>
        </p:spPr>
        <p:txBody>
          <a:bodyPr wrap="none" rtlCol="0">
            <a:spAutoFit/>
          </a:bodyPr>
          <a:lstStyle/>
          <a:p>
            <a:r>
              <a:rPr lang="en-US" sz="1100" dirty="0">
                <a:solidFill>
                  <a:schemeClr val="bg1"/>
                </a:solidFill>
              </a:rPr>
              <a:t>6</a:t>
            </a:r>
          </a:p>
        </p:txBody>
      </p:sp>
    </p:spTree>
    <p:extLst>
      <p:ext uri="{BB962C8B-B14F-4D97-AF65-F5344CB8AC3E}">
        <p14:creationId xmlns:p14="http://schemas.microsoft.com/office/powerpoint/2010/main" val="418487913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242551" y="279879"/>
            <a:ext cx="8572500" cy="1121200"/>
          </a:xfrm>
        </p:spPr>
        <p:txBody>
          <a:bodyPr/>
          <a:lstStyle/>
          <a:p>
            <a:r>
              <a:rPr lang="en-US" sz="2400" dirty="0"/>
              <a:t>Character-Driven Storylines Create An Emotional “Stakes” That Doesn’t Readily Exist On Many Digital Video Platforms</a:t>
            </a:r>
          </a:p>
        </p:txBody>
      </p:sp>
      <p:pic>
        <p:nvPicPr>
          <p:cNvPr id="14" name="Picture 2" descr="https://i.ytimg.com/vi/cEj85RKCVUE/hqdefault.jpg?sqp=-oaymwEWCMQBEG5IWvKriqkDCQgBFQAAiEIYAQ==&amp;rs=AOn4CLD2lYD9E2WgoldXD0eQ2V_3KgIPug">
            <a:extLst>
              <a:ext uri="{FF2B5EF4-FFF2-40B4-BE49-F238E27FC236}">
                <a16:creationId xmlns:a16="http://schemas.microsoft.com/office/drawing/2014/main" id="{E8A51DE5-98CF-49D4-9CFD-6E303BBAF62F}"/>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807949" y="1534767"/>
            <a:ext cx="1974189" cy="1470684"/>
          </a:xfrm>
          <a:prstGeom prst="rect">
            <a:avLst/>
          </a:prstGeom>
          <a:noFill/>
          <a:extLst>
            <a:ext uri="{909E8E84-426E-40dd-AFC4-6F175D3DCCD1}">
              <a14:hiddenFill xmlns:a14="http://schemas.microsoft.com/office/drawing/2010/main" xmlns="">
                <a:solidFill>
                  <a:srgbClr val="FFFFFF"/>
                </a:solidFill>
              </a14:hiddenFill>
            </a:ext>
          </a:extLst>
        </p:spPr>
      </p:pic>
      <p:pic>
        <p:nvPicPr>
          <p:cNvPr id="18" name="Picture 17">
            <a:extLst>
              <a:ext uri="{FF2B5EF4-FFF2-40B4-BE49-F238E27FC236}">
                <a16:creationId xmlns:a16="http://schemas.microsoft.com/office/drawing/2014/main" id="{FA799039-9598-4FD2-B389-94A9DB27C8A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9840" t="19725" r="43034" b="21473"/>
          <a:stretch/>
        </p:blipFill>
        <p:spPr>
          <a:xfrm>
            <a:off x="6931951" y="4691224"/>
            <a:ext cx="1960979" cy="1419670"/>
          </a:xfrm>
          <a:prstGeom prst="rect">
            <a:avLst/>
          </a:prstGeom>
        </p:spPr>
      </p:pic>
      <p:pic>
        <p:nvPicPr>
          <p:cNvPr id="22" name="Picture 21">
            <a:extLst>
              <a:ext uri="{FF2B5EF4-FFF2-40B4-BE49-F238E27FC236}">
                <a16:creationId xmlns:a16="http://schemas.microsoft.com/office/drawing/2014/main" id="{29416912-050D-45FB-AC2F-40108E1C6A6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898063" y="1526357"/>
            <a:ext cx="2052582" cy="1479094"/>
          </a:xfrm>
          <a:prstGeom prst="rect">
            <a:avLst/>
          </a:prstGeom>
        </p:spPr>
      </p:pic>
      <p:sp>
        <p:nvSpPr>
          <p:cNvPr id="25" name="TextBox 24">
            <a:extLst>
              <a:ext uri="{FF2B5EF4-FFF2-40B4-BE49-F238E27FC236}">
                <a16:creationId xmlns:a16="http://schemas.microsoft.com/office/drawing/2014/main" id="{3624F2EC-41B0-46A2-B0E6-6A323F66FA28}"/>
              </a:ext>
            </a:extLst>
          </p:cNvPr>
          <p:cNvSpPr txBox="1"/>
          <p:nvPr/>
        </p:nvSpPr>
        <p:spPr>
          <a:xfrm>
            <a:off x="191360" y="6521570"/>
            <a:ext cx="7548185" cy="307777"/>
          </a:xfrm>
          <a:prstGeom prst="rect">
            <a:avLst/>
          </a:prstGeom>
          <a:noFill/>
        </p:spPr>
        <p:txBody>
          <a:bodyPr wrap="square" rtlCol="0">
            <a:spAutoFit/>
          </a:bodyPr>
          <a:lstStyle/>
          <a:p>
            <a:r>
              <a:rPr lang="en-US" sz="700" i="1" dirty="0"/>
              <a:t>Source: Top YouTube channels 2017, Social Blade – Subscriber Count, US, Oct 2017: </a:t>
            </a:r>
            <a:r>
              <a:rPr lang="en-US" sz="700" i="1" dirty="0" err="1"/>
              <a:t>PewDiePie</a:t>
            </a:r>
            <a:r>
              <a:rPr lang="en-US" sz="700" i="1" dirty="0"/>
              <a:t>; Dude Perfect; </a:t>
            </a:r>
            <a:r>
              <a:rPr lang="en-US" sz="700" i="1" dirty="0" err="1"/>
              <a:t>Smosh</a:t>
            </a:r>
            <a:r>
              <a:rPr lang="en-US" sz="700" i="1" dirty="0"/>
              <a:t>; </a:t>
            </a:r>
            <a:r>
              <a:rPr lang="en-US" sz="700" i="1" dirty="0" err="1"/>
              <a:t>RyanHiga</a:t>
            </a:r>
            <a:r>
              <a:rPr lang="en-US" sz="700" i="1" dirty="0"/>
              <a:t>; Markiplier; </a:t>
            </a:r>
            <a:r>
              <a:rPr lang="en-US" sz="700" i="1" dirty="0" err="1"/>
              <a:t>JennaMarbles</a:t>
            </a:r>
            <a:r>
              <a:rPr lang="en-US" sz="700" i="1" dirty="0"/>
              <a:t>  TV: Top shows of 2017- Empire, Young Sheldon, The Walking Dead, The Voice, Saturday Night Live, Super Bowl</a:t>
            </a:r>
          </a:p>
        </p:txBody>
      </p:sp>
      <p:cxnSp>
        <p:nvCxnSpPr>
          <p:cNvPr id="26" name="Straight Connector 25">
            <a:extLst>
              <a:ext uri="{FF2B5EF4-FFF2-40B4-BE49-F238E27FC236}">
                <a16:creationId xmlns:a16="http://schemas.microsoft.com/office/drawing/2014/main" id="{52E9E5A9-B441-49FF-B951-B38432BF82AA}"/>
              </a:ext>
            </a:extLst>
          </p:cNvPr>
          <p:cNvCxnSpPr>
            <a:cxnSpLocks/>
          </p:cNvCxnSpPr>
          <p:nvPr/>
        </p:nvCxnSpPr>
        <p:spPr>
          <a:xfrm>
            <a:off x="4642878" y="1473924"/>
            <a:ext cx="0" cy="4604980"/>
          </a:xfrm>
          <a:prstGeom prst="line">
            <a:avLst/>
          </a:prstGeom>
          <a:ln>
            <a:prstDash val="sysDot"/>
          </a:ln>
        </p:spPr>
        <p:style>
          <a:lnRef idx="2">
            <a:schemeClr val="accent1"/>
          </a:lnRef>
          <a:fillRef idx="0">
            <a:schemeClr val="accent1"/>
          </a:fillRef>
          <a:effectRef idx="1">
            <a:schemeClr val="accent1"/>
          </a:effectRef>
          <a:fontRef idx="minor">
            <a:schemeClr val="tx1"/>
          </a:fontRef>
        </p:style>
      </p:cxnSp>
      <p:grpSp>
        <p:nvGrpSpPr>
          <p:cNvPr id="23" name="Group 22">
            <a:extLst>
              <a:ext uri="{FF2B5EF4-FFF2-40B4-BE49-F238E27FC236}">
                <a16:creationId xmlns:a16="http://schemas.microsoft.com/office/drawing/2014/main" id="{FB5E2A24-7916-4352-93A9-F4BF71A0D673}"/>
              </a:ext>
            </a:extLst>
          </p:cNvPr>
          <p:cNvGrpSpPr/>
          <p:nvPr/>
        </p:nvGrpSpPr>
        <p:grpSpPr>
          <a:xfrm>
            <a:off x="2392242" y="4909107"/>
            <a:ext cx="2100361" cy="1153770"/>
            <a:chOff x="-587667" y="2910877"/>
            <a:chExt cx="2699298" cy="912283"/>
          </a:xfrm>
        </p:grpSpPr>
        <p:pic>
          <p:nvPicPr>
            <p:cNvPr id="10" name="Picture 9">
              <a:extLst>
                <a:ext uri="{FF2B5EF4-FFF2-40B4-BE49-F238E27FC236}">
                  <a16:creationId xmlns:a16="http://schemas.microsoft.com/office/drawing/2014/main" id="{FDE84D89-0C0F-40C2-B77B-C844BB9BFF6D}"/>
                </a:ext>
              </a:extLst>
            </p:cNvPr>
            <p:cNvPicPr>
              <a:picLocks noChangeAspect="1"/>
            </p:cNvPicPr>
            <p:nvPr/>
          </p:nvPicPr>
          <p:blipFill>
            <a:blip r:embed="rId5"/>
            <a:stretch>
              <a:fillRect/>
            </a:stretch>
          </p:blipFill>
          <p:spPr>
            <a:xfrm>
              <a:off x="756688" y="2910877"/>
              <a:ext cx="1354943" cy="912283"/>
            </a:xfrm>
            <a:prstGeom prst="rect">
              <a:avLst/>
            </a:prstGeom>
          </p:spPr>
        </p:pic>
        <p:pic>
          <p:nvPicPr>
            <p:cNvPr id="20" name="Picture 19">
              <a:extLst>
                <a:ext uri="{FF2B5EF4-FFF2-40B4-BE49-F238E27FC236}">
                  <a16:creationId xmlns:a16="http://schemas.microsoft.com/office/drawing/2014/main" id="{2888FFF3-6B67-421E-A12C-706EC0040D89}"/>
                </a:ext>
              </a:extLst>
            </p:cNvPr>
            <p:cNvPicPr>
              <a:picLocks noChangeAspect="1"/>
            </p:cNvPicPr>
            <p:nvPr/>
          </p:nvPicPr>
          <p:blipFill>
            <a:blip r:embed="rId6"/>
            <a:stretch>
              <a:fillRect/>
            </a:stretch>
          </p:blipFill>
          <p:spPr>
            <a:xfrm>
              <a:off x="-587667" y="2910877"/>
              <a:ext cx="1344355" cy="912283"/>
            </a:xfrm>
            <a:prstGeom prst="rect">
              <a:avLst/>
            </a:prstGeom>
          </p:spPr>
        </p:pic>
      </p:grpSp>
      <p:pic>
        <p:nvPicPr>
          <p:cNvPr id="29" name="Picture 28">
            <a:extLst>
              <a:ext uri="{FF2B5EF4-FFF2-40B4-BE49-F238E27FC236}">
                <a16:creationId xmlns:a16="http://schemas.microsoft.com/office/drawing/2014/main" id="{4C04EFAC-7BD5-4DDE-A4FF-80650F9A828B}"/>
              </a:ext>
            </a:extLst>
          </p:cNvPr>
          <p:cNvPicPr>
            <a:picLocks noChangeAspect="1"/>
          </p:cNvPicPr>
          <p:nvPr/>
        </p:nvPicPr>
        <p:blipFill rotWithShape="1">
          <a:blip r:embed="rId7"/>
          <a:srcRect b="2895"/>
          <a:stretch/>
        </p:blipFill>
        <p:spPr>
          <a:xfrm>
            <a:off x="236125" y="4909107"/>
            <a:ext cx="2048346" cy="1153770"/>
          </a:xfrm>
          <a:prstGeom prst="rect">
            <a:avLst/>
          </a:prstGeom>
        </p:spPr>
      </p:pic>
      <p:pic>
        <p:nvPicPr>
          <p:cNvPr id="31" name="Picture 30">
            <a:extLst>
              <a:ext uri="{FF2B5EF4-FFF2-40B4-BE49-F238E27FC236}">
                <a16:creationId xmlns:a16="http://schemas.microsoft.com/office/drawing/2014/main" id="{5B4F0CE5-A8C6-4105-A3B9-078B368380BA}"/>
              </a:ext>
            </a:extLst>
          </p:cNvPr>
          <p:cNvPicPr>
            <a:picLocks noChangeAspect="1"/>
          </p:cNvPicPr>
          <p:nvPr/>
        </p:nvPicPr>
        <p:blipFill>
          <a:blip r:embed="rId8"/>
          <a:stretch>
            <a:fillRect/>
          </a:stretch>
        </p:blipFill>
        <p:spPr>
          <a:xfrm>
            <a:off x="236125" y="3347466"/>
            <a:ext cx="2048346" cy="1462686"/>
          </a:xfrm>
          <a:prstGeom prst="rect">
            <a:avLst/>
          </a:prstGeom>
        </p:spPr>
      </p:pic>
      <p:pic>
        <p:nvPicPr>
          <p:cNvPr id="32" name="Picture 31">
            <a:extLst>
              <a:ext uri="{FF2B5EF4-FFF2-40B4-BE49-F238E27FC236}">
                <a16:creationId xmlns:a16="http://schemas.microsoft.com/office/drawing/2014/main" id="{B453C7F5-D092-413D-9DC0-A08590A85BBD}"/>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2392242" y="3353820"/>
            <a:ext cx="2031489" cy="1449978"/>
          </a:xfrm>
          <a:prstGeom prst="rect">
            <a:avLst/>
          </a:prstGeom>
        </p:spPr>
      </p:pic>
      <p:sp>
        <p:nvSpPr>
          <p:cNvPr id="35" name="Slide Number Placeholder 1">
            <a:extLst>
              <a:ext uri="{FF2B5EF4-FFF2-40B4-BE49-F238E27FC236}">
                <a16:creationId xmlns:a16="http://schemas.microsoft.com/office/drawing/2014/main" id="{770E5C8A-5893-48BB-8E3B-33DE121DB8A4}"/>
              </a:ext>
            </a:extLst>
          </p:cNvPr>
          <p:cNvSpPr txBox="1">
            <a:spLocks/>
          </p:cNvSpPr>
          <p:nvPr/>
        </p:nvSpPr>
        <p:spPr>
          <a:xfrm>
            <a:off x="8458200" y="6572521"/>
            <a:ext cx="21336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04F9D6DC-8C4E-4599-BF21-177D7E9FD0BC}" type="slidenum">
              <a:rPr lang="en-US" sz="1100" smtClean="0">
                <a:solidFill>
                  <a:schemeClr val="accent1"/>
                </a:solidFill>
              </a:rPr>
              <a:pPr/>
              <a:t>60</a:t>
            </a:fld>
            <a:endParaRPr lang="en-US" sz="1400" dirty="0">
              <a:solidFill>
                <a:schemeClr val="accent1"/>
              </a:solidFill>
            </a:endParaRPr>
          </a:p>
        </p:txBody>
      </p:sp>
      <p:pic>
        <p:nvPicPr>
          <p:cNvPr id="7" name="Picture 6">
            <a:extLst>
              <a:ext uri="{FF2B5EF4-FFF2-40B4-BE49-F238E27FC236}">
                <a16:creationId xmlns:a16="http://schemas.microsoft.com/office/drawing/2014/main" id="{AA30F728-C887-40DE-9DEE-0C78CB22DFFE}"/>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2386529" y="1532928"/>
            <a:ext cx="2112343" cy="1715583"/>
          </a:xfrm>
          <a:prstGeom prst="rect">
            <a:avLst/>
          </a:prstGeom>
        </p:spPr>
      </p:pic>
      <p:pic>
        <p:nvPicPr>
          <p:cNvPr id="9" name="Picture 8">
            <a:extLst>
              <a:ext uri="{FF2B5EF4-FFF2-40B4-BE49-F238E27FC236}">
                <a16:creationId xmlns:a16="http://schemas.microsoft.com/office/drawing/2014/main" id="{E90F8269-23B0-4CA3-AD27-F069D489CFAC}"/>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l="13453" t="17051" r="38875" b="34955"/>
          <a:stretch/>
        </p:blipFill>
        <p:spPr>
          <a:xfrm>
            <a:off x="4799566" y="3137886"/>
            <a:ext cx="1975698" cy="1417056"/>
          </a:xfrm>
          <a:prstGeom prst="rect">
            <a:avLst/>
          </a:prstGeom>
        </p:spPr>
      </p:pic>
      <p:pic>
        <p:nvPicPr>
          <p:cNvPr id="12" name="Picture 11">
            <a:extLst>
              <a:ext uri="{FF2B5EF4-FFF2-40B4-BE49-F238E27FC236}">
                <a16:creationId xmlns:a16="http://schemas.microsoft.com/office/drawing/2014/main" id="{5BA9FD0B-5764-44C6-B3B7-D9D577B25702}"/>
              </a:ext>
            </a:extLst>
          </p:cNvPr>
          <p:cNvPicPr>
            <a:picLocks noChangeAspect="1"/>
          </p:cNvPicPr>
          <p:nvPr/>
        </p:nvPicPr>
        <p:blipFill rotWithShape="1">
          <a:blip r:embed="rId12" cstate="screen">
            <a:extLst>
              <a:ext uri="{28A0092B-C50C-407E-A947-70E740481C1C}">
                <a14:useLocalDpi xmlns:a14="http://schemas.microsoft.com/office/drawing/2010/main"/>
              </a:ext>
            </a:extLst>
          </a:blip>
          <a:srcRect l="13027" t="16931" r="38533" b="34595"/>
          <a:stretch/>
        </p:blipFill>
        <p:spPr>
          <a:xfrm>
            <a:off x="6898063" y="3103542"/>
            <a:ext cx="2052582" cy="1417056"/>
          </a:xfrm>
          <a:prstGeom prst="rect">
            <a:avLst/>
          </a:prstGeom>
        </p:spPr>
      </p:pic>
      <p:pic>
        <p:nvPicPr>
          <p:cNvPr id="13" name="Picture 12">
            <a:extLst>
              <a:ext uri="{FF2B5EF4-FFF2-40B4-BE49-F238E27FC236}">
                <a16:creationId xmlns:a16="http://schemas.microsoft.com/office/drawing/2014/main" id="{D5C56C5F-46E1-4687-BFB8-4BAB6C2B85E3}"/>
              </a:ext>
            </a:extLst>
          </p:cNvPr>
          <p:cNvPicPr>
            <a:picLocks noChangeAspect="1"/>
          </p:cNvPicPr>
          <p:nvPr/>
        </p:nvPicPr>
        <p:blipFill rotWithShape="1">
          <a:blip r:embed="rId13" cstate="screen">
            <a:extLst>
              <a:ext uri="{28A0092B-C50C-407E-A947-70E740481C1C}">
                <a14:useLocalDpi xmlns:a14="http://schemas.microsoft.com/office/drawing/2010/main"/>
              </a:ext>
            </a:extLst>
          </a:blip>
          <a:srcRect l="13119" t="16605" r="38624" b="34594"/>
          <a:stretch/>
        </p:blipFill>
        <p:spPr>
          <a:xfrm>
            <a:off x="4792692" y="4715291"/>
            <a:ext cx="1989446" cy="1415366"/>
          </a:xfrm>
          <a:prstGeom prst="rect">
            <a:avLst/>
          </a:prstGeom>
        </p:spPr>
      </p:pic>
      <p:pic>
        <p:nvPicPr>
          <p:cNvPr id="17" name="Picture 16">
            <a:extLst>
              <a:ext uri="{FF2B5EF4-FFF2-40B4-BE49-F238E27FC236}">
                <a16:creationId xmlns:a16="http://schemas.microsoft.com/office/drawing/2014/main" id="{08379E53-FF02-42B0-B6AD-DE95586C50BE}"/>
              </a:ext>
            </a:extLst>
          </p:cNvPr>
          <p:cNvPicPr>
            <a:picLocks noChangeAspect="1"/>
          </p:cNvPicPr>
          <p:nvPr/>
        </p:nvPicPr>
        <p:blipFill rotWithShape="1">
          <a:blip r:embed="rId14" cstate="screen">
            <a:extLst>
              <a:ext uri="{28A0092B-C50C-407E-A947-70E740481C1C}">
                <a14:useLocalDpi xmlns:a14="http://schemas.microsoft.com/office/drawing/2010/main"/>
              </a:ext>
            </a:extLst>
          </a:blip>
          <a:srcRect l="23878" t="20846" r="44775" b="38065"/>
          <a:stretch/>
        </p:blipFill>
        <p:spPr>
          <a:xfrm>
            <a:off x="237257" y="1534767"/>
            <a:ext cx="2016687" cy="1713744"/>
          </a:xfrm>
          <a:prstGeom prst="rect">
            <a:avLst/>
          </a:prstGeom>
        </p:spPr>
      </p:pic>
      <p:sp>
        <p:nvSpPr>
          <p:cNvPr id="2" name="TextBox 1"/>
          <p:cNvSpPr txBox="1"/>
          <p:nvPr/>
        </p:nvSpPr>
        <p:spPr>
          <a:xfrm>
            <a:off x="3468143" y="1123521"/>
            <a:ext cx="2361845" cy="338554"/>
          </a:xfrm>
          <a:prstGeom prst="rect">
            <a:avLst/>
          </a:prstGeom>
          <a:noFill/>
        </p:spPr>
        <p:txBody>
          <a:bodyPr wrap="none" rtlCol="0">
            <a:spAutoFit/>
          </a:bodyPr>
          <a:lstStyle/>
          <a:p>
            <a:r>
              <a:rPr lang="en-US" sz="1600" dirty="0"/>
              <a:t>Top 2017 Video Content </a:t>
            </a:r>
          </a:p>
        </p:txBody>
      </p:sp>
    </p:spTree>
    <p:extLst>
      <p:ext uri="{BB962C8B-B14F-4D97-AF65-F5344CB8AC3E}">
        <p14:creationId xmlns:p14="http://schemas.microsoft.com/office/powerpoint/2010/main" val="117054940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369197" y="297725"/>
            <a:ext cx="8572500" cy="1121200"/>
          </a:xfrm>
        </p:spPr>
        <p:txBody>
          <a:bodyPr/>
          <a:lstStyle/>
          <a:p>
            <a:r>
              <a:rPr lang="en-US" sz="2400" dirty="0"/>
              <a:t>And This Base Of Passionate Fans Has Catapulted Many TV Actors To Mass Box Office Success, Even Early On</a:t>
            </a:r>
          </a:p>
        </p:txBody>
      </p:sp>
      <p:pic>
        <p:nvPicPr>
          <p:cNvPr id="2" name="Picture 1">
            <a:extLst>
              <a:ext uri="{FF2B5EF4-FFF2-40B4-BE49-F238E27FC236}">
                <a16:creationId xmlns:a16="http://schemas.microsoft.com/office/drawing/2014/main" id="{8836EFF5-A7BD-42A6-AA6D-6E76D1253A2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41903" y="1286383"/>
            <a:ext cx="1120871" cy="1133836"/>
          </a:xfrm>
          <a:prstGeom prst="ellipse">
            <a:avLst/>
          </a:prstGeom>
          <a:ln>
            <a:solidFill>
              <a:schemeClr val="bg1">
                <a:lumMod val="50000"/>
              </a:schemeClr>
            </a:solidFill>
          </a:ln>
        </p:spPr>
      </p:pic>
      <p:pic>
        <p:nvPicPr>
          <p:cNvPr id="8" name="Picture 7">
            <a:extLst>
              <a:ext uri="{FF2B5EF4-FFF2-40B4-BE49-F238E27FC236}">
                <a16:creationId xmlns:a16="http://schemas.microsoft.com/office/drawing/2014/main" id="{385E158D-9150-4B69-B3C2-A3376790CEA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530406" y="1291583"/>
            <a:ext cx="1086504" cy="1078901"/>
          </a:xfrm>
          <a:prstGeom prst="ellipse">
            <a:avLst/>
          </a:prstGeom>
          <a:ln>
            <a:solidFill>
              <a:schemeClr val="bg1">
                <a:lumMod val="50000"/>
              </a:schemeClr>
            </a:solidFill>
          </a:ln>
        </p:spPr>
      </p:pic>
      <p:pic>
        <p:nvPicPr>
          <p:cNvPr id="10" name="Picture 9">
            <a:extLst>
              <a:ext uri="{FF2B5EF4-FFF2-40B4-BE49-F238E27FC236}">
                <a16:creationId xmlns:a16="http://schemas.microsoft.com/office/drawing/2014/main" id="{2C1B94D0-A74A-404E-9BF5-296351A792E7}"/>
              </a:ext>
            </a:extLst>
          </p:cNvPr>
          <p:cNvPicPr>
            <a:picLocks noChangeAspect="1"/>
          </p:cNvPicPr>
          <p:nvPr/>
        </p:nvPicPr>
        <p:blipFill>
          <a:blip r:embed="rId4"/>
          <a:stretch>
            <a:fillRect/>
          </a:stretch>
        </p:blipFill>
        <p:spPr>
          <a:xfrm>
            <a:off x="2784542" y="1302239"/>
            <a:ext cx="1106677" cy="1068245"/>
          </a:xfrm>
          <a:prstGeom prst="ellipse">
            <a:avLst/>
          </a:prstGeom>
          <a:ln>
            <a:solidFill>
              <a:schemeClr val="bg1">
                <a:lumMod val="50000"/>
              </a:schemeClr>
            </a:solidFill>
          </a:ln>
        </p:spPr>
      </p:pic>
      <p:pic>
        <p:nvPicPr>
          <p:cNvPr id="11" name="Picture 10">
            <a:extLst>
              <a:ext uri="{FF2B5EF4-FFF2-40B4-BE49-F238E27FC236}">
                <a16:creationId xmlns:a16="http://schemas.microsoft.com/office/drawing/2014/main" id="{5AA8936E-90F6-48FD-BE57-E0F7FE2BEEE2}"/>
              </a:ext>
            </a:extLst>
          </p:cNvPr>
          <p:cNvPicPr>
            <a:picLocks noChangeAspect="1"/>
          </p:cNvPicPr>
          <p:nvPr/>
        </p:nvPicPr>
        <p:blipFill>
          <a:blip r:embed="rId5"/>
          <a:stretch>
            <a:fillRect/>
          </a:stretch>
        </p:blipFill>
        <p:spPr>
          <a:xfrm>
            <a:off x="4058851" y="1320563"/>
            <a:ext cx="1047023" cy="1078902"/>
          </a:xfrm>
          <a:prstGeom prst="ellipse">
            <a:avLst/>
          </a:prstGeom>
          <a:ln>
            <a:solidFill>
              <a:schemeClr val="bg1">
                <a:lumMod val="50000"/>
              </a:schemeClr>
            </a:solidFill>
          </a:ln>
        </p:spPr>
      </p:pic>
      <p:pic>
        <p:nvPicPr>
          <p:cNvPr id="13" name="Picture 12">
            <a:extLst>
              <a:ext uri="{FF2B5EF4-FFF2-40B4-BE49-F238E27FC236}">
                <a16:creationId xmlns:a16="http://schemas.microsoft.com/office/drawing/2014/main" id="{E1F48B6E-9CA2-4A86-B6E1-86FD77C29AFF}"/>
              </a:ext>
            </a:extLst>
          </p:cNvPr>
          <p:cNvPicPr>
            <a:picLocks noChangeAspect="1"/>
          </p:cNvPicPr>
          <p:nvPr/>
        </p:nvPicPr>
        <p:blipFill>
          <a:blip r:embed="rId6"/>
          <a:stretch>
            <a:fillRect/>
          </a:stretch>
        </p:blipFill>
        <p:spPr>
          <a:xfrm>
            <a:off x="5289588" y="1302239"/>
            <a:ext cx="1122759" cy="1152950"/>
          </a:xfrm>
          <a:prstGeom prst="ellipse">
            <a:avLst/>
          </a:prstGeom>
          <a:ln>
            <a:solidFill>
              <a:schemeClr val="bg1">
                <a:lumMod val="50000"/>
              </a:schemeClr>
            </a:solidFill>
          </a:ln>
        </p:spPr>
      </p:pic>
      <p:pic>
        <p:nvPicPr>
          <p:cNvPr id="15" name="Picture 14">
            <a:extLst>
              <a:ext uri="{FF2B5EF4-FFF2-40B4-BE49-F238E27FC236}">
                <a16:creationId xmlns:a16="http://schemas.microsoft.com/office/drawing/2014/main" id="{995F7595-A7D2-418A-BE93-9EC07269CE7D}"/>
              </a:ext>
            </a:extLst>
          </p:cNvPr>
          <p:cNvPicPr>
            <a:picLocks noChangeAspect="1"/>
          </p:cNvPicPr>
          <p:nvPr/>
        </p:nvPicPr>
        <p:blipFill rotWithShape="1">
          <a:blip r:embed="rId7"/>
          <a:srcRect l="14914" r="17337"/>
          <a:stretch/>
        </p:blipFill>
        <p:spPr>
          <a:xfrm>
            <a:off x="7883228" y="1267358"/>
            <a:ext cx="1118400" cy="1127350"/>
          </a:xfrm>
          <a:prstGeom prst="ellipse">
            <a:avLst/>
          </a:prstGeom>
          <a:ln>
            <a:solidFill>
              <a:schemeClr val="bg1">
                <a:lumMod val="50000"/>
              </a:schemeClr>
            </a:solidFill>
          </a:ln>
        </p:spPr>
      </p:pic>
      <p:sp>
        <p:nvSpPr>
          <p:cNvPr id="21" name="TextBox 20">
            <a:extLst>
              <a:ext uri="{FF2B5EF4-FFF2-40B4-BE49-F238E27FC236}">
                <a16:creationId xmlns:a16="http://schemas.microsoft.com/office/drawing/2014/main" id="{96B583CE-3CDB-4193-8CE6-C88C19567DDE}"/>
              </a:ext>
            </a:extLst>
          </p:cNvPr>
          <p:cNvSpPr txBox="1"/>
          <p:nvPr/>
        </p:nvSpPr>
        <p:spPr>
          <a:xfrm>
            <a:off x="314556" y="5499687"/>
            <a:ext cx="8571579" cy="369332"/>
          </a:xfrm>
          <a:prstGeom prst="rect">
            <a:avLst/>
          </a:prstGeom>
          <a:noFill/>
        </p:spPr>
        <p:txBody>
          <a:bodyPr wrap="square" rtlCol="0">
            <a:spAutoFit/>
          </a:bodyPr>
          <a:lstStyle/>
          <a:p>
            <a:pPr algn="ctr"/>
            <a:r>
              <a:rPr lang="en-US" dirty="0"/>
              <a:t>The above 7 films grossed nearly </a:t>
            </a:r>
            <a:r>
              <a:rPr lang="en-US" b="1" dirty="0">
                <a:solidFill>
                  <a:schemeClr val="accent1"/>
                </a:solidFill>
              </a:rPr>
              <a:t>$2 Billion </a:t>
            </a:r>
            <a:r>
              <a:rPr lang="en-US" dirty="0"/>
              <a:t>in the US alone</a:t>
            </a:r>
            <a:endParaRPr lang="en-US" sz="1050" dirty="0"/>
          </a:p>
        </p:txBody>
      </p:sp>
      <p:sp>
        <p:nvSpPr>
          <p:cNvPr id="3" name="TextBox 2">
            <a:extLst>
              <a:ext uri="{FF2B5EF4-FFF2-40B4-BE49-F238E27FC236}">
                <a16:creationId xmlns:a16="http://schemas.microsoft.com/office/drawing/2014/main" id="{E961F709-0C64-492E-A3B0-F86D4D38DA26}"/>
              </a:ext>
            </a:extLst>
          </p:cNvPr>
          <p:cNvSpPr txBox="1"/>
          <p:nvPr/>
        </p:nvSpPr>
        <p:spPr>
          <a:xfrm>
            <a:off x="0" y="6568580"/>
            <a:ext cx="1818126" cy="200055"/>
          </a:xfrm>
          <a:prstGeom prst="rect">
            <a:avLst/>
          </a:prstGeom>
          <a:noFill/>
        </p:spPr>
        <p:txBody>
          <a:bodyPr wrap="none" rtlCol="0">
            <a:spAutoFit/>
          </a:bodyPr>
          <a:lstStyle/>
          <a:p>
            <a:r>
              <a:rPr lang="en-US" sz="700" i="1" dirty="0"/>
              <a:t>Source: Box Office Mojo, U.S. gross only</a:t>
            </a:r>
          </a:p>
        </p:txBody>
      </p:sp>
      <p:pic>
        <p:nvPicPr>
          <p:cNvPr id="6" name="Picture 5">
            <a:extLst>
              <a:ext uri="{FF2B5EF4-FFF2-40B4-BE49-F238E27FC236}">
                <a16:creationId xmlns:a16="http://schemas.microsoft.com/office/drawing/2014/main" id="{9882E1C4-0845-4E00-B2BB-53D29F948C76}"/>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563897" y="1284424"/>
            <a:ext cx="1151701" cy="1151180"/>
          </a:xfrm>
          <a:prstGeom prst="ellipse">
            <a:avLst/>
          </a:prstGeom>
        </p:spPr>
      </p:pic>
      <p:pic>
        <p:nvPicPr>
          <p:cNvPr id="9" name="Picture 8">
            <a:extLst>
              <a:ext uri="{FF2B5EF4-FFF2-40B4-BE49-F238E27FC236}">
                <a16:creationId xmlns:a16="http://schemas.microsoft.com/office/drawing/2014/main" id="{F0E89FDB-833C-4096-9FDE-BB873CC73C81}"/>
              </a:ext>
            </a:extLst>
          </p:cNvPr>
          <p:cNvPicPr>
            <a:picLocks noChangeAspect="1"/>
          </p:cNvPicPr>
          <p:nvPr/>
        </p:nvPicPr>
        <p:blipFill>
          <a:blip r:embed="rId9"/>
          <a:stretch>
            <a:fillRect/>
          </a:stretch>
        </p:blipFill>
        <p:spPr>
          <a:xfrm>
            <a:off x="6725985" y="3950934"/>
            <a:ext cx="996696" cy="1382869"/>
          </a:xfrm>
          <a:prstGeom prst="roundRect">
            <a:avLst/>
          </a:prstGeom>
        </p:spPr>
      </p:pic>
      <p:pic>
        <p:nvPicPr>
          <p:cNvPr id="16" name="Picture 15">
            <a:extLst>
              <a:ext uri="{FF2B5EF4-FFF2-40B4-BE49-F238E27FC236}">
                <a16:creationId xmlns:a16="http://schemas.microsoft.com/office/drawing/2014/main" id="{B09C31D7-E2FA-46EE-9309-6FD9AC747BE8}"/>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4098185" y="3972876"/>
            <a:ext cx="996696" cy="1398900"/>
          </a:xfrm>
          <a:prstGeom prst="roundRect">
            <a:avLst/>
          </a:prstGeom>
        </p:spPr>
      </p:pic>
      <p:pic>
        <p:nvPicPr>
          <p:cNvPr id="19" name="Picture 18">
            <a:extLst>
              <a:ext uri="{FF2B5EF4-FFF2-40B4-BE49-F238E27FC236}">
                <a16:creationId xmlns:a16="http://schemas.microsoft.com/office/drawing/2014/main" id="{3786F456-5714-4A1E-93AD-AE13843C98B7}"/>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7973271" y="3941537"/>
            <a:ext cx="996696" cy="1419190"/>
          </a:xfrm>
          <a:prstGeom prst="roundRect">
            <a:avLst/>
          </a:prstGeom>
          <a:ln>
            <a:solidFill>
              <a:srgbClr val="FF66FF"/>
            </a:solidFill>
          </a:ln>
        </p:spPr>
      </p:pic>
      <p:pic>
        <p:nvPicPr>
          <p:cNvPr id="24" name="Picture 23">
            <a:extLst>
              <a:ext uri="{FF2B5EF4-FFF2-40B4-BE49-F238E27FC236}">
                <a16:creationId xmlns:a16="http://schemas.microsoft.com/office/drawing/2014/main" id="{3859A33F-2B27-4766-B5AE-A8E21AA72FEF}"/>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5392274" y="3950934"/>
            <a:ext cx="996696" cy="1409793"/>
          </a:xfrm>
          <a:prstGeom prst="roundRect">
            <a:avLst/>
          </a:prstGeom>
        </p:spPr>
      </p:pic>
      <p:cxnSp>
        <p:nvCxnSpPr>
          <p:cNvPr id="34" name="Straight Arrow Connector 33">
            <a:extLst>
              <a:ext uri="{FF2B5EF4-FFF2-40B4-BE49-F238E27FC236}">
                <a16:creationId xmlns:a16="http://schemas.microsoft.com/office/drawing/2014/main" id="{A018683D-452D-4653-AFC0-C35EB89F2E6D}"/>
              </a:ext>
            </a:extLst>
          </p:cNvPr>
          <p:cNvCxnSpPr>
            <a:cxnSpLocks/>
          </p:cNvCxnSpPr>
          <p:nvPr/>
        </p:nvCxnSpPr>
        <p:spPr>
          <a:xfrm>
            <a:off x="8442428" y="2535412"/>
            <a:ext cx="0" cy="907905"/>
          </a:xfrm>
          <a:prstGeom prst="straightConnector1">
            <a:avLst/>
          </a:prstGeom>
          <a:ln>
            <a:solidFill>
              <a:schemeClr val="tx1">
                <a:lumMod val="50000"/>
                <a:lumOff val="50000"/>
              </a:schemeClr>
            </a:solidFill>
            <a:tailEnd type="triangle"/>
          </a:ln>
        </p:spPr>
        <p:style>
          <a:lnRef idx="2">
            <a:schemeClr val="accent1"/>
          </a:lnRef>
          <a:fillRef idx="0">
            <a:schemeClr val="accent1"/>
          </a:fillRef>
          <a:effectRef idx="1">
            <a:schemeClr val="accent1"/>
          </a:effectRef>
          <a:fontRef idx="minor">
            <a:schemeClr val="tx1"/>
          </a:fontRef>
        </p:style>
      </p:cxnSp>
      <p:pic>
        <p:nvPicPr>
          <p:cNvPr id="35" name="Picture 34">
            <a:extLst>
              <a:ext uri="{FF2B5EF4-FFF2-40B4-BE49-F238E27FC236}">
                <a16:creationId xmlns:a16="http://schemas.microsoft.com/office/drawing/2014/main" id="{B70009C0-F599-4DA8-99AA-C0E91BFF4CE2}"/>
              </a:ext>
            </a:extLst>
          </p:cNvPr>
          <p:cNvPicPr>
            <a:picLocks noChangeAspect="1"/>
          </p:cNvPicPr>
          <p:nvPr/>
        </p:nvPicPr>
        <p:blipFill rotWithShape="1">
          <a:blip r:embed="rId13" cstate="screen">
            <a:extLst>
              <a:ext uri="{28A0092B-C50C-407E-A947-70E740481C1C}">
                <a14:useLocalDpi xmlns:a14="http://schemas.microsoft.com/office/drawing/2010/main"/>
              </a:ext>
            </a:extLst>
          </a:blip>
          <a:srcRect t="1015"/>
          <a:stretch/>
        </p:blipFill>
        <p:spPr>
          <a:xfrm>
            <a:off x="307812" y="3999125"/>
            <a:ext cx="996696" cy="1406404"/>
          </a:xfrm>
          <a:prstGeom prst="roundRect">
            <a:avLst/>
          </a:prstGeom>
        </p:spPr>
      </p:pic>
      <p:pic>
        <p:nvPicPr>
          <p:cNvPr id="36" name="Picture 35">
            <a:extLst>
              <a:ext uri="{FF2B5EF4-FFF2-40B4-BE49-F238E27FC236}">
                <a16:creationId xmlns:a16="http://schemas.microsoft.com/office/drawing/2014/main" id="{4CE78B87-C33A-4F18-8505-0382A6D0E721}"/>
              </a:ext>
            </a:extLst>
          </p:cNvPr>
          <p:cNvPicPr>
            <a:picLocks noChangeAspect="1"/>
          </p:cNvPicPr>
          <p:nvPr/>
        </p:nvPicPr>
        <p:blipFill rotWithShape="1">
          <a:blip r:embed="rId14" cstate="screen">
            <a:extLst>
              <a:ext uri="{28A0092B-C50C-407E-A947-70E740481C1C}">
                <a14:useLocalDpi xmlns:a14="http://schemas.microsoft.com/office/drawing/2010/main"/>
              </a:ext>
            </a:extLst>
          </a:blip>
          <a:srcRect t="5060"/>
          <a:stretch/>
        </p:blipFill>
        <p:spPr>
          <a:xfrm>
            <a:off x="1552080" y="4012224"/>
            <a:ext cx="996696" cy="1390669"/>
          </a:xfrm>
          <a:prstGeom prst="roundRect">
            <a:avLst/>
          </a:prstGeom>
          <a:ln>
            <a:solidFill>
              <a:schemeClr val="bg1">
                <a:lumMod val="85000"/>
              </a:schemeClr>
            </a:solidFill>
          </a:ln>
        </p:spPr>
      </p:pic>
      <p:pic>
        <p:nvPicPr>
          <p:cNvPr id="37" name="Picture 36">
            <a:extLst>
              <a:ext uri="{FF2B5EF4-FFF2-40B4-BE49-F238E27FC236}">
                <a16:creationId xmlns:a16="http://schemas.microsoft.com/office/drawing/2014/main" id="{85FF9614-121A-4EA3-AE8D-DD65C3786C63}"/>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2853138" y="3982990"/>
            <a:ext cx="996696" cy="1388786"/>
          </a:xfrm>
          <a:prstGeom prst="roundRect">
            <a:avLst/>
          </a:prstGeom>
          <a:ln>
            <a:solidFill>
              <a:schemeClr val="bg1">
                <a:lumMod val="85000"/>
              </a:schemeClr>
            </a:solidFill>
          </a:ln>
        </p:spPr>
      </p:pic>
      <p:sp>
        <p:nvSpPr>
          <p:cNvPr id="67" name="TextBox 66">
            <a:extLst>
              <a:ext uri="{FF2B5EF4-FFF2-40B4-BE49-F238E27FC236}">
                <a16:creationId xmlns:a16="http://schemas.microsoft.com/office/drawing/2014/main" id="{D6053D91-7D60-453F-B0D7-B2B9B983219D}"/>
              </a:ext>
            </a:extLst>
          </p:cNvPr>
          <p:cNvSpPr txBox="1"/>
          <p:nvPr/>
        </p:nvSpPr>
        <p:spPr>
          <a:xfrm>
            <a:off x="218821" y="3554277"/>
            <a:ext cx="1088760" cy="253916"/>
          </a:xfrm>
          <a:prstGeom prst="rect">
            <a:avLst/>
          </a:prstGeom>
          <a:noFill/>
        </p:spPr>
        <p:txBody>
          <a:bodyPr wrap="none" rtlCol="0">
            <a:spAutoFit/>
          </a:bodyPr>
          <a:lstStyle/>
          <a:p>
            <a:pPr algn="ctr"/>
            <a:r>
              <a:rPr lang="en-US" sz="1050" dirty="0"/>
              <a:t>1 year after </a:t>
            </a:r>
            <a:r>
              <a:rPr lang="en-US" sz="1050" i="1" dirty="0"/>
              <a:t>ER</a:t>
            </a:r>
          </a:p>
        </p:txBody>
      </p:sp>
      <p:sp>
        <p:nvSpPr>
          <p:cNvPr id="68" name="TextBox 67">
            <a:extLst>
              <a:ext uri="{FF2B5EF4-FFF2-40B4-BE49-F238E27FC236}">
                <a16:creationId xmlns:a16="http://schemas.microsoft.com/office/drawing/2014/main" id="{EB81E191-2455-4548-A678-DA141391C220}"/>
              </a:ext>
            </a:extLst>
          </p:cNvPr>
          <p:cNvSpPr txBox="1"/>
          <p:nvPr/>
        </p:nvSpPr>
        <p:spPr>
          <a:xfrm>
            <a:off x="1552080" y="3483794"/>
            <a:ext cx="1042728" cy="415498"/>
          </a:xfrm>
          <a:prstGeom prst="rect">
            <a:avLst/>
          </a:prstGeom>
          <a:noFill/>
        </p:spPr>
        <p:txBody>
          <a:bodyPr wrap="square" rtlCol="0">
            <a:spAutoFit/>
          </a:bodyPr>
          <a:lstStyle/>
          <a:p>
            <a:pPr algn="ctr"/>
            <a:r>
              <a:rPr lang="en-US" sz="1050" dirty="0"/>
              <a:t>During </a:t>
            </a:r>
            <a:r>
              <a:rPr lang="en-US" sz="1050" i="1" dirty="0"/>
              <a:t>21 Jump Street</a:t>
            </a:r>
          </a:p>
        </p:txBody>
      </p:sp>
      <p:sp>
        <p:nvSpPr>
          <p:cNvPr id="69" name="TextBox 68">
            <a:extLst>
              <a:ext uri="{FF2B5EF4-FFF2-40B4-BE49-F238E27FC236}">
                <a16:creationId xmlns:a16="http://schemas.microsoft.com/office/drawing/2014/main" id="{11B8A005-B858-4CF3-BA43-77F3BE359431}"/>
              </a:ext>
            </a:extLst>
          </p:cNvPr>
          <p:cNvSpPr txBox="1"/>
          <p:nvPr/>
        </p:nvSpPr>
        <p:spPr>
          <a:xfrm>
            <a:off x="2819972" y="3460129"/>
            <a:ext cx="1088759" cy="415498"/>
          </a:xfrm>
          <a:prstGeom prst="rect">
            <a:avLst/>
          </a:prstGeom>
          <a:noFill/>
        </p:spPr>
        <p:txBody>
          <a:bodyPr wrap="square" rtlCol="0">
            <a:spAutoFit/>
          </a:bodyPr>
          <a:lstStyle/>
          <a:p>
            <a:pPr algn="ctr"/>
            <a:r>
              <a:rPr lang="en-US" sz="1050" dirty="0"/>
              <a:t>2 years after </a:t>
            </a:r>
            <a:r>
              <a:rPr lang="en-US" sz="1050" i="1" dirty="0"/>
              <a:t>Bosom Buddies</a:t>
            </a:r>
          </a:p>
        </p:txBody>
      </p:sp>
      <p:sp>
        <p:nvSpPr>
          <p:cNvPr id="70" name="TextBox 69">
            <a:extLst>
              <a:ext uri="{FF2B5EF4-FFF2-40B4-BE49-F238E27FC236}">
                <a16:creationId xmlns:a16="http://schemas.microsoft.com/office/drawing/2014/main" id="{5956DD21-5AE4-4E5F-8584-A0764C2FEB89}"/>
              </a:ext>
            </a:extLst>
          </p:cNvPr>
          <p:cNvSpPr txBox="1"/>
          <p:nvPr/>
        </p:nvSpPr>
        <p:spPr>
          <a:xfrm>
            <a:off x="7855714" y="3483794"/>
            <a:ext cx="1276943" cy="415498"/>
          </a:xfrm>
          <a:prstGeom prst="rect">
            <a:avLst/>
          </a:prstGeom>
          <a:noFill/>
        </p:spPr>
        <p:txBody>
          <a:bodyPr wrap="square" rtlCol="0">
            <a:spAutoFit/>
          </a:bodyPr>
          <a:lstStyle/>
          <a:p>
            <a:pPr algn="ctr"/>
            <a:r>
              <a:rPr lang="en-US" sz="1050" dirty="0"/>
              <a:t>During </a:t>
            </a:r>
            <a:r>
              <a:rPr lang="en-US" sz="1050" i="1" dirty="0"/>
              <a:t>Mike &amp; Molly</a:t>
            </a:r>
          </a:p>
        </p:txBody>
      </p:sp>
      <p:sp>
        <p:nvSpPr>
          <p:cNvPr id="71" name="TextBox 70">
            <a:extLst>
              <a:ext uri="{FF2B5EF4-FFF2-40B4-BE49-F238E27FC236}">
                <a16:creationId xmlns:a16="http://schemas.microsoft.com/office/drawing/2014/main" id="{9BF4B330-7D1D-466F-BEA9-7BD4BEEDC7BC}"/>
              </a:ext>
            </a:extLst>
          </p:cNvPr>
          <p:cNvSpPr txBox="1"/>
          <p:nvPr/>
        </p:nvSpPr>
        <p:spPr>
          <a:xfrm>
            <a:off x="5316797" y="3453818"/>
            <a:ext cx="1095549" cy="415498"/>
          </a:xfrm>
          <a:prstGeom prst="rect">
            <a:avLst/>
          </a:prstGeom>
          <a:noFill/>
        </p:spPr>
        <p:txBody>
          <a:bodyPr wrap="square" rtlCol="0">
            <a:spAutoFit/>
          </a:bodyPr>
          <a:lstStyle/>
          <a:p>
            <a:pPr algn="ctr"/>
            <a:r>
              <a:rPr lang="en-US" sz="1050" dirty="0"/>
              <a:t>5 years after </a:t>
            </a:r>
            <a:r>
              <a:rPr lang="en-US" sz="1050" i="1" dirty="0"/>
              <a:t>Growing Pains</a:t>
            </a:r>
          </a:p>
        </p:txBody>
      </p:sp>
      <p:sp>
        <p:nvSpPr>
          <p:cNvPr id="72" name="TextBox 71">
            <a:extLst>
              <a:ext uri="{FF2B5EF4-FFF2-40B4-BE49-F238E27FC236}">
                <a16:creationId xmlns:a16="http://schemas.microsoft.com/office/drawing/2014/main" id="{DC7A2774-7748-4E02-B030-D05FC134772C}"/>
              </a:ext>
            </a:extLst>
          </p:cNvPr>
          <p:cNvSpPr txBox="1"/>
          <p:nvPr/>
        </p:nvSpPr>
        <p:spPr>
          <a:xfrm>
            <a:off x="6577806" y="3436427"/>
            <a:ext cx="1213662" cy="415498"/>
          </a:xfrm>
          <a:prstGeom prst="rect">
            <a:avLst/>
          </a:prstGeom>
          <a:noFill/>
        </p:spPr>
        <p:txBody>
          <a:bodyPr wrap="square" rtlCol="0">
            <a:spAutoFit/>
          </a:bodyPr>
          <a:lstStyle/>
          <a:p>
            <a:pPr algn="ctr"/>
            <a:r>
              <a:rPr lang="en-US" sz="1050" dirty="0"/>
              <a:t>3 years after the </a:t>
            </a:r>
            <a:r>
              <a:rPr lang="en-US" sz="1050" i="1" dirty="0"/>
              <a:t>Bill </a:t>
            </a:r>
            <a:r>
              <a:rPr lang="en-US" sz="1050" i="1" dirty="0" err="1"/>
              <a:t>Engvall</a:t>
            </a:r>
            <a:r>
              <a:rPr lang="en-US" sz="1050" i="1" dirty="0"/>
              <a:t> Show</a:t>
            </a:r>
          </a:p>
        </p:txBody>
      </p:sp>
      <p:sp>
        <p:nvSpPr>
          <p:cNvPr id="74" name="TextBox 73">
            <a:extLst>
              <a:ext uri="{FF2B5EF4-FFF2-40B4-BE49-F238E27FC236}">
                <a16:creationId xmlns:a16="http://schemas.microsoft.com/office/drawing/2014/main" id="{DCF7D2BF-DFAB-416E-B906-E9DC98229C1D}"/>
              </a:ext>
            </a:extLst>
          </p:cNvPr>
          <p:cNvSpPr txBox="1"/>
          <p:nvPr/>
        </p:nvSpPr>
        <p:spPr>
          <a:xfrm>
            <a:off x="3951576" y="3460129"/>
            <a:ext cx="1191581" cy="415498"/>
          </a:xfrm>
          <a:prstGeom prst="rect">
            <a:avLst/>
          </a:prstGeom>
          <a:noFill/>
        </p:spPr>
        <p:txBody>
          <a:bodyPr wrap="square" rtlCol="0">
            <a:spAutoFit/>
          </a:bodyPr>
          <a:lstStyle/>
          <a:p>
            <a:pPr algn="ctr"/>
            <a:r>
              <a:rPr lang="en-US" sz="1050" dirty="0"/>
              <a:t>During </a:t>
            </a:r>
            <a:r>
              <a:rPr lang="en-US" sz="1050" i="1" dirty="0"/>
              <a:t>Fresh Prince of Bel Air</a:t>
            </a:r>
          </a:p>
        </p:txBody>
      </p:sp>
      <p:cxnSp>
        <p:nvCxnSpPr>
          <p:cNvPr id="96" name="Straight Arrow Connector 95">
            <a:extLst>
              <a:ext uri="{FF2B5EF4-FFF2-40B4-BE49-F238E27FC236}">
                <a16:creationId xmlns:a16="http://schemas.microsoft.com/office/drawing/2014/main" id="{7B72FB23-57C9-4AA5-9E92-68835D9795DB}"/>
              </a:ext>
            </a:extLst>
          </p:cNvPr>
          <p:cNvCxnSpPr>
            <a:cxnSpLocks/>
          </p:cNvCxnSpPr>
          <p:nvPr/>
        </p:nvCxnSpPr>
        <p:spPr>
          <a:xfrm>
            <a:off x="7167324" y="2535411"/>
            <a:ext cx="0" cy="907905"/>
          </a:xfrm>
          <a:prstGeom prst="straightConnector1">
            <a:avLst/>
          </a:prstGeom>
          <a:ln>
            <a:solidFill>
              <a:schemeClr val="tx1">
                <a:lumMod val="50000"/>
                <a:lumOff val="50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97" name="Straight Arrow Connector 96">
            <a:extLst>
              <a:ext uri="{FF2B5EF4-FFF2-40B4-BE49-F238E27FC236}">
                <a16:creationId xmlns:a16="http://schemas.microsoft.com/office/drawing/2014/main" id="{D8104B06-05F8-49CE-8B80-89290F6CFE4A}"/>
              </a:ext>
            </a:extLst>
          </p:cNvPr>
          <p:cNvCxnSpPr>
            <a:cxnSpLocks/>
          </p:cNvCxnSpPr>
          <p:nvPr/>
        </p:nvCxnSpPr>
        <p:spPr>
          <a:xfrm>
            <a:off x="5871824" y="2527015"/>
            <a:ext cx="0" cy="907905"/>
          </a:xfrm>
          <a:prstGeom prst="straightConnector1">
            <a:avLst/>
          </a:prstGeom>
          <a:ln>
            <a:solidFill>
              <a:schemeClr val="tx1">
                <a:lumMod val="50000"/>
                <a:lumOff val="50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98" name="Straight Arrow Connector 97">
            <a:extLst>
              <a:ext uri="{FF2B5EF4-FFF2-40B4-BE49-F238E27FC236}">
                <a16:creationId xmlns:a16="http://schemas.microsoft.com/office/drawing/2014/main" id="{7CBAD1FF-A869-40F2-9A08-9CC522436A73}"/>
              </a:ext>
            </a:extLst>
          </p:cNvPr>
          <p:cNvCxnSpPr>
            <a:cxnSpLocks/>
          </p:cNvCxnSpPr>
          <p:nvPr/>
        </p:nvCxnSpPr>
        <p:spPr>
          <a:xfrm>
            <a:off x="4582362" y="2527017"/>
            <a:ext cx="0" cy="907905"/>
          </a:xfrm>
          <a:prstGeom prst="straightConnector1">
            <a:avLst/>
          </a:prstGeom>
          <a:ln>
            <a:solidFill>
              <a:schemeClr val="tx1">
                <a:lumMod val="50000"/>
                <a:lumOff val="50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99" name="Straight Arrow Connector 98">
            <a:extLst>
              <a:ext uri="{FF2B5EF4-FFF2-40B4-BE49-F238E27FC236}">
                <a16:creationId xmlns:a16="http://schemas.microsoft.com/office/drawing/2014/main" id="{FD6FC93E-A23B-42E6-8E19-D64CBA2421B0}"/>
              </a:ext>
            </a:extLst>
          </p:cNvPr>
          <p:cNvCxnSpPr>
            <a:cxnSpLocks/>
          </p:cNvCxnSpPr>
          <p:nvPr/>
        </p:nvCxnSpPr>
        <p:spPr>
          <a:xfrm>
            <a:off x="3337880" y="2527016"/>
            <a:ext cx="0" cy="907905"/>
          </a:xfrm>
          <a:prstGeom prst="straightConnector1">
            <a:avLst/>
          </a:prstGeom>
          <a:ln>
            <a:solidFill>
              <a:schemeClr val="tx1">
                <a:lumMod val="50000"/>
                <a:lumOff val="50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100" name="Straight Arrow Connector 99">
            <a:extLst>
              <a:ext uri="{FF2B5EF4-FFF2-40B4-BE49-F238E27FC236}">
                <a16:creationId xmlns:a16="http://schemas.microsoft.com/office/drawing/2014/main" id="{CFB06EBA-EE7F-4ADB-A07C-1C098BE9410D}"/>
              </a:ext>
            </a:extLst>
          </p:cNvPr>
          <p:cNvCxnSpPr>
            <a:cxnSpLocks/>
          </p:cNvCxnSpPr>
          <p:nvPr/>
        </p:nvCxnSpPr>
        <p:spPr>
          <a:xfrm>
            <a:off x="2070717" y="2527019"/>
            <a:ext cx="0" cy="907905"/>
          </a:xfrm>
          <a:prstGeom prst="straightConnector1">
            <a:avLst/>
          </a:prstGeom>
          <a:ln>
            <a:solidFill>
              <a:schemeClr val="tx1">
                <a:lumMod val="50000"/>
                <a:lumOff val="50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101" name="Straight Arrow Connector 100">
            <a:extLst>
              <a:ext uri="{FF2B5EF4-FFF2-40B4-BE49-F238E27FC236}">
                <a16:creationId xmlns:a16="http://schemas.microsoft.com/office/drawing/2014/main" id="{9693640C-24BC-468D-9CC7-6A7FA73AA087}"/>
              </a:ext>
            </a:extLst>
          </p:cNvPr>
          <p:cNvCxnSpPr>
            <a:cxnSpLocks/>
          </p:cNvCxnSpPr>
          <p:nvPr/>
        </p:nvCxnSpPr>
        <p:spPr>
          <a:xfrm>
            <a:off x="760712" y="2527020"/>
            <a:ext cx="0" cy="907905"/>
          </a:xfrm>
          <a:prstGeom prst="straightConnector1">
            <a:avLst/>
          </a:prstGeom>
          <a:ln>
            <a:solidFill>
              <a:schemeClr val="tx1">
                <a:lumMod val="50000"/>
                <a:lumOff val="50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33" name="Slide Number Placeholder 1">
            <a:extLst>
              <a:ext uri="{FF2B5EF4-FFF2-40B4-BE49-F238E27FC236}">
                <a16:creationId xmlns:a16="http://schemas.microsoft.com/office/drawing/2014/main" id="{D550D632-7944-45CD-9C45-9B98ADEC5FFC}"/>
              </a:ext>
            </a:extLst>
          </p:cNvPr>
          <p:cNvSpPr txBox="1">
            <a:spLocks/>
          </p:cNvSpPr>
          <p:nvPr/>
        </p:nvSpPr>
        <p:spPr>
          <a:xfrm>
            <a:off x="8458200" y="6572521"/>
            <a:ext cx="21336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04F9D6DC-8C4E-4599-BF21-177D7E9FD0BC}" type="slidenum">
              <a:rPr lang="en-US" sz="1100" smtClean="0">
                <a:solidFill>
                  <a:schemeClr val="accent1"/>
                </a:solidFill>
              </a:rPr>
              <a:pPr/>
              <a:t>61</a:t>
            </a:fld>
            <a:endParaRPr lang="en-US" sz="1400" dirty="0">
              <a:solidFill>
                <a:schemeClr val="accent1"/>
              </a:solidFill>
            </a:endParaRPr>
          </a:p>
        </p:txBody>
      </p:sp>
    </p:spTree>
    <p:extLst>
      <p:ext uri="{BB962C8B-B14F-4D97-AF65-F5344CB8AC3E}">
        <p14:creationId xmlns:p14="http://schemas.microsoft.com/office/powerpoint/2010/main" val="415201568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E7D51F9-D7A2-417B-BA70-0DE45E2B2D3A}"/>
              </a:ext>
            </a:extLst>
          </p:cNvPr>
          <p:cNvSpPr/>
          <p:nvPr/>
        </p:nvSpPr>
        <p:spPr>
          <a:xfrm>
            <a:off x="304249" y="2750884"/>
            <a:ext cx="8441634" cy="830997"/>
          </a:xfrm>
          <a:prstGeom prst="rect">
            <a:avLst/>
          </a:prstGeom>
        </p:spPr>
        <p:txBody>
          <a:bodyPr wrap="square">
            <a:spAutoFit/>
          </a:bodyPr>
          <a:lstStyle/>
          <a:p>
            <a:pPr algn="ctr"/>
            <a:r>
              <a:rPr lang="en-US" sz="2400" dirty="0"/>
              <a:t>In Contrast, Few YouTube Personalities Have Successfully Amassed A Large Following</a:t>
            </a:r>
          </a:p>
        </p:txBody>
      </p:sp>
    </p:spTree>
    <p:extLst>
      <p:ext uri="{BB962C8B-B14F-4D97-AF65-F5344CB8AC3E}">
        <p14:creationId xmlns:p14="http://schemas.microsoft.com/office/powerpoint/2010/main" val="312400724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76878BD-2F33-4D98-8C6D-6CB23E529435}"/>
              </a:ext>
            </a:extLst>
          </p:cNvPr>
          <p:cNvSpPr/>
          <p:nvPr/>
        </p:nvSpPr>
        <p:spPr>
          <a:xfrm>
            <a:off x="277225" y="242577"/>
            <a:ext cx="8441634" cy="769441"/>
          </a:xfrm>
          <a:prstGeom prst="rect">
            <a:avLst/>
          </a:prstGeom>
        </p:spPr>
        <p:txBody>
          <a:bodyPr wrap="square">
            <a:spAutoFit/>
          </a:bodyPr>
          <a:lstStyle/>
          <a:p>
            <a:pPr algn="ctr"/>
            <a:r>
              <a:rPr lang="en-US" sz="2200" dirty="0"/>
              <a:t>Those YouTube Personalities That Have Jumped To Starring Roles On TV Largely Continue With Niche Audiences</a:t>
            </a:r>
          </a:p>
        </p:txBody>
      </p:sp>
      <p:pic>
        <p:nvPicPr>
          <p:cNvPr id="3" name="Picture 2">
            <a:extLst>
              <a:ext uri="{FF2B5EF4-FFF2-40B4-BE49-F238E27FC236}">
                <a16:creationId xmlns:a16="http://schemas.microsoft.com/office/drawing/2014/main" id="{F0768DED-1B89-4254-98D3-6C37FD338666}"/>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47890" r="10183"/>
          <a:stretch/>
        </p:blipFill>
        <p:spPr>
          <a:xfrm>
            <a:off x="536925" y="1597114"/>
            <a:ext cx="1733929" cy="1723610"/>
          </a:xfrm>
          <a:prstGeom prst="ellipse">
            <a:avLst/>
          </a:prstGeom>
          <a:ln>
            <a:solidFill>
              <a:schemeClr val="bg1">
                <a:lumMod val="50000"/>
              </a:schemeClr>
            </a:solidFill>
          </a:ln>
        </p:spPr>
      </p:pic>
      <p:sp>
        <p:nvSpPr>
          <p:cNvPr id="4" name="TextBox 3">
            <a:extLst>
              <a:ext uri="{FF2B5EF4-FFF2-40B4-BE49-F238E27FC236}">
                <a16:creationId xmlns:a16="http://schemas.microsoft.com/office/drawing/2014/main" id="{D19309A5-529B-4D65-B749-D69EA8822003}"/>
              </a:ext>
            </a:extLst>
          </p:cNvPr>
          <p:cNvSpPr txBox="1"/>
          <p:nvPr/>
        </p:nvSpPr>
        <p:spPr>
          <a:xfrm>
            <a:off x="109993" y="3427921"/>
            <a:ext cx="2584362" cy="230832"/>
          </a:xfrm>
          <a:prstGeom prst="rect">
            <a:avLst/>
          </a:prstGeom>
          <a:noFill/>
          <a:ln>
            <a:solidFill>
              <a:schemeClr val="bg1">
                <a:lumMod val="50000"/>
              </a:schemeClr>
            </a:solidFill>
          </a:ln>
        </p:spPr>
        <p:txBody>
          <a:bodyPr wrap="none" rtlCol="0">
            <a:spAutoFit/>
          </a:bodyPr>
          <a:lstStyle/>
          <a:p>
            <a:r>
              <a:rPr lang="en-US" sz="900" dirty="0"/>
              <a:t>Adam Conover, </a:t>
            </a:r>
            <a:r>
              <a:rPr lang="en-US" sz="900" i="1" dirty="0"/>
              <a:t>Adam Ruins Everything</a:t>
            </a:r>
            <a:r>
              <a:rPr lang="en-US" sz="900" dirty="0"/>
              <a:t>, TruTV</a:t>
            </a:r>
          </a:p>
        </p:txBody>
      </p:sp>
      <p:pic>
        <p:nvPicPr>
          <p:cNvPr id="5" name="Picture 4">
            <a:extLst>
              <a:ext uri="{FF2B5EF4-FFF2-40B4-BE49-F238E27FC236}">
                <a16:creationId xmlns:a16="http://schemas.microsoft.com/office/drawing/2014/main" id="{041F859E-F41E-4526-942B-B316C3C4AF5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32844" t="12691" r="20734" b="18155"/>
          <a:stretch/>
        </p:blipFill>
        <p:spPr>
          <a:xfrm>
            <a:off x="3586310" y="1597114"/>
            <a:ext cx="1823464" cy="1710194"/>
          </a:xfrm>
          <a:prstGeom prst="ellipse">
            <a:avLst/>
          </a:prstGeom>
          <a:ln>
            <a:solidFill>
              <a:schemeClr val="bg1">
                <a:lumMod val="50000"/>
              </a:schemeClr>
            </a:solidFill>
          </a:ln>
        </p:spPr>
      </p:pic>
      <p:sp>
        <p:nvSpPr>
          <p:cNvPr id="9" name="TextBox 8">
            <a:extLst>
              <a:ext uri="{FF2B5EF4-FFF2-40B4-BE49-F238E27FC236}">
                <a16:creationId xmlns:a16="http://schemas.microsoft.com/office/drawing/2014/main" id="{FFEF2F04-9C15-443F-903E-5BCD325F494D}"/>
              </a:ext>
            </a:extLst>
          </p:cNvPr>
          <p:cNvSpPr txBox="1"/>
          <p:nvPr/>
        </p:nvSpPr>
        <p:spPr>
          <a:xfrm>
            <a:off x="3380519" y="3403944"/>
            <a:ext cx="2465740" cy="246221"/>
          </a:xfrm>
          <a:prstGeom prst="rect">
            <a:avLst/>
          </a:prstGeom>
          <a:noFill/>
          <a:ln>
            <a:solidFill>
              <a:schemeClr val="bg1">
                <a:lumMod val="50000"/>
              </a:schemeClr>
            </a:solidFill>
          </a:ln>
        </p:spPr>
        <p:txBody>
          <a:bodyPr wrap="none" rtlCol="0">
            <a:spAutoFit/>
          </a:bodyPr>
          <a:lstStyle/>
          <a:p>
            <a:r>
              <a:rPr lang="en-US" sz="1000" dirty="0"/>
              <a:t>Billy Eichner, </a:t>
            </a:r>
            <a:r>
              <a:rPr lang="en-US" sz="1000" i="1" dirty="0"/>
              <a:t>Billy on the Street</a:t>
            </a:r>
            <a:r>
              <a:rPr lang="en-US" sz="1000" dirty="0"/>
              <a:t>, TruTV</a:t>
            </a:r>
          </a:p>
        </p:txBody>
      </p:sp>
      <p:pic>
        <p:nvPicPr>
          <p:cNvPr id="7" name="Picture 6">
            <a:extLst>
              <a:ext uri="{FF2B5EF4-FFF2-40B4-BE49-F238E27FC236}">
                <a16:creationId xmlns:a16="http://schemas.microsoft.com/office/drawing/2014/main" id="{80AA6504-AC7C-491D-9510-82666A9EB450}"/>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45046" t="25087" r="5596" b="24679"/>
          <a:stretch/>
        </p:blipFill>
        <p:spPr>
          <a:xfrm>
            <a:off x="2779761" y="3848999"/>
            <a:ext cx="2154766" cy="1678255"/>
          </a:xfrm>
          <a:prstGeom prst="ellipse">
            <a:avLst/>
          </a:prstGeom>
          <a:ln>
            <a:solidFill>
              <a:schemeClr val="bg1">
                <a:lumMod val="50000"/>
              </a:schemeClr>
            </a:solidFill>
          </a:ln>
        </p:spPr>
      </p:pic>
      <p:sp>
        <p:nvSpPr>
          <p:cNvPr id="10" name="TextBox 9">
            <a:extLst>
              <a:ext uri="{FF2B5EF4-FFF2-40B4-BE49-F238E27FC236}">
                <a16:creationId xmlns:a16="http://schemas.microsoft.com/office/drawing/2014/main" id="{0AD7A4FA-348C-486B-93E5-923D83CBEA02}"/>
              </a:ext>
            </a:extLst>
          </p:cNvPr>
          <p:cNvSpPr txBox="1"/>
          <p:nvPr/>
        </p:nvSpPr>
        <p:spPr>
          <a:xfrm>
            <a:off x="2694355" y="5527254"/>
            <a:ext cx="2308485" cy="577081"/>
          </a:xfrm>
          <a:prstGeom prst="rect">
            <a:avLst/>
          </a:prstGeom>
          <a:noFill/>
          <a:ln>
            <a:solidFill>
              <a:schemeClr val="bg1">
                <a:lumMod val="50000"/>
              </a:schemeClr>
            </a:solidFill>
          </a:ln>
        </p:spPr>
        <p:txBody>
          <a:bodyPr wrap="square" rtlCol="0">
            <a:spAutoFit/>
          </a:bodyPr>
          <a:lstStyle/>
          <a:p>
            <a:pPr algn="ctr"/>
            <a:r>
              <a:rPr lang="en-US" sz="1050" dirty="0"/>
              <a:t>Adam Devine, Anders Holm, Blake Anderson, </a:t>
            </a:r>
            <a:r>
              <a:rPr lang="en-US" sz="1050" i="1" dirty="0"/>
              <a:t>Workaholics,</a:t>
            </a:r>
            <a:r>
              <a:rPr lang="en-US" sz="1050" dirty="0"/>
              <a:t> Comedy Central</a:t>
            </a:r>
          </a:p>
        </p:txBody>
      </p:sp>
      <p:pic>
        <p:nvPicPr>
          <p:cNvPr id="11" name="Picture 10">
            <a:extLst>
              <a:ext uri="{FF2B5EF4-FFF2-40B4-BE49-F238E27FC236}">
                <a16:creationId xmlns:a16="http://schemas.microsoft.com/office/drawing/2014/main" id="{74AB56DF-C053-4346-97D1-CA9641ECE14B}"/>
              </a:ext>
            </a:extLst>
          </p:cNvPr>
          <p:cNvPicPr>
            <a:picLocks noChangeAspect="1"/>
          </p:cNvPicPr>
          <p:nvPr/>
        </p:nvPicPr>
        <p:blipFill>
          <a:blip r:embed="rId5"/>
          <a:stretch>
            <a:fillRect/>
          </a:stretch>
        </p:blipFill>
        <p:spPr>
          <a:xfrm>
            <a:off x="6766445" y="1576395"/>
            <a:ext cx="1803064" cy="1749307"/>
          </a:xfrm>
          <a:prstGeom prst="ellipse">
            <a:avLst/>
          </a:prstGeom>
          <a:ln>
            <a:solidFill>
              <a:schemeClr val="bg1">
                <a:lumMod val="50000"/>
              </a:schemeClr>
            </a:solidFill>
          </a:ln>
        </p:spPr>
      </p:pic>
      <p:sp>
        <p:nvSpPr>
          <p:cNvPr id="12" name="TextBox 11">
            <a:extLst>
              <a:ext uri="{FF2B5EF4-FFF2-40B4-BE49-F238E27FC236}">
                <a16:creationId xmlns:a16="http://schemas.microsoft.com/office/drawing/2014/main" id="{BF5B4915-65D6-47DC-A490-DA4D1C558D5D}"/>
              </a:ext>
            </a:extLst>
          </p:cNvPr>
          <p:cNvSpPr txBox="1"/>
          <p:nvPr/>
        </p:nvSpPr>
        <p:spPr>
          <a:xfrm>
            <a:off x="6769016" y="3395794"/>
            <a:ext cx="1800493" cy="253916"/>
          </a:xfrm>
          <a:prstGeom prst="rect">
            <a:avLst/>
          </a:prstGeom>
          <a:noFill/>
          <a:ln>
            <a:solidFill>
              <a:schemeClr val="bg1">
                <a:lumMod val="50000"/>
              </a:schemeClr>
            </a:solidFill>
          </a:ln>
        </p:spPr>
        <p:txBody>
          <a:bodyPr wrap="none" rtlCol="0">
            <a:spAutoFit/>
          </a:bodyPr>
          <a:lstStyle/>
          <a:p>
            <a:r>
              <a:rPr lang="en-US" sz="1050" dirty="0" err="1"/>
              <a:t>Todrick</a:t>
            </a:r>
            <a:r>
              <a:rPr lang="en-US" sz="1050" dirty="0"/>
              <a:t> Hall, </a:t>
            </a:r>
            <a:r>
              <a:rPr lang="en-US" sz="1050" dirty="0" err="1"/>
              <a:t>Todrick</a:t>
            </a:r>
            <a:r>
              <a:rPr lang="en-US" sz="1050" dirty="0"/>
              <a:t>, MTV</a:t>
            </a:r>
          </a:p>
        </p:txBody>
      </p:sp>
      <p:pic>
        <p:nvPicPr>
          <p:cNvPr id="13" name="Picture 12">
            <a:extLst>
              <a:ext uri="{FF2B5EF4-FFF2-40B4-BE49-F238E27FC236}">
                <a16:creationId xmlns:a16="http://schemas.microsoft.com/office/drawing/2014/main" id="{2C230847-FB0D-4538-A846-83DDBD1E2A65}"/>
              </a:ext>
            </a:extLst>
          </p:cNvPr>
          <p:cNvPicPr>
            <a:picLocks noChangeAspect="1"/>
          </p:cNvPicPr>
          <p:nvPr/>
        </p:nvPicPr>
        <p:blipFill>
          <a:blip r:embed="rId6"/>
          <a:stretch>
            <a:fillRect/>
          </a:stretch>
        </p:blipFill>
        <p:spPr>
          <a:xfrm>
            <a:off x="533494" y="3789894"/>
            <a:ext cx="1737360" cy="1737360"/>
          </a:xfrm>
          <a:prstGeom prst="ellipse">
            <a:avLst/>
          </a:prstGeom>
          <a:ln>
            <a:solidFill>
              <a:schemeClr val="bg1">
                <a:lumMod val="50000"/>
              </a:schemeClr>
            </a:solidFill>
          </a:ln>
        </p:spPr>
      </p:pic>
      <p:sp>
        <p:nvSpPr>
          <p:cNvPr id="14" name="TextBox 13">
            <a:extLst>
              <a:ext uri="{FF2B5EF4-FFF2-40B4-BE49-F238E27FC236}">
                <a16:creationId xmlns:a16="http://schemas.microsoft.com/office/drawing/2014/main" id="{A4E16462-CA84-4374-A76B-3D1EA4302571}"/>
              </a:ext>
            </a:extLst>
          </p:cNvPr>
          <p:cNvSpPr txBox="1"/>
          <p:nvPr/>
        </p:nvSpPr>
        <p:spPr>
          <a:xfrm>
            <a:off x="277225" y="5573175"/>
            <a:ext cx="2155582" cy="538609"/>
          </a:xfrm>
          <a:prstGeom prst="rect">
            <a:avLst/>
          </a:prstGeom>
          <a:noFill/>
          <a:ln>
            <a:solidFill>
              <a:schemeClr val="bg1">
                <a:lumMod val="50000"/>
              </a:schemeClr>
            </a:solidFill>
          </a:ln>
        </p:spPr>
        <p:txBody>
          <a:bodyPr wrap="square" rtlCol="0">
            <a:spAutoFit/>
          </a:bodyPr>
          <a:lstStyle/>
          <a:p>
            <a:pPr algn="ctr"/>
            <a:r>
              <a:rPr lang="en-US" sz="1050" dirty="0"/>
              <a:t>Ilana Glazer, Abbi Jacobson, </a:t>
            </a:r>
            <a:r>
              <a:rPr lang="en-US" sz="1050" i="1" dirty="0"/>
              <a:t>Broad City</a:t>
            </a:r>
            <a:r>
              <a:rPr lang="en-US" sz="1050" dirty="0"/>
              <a:t>, Comedy Central</a:t>
            </a:r>
          </a:p>
          <a:p>
            <a:pPr algn="ctr"/>
            <a:endParaRPr lang="en-US" sz="800" dirty="0"/>
          </a:p>
        </p:txBody>
      </p:sp>
      <p:pic>
        <p:nvPicPr>
          <p:cNvPr id="15" name="Picture 14">
            <a:extLst>
              <a:ext uri="{FF2B5EF4-FFF2-40B4-BE49-F238E27FC236}">
                <a16:creationId xmlns:a16="http://schemas.microsoft.com/office/drawing/2014/main" id="{21B88C5C-EB9F-4971-8E38-3369768E5DA4}"/>
              </a:ext>
            </a:extLst>
          </p:cNvPr>
          <p:cNvPicPr>
            <a:picLocks noChangeAspect="1"/>
          </p:cNvPicPr>
          <p:nvPr/>
        </p:nvPicPr>
        <p:blipFill>
          <a:blip r:embed="rId7"/>
          <a:stretch>
            <a:fillRect/>
          </a:stretch>
        </p:blipFill>
        <p:spPr>
          <a:xfrm>
            <a:off x="7373923" y="3789440"/>
            <a:ext cx="1644602" cy="1654922"/>
          </a:xfrm>
          <a:prstGeom prst="ellipse">
            <a:avLst/>
          </a:prstGeom>
          <a:ln>
            <a:solidFill>
              <a:schemeClr val="bg1">
                <a:lumMod val="50000"/>
              </a:schemeClr>
            </a:solidFill>
          </a:ln>
        </p:spPr>
      </p:pic>
      <p:sp>
        <p:nvSpPr>
          <p:cNvPr id="16" name="TextBox 15">
            <a:extLst>
              <a:ext uri="{FF2B5EF4-FFF2-40B4-BE49-F238E27FC236}">
                <a16:creationId xmlns:a16="http://schemas.microsoft.com/office/drawing/2014/main" id="{077FE393-C03F-4213-918B-925C2B618C19}"/>
              </a:ext>
            </a:extLst>
          </p:cNvPr>
          <p:cNvSpPr txBox="1"/>
          <p:nvPr/>
        </p:nvSpPr>
        <p:spPr>
          <a:xfrm>
            <a:off x="7670548" y="5540731"/>
            <a:ext cx="1233002" cy="538609"/>
          </a:xfrm>
          <a:prstGeom prst="rect">
            <a:avLst/>
          </a:prstGeom>
          <a:noFill/>
          <a:ln>
            <a:solidFill>
              <a:schemeClr val="bg1">
                <a:lumMod val="50000"/>
              </a:schemeClr>
            </a:solidFill>
          </a:ln>
        </p:spPr>
        <p:txBody>
          <a:bodyPr wrap="square" rtlCol="0">
            <a:spAutoFit/>
          </a:bodyPr>
          <a:lstStyle/>
          <a:p>
            <a:pPr algn="ctr"/>
            <a:r>
              <a:rPr lang="en-US" sz="1050" dirty="0"/>
              <a:t>Jon </a:t>
            </a:r>
            <a:r>
              <a:rPr lang="en-US" sz="1050" dirty="0" err="1"/>
              <a:t>Lajoie</a:t>
            </a:r>
            <a:r>
              <a:rPr lang="en-US" sz="1050" dirty="0"/>
              <a:t>, </a:t>
            </a:r>
            <a:r>
              <a:rPr lang="en-US" sz="1050" i="1" dirty="0"/>
              <a:t>The League, </a:t>
            </a:r>
            <a:r>
              <a:rPr lang="en-US" sz="1050" dirty="0"/>
              <a:t>FXX</a:t>
            </a:r>
          </a:p>
          <a:p>
            <a:pPr algn="ctr"/>
            <a:endParaRPr lang="en-US" sz="800" dirty="0"/>
          </a:p>
        </p:txBody>
      </p:sp>
      <p:pic>
        <p:nvPicPr>
          <p:cNvPr id="17" name="Picture 16">
            <a:extLst>
              <a:ext uri="{FF2B5EF4-FFF2-40B4-BE49-F238E27FC236}">
                <a16:creationId xmlns:a16="http://schemas.microsoft.com/office/drawing/2014/main" id="{4F9DF3C4-DD1E-4E5C-87BA-EE2C3B6040D4}"/>
              </a:ext>
            </a:extLst>
          </p:cNvPr>
          <p:cNvPicPr>
            <a:picLocks noChangeAspect="1"/>
          </p:cNvPicPr>
          <p:nvPr/>
        </p:nvPicPr>
        <p:blipFill>
          <a:blip r:embed="rId8"/>
          <a:stretch>
            <a:fillRect/>
          </a:stretch>
        </p:blipFill>
        <p:spPr>
          <a:xfrm>
            <a:off x="5326519" y="3789894"/>
            <a:ext cx="1807978" cy="1701594"/>
          </a:xfrm>
          <a:prstGeom prst="ellipse">
            <a:avLst/>
          </a:prstGeom>
          <a:ln>
            <a:solidFill>
              <a:schemeClr val="bg1">
                <a:lumMod val="50000"/>
              </a:schemeClr>
            </a:solidFill>
          </a:ln>
        </p:spPr>
      </p:pic>
      <p:sp>
        <p:nvSpPr>
          <p:cNvPr id="18" name="TextBox 17">
            <a:extLst>
              <a:ext uri="{FF2B5EF4-FFF2-40B4-BE49-F238E27FC236}">
                <a16:creationId xmlns:a16="http://schemas.microsoft.com/office/drawing/2014/main" id="{92184D8A-A65F-46F0-8359-3407B8364A2C}"/>
              </a:ext>
            </a:extLst>
          </p:cNvPr>
          <p:cNvSpPr txBox="1"/>
          <p:nvPr/>
        </p:nvSpPr>
        <p:spPr>
          <a:xfrm>
            <a:off x="5264388" y="5569874"/>
            <a:ext cx="2007869" cy="523220"/>
          </a:xfrm>
          <a:prstGeom prst="rect">
            <a:avLst/>
          </a:prstGeom>
          <a:noFill/>
          <a:ln>
            <a:solidFill>
              <a:schemeClr val="bg1">
                <a:lumMod val="50000"/>
              </a:schemeClr>
            </a:solidFill>
          </a:ln>
        </p:spPr>
        <p:txBody>
          <a:bodyPr wrap="square" rtlCol="0">
            <a:spAutoFit/>
          </a:bodyPr>
          <a:lstStyle/>
          <a:p>
            <a:pPr algn="ctr"/>
            <a:r>
              <a:rPr lang="en-US" sz="1050" dirty="0"/>
              <a:t>Hannah Hart, </a:t>
            </a:r>
            <a:r>
              <a:rPr lang="en-US" sz="1050" i="1" dirty="0"/>
              <a:t>I Hart Food</a:t>
            </a:r>
            <a:r>
              <a:rPr lang="en-US" sz="1050" dirty="0"/>
              <a:t>, Food Network</a:t>
            </a:r>
          </a:p>
          <a:p>
            <a:pPr algn="ctr"/>
            <a:endParaRPr lang="en-US" sz="600" dirty="0"/>
          </a:p>
        </p:txBody>
      </p:sp>
      <p:sp>
        <p:nvSpPr>
          <p:cNvPr id="19" name="Slide Number Placeholder 1">
            <a:extLst>
              <a:ext uri="{FF2B5EF4-FFF2-40B4-BE49-F238E27FC236}">
                <a16:creationId xmlns:a16="http://schemas.microsoft.com/office/drawing/2014/main" id="{7C139EAA-7B76-435E-80EE-0C717BEAE57D}"/>
              </a:ext>
            </a:extLst>
          </p:cNvPr>
          <p:cNvSpPr txBox="1">
            <a:spLocks/>
          </p:cNvSpPr>
          <p:nvPr/>
        </p:nvSpPr>
        <p:spPr>
          <a:xfrm>
            <a:off x="8458200" y="6572521"/>
            <a:ext cx="21336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04F9D6DC-8C4E-4599-BF21-177D7E9FD0BC}" type="slidenum">
              <a:rPr lang="en-US" sz="1100" smtClean="0">
                <a:solidFill>
                  <a:schemeClr val="accent1"/>
                </a:solidFill>
              </a:rPr>
              <a:pPr/>
              <a:t>63</a:t>
            </a:fld>
            <a:endParaRPr lang="en-US" sz="1400" dirty="0">
              <a:solidFill>
                <a:schemeClr val="accent1"/>
              </a:solidFill>
            </a:endParaRPr>
          </a:p>
        </p:txBody>
      </p:sp>
    </p:spTree>
    <p:extLst>
      <p:ext uri="{BB962C8B-B14F-4D97-AF65-F5344CB8AC3E}">
        <p14:creationId xmlns:p14="http://schemas.microsoft.com/office/powerpoint/2010/main" val="72840673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317752" y="418163"/>
            <a:ext cx="8640717" cy="563946"/>
          </a:xfrm>
        </p:spPr>
        <p:txBody>
          <a:bodyPr/>
          <a:lstStyle/>
          <a:p>
            <a:r>
              <a:rPr lang="en-US" dirty="0"/>
              <a:t>The Indicators of Emotional Engagement:</a:t>
            </a:r>
            <a:br>
              <a:rPr lang="en-US" dirty="0"/>
            </a:br>
            <a:r>
              <a:rPr lang="en-US" sz="2000" dirty="0"/>
              <a:t>People Have an Almost Irrational Attachment to their Favorite TV Characters</a:t>
            </a:r>
            <a:endParaRPr lang="en-US" sz="2200" dirty="0"/>
          </a:p>
        </p:txBody>
      </p:sp>
      <p:sp>
        <p:nvSpPr>
          <p:cNvPr id="5" name="TextBox 4">
            <a:extLst>
              <a:ext uri="{FF2B5EF4-FFF2-40B4-BE49-F238E27FC236}">
                <a16:creationId xmlns:a16="http://schemas.microsoft.com/office/drawing/2014/main" id="{275769A0-AF87-4FD4-AFE6-1ADE72F81D72}"/>
              </a:ext>
            </a:extLst>
          </p:cNvPr>
          <p:cNvSpPr txBox="1"/>
          <p:nvPr/>
        </p:nvSpPr>
        <p:spPr>
          <a:xfrm>
            <a:off x="132222" y="2079014"/>
            <a:ext cx="4388393" cy="984885"/>
          </a:xfrm>
          <a:prstGeom prst="rect">
            <a:avLst/>
          </a:prstGeom>
          <a:noFill/>
        </p:spPr>
        <p:txBody>
          <a:bodyPr wrap="square" rtlCol="0">
            <a:spAutoFit/>
          </a:bodyPr>
          <a:lstStyle/>
          <a:p>
            <a:pPr algn="ctr"/>
            <a:r>
              <a:rPr lang="en-US" sz="1600" b="1" i="1" dirty="0">
                <a:solidFill>
                  <a:prstClr val="white">
                    <a:lumMod val="65000"/>
                  </a:prstClr>
                </a:solidFill>
              </a:rPr>
              <a:t>Time Spent &amp; Attention</a:t>
            </a:r>
          </a:p>
          <a:p>
            <a:pPr algn="ctr"/>
            <a:r>
              <a:rPr lang="en-US" sz="1400" i="1" dirty="0">
                <a:solidFill>
                  <a:prstClr val="white">
                    <a:lumMod val="65000"/>
                  </a:prstClr>
                </a:solidFill>
              </a:rPr>
              <a:t>If viewed consecutively, the average American would devote 80 days – 20% of their year – to watching TV</a:t>
            </a:r>
          </a:p>
        </p:txBody>
      </p:sp>
      <p:sp>
        <p:nvSpPr>
          <p:cNvPr id="7" name="TextBox 6">
            <a:extLst>
              <a:ext uri="{FF2B5EF4-FFF2-40B4-BE49-F238E27FC236}">
                <a16:creationId xmlns:a16="http://schemas.microsoft.com/office/drawing/2014/main" id="{F1D28107-FB83-4DD2-89FD-A2A99CEA69FF}"/>
              </a:ext>
            </a:extLst>
          </p:cNvPr>
          <p:cNvSpPr txBox="1"/>
          <p:nvPr/>
        </p:nvSpPr>
        <p:spPr>
          <a:xfrm>
            <a:off x="318052" y="4259680"/>
            <a:ext cx="3724545" cy="769441"/>
          </a:xfrm>
          <a:prstGeom prst="rect">
            <a:avLst/>
          </a:prstGeom>
          <a:noFill/>
        </p:spPr>
        <p:txBody>
          <a:bodyPr wrap="square" rtlCol="0">
            <a:spAutoFit/>
          </a:bodyPr>
          <a:lstStyle/>
          <a:p>
            <a:pPr algn="ctr"/>
            <a:r>
              <a:rPr lang="en-US" sz="1600" b="1" i="1" dirty="0">
                <a:solidFill>
                  <a:prstClr val="white">
                    <a:lumMod val="65000"/>
                  </a:prstClr>
                </a:solidFill>
              </a:rPr>
              <a:t>Insatiable Appetite for More</a:t>
            </a:r>
          </a:p>
          <a:p>
            <a:pPr algn="ctr"/>
            <a:r>
              <a:rPr lang="en-US" sz="1400" i="1" dirty="0">
                <a:solidFill>
                  <a:prstClr val="white">
                    <a:lumMod val="65000"/>
                  </a:prstClr>
                </a:solidFill>
              </a:rPr>
              <a:t>Nearly 60% of program tweets are anticipation for the next episode</a:t>
            </a:r>
          </a:p>
        </p:txBody>
      </p:sp>
      <p:sp>
        <p:nvSpPr>
          <p:cNvPr id="8" name="TextBox 7">
            <a:extLst>
              <a:ext uri="{FF2B5EF4-FFF2-40B4-BE49-F238E27FC236}">
                <a16:creationId xmlns:a16="http://schemas.microsoft.com/office/drawing/2014/main" id="{5947B859-ECEB-4E78-9461-848A71533EC7}"/>
              </a:ext>
            </a:extLst>
          </p:cNvPr>
          <p:cNvSpPr txBox="1"/>
          <p:nvPr/>
        </p:nvSpPr>
        <p:spPr>
          <a:xfrm>
            <a:off x="4795421" y="4248710"/>
            <a:ext cx="3977518" cy="1661993"/>
          </a:xfrm>
          <a:prstGeom prst="rect">
            <a:avLst/>
          </a:prstGeom>
          <a:noFill/>
        </p:spPr>
        <p:txBody>
          <a:bodyPr wrap="square" rtlCol="0">
            <a:spAutoFit/>
          </a:bodyPr>
          <a:lstStyle/>
          <a:p>
            <a:pPr algn="ctr"/>
            <a:r>
              <a:rPr lang="en-US" sz="1600" b="1" dirty="0"/>
              <a:t>Attachment to Characters</a:t>
            </a:r>
          </a:p>
          <a:p>
            <a:pPr algn="ctr"/>
            <a:r>
              <a:rPr lang="en-US" sz="1400" dirty="0"/>
              <a:t>Character attachment drives consumers to create petitions to change storylines, to form active fan communities, to follow their favorite TV stars to the cinema - and even impacts how they seek medical treatment!</a:t>
            </a:r>
          </a:p>
          <a:p>
            <a:pPr algn="ctr"/>
            <a:endParaRPr lang="en-US" sz="1600" b="1" dirty="0"/>
          </a:p>
        </p:txBody>
      </p:sp>
      <p:sp>
        <p:nvSpPr>
          <p:cNvPr id="11" name="TextBox 10">
            <a:extLst>
              <a:ext uri="{FF2B5EF4-FFF2-40B4-BE49-F238E27FC236}">
                <a16:creationId xmlns:a16="http://schemas.microsoft.com/office/drawing/2014/main" id="{0D2C37FF-BF87-4633-BCEA-7B818FC47F3A}"/>
              </a:ext>
            </a:extLst>
          </p:cNvPr>
          <p:cNvSpPr txBox="1"/>
          <p:nvPr/>
        </p:nvSpPr>
        <p:spPr>
          <a:xfrm>
            <a:off x="4702656" y="2079014"/>
            <a:ext cx="4163048" cy="1015663"/>
          </a:xfrm>
          <a:prstGeom prst="rect">
            <a:avLst/>
          </a:prstGeom>
          <a:noFill/>
        </p:spPr>
        <p:txBody>
          <a:bodyPr wrap="square" rtlCol="0">
            <a:spAutoFit/>
          </a:bodyPr>
          <a:lstStyle/>
          <a:p>
            <a:pPr algn="ctr"/>
            <a:r>
              <a:rPr lang="en-US" sz="1600" b="1" dirty="0">
                <a:solidFill>
                  <a:prstClr val="white">
                    <a:lumMod val="65000"/>
                  </a:prstClr>
                </a:solidFill>
              </a:rPr>
              <a:t> </a:t>
            </a:r>
            <a:r>
              <a:rPr lang="en-US" sz="1600" b="1" i="1" dirty="0">
                <a:solidFill>
                  <a:prstClr val="white">
                    <a:lumMod val="65000"/>
                  </a:prstClr>
                </a:solidFill>
              </a:rPr>
              <a:t>Viewer Receptivity &amp; Mindset</a:t>
            </a:r>
          </a:p>
          <a:p>
            <a:pPr algn="ctr"/>
            <a:r>
              <a:rPr lang="en-US" sz="1400" i="1" dirty="0">
                <a:solidFill>
                  <a:prstClr val="white">
                    <a:lumMod val="65000"/>
                  </a:prstClr>
                </a:solidFill>
              </a:rPr>
              <a:t>People rely on TV for comfort, to unwind, to connect, to experience, to escape and to indulge</a:t>
            </a:r>
          </a:p>
          <a:p>
            <a:pPr algn="ctr"/>
            <a:endParaRPr lang="en-US" sz="1600" i="1" dirty="0">
              <a:solidFill>
                <a:prstClr val="black"/>
              </a:solidFill>
            </a:endParaRPr>
          </a:p>
        </p:txBody>
      </p:sp>
      <p:sp>
        <p:nvSpPr>
          <p:cNvPr id="9" name="TextBox 8">
            <a:extLst>
              <a:ext uri="{FF2B5EF4-FFF2-40B4-BE49-F238E27FC236}">
                <a16:creationId xmlns:a16="http://schemas.microsoft.com/office/drawing/2014/main" id="{C1EE8609-7526-401E-BDFE-941028B60C0D}"/>
              </a:ext>
            </a:extLst>
          </p:cNvPr>
          <p:cNvSpPr txBox="1"/>
          <p:nvPr/>
        </p:nvSpPr>
        <p:spPr>
          <a:xfrm>
            <a:off x="8674475" y="6629946"/>
            <a:ext cx="332618" cy="261610"/>
          </a:xfrm>
          <a:prstGeom prst="rect">
            <a:avLst/>
          </a:prstGeom>
          <a:noFill/>
        </p:spPr>
        <p:txBody>
          <a:bodyPr wrap="none" rtlCol="0">
            <a:spAutoFit/>
          </a:bodyPr>
          <a:lstStyle/>
          <a:p>
            <a:r>
              <a:rPr lang="en-US" sz="1100" dirty="0">
                <a:solidFill>
                  <a:srgbClr val="4F81BD"/>
                </a:solidFill>
              </a:rPr>
              <a:t>64</a:t>
            </a:r>
          </a:p>
        </p:txBody>
      </p:sp>
      <p:pic>
        <p:nvPicPr>
          <p:cNvPr id="10" name="Picture 9"/>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944277" y="3165090"/>
            <a:ext cx="1679805" cy="1119870"/>
          </a:xfrm>
          <a:prstGeom prst="rect">
            <a:avLst/>
          </a:prstGeom>
        </p:spPr>
      </p:pic>
    </p:spTree>
    <p:extLst>
      <p:ext uri="{BB962C8B-B14F-4D97-AF65-F5344CB8AC3E}">
        <p14:creationId xmlns:p14="http://schemas.microsoft.com/office/powerpoint/2010/main" val="82527854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10B8D1-FECB-448D-B99E-F70C01B97E43}"/>
              </a:ext>
            </a:extLst>
          </p:cNvPr>
          <p:cNvSpPr>
            <a:spLocks noGrp="1"/>
          </p:cNvSpPr>
          <p:nvPr>
            <p:ph type="ctrTitle"/>
          </p:nvPr>
        </p:nvSpPr>
        <p:spPr/>
        <p:txBody>
          <a:bodyPr/>
          <a:lstStyle/>
          <a:p>
            <a:endParaRPr lang="en-US"/>
          </a:p>
        </p:txBody>
      </p:sp>
      <p:sp>
        <p:nvSpPr>
          <p:cNvPr id="3" name="Text Placeholder 2">
            <a:extLst>
              <a:ext uri="{FF2B5EF4-FFF2-40B4-BE49-F238E27FC236}">
                <a16:creationId xmlns:a16="http://schemas.microsoft.com/office/drawing/2014/main" id="{DC8D5487-22BE-4583-B705-252CA3FE6BED}"/>
              </a:ext>
            </a:extLst>
          </p:cNvPr>
          <p:cNvSpPr>
            <a:spLocks noGrp="1"/>
          </p:cNvSpPr>
          <p:nvPr>
            <p:ph type="body" sz="quarter" idx="13"/>
          </p:nvPr>
        </p:nvSpPr>
        <p:spPr/>
        <p:txBody>
          <a:bodyPr/>
          <a:lstStyle/>
          <a:p>
            <a:endParaRPr lang="en-US"/>
          </a:p>
        </p:txBody>
      </p:sp>
      <p:sp>
        <p:nvSpPr>
          <p:cNvPr id="4" name="Text Placeholder 3">
            <a:extLst>
              <a:ext uri="{FF2B5EF4-FFF2-40B4-BE49-F238E27FC236}">
                <a16:creationId xmlns:a16="http://schemas.microsoft.com/office/drawing/2014/main" id="{94813852-AB16-47FD-A040-602631AB2F67}"/>
              </a:ext>
            </a:extLst>
          </p:cNvPr>
          <p:cNvSpPr>
            <a:spLocks noGrp="1"/>
          </p:cNvSpPr>
          <p:nvPr>
            <p:ph type="body" sz="quarter" idx="14"/>
          </p:nvPr>
        </p:nvSpPr>
        <p:spPr/>
        <p:txBody>
          <a:bodyPr/>
          <a:lstStyle/>
          <a:p>
            <a:endParaRPr lang="en-US"/>
          </a:p>
        </p:txBody>
      </p:sp>
      <p:sp>
        <p:nvSpPr>
          <p:cNvPr id="5" name="Text Placeholder 4">
            <a:extLst>
              <a:ext uri="{FF2B5EF4-FFF2-40B4-BE49-F238E27FC236}">
                <a16:creationId xmlns:a16="http://schemas.microsoft.com/office/drawing/2014/main" id="{DF1FA17E-982E-4736-8E12-36A3BC1790C6}"/>
              </a:ext>
            </a:extLst>
          </p:cNvPr>
          <p:cNvSpPr>
            <a:spLocks noGrp="1"/>
          </p:cNvSpPr>
          <p:nvPr>
            <p:ph type="body" sz="quarter" idx="15"/>
          </p:nvPr>
        </p:nvSpPr>
        <p:spPr/>
        <p:txBody>
          <a:bodyPr/>
          <a:lstStyle/>
          <a:p>
            <a:endParaRPr lang="en-US"/>
          </a:p>
        </p:txBody>
      </p:sp>
      <p:pic>
        <p:nvPicPr>
          <p:cNvPr id="7" name="Picture 6">
            <a:extLst>
              <a:ext uri="{FF2B5EF4-FFF2-40B4-BE49-F238E27FC236}">
                <a16:creationId xmlns:a16="http://schemas.microsoft.com/office/drawing/2014/main" id="{8B1D7C84-6572-4CF8-8C30-53CBC1B488E7}"/>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8389" y="0"/>
            <a:ext cx="9096622" cy="6858000"/>
          </a:xfrm>
          <a:prstGeom prst="rect">
            <a:avLst/>
          </a:prstGeom>
        </p:spPr>
      </p:pic>
      <p:sp>
        <p:nvSpPr>
          <p:cNvPr id="6" name="Rectangle 5"/>
          <p:cNvSpPr/>
          <p:nvPr/>
        </p:nvSpPr>
        <p:spPr>
          <a:xfrm>
            <a:off x="3535960" y="5068858"/>
            <a:ext cx="4572000" cy="707886"/>
          </a:xfrm>
          <a:prstGeom prst="rect">
            <a:avLst/>
          </a:prstGeom>
        </p:spPr>
        <p:txBody>
          <a:bodyPr>
            <a:spAutoFit/>
          </a:bodyPr>
          <a:lstStyle/>
          <a:p>
            <a:pPr algn="ctr"/>
            <a:r>
              <a:rPr lang="en-US" sz="2000" b="1" dirty="0"/>
              <a:t>The Impact Of Emotional Attachment On Brands/Advertisers</a:t>
            </a:r>
          </a:p>
        </p:txBody>
      </p:sp>
      <p:sp>
        <p:nvSpPr>
          <p:cNvPr id="8" name="Slide Number Placeholder 1">
            <a:extLst>
              <a:ext uri="{FF2B5EF4-FFF2-40B4-BE49-F238E27FC236}">
                <a16:creationId xmlns:a16="http://schemas.microsoft.com/office/drawing/2014/main" id="{E2868AE3-E08C-4181-92E1-AB90FCA5F5FF}"/>
              </a:ext>
            </a:extLst>
          </p:cNvPr>
          <p:cNvSpPr txBox="1">
            <a:spLocks/>
          </p:cNvSpPr>
          <p:nvPr/>
        </p:nvSpPr>
        <p:spPr>
          <a:xfrm>
            <a:off x="8458200" y="6572521"/>
            <a:ext cx="21336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04F9D6DC-8C4E-4599-BF21-177D7E9FD0BC}" type="slidenum">
              <a:rPr lang="en-US" sz="1100" smtClean="0">
                <a:solidFill>
                  <a:schemeClr val="accent1"/>
                </a:solidFill>
              </a:rPr>
              <a:pPr/>
              <a:t>65</a:t>
            </a:fld>
            <a:endParaRPr lang="en-US" sz="1400" dirty="0">
              <a:solidFill>
                <a:schemeClr val="accent1"/>
              </a:solidFill>
            </a:endParaRPr>
          </a:p>
        </p:txBody>
      </p:sp>
    </p:spTree>
    <p:extLst>
      <p:ext uri="{BB962C8B-B14F-4D97-AF65-F5344CB8AC3E}">
        <p14:creationId xmlns:p14="http://schemas.microsoft.com/office/powerpoint/2010/main" val="27809912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188008" y="378595"/>
            <a:ext cx="8572500" cy="1121200"/>
          </a:xfrm>
        </p:spPr>
        <p:txBody>
          <a:bodyPr/>
          <a:lstStyle/>
          <a:p>
            <a:r>
              <a:rPr lang="en-US" dirty="0">
                <a:solidFill>
                  <a:schemeClr val="tx1"/>
                </a:solidFill>
              </a:rPr>
              <a:t>Why Are Emotions Important? Because They Drive Intention &amp; Build Brands</a:t>
            </a:r>
          </a:p>
        </p:txBody>
      </p:sp>
      <p:sp>
        <p:nvSpPr>
          <p:cNvPr id="5" name="Rectangle 4">
            <a:extLst>
              <a:ext uri="{FF2B5EF4-FFF2-40B4-BE49-F238E27FC236}">
                <a16:creationId xmlns:a16="http://schemas.microsoft.com/office/drawing/2014/main" id="{0DE68614-942E-4C68-9328-9CD329559781}"/>
              </a:ext>
            </a:extLst>
          </p:cNvPr>
          <p:cNvSpPr/>
          <p:nvPr/>
        </p:nvSpPr>
        <p:spPr>
          <a:xfrm>
            <a:off x="4964706" y="3962418"/>
            <a:ext cx="4050707" cy="1631216"/>
          </a:xfrm>
          <a:prstGeom prst="rect">
            <a:avLst/>
          </a:prstGeom>
        </p:spPr>
        <p:txBody>
          <a:bodyPr wrap="square">
            <a:spAutoFit/>
          </a:bodyPr>
          <a:lstStyle/>
          <a:p>
            <a:pPr algn="ctr"/>
            <a:endParaRPr lang="en-US" dirty="0">
              <a:solidFill>
                <a:srgbClr val="000000"/>
              </a:solidFill>
              <a:latin typeface="proxima-nova"/>
              <a:ea typeface="Calibri" panose="020F0502020204030204" pitchFamily="34" charset="0"/>
            </a:endParaRPr>
          </a:p>
          <a:p>
            <a:pPr algn="ctr"/>
            <a:r>
              <a:rPr lang="en-US" dirty="0">
                <a:solidFill>
                  <a:srgbClr val="000000"/>
                </a:solidFill>
                <a:latin typeface="proxima-nova"/>
                <a:ea typeface="Calibri" panose="020F0502020204030204" pitchFamily="34" charset="0"/>
              </a:rPr>
              <a:t> </a:t>
            </a:r>
            <a:r>
              <a:rPr lang="en-US" sz="1600" dirty="0"/>
              <a:t>Someone who is highly attached is </a:t>
            </a:r>
            <a:r>
              <a:rPr lang="en-US" b="1" dirty="0">
                <a:solidFill>
                  <a:schemeClr val="accent1"/>
                </a:solidFill>
              </a:rPr>
              <a:t>3x</a:t>
            </a:r>
            <a:r>
              <a:rPr lang="en-US" sz="1600" dirty="0"/>
              <a:t> more likely to engage with the brand. They are less price sensitive, go deeper into the product line and have a higher lifetime value to an advertiser.</a:t>
            </a:r>
            <a:endParaRPr lang="en-US" dirty="0"/>
          </a:p>
        </p:txBody>
      </p:sp>
      <p:sp>
        <p:nvSpPr>
          <p:cNvPr id="7" name="Oval 6">
            <a:extLst>
              <a:ext uri="{FF2B5EF4-FFF2-40B4-BE49-F238E27FC236}">
                <a16:creationId xmlns:a16="http://schemas.microsoft.com/office/drawing/2014/main" id="{84EF8DBA-F688-4BD7-ADFD-CF8BD723A9F3}"/>
              </a:ext>
            </a:extLst>
          </p:cNvPr>
          <p:cNvSpPr/>
          <p:nvPr/>
        </p:nvSpPr>
        <p:spPr>
          <a:xfrm>
            <a:off x="2795100" y="1382954"/>
            <a:ext cx="3067315" cy="2834048"/>
          </a:xfrm>
          <a:prstGeom prst="ellipse">
            <a:avLst/>
          </a:prstGeom>
        </p:spPr>
        <p:style>
          <a:lnRef idx="1">
            <a:schemeClr val="accent1"/>
          </a:lnRef>
          <a:fillRef idx="3">
            <a:schemeClr val="accent1"/>
          </a:fillRef>
          <a:effectRef idx="2">
            <a:schemeClr val="accent1"/>
          </a:effectRef>
          <a:fontRef idx="minor">
            <a:schemeClr val="lt1"/>
          </a:fontRef>
        </p:style>
        <p:txBody>
          <a:bodyPr lIns="0" rIns="0" rtlCol="0" anchor="t" anchorCtr="0"/>
          <a:lstStyle/>
          <a:p>
            <a:pPr algn="ctr"/>
            <a:r>
              <a:rPr lang="en-US" sz="2800" dirty="0"/>
              <a:t>85%</a:t>
            </a:r>
          </a:p>
          <a:p>
            <a:pPr algn="ctr"/>
            <a:r>
              <a:rPr lang="en-US" dirty="0"/>
              <a:t>of consumer purchases are driven by Emotional Attachment</a:t>
            </a:r>
          </a:p>
        </p:txBody>
      </p:sp>
      <p:sp>
        <p:nvSpPr>
          <p:cNvPr id="8" name="TextBox 7">
            <a:extLst>
              <a:ext uri="{FF2B5EF4-FFF2-40B4-BE49-F238E27FC236}">
                <a16:creationId xmlns:a16="http://schemas.microsoft.com/office/drawing/2014/main" id="{78E10E1E-5421-4AFB-AA8B-58B555F2442E}"/>
              </a:ext>
            </a:extLst>
          </p:cNvPr>
          <p:cNvSpPr txBox="1"/>
          <p:nvPr/>
        </p:nvSpPr>
        <p:spPr>
          <a:xfrm>
            <a:off x="0" y="6627168"/>
            <a:ext cx="1487908" cy="200055"/>
          </a:xfrm>
          <a:prstGeom prst="rect">
            <a:avLst/>
          </a:prstGeom>
          <a:noFill/>
        </p:spPr>
        <p:txBody>
          <a:bodyPr wrap="none" rtlCol="0">
            <a:spAutoFit/>
          </a:bodyPr>
          <a:lstStyle/>
          <a:p>
            <a:r>
              <a:rPr lang="en-US" sz="700" i="1" dirty="0"/>
              <a:t>Source: LEAP Media Investments</a:t>
            </a:r>
          </a:p>
        </p:txBody>
      </p:sp>
      <p:sp>
        <p:nvSpPr>
          <p:cNvPr id="10" name="Rectangle 9">
            <a:extLst>
              <a:ext uri="{FF2B5EF4-FFF2-40B4-BE49-F238E27FC236}">
                <a16:creationId xmlns:a16="http://schemas.microsoft.com/office/drawing/2014/main" id="{64F272D5-A5E3-4E82-B0E1-F4160E538DDC}"/>
              </a:ext>
            </a:extLst>
          </p:cNvPr>
          <p:cNvSpPr/>
          <p:nvPr/>
        </p:nvSpPr>
        <p:spPr>
          <a:xfrm>
            <a:off x="188008" y="4287356"/>
            <a:ext cx="3495230" cy="1023357"/>
          </a:xfrm>
          <a:prstGeom prst="rect">
            <a:avLst/>
          </a:prstGeom>
        </p:spPr>
        <p:txBody>
          <a:bodyPr wrap="square">
            <a:spAutoFit/>
          </a:bodyPr>
          <a:lstStyle/>
          <a:p>
            <a:pPr algn="ctr"/>
            <a:r>
              <a:rPr lang="en-US" sz="1600" dirty="0"/>
              <a:t>“Emotion leads to </a:t>
            </a:r>
            <a:r>
              <a:rPr lang="en-US" sz="1600" u="sng" dirty="0"/>
              <a:t>action</a:t>
            </a:r>
            <a:r>
              <a:rPr lang="en-US" sz="1600" dirty="0"/>
              <a:t>, while reason leads to conclusions.”</a:t>
            </a:r>
          </a:p>
          <a:p>
            <a:pPr algn="r"/>
            <a:r>
              <a:rPr lang="en-US" sz="1000" dirty="0"/>
              <a:t>- Neurologist, Donald B. </a:t>
            </a:r>
            <a:r>
              <a:rPr lang="en-US" sz="1000" dirty="0" err="1"/>
              <a:t>Calne</a:t>
            </a:r>
            <a:endParaRPr lang="en-US" sz="1000" dirty="0"/>
          </a:p>
          <a:p>
            <a:pPr algn="ctr"/>
            <a:endParaRPr lang="en-US" sz="1600" dirty="0">
              <a:solidFill>
                <a:srgbClr val="000000"/>
              </a:solidFill>
              <a:latin typeface="proxima-nova"/>
              <a:ea typeface="Calibri" panose="020F0502020204030204" pitchFamily="34" charset="0"/>
            </a:endParaRPr>
          </a:p>
        </p:txBody>
      </p:sp>
      <p:cxnSp>
        <p:nvCxnSpPr>
          <p:cNvPr id="12" name="Straight Arrow Connector 11">
            <a:extLst>
              <a:ext uri="{FF2B5EF4-FFF2-40B4-BE49-F238E27FC236}">
                <a16:creationId xmlns:a16="http://schemas.microsoft.com/office/drawing/2014/main" id="{D3F64FCD-7377-4CD1-BFB7-7FB044AADDA7}"/>
              </a:ext>
            </a:extLst>
          </p:cNvPr>
          <p:cNvCxnSpPr/>
          <p:nvPr/>
        </p:nvCxnSpPr>
        <p:spPr>
          <a:xfrm flipH="1">
            <a:off x="2956845" y="3871245"/>
            <a:ext cx="222191" cy="345757"/>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3" name="Straight Arrow Connector 12">
            <a:extLst>
              <a:ext uri="{FF2B5EF4-FFF2-40B4-BE49-F238E27FC236}">
                <a16:creationId xmlns:a16="http://schemas.microsoft.com/office/drawing/2014/main" id="{F44814F1-CB20-442D-8D9F-6E064926569A}"/>
              </a:ext>
            </a:extLst>
          </p:cNvPr>
          <p:cNvCxnSpPr>
            <a:cxnSpLocks/>
          </p:cNvCxnSpPr>
          <p:nvPr/>
        </p:nvCxnSpPr>
        <p:spPr>
          <a:xfrm>
            <a:off x="5479947" y="3905429"/>
            <a:ext cx="240705" cy="26371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9" name="Slide Number Placeholder 1">
            <a:extLst>
              <a:ext uri="{FF2B5EF4-FFF2-40B4-BE49-F238E27FC236}">
                <a16:creationId xmlns:a16="http://schemas.microsoft.com/office/drawing/2014/main" id="{9C2F0013-E843-4D28-A77A-07A008BBAB48}"/>
              </a:ext>
            </a:extLst>
          </p:cNvPr>
          <p:cNvSpPr txBox="1">
            <a:spLocks/>
          </p:cNvSpPr>
          <p:nvPr/>
        </p:nvSpPr>
        <p:spPr>
          <a:xfrm>
            <a:off x="8458200" y="6572521"/>
            <a:ext cx="21336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04F9D6DC-8C4E-4599-BF21-177D7E9FD0BC}" type="slidenum">
              <a:rPr lang="en-US" sz="1100" smtClean="0">
                <a:solidFill>
                  <a:schemeClr val="accent1"/>
                </a:solidFill>
              </a:rPr>
              <a:pPr/>
              <a:t>66</a:t>
            </a:fld>
            <a:endParaRPr lang="en-US" sz="1400" dirty="0">
              <a:solidFill>
                <a:schemeClr val="accent1"/>
              </a:solidFill>
            </a:endParaRPr>
          </a:p>
        </p:txBody>
      </p:sp>
    </p:spTree>
    <p:extLst>
      <p:ext uri="{BB962C8B-B14F-4D97-AF65-F5344CB8AC3E}">
        <p14:creationId xmlns:p14="http://schemas.microsoft.com/office/powerpoint/2010/main" val="45381166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Picture 2" descr="C:\Documents and Settings\JoleenM.CABLETVADB\Local Settings\Temp\Temporary Directory 21 for CableNation[1].zip\CableNation\OtherFormats\CMYK_Print\CAB_CN_Hor.tif"/>
          <p:cNvSpPr>
            <a:spLocks noChangeAspect="1" noChangeArrowheads="1"/>
          </p:cNvSpPr>
          <p:nvPr/>
        </p:nvSpPr>
        <p:spPr bwMode="auto">
          <a:xfrm>
            <a:off x="3276600" y="381000"/>
            <a:ext cx="2744788" cy="7318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200">
                <a:solidFill>
                  <a:schemeClr val="tx1"/>
                </a:solidFill>
                <a:latin typeface="Trebuchet MS" panose="020B0603020202020204" pitchFamily="34" charset="0"/>
                <a:ea typeface="ＭＳ Ｐゴシック" panose="020B0600070205080204" pitchFamily="34" charset="-128"/>
              </a:defRPr>
            </a:lvl1pPr>
            <a:lvl2pPr marL="742950" indent="-285750">
              <a:defRPr sz="3200">
                <a:solidFill>
                  <a:schemeClr val="tx1"/>
                </a:solidFill>
                <a:latin typeface="Trebuchet MS" panose="020B0603020202020204" pitchFamily="34" charset="0"/>
                <a:ea typeface="ＭＳ Ｐゴシック" panose="020B0600070205080204" pitchFamily="34" charset="-128"/>
              </a:defRPr>
            </a:lvl2pPr>
            <a:lvl3pPr marL="1143000" indent="-228600">
              <a:defRPr sz="3200">
                <a:solidFill>
                  <a:schemeClr val="tx1"/>
                </a:solidFill>
                <a:latin typeface="Trebuchet MS" panose="020B0603020202020204" pitchFamily="34" charset="0"/>
                <a:ea typeface="ＭＳ Ｐゴシック" panose="020B0600070205080204" pitchFamily="34" charset="-128"/>
              </a:defRPr>
            </a:lvl3pPr>
            <a:lvl4pPr marL="1600200" indent="-228600">
              <a:defRPr sz="3200">
                <a:solidFill>
                  <a:schemeClr val="tx1"/>
                </a:solidFill>
                <a:latin typeface="Trebuchet MS" panose="020B0603020202020204" pitchFamily="34" charset="0"/>
                <a:ea typeface="ＭＳ Ｐゴシック" panose="020B0600070205080204" pitchFamily="34" charset="-128"/>
              </a:defRPr>
            </a:lvl4pPr>
            <a:lvl5pPr marL="2057400" indent="-228600">
              <a:defRPr sz="32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3200" b="0" i="0" u="none" strike="noStrike" kern="0" cap="none" spc="0" normalizeH="0" baseline="0" noProof="0">
              <a:ln>
                <a:noFill/>
              </a:ln>
              <a:solidFill>
                <a:srgbClr val="000000"/>
              </a:solidFill>
              <a:effectLst/>
              <a:uLnTx/>
              <a:uFillTx/>
              <a:latin typeface="Trebuchet MS" panose="020B0603020202020204" pitchFamily="34" charset="0"/>
              <a:ea typeface="ＭＳ Ｐゴシック" panose="020B0600070205080204" pitchFamily="34" charset="-128"/>
              <a:cs typeface="+mn-cs"/>
            </a:endParaRPr>
          </a:p>
        </p:txBody>
      </p:sp>
      <p:sp>
        <p:nvSpPr>
          <p:cNvPr id="5" name="Rectangle 4"/>
          <p:cNvSpPr/>
          <p:nvPr/>
        </p:nvSpPr>
        <p:spPr>
          <a:xfrm>
            <a:off x="402791" y="334138"/>
            <a:ext cx="8492405" cy="1012585"/>
          </a:xfrm>
          <a:prstGeom prst="rect">
            <a:avLst/>
          </a:prstGeom>
        </p:spPr>
        <p:txBody>
          <a:bodyPr wrap="square">
            <a:spAutoFit/>
          </a:bodyPr>
          <a:lstStyle/>
          <a:p>
            <a:pPr marL="0" marR="0" lvl="0" indent="0" algn="ctr" defTabSz="914400" rtl="0" eaLnBrk="1" fontAlgn="auto" latinLnBrk="0" hangingPunct="1">
              <a:lnSpc>
                <a:spcPct val="115000"/>
              </a:lnSpc>
              <a:spcBef>
                <a:spcPts val="0"/>
              </a:spcBef>
              <a:spcAft>
                <a:spcPts val="1000"/>
              </a:spcAft>
              <a:buClrTx/>
              <a:buSzTx/>
              <a:buFontTx/>
              <a:buNone/>
              <a:tabLst/>
              <a:defRPr/>
            </a:pPr>
            <a:r>
              <a:rPr kumimoji="0" lang="en-US" sz="2600" i="0" u="none" strike="noStrike" kern="0" cap="none" spc="0" normalizeH="0" baseline="0" noProof="0" dirty="0">
                <a:ln>
                  <a:noFill/>
                </a:ln>
                <a:solidFill>
                  <a:prstClr val="black"/>
                </a:solidFill>
                <a:effectLst/>
                <a:uLnTx/>
                <a:uFillTx/>
                <a:latin typeface="Trebuchet MS" panose="020B0603020202020204" pitchFamily="34" charset="0"/>
                <a:ea typeface="Calibri" panose="020F0502020204030204" pitchFamily="34" charset="0"/>
                <a:cs typeface="Times New Roman" panose="02020603050405020304" pitchFamily="18" charset="0"/>
              </a:rPr>
              <a:t>TV Creates An Environment Where Brands </a:t>
            </a:r>
            <a:r>
              <a:rPr lang="en-US" sz="2600" kern="0" dirty="0">
                <a:solidFill>
                  <a:prstClr val="black"/>
                </a:solidFill>
                <a:latin typeface="Trebuchet MS" panose="020B0603020202020204" pitchFamily="34" charset="0"/>
                <a:ea typeface="Calibri" panose="020F0502020204030204" pitchFamily="34" charset="0"/>
                <a:cs typeface="Times New Roman" panose="02020603050405020304" pitchFamily="18" charset="0"/>
              </a:rPr>
              <a:t>Can Thrive And Make A Personal Connection With Viewers</a:t>
            </a:r>
            <a:endParaRPr kumimoji="0" lang="en-US" sz="2600" i="0" u="none" strike="noStrike" kern="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id="{AD7EC87A-BC71-40FC-99BE-B880D1A4DEA8}"/>
              </a:ext>
            </a:extLst>
          </p:cNvPr>
          <p:cNvSpPr txBox="1"/>
          <p:nvPr/>
        </p:nvSpPr>
        <p:spPr>
          <a:xfrm>
            <a:off x="154745" y="6653497"/>
            <a:ext cx="2808782" cy="200055"/>
          </a:xfrm>
          <a:prstGeom prst="rect">
            <a:avLst/>
          </a:prstGeom>
          <a:noFill/>
        </p:spPr>
        <p:txBody>
          <a:bodyPr wrap="none" rtlCol="0">
            <a:spAutoFit/>
          </a:bodyPr>
          <a:lstStyle/>
          <a:p>
            <a:r>
              <a:rPr lang="en-US" sz="700" i="1" dirty="0"/>
              <a:t>Source: TV/Ad Nation, 2016, Ipsos Connect/</a:t>
            </a:r>
            <a:r>
              <a:rPr lang="en-US" sz="700" i="1" dirty="0" err="1"/>
              <a:t>Thinkbox</a:t>
            </a:r>
            <a:r>
              <a:rPr lang="en-US" sz="700" i="1" dirty="0"/>
              <a:t>, adults 15+</a:t>
            </a:r>
          </a:p>
        </p:txBody>
      </p:sp>
      <p:graphicFrame>
        <p:nvGraphicFramePr>
          <p:cNvPr id="7" name="Chart 6">
            <a:extLst>
              <a:ext uri="{FF2B5EF4-FFF2-40B4-BE49-F238E27FC236}">
                <a16:creationId xmlns:a16="http://schemas.microsoft.com/office/drawing/2014/main" id="{BDE042A0-62EA-4915-AA8C-E7D6DAF2DBC2}"/>
              </a:ext>
            </a:extLst>
          </p:cNvPr>
          <p:cNvGraphicFramePr/>
          <p:nvPr>
            <p:extLst>
              <p:ext uri="{D42A27DB-BD31-4B8C-83A1-F6EECF244321}">
                <p14:modId xmlns:p14="http://schemas.microsoft.com/office/powerpoint/2010/main" val="2402700720"/>
              </p:ext>
            </p:extLst>
          </p:nvPr>
        </p:nvGraphicFramePr>
        <p:xfrm>
          <a:off x="154745" y="1981015"/>
          <a:ext cx="8989255" cy="3502855"/>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Box 7">
            <a:extLst>
              <a:ext uri="{FF2B5EF4-FFF2-40B4-BE49-F238E27FC236}">
                <a16:creationId xmlns:a16="http://schemas.microsoft.com/office/drawing/2014/main" id="{8E50CCFD-41DD-4FF6-B279-6CD0C084F191}"/>
              </a:ext>
            </a:extLst>
          </p:cNvPr>
          <p:cNvSpPr txBox="1"/>
          <p:nvPr/>
        </p:nvSpPr>
        <p:spPr>
          <a:xfrm>
            <a:off x="1276933" y="3380242"/>
            <a:ext cx="1125415" cy="577081"/>
          </a:xfrm>
          <a:prstGeom prst="rect">
            <a:avLst/>
          </a:prstGeom>
          <a:noFill/>
        </p:spPr>
        <p:txBody>
          <a:bodyPr wrap="square" rtlCol="0">
            <a:spAutoFit/>
          </a:bodyPr>
          <a:lstStyle/>
          <a:p>
            <a:pPr algn="ctr"/>
            <a:r>
              <a:rPr lang="en-US" sz="1050" dirty="0"/>
              <a:t>(Social Media, Radio, &amp; Newspapers)</a:t>
            </a:r>
          </a:p>
        </p:txBody>
      </p:sp>
      <p:sp>
        <p:nvSpPr>
          <p:cNvPr id="10" name="TextBox 9">
            <a:extLst>
              <a:ext uri="{FF2B5EF4-FFF2-40B4-BE49-F238E27FC236}">
                <a16:creationId xmlns:a16="http://schemas.microsoft.com/office/drawing/2014/main" id="{32D4BD3A-A3EA-41F6-B8BE-D9CDF78CA629}"/>
              </a:ext>
            </a:extLst>
          </p:cNvPr>
          <p:cNvSpPr txBox="1"/>
          <p:nvPr/>
        </p:nvSpPr>
        <p:spPr>
          <a:xfrm>
            <a:off x="3346940" y="3442295"/>
            <a:ext cx="1125415" cy="253916"/>
          </a:xfrm>
          <a:prstGeom prst="rect">
            <a:avLst/>
          </a:prstGeom>
          <a:noFill/>
        </p:spPr>
        <p:txBody>
          <a:bodyPr wrap="square" rtlCol="0">
            <a:spAutoFit/>
          </a:bodyPr>
          <a:lstStyle/>
          <a:p>
            <a:pPr algn="ctr"/>
            <a:r>
              <a:rPr lang="en-US" sz="1050" dirty="0"/>
              <a:t>(YouTube)</a:t>
            </a:r>
          </a:p>
        </p:txBody>
      </p:sp>
      <p:sp>
        <p:nvSpPr>
          <p:cNvPr id="11" name="TextBox 10">
            <a:extLst>
              <a:ext uri="{FF2B5EF4-FFF2-40B4-BE49-F238E27FC236}">
                <a16:creationId xmlns:a16="http://schemas.microsoft.com/office/drawing/2014/main" id="{249D586A-9467-490A-BF5B-1F918D986A1F}"/>
              </a:ext>
            </a:extLst>
          </p:cNvPr>
          <p:cNvSpPr txBox="1"/>
          <p:nvPr/>
        </p:nvSpPr>
        <p:spPr>
          <a:xfrm>
            <a:off x="7783739" y="3524693"/>
            <a:ext cx="1125415" cy="415498"/>
          </a:xfrm>
          <a:prstGeom prst="rect">
            <a:avLst/>
          </a:prstGeom>
          <a:noFill/>
        </p:spPr>
        <p:txBody>
          <a:bodyPr wrap="square" rtlCol="0">
            <a:spAutoFit/>
          </a:bodyPr>
          <a:lstStyle/>
          <a:p>
            <a:pPr algn="ctr"/>
            <a:r>
              <a:rPr lang="en-US" sz="1050" dirty="0"/>
              <a:t>(Social Media &amp; YouTube)</a:t>
            </a:r>
          </a:p>
        </p:txBody>
      </p:sp>
      <p:sp>
        <p:nvSpPr>
          <p:cNvPr id="12" name="TextBox 11">
            <a:extLst>
              <a:ext uri="{FF2B5EF4-FFF2-40B4-BE49-F238E27FC236}">
                <a16:creationId xmlns:a16="http://schemas.microsoft.com/office/drawing/2014/main" id="{9C46B914-7F97-48FD-A201-B441C54826D7}"/>
              </a:ext>
            </a:extLst>
          </p:cNvPr>
          <p:cNvSpPr txBox="1"/>
          <p:nvPr/>
        </p:nvSpPr>
        <p:spPr>
          <a:xfrm>
            <a:off x="5591320" y="3503237"/>
            <a:ext cx="1125415" cy="253916"/>
          </a:xfrm>
          <a:prstGeom prst="rect">
            <a:avLst/>
          </a:prstGeom>
          <a:noFill/>
        </p:spPr>
        <p:txBody>
          <a:bodyPr wrap="square" rtlCol="0">
            <a:spAutoFit/>
          </a:bodyPr>
          <a:lstStyle/>
          <a:p>
            <a:pPr algn="ctr"/>
            <a:r>
              <a:rPr lang="en-US" sz="1050" dirty="0"/>
              <a:t>(Social Media)</a:t>
            </a:r>
          </a:p>
        </p:txBody>
      </p:sp>
      <p:sp>
        <p:nvSpPr>
          <p:cNvPr id="2" name="Oval 1">
            <a:extLst>
              <a:ext uri="{FF2B5EF4-FFF2-40B4-BE49-F238E27FC236}">
                <a16:creationId xmlns:a16="http://schemas.microsoft.com/office/drawing/2014/main" id="{F92AF65F-83D4-4EB3-904C-3203987EE393}"/>
              </a:ext>
            </a:extLst>
          </p:cNvPr>
          <p:cNvSpPr/>
          <p:nvPr/>
        </p:nvSpPr>
        <p:spPr>
          <a:xfrm>
            <a:off x="6883649" y="2554023"/>
            <a:ext cx="2093436" cy="2772336"/>
          </a:xfrm>
          <a:prstGeom prst="ellipse">
            <a:avLst/>
          </a:prstGeom>
          <a:noFill/>
          <a:ln>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Slide Number Placeholder 1">
            <a:extLst>
              <a:ext uri="{FF2B5EF4-FFF2-40B4-BE49-F238E27FC236}">
                <a16:creationId xmlns:a16="http://schemas.microsoft.com/office/drawing/2014/main" id="{8CCAD2AB-5E47-4D06-852C-1FC044863091}"/>
              </a:ext>
            </a:extLst>
          </p:cNvPr>
          <p:cNvSpPr txBox="1">
            <a:spLocks/>
          </p:cNvSpPr>
          <p:nvPr/>
        </p:nvSpPr>
        <p:spPr>
          <a:xfrm>
            <a:off x="8458200" y="6572521"/>
            <a:ext cx="21336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04F9D6DC-8C4E-4599-BF21-177D7E9FD0BC}" type="slidenum">
              <a:rPr lang="en-US" sz="1100" smtClean="0">
                <a:solidFill>
                  <a:schemeClr val="accent1"/>
                </a:solidFill>
              </a:rPr>
              <a:pPr/>
              <a:t>67</a:t>
            </a:fld>
            <a:endParaRPr lang="en-US" sz="1400" dirty="0">
              <a:solidFill>
                <a:schemeClr val="accent1"/>
              </a:solidFill>
            </a:endParaRPr>
          </a:p>
        </p:txBody>
      </p:sp>
    </p:spTree>
    <p:extLst>
      <p:ext uri="{BB962C8B-B14F-4D97-AF65-F5344CB8AC3E}">
        <p14:creationId xmlns:p14="http://schemas.microsoft.com/office/powerpoint/2010/main" val="2220427201"/>
      </p:ext>
    </p:extLst>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Picture 2" descr="C:\Documents and Settings\JoleenM.CABLETVADB\Local Settings\Temp\Temporary Directory 21 for CableNation[1].zip\CableNation\OtherFormats\CMYK_Print\CAB_CN_Hor.tif"/>
          <p:cNvSpPr>
            <a:spLocks noChangeAspect="1" noChangeArrowheads="1"/>
          </p:cNvSpPr>
          <p:nvPr/>
        </p:nvSpPr>
        <p:spPr bwMode="auto">
          <a:xfrm>
            <a:off x="3276600" y="381000"/>
            <a:ext cx="2744788" cy="7318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200">
                <a:solidFill>
                  <a:schemeClr val="tx1"/>
                </a:solidFill>
                <a:latin typeface="Trebuchet MS" panose="020B0603020202020204" pitchFamily="34" charset="0"/>
                <a:ea typeface="ＭＳ Ｐゴシック" panose="020B0600070205080204" pitchFamily="34" charset="-128"/>
              </a:defRPr>
            </a:lvl1pPr>
            <a:lvl2pPr marL="742950" indent="-285750">
              <a:defRPr sz="3200">
                <a:solidFill>
                  <a:schemeClr val="tx1"/>
                </a:solidFill>
                <a:latin typeface="Trebuchet MS" panose="020B0603020202020204" pitchFamily="34" charset="0"/>
                <a:ea typeface="ＭＳ Ｐゴシック" panose="020B0600070205080204" pitchFamily="34" charset="-128"/>
              </a:defRPr>
            </a:lvl2pPr>
            <a:lvl3pPr marL="1143000" indent="-228600">
              <a:defRPr sz="3200">
                <a:solidFill>
                  <a:schemeClr val="tx1"/>
                </a:solidFill>
                <a:latin typeface="Trebuchet MS" panose="020B0603020202020204" pitchFamily="34" charset="0"/>
                <a:ea typeface="ＭＳ Ｐゴシック" panose="020B0600070205080204" pitchFamily="34" charset="-128"/>
              </a:defRPr>
            </a:lvl3pPr>
            <a:lvl4pPr marL="1600200" indent="-228600">
              <a:defRPr sz="3200">
                <a:solidFill>
                  <a:schemeClr val="tx1"/>
                </a:solidFill>
                <a:latin typeface="Trebuchet MS" panose="020B0603020202020204" pitchFamily="34" charset="0"/>
                <a:ea typeface="ＭＳ Ｐゴシック" panose="020B0600070205080204" pitchFamily="34" charset="-128"/>
              </a:defRPr>
            </a:lvl4pPr>
            <a:lvl5pPr marL="2057400" indent="-228600">
              <a:defRPr sz="32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3200" b="0" i="0" u="none" strike="noStrike" kern="0" cap="none" spc="0" normalizeH="0" baseline="0" noProof="0">
              <a:ln>
                <a:noFill/>
              </a:ln>
              <a:solidFill>
                <a:srgbClr val="000000"/>
              </a:solidFill>
              <a:effectLst/>
              <a:uLnTx/>
              <a:uFillTx/>
              <a:latin typeface="Trebuchet MS" panose="020B0603020202020204" pitchFamily="34" charset="0"/>
              <a:ea typeface="ＭＳ Ｐゴシック" panose="020B0600070205080204" pitchFamily="34" charset="-128"/>
              <a:cs typeface="+mn-cs"/>
            </a:endParaRPr>
          </a:p>
        </p:txBody>
      </p:sp>
      <p:sp>
        <p:nvSpPr>
          <p:cNvPr id="5" name="Rectangle 4"/>
          <p:cNvSpPr/>
          <p:nvPr/>
        </p:nvSpPr>
        <p:spPr>
          <a:xfrm>
            <a:off x="170606" y="285150"/>
            <a:ext cx="8748574" cy="552459"/>
          </a:xfrm>
          <a:prstGeom prst="rect">
            <a:avLst/>
          </a:prstGeom>
        </p:spPr>
        <p:txBody>
          <a:bodyPr wrap="square">
            <a:spAutoFit/>
          </a:bodyPr>
          <a:lstStyle/>
          <a:p>
            <a:pPr marL="0" marR="0" lvl="0" indent="0" algn="ctr" defTabSz="914400" rtl="0" eaLnBrk="1" fontAlgn="auto" latinLnBrk="0" hangingPunct="1">
              <a:lnSpc>
                <a:spcPct val="115000"/>
              </a:lnSpc>
              <a:spcBef>
                <a:spcPts val="0"/>
              </a:spcBef>
              <a:spcAft>
                <a:spcPts val="1000"/>
              </a:spcAft>
              <a:buClrTx/>
              <a:buSzTx/>
              <a:buFontTx/>
              <a:buNone/>
              <a:tabLst/>
              <a:defRPr/>
            </a:pPr>
            <a:r>
              <a:rPr lang="en-US" sz="2600" kern="0" dirty="0">
                <a:solidFill>
                  <a:prstClr val="black"/>
                </a:solidFill>
                <a:latin typeface="Trebuchet MS" panose="020B0603020202020204" pitchFamily="34" charset="0"/>
                <a:ea typeface="Calibri" panose="020F0502020204030204" pitchFamily="34" charset="0"/>
                <a:cs typeface="Times New Roman" panose="02020603050405020304" pitchFamily="18" charset="0"/>
              </a:rPr>
              <a:t>Which In Turn Delivers Stronger Ad Recall</a:t>
            </a:r>
            <a:endParaRPr kumimoji="0" lang="en-US" sz="2600" i="0" u="none" strike="noStrike" kern="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endParaRPr>
          </a:p>
        </p:txBody>
      </p:sp>
      <p:graphicFrame>
        <p:nvGraphicFramePr>
          <p:cNvPr id="4" name="Chart 3">
            <a:extLst>
              <a:ext uri="{FF2B5EF4-FFF2-40B4-BE49-F238E27FC236}">
                <a16:creationId xmlns:a16="http://schemas.microsoft.com/office/drawing/2014/main" id="{00CD2F14-E06A-44DA-8DDC-2BFAAD4E9B6F}"/>
              </a:ext>
            </a:extLst>
          </p:cNvPr>
          <p:cNvGraphicFramePr/>
          <p:nvPr>
            <p:extLst>
              <p:ext uri="{D42A27DB-BD31-4B8C-83A1-F6EECF244321}">
                <p14:modId xmlns:p14="http://schemas.microsoft.com/office/powerpoint/2010/main" val="293273590"/>
              </p:ext>
            </p:extLst>
          </p:nvPr>
        </p:nvGraphicFramePr>
        <p:xfrm>
          <a:off x="2174994" y="1458857"/>
          <a:ext cx="8757544" cy="3293596"/>
        </p:xfrm>
        <a:graphic>
          <a:graphicData uri="http://schemas.openxmlformats.org/drawingml/2006/chart">
            <c:chart xmlns:c="http://schemas.openxmlformats.org/drawingml/2006/chart" xmlns:r="http://schemas.openxmlformats.org/officeDocument/2006/relationships" r:id="rId3"/>
          </a:graphicData>
        </a:graphic>
      </p:graphicFrame>
      <p:pic>
        <p:nvPicPr>
          <p:cNvPr id="6" name="Picture 5">
            <a:extLst>
              <a:ext uri="{FF2B5EF4-FFF2-40B4-BE49-F238E27FC236}">
                <a16:creationId xmlns:a16="http://schemas.microsoft.com/office/drawing/2014/main" id="{316F56FE-B885-47BA-A513-A64A233886C6}"/>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10730"/>
          <a:stretch/>
        </p:blipFill>
        <p:spPr>
          <a:xfrm>
            <a:off x="4420680" y="4323296"/>
            <a:ext cx="801038" cy="586590"/>
          </a:xfrm>
          <a:prstGeom prst="rect">
            <a:avLst/>
          </a:prstGeom>
        </p:spPr>
      </p:pic>
      <p:pic>
        <p:nvPicPr>
          <p:cNvPr id="7" name="Picture 6">
            <a:extLst>
              <a:ext uri="{FF2B5EF4-FFF2-40B4-BE49-F238E27FC236}">
                <a16:creationId xmlns:a16="http://schemas.microsoft.com/office/drawing/2014/main" id="{5AC84F75-494A-4A3C-A716-E6FA35F5BFA9}"/>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18863" r="18072"/>
          <a:stretch/>
        </p:blipFill>
        <p:spPr>
          <a:xfrm>
            <a:off x="2456722" y="4329187"/>
            <a:ext cx="701614" cy="430599"/>
          </a:xfrm>
          <a:prstGeom prst="rect">
            <a:avLst/>
          </a:prstGeom>
        </p:spPr>
      </p:pic>
      <p:pic>
        <p:nvPicPr>
          <p:cNvPr id="8" name="Picture 7">
            <a:extLst>
              <a:ext uri="{FF2B5EF4-FFF2-40B4-BE49-F238E27FC236}">
                <a16:creationId xmlns:a16="http://schemas.microsoft.com/office/drawing/2014/main" id="{6691B3F4-8DFC-4B80-B8BD-11A257018CFB}"/>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493344" y="4323028"/>
            <a:ext cx="423845" cy="656960"/>
          </a:xfrm>
          <a:prstGeom prst="rect">
            <a:avLst/>
          </a:prstGeom>
        </p:spPr>
      </p:pic>
      <p:pic>
        <p:nvPicPr>
          <p:cNvPr id="9" name="Picture 8">
            <a:extLst>
              <a:ext uri="{FF2B5EF4-FFF2-40B4-BE49-F238E27FC236}">
                <a16:creationId xmlns:a16="http://schemas.microsoft.com/office/drawing/2014/main" id="{77C66F92-0A62-45F2-AC55-97EFB35FC2E7}"/>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rot="5400000">
            <a:off x="3516281" y="4159289"/>
            <a:ext cx="571082" cy="828990"/>
          </a:xfrm>
          <a:prstGeom prst="rect">
            <a:avLst/>
          </a:prstGeom>
        </p:spPr>
      </p:pic>
      <p:sp>
        <p:nvSpPr>
          <p:cNvPr id="2" name="TextBox 1">
            <a:extLst>
              <a:ext uri="{FF2B5EF4-FFF2-40B4-BE49-F238E27FC236}">
                <a16:creationId xmlns:a16="http://schemas.microsoft.com/office/drawing/2014/main" id="{2726D33A-7B34-4116-B9D5-371A9FE7DE96}"/>
              </a:ext>
            </a:extLst>
          </p:cNvPr>
          <p:cNvSpPr txBox="1"/>
          <p:nvPr/>
        </p:nvSpPr>
        <p:spPr>
          <a:xfrm>
            <a:off x="0" y="6596418"/>
            <a:ext cx="5955476" cy="200055"/>
          </a:xfrm>
          <a:prstGeom prst="rect">
            <a:avLst/>
          </a:prstGeom>
          <a:noFill/>
        </p:spPr>
        <p:txBody>
          <a:bodyPr wrap="none" rtlCol="0">
            <a:spAutoFit/>
          </a:bodyPr>
          <a:lstStyle/>
          <a:p>
            <a:r>
              <a:rPr lang="en-US" sz="700" i="1" dirty="0"/>
              <a:t>Source: CRE and Hub Research custom study. “New study finds that TV outperforms Digital platforms in viewer ad attention &amp; recall” 6/26/16</a:t>
            </a:r>
          </a:p>
        </p:txBody>
      </p:sp>
      <p:sp>
        <p:nvSpPr>
          <p:cNvPr id="3" name="TextBox 2">
            <a:extLst>
              <a:ext uri="{FF2B5EF4-FFF2-40B4-BE49-F238E27FC236}">
                <a16:creationId xmlns:a16="http://schemas.microsoft.com/office/drawing/2014/main" id="{C06FF078-54E2-404C-A340-1E68AD53358A}"/>
              </a:ext>
            </a:extLst>
          </p:cNvPr>
          <p:cNvSpPr txBox="1"/>
          <p:nvPr/>
        </p:nvSpPr>
        <p:spPr>
          <a:xfrm>
            <a:off x="2254830" y="5204651"/>
            <a:ext cx="4047337" cy="523220"/>
          </a:xfrm>
          <a:prstGeom prst="rect">
            <a:avLst/>
          </a:prstGeom>
          <a:noFill/>
        </p:spPr>
        <p:txBody>
          <a:bodyPr wrap="square" rtlCol="0">
            <a:spAutoFit/>
          </a:bodyPr>
          <a:lstStyle/>
          <a:p>
            <a:pPr algn="ctr"/>
            <a:r>
              <a:rPr lang="en-US" sz="1400" dirty="0"/>
              <a:t>% of viewers able to identify half or more advertisers after viewing content</a:t>
            </a:r>
          </a:p>
        </p:txBody>
      </p:sp>
      <p:sp>
        <p:nvSpPr>
          <p:cNvPr id="17" name="Slide Number Placeholder 1">
            <a:extLst>
              <a:ext uri="{FF2B5EF4-FFF2-40B4-BE49-F238E27FC236}">
                <a16:creationId xmlns:a16="http://schemas.microsoft.com/office/drawing/2014/main" id="{CD635994-D21E-4B44-BCED-900EB0EAB90C}"/>
              </a:ext>
            </a:extLst>
          </p:cNvPr>
          <p:cNvSpPr txBox="1">
            <a:spLocks/>
          </p:cNvSpPr>
          <p:nvPr/>
        </p:nvSpPr>
        <p:spPr>
          <a:xfrm>
            <a:off x="8458200" y="6572521"/>
            <a:ext cx="21336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04F9D6DC-8C4E-4599-BF21-177D7E9FD0BC}" type="slidenum">
              <a:rPr lang="en-US" sz="1100" smtClean="0">
                <a:solidFill>
                  <a:schemeClr val="accent1"/>
                </a:solidFill>
              </a:rPr>
              <a:pPr/>
              <a:t>68</a:t>
            </a:fld>
            <a:endParaRPr lang="en-US" sz="1400" dirty="0">
              <a:solidFill>
                <a:schemeClr val="accent1"/>
              </a:solidFill>
            </a:endParaRPr>
          </a:p>
        </p:txBody>
      </p:sp>
    </p:spTree>
    <p:extLst>
      <p:ext uri="{BB962C8B-B14F-4D97-AF65-F5344CB8AC3E}">
        <p14:creationId xmlns:p14="http://schemas.microsoft.com/office/powerpoint/2010/main" val="3632118997"/>
      </p:ext>
    </p:extLst>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Picture 2" descr="C:\Documents and Settings\JoleenM.CABLETVADB\Local Settings\Temp\Temporary Directory 21 for CableNation[1].zip\CableNation\OtherFormats\CMYK_Print\CAB_CN_Hor.tif"/>
          <p:cNvSpPr>
            <a:spLocks noChangeAspect="1" noChangeArrowheads="1"/>
          </p:cNvSpPr>
          <p:nvPr/>
        </p:nvSpPr>
        <p:spPr bwMode="auto">
          <a:xfrm>
            <a:off x="3276600" y="381000"/>
            <a:ext cx="2744788" cy="7318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200">
                <a:solidFill>
                  <a:schemeClr val="tx1"/>
                </a:solidFill>
                <a:latin typeface="Trebuchet MS" panose="020B0603020202020204" pitchFamily="34" charset="0"/>
                <a:ea typeface="ＭＳ Ｐゴシック" panose="020B0600070205080204" pitchFamily="34" charset="-128"/>
              </a:defRPr>
            </a:lvl1pPr>
            <a:lvl2pPr marL="742950" indent="-285750">
              <a:defRPr sz="3200">
                <a:solidFill>
                  <a:schemeClr val="tx1"/>
                </a:solidFill>
                <a:latin typeface="Trebuchet MS" panose="020B0603020202020204" pitchFamily="34" charset="0"/>
                <a:ea typeface="ＭＳ Ｐゴシック" panose="020B0600070205080204" pitchFamily="34" charset="-128"/>
              </a:defRPr>
            </a:lvl2pPr>
            <a:lvl3pPr marL="1143000" indent="-228600">
              <a:defRPr sz="3200">
                <a:solidFill>
                  <a:schemeClr val="tx1"/>
                </a:solidFill>
                <a:latin typeface="Trebuchet MS" panose="020B0603020202020204" pitchFamily="34" charset="0"/>
                <a:ea typeface="ＭＳ Ｐゴシック" panose="020B0600070205080204" pitchFamily="34" charset="-128"/>
              </a:defRPr>
            </a:lvl3pPr>
            <a:lvl4pPr marL="1600200" indent="-228600">
              <a:defRPr sz="3200">
                <a:solidFill>
                  <a:schemeClr val="tx1"/>
                </a:solidFill>
                <a:latin typeface="Trebuchet MS" panose="020B0603020202020204" pitchFamily="34" charset="0"/>
                <a:ea typeface="ＭＳ Ｐゴシック" panose="020B0600070205080204" pitchFamily="34" charset="-128"/>
              </a:defRPr>
            </a:lvl4pPr>
            <a:lvl5pPr marL="2057400" indent="-228600">
              <a:defRPr sz="32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3200" b="0" i="0" u="none" strike="noStrike" kern="0" cap="none" spc="0" normalizeH="0" baseline="0" noProof="0">
              <a:ln>
                <a:noFill/>
              </a:ln>
              <a:solidFill>
                <a:srgbClr val="000000"/>
              </a:solidFill>
              <a:effectLst/>
              <a:uLnTx/>
              <a:uFillTx/>
              <a:latin typeface="Trebuchet MS" panose="020B0603020202020204" pitchFamily="34" charset="0"/>
              <a:ea typeface="ＭＳ Ｐゴシック" panose="020B0600070205080204" pitchFamily="34" charset="-128"/>
              <a:cs typeface="+mn-cs"/>
            </a:endParaRPr>
          </a:p>
        </p:txBody>
      </p:sp>
      <p:sp>
        <p:nvSpPr>
          <p:cNvPr id="5" name="Rectangle 4"/>
          <p:cNvSpPr/>
          <p:nvPr/>
        </p:nvSpPr>
        <p:spPr>
          <a:xfrm>
            <a:off x="527500" y="381000"/>
            <a:ext cx="8043203" cy="522964"/>
          </a:xfrm>
          <a:prstGeom prst="rect">
            <a:avLst/>
          </a:prstGeom>
        </p:spPr>
        <p:txBody>
          <a:bodyPr wrap="square">
            <a:spAutoFit/>
          </a:bodyPr>
          <a:lstStyle/>
          <a:p>
            <a:pPr marL="0" marR="0" lvl="0" indent="0" algn="ctr" defTabSz="914400" rtl="0" eaLnBrk="1" fontAlgn="auto" latinLnBrk="0" hangingPunct="1">
              <a:lnSpc>
                <a:spcPct val="115000"/>
              </a:lnSpc>
              <a:spcBef>
                <a:spcPts val="0"/>
              </a:spcBef>
              <a:spcAft>
                <a:spcPts val="1000"/>
              </a:spcAft>
              <a:buClrTx/>
              <a:buSzTx/>
              <a:buFontTx/>
              <a:buNone/>
              <a:tabLst/>
              <a:defRPr/>
            </a:pPr>
            <a:r>
              <a:rPr lang="en-US" sz="2600" kern="0" dirty="0">
                <a:solidFill>
                  <a:prstClr val="black"/>
                </a:solidFill>
                <a:latin typeface="Trebuchet MS" panose="020B0603020202020204" pitchFamily="34" charset="0"/>
                <a:ea typeface="Calibri" panose="020F0502020204030204" pitchFamily="34" charset="0"/>
                <a:cs typeface="Times New Roman" panose="02020603050405020304" pitchFamily="18" charset="0"/>
              </a:rPr>
              <a:t> And Fosters Brand Health</a:t>
            </a:r>
            <a:endParaRPr kumimoji="0" lang="en-US" sz="2600" i="0" u="none" strike="noStrike" kern="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id="{AD7EC87A-BC71-40FC-99BE-B880D1A4DEA8}"/>
              </a:ext>
            </a:extLst>
          </p:cNvPr>
          <p:cNvSpPr txBox="1"/>
          <p:nvPr/>
        </p:nvSpPr>
        <p:spPr>
          <a:xfrm>
            <a:off x="154745" y="6593426"/>
            <a:ext cx="2789546" cy="200055"/>
          </a:xfrm>
          <a:prstGeom prst="rect">
            <a:avLst/>
          </a:prstGeom>
          <a:noFill/>
        </p:spPr>
        <p:txBody>
          <a:bodyPr wrap="none" rtlCol="0">
            <a:spAutoFit/>
          </a:bodyPr>
          <a:lstStyle/>
          <a:p>
            <a:r>
              <a:rPr lang="en-US" sz="700" i="1" dirty="0"/>
              <a:t>Source: TV/Ad Nation, 2016, Ipsos Connect/</a:t>
            </a:r>
            <a:r>
              <a:rPr lang="en-US" sz="700" i="1" dirty="0" err="1"/>
              <a:t>Thnkbox</a:t>
            </a:r>
            <a:r>
              <a:rPr lang="en-US" sz="700" i="1" dirty="0"/>
              <a:t>, adults 15+</a:t>
            </a:r>
          </a:p>
        </p:txBody>
      </p:sp>
      <p:graphicFrame>
        <p:nvGraphicFramePr>
          <p:cNvPr id="7" name="Chart 6">
            <a:extLst>
              <a:ext uri="{FF2B5EF4-FFF2-40B4-BE49-F238E27FC236}">
                <a16:creationId xmlns:a16="http://schemas.microsoft.com/office/drawing/2014/main" id="{BDE042A0-62EA-4915-AA8C-E7D6DAF2DBC2}"/>
              </a:ext>
            </a:extLst>
          </p:cNvPr>
          <p:cNvGraphicFramePr/>
          <p:nvPr>
            <p:extLst>
              <p:ext uri="{D42A27DB-BD31-4B8C-83A1-F6EECF244321}">
                <p14:modId xmlns:p14="http://schemas.microsoft.com/office/powerpoint/2010/main" val="1321499007"/>
              </p:ext>
            </p:extLst>
          </p:nvPr>
        </p:nvGraphicFramePr>
        <p:xfrm>
          <a:off x="154745" y="1491175"/>
          <a:ext cx="8989255" cy="3502855"/>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Box 7">
            <a:extLst>
              <a:ext uri="{FF2B5EF4-FFF2-40B4-BE49-F238E27FC236}">
                <a16:creationId xmlns:a16="http://schemas.microsoft.com/office/drawing/2014/main" id="{8E50CCFD-41DD-4FF6-B279-6CD0C084F191}"/>
              </a:ext>
            </a:extLst>
          </p:cNvPr>
          <p:cNvSpPr txBox="1"/>
          <p:nvPr/>
        </p:nvSpPr>
        <p:spPr>
          <a:xfrm>
            <a:off x="2574388" y="3111797"/>
            <a:ext cx="1067921" cy="261610"/>
          </a:xfrm>
          <a:prstGeom prst="rect">
            <a:avLst/>
          </a:prstGeom>
          <a:noFill/>
        </p:spPr>
        <p:txBody>
          <a:bodyPr wrap="none" rtlCol="0">
            <a:spAutoFit/>
          </a:bodyPr>
          <a:lstStyle/>
          <a:p>
            <a:r>
              <a:rPr lang="en-US" sz="1100" dirty="0"/>
              <a:t>(Social Media)</a:t>
            </a:r>
          </a:p>
        </p:txBody>
      </p:sp>
      <p:sp>
        <p:nvSpPr>
          <p:cNvPr id="9" name="TextBox 8">
            <a:extLst>
              <a:ext uri="{FF2B5EF4-FFF2-40B4-BE49-F238E27FC236}">
                <a16:creationId xmlns:a16="http://schemas.microsoft.com/office/drawing/2014/main" id="{D753B2CB-1159-41F3-B2D4-3CA21CB7F639}"/>
              </a:ext>
            </a:extLst>
          </p:cNvPr>
          <p:cNvSpPr txBox="1"/>
          <p:nvPr/>
        </p:nvSpPr>
        <p:spPr>
          <a:xfrm>
            <a:off x="6971241" y="3111797"/>
            <a:ext cx="1067921" cy="261610"/>
          </a:xfrm>
          <a:prstGeom prst="rect">
            <a:avLst/>
          </a:prstGeom>
          <a:noFill/>
        </p:spPr>
        <p:txBody>
          <a:bodyPr wrap="none" rtlCol="0">
            <a:spAutoFit/>
          </a:bodyPr>
          <a:lstStyle/>
          <a:p>
            <a:r>
              <a:rPr lang="en-US" sz="1100" dirty="0"/>
              <a:t>(Social Media)</a:t>
            </a:r>
          </a:p>
        </p:txBody>
      </p:sp>
      <p:sp>
        <p:nvSpPr>
          <p:cNvPr id="10" name="Slide Number Placeholder 1">
            <a:extLst>
              <a:ext uri="{FF2B5EF4-FFF2-40B4-BE49-F238E27FC236}">
                <a16:creationId xmlns:a16="http://schemas.microsoft.com/office/drawing/2014/main" id="{97233FB4-8535-41CD-8CD6-181AF28D26C2}"/>
              </a:ext>
            </a:extLst>
          </p:cNvPr>
          <p:cNvSpPr txBox="1">
            <a:spLocks/>
          </p:cNvSpPr>
          <p:nvPr/>
        </p:nvSpPr>
        <p:spPr>
          <a:xfrm>
            <a:off x="8458200" y="6572521"/>
            <a:ext cx="21336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04F9D6DC-8C4E-4599-BF21-177D7E9FD0BC}" type="slidenum">
              <a:rPr lang="en-US" sz="1100" smtClean="0">
                <a:solidFill>
                  <a:schemeClr val="accent1"/>
                </a:solidFill>
              </a:rPr>
              <a:pPr/>
              <a:t>69</a:t>
            </a:fld>
            <a:endParaRPr lang="en-US" sz="1400" dirty="0">
              <a:solidFill>
                <a:schemeClr val="accent1"/>
              </a:solidFill>
            </a:endParaRPr>
          </a:p>
        </p:txBody>
      </p:sp>
    </p:spTree>
    <p:extLst>
      <p:ext uri="{BB962C8B-B14F-4D97-AF65-F5344CB8AC3E}">
        <p14:creationId xmlns:p14="http://schemas.microsoft.com/office/powerpoint/2010/main" val="481204771"/>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itle 1">
            <a:extLst>
              <a:ext uri="{FF2B5EF4-FFF2-40B4-BE49-F238E27FC236}">
                <a16:creationId xmlns:a16="http://schemas.microsoft.com/office/drawing/2014/main" id="{C26066F6-AD95-44C4-B734-7C5BC79D3610}"/>
              </a:ext>
            </a:extLst>
          </p:cNvPr>
          <p:cNvSpPr txBox="1">
            <a:spLocks/>
          </p:cNvSpPr>
          <p:nvPr/>
        </p:nvSpPr>
        <p:spPr>
          <a:xfrm>
            <a:off x="922788" y="2090643"/>
            <a:ext cx="7315200" cy="995363"/>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200" dirty="0">
                <a:latin typeface="+mn-lt"/>
                <a:ea typeface="+mn-ea"/>
                <a:cs typeface="+mn-cs"/>
              </a:rPr>
              <a:t>Over The Course Of a Year, The Average American Devotes 1,908 Hours To Television</a:t>
            </a:r>
          </a:p>
          <a:p>
            <a:endParaRPr lang="en-US" sz="2200" dirty="0">
              <a:latin typeface="+mn-lt"/>
              <a:ea typeface="+mn-ea"/>
              <a:cs typeface="+mn-cs"/>
            </a:endParaRPr>
          </a:p>
          <a:p>
            <a:r>
              <a:rPr lang="en-US" sz="2200" dirty="0">
                <a:latin typeface="+mn-lt"/>
                <a:ea typeface="+mn-ea"/>
                <a:cs typeface="+mn-cs"/>
              </a:rPr>
              <a:t> If Viewed Consecutively, He Would Spend </a:t>
            </a:r>
          </a:p>
          <a:p>
            <a:r>
              <a:rPr lang="en-US" sz="2200" b="1" i="1" dirty="0">
                <a:latin typeface="+mn-lt"/>
                <a:ea typeface="+mn-ea"/>
                <a:cs typeface="+mn-cs"/>
              </a:rPr>
              <a:t>80 Days – 20% of the year – </a:t>
            </a:r>
            <a:r>
              <a:rPr lang="en-US" sz="2200" dirty="0">
                <a:latin typeface="+mn-lt"/>
                <a:ea typeface="+mn-ea"/>
                <a:cs typeface="+mn-cs"/>
              </a:rPr>
              <a:t>Watching TV</a:t>
            </a:r>
          </a:p>
          <a:p>
            <a:endParaRPr lang="en-US" sz="2400" dirty="0"/>
          </a:p>
        </p:txBody>
      </p:sp>
      <p:sp>
        <p:nvSpPr>
          <p:cNvPr id="22" name="TextBox 21">
            <a:extLst>
              <a:ext uri="{FF2B5EF4-FFF2-40B4-BE49-F238E27FC236}">
                <a16:creationId xmlns:a16="http://schemas.microsoft.com/office/drawing/2014/main" id="{CB1DA4DC-29B3-408C-8930-E68F6158E247}"/>
              </a:ext>
            </a:extLst>
          </p:cNvPr>
          <p:cNvSpPr txBox="1"/>
          <p:nvPr/>
        </p:nvSpPr>
        <p:spPr>
          <a:xfrm>
            <a:off x="0" y="6657945"/>
            <a:ext cx="7466991" cy="18466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600" b="0" i="1" u="none" strike="noStrike" kern="1200" cap="none" spc="0" normalizeH="0" baseline="0" noProof="0" dirty="0">
                <a:ln>
                  <a:noFill/>
                </a:ln>
                <a:effectLst/>
                <a:uLnTx/>
                <a:uFillTx/>
                <a:latin typeface="Trebuchet MS"/>
                <a:ea typeface="+mn-ea"/>
                <a:cs typeface="+mn-cs"/>
              </a:rPr>
              <a:t>Source: Nielsen Total Audience Report, Q1 ’17, P18+; TV = Live TV + DVR + Time Shifted</a:t>
            </a:r>
            <a:endParaRPr kumimoji="0" lang="en-US" sz="600" b="0" i="1" u="none" strike="noStrike" kern="1200" cap="none" spc="0" normalizeH="0" baseline="0" noProof="0" dirty="0">
              <a:ln>
                <a:noFill/>
              </a:ln>
              <a:effectLst/>
              <a:uLnTx/>
              <a:uFillTx/>
              <a:latin typeface="Trebuchet MS"/>
            </a:endParaRPr>
          </a:p>
        </p:txBody>
      </p:sp>
      <p:sp>
        <p:nvSpPr>
          <p:cNvPr id="4" name="Slide Number Placeholder 4">
            <a:extLst>
              <a:ext uri="{FF2B5EF4-FFF2-40B4-BE49-F238E27FC236}">
                <a16:creationId xmlns:a16="http://schemas.microsoft.com/office/drawing/2014/main" id="{2D2504C0-B823-4B89-AF5E-0E39295BEA65}"/>
              </a:ext>
            </a:extLst>
          </p:cNvPr>
          <p:cNvSpPr txBox="1">
            <a:spLocks/>
          </p:cNvSpPr>
          <p:nvPr/>
        </p:nvSpPr>
        <p:spPr>
          <a:xfrm>
            <a:off x="8685495" y="6623526"/>
            <a:ext cx="20574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200">
              <a:defRPr/>
            </a:pPr>
            <a:r>
              <a:rPr lang="en-US" sz="1100" dirty="0">
                <a:solidFill>
                  <a:schemeClr val="accent1"/>
                </a:solidFill>
                <a:latin typeface="Trebuchet MS"/>
              </a:rPr>
              <a:t>7</a:t>
            </a:r>
          </a:p>
        </p:txBody>
      </p:sp>
    </p:spTree>
    <p:extLst>
      <p:ext uri="{BB962C8B-B14F-4D97-AF65-F5344CB8AC3E}">
        <p14:creationId xmlns:p14="http://schemas.microsoft.com/office/powerpoint/2010/main" val="104018404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Picture 2" descr="C:\Documents and Settings\JoleenM.CABLETVADB\Local Settings\Temp\Temporary Directory 21 for CableNation[1].zip\CableNation\OtherFormats\CMYK_Print\CAB_CN_Hor.tif"/>
          <p:cNvSpPr>
            <a:spLocks noChangeAspect="1" noChangeArrowheads="1"/>
          </p:cNvSpPr>
          <p:nvPr/>
        </p:nvSpPr>
        <p:spPr bwMode="auto">
          <a:xfrm>
            <a:off x="3276600" y="381000"/>
            <a:ext cx="2744788" cy="7318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200">
                <a:solidFill>
                  <a:schemeClr val="tx1"/>
                </a:solidFill>
                <a:latin typeface="Trebuchet MS" panose="020B0603020202020204" pitchFamily="34" charset="0"/>
                <a:ea typeface="ＭＳ Ｐゴシック" panose="020B0600070205080204" pitchFamily="34" charset="-128"/>
              </a:defRPr>
            </a:lvl1pPr>
            <a:lvl2pPr marL="742950" indent="-285750">
              <a:defRPr sz="3200">
                <a:solidFill>
                  <a:schemeClr val="tx1"/>
                </a:solidFill>
                <a:latin typeface="Trebuchet MS" panose="020B0603020202020204" pitchFamily="34" charset="0"/>
                <a:ea typeface="ＭＳ Ｐゴシック" panose="020B0600070205080204" pitchFamily="34" charset="-128"/>
              </a:defRPr>
            </a:lvl2pPr>
            <a:lvl3pPr marL="1143000" indent="-228600">
              <a:defRPr sz="3200">
                <a:solidFill>
                  <a:schemeClr val="tx1"/>
                </a:solidFill>
                <a:latin typeface="Trebuchet MS" panose="020B0603020202020204" pitchFamily="34" charset="0"/>
                <a:ea typeface="ＭＳ Ｐゴシック" panose="020B0600070205080204" pitchFamily="34" charset="-128"/>
              </a:defRPr>
            </a:lvl3pPr>
            <a:lvl4pPr marL="1600200" indent="-228600">
              <a:defRPr sz="3200">
                <a:solidFill>
                  <a:schemeClr val="tx1"/>
                </a:solidFill>
                <a:latin typeface="Trebuchet MS" panose="020B0603020202020204" pitchFamily="34" charset="0"/>
                <a:ea typeface="ＭＳ Ｐゴシック" panose="020B0600070205080204" pitchFamily="34" charset="-128"/>
              </a:defRPr>
            </a:lvl4pPr>
            <a:lvl5pPr marL="2057400" indent="-228600">
              <a:defRPr sz="32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3200" b="0" i="0" u="none" strike="noStrike" kern="0" cap="none" spc="0" normalizeH="0" baseline="0" noProof="0">
              <a:ln>
                <a:noFill/>
              </a:ln>
              <a:solidFill>
                <a:srgbClr val="000000"/>
              </a:solidFill>
              <a:effectLst/>
              <a:uLnTx/>
              <a:uFillTx/>
              <a:latin typeface="Trebuchet MS" panose="020B0603020202020204" pitchFamily="34" charset="0"/>
              <a:ea typeface="ＭＳ Ｐゴシック" panose="020B0600070205080204" pitchFamily="34" charset="-128"/>
              <a:cs typeface="+mn-cs"/>
            </a:endParaRPr>
          </a:p>
        </p:txBody>
      </p:sp>
      <p:sp>
        <p:nvSpPr>
          <p:cNvPr id="5" name="Rectangle 4"/>
          <p:cNvSpPr/>
          <p:nvPr/>
        </p:nvSpPr>
        <p:spPr>
          <a:xfrm>
            <a:off x="627392" y="348800"/>
            <a:ext cx="8043203" cy="1012585"/>
          </a:xfrm>
          <a:prstGeom prst="rect">
            <a:avLst/>
          </a:prstGeom>
        </p:spPr>
        <p:txBody>
          <a:bodyPr wrap="square">
            <a:spAutoFit/>
          </a:bodyPr>
          <a:lstStyle/>
          <a:p>
            <a:pPr lvl="0" algn="ctr">
              <a:lnSpc>
                <a:spcPct val="115000"/>
              </a:lnSpc>
              <a:spcAft>
                <a:spcPts val="1000"/>
              </a:spcAft>
              <a:defRPr/>
            </a:pPr>
            <a:r>
              <a:rPr lang="en-US" sz="2600" kern="0" dirty="0">
                <a:solidFill>
                  <a:prstClr val="black"/>
                </a:solidFill>
                <a:latin typeface="Trebuchet MS" panose="020B0603020202020204" pitchFamily="34" charset="0"/>
                <a:ea typeface="Calibri" panose="020F0502020204030204" pitchFamily="34" charset="0"/>
                <a:cs typeface="Times New Roman" panose="02020603050405020304" pitchFamily="18" charset="0"/>
              </a:rPr>
              <a:t>Ultimately Driving Greater Brand Equity Lifts Than Digital Media</a:t>
            </a:r>
            <a:endParaRPr kumimoji="0" lang="en-US" sz="2600" i="0" u="none" strike="noStrike" kern="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endParaRPr>
          </a:p>
        </p:txBody>
      </p:sp>
      <p:graphicFrame>
        <p:nvGraphicFramePr>
          <p:cNvPr id="4" name="Chart 3">
            <a:extLst>
              <a:ext uri="{FF2B5EF4-FFF2-40B4-BE49-F238E27FC236}">
                <a16:creationId xmlns:a16="http://schemas.microsoft.com/office/drawing/2014/main" id="{CDAA9613-0BA2-4633-A5AF-165C14D952C1}"/>
              </a:ext>
            </a:extLst>
          </p:cNvPr>
          <p:cNvGraphicFramePr/>
          <p:nvPr>
            <p:extLst>
              <p:ext uri="{D42A27DB-BD31-4B8C-83A1-F6EECF244321}">
                <p14:modId xmlns:p14="http://schemas.microsoft.com/office/powerpoint/2010/main" val="1398411418"/>
              </p:ext>
            </p:extLst>
          </p:nvPr>
        </p:nvGraphicFramePr>
        <p:xfrm>
          <a:off x="0" y="2171742"/>
          <a:ext cx="8757544" cy="3683148"/>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a:extLst>
              <a:ext uri="{FF2B5EF4-FFF2-40B4-BE49-F238E27FC236}">
                <a16:creationId xmlns:a16="http://schemas.microsoft.com/office/drawing/2014/main" id="{AD7EC87A-BC71-40FC-99BE-B880D1A4DEA8}"/>
              </a:ext>
            </a:extLst>
          </p:cNvPr>
          <p:cNvSpPr txBox="1"/>
          <p:nvPr/>
        </p:nvSpPr>
        <p:spPr>
          <a:xfrm>
            <a:off x="0" y="6596418"/>
            <a:ext cx="4682692" cy="200055"/>
          </a:xfrm>
          <a:prstGeom prst="rect">
            <a:avLst/>
          </a:prstGeom>
          <a:noFill/>
        </p:spPr>
        <p:txBody>
          <a:bodyPr wrap="none" rtlCol="0">
            <a:spAutoFit/>
          </a:bodyPr>
          <a:lstStyle/>
          <a:p>
            <a:r>
              <a:rPr lang="en-US" sz="700" i="1" dirty="0"/>
              <a:t>Source: IAB/Research Now Cross Media Effectiveness Study, January 2017; Digital Only = Desktop + Mobile Web</a:t>
            </a:r>
          </a:p>
        </p:txBody>
      </p:sp>
      <p:sp>
        <p:nvSpPr>
          <p:cNvPr id="7" name="Slide Number Placeholder 1">
            <a:extLst>
              <a:ext uri="{FF2B5EF4-FFF2-40B4-BE49-F238E27FC236}">
                <a16:creationId xmlns:a16="http://schemas.microsoft.com/office/drawing/2014/main" id="{E888353D-BD0B-4A20-AB01-066E12B219BA}"/>
              </a:ext>
            </a:extLst>
          </p:cNvPr>
          <p:cNvSpPr txBox="1">
            <a:spLocks/>
          </p:cNvSpPr>
          <p:nvPr/>
        </p:nvSpPr>
        <p:spPr>
          <a:xfrm>
            <a:off x="8458200" y="6572521"/>
            <a:ext cx="21336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04F9D6DC-8C4E-4599-BF21-177D7E9FD0BC}" type="slidenum">
              <a:rPr lang="en-US" sz="1100" smtClean="0">
                <a:solidFill>
                  <a:schemeClr val="accent1"/>
                </a:solidFill>
              </a:rPr>
              <a:pPr/>
              <a:t>70</a:t>
            </a:fld>
            <a:endParaRPr lang="en-US" sz="1400" dirty="0">
              <a:solidFill>
                <a:schemeClr val="accent1"/>
              </a:solidFill>
            </a:endParaRPr>
          </a:p>
        </p:txBody>
      </p:sp>
    </p:spTree>
    <p:extLst>
      <p:ext uri="{BB962C8B-B14F-4D97-AF65-F5344CB8AC3E}">
        <p14:creationId xmlns:p14="http://schemas.microsoft.com/office/powerpoint/2010/main" val="1293416664"/>
      </p:ext>
    </p:extLst>
  </p:cSld>
  <p:clrMapOvr>
    <a:masterClrMapping/>
  </p:clrMapOvr>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5B2A50C-0B49-4224-8CAD-668041213DC9}"/>
              </a:ext>
            </a:extLst>
          </p:cNvPr>
          <p:cNvSpPr>
            <a:spLocks noGrp="1"/>
          </p:cNvSpPr>
          <p:nvPr>
            <p:ph type="ctrTitle"/>
          </p:nvPr>
        </p:nvSpPr>
        <p:spPr>
          <a:xfrm>
            <a:off x="161636" y="460182"/>
            <a:ext cx="8805334" cy="798775"/>
          </a:xfrm>
        </p:spPr>
        <p:txBody>
          <a:bodyPr/>
          <a:lstStyle/>
          <a:p>
            <a:r>
              <a:rPr lang="en-US" dirty="0"/>
              <a:t>Marketers Know This And Rely Upon TV As a Platform To Showcase Their Most Emotionally Compelling Ads</a:t>
            </a:r>
          </a:p>
        </p:txBody>
      </p:sp>
      <p:sp>
        <p:nvSpPr>
          <p:cNvPr id="7" name="TextBox 6">
            <a:extLst>
              <a:ext uri="{FF2B5EF4-FFF2-40B4-BE49-F238E27FC236}">
                <a16:creationId xmlns:a16="http://schemas.microsoft.com/office/drawing/2014/main" id="{2835975E-50A1-4FE7-8F79-970ED280C10B}"/>
              </a:ext>
            </a:extLst>
          </p:cNvPr>
          <p:cNvSpPr txBox="1"/>
          <p:nvPr/>
        </p:nvSpPr>
        <p:spPr>
          <a:xfrm>
            <a:off x="3983363" y="4603760"/>
            <a:ext cx="1083951" cy="369332"/>
          </a:xfrm>
          <a:prstGeom prst="rect">
            <a:avLst/>
          </a:prstGeom>
          <a:noFill/>
        </p:spPr>
        <p:txBody>
          <a:bodyPr wrap="none" rtlCol="0">
            <a:spAutoFit/>
          </a:bodyPr>
          <a:lstStyle/>
          <a:p>
            <a:r>
              <a:rPr lang="en-US" dirty="0">
                <a:solidFill>
                  <a:srgbClr val="92D050"/>
                </a:solidFill>
              </a:rPr>
              <a:t>$80.2MM</a:t>
            </a:r>
            <a:endParaRPr lang="en-US" dirty="0">
              <a:solidFill>
                <a:schemeClr val="accent1"/>
              </a:solidFill>
            </a:endParaRPr>
          </a:p>
        </p:txBody>
      </p:sp>
      <p:pic>
        <p:nvPicPr>
          <p:cNvPr id="8" name="Picture 24" descr="https://g.twimg.com/Twitter_logo_blue.png">
            <a:extLst>
              <a:ext uri="{FF2B5EF4-FFF2-40B4-BE49-F238E27FC236}">
                <a16:creationId xmlns:a16="http://schemas.microsoft.com/office/drawing/2014/main" id="{DEB3BD16-35DB-48C0-8B7E-9CF23584CFC8}"/>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065633" y="5072074"/>
            <a:ext cx="227706" cy="185123"/>
          </a:xfrm>
          <a:prstGeom prst="rect">
            <a:avLst/>
          </a:prstGeom>
          <a:noFill/>
          <a:extLst>
            <a:ext uri="{909E8E84-426E-40dd-AFC4-6F175D3DCCD1}">
              <a14:hiddenFill xmlns:a14="http://schemas.microsoft.com/office/drawing/2010/main" xmlns="">
                <a:solidFill>
                  <a:srgbClr val="FFFFFF"/>
                </a:solidFill>
              </a14:hiddenFill>
            </a:ext>
          </a:extLst>
        </p:spPr>
      </p:pic>
      <p:pic>
        <p:nvPicPr>
          <p:cNvPr id="9" name="Picture 2" descr="https://www.facebookbrand.com/img/fb-art.jpg">
            <a:extLst>
              <a:ext uri="{FF2B5EF4-FFF2-40B4-BE49-F238E27FC236}">
                <a16:creationId xmlns:a16="http://schemas.microsoft.com/office/drawing/2014/main" id="{A4A4F117-36E4-4DF0-A06B-DCEF33188150}"/>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317638" y="5072074"/>
            <a:ext cx="150468" cy="182017"/>
          </a:xfrm>
          <a:prstGeom prst="rect">
            <a:avLst/>
          </a:prstGeom>
          <a:noFill/>
          <a:extLst>
            <a:ext uri="{909E8E84-426E-40dd-AFC4-6F175D3DCCD1}">
              <a14:hiddenFill xmlns:a14="http://schemas.microsoft.com/office/drawing/2010/main" xmlns="">
                <a:solidFill>
                  <a:srgbClr val="FFFFFF"/>
                </a:solidFill>
              </a14:hiddenFill>
            </a:ext>
          </a:extLst>
        </p:spPr>
      </p:pic>
      <p:pic>
        <p:nvPicPr>
          <p:cNvPr id="10" name="Picture 9">
            <a:extLst>
              <a:ext uri="{FF2B5EF4-FFF2-40B4-BE49-F238E27FC236}">
                <a16:creationId xmlns:a16="http://schemas.microsoft.com/office/drawing/2014/main" id="{F0E55A00-195E-4C14-A9D8-5F5ECF5CB33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666887" y="5028953"/>
            <a:ext cx="463232" cy="271367"/>
          </a:xfrm>
          <a:prstGeom prst="rect">
            <a:avLst/>
          </a:prstGeom>
        </p:spPr>
      </p:pic>
      <p:sp>
        <p:nvSpPr>
          <p:cNvPr id="11" name="TextBox 10">
            <a:extLst>
              <a:ext uri="{FF2B5EF4-FFF2-40B4-BE49-F238E27FC236}">
                <a16:creationId xmlns:a16="http://schemas.microsoft.com/office/drawing/2014/main" id="{886548EB-FFD7-4990-9FDB-661EE468668F}"/>
              </a:ext>
            </a:extLst>
          </p:cNvPr>
          <p:cNvSpPr txBox="1"/>
          <p:nvPr/>
        </p:nvSpPr>
        <p:spPr>
          <a:xfrm>
            <a:off x="7151162" y="4603760"/>
            <a:ext cx="962123" cy="369332"/>
          </a:xfrm>
          <a:prstGeom prst="rect">
            <a:avLst/>
          </a:prstGeom>
          <a:noFill/>
        </p:spPr>
        <p:txBody>
          <a:bodyPr wrap="none" rtlCol="0">
            <a:spAutoFit/>
          </a:bodyPr>
          <a:lstStyle/>
          <a:p>
            <a:r>
              <a:rPr lang="en-US" dirty="0">
                <a:solidFill>
                  <a:srgbClr val="92D050"/>
                </a:solidFill>
              </a:rPr>
              <a:t>$8.8MM</a:t>
            </a:r>
          </a:p>
        </p:txBody>
      </p:sp>
      <p:sp>
        <p:nvSpPr>
          <p:cNvPr id="12" name="TextBox 11">
            <a:extLst>
              <a:ext uri="{FF2B5EF4-FFF2-40B4-BE49-F238E27FC236}">
                <a16:creationId xmlns:a16="http://schemas.microsoft.com/office/drawing/2014/main" id="{B2C877F0-74FA-4351-BD37-432586DEC9B4}"/>
              </a:ext>
            </a:extLst>
          </p:cNvPr>
          <p:cNvSpPr txBox="1"/>
          <p:nvPr/>
        </p:nvSpPr>
        <p:spPr>
          <a:xfrm>
            <a:off x="1088065" y="4598245"/>
            <a:ext cx="2469907" cy="369332"/>
          </a:xfrm>
          <a:prstGeom prst="rect">
            <a:avLst/>
          </a:prstGeom>
          <a:noFill/>
        </p:spPr>
        <p:txBody>
          <a:bodyPr wrap="none" rtlCol="0">
            <a:spAutoFit/>
          </a:bodyPr>
          <a:lstStyle/>
          <a:p>
            <a:r>
              <a:rPr lang="en-US" dirty="0">
                <a:solidFill>
                  <a:schemeClr val="accent3"/>
                </a:solidFill>
              </a:rPr>
              <a:t>Reported TV Ad Spend</a:t>
            </a:r>
          </a:p>
        </p:txBody>
      </p:sp>
      <p:sp>
        <p:nvSpPr>
          <p:cNvPr id="13" name="TextBox 12">
            <a:extLst>
              <a:ext uri="{FF2B5EF4-FFF2-40B4-BE49-F238E27FC236}">
                <a16:creationId xmlns:a16="http://schemas.microsoft.com/office/drawing/2014/main" id="{375150A3-E157-42FD-8084-898109D797D7}"/>
              </a:ext>
            </a:extLst>
          </p:cNvPr>
          <p:cNvSpPr txBox="1"/>
          <p:nvPr/>
        </p:nvSpPr>
        <p:spPr>
          <a:xfrm>
            <a:off x="119650" y="4960984"/>
            <a:ext cx="2669385" cy="369332"/>
          </a:xfrm>
          <a:prstGeom prst="rect">
            <a:avLst/>
          </a:prstGeom>
          <a:noFill/>
        </p:spPr>
        <p:txBody>
          <a:bodyPr wrap="none" rtlCol="0">
            <a:spAutoFit/>
          </a:bodyPr>
          <a:lstStyle/>
          <a:p>
            <a:r>
              <a:rPr lang="en-US" dirty="0">
                <a:solidFill>
                  <a:schemeClr val="accent1"/>
                </a:solidFill>
              </a:rPr>
              <a:t>TV-driven Social Actions</a:t>
            </a:r>
          </a:p>
        </p:txBody>
      </p:sp>
      <p:sp>
        <p:nvSpPr>
          <p:cNvPr id="14" name="TextBox 13">
            <a:extLst>
              <a:ext uri="{FF2B5EF4-FFF2-40B4-BE49-F238E27FC236}">
                <a16:creationId xmlns:a16="http://schemas.microsoft.com/office/drawing/2014/main" id="{F88F4451-0539-41ED-91D6-C4E64EBBE686}"/>
              </a:ext>
            </a:extLst>
          </p:cNvPr>
          <p:cNvSpPr txBox="1"/>
          <p:nvPr/>
        </p:nvSpPr>
        <p:spPr>
          <a:xfrm>
            <a:off x="605178" y="1497320"/>
            <a:ext cx="8271671" cy="646331"/>
          </a:xfrm>
          <a:prstGeom prst="rect">
            <a:avLst/>
          </a:prstGeom>
          <a:noFill/>
        </p:spPr>
        <p:txBody>
          <a:bodyPr wrap="square" rtlCol="0">
            <a:spAutoFit/>
          </a:bodyPr>
          <a:lstStyle/>
          <a:p>
            <a:pPr algn="ctr"/>
            <a:r>
              <a:rPr lang="en-US" dirty="0"/>
              <a:t>Examples from Budweiser and Always demonstrate the ability of the television environment to drive momentum for their emotion-based campaigns</a:t>
            </a:r>
          </a:p>
        </p:txBody>
      </p:sp>
      <p:pic>
        <p:nvPicPr>
          <p:cNvPr id="16" name="Picture 15">
            <a:extLst>
              <a:ext uri="{FF2B5EF4-FFF2-40B4-BE49-F238E27FC236}">
                <a16:creationId xmlns:a16="http://schemas.microsoft.com/office/drawing/2014/main" id="{C76D8626-5CC7-4496-AD00-071FD19B84B0}"/>
              </a:ext>
            </a:extLst>
          </p:cNvPr>
          <p:cNvPicPr>
            <a:picLocks noChangeAspect="1"/>
          </p:cNvPicPr>
          <p:nvPr/>
        </p:nvPicPr>
        <p:blipFill>
          <a:blip r:embed="rId5"/>
          <a:stretch>
            <a:fillRect/>
          </a:stretch>
        </p:blipFill>
        <p:spPr>
          <a:xfrm>
            <a:off x="6193088" y="2753945"/>
            <a:ext cx="2683761" cy="1616089"/>
          </a:xfrm>
          <a:prstGeom prst="roundRect">
            <a:avLst/>
          </a:prstGeom>
        </p:spPr>
      </p:pic>
      <p:pic>
        <p:nvPicPr>
          <p:cNvPr id="17" name="Picture 16">
            <a:extLst>
              <a:ext uri="{FF2B5EF4-FFF2-40B4-BE49-F238E27FC236}">
                <a16:creationId xmlns:a16="http://schemas.microsoft.com/office/drawing/2014/main" id="{E18DFD92-1735-4CD4-9500-B600109B416C}"/>
              </a:ext>
            </a:extLst>
          </p:cNvPr>
          <p:cNvPicPr>
            <a:picLocks noChangeAspect="1"/>
          </p:cNvPicPr>
          <p:nvPr/>
        </p:nvPicPr>
        <p:blipFill>
          <a:blip r:embed="rId6"/>
          <a:stretch>
            <a:fillRect/>
          </a:stretch>
        </p:blipFill>
        <p:spPr>
          <a:xfrm>
            <a:off x="3215294" y="2753945"/>
            <a:ext cx="2698018" cy="1613659"/>
          </a:xfrm>
          <a:prstGeom prst="roundRect">
            <a:avLst/>
          </a:prstGeom>
        </p:spPr>
      </p:pic>
      <p:sp>
        <p:nvSpPr>
          <p:cNvPr id="18" name="TextBox 17">
            <a:extLst>
              <a:ext uri="{FF2B5EF4-FFF2-40B4-BE49-F238E27FC236}">
                <a16:creationId xmlns:a16="http://schemas.microsoft.com/office/drawing/2014/main" id="{4A9BD13F-6F62-411D-9CFE-6413703D3B8B}"/>
              </a:ext>
            </a:extLst>
          </p:cNvPr>
          <p:cNvSpPr txBox="1"/>
          <p:nvPr/>
        </p:nvSpPr>
        <p:spPr>
          <a:xfrm>
            <a:off x="119650" y="6592528"/>
            <a:ext cx="8966970" cy="200055"/>
          </a:xfrm>
          <a:prstGeom prst="rect">
            <a:avLst/>
          </a:prstGeom>
          <a:noFill/>
        </p:spPr>
        <p:txBody>
          <a:bodyPr wrap="square" rtlCol="0">
            <a:spAutoFit/>
          </a:bodyPr>
          <a:lstStyle/>
          <a:p>
            <a:r>
              <a:rPr lang="en-US" sz="700" i="1" dirty="0"/>
              <a:t>Source: Nielsen </a:t>
            </a:r>
            <a:r>
              <a:rPr lang="en-US" sz="700" i="1" dirty="0" err="1"/>
              <a:t>AdIntel</a:t>
            </a:r>
            <a:r>
              <a:rPr lang="en-US" sz="700" i="1" dirty="0"/>
              <a:t>; Budweiser – expenditure against all Clydesdale executions, 2013-Sept 2017; Always “Like a Girl” campaign, 2015-Oct 2016; Social Actions sourced from </a:t>
            </a:r>
            <a:r>
              <a:rPr lang="en-US" sz="700" i="1" dirty="0" err="1"/>
              <a:t>iSpot</a:t>
            </a:r>
            <a:endParaRPr lang="en-US" sz="700" i="1" dirty="0"/>
          </a:p>
        </p:txBody>
      </p:sp>
      <p:sp>
        <p:nvSpPr>
          <p:cNvPr id="15" name="TextBox 14">
            <a:extLst>
              <a:ext uri="{FF2B5EF4-FFF2-40B4-BE49-F238E27FC236}">
                <a16:creationId xmlns:a16="http://schemas.microsoft.com/office/drawing/2014/main" id="{B0B6E980-A851-4105-9933-52F15EDEE7E0}"/>
              </a:ext>
            </a:extLst>
          </p:cNvPr>
          <p:cNvSpPr txBox="1"/>
          <p:nvPr/>
        </p:nvSpPr>
        <p:spPr>
          <a:xfrm>
            <a:off x="4105191" y="5043677"/>
            <a:ext cx="962123" cy="369332"/>
          </a:xfrm>
          <a:prstGeom prst="rect">
            <a:avLst/>
          </a:prstGeom>
          <a:noFill/>
        </p:spPr>
        <p:txBody>
          <a:bodyPr wrap="none" rtlCol="0">
            <a:spAutoFit/>
          </a:bodyPr>
          <a:lstStyle/>
          <a:p>
            <a:r>
              <a:rPr lang="en-US" dirty="0">
                <a:solidFill>
                  <a:schemeClr val="accent1"/>
                </a:solidFill>
              </a:rPr>
              <a:t>32.8MM</a:t>
            </a:r>
          </a:p>
        </p:txBody>
      </p:sp>
      <p:sp>
        <p:nvSpPr>
          <p:cNvPr id="19" name="TextBox 18">
            <a:extLst>
              <a:ext uri="{FF2B5EF4-FFF2-40B4-BE49-F238E27FC236}">
                <a16:creationId xmlns:a16="http://schemas.microsoft.com/office/drawing/2014/main" id="{02425830-8705-4670-9CA8-0B928D01C8D1}"/>
              </a:ext>
            </a:extLst>
          </p:cNvPr>
          <p:cNvSpPr txBox="1"/>
          <p:nvPr/>
        </p:nvSpPr>
        <p:spPr>
          <a:xfrm>
            <a:off x="7272990" y="5028953"/>
            <a:ext cx="840295" cy="369332"/>
          </a:xfrm>
          <a:prstGeom prst="rect">
            <a:avLst/>
          </a:prstGeom>
          <a:noFill/>
        </p:spPr>
        <p:txBody>
          <a:bodyPr wrap="none" rtlCol="0">
            <a:spAutoFit/>
          </a:bodyPr>
          <a:lstStyle/>
          <a:p>
            <a:r>
              <a:rPr lang="en-US" dirty="0">
                <a:solidFill>
                  <a:schemeClr val="accent1"/>
                </a:solidFill>
              </a:rPr>
              <a:t>9.2MM</a:t>
            </a:r>
          </a:p>
        </p:txBody>
      </p:sp>
      <p:sp>
        <p:nvSpPr>
          <p:cNvPr id="20" name="Slide Number Placeholder 1">
            <a:extLst>
              <a:ext uri="{FF2B5EF4-FFF2-40B4-BE49-F238E27FC236}">
                <a16:creationId xmlns:a16="http://schemas.microsoft.com/office/drawing/2014/main" id="{ADE0D169-26AC-4639-88B9-67D6FF9EAA11}"/>
              </a:ext>
            </a:extLst>
          </p:cNvPr>
          <p:cNvSpPr txBox="1">
            <a:spLocks/>
          </p:cNvSpPr>
          <p:nvPr/>
        </p:nvSpPr>
        <p:spPr>
          <a:xfrm>
            <a:off x="8458200" y="6572521"/>
            <a:ext cx="21336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04F9D6DC-8C4E-4599-BF21-177D7E9FD0BC}" type="slidenum">
              <a:rPr lang="en-US" sz="1100" smtClean="0">
                <a:solidFill>
                  <a:schemeClr val="accent1"/>
                </a:solidFill>
              </a:rPr>
              <a:pPr/>
              <a:t>71</a:t>
            </a:fld>
            <a:endParaRPr lang="en-US" sz="1400" dirty="0">
              <a:solidFill>
                <a:schemeClr val="accent1"/>
              </a:solidFill>
            </a:endParaRPr>
          </a:p>
        </p:txBody>
      </p:sp>
    </p:spTree>
    <p:extLst>
      <p:ext uri="{BB962C8B-B14F-4D97-AF65-F5344CB8AC3E}">
        <p14:creationId xmlns:p14="http://schemas.microsoft.com/office/powerpoint/2010/main" val="51887660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76878BD-2F33-4D98-8C6D-6CB23E529435}"/>
              </a:ext>
            </a:extLst>
          </p:cNvPr>
          <p:cNvSpPr/>
          <p:nvPr/>
        </p:nvSpPr>
        <p:spPr>
          <a:xfrm>
            <a:off x="285614" y="218660"/>
            <a:ext cx="8441634" cy="1200329"/>
          </a:xfrm>
          <a:prstGeom prst="rect">
            <a:avLst/>
          </a:prstGeom>
        </p:spPr>
        <p:txBody>
          <a:bodyPr wrap="square">
            <a:spAutoFit/>
          </a:bodyPr>
          <a:lstStyle/>
          <a:p>
            <a:pPr algn="ctr"/>
            <a:r>
              <a:rPr lang="en-US" sz="2400" dirty="0"/>
              <a:t>“Environment” Has Grown Increasingly Important As Ad Placement Next To Objectionable Online Content Continues To Be a Concern</a:t>
            </a:r>
          </a:p>
        </p:txBody>
      </p:sp>
      <p:sp>
        <p:nvSpPr>
          <p:cNvPr id="5" name="TextBox 4">
            <a:extLst>
              <a:ext uri="{FF2B5EF4-FFF2-40B4-BE49-F238E27FC236}">
                <a16:creationId xmlns:a16="http://schemas.microsoft.com/office/drawing/2014/main" id="{6CE23E77-9513-4318-85E3-C4FFA4469FAE}"/>
              </a:ext>
            </a:extLst>
          </p:cNvPr>
          <p:cNvSpPr txBox="1"/>
          <p:nvPr/>
        </p:nvSpPr>
        <p:spPr>
          <a:xfrm>
            <a:off x="863446" y="4327926"/>
            <a:ext cx="7754745" cy="2154436"/>
          </a:xfrm>
          <a:prstGeom prst="rect">
            <a:avLst/>
          </a:prstGeom>
          <a:noFill/>
        </p:spPr>
        <p:txBody>
          <a:bodyPr wrap="square" rtlCol="0">
            <a:spAutoFit/>
          </a:bodyPr>
          <a:lstStyle/>
          <a:p>
            <a:r>
              <a:rPr lang="en-US" sz="1600" dirty="0"/>
              <a:t>Consumer reaction to online advertising adjacent to objectionable content…</a:t>
            </a:r>
          </a:p>
          <a:p>
            <a:endParaRPr lang="en-US" sz="1600" dirty="0"/>
          </a:p>
          <a:p>
            <a:pPr lvl="2"/>
            <a:r>
              <a:rPr lang="en-US" sz="1400" dirty="0"/>
              <a:t>…20% will boycott, be vocal, or raise issues about it</a:t>
            </a:r>
          </a:p>
          <a:p>
            <a:pPr lvl="2"/>
            <a:r>
              <a:rPr lang="en-US" sz="1400" dirty="0"/>
              <a:t>…37% say it will change how they think of the brand when making a decision to buy</a:t>
            </a:r>
          </a:p>
          <a:p>
            <a:pPr lvl="2"/>
            <a:r>
              <a:rPr lang="en-US" sz="1400" dirty="0"/>
              <a:t>…48% of consumers will abandon brands they love if their ads run alongside offensive online content</a:t>
            </a:r>
          </a:p>
          <a:p>
            <a:endParaRPr lang="en-US" sz="1400" dirty="0"/>
          </a:p>
          <a:p>
            <a:endParaRPr lang="en-US" sz="1600" dirty="0"/>
          </a:p>
          <a:p>
            <a:pPr algn="ctr"/>
            <a:endParaRPr lang="en-US" sz="1600" dirty="0"/>
          </a:p>
        </p:txBody>
      </p:sp>
      <p:sp>
        <p:nvSpPr>
          <p:cNvPr id="8" name="Rectangle 7">
            <a:extLst>
              <a:ext uri="{FF2B5EF4-FFF2-40B4-BE49-F238E27FC236}">
                <a16:creationId xmlns:a16="http://schemas.microsoft.com/office/drawing/2014/main" id="{35757BC4-57CC-4ECE-9D57-35BB193BD5A0}"/>
              </a:ext>
            </a:extLst>
          </p:cNvPr>
          <p:cNvSpPr/>
          <p:nvPr/>
        </p:nvSpPr>
        <p:spPr>
          <a:xfrm>
            <a:off x="75890" y="6627168"/>
            <a:ext cx="4572000" cy="200055"/>
          </a:xfrm>
          <a:prstGeom prst="rect">
            <a:avLst/>
          </a:prstGeom>
        </p:spPr>
        <p:txBody>
          <a:bodyPr>
            <a:spAutoFit/>
          </a:bodyPr>
          <a:lstStyle/>
          <a:p>
            <a:r>
              <a:rPr lang="en-US" sz="700" i="1" dirty="0"/>
              <a:t>Source: CMO Council, “How Brands Annoy Fans” June 2017</a:t>
            </a:r>
          </a:p>
        </p:txBody>
      </p:sp>
      <p:grpSp>
        <p:nvGrpSpPr>
          <p:cNvPr id="12" name="Group 11">
            <a:extLst>
              <a:ext uri="{FF2B5EF4-FFF2-40B4-BE49-F238E27FC236}">
                <a16:creationId xmlns:a16="http://schemas.microsoft.com/office/drawing/2014/main" id="{7FF2244A-55EC-4376-B2B4-9D932CECA965}"/>
              </a:ext>
            </a:extLst>
          </p:cNvPr>
          <p:cNvGrpSpPr/>
          <p:nvPr/>
        </p:nvGrpSpPr>
        <p:grpSpPr>
          <a:xfrm>
            <a:off x="168169" y="1593162"/>
            <a:ext cx="8807942" cy="2478750"/>
            <a:chOff x="168169" y="1593162"/>
            <a:chExt cx="8807942" cy="2478750"/>
          </a:xfrm>
        </p:grpSpPr>
        <p:pic>
          <p:nvPicPr>
            <p:cNvPr id="3" name="Picture 2">
              <a:extLst>
                <a:ext uri="{FF2B5EF4-FFF2-40B4-BE49-F238E27FC236}">
                  <a16:creationId xmlns:a16="http://schemas.microsoft.com/office/drawing/2014/main" id="{F6CC074A-277B-431F-BD74-36431E75B11B}"/>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14862" t="31723" r="17523" b="6249"/>
            <a:stretch/>
          </p:blipFill>
          <p:spPr>
            <a:xfrm>
              <a:off x="168169" y="2065154"/>
              <a:ext cx="3187429" cy="1908844"/>
            </a:xfrm>
            <a:prstGeom prst="rect">
              <a:avLst/>
            </a:prstGeom>
            <a:ln>
              <a:solidFill>
                <a:schemeClr val="bg1">
                  <a:lumMod val="85000"/>
                </a:schemeClr>
              </a:solidFill>
            </a:ln>
          </p:spPr>
        </p:pic>
        <p:pic>
          <p:nvPicPr>
            <p:cNvPr id="7" name="Picture 6">
              <a:extLst>
                <a:ext uri="{FF2B5EF4-FFF2-40B4-BE49-F238E27FC236}">
                  <a16:creationId xmlns:a16="http://schemas.microsoft.com/office/drawing/2014/main" id="{268D790B-550B-4BB0-86DE-C49E8280521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22019" t="11876" r="24863" b="16197"/>
            <a:stretch/>
          </p:blipFill>
          <p:spPr>
            <a:xfrm>
              <a:off x="3508782" y="2065154"/>
              <a:ext cx="2997187" cy="1947741"/>
            </a:xfrm>
            <a:prstGeom prst="rect">
              <a:avLst/>
            </a:prstGeom>
            <a:ln>
              <a:solidFill>
                <a:schemeClr val="bg1">
                  <a:lumMod val="85000"/>
                </a:schemeClr>
              </a:solidFill>
            </a:ln>
          </p:spPr>
        </p:pic>
        <p:pic>
          <p:nvPicPr>
            <p:cNvPr id="9" name="Picture 8">
              <a:extLst>
                <a:ext uri="{FF2B5EF4-FFF2-40B4-BE49-F238E27FC236}">
                  <a16:creationId xmlns:a16="http://schemas.microsoft.com/office/drawing/2014/main" id="{570E62CE-304A-46EF-8902-8340D69F602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25872" t="11385" r="26876" b="82100"/>
            <a:stretch/>
          </p:blipFill>
          <p:spPr>
            <a:xfrm>
              <a:off x="203648" y="1593162"/>
              <a:ext cx="3116470" cy="404573"/>
            </a:xfrm>
            <a:prstGeom prst="rect">
              <a:avLst/>
            </a:prstGeom>
            <a:ln>
              <a:solidFill>
                <a:schemeClr val="bg1">
                  <a:lumMod val="85000"/>
                </a:schemeClr>
              </a:solidFill>
            </a:ln>
          </p:spPr>
        </p:pic>
        <p:pic>
          <p:nvPicPr>
            <p:cNvPr id="1028" name="Picture 4" descr="Image result for ad age logo">
              <a:extLst>
                <a:ext uri="{FF2B5EF4-FFF2-40B4-BE49-F238E27FC236}">
                  <a16:creationId xmlns:a16="http://schemas.microsoft.com/office/drawing/2014/main" id="{28B59499-0070-44CA-8853-0342CA57A726}"/>
                </a:ext>
              </a:extLst>
            </p:cNvPr>
            <p:cNvPicPr>
              <a:picLocks noChangeAspect="1" noChangeArrowheads="1"/>
            </p:cNvPicPr>
            <p:nvPr/>
          </p:nvPicPr>
          <p:blipFill rotWithShape="1">
            <a:blip r:embed="rId5">
              <a:extLst>
                <a:ext uri="{28A0092B-C50C-407E-A947-70E740481C1C}">
                  <a14:useLocalDpi xmlns:a14="http://schemas.microsoft.com/office/drawing/2010/main"/>
                </a:ext>
              </a:extLst>
            </a:blip>
            <a:srcRect t="33816" b="33413"/>
            <a:stretch/>
          </p:blipFill>
          <p:spPr bwMode="auto">
            <a:xfrm>
              <a:off x="3566020" y="1593162"/>
              <a:ext cx="2939950" cy="404574"/>
            </a:xfrm>
            <a:prstGeom prst="rect">
              <a:avLst/>
            </a:prstGeom>
            <a:ln>
              <a:solidFill>
                <a:schemeClr val="bg1">
                  <a:lumMod val="85000"/>
                </a:schemeClr>
              </a:solidFill>
            </a:ln>
            <a:extLst>
              <a:ext uri="{909E8E84-426E-40dd-AFC4-6F175D3DCCD1}">
                <a14:hiddenFill xmlns:a14="http://schemas.microsoft.com/office/drawing/2010/main" xmlns="">
                  <a:solidFill>
                    <a:srgbClr val="FFFFFF"/>
                  </a:solidFill>
                </a14:hiddenFill>
              </a:ext>
            </a:extLst>
          </p:spPr>
        </p:pic>
        <p:pic>
          <p:nvPicPr>
            <p:cNvPr id="10" name="Picture 9">
              <a:extLst>
                <a:ext uri="{FF2B5EF4-FFF2-40B4-BE49-F238E27FC236}">
                  <a16:creationId xmlns:a16="http://schemas.microsoft.com/office/drawing/2014/main" id="{AE9C2120-650A-4513-A1CD-AC6B2761661A}"/>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l="21101" t="15583" r="40092" b="9348"/>
            <a:stretch/>
          </p:blipFill>
          <p:spPr>
            <a:xfrm>
              <a:off x="6751872" y="2031445"/>
              <a:ext cx="2224239" cy="2040467"/>
            </a:xfrm>
            <a:prstGeom prst="rect">
              <a:avLst/>
            </a:prstGeom>
            <a:ln>
              <a:solidFill>
                <a:schemeClr val="bg1">
                  <a:lumMod val="85000"/>
                </a:schemeClr>
              </a:solidFill>
            </a:ln>
          </p:spPr>
        </p:pic>
        <p:pic>
          <p:nvPicPr>
            <p:cNvPr id="11" name="Picture 10">
              <a:extLst>
                <a:ext uri="{FF2B5EF4-FFF2-40B4-BE49-F238E27FC236}">
                  <a16:creationId xmlns:a16="http://schemas.microsoft.com/office/drawing/2014/main" id="{9A272B02-D501-46A6-B23A-DA7857ED6830}"/>
                </a:ext>
              </a:extLst>
            </p:cNvPr>
            <p:cNvPicPr>
              <a:picLocks noChangeAspect="1"/>
            </p:cNvPicPr>
            <p:nvPr/>
          </p:nvPicPr>
          <p:blipFill rotWithShape="1">
            <a:blip r:embed="rId7"/>
            <a:srcRect t="26763" b="25228"/>
            <a:stretch/>
          </p:blipFill>
          <p:spPr>
            <a:xfrm>
              <a:off x="6751871" y="1606696"/>
              <a:ext cx="2224239" cy="377504"/>
            </a:xfrm>
            <a:prstGeom prst="rect">
              <a:avLst/>
            </a:prstGeom>
            <a:ln>
              <a:solidFill>
                <a:schemeClr val="bg1">
                  <a:lumMod val="85000"/>
                </a:schemeClr>
              </a:solidFill>
            </a:ln>
          </p:spPr>
        </p:pic>
      </p:grpSp>
      <p:sp>
        <p:nvSpPr>
          <p:cNvPr id="13" name="Slide Number Placeholder 1">
            <a:extLst>
              <a:ext uri="{FF2B5EF4-FFF2-40B4-BE49-F238E27FC236}">
                <a16:creationId xmlns:a16="http://schemas.microsoft.com/office/drawing/2014/main" id="{F886A991-BD4F-406C-8D88-405040B8DF47}"/>
              </a:ext>
            </a:extLst>
          </p:cNvPr>
          <p:cNvSpPr txBox="1">
            <a:spLocks/>
          </p:cNvSpPr>
          <p:nvPr/>
        </p:nvSpPr>
        <p:spPr>
          <a:xfrm>
            <a:off x="8458200" y="6572521"/>
            <a:ext cx="21336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04F9D6DC-8C4E-4599-BF21-177D7E9FD0BC}" type="slidenum">
              <a:rPr lang="en-US" sz="1100" smtClean="0">
                <a:solidFill>
                  <a:schemeClr val="accent1"/>
                </a:solidFill>
              </a:rPr>
              <a:pPr/>
              <a:t>72</a:t>
            </a:fld>
            <a:endParaRPr lang="en-US" sz="1400" dirty="0">
              <a:solidFill>
                <a:schemeClr val="accent1"/>
              </a:solidFill>
            </a:endParaRPr>
          </a:p>
        </p:txBody>
      </p:sp>
    </p:spTree>
    <p:extLst>
      <p:ext uri="{BB962C8B-B14F-4D97-AF65-F5344CB8AC3E}">
        <p14:creationId xmlns:p14="http://schemas.microsoft.com/office/powerpoint/2010/main" val="339887722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188008" y="378595"/>
            <a:ext cx="8572500" cy="1121200"/>
          </a:xfrm>
        </p:spPr>
        <p:txBody>
          <a:bodyPr/>
          <a:lstStyle/>
          <a:p>
            <a:r>
              <a:rPr lang="en-US" dirty="0">
                <a:solidFill>
                  <a:schemeClr val="tx1"/>
                </a:solidFill>
              </a:rPr>
              <a:t>And So Why Are Emotions Important? </a:t>
            </a:r>
            <a:br>
              <a:rPr lang="en-US" dirty="0">
                <a:solidFill>
                  <a:schemeClr val="tx1"/>
                </a:solidFill>
              </a:rPr>
            </a:br>
            <a:r>
              <a:rPr lang="en-US" dirty="0">
                <a:solidFill>
                  <a:schemeClr val="tx1"/>
                </a:solidFill>
              </a:rPr>
              <a:t>Because They Drive Intention &amp; Build Brands</a:t>
            </a:r>
          </a:p>
        </p:txBody>
      </p:sp>
      <p:sp>
        <p:nvSpPr>
          <p:cNvPr id="8" name="TextBox 7">
            <a:extLst>
              <a:ext uri="{FF2B5EF4-FFF2-40B4-BE49-F238E27FC236}">
                <a16:creationId xmlns:a16="http://schemas.microsoft.com/office/drawing/2014/main" id="{78E10E1E-5421-4AFB-AA8B-58B555F2442E}"/>
              </a:ext>
            </a:extLst>
          </p:cNvPr>
          <p:cNvSpPr txBox="1"/>
          <p:nvPr/>
        </p:nvSpPr>
        <p:spPr>
          <a:xfrm>
            <a:off x="0" y="6627168"/>
            <a:ext cx="3334396" cy="200055"/>
          </a:xfrm>
          <a:prstGeom prst="rect">
            <a:avLst/>
          </a:prstGeom>
          <a:noFill/>
        </p:spPr>
        <p:txBody>
          <a:bodyPr wrap="none" rtlCol="0">
            <a:spAutoFit/>
          </a:bodyPr>
          <a:lstStyle/>
          <a:p>
            <a:r>
              <a:rPr lang="en-US" sz="700" dirty="0"/>
              <a:t>Source: Leap Media Investments, TV/Ad Nation </a:t>
            </a:r>
            <a:r>
              <a:rPr lang="en-US" sz="700" dirty="0" err="1"/>
              <a:t>Ipsos</a:t>
            </a:r>
            <a:r>
              <a:rPr lang="en-US" sz="700" dirty="0"/>
              <a:t> Connect/</a:t>
            </a:r>
            <a:r>
              <a:rPr lang="en-US" sz="700" dirty="0" err="1"/>
              <a:t>Thinkbox</a:t>
            </a:r>
            <a:r>
              <a:rPr lang="en-US" sz="700" dirty="0"/>
              <a:t>, 2016</a:t>
            </a:r>
            <a:endParaRPr lang="en-US" sz="700" i="1" dirty="0"/>
          </a:p>
        </p:txBody>
      </p:sp>
      <p:sp>
        <p:nvSpPr>
          <p:cNvPr id="10" name="Rectangle 9">
            <a:extLst>
              <a:ext uri="{FF2B5EF4-FFF2-40B4-BE49-F238E27FC236}">
                <a16:creationId xmlns:a16="http://schemas.microsoft.com/office/drawing/2014/main" id="{64F272D5-A5E3-4E82-B0E1-F4160E538DDC}"/>
              </a:ext>
            </a:extLst>
          </p:cNvPr>
          <p:cNvSpPr/>
          <p:nvPr/>
        </p:nvSpPr>
        <p:spPr>
          <a:xfrm>
            <a:off x="1513075" y="2444083"/>
            <a:ext cx="6170847" cy="584775"/>
          </a:xfrm>
          <a:prstGeom prst="rect">
            <a:avLst/>
          </a:prstGeom>
        </p:spPr>
        <p:txBody>
          <a:bodyPr wrap="square">
            <a:spAutoFit/>
          </a:bodyPr>
          <a:lstStyle/>
          <a:p>
            <a:r>
              <a:rPr lang="en-US" sz="1600" dirty="0"/>
              <a:t>85% of purchases are drive by emotion</a:t>
            </a:r>
          </a:p>
          <a:p>
            <a:endParaRPr lang="en-US" sz="1600" dirty="0">
              <a:solidFill>
                <a:srgbClr val="000000"/>
              </a:solidFill>
              <a:latin typeface="proxima-nova"/>
              <a:ea typeface="Calibri" panose="020F0502020204030204" pitchFamily="34" charset="0"/>
            </a:endParaRPr>
          </a:p>
        </p:txBody>
      </p:sp>
      <p:sp>
        <p:nvSpPr>
          <p:cNvPr id="9" name="Slide Number Placeholder 1">
            <a:extLst>
              <a:ext uri="{FF2B5EF4-FFF2-40B4-BE49-F238E27FC236}">
                <a16:creationId xmlns:a16="http://schemas.microsoft.com/office/drawing/2014/main" id="{9C2F0013-E843-4D28-A77A-07A008BBAB48}"/>
              </a:ext>
            </a:extLst>
          </p:cNvPr>
          <p:cNvSpPr txBox="1">
            <a:spLocks/>
          </p:cNvSpPr>
          <p:nvPr/>
        </p:nvSpPr>
        <p:spPr>
          <a:xfrm>
            <a:off x="8458200" y="6572521"/>
            <a:ext cx="21336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04F9D6DC-8C4E-4599-BF21-177D7E9FD0BC}" type="slidenum">
              <a:rPr lang="en-US" sz="1100" smtClean="0">
                <a:solidFill>
                  <a:schemeClr val="accent1"/>
                </a:solidFill>
              </a:rPr>
              <a:pPr/>
              <a:t>73</a:t>
            </a:fld>
            <a:endParaRPr lang="en-US" sz="1400" dirty="0">
              <a:solidFill>
                <a:schemeClr val="accent1"/>
              </a:solidFill>
            </a:endParaRPr>
          </a:p>
        </p:txBody>
      </p:sp>
      <p:sp>
        <p:nvSpPr>
          <p:cNvPr id="11" name="Heart 10">
            <a:extLst>
              <a:ext uri="{FF2B5EF4-FFF2-40B4-BE49-F238E27FC236}">
                <a16:creationId xmlns:a16="http://schemas.microsoft.com/office/drawing/2014/main" id="{F25A72E5-A32B-4886-9A6B-4773C7B59042}"/>
              </a:ext>
            </a:extLst>
          </p:cNvPr>
          <p:cNvSpPr/>
          <p:nvPr/>
        </p:nvSpPr>
        <p:spPr>
          <a:xfrm>
            <a:off x="937973" y="2474587"/>
            <a:ext cx="402672" cy="352337"/>
          </a:xfrm>
          <a:prstGeom prst="heart">
            <a:avLst/>
          </a:prstGeom>
          <a:solidFill>
            <a:srgbClr val="C0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Heart 15">
            <a:extLst>
              <a:ext uri="{FF2B5EF4-FFF2-40B4-BE49-F238E27FC236}">
                <a16:creationId xmlns:a16="http://schemas.microsoft.com/office/drawing/2014/main" id="{986E226E-87E1-488C-89AE-6E638C1C251F}"/>
              </a:ext>
            </a:extLst>
          </p:cNvPr>
          <p:cNvSpPr/>
          <p:nvPr/>
        </p:nvSpPr>
        <p:spPr>
          <a:xfrm>
            <a:off x="937973" y="3116634"/>
            <a:ext cx="402672" cy="352337"/>
          </a:xfrm>
          <a:prstGeom prst="heart">
            <a:avLst/>
          </a:prstGeom>
          <a:solidFill>
            <a:srgbClr val="C0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EC344056-4A55-4090-80E5-2322333D4441}"/>
              </a:ext>
            </a:extLst>
          </p:cNvPr>
          <p:cNvSpPr/>
          <p:nvPr/>
        </p:nvSpPr>
        <p:spPr>
          <a:xfrm>
            <a:off x="1340645" y="3115616"/>
            <a:ext cx="7566870" cy="584775"/>
          </a:xfrm>
          <a:prstGeom prst="rect">
            <a:avLst/>
          </a:prstGeom>
        </p:spPr>
        <p:txBody>
          <a:bodyPr wrap="square">
            <a:spAutoFit/>
          </a:bodyPr>
          <a:lstStyle/>
          <a:p>
            <a:pPr algn="ctr"/>
            <a:r>
              <a:rPr lang="en-US" sz="1600" dirty="0"/>
              <a:t>58% of consumers believe TV is where they will find ads that elicits emotion</a:t>
            </a:r>
          </a:p>
          <a:p>
            <a:pPr algn="ctr"/>
            <a:endParaRPr lang="en-US" sz="1600" dirty="0">
              <a:solidFill>
                <a:srgbClr val="000000"/>
              </a:solidFill>
              <a:latin typeface="proxima-nova"/>
              <a:ea typeface="Calibri" panose="020F0502020204030204" pitchFamily="34" charset="0"/>
            </a:endParaRPr>
          </a:p>
        </p:txBody>
      </p:sp>
      <p:sp>
        <p:nvSpPr>
          <p:cNvPr id="12" name="Rectangle 11">
            <a:extLst>
              <a:ext uri="{FF2B5EF4-FFF2-40B4-BE49-F238E27FC236}">
                <a16:creationId xmlns:a16="http://schemas.microsoft.com/office/drawing/2014/main" id="{B8C360FB-5765-4ADE-976C-BA894235B4E6}"/>
              </a:ext>
            </a:extLst>
          </p:cNvPr>
          <p:cNvSpPr/>
          <p:nvPr/>
        </p:nvSpPr>
        <p:spPr>
          <a:xfrm>
            <a:off x="1340645" y="3771094"/>
            <a:ext cx="7566870" cy="584775"/>
          </a:xfrm>
          <a:prstGeom prst="rect">
            <a:avLst/>
          </a:prstGeom>
        </p:spPr>
        <p:txBody>
          <a:bodyPr wrap="square">
            <a:spAutoFit/>
          </a:bodyPr>
          <a:lstStyle/>
          <a:p>
            <a:pPr algn="ctr"/>
            <a:r>
              <a:rPr lang="en-US" sz="1600" dirty="0"/>
              <a:t>64% of consumers believe TV is where they will find ads that are memorable</a:t>
            </a:r>
          </a:p>
          <a:p>
            <a:pPr algn="ctr"/>
            <a:endParaRPr lang="en-US" sz="1600" dirty="0">
              <a:solidFill>
                <a:srgbClr val="000000"/>
              </a:solidFill>
              <a:latin typeface="proxima-nova"/>
              <a:ea typeface="Calibri" panose="020F0502020204030204" pitchFamily="34" charset="0"/>
            </a:endParaRPr>
          </a:p>
        </p:txBody>
      </p:sp>
      <p:sp>
        <p:nvSpPr>
          <p:cNvPr id="13" name="Heart 12">
            <a:extLst>
              <a:ext uri="{FF2B5EF4-FFF2-40B4-BE49-F238E27FC236}">
                <a16:creationId xmlns:a16="http://schemas.microsoft.com/office/drawing/2014/main" id="{D284A115-BB95-4AD7-936A-AF9F49127C23}"/>
              </a:ext>
            </a:extLst>
          </p:cNvPr>
          <p:cNvSpPr/>
          <p:nvPr/>
        </p:nvSpPr>
        <p:spPr>
          <a:xfrm>
            <a:off x="937973" y="3786405"/>
            <a:ext cx="402672" cy="352337"/>
          </a:xfrm>
          <a:prstGeom prst="heart">
            <a:avLst/>
          </a:prstGeom>
          <a:solidFill>
            <a:srgbClr val="C0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2604796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317752" y="232020"/>
            <a:ext cx="8640717" cy="563946"/>
          </a:xfrm>
        </p:spPr>
        <p:txBody>
          <a:bodyPr/>
          <a:lstStyle/>
          <a:p>
            <a:r>
              <a:rPr lang="en-US" sz="2400" dirty="0"/>
              <a:t>Indicators Of Emotional Engagement: A Summary</a:t>
            </a:r>
          </a:p>
        </p:txBody>
      </p:sp>
      <p:sp>
        <p:nvSpPr>
          <p:cNvPr id="5" name="TextBox 4">
            <a:extLst>
              <a:ext uri="{FF2B5EF4-FFF2-40B4-BE49-F238E27FC236}">
                <a16:creationId xmlns:a16="http://schemas.microsoft.com/office/drawing/2014/main" id="{275769A0-AF87-4FD4-AFE6-1ADE72F81D72}"/>
              </a:ext>
            </a:extLst>
          </p:cNvPr>
          <p:cNvSpPr txBox="1"/>
          <p:nvPr/>
        </p:nvSpPr>
        <p:spPr>
          <a:xfrm>
            <a:off x="267919" y="1156264"/>
            <a:ext cx="3986772" cy="615553"/>
          </a:xfrm>
          <a:prstGeom prst="rect">
            <a:avLst/>
          </a:prstGeom>
          <a:noFill/>
        </p:spPr>
        <p:txBody>
          <a:bodyPr wrap="square" rtlCol="0">
            <a:spAutoFit/>
          </a:bodyPr>
          <a:lstStyle/>
          <a:p>
            <a:pPr algn="ctr"/>
            <a:r>
              <a:rPr lang="en-US" sz="1200" b="1" i="1" dirty="0"/>
              <a:t>Time Spent &amp; Attention</a:t>
            </a:r>
            <a:endParaRPr lang="en-US" sz="1200" b="1" i="1" dirty="0">
              <a:solidFill>
                <a:schemeClr val="accent2"/>
              </a:solidFill>
            </a:endParaRPr>
          </a:p>
          <a:p>
            <a:pPr algn="ctr"/>
            <a:r>
              <a:rPr lang="en-US" sz="1100" i="1" dirty="0"/>
              <a:t>Time is our most precious resource. Focusing our attention on something signals commitment, loyalty, and interest</a:t>
            </a:r>
          </a:p>
        </p:txBody>
      </p:sp>
      <p:sp>
        <p:nvSpPr>
          <p:cNvPr id="7" name="TextBox 6">
            <a:extLst>
              <a:ext uri="{FF2B5EF4-FFF2-40B4-BE49-F238E27FC236}">
                <a16:creationId xmlns:a16="http://schemas.microsoft.com/office/drawing/2014/main" id="{F1D28107-FB83-4DD2-89FD-A2A99CEA69FF}"/>
              </a:ext>
            </a:extLst>
          </p:cNvPr>
          <p:cNvSpPr txBox="1"/>
          <p:nvPr/>
        </p:nvSpPr>
        <p:spPr>
          <a:xfrm>
            <a:off x="436185" y="2651373"/>
            <a:ext cx="3650241" cy="615553"/>
          </a:xfrm>
          <a:prstGeom prst="rect">
            <a:avLst/>
          </a:prstGeom>
          <a:noFill/>
        </p:spPr>
        <p:txBody>
          <a:bodyPr wrap="square" rtlCol="0">
            <a:spAutoFit/>
          </a:bodyPr>
          <a:lstStyle/>
          <a:p>
            <a:pPr algn="ctr"/>
            <a:r>
              <a:rPr lang="en-US" sz="1200" b="1" dirty="0"/>
              <a:t>Insatiable Appetite for More</a:t>
            </a:r>
          </a:p>
          <a:p>
            <a:pPr algn="ctr"/>
            <a:r>
              <a:rPr lang="en-US" sz="1100" i="1" dirty="0"/>
              <a:t>More anticipation, more conversation, more spoilers, more episodes, more related content</a:t>
            </a:r>
          </a:p>
        </p:txBody>
      </p:sp>
      <p:sp>
        <p:nvSpPr>
          <p:cNvPr id="8" name="TextBox 7">
            <a:extLst>
              <a:ext uri="{FF2B5EF4-FFF2-40B4-BE49-F238E27FC236}">
                <a16:creationId xmlns:a16="http://schemas.microsoft.com/office/drawing/2014/main" id="{5947B859-ECEB-4E78-9461-848A71533EC7}"/>
              </a:ext>
            </a:extLst>
          </p:cNvPr>
          <p:cNvSpPr txBox="1"/>
          <p:nvPr/>
        </p:nvSpPr>
        <p:spPr>
          <a:xfrm>
            <a:off x="5002205" y="2644396"/>
            <a:ext cx="3977518" cy="615553"/>
          </a:xfrm>
          <a:prstGeom prst="rect">
            <a:avLst/>
          </a:prstGeom>
          <a:noFill/>
        </p:spPr>
        <p:txBody>
          <a:bodyPr wrap="square" rtlCol="0">
            <a:spAutoFit/>
          </a:bodyPr>
          <a:lstStyle/>
          <a:p>
            <a:pPr algn="ctr"/>
            <a:r>
              <a:rPr lang="en-US" sz="1200" b="1" dirty="0"/>
              <a:t>Attachment to Characters</a:t>
            </a:r>
          </a:p>
          <a:p>
            <a:pPr algn="ctr"/>
            <a:r>
              <a:rPr lang="en-US" sz="1100" i="1" dirty="0"/>
              <a:t>The willingness of viewers to repeatedly open their homes and hearts to the characters they love – and love to hate!</a:t>
            </a:r>
          </a:p>
        </p:txBody>
      </p:sp>
      <p:sp>
        <p:nvSpPr>
          <p:cNvPr id="11" name="TextBox 10">
            <a:extLst>
              <a:ext uri="{FF2B5EF4-FFF2-40B4-BE49-F238E27FC236}">
                <a16:creationId xmlns:a16="http://schemas.microsoft.com/office/drawing/2014/main" id="{0D2C37FF-BF87-4633-BCEA-7B818FC47F3A}"/>
              </a:ext>
            </a:extLst>
          </p:cNvPr>
          <p:cNvSpPr txBox="1"/>
          <p:nvPr/>
        </p:nvSpPr>
        <p:spPr>
          <a:xfrm>
            <a:off x="4934569" y="1137721"/>
            <a:ext cx="4163048" cy="615553"/>
          </a:xfrm>
          <a:prstGeom prst="rect">
            <a:avLst/>
          </a:prstGeom>
          <a:noFill/>
        </p:spPr>
        <p:txBody>
          <a:bodyPr wrap="square" rtlCol="0">
            <a:spAutoFit/>
          </a:bodyPr>
          <a:lstStyle/>
          <a:p>
            <a:pPr algn="ctr"/>
            <a:r>
              <a:rPr lang="en-US" sz="1200" b="1" dirty="0"/>
              <a:t> Viewer Receptivity &amp; Mindset</a:t>
            </a:r>
          </a:p>
          <a:p>
            <a:pPr algn="ctr"/>
            <a:r>
              <a:rPr lang="en-US" sz="1100" i="1" dirty="0"/>
              <a:t>People go to the devices &amp; platforms with an established expectation for their experience</a:t>
            </a:r>
          </a:p>
        </p:txBody>
      </p:sp>
      <p:sp>
        <p:nvSpPr>
          <p:cNvPr id="2" name="Rectangle 1">
            <a:extLst>
              <a:ext uri="{FF2B5EF4-FFF2-40B4-BE49-F238E27FC236}">
                <a16:creationId xmlns:a16="http://schemas.microsoft.com/office/drawing/2014/main" id="{167ADC12-DABA-4C05-AC3F-8899378D2B27}"/>
              </a:ext>
            </a:extLst>
          </p:cNvPr>
          <p:cNvSpPr/>
          <p:nvPr/>
        </p:nvSpPr>
        <p:spPr>
          <a:xfrm>
            <a:off x="267919" y="1941094"/>
            <a:ext cx="3986772" cy="415498"/>
          </a:xfrm>
          <a:prstGeom prst="rect">
            <a:avLst/>
          </a:prstGeom>
        </p:spPr>
        <p:txBody>
          <a:bodyPr wrap="square">
            <a:spAutoFit/>
          </a:bodyPr>
          <a:lstStyle/>
          <a:p>
            <a:pPr algn="ctr"/>
            <a:r>
              <a:rPr lang="en-US" sz="1050" i="1" dirty="0"/>
              <a:t>If viewed consecutively, the average American would devote 80 days – 20% of their year – to watching TV</a:t>
            </a:r>
          </a:p>
        </p:txBody>
      </p:sp>
      <p:sp>
        <p:nvSpPr>
          <p:cNvPr id="3" name="Rectangle 2">
            <a:extLst>
              <a:ext uri="{FF2B5EF4-FFF2-40B4-BE49-F238E27FC236}">
                <a16:creationId xmlns:a16="http://schemas.microsoft.com/office/drawing/2014/main" id="{68FD597B-8949-4605-ADE4-D7CA1F19A430}"/>
              </a:ext>
            </a:extLst>
          </p:cNvPr>
          <p:cNvSpPr/>
          <p:nvPr/>
        </p:nvSpPr>
        <p:spPr>
          <a:xfrm>
            <a:off x="4934569" y="1915119"/>
            <a:ext cx="4255813" cy="415498"/>
          </a:xfrm>
          <a:prstGeom prst="rect">
            <a:avLst/>
          </a:prstGeom>
        </p:spPr>
        <p:txBody>
          <a:bodyPr wrap="square">
            <a:spAutoFit/>
          </a:bodyPr>
          <a:lstStyle/>
          <a:p>
            <a:pPr algn="ctr"/>
            <a:r>
              <a:rPr lang="en-US" sz="1050" i="1" dirty="0"/>
              <a:t>People rely on TV for comfort, to unwind, to connect, to experience, to escape and to indulge</a:t>
            </a:r>
          </a:p>
        </p:txBody>
      </p:sp>
      <p:sp>
        <p:nvSpPr>
          <p:cNvPr id="9" name="Rectangle 8">
            <a:extLst>
              <a:ext uri="{FF2B5EF4-FFF2-40B4-BE49-F238E27FC236}">
                <a16:creationId xmlns:a16="http://schemas.microsoft.com/office/drawing/2014/main" id="{FDFEEDD8-FDC5-4B05-9624-EA5CF9CDE61D}"/>
              </a:ext>
            </a:extLst>
          </p:cNvPr>
          <p:cNvSpPr/>
          <p:nvPr/>
        </p:nvSpPr>
        <p:spPr>
          <a:xfrm>
            <a:off x="184013" y="3289194"/>
            <a:ext cx="4254249" cy="577081"/>
          </a:xfrm>
          <a:prstGeom prst="rect">
            <a:avLst/>
          </a:prstGeom>
        </p:spPr>
        <p:txBody>
          <a:bodyPr wrap="square">
            <a:spAutoFit/>
          </a:bodyPr>
          <a:lstStyle/>
          <a:p>
            <a:pPr algn="ctr"/>
            <a:r>
              <a:rPr lang="en-US" sz="1050" i="1" dirty="0"/>
              <a:t>Nearly 60% of program tweets are anticipation for the next episode</a:t>
            </a:r>
          </a:p>
          <a:p>
            <a:pPr algn="ctr"/>
            <a:endParaRPr lang="en-US" sz="1050" i="1" dirty="0"/>
          </a:p>
        </p:txBody>
      </p:sp>
      <p:sp>
        <p:nvSpPr>
          <p:cNvPr id="6" name="Rectangle 5">
            <a:extLst>
              <a:ext uri="{FF2B5EF4-FFF2-40B4-BE49-F238E27FC236}">
                <a16:creationId xmlns:a16="http://schemas.microsoft.com/office/drawing/2014/main" id="{73CA2332-BEAA-4AAC-BF2C-73CFFA2F0DD6}"/>
              </a:ext>
            </a:extLst>
          </p:cNvPr>
          <p:cNvSpPr/>
          <p:nvPr/>
        </p:nvSpPr>
        <p:spPr>
          <a:xfrm>
            <a:off x="5002205" y="3294186"/>
            <a:ext cx="3977518" cy="900246"/>
          </a:xfrm>
          <a:prstGeom prst="rect">
            <a:avLst/>
          </a:prstGeom>
        </p:spPr>
        <p:txBody>
          <a:bodyPr wrap="square">
            <a:spAutoFit/>
          </a:bodyPr>
          <a:lstStyle/>
          <a:p>
            <a:pPr algn="ctr"/>
            <a:r>
              <a:rPr lang="en-US" sz="1050" dirty="0"/>
              <a:t>Character attachment drives consumers to create petitions to change storylines, to form active fan communities, to see their favorite TV stars in movies - and even impacts how they seek medical treatment!</a:t>
            </a:r>
          </a:p>
          <a:p>
            <a:pPr algn="ctr"/>
            <a:endParaRPr lang="en-US" sz="1050" i="1" dirty="0"/>
          </a:p>
        </p:txBody>
      </p:sp>
      <p:sp>
        <p:nvSpPr>
          <p:cNvPr id="14" name="TextBox 13">
            <a:extLst>
              <a:ext uri="{FF2B5EF4-FFF2-40B4-BE49-F238E27FC236}">
                <a16:creationId xmlns:a16="http://schemas.microsoft.com/office/drawing/2014/main" id="{36BC6AA4-2B38-437F-8401-05524C8381F7}"/>
              </a:ext>
            </a:extLst>
          </p:cNvPr>
          <p:cNvSpPr txBox="1"/>
          <p:nvPr/>
        </p:nvSpPr>
        <p:spPr>
          <a:xfrm>
            <a:off x="587187" y="5001556"/>
            <a:ext cx="2517087" cy="369332"/>
          </a:xfrm>
          <a:prstGeom prst="rect">
            <a:avLst/>
          </a:prstGeom>
          <a:noFill/>
          <a:ln>
            <a:noFill/>
          </a:ln>
        </p:spPr>
        <p:txBody>
          <a:bodyPr wrap="square" tIns="0" bIns="0" rtlCol="0">
            <a:spAutoFit/>
          </a:bodyPr>
          <a:lstStyle/>
          <a:p>
            <a:pPr algn="ctr"/>
            <a:r>
              <a:rPr lang="en-US" sz="1200" b="1" i="1" dirty="0"/>
              <a:t>Why does emotional engagement matter?</a:t>
            </a:r>
          </a:p>
        </p:txBody>
      </p:sp>
      <p:sp>
        <p:nvSpPr>
          <p:cNvPr id="16" name="Slide Number Placeholder 1">
            <a:extLst>
              <a:ext uri="{FF2B5EF4-FFF2-40B4-BE49-F238E27FC236}">
                <a16:creationId xmlns:a16="http://schemas.microsoft.com/office/drawing/2014/main" id="{5F2C4B3E-1B82-45CD-8CF3-53CC8CEF4908}"/>
              </a:ext>
            </a:extLst>
          </p:cNvPr>
          <p:cNvSpPr txBox="1">
            <a:spLocks/>
          </p:cNvSpPr>
          <p:nvPr/>
        </p:nvSpPr>
        <p:spPr>
          <a:xfrm>
            <a:off x="8458200" y="6572521"/>
            <a:ext cx="21336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04F9D6DC-8C4E-4599-BF21-177D7E9FD0BC}" type="slidenum">
              <a:rPr lang="en-US" sz="1100" smtClean="0">
                <a:solidFill>
                  <a:schemeClr val="accent1"/>
                </a:solidFill>
              </a:rPr>
              <a:pPr/>
              <a:t>74</a:t>
            </a:fld>
            <a:endParaRPr lang="en-US" sz="1400" dirty="0">
              <a:solidFill>
                <a:schemeClr val="accent1"/>
              </a:solidFill>
            </a:endParaRPr>
          </a:p>
        </p:txBody>
      </p:sp>
      <p:sp>
        <p:nvSpPr>
          <p:cNvPr id="10" name="Heart 9">
            <a:extLst>
              <a:ext uri="{FF2B5EF4-FFF2-40B4-BE49-F238E27FC236}">
                <a16:creationId xmlns:a16="http://schemas.microsoft.com/office/drawing/2014/main" id="{F74CDAAA-A16F-44D6-965A-064BF1B2993D}"/>
              </a:ext>
            </a:extLst>
          </p:cNvPr>
          <p:cNvSpPr/>
          <p:nvPr/>
        </p:nvSpPr>
        <p:spPr>
          <a:xfrm>
            <a:off x="3562452" y="4518121"/>
            <a:ext cx="459329" cy="334564"/>
          </a:xfrm>
          <a:prstGeom prst="heart">
            <a:avLst/>
          </a:prstGeom>
          <a:solidFill>
            <a:srgbClr val="C0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D2563807-C0B5-44FA-BF29-ECB91F882B84}"/>
              </a:ext>
            </a:extLst>
          </p:cNvPr>
          <p:cNvSpPr txBox="1"/>
          <p:nvPr/>
        </p:nvSpPr>
        <p:spPr>
          <a:xfrm>
            <a:off x="2886537" y="5019992"/>
            <a:ext cx="1923391" cy="553998"/>
          </a:xfrm>
          <a:prstGeom prst="rect">
            <a:avLst/>
          </a:prstGeom>
          <a:noFill/>
        </p:spPr>
        <p:txBody>
          <a:bodyPr wrap="square" rtlCol="0">
            <a:spAutoFit/>
          </a:bodyPr>
          <a:lstStyle/>
          <a:p>
            <a:pPr algn="ctr"/>
            <a:r>
              <a:rPr lang="en-US" sz="900" dirty="0"/>
              <a:t>85% of consumer purchases are driven by emotional attachment</a:t>
            </a:r>
          </a:p>
          <a:p>
            <a:pPr algn="ctr"/>
            <a:endParaRPr lang="en-US" sz="300" dirty="0"/>
          </a:p>
          <a:p>
            <a:pPr algn="ctr"/>
            <a:endParaRPr lang="en-US" sz="900" dirty="0"/>
          </a:p>
        </p:txBody>
      </p:sp>
      <p:sp>
        <p:nvSpPr>
          <p:cNvPr id="19" name="TextBox 18">
            <a:extLst>
              <a:ext uri="{FF2B5EF4-FFF2-40B4-BE49-F238E27FC236}">
                <a16:creationId xmlns:a16="http://schemas.microsoft.com/office/drawing/2014/main" id="{7DCB9BB2-43D0-4682-8087-BDC8DCCD1051}"/>
              </a:ext>
            </a:extLst>
          </p:cNvPr>
          <p:cNvSpPr txBox="1"/>
          <p:nvPr/>
        </p:nvSpPr>
        <p:spPr>
          <a:xfrm>
            <a:off x="5002205" y="5001556"/>
            <a:ext cx="1905915" cy="892552"/>
          </a:xfrm>
          <a:prstGeom prst="rect">
            <a:avLst/>
          </a:prstGeom>
          <a:noFill/>
        </p:spPr>
        <p:txBody>
          <a:bodyPr wrap="square" rtlCol="0">
            <a:spAutoFit/>
          </a:bodyPr>
          <a:lstStyle/>
          <a:p>
            <a:pPr algn="ctr"/>
            <a:endParaRPr lang="en-US" sz="300" dirty="0">
              <a:solidFill>
                <a:srgbClr val="000000"/>
              </a:solidFill>
            </a:endParaRPr>
          </a:p>
          <a:p>
            <a:pPr algn="ctr"/>
            <a:r>
              <a:rPr lang="en-US" sz="900" dirty="0">
                <a:solidFill>
                  <a:srgbClr val="000000"/>
                </a:solidFill>
              </a:rPr>
              <a:t>58% of consumers believe TV is where they are most likely to find advertising that makes them feel emotional</a:t>
            </a:r>
          </a:p>
          <a:p>
            <a:pPr algn="ctr"/>
            <a:r>
              <a:rPr lang="en-US" sz="900" dirty="0">
                <a:solidFill>
                  <a:srgbClr val="000000"/>
                </a:solidFill>
              </a:rPr>
              <a:t> (6x greater than Social media)</a:t>
            </a:r>
          </a:p>
          <a:p>
            <a:pPr algn="ctr"/>
            <a:endParaRPr lang="en-US" sz="300" dirty="0">
              <a:solidFill>
                <a:srgbClr val="000000"/>
              </a:solidFill>
            </a:endParaRPr>
          </a:p>
        </p:txBody>
      </p:sp>
      <p:sp>
        <p:nvSpPr>
          <p:cNvPr id="20" name="Heart 19">
            <a:extLst>
              <a:ext uri="{FF2B5EF4-FFF2-40B4-BE49-F238E27FC236}">
                <a16:creationId xmlns:a16="http://schemas.microsoft.com/office/drawing/2014/main" id="{4380BAED-AF86-418F-B229-232F2148C50A}"/>
              </a:ext>
            </a:extLst>
          </p:cNvPr>
          <p:cNvSpPr/>
          <p:nvPr/>
        </p:nvSpPr>
        <p:spPr>
          <a:xfrm>
            <a:off x="5672626" y="4518121"/>
            <a:ext cx="459329" cy="334564"/>
          </a:xfrm>
          <a:prstGeom prst="heart">
            <a:avLst/>
          </a:prstGeom>
          <a:solidFill>
            <a:srgbClr val="C0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Heart 20">
            <a:extLst>
              <a:ext uri="{FF2B5EF4-FFF2-40B4-BE49-F238E27FC236}">
                <a16:creationId xmlns:a16="http://schemas.microsoft.com/office/drawing/2014/main" id="{970F7893-DE72-4FCA-9935-D85AE1D4B7C6}"/>
              </a:ext>
            </a:extLst>
          </p:cNvPr>
          <p:cNvSpPr/>
          <p:nvPr/>
        </p:nvSpPr>
        <p:spPr>
          <a:xfrm>
            <a:off x="7782800" y="4518121"/>
            <a:ext cx="459329" cy="334564"/>
          </a:xfrm>
          <a:prstGeom prst="heart">
            <a:avLst/>
          </a:prstGeom>
          <a:solidFill>
            <a:srgbClr val="C0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98CE54AB-1AD6-4F6F-97CB-1767FBB235EC}"/>
              </a:ext>
            </a:extLst>
          </p:cNvPr>
          <p:cNvSpPr/>
          <p:nvPr/>
        </p:nvSpPr>
        <p:spPr>
          <a:xfrm>
            <a:off x="7098117" y="5064745"/>
            <a:ext cx="1831979" cy="892552"/>
          </a:xfrm>
          <a:prstGeom prst="rect">
            <a:avLst/>
          </a:prstGeom>
        </p:spPr>
        <p:txBody>
          <a:bodyPr wrap="square">
            <a:spAutoFit/>
          </a:bodyPr>
          <a:lstStyle/>
          <a:p>
            <a:pPr algn="ctr"/>
            <a:r>
              <a:rPr lang="en-US" sz="900" dirty="0">
                <a:solidFill>
                  <a:srgbClr val="000000"/>
                </a:solidFill>
              </a:rPr>
              <a:t>64% of consumers believe TV is where they will find ads that are memorable </a:t>
            </a:r>
          </a:p>
          <a:p>
            <a:pPr algn="ctr"/>
            <a:r>
              <a:rPr lang="en-US" sz="900" dirty="0">
                <a:solidFill>
                  <a:srgbClr val="000000"/>
                </a:solidFill>
              </a:rPr>
              <a:t>(6x greater than Social media)</a:t>
            </a:r>
          </a:p>
          <a:p>
            <a:pPr algn="ctr"/>
            <a:endParaRPr lang="en-US" sz="1600" dirty="0">
              <a:solidFill>
                <a:srgbClr val="000000"/>
              </a:solidFill>
              <a:latin typeface="proxima-nova"/>
              <a:ea typeface="Calibri" panose="020F0502020204030204" pitchFamily="34" charset="0"/>
            </a:endParaRPr>
          </a:p>
        </p:txBody>
      </p:sp>
    </p:spTree>
    <p:extLst>
      <p:ext uri="{BB962C8B-B14F-4D97-AF65-F5344CB8AC3E}">
        <p14:creationId xmlns:p14="http://schemas.microsoft.com/office/powerpoint/2010/main" val="308480305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5B2A50C-0B49-4224-8CAD-668041213DC9}"/>
              </a:ext>
            </a:extLst>
          </p:cNvPr>
          <p:cNvSpPr>
            <a:spLocks noGrp="1"/>
          </p:cNvSpPr>
          <p:nvPr>
            <p:ph type="ctrTitle"/>
          </p:nvPr>
        </p:nvSpPr>
        <p:spPr>
          <a:xfrm>
            <a:off x="161636" y="460182"/>
            <a:ext cx="8805334" cy="798775"/>
          </a:xfrm>
        </p:spPr>
        <p:txBody>
          <a:bodyPr/>
          <a:lstStyle/>
          <a:p>
            <a:r>
              <a:rPr lang="en-US" dirty="0"/>
              <a:t>Related VAB Reports</a:t>
            </a:r>
          </a:p>
        </p:txBody>
      </p:sp>
      <p:pic>
        <p:nvPicPr>
          <p:cNvPr id="2" name="Picture 1">
            <a:extLst>
              <a:ext uri="{FF2B5EF4-FFF2-40B4-BE49-F238E27FC236}">
                <a16:creationId xmlns:a16="http://schemas.microsoft.com/office/drawing/2014/main" id="{04F24A4C-A1A8-44E7-9966-381BC39C05B7}"/>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28624" t="16606" r="14862" b="8369"/>
          <a:stretch/>
        </p:blipFill>
        <p:spPr>
          <a:xfrm>
            <a:off x="4999401" y="3648728"/>
            <a:ext cx="2593754" cy="2019383"/>
          </a:xfrm>
          <a:prstGeom prst="rect">
            <a:avLst/>
          </a:prstGeom>
          <a:ln>
            <a:solidFill>
              <a:schemeClr val="bg1">
                <a:lumMod val="85000"/>
              </a:schemeClr>
            </a:solidFill>
          </a:ln>
        </p:spPr>
      </p:pic>
      <p:pic>
        <p:nvPicPr>
          <p:cNvPr id="4" name="Picture 3">
            <a:extLst>
              <a:ext uri="{FF2B5EF4-FFF2-40B4-BE49-F238E27FC236}">
                <a16:creationId xmlns:a16="http://schemas.microsoft.com/office/drawing/2014/main" id="{CCD499F5-288D-4878-AD1F-6509E3EDBCF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26122" t="27371" r="25346" b="23700"/>
          <a:stretch/>
        </p:blipFill>
        <p:spPr>
          <a:xfrm>
            <a:off x="374814" y="1590578"/>
            <a:ext cx="2546632" cy="1840392"/>
          </a:xfrm>
          <a:prstGeom prst="rect">
            <a:avLst/>
          </a:prstGeom>
          <a:ln>
            <a:solidFill>
              <a:schemeClr val="bg1">
                <a:lumMod val="85000"/>
              </a:schemeClr>
            </a:solidFill>
          </a:ln>
        </p:spPr>
      </p:pic>
      <p:pic>
        <p:nvPicPr>
          <p:cNvPr id="7" name="Picture 6">
            <a:extLst>
              <a:ext uri="{FF2B5EF4-FFF2-40B4-BE49-F238E27FC236}">
                <a16:creationId xmlns:a16="http://schemas.microsoft.com/office/drawing/2014/main" id="{3651B3CF-3D99-4353-B027-6801C4A125E9}"/>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18807" t="9103" r="17614" b="4782"/>
          <a:stretch/>
        </p:blipFill>
        <p:spPr>
          <a:xfrm>
            <a:off x="1686876" y="3648728"/>
            <a:ext cx="2692176" cy="2026680"/>
          </a:xfrm>
          <a:prstGeom prst="rect">
            <a:avLst/>
          </a:prstGeom>
          <a:ln>
            <a:solidFill>
              <a:schemeClr val="bg1">
                <a:lumMod val="85000"/>
              </a:schemeClr>
            </a:solidFill>
          </a:ln>
        </p:spPr>
      </p:pic>
      <p:sp>
        <p:nvSpPr>
          <p:cNvPr id="8" name="Slide Number Placeholder 1">
            <a:extLst>
              <a:ext uri="{FF2B5EF4-FFF2-40B4-BE49-F238E27FC236}">
                <a16:creationId xmlns:a16="http://schemas.microsoft.com/office/drawing/2014/main" id="{3452C3C3-9200-4897-B54F-578FC9969952}"/>
              </a:ext>
            </a:extLst>
          </p:cNvPr>
          <p:cNvSpPr txBox="1">
            <a:spLocks/>
          </p:cNvSpPr>
          <p:nvPr/>
        </p:nvSpPr>
        <p:spPr>
          <a:xfrm>
            <a:off x="8458200" y="6572521"/>
            <a:ext cx="21336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04F9D6DC-8C4E-4599-BF21-177D7E9FD0BC}" type="slidenum">
              <a:rPr lang="en-US" sz="1100" smtClean="0">
                <a:solidFill>
                  <a:schemeClr val="accent1"/>
                </a:solidFill>
              </a:rPr>
              <a:pPr/>
              <a:t>75</a:t>
            </a:fld>
            <a:endParaRPr lang="en-US" sz="1400" dirty="0">
              <a:solidFill>
                <a:schemeClr val="accent1"/>
              </a:solidFill>
            </a:endParaRPr>
          </a:p>
        </p:txBody>
      </p:sp>
      <p:pic>
        <p:nvPicPr>
          <p:cNvPr id="1026" name="Picture 2"/>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505167" y="1590578"/>
            <a:ext cx="2453856" cy="184039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6367719" y="1590578"/>
            <a:ext cx="2450872" cy="184039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val="212762888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18477" t="11147" r="19407" b="4305"/>
          <a:stretch/>
        </p:blipFill>
        <p:spPr>
          <a:xfrm>
            <a:off x="0" y="0"/>
            <a:ext cx="9144000" cy="6858324"/>
          </a:xfrm>
          <a:prstGeom prst="rect">
            <a:avLst/>
          </a:prstGeom>
        </p:spPr>
      </p:pic>
      <p:pic>
        <p:nvPicPr>
          <p:cNvPr id="3" name="Picture 2">
            <a:extLst>
              <a:ext uri="{FF2B5EF4-FFF2-40B4-BE49-F238E27FC236}">
                <a16:creationId xmlns:a16="http://schemas.microsoft.com/office/drawing/2014/main" id="{9ACE47D8-609A-4E31-8027-431CD2987476}"/>
              </a:ext>
            </a:extLst>
          </p:cNvPr>
          <p:cNvPicPr>
            <a:picLocks noChangeAspect="1"/>
          </p:cNvPicPr>
          <p:nvPr/>
        </p:nvPicPr>
        <p:blipFill rotWithShape="1">
          <a:blip r:embed="rId3"/>
          <a:srcRect l="18715" t="7635" r="17523" b="4618"/>
          <a:stretch/>
        </p:blipFill>
        <p:spPr>
          <a:xfrm>
            <a:off x="-8389" y="9621"/>
            <a:ext cx="9152389" cy="6848703"/>
          </a:xfrm>
          <a:prstGeom prst="rect">
            <a:avLst/>
          </a:prstGeom>
        </p:spPr>
      </p:pic>
    </p:spTree>
    <p:extLst>
      <p:ext uri="{BB962C8B-B14F-4D97-AF65-F5344CB8AC3E}">
        <p14:creationId xmlns:p14="http://schemas.microsoft.com/office/powerpoint/2010/main" val="37332667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3219" y="351282"/>
            <a:ext cx="8764172" cy="1449383"/>
          </a:xfrm>
        </p:spPr>
        <p:txBody>
          <a:bodyPr/>
          <a:lstStyle/>
          <a:p>
            <a:r>
              <a:rPr lang="en-US" sz="2400" dirty="0"/>
              <a:t>Although On-The-Go Viewing Is On The Rise, Viewers Crave The Experience Of Watching On The Big Screen</a:t>
            </a:r>
          </a:p>
        </p:txBody>
      </p:sp>
      <p:sp>
        <p:nvSpPr>
          <p:cNvPr id="5" name="Slide Number Placeholder 4">
            <a:extLst>
              <a:ext uri="{FF2B5EF4-FFF2-40B4-BE49-F238E27FC236}">
                <a16:creationId xmlns:a16="http://schemas.microsoft.com/office/drawing/2014/main" id="{2D2504C0-B823-4B89-AF5E-0E39295BEA65}"/>
              </a:ext>
            </a:extLst>
          </p:cNvPr>
          <p:cNvSpPr>
            <a:spLocks noGrp="1"/>
          </p:cNvSpPr>
          <p:nvPr>
            <p:ph type="sldNum" sz="quarter" idx="12"/>
          </p:nvPr>
        </p:nvSpPr>
        <p:spPr>
          <a:xfrm>
            <a:off x="8685495" y="6623526"/>
            <a:ext cx="2057400" cy="365125"/>
          </a:xfr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chemeClr val="accent1"/>
                </a:solidFill>
                <a:effectLst/>
                <a:uLnTx/>
                <a:uFillTx/>
                <a:latin typeface="Trebuchet MS"/>
                <a:ea typeface="+mn-ea"/>
                <a:cs typeface="+mn-cs"/>
              </a:rPr>
              <a:t>8</a:t>
            </a:r>
          </a:p>
        </p:txBody>
      </p:sp>
      <p:graphicFrame>
        <p:nvGraphicFramePr>
          <p:cNvPr id="7" name="Chart 6">
            <a:extLst>
              <a:ext uri="{FF2B5EF4-FFF2-40B4-BE49-F238E27FC236}">
                <a16:creationId xmlns:a16="http://schemas.microsoft.com/office/drawing/2014/main" id="{A43E4BC5-70EA-445A-901F-14B4D951E63A}"/>
              </a:ext>
            </a:extLst>
          </p:cNvPr>
          <p:cNvGraphicFramePr/>
          <p:nvPr>
            <p:extLst>
              <p:ext uri="{D42A27DB-BD31-4B8C-83A1-F6EECF244321}">
                <p14:modId xmlns:p14="http://schemas.microsoft.com/office/powerpoint/2010/main" val="660348854"/>
              </p:ext>
            </p:extLst>
          </p:nvPr>
        </p:nvGraphicFramePr>
        <p:xfrm>
          <a:off x="253219" y="1291905"/>
          <a:ext cx="8432276" cy="5427595"/>
        </p:xfrm>
        <a:graphic>
          <a:graphicData uri="http://schemas.openxmlformats.org/drawingml/2006/chart">
            <c:chart xmlns:c="http://schemas.openxmlformats.org/drawingml/2006/chart" xmlns:r="http://schemas.openxmlformats.org/officeDocument/2006/relationships" r:id="rId2"/>
          </a:graphicData>
        </a:graphic>
      </p:graphicFrame>
      <p:pic>
        <p:nvPicPr>
          <p:cNvPr id="6" name="Picture 5">
            <a:extLst>
              <a:ext uri="{FF2B5EF4-FFF2-40B4-BE49-F238E27FC236}">
                <a16:creationId xmlns:a16="http://schemas.microsoft.com/office/drawing/2014/main" id="{C56DD51E-6309-417B-BC95-E73A698997B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10730"/>
          <a:stretch/>
        </p:blipFill>
        <p:spPr>
          <a:xfrm>
            <a:off x="1433852" y="4967135"/>
            <a:ext cx="598403" cy="438203"/>
          </a:xfrm>
          <a:prstGeom prst="rect">
            <a:avLst/>
          </a:prstGeom>
        </p:spPr>
      </p:pic>
      <p:pic>
        <p:nvPicPr>
          <p:cNvPr id="8" name="Picture 7">
            <a:extLst>
              <a:ext uri="{FF2B5EF4-FFF2-40B4-BE49-F238E27FC236}">
                <a16:creationId xmlns:a16="http://schemas.microsoft.com/office/drawing/2014/main" id="{AE1801EF-4355-4EF1-BF2A-E5E5399DD69D}"/>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18863" r="18072"/>
          <a:stretch/>
        </p:blipFill>
        <p:spPr>
          <a:xfrm>
            <a:off x="709094" y="4966398"/>
            <a:ext cx="645361" cy="396075"/>
          </a:xfrm>
          <a:prstGeom prst="rect">
            <a:avLst/>
          </a:prstGeom>
        </p:spPr>
      </p:pic>
      <p:pic>
        <p:nvPicPr>
          <p:cNvPr id="9" name="Picture 8">
            <a:extLst>
              <a:ext uri="{FF2B5EF4-FFF2-40B4-BE49-F238E27FC236}">
                <a16:creationId xmlns:a16="http://schemas.microsoft.com/office/drawing/2014/main" id="{2CB4B1E9-0326-449D-8E7A-CA989F6E0ED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186746" y="4987461"/>
            <a:ext cx="264294" cy="438203"/>
          </a:xfrm>
          <a:prstGeom prst="rect">
            <a:avLst/>
          </a:prstGeom>
        </p:spPr>
      </p:pic>
      <p:sp>
        <p:nvSpPr>
          <p:cNvPr id="3" name="TextBox 2">
            <a:extLst>
              <a:ext uri="{FF2B5EF4-FFF2-40B4-BE49-F238E27FC236}">
                <a16:creationId xmlns:a16="http://schemas.microsoft.com/office/drawing/2014/main" id="{22F37C72-E420-4F4B-A250-74CBA059C6AC}"/>
              </a:ext>
            </a:extLst>
          </p:cNvPr>
          <p:cNvSpPr txBox="1"/>
          <p:nvPr/>
        </p:nvSpPr>
        <p:spPr>
          <a:xfrm>
            <a:off x="3758945" y="2434925"/>
            <a:ext cx="1682927" cy="307777"/>
          </a:xfrm>
          <a:prstGeom prst="rect">
            <a:avLst/>
          </a:prstGeom>
          <a:noFill/>
          <a:ln>
            <a:solidFill>
              <a:schemeClr val="tx1"/>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Trebuchet MS"/>
                <a:ea typeface="+mn-ea"/>
                <a:cs typeface="+mn-cs"/>
              </a:rPr>
              <a:t>Millennials 18-24</a:t>
            </a:r>
          </a:p>
        </p:txBody>
      </p:sp>
      <p:sp>
        <p:nvSpPr>
          <p:cNvPr id="10" name="TextBox 9">
            <a:extLst>
              <a:ext uri="{FF2B5EF4-FFF2-40B4-BE49-F238E27FC236}">
                <a16:creationId xmlns:a16="http://schemas.microsoft.com/office/drawing/2014/main" id="{20C805DA-E51D-41CB-9026-C80F0A44A69B}"/>
              </a:ext>
            </a:extLst>
          </p:cNvPr>
          <p:cNvSpPr txBox="1"/>
          <p:nvPr/>
        </p:nvSpPr>
        <p:spPr>
          <a:xfrm>
            <a:off x="6361478" y="2404279"/>
            <a:ext cx="1827816" cy="307777"/>
          </a:xfrm>
          <a:prstGeom prst="rect">
            <a:avLst/>
          </a:prstGeom>
          <a:noFill/>
          <a:ln>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400" b="1" dirty="0">
                <a:solidFill>
                  <a:prstClr val="black"/>
                </a:solidFill>
                <a:latin typeface="Trebuchet MS"/>
              </a:rPr>
              <a:t>Millennials </a:t>
            </a:r>
            <a:r>
              <a:rPr kumimoji="0" lang="en-US" sz="1400" b="1" i="0" u="none" strike="noStrike" kern="1200" cap="none" spc="0" normalizeH="0" baseline="0" noProof="0" dirty="0">
                <a:ln>
                  <a:noFill/>
                </a:ln>
                <a:solidFill>
                  <a:prstClr val="black"/>
                </a:solidFill>
                <a:effectLst/>
                <a:uLnTx/>
                <a:uFillTx/>
                <a:latin typeface="Trebuchet MS"/>
                <a:ea typeface="+mn-ea"/>
                <a:cs typeface="+mn-cs"/>
              </a:rPr>
              <a:t>25-34</a:t>
            </a:r>
          </a:p>
        </p:txBody>
      </p:sp>
      <p:sp>
        <p:nvSpPr>
          <p:cNvPr id="12" name="TextBox 11">
            <a:extLst>
              <a:ext uri="{FF2B5EF4-FFF2-40B4-BE49-F238E27FC236}">
                <a16:creationId xmlns:a16="http://schemas.microsoft.com/office/drawing/2014/main" id="{6D8A2D50-0EDC-44D5-ACEA-795FE0966BDF}"/>
              </a:ext>
            </a:extLst>
          </p:cNvPr>
          <p:cNvSpPr txBox="1"/>
          <p:nvPr/>
        </p:nvSpPr>
        <p:spPr>
          <a:xfrm>
            <a:off x="56947" y="6582427"/>
            <a:ext cx="3539752" cy="20005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700" b="0" i="1" u="none" strike="noStrike" kern="1200" cap="none" spc="0" normalizeH="0" baseline="0" noProof="0" dirty="0">
                <a:ln>
                  <a:noFill/>
                </a:ln>
                <a:solidFill>
                  <a:prstClr val="black"/>
                </a:solidFill>
                <a:effectLst/>
                <a:uLnTx/>
                <a:uFillTx/>
                <a:latin typeface="Trebuchet MS"/>
                <a:ea typeface="+mn-ea"/>
                <a:cs typeface="+mn-cs"/>
              </a:rPr>
              <a:t>Source: Nielsen Total Audience Report, Q1 ’17; TV = Live TV + DVR + Time Shifted </a:t>
            </a:r>
          </a:p>
        </p:txBody>
      </p:sp>
      <p:sp>
        <p:nvSpPr>
          <p:cNvPr id="13" name="TextBox 12">
            <a:extLst>
              <a:ext uri="{FF2B5EF4-FFF2-40B4-BE49-F238E27FC236}">
                <a16:creationId xmlns:a16="http://schemas.microsoft.com/office/drawing/2014/main" id="{19EEA592-E6DF-41FC-9C4F-35EA0A3B7B69}"/>
              </a:ext>
            </a:extLst>
          </p:cNvPr>
          <p:cNvSpPr txBox="1"/>
          <p:nvPr/>
        </p:nvSpPr>
        <p:spPr>
          <a:xfrm>
            <a:off x="704347" y="2434926"/>
            <a:ext cx="2034084" cy="307777"/>
          </a:xfrm>
          <a:prstGeom prst="rect">
            <a:avLst/>
          </a:prstGeom>
          <a:noFill/>
          <a:ln>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Trebuchet MS"/>
                <a:ea typeface="+mn-ea"/>
                <a:cs typeface="+mn-cs"/>
              </a:rPr>
              <a:t>Persons 2+</a:t>
            </a:r>
          </a:p>
        </p:txBody>
      </p:sp>
      <p:pic>
        <p:nvPicPr>
          <p:cNvPr id="14" name="Picture 13">
            <a:extLst>
              <a:ext uri="{FF2B5EF4-FFF2-40B4-BE49-F238E27FC236}">
                <a16:creationId xmlns:a16="http://schemas.microsoft.com/office/drawing/2014/main" id="{732CF0E5-3446-4CEE-94FE-FECAF47468A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10730"/>
          <a:stretch/>
        </p:blipFill>
        <p:spPr>
          <a:xfrm>
            <a:off x="7043267" y="5009263"/>
            <a:ext cx="598403" cy="438203"/>
          </a:xfrm>
          <a:prstGeom prst="rect">
            <a:avLst/>
          </a:prstGeom>
        </p:spPr>
      </p:pic>
      <p:pic>
        <p:nvPicPr>
          <p:cNvPr id="15" name="Picture 14">
            <a:extLst>
              <a:ext uri="{FF2B5EF4-FFF2-40B4-BE49-F238E27FC236}">
                <a16:creationId xmlns:a16="http://schemas.microsoft.com/office/drawing/2014/main" id="{5B39B6EA-97CE-45C0-9CB7-420D4CBE685D}"/>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18863" r="18072"/>
          <a:stretch/>
        </p:blipFill>
        <p:spPr>
          <a:xfrm>
            <a:off x="6361321" y="5008526"/>
            <a:ext cx="645361" cy="396075"/>
          </a:xfrm>
          <a:prstGeom prst="rect">
            <a:avLst/>
          </a:prstGeom>
        </p:spPr>
      </p:pic>
      <p:pic>
        <p:nvPicPr>
          <p:cNvPr id="16" name="Picture 15">
            <a:extLst>
              <a:ext uri="{FF2B5EF4-FFF2-40B4-BE49-F238E27FC236}">
                <a16:creationId xmlns:a16="http://schemas.microsoft.com/office/drawing/2014/main" id="{562A4A51-1FF0-4A86-9718-5E7A84CA6852}"/>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837942" y="5008526"/>
            <a:ext cx="279119" cy="438203"/>
          </a:xfrm>
          <a:prstGeom prst="rect">
            <a:avLst/>
          </a:prstGeom>
        </p:spPr>
      </p:pic>
      <p:sp>
        <p:nvSpPr>
          <p:cNvPr id="4" name="TextBox 3">
            <a:extLst>
              <a:ext uri="{FF2B5EF4-FFF2-40B4-BE49-F238E27FC236}">
                <a16:creationId xmlns:a16="http://schemas.microsoft.com/office/drawing/2014/main" id="{C5495352-E6FF-435B-BBE5-FDFA4E8E99E9}"/>
              </a:ext>
            </a:extLst>
          </p:cNvPr>
          <p:cNvSpPr txBox="1"/>
          <p:nvPr/>
        </p:nvSpPr>
        <p:spPr>
          <a:xfrm>
            <a:off x="749963" y="3400547"/>
            <a:ext cx="636329" cy="307777"/>
          </a:xfrm>
          <a:prstGeom prst="rect">
            <a:avLst/>
          </a:prstGeom>
          <a:noFill/>
        </p:spPr>
        <p:txBody>
          <a:bodyPr wrap="square" rtlCol="0">
            <a:spAutoFit/>
          </a:bodyPr>
          <a:lstStyle/>
          <a:p>
            <a:r>
              <a:rPr lang="en-US" sz="1400" b="1" i="1" dirty="0"/>
              <a:t>+7x</a:t>
            </a:r>
          </a:p>
        </p:txBody>
      </p:sp>
      <p:sp>
        <p:nvSpPr>
          <p:cNvPr id="18" name="TextBox 17">
            <a:extLst>
              <a:ext uri="{FF2B5EF4-FFF2-40B4-BE49-F238E27FC236}">
                <a16:creationId xmlns:a16="http://schemas.microsoft.com/office/drawing/2014/main" id="{B4AB29E7-DC09-4351-AFAD-DA00E8A69F83}"/>
              </a:ext>
            </a:extLst>
          </p:cNvPr>
          <p:cNvSpPr txBox="1"/>
          <p:nvPr/>
        </p:nvSpPr>
        <p:spPr>
          <a:xfrm>
            <a:off x="3549839" y="4281787"/>
            <a:ext cx="636329" cy="307777"/>
          </a:xfrm>
          <a:prstGeom prst="rect">
            <a:avLst/>
          </a:prstGeom>
          <a:noFill/>
        </p:spPr>
        <p:txBody>
          <a:bodyPr wrap="square" rtlCol="0">
            <a:spAutoFit/>
          </a:bodyPr>
          <a:lstStyle/>
          <a:p>
            <a:r>
              <a:rPr lang="en-US" sz="1400" b="1" i="1" dirty="0"/>
              <a:t>+2x</a:t>
            </a:r>
          </a:p>
        </p:txBody>
      </p:sp>
      <p:sp>
        <p:nvSpPr>
          <p:cNvPr id="19" name="TextBox 18">
            <a:extLst>
              <a:ext uri="{FF2B5EF4-FFF2-40B4-BE49-F238E27FC236}">
                <a16:creationId xmlns:a16="http://schemas.microsoft.com/office/drawing/2014/main" id="{49661E68-16A9-46BA-ABC6-E394968E1C60}"/>
              </a:ext>
            </a:extLst>
          </p:cNvPr>
          <p:cNvSpPr txBox="1"/>
          <p:nvPr/>
        </p:nvSpPr>
        <p:spPr>
          <a:xfrm>
            <a:off x="6361321" y="3961782"/>
            <a:ext cx="636329" cy="307777"/>
          </a:xfrm>
          <a:prstGeom prst="rect">
            <a:avLst/>
          </a:prstGeom>
          <a:noFill/>
        </p:spPr>
        <p:txBody>
          <a:bodyPr wrap="square" rtlCol="0">
            <a:spAutoFit/>
          </a:bodyPr>
          <a:lstStyle/>
          <a:p>
            <a:r>
              <a:rPr lang="en-US" sz="1400" b="1" i="1" dirty="0"/>
              <a:t>+3x</a:t>
            </a:r>
          </a:p>
        </p:txBody>
      </p:sp>
    </p:spTree>
    <p:extLst>
      <p:ext uri="{BB962C8B-B14F-4D97-AF65-F5344CB8AC3E}">
        <p14:creationId xmlns:p14="http://schemas.microsoft.com/office/powerpoint/2010/main" val="24327684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18E6F583-2519-4EDD-B0AF-C2B9B3F490EE}"/>
              </a:ext>
            </a:extLst>
          </p:cNvPr>
          <p:cNvSpPr txBox="1"/>
          <p:nvPr/>
        </p:nvSpPr>
        <p:spPr>
          <a:xfrm>
            <a:off x="67285" y="6442502"/>
            <a:ext cx="7466991" cy="41549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700" b="0" i="1" u="none" strike="noStrike" kern="1200" cap="none" spc="0" normalizeH="0" baseline="0" noProof="0" dirty="0">
                <a:ln>
                  <a:noFill/>
                </a:ln>
                <a:effectLst/>
                <a:uLnTx/>
                <a:uFillTx/>
                <a:latin typeface="Trebuchet MS"/>
                <a:ea typeface="+mn-ea"/>
                <a:cs typeface="+mn-cs"/>
              </a:rPr>
              <a:t>Source: Nielsen Total Audience Report, Q1 ’17, P18+; TV = Live TV + DVR + Time Shifted, reflects activity on TV set only – computer/laptop and mobile viewing not included; Bureau of Labor Statistics, 2016 Annual Average Hours Per</a:t>
            </a:r>
            <a:r>
              <a:rPr kumimoji="0" lang="en-US" sz="700" b="0" i="1" u="none" strike="noStrike" kern="1200" cap="none" spc="0" normalizeH="0" noProof="0" dirty="0">
                <a:ln>
                  <a:noFill/>
                </a:ln>
                <a:effectLst/>
                <a:uLnTx/>
                <a:uFillTx/>
                <a:latin typeface="Trebuchet MS"/>
                <a:ea typeface="+mn-ea"/>
                <a:cs typeface="+mn-cs"/>
              </a:rPr>
              <a:t> Day in Selected Activities</a:t>
            </a:r>
            <a:r>
              <a:rPr lang="en-US" sz="700" i="1" dirty="0">
                <a:latin typeface="Trebuchet MS"/>
              </a:rPr>
              <a:t>, Reflects P15+; comScore Media Metrix Multi-Platform Data,  Desktop 2+, Mobile 18+, July 2017, Average minutes per visitor- note mobile video is not included in comScore data</a:t>
            </a:r>
            <a:endParaRPr kumimoji="0" lang="en-US" sz="700" b="0" i="1" u="none" strike="noStrike" kern="1200" cap="none" spc="0" normalizeH="0" baseline="0" noProof="0" dirty="0">
              <a:ln>
                <a:noFill/>
              </a:ln>
              <a:effectLst/>
              <a:uLnTx/>
              <a:uFillTx/>
              <a:latin typeface="Trebuchet MS"/>
            </a:endParaRPr>
          </a:p>
        </p:txBody>
      </p:sp>
      <p:pic>
        <p:nvPicPr>
          <p:cNvPr id="1026" name="Picture 2" descr="https://images.vexels.com/media/users/3/127688/isolated/lists/0c9e6c4b22c3f4007be4db65153328e5-flat-lcd-tv.pn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939450" y="2574938"/>
            <a:ext cx="1355709" cy="1355709"/>
          </a:xfrm>
          <a:prstGeom prst="rect">
            <a:avLst/>
          </a:prstGeom>
          <a:noFill/>
          <a:extLst>
            <a:ext uri="{909E8E84-426E-40dd-AFC4-6F175D3DCCD1}">
              <a14:hiddenFill xmlns:a14="http://schemas.microsoft.com/office/drawing/2010/main" xmlns="">
                <a:solidFill>
                  <a:srgbClr val="FFFFFF"/>
                </a:solidFill>
              </a14:hiddenFill>
            </a:ext>
          </a:extLst>
        </p:spPr>
      </p:pic>
      <p:grpSp>
        <p:nvGrpSpPr>
          <p:cNvPr id="12" name="Group 11">
            <a:extLst>
              <a:ext uri="{FF2B5EF4-FFF2-40B4-BE49-F238E27FC236}">
                <a16:creationId xmlns:a16="http://schemas.microsoft.com/office/drawing/2014/main" id="{D0031510-141D-4636-BE78-724A0BCC97B4}"/>
              </a:ext>
            </a:extLst>
          </p:cNvPr>
          <p:cNvGrpSpPr/>
          <p:nvPr/>
        </p:nvGrpSpPr>
        <p:grpSpPr>
          <a:xfrm>
            <a:off x="-340454" y="937669"/>
            <a:ext cx="9890621" cy="3743437"/>
            <a:chOff x="-600513" y="723796"/>
            <a:chExt cx="9890621" cy="3743437"/>
          </a:xfrm>
        </p:grpSpPr>
        <p:graphicFrame>
          <p:nvGraphicFramePr>
            <p:cNvPr id="9" name="Chart 8">
              <a:extLst>
                <a:ext uri="{FF2B5EF4-FFF2-40B4-BE49-F238E27FC236}">
                  <a16:creationId xmlns:a16="http://schemas.microsoft.com/office/drawing/2014/main" id="{220B4D35-0561-4B17-AC59-0A10A750A751}"/>
                </a:ext>
              </a:extLst>
            </p:cNvPr>
            <p:cNvGraphicFramePr/>
            <p:nvPr>
              <p:extLst>
                <p:ext uri="{D42A27DB-BD31-4B8C-83A1-F6EECF244321}">
                  <p14:modId xmlns:p14="http://schemas.microsoft.com/office/powerpoint/2010/main" val="74223079"/>
                </p:ext>
              </p:extLst>
            </p:nvPr>
          </p:nvGraphicFramePr>
          <p:xfrm>
            <a:off x="-600513" y="723796"/>
            <a:ext cx="9890621" cy="3743437"/>
          </p:xfrm>
          <a:graphic>
            <a:graphicData uri="http://schemas.openxmlformats.org/drawingml/2006/chart">
              <c:chart xmlns:c="http://schemas.openxmlformats.org/drawingml/2006/chart" xmlns:r="http://schemas.openxmlformats.org/officeDocument/2006/relationships" r:id="rId3"/>
            </a:graphicData>
          </a:graphic>
        </p:graphicFrame>
        <p:pic>
          <p:nvPicPr>
            <p:cNvPr id="1030" name="Picture 6" descr="https://d30y9cdsu7xlg0.cloudfront.net/png/102641-200.pn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190641" y="2903361"/>
              <a:ext cx="657201" cy="657201"/>
            </a:xfrm>
            <a:prstGeom prst="rect">
              <a:avLst/>
            </a:prstGeom>
            <a:noFill/>
            <a:extLst>
              <a:ext uri="{909E8E84-426E-40dd-AFC4-6F175D3DCCD1}">
                <a14:hiddenFill xmlns:a14="http://schemas.microsoft.com/office/drawing/2010/main" xmlns="">
                  <a:solidFill>
                    <a:srgbClr val="FFFFFF"/>
                  </a:solidFill>
                </a14:hiddenFill>
              </a:ext>
            </a:extLst>
          </p:spPr>
        </p:pic>
        <p:pic>
          <p:nvPicPr>
            <p:cNvPr id="1032" name="Picture 8" descr="Shopping cart PN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flipH="1">
              <a:off x="6092474" y="2998922"/>
              <a:ext cx="436997" cy="418220"/>
            </a:xfrm>
            <a:prstGeom prst="rect">
              <a:avLst/>
            </a:prstGeom>
            <a:noFill/>
            <a:extLst>
              <a:ext uri="{909E8E84-426E-40dd-AFC4-6F175D3DCCD1}">
                <a14:hiddenFill xmlns:a14="http://schemas.microsoft.com/office/drawing/2010/main" xmlns="">
                  <a:solidFill>
                    <a:srgbClr val="FFFFFF"/>
                  </a:solidFill>
                </a14:hiddenFill>
              </a:ext>
            </a:extLst>
          </p:spPr>
        </p:pic>
        <p:pic>
          <p:nvPicPr>
            <p:cNvPr id="17" name="Picture 2" descr="https://www.facebookbrand.com/img/fb-art.jpg">
              <a:extLst>
                <a:ext uri="{FF2B5EF4-FFF2-40B4-BE49-F238E27FC236}">
                  <a16:creationId xmlns:a16="http://schemas.microsoft.com/office/drawing/2014/main" id="{CB1DD5A5-5D46-41CD-8A9A-3C77B33B8AFA}"/>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6743240" y="3100395"/>
              <a:ext cx="243097" cy="215274"/>
            </a:xfrm>
            <a:prstGeom prst="roundRect">
              <a:avLst/>
            </a:prstGeom>
            <a:noFill/>
            <a:extLst>
              <a:ext uri="{909E8E84-426E-40dd-AFC4-6F175D3DCCD1}">
                <a14:hiddenFill xmlns:a14="http://schemas.microsoft.com/office/drawing/2010/main" xmlns="">
                  <a:solidFill>
                    <a:srgbClr val="FFFFFF"/>
                  </a:solidFill>
                </a14:hiddenFill>
              </a:ext>
            </a:extLst>
          </p:spPr>
        </p:pic>
        <p:pic>
          <p:nvPicPr>
            <p:cNvPr id="1034" name="Picture 10" descr="https://i.pinimg.com/736x/13/e7/c8/13e7c85b438ae96ab1a4f66f2ee719ca--icon-png-donate-now.jpg"/>
            <p:cNvPicPr>
              <a:picLocks noChangeAspect="1" noChangeArrowheads="1"/>
            </p:cNvPicPr>
            <p:nvPr/>
          </p:nvPicPr>
          <p:blipFill>
            <a:blip r:embed="rId7" cstate="screen">
              <a:extLst>
                <a:ext uri="{BEBA8EAE-BF5A-486C-A8C5-ECC9F3942E4B}">
                  <a14:imgProps xmlns:a14="http://schemas.microsoft.com/office/drawing/2010/main">
                    <a14:imgLayer r:embed="rId8">
                      <a14:imgEffect>
                        <a14:backgroundRemoval t="0" b="100000" l="0" r="100000">
                          <a14:foregroundMark x1="35870" y1="47962" x2="35870" y2="47962"/>
                          <a14:foregroundMark x1="36005" y1="35870" x2="35054" y2="54212"/>
                          <a14:foregroundMark x1="42935" y1="25543" x2="43071" y2="52989"/>
                          <a14:foregroundMark x1="48913" y1="20245" x2="48913" y2="54620"/>
                          <a14:foregroundMark x1="58832" y1="24728" x2="57337" y2="53940"/>
                          <a14:foregroundMark x1="65761" y1="42391" x2="65761" y2="68071"/>
                          <a14:foregroundMark x1="34239" y1="62636" x2="36413" y2="75136"/>
                          <a14:foregroundMark x1="41576" y1="77853" x2="47283" y2="81386"/>
                          <a14:foregroundMark x1="53397" y1="81658" x2="61005" y2="75272"/>
                          <a14:foregroundMark x1="41848" y1="61005" x2="49185" y2="73641"/>
                          <a14:foregroundMark x1="58288" y1="63723" x2="50272" y2="69429"/>
                          <a14:foregroundMark x1="51630" y1="18207" x2="51087" y2="42935"/>
                          <a14:foregroundMark x1="57337" y1="23641" x2="58832" y2="20788"/>
                          <a14:foregroundMark x1="42935" y1="24049" x2="42935" y2="20380"/>
                          <a14:foregroundMark x1="34375" y1="35462" x2="35462" y2="31658"/>
                        </a14:backgroundRemoval>
                      </a14:imgEffect>
                    </a14:imgLayer>
                  </a14:imgProps>
                </a:ext>
                <a:ext uri="{28A0092B-C50C-407E-A947-70E740481C1C}">
                  <a14:useLocalDpi xmlns:a14="http://schemas.microsoft.com/office/drawing/2010/main"/>
                </a:ext>
              </a:extLst>
            </a:blip>
            <a:srcRect/>
            <a:stretch>
              <a:fillRect/>
            </a:stretch>
          </p:blipFill>
          <p:spPr bwMode="auto">
            <a:xfrm>
              <a:off x="7127323" y="3100395"/>
              <a:ext cx="247300" cy="247300"/>
            </a:xfrm>
            <a:prstGeom prst="rect">
              <a:avLst/>
            </a:prstGeom>
            <a:noFill/>
            <a:extLst>
              <a:ext uri="{909E8E84-426E-40dd-AFC4-6F175D3DCCD1}">
                <a14:hiddenFill xmlns:a14="http://schemas.microsoft.com/office/drawing/2010/main" xmlns="">
                  <a:solidFill>
                    <a:srgbClr val="FFFFFF"/>
                  </a:solidFill>
                </a14:hiddenFill>
              </a:ext>
            </a:extLst>
          </p:spPr>
        </p:pic>
        <p:pic>
          <p:nvPicPr>
            <p:cNvPr id="19" name="Picture 4" descr="https://www.youtube.com/yt/brand/media/image/YouTube-logo-full_color.png">
              <a:extLst>
                <a:ext uri="{FF2B5EF4-FFF2-40B4-BE49-F238E27FC236}">
                  <a16:creationId xmlns:a16="http://schemas.microsoft.com/office/drawing/2014/main" id="{09F7C90B-B01A-43A7-9683-C45A9A4AA2DA}"/>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7504472" y="3167328"/>
              <a:ext cx="291220" cy="191477"/>
            </a:xfrm>
            <a:prstGeom prst="roundRect">
              <a:avLst/>
            </a:prstGeom>
            <a:solidFill>
              <a:schemeClr val="bg1"/>
            </a:solidFill>
            <a:extLst/>
          </p:spPr>
        </p:pic>
        <p:pic>
          <p:nvPicPr>
            <p:cNvPr id="20" name="Picture 19">
              <a:extLst>
                <a:ext uri="{FF2B5EF4-FFF2-40B4-BE49-F238E27FC236}">
                  <a16:creationId xmlns:a16="http://schemas.microsoft.com/office/drawing/2014/main" id="{92FDE91E-0387-4679-9023-C58C7B937398}"/>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l="5225" t="24627" r="46233" b="20327"/>
            <a:stretch/>
          </p:blipFill>
          <p:spPr>
            <a:xfrm rot="16200000">
              <a:off x="8055199" y="3181656"/>
              <a:ext cx="345286" cy="162820"/>
            </a:xfrm>
            <a:prstGeom prst="rect">
              <a:avLst/>
            </a:prstGeom>
          </p:spPr>
        </p:pic>
        <p:sp>
          <p:nvSpPr>
            <p:cNvPr id="8" name="Speech Bubble: Rectangle with Corners Rounded 7">
              <a:extLst>
                <a:ext uri="{FF2B5EF4-FFF2-40B4-BE49-F238E27FC236}">
                  <a16:creationId xmlns:a16="http://schemas.microsoft.com/office/drawing/2014/main" id="{A021096A-2DCB-4D38-99EC-84D32925D675}"/>
                </a:ext>
              </a:extLst>
            </p:cNvPr>
            <p:cNvSpPr/>
            <p:nvPr/>
          </p:nvSpPr>
          <p:spPr>
            <a:xfrm rot="16200000">
              <a:off x="8332637" y="3097172"/>
              <a:ext cx="182880" cy="148906"/>
            </a:xfrm>
            <a:prstGeom prst="wedgeRoundRectCallout">
              <a:avLst>
                <a:gd name="adj1" fmla="val -88723"/>
                <a:gd name="adj2" fmla="val 22790"/>
                <a:gd name="adj3" fmla="val 16667"/>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0" name="Picture 9">
              <a:extLst>
                <a:ext uri="{FF2B5EF4-FFF2-40B4-BE49-F238E27FC236}">
                  <a16:creationId xmlns:a16="http://schemas.microsoft.com/office/drawing/2014/main" id="{1CDB50DA-567C-492A-9988-46D365B22C3F}"/>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l="11265" t="-11765" r="17362" b="-1"/>
            <a:stretch/>
          </p:blipFill>
          <p:spPr>
            <a:xfrm>
              <a:off x="7863526" y="3062143"/>
              <a:ext cx="242534" cy="379796"/>
            </a:xfrm>
            <a:prstGeom prst="roundRect">
              <a:avLst/>
            </a:prstGeom>
          </p:spPr>
        </p:pic>
      </p:grpSp>
      <p:pic>
        <p:nvPicPr>
          <p:cNvPr id="14" name="Picture 13">
            <a:extLst>
              <a:ext uri="{FF2B5EF4-FFF2-40B4-BE49-F238E27FC236}">
                <a16:creationId xmlns:a16="http://schemas.microsoft.com/office/drawing/2014/main" id="{C5ADCD2A-C8C1-4780-B9B9-5EC9BFAB0239}"/>
              </a:ext>
            </a:extLst>
          </p:cNvPr>
          <p:cNvPicPr>
            <a:picLocks noChangeAspect="1"/>
          </p:cNvPicPr>
          <p:nvPr/>
        </p:nvPicPr>
        <p:blipFill>
          <a:blip r:embed="rId12"/>
          <a:stretch>
            <a:fillRect/>
          </a:stretch>
        </p:blipFill>
        <p:spPr>
          <a:xfrm>
            <a:off x="1371900" y="2437483"/>
            <a:ext cx="1353429" cy="1359526"/>
          </a:xfrm>
          <a:prstGeom prst="rect">
            <a:avLst/>
          </a:prstGeom>
        </p:spPr>
      </p:pic>
      <p:sp>
        <p:nvSpPr>
          <p:cNvPr id="16" name="TextBox 15">
            <a:extLst>
              <a:ext uri="{FF2B5EF4-FFF2-40B4-BE49-F238E27FC236}">
                <a16:creationId xmlns:a16="http://schemas.microsoft.com/office/drawing/2014/main" id="{5C015342-9880-42B4-A99D-B2A34EBB4164}"/>
              </a:ext>
            </a:extLst>
          </p:cNvPr>
          <p:cNvSpPr txBox="1"/>
          <p:nvPr/>
        </p:nvSpPr>
        <p:spPr>
          <a:xfrm>
            <a:off x="3364280" y="2210563"/>
            <a:ext cx="2415020" cy="307777"/>
          </a:xfrm>
          <a:prstGeom prst="rect">
            <a:avLst/>
          </a:prstGeom>
          <a:noFill/>
        </p:spPr>
        <p:txBody>
          <a:bodyPr wrap="none" rtlCol="0">
            <a:spAutoFit/>
          </a:bodyPr>
          <a:lstStyle/>
          <a:p>
            <a:r>
              <a:rPr lang="en-US" sz="1400" dirty="0"/>
              <a:t>Time spent per day (Adults)</a:t>
            </a:r>
          </a:p>
        </p:txBody>
      </p:sp>
      <p:sp>
        <p:nvSpPr>
          <p:cNvPr id="18" name="TextBox 17">
            <a:extLst>
              <a:ext uri="{FF2B5EF4-FFF2-40B4-BE49-F238E27FC236}">
                <a16:creationId xmlns:a16="http://schemas.microsoft.com/office/drawing/2014/main" id="{2CC8ABB7-9A5B-45DB-AECE-DC6B355F063C}"/>
              </a:ext>
            </a:extLst>
          </p:cNvPr>
          <p:cNvSpPr txBox="1"/>
          <p:nvPr/>
        </p:nvSpPr>
        <p:spPr>
          <a:xfrm>
            <a:off x="67285" y="339585"/>
            <a:ext cx="8992826" cy="1107996"/>
          </a:xfrm>
          <a:prstGeom prst="rect">
            <a:avLst/>
          </a:prstGeom>
          <a:noFill/>
        </p:spPr>
        <p:txBody>
          <a:bodyPr wrap="square" rtlCol="0">
            <a:spAutoFit/>
          </a:bodyPr>
          <a:lstStyle/>
          <a:p>
            <a:pPr algn="ctr"/>
            <a:r>
              <a:rPr lang="en-US" sz="2200" dirty="0"/>
              <a:t>Adults Dedicate More Time On the TV Screen Each Day Than They Do Eating/Drinking, Shopping, Talking On The Phone, Emailing, And Viewing Netflix, YouTube, And Facebook </a:t>
            </a:r>
            <a:r>
              <a:rPr lang="en-US" sz="2200" b="1" i="1" u="sng" dirty="0"/>
              <a:t>Combined</a:t>
            </a:r>
            <a:r>
              <a:rPr lang="en-US" sz="2200" dirty="0"/>
              <a:t> </a:t>
            </a:r>
          </a:p>
        </p:txBody>
      </p:sp>
      <p:sp>
        <p:nvSpPr>
          <p:cNvPr id="21" name="TextBox 20">
            <a:extLst>
              <a:ext uri="{FF2B5EF4-FFF2-40B4-BE49-F238E27FC236}">
                <a16:creationId xmlns:a16="http://schemas.microsoft.com/office/drawing/2014/main" id="{6213CC40-A87A-4CEF-B260-E1A8E9DE4C07}"/>
              </a:ext>
            </a:extLst>
          </p:cNvPr>
          <p:cNvSpPr txBox="1"/>
          <p:nvPr/>
        </p:nvSpPr>
        <p:spPr>
          <a:xfrm>
            <a:off x="8658969" y="6596390"/>
            <a:ext cx="258404" cy="261610"/>
          </a:xfrm>
          <a:prstGeom prst="rect">
            <a:avLst/>
          </a:prstGeom>
          <a:noFill/>
        </p:spPr>
        <p:txBody>
          <a:bodyPr wrap="none" rtlCol="0">
            <a:spAutoFit/>
          </a:bodyPr>
          <a:lstStyle/>
          <a:p>
            <a:r>
              <a:rPr lang="en-US" sz="1100" dirty="0">
                <a:solidFill>
                  <a:schemeClr val="accent1"/>
                </a:solidFill>
              </a:rPr>
              <a:t>9</a:t>
            </a:r>
          </a:p>
        </p:txBody>
      </p:sp>
      <p:sp>
        <p:nvSpPr>
          <p:cNvPr id="2" name="TextBox 1">
            <a:extLst>
              <a:ext uri="{FF2B5EF4-FFF2-40B4-BE49-F238E27FC236}">
                <a16:creationId xmlns:a16="http://schemas.microsoft.com/office/drawing/2014/main" id="{BF23B5D0-B75B-42A5-9F05-0A2EC1352984}"/>
              </a:ext>
            </a:extLst>
          </p:cNvPr>
          <p:cNvSpPr txBox="1"/>
          <p:nvPr/>
        </p:nvSpPr>
        <p:spPr>
          <a:xfrm>
            <a:off x="8016691" y="2687419"/>
            <a:ext cx="439544" cy="461665"/>
          </a:xfrm>
          <a:prstGeom prst="rect">
            <a:avLst/>
          </a:prstGeom>
          <a:noFill/>
        </p:spPr>
        <p:txBody>
          <a:bodyPr wrap="none" rtlCol="0">
            <a:spAutoFit/>
          </a:bodyPr>
          <a:lstStyle/>
          <a:p>
            <a:pPr algn="ctr"/>
            <a:r>
              <a:rPr lang="en-US" sz="1200" dirty="0">
                <a:solidFill>
                  <a:schemeClr val="bg1"/>
                </a:solidFill>
              </a:rPr>
              <a:t>18 </a:t>
            </a:r>
          </a:p>
          <a:p>
            <a:pPr algn="ctr"/>
            <a:r>
              <a:rPr lang="en-US" sz="1200" dirty="0">
                <a:solidFill>
                  <a:schemeClr val="bg1"/>
                </a:solidFill>
              </a:rPr>
              <a:t>min</a:t>
            </a:r>
          </a:p>
        </p:txBody>
      </p:sp>
    </p:spTree>
    <p:extLst>
      <p:ext uri="{BB962C8B-B14F-4D97-AF65-F5344CB8AC3E}">
        <p14:creationId xmlns:p14="http://schemas.microsoft.com/office/powerpoint/2010/main" val="875668395"/>
      </p:ext>
    </p:extLst>
  </p:cSld>
  <p:clrMapOvr>
    <a:masterClrMapping/>
  </p:clrMapOvr>
</p:sld>
</file>

<file path=ppt/theme/theme1.xml><?xml version="1.0" encoding="utf-8"?>
<a:theme xmlns:a="http://schemas.openxmlformats.org/drawingml/2006/main" name="16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0.xml><?xml version="1.0" encoding="utf-8"?>
<a:theme xmlns:a="http://schemas.openxmlformats.org/drawingml/2006/main" name="6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lipstream">
      <a:majorFont>
        <a:latin typeface="Trebuchet MS"/>
        <a:ea typeface=""/>
        <a:cs typeface=""/>
        <a:font script="Jpan" typeface="ＭＳ ゴシック"/>
        <a:font script="Hang" typeface="HY그래픽B"/>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ＭＳ ゴシック"/>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new 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Revolution">
      <a:majorFont>
        <a:latin typeface="Trebuchet MS"/>
        <a:ea typeface=""/>
        <a:cs typeface=""/>
        <a:font script="Jpan" typeface="ＭＳ ゴシック"/>
        <a:font script="Hans" typeface="宋体"/>
        <a:font script="Hant" typeface="新細明體"/>
      </a:majorFont>
      <a:minorFont>
        <a:latin typeface="Trebuchet MS"/>
        <a:ea typeface=""/>
        <a:cs typeface=""/>
        <a:font script="Jpan" typeface="ＭＳ ゴシック"/>
        <a:font script="Hans" typeface="宋体"/>
        <a:font script="Hant"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bodyPr/>
      <a:lstStyle>
        <a:defPPr>
          <a:defRPr sz="1300" dirty="0" smtClean="0">
            <a:solidFill>
              <a:srgbClr val="3775A2"/>
            </a:solidFill>
          </a:defRPr>
        </a:defPPr>
      </a:lstStyle>
    </a:txDef>
  </a:objectDefaults>
  <a:extraClrScheme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lipstream">
      <a:majorFont>
        <a:latin typeface="Trebuchet MS"/>
        <a:ea typeface=""/>
        <a:cs typeface=""/>
        <a:font script="Jpan" typeface="ＭＳ ゴシック"/>
        <a:font script="Hang" typeface="HY그래픽B"/>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ＭＳ ゴシック"/>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lipstream">
      <a:majorFont>
        <a:latin typeface="Trebuchet MS"/>
        <a:ea typeface=""/>
        <a:cs typeface=""/>
        <a:font script="Jpan" typeface="ＭＳ ゴシック"/>
        <a:font script="Hang" typeface="HY그래픽B"/>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ＭＳ ゴシック"/>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2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lipstream">
      <a:majorFont>
        <a:latin typeface="Trebuchet MS"/>
        <a:ea typeface=""/>
        <a:cs typeface=""/>
        <a:font script="Jpan" typeface="ＭＳ ゴシック"/>
        <a:font script="Hang" typeface="HY그래픽B"/>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ＭＳ ゴシック"/>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3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lipstream">
      <a:majorFont>
        <a:latin typeface="Trebuchet MS"/>
        <a:ea typeface=""/>
        <a:cs typeface=""/>
        <a:font script="Jpan" typeface="ＭＳ ゴシック"/>
        <a:font script="Hang" typeface="HY그래픽B"/>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ＭＳ ゴシック"/>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4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lipstream">
      <a:majorFont>
        <a:latin typeface="Trebuchet MS"/>
        <a:ea typeface=""/>
        <a:cs typeface=""/>
        <a:font script="Jpan" typeface="ＭＳ ゴシック"/>
        <a:font script="Hang" typeface="HY그래픽B"/>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ＭＳ ゴシック"/>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bodyPr/>
      <a:lstStyle>
        <a:defPPr>
          <a:defRPr sz="1300" dirty="0" smtClean="0">
            <a:solidFill>
              <a:srgbClr val="3775A2"/>
            </a:solidFill>
          </a:defRPr>
        </a:defPPr>
      </a:lstStyle>
    </a:txDef>
  </a:objectDefaults>
  <a:extraClrSchemeLst/>
</a:theme>
</file>

<file path=ppt/theme/theme9.xml><?xml version="1.0" encoding="utf-8"?>
<a:theme xmlns:a="http://schemas.openxmlformats.org/drawingml/2006/main" name="5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lipstream">
      <a:majorFont>
        <a:latin typeface="Trebuchet MS"/>
        <a:ea typeface=""/>
        <a:cs typeface=""/>
        <a:font script="Jpan" typeface="ＭＳ ゴシック"/>
        <a:font script="Hang" typeface="HY그래픽B"/>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ＭＳ ゴシック"/>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
  <TotalTime>79605</TotalTime>
  <Words>6331</Words>
  <Application>Microsoft Office PowerPoint</Application>
  <PresentationFormat>On-screen Show (4:3)</PresentationFormat>
  <Paragraphs>701</Paragraphs>
  <Slides>76</Slides>
  <Notes>7</Notes>
  <HiddenSlides>0</HiddenSlides>
  <MMClips>0</MMClips>
  <ScaleCrop>false</ScaleCrop>
  <HeadingPairs>
    <vt:vector size="6" baseType="variant">
      <vt:variant>
        <vt:lpstr>Fonts Used</vt:lpstr>
      </vt:variant>
      <vt:variant>
        <vt:i4>7</vt:i4>
      </vt:variant>
      <vt:variant>
        <vt:lpstr>Theme</vt:lpstr>
      </vt:variant>
      <vt:variant>
        <vt:i4>10</vt:i4>
      </vt:variant>
      <vt:variant>
        <vt:lpstr>Slide Titles</vt:lpstr>
      </vt:variant>
      <vt:variant>
        <vt:i4>76</vt:i4>
      </vt:variant>
    </vt:vector>
  </HeadingPairs>
  <TitlesOfParts>
    <vt:vector size="93" baseType="lpstr">
      <vt:lpstr>Arial</vt:lpstr>
      <vt:lpstr>Calibri</vt:lpstr>
      <vt:lpstr>Droid Serif</vt:lpstr>
      <vt:lpstr>proxima-nova</vt:lpstr>
      <vt:lpstr>Roboto</vt:lpstr>
      <vt:lpstr>TiemposText-Regular</vt:lpstr>
      <vt:lpstr>Trebuchet MS</vt:lpstr>
      <vt:lpstr>16_Custom Design</vt:lpstr>
      <vt:lpstr>new template</vt:lpstr>
      <vt:lpstr>Custom Design</vt:lpstr>
      <vt:lpstr>1_Custom Design</vt:lpstr>
      <vt:lpstr>2_Custom Design</vt:lpstr>
      <vt:lpstr>3_Custom Design</vt:lpstr>
      <vt:lpstr>4_Custom Design</vt:lpstr>
      <vt:lpstr>Office Theme</vt:lpstr>
      <vt:lpstr>5_Custom Design</vt:lpstr>
      <vt:lpstr>6_Custom Design</vt:lpstr>
      <vt:lpstr>PowerPoint Presentation</vt:lpstr>
      <vt:lpstr>Riding The Tide Of Emotions</vt:lpstr>
      <vt:lpstr>The Emotional Journey</vt:lpstr>
      <vt:lpstr>PowerPoint Presentation</vt:lpstr>
      <vt:lpstr>The Indicators of Emotional Engagement: Measures to identify how emotionally attached a viewer  is to content</vt:lpstr>
      <vt:lpstr>PowerPoint Presentation</vt:lpstr>
      <vt:lpstr>PowerPoint Presentation</vt:lpstr>
      <vt:lpstr>Although On-The-Go Viewing Is On The Rise, Viewers Crave The Experience Of Watching On The Big Screen</vt:lpstr>
      <vt:lpstr>PowerPoint Presentation</vt:lpstr>
      <vt:lpstr>TV Viewers Are Committed &amp; Invested In The Content, Spending More Time Watching It Than Other Video Platforms</vt:lpstr>
      <vt:lpstr>PowerPoint Presentation</vt:lpstr>
      <vt:lpstr>PowerPoint Presentation</vt:lpstr>
      <vt:lpstr>PowerPoint Presentation</vt:lpstr>
      <vt:lpstr>PowerPoint Presentation</vt:lpstr>
      <vt:lpstr>The Indicators of Emotional Engagement: In Their Increasingly Busy Lives, Americans Take Time Each Day  to Sit Back, Relax and Watch Hours of TV </vt:lpstr>
      <vt:lpstr>PowerPoint Presentation</vt:lpstr>
      <vt:lpstr>PowerPoint Presentation</vt:lpstr>
      <vt:lpstr>Not Surprisingly, Television Is The Platform That Provides The  Strongest Opportunity For Storytelling and Emotional Engagement</vt:lpstr>
      <vt:lpstr>PowerPoint Presentation</vt:lpstr>
      <vt:lpstr>TV Programs Evoke Emotions Ranging From Suspense To Elation</vt:lpstr>
      <vt:lpstr>And TV Content Taps Into Deeply Personal Topics And Brings Them Into Our Living Rooms </vt:lpstr>
      <vt:lpstr>PowerPoint Presentation</vt:lpstr>
      <vt:lpstr>PowerPoint Presentation</vt:lpstr>
      <vt:lpstr>PowerPoint Presentation</vt:lpstr>
      <vt:lpstr>The Indicators of Emotional Engagement: As A Pure Entertainment Platform, Television Programming Is Able  To Elicit A Wide Array of Emotions </vt:lpstr>
      <vt:lpstr>PowerPoint Presentation</vt:lpstr>
      <vt:lpstr>PowerPoint Presentation</vt:lpstr>
      <vt:lpstr>PowerPoint Presentation</vt:lpstr>
      <vt:lpstr>PowerPoint Presentation</vt:lpstr>
      <vt:lpstr>PowerPoint Presentation</vt:lpstr>
      <vt:lpstr>The Majority Of Program-Related Tweets In Between Live Airings Are Expressions Of Anticipation For “What’s Going To Happen Next” </vt:lpstr>
      <vt:lpstr>PowerPoint Presentation</vt:lpstr>
      <vt:lpstr>Reflecting Their Excitement For The Programming, The Overwhelming Majority of Television Is Watched Live</vt:lpstr>
      <vt:lpstr>And TV Holds This Attention Throughout The Program</vt:lpstr>
      <vt:lpstr>PowerPoint Presentation</vt:lpstr>
      <vt:lpstr>PowerPoint Presentation</vt:lpstr>
      <vt:lpstr>PowerPoint Presentation</vt:lpstr>
      <vt:lpstr>PowerPoint Presentation</vt:lpstr>
      <vt:lpstr>TV Programs Are More Than Twice As Likely To Be Watched Live/Same Day Than Newly Posted YouTube Videos – On Even The Top YT Channels    </vt:lpstr>
      <vt:lpstr>The Majority Of YouTube Trending Content – Indicating Real Time Audience Engagement -Was From Television</vt:lpstr>
      <vt:lpstr>PowerPoint Presentation</vt:lpstr>
      <vt:lpstr>Consumers Want To See More On The Screen Of The Stories and Characters They Love</vt:lpstr>
      <vt:lpstr>They Also Want More Off The TV Screen - A Thirst For More Content And A Desire To Share Their Experience With Other Fans</vt:lpstr>
      <vt:lpstr>Similarly, Millennials Are Inspired To Seek Out More Content On The Programming They Love</vt:lpstr>
      <vt:lpstr>PowerPoint Presentation</vt:lpstr>
      <vt:lpstr>PowerPoint Presentation</vt:lpstr>
      <vt:lpstr>PowerPoint Presentation</vt:lpstr>
      <vt:lpstr>Compelling Storylines and Characters Have Enabled Long-Running Shows To Maintain Their Loyal Audiences For Years </vt:lpstr>
      <vt:lpstr>Reboots Of Beloved Programs Demonstrate That The Connection Viewers Feel To Their Favorite Shows Can Bridge Years, Even Decades</vt:lpstr>
      <vt:lpstr>Long-Running Programming Continues to Be Celebrated By Fans And Lauded By Critics</vt:lpstr>
      <vt:lpstr>PowerPoint Presentation</vt:lpstr>
      <vt:lpstr>Where Are They Now? A look at the top TV Shows and YouTube channels from 10 years ago illustrates that TV programs cultivate a larger, more passionate fan following </vt:lpstr>
      <vt:lpstr>The Indicators of Emotional Engagement: Insatiable Appetite for More</vt:lpstr>
      <vt:lpstr>The Indicators of Emotional Engagement: People Actively Engaging with TV Content Before, During &amp; After the Show</vt:lpstr>
      <vt:lpstr>PowerPoint Presentation</vt:lpstr>
      <vt:lpstr>PowerPoint Presentation</vt:lpstr>
      <vt:lpstr>Why Do We Become Attached To Fictional Characters on TV?  </vt:lpstr>
      <vt:lpstr>Over Time, They Become A Part Of Our Lives And We Often Begin To Feel That They Are Real</vt:lpstr>
      <vt:lpstr>PowerPoint Presentation</vt:lpstr>
      <vt:lpstr>Character-Driven Storylines Create An Emotional “Stakes” That Doesn’t Readily Exist On Many Digital Video Platforms</vt:lpstr>
      <vt:lpstr>And This Base Of Passionate Fans Has Catapulted Many TV Actors To Mass Box Office Success, Even Early On</vt:lpstr>
      <vt:lpstr>PowerPoint Presentation</vt:lpstr>
      <vt:lpstr>PowerPoint Presentation</vt:lpstr>
      <vt:lpstr>The Indicators of Emotional Engagement: People Have an Almost Irrational Attachment to their Favorite TV Characters</vt:lpstr>
      <vt:lpstr>PowerPoint Presentation</vt:lpstr>
      <vt:lpstr>Why Are Emotions Important? Because They Drive Intention &amp; Build Brands</vt:lpstr>
      <vt:lpstr>PowerPoint Presentation</vt:lpstr>
      <vt:lpstr>PowerPoint Presentation</vt:lpstr>
      <vt:lpstr>PowerPoint Presentation</vt:lpstr>
      <vt:lpstr>PowerPoint Presentation</vt:lpstr>
      <vt:lpstr>Marketers Know This And Rely Upon TV As a Platform To Showcase Their Most Emotionally Compelling Ads</vt:lpstr>
      <vt:lpstr>PowerPoint Presentation</vt:lpstr>
      <vt:lpstr>And So Why Are Emotions Important?  Because They Drive Intention &amp; Build Brands</vt:lpstr>
      <vt:lpstr>Indicators Of Emotional Engagement: A Summary</vt:lpstr>
      <vt:lpstr>Related VAB Reports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Enhancements to national television measurement</dc:title>
  <dc:creator>Miller, Kim</dc:creator>
  <cp:lastModifiedBy>Karolina Guillen</cp:lastModifiedBy>
  <cp:revision>2628</cp:revision>
  <cp:lastPrinted>2017-10-24T16:01:01Z</cp:lastPrinted>
  <dcterms:created xsi:type="dcterms:W3CDTF">2016-10-11T18:43:25Z</dcterms:created>
  <dcterms:modified xsi:type="dcterms:W3CDTF">2019-05-28T14:43:15Z</dcterms:modified>
</cp:coreProperties>
</file>