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2144328422" r:id="rId6"/>
    <p:sldId id="2144328409" r:id="rId7"/>
    <p:sldId id="2144328412" r:id="rId8"/>
    <p:sldId id="2144328415" r:id="rId9"/>
    <p:sldId id="2144328398" r:id="rId10"/>
    <p:sldId id="2144328149" r:id="rId11"/>
    <p:sldId id="2144328263" r:id="rId12"/>
    <p:sldId id="2144328261" r:id="rId13"/>
    <p:sldId id="2144328265" r:id="rId14"/>
    <p:sldId id="2144328143" r:id="rId15"/>
    <p:sldId id="2144328349" r:id="rId16"/>
    <p:sldId id="2144328264" r:id="rId17"/>
    <p:sldId id="2144328396" r:id="rId18"/>
    <p:sldId id="2144328346" r:id="rId19"/>
    <p:sldId id="2144328428" r:id="rId20"/>
    <p:sldId id="2144327392" r:id="rId21"/>
    <p:sldId id="2144328414" r:id="rId22"/>
    <p:sldId id="2144328304" r:id="rId23"/>
    <p:sldId id="2144328301" r:id="rId2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93D61B0A-8455-6A7D-9522-38DFCF3F2EFA}" name="Leah" initials="L" userId="Leah" providerId="None"/>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55AD00"/>
    <a:srgbClr val="00B0F0"/>
    <a:srgbClr val="F3F3F3"/>
    <a:srgbClr val="FFE900"/>
    <a:srgbClr val="FF6E30"/>
    <a:srgbClr val="A343FF"/>
    <a:srgbClr val="2C82FF"/>
    <a:srgbClr val="66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F193F-A708-42BE-9E20-DDD465A35D08}" v="13" dt="2023-06-10T00:15:35.904"/>
    <p1510:client id="{A8019D45-B2F8-4C45-9FF9-7F90907046FE}" v="9" dt="2023-06-09T02:06:59.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41" autoAdjust="0"/>
    <p:restoredTop sz="97404" autoAdjust="0"/>
  </p:normalViewPr>
  <p:slideViewPr>
    <p:cSldViewPr snapToGrid="0">
      <p:cViewPr varScale="1">
        <p:scale>
          <a:sx n="83" d="100"/>
          <a:sy n="83" d="100"/>
        </p:scale>
        <p:origin x="826"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7125F2EB-E7B8-4101-9610-2B72650C7174}"/>
    <pc:docChg chg="modSld">
      <pc:chgData name="Jason Wiese" userId="4bff8d5b-7de6-4655-b397-69b0afc81113" providerId="ADAL" clId="{7125F2EB-E7B8-4101-9610-2B72650C7174}" dt="2023-06-09T03:21:33.975" v="23" actId="6549"/>
      <pc:docMkLst>
        <pc:docMk/>
      </pc:docMkLst>
      <pc:sldChg chg="modSp mod">
        <pc:chgData name="Jason Wiese" userId="4bff8d5b-7de6-4655-b397-69b0afc81113" providerId="ADAL" clId="{7125F2EB-E7B8-4101-9610-2B72650C7174}" dt="2023-06-09T03:21:33.975" v="23" actId="6549"/>
        <pc:sldMkLst>
          <pc:docMk/>
          <pc:sldMk cId="4075073681" sldId="2144328263"/>
        </pc:sldMkLst>
        <pc:spChg chg="mod">
          <ac:chgData name="Jason Wiese" userId="4bff8d5b-7de6-4655-b397-69b0afc81113" providerId="ADAL" clId="{7125F2EB-E7B8-4101-9610-2B72650C7174}" dt="2023-06-09T03:21:33.975" v="23" actId="6549"/>
          <ac:spMkLst>
            <pc:docMk/>
            <pc:sldMk cId="4075073681" sldId="2144328263"/>
            <ac:spMk id="30" creationId="{29F5240C-2FAE-01D9-F685-525E9E806A6C}"/>
          </ac:spMkLst>
        </pc:spChg>
      </pc:sldChg>
      <pc:sldChg chg="modSp mod">
        <pc:chgData name="Jason Wiese" userId="4bff8d5b-7de6-4655-b397-69b0afc81113" providerId="ADAL" clId="{7125F2EB-E7B8-4101-9610-2B72650C7174}" dt="2023-06-09T03:21:16.822" v="13" actId="20577"/>
        <pc:sldMkLst>
          <pc:docMk/>
          <pc:sldMk cId="1710644585" sldId="2144328346"/>
        </pc:sldMkLst>
        <pc:spChg chg="mod">
          <ac:chgData name="Jason Wiese" userId="4bff8d5b-7de6-4655-b397-69b0afc81113" providerId="ADAL" clId="{7125F2EB-E7B8-4101-9610-2B72650C7174}" dt="2023-06-09T03:21:12.394" v="6" actId="20577"/>
          <ac:spMkLst>
            <pc:docMk/>
            <pc:sldMk cId="1710644585" sldId="2144328346"/>
            <ac:spMk id="11" creationId="{16C0DA49-E176-2085-9952-A9AD3D47BDF5}"/>
          </ac:spMkLst>
        </pc:spChg>
        <pc:spChg chg="mod">
          <ac:chgData name="Jason Wiese" userId="4bff8d5b-7de6-4655-b397-69b0afc81113" providerId="ADAL" clId="{7125F2EB-E7B8-4101-9610-2B72650C7174}" dt="2023-06-09T03:21:16.822" v="13" actId="20577"/>
          <ac:spMkLst>
            <pc:docMk/>
            <pc:sldMk cId="1710644585" sldId="2144328346"/>
            <ac:spMk id="60" creationId="{9582B15D-2B01-2399-6E4E-92523DCABC67}"/>
          </ac:spMkLst>
        </pc:spChg>
      </pc:sldChg>
    </pc:docChg>
  </pc:docChgLst>
  <pc:docChgLst>
    <pc:chgData name="Jason Wiese" userId="4bff8d5b-7de6-4655-b397-69b0afc81113" providerId="ADAL" clId="{A8019D45-B2F8-4C45-9FF9-7F90907046FE}"/>
    <pc:docChg chg="undo redo custSel delSld modSld">
      <pc:chgData name="Jason Wiese" userId="4bff8d5b-7de6-4655-b397-69b0afc81113" providerId="ADAL" clId="{A8019D45-B2F8-4C45-9FF9-7F90907046FE}" dt="2023-06-09T02:47:24.363" v="2871" actId="20577"/>
      <pc:docMkLst>
        <pc:docMk/>
      </pc:docMkLst>
      <pc:sldChg chg="addSp delSp modSp mod delCm">
        <pc:chgData name="Jason Wiese" userId="4bff8d5b-7de6-4655-b397-69b0afc81113" providerId="ADAL" clId="{A8019D45-B2F8-4C45-9FF9-7F90907046FE}" dt="2023-06-09T02:25:24.287" v="2749" actId="20577"/>
        <pc:sldMkLst>
          <pc:docMk/>
          <pc:sldMk cId="3964745832" sldId="2144327392"/>
        </pc:sldMkLst>
        <pc:spChg chg="mod">
          <ac:chgData name="Jason Wiese" userId="4bff8d5b-7de6-4655-b397-69b0afc81113" providerId="ADAL" clId="{A8019D45-B2F8-4C45-9FF9-7F90907046FE}" dt="2023-06-09T02:07:03.768" v="2135" actId="1076"/>
          <ac:spMkLst>
            <pc:docMk/>
            <pc:sldMk cId="3964745832" sldId="2144327392"/>
            <ac:spMk id="2" creationId="{77A6D99E-7211-4A61-8E41-8586BC7724A2}"/>
          </ac:spMkLst>
        </pc:spChg>
        <pc:spChg chg="add del mod">
          <ac:chgData name="Jason Wiese" userId="4bff8d5b-7de6-4655-b397-69b0afc81113" providerId="ADAL" clId="{A8019D45-B2F8-4C45-9FF9-7F90907046FE}" dt="2023-06-09T02:19:44.752" v="2741" actId="478"/>
          <ac:spMkLst>
            <pc:docMk/>
            <pc:sldMk cId="3964745832" sldId="2144327392"/>
            <ac:spMk id="6" creationId="{CCD8F495-FC6D-664A-DB76-9A5733C14965}"/>
          </ac:spMkLst>
        </pc:spChg>
        <pc:spChg chg="mod">
          <ac:chgData name="Jason Wiese" userId="4bff8d5b-7de6-4655-b397-69b0afc81113" providerId="ADAL" clId="{A8019D45-B2F8-4C45-9FF9-7F90907046FE}" dt="2023-06-09T02:25:24.287" v="2749" actId="20577"/>
          <ac:spMkLst>
            <pc:docMk/>
            <pc:sldMk cId="3964745832" sldId="2144327392"/>
            <ac:spMk id="7" creationId="{F25B641F-1744-45AC-B343-CA9AA9737A1D}"/>
          </ac:spMkLst>
        </pc:spChg>
        <pc:spChg chg="add del mod">
          <ac:chgData name="Jason Wiese" userId="4bff8d5b-7de6-4655-b397-69b0afc81113" providerId="ADAL" clId="{A8019D45-B2F8-4C45-9FF9-7F90907046FE}" dt="2023-06-09T02:08:47.437" v="2262" actId="478"/>
          <ac:spMkLst>
            <pc:docMk/>
            <pc:sldMk cId="3964745832" sldId="2144327392"/>
            <ac:spMk id="8" creationId="{3AFE0EA5-BDE0-63EB-2A3C-41CC1ED730A6}"/>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2:06:35.341" v="2131"/>
              <pc2:cmMkLst xmlns:pc2="http://schemas.microsoft.com/office/powerpoint/2019/9/main/command">
                <pc:docMk/>
                <pc:sldMk cId="3964745832" sldId="2144327392"/>
                <pc2:cmMk id="{2EBF28C1-B65A-410D-85B2-65D093035192}"/>
              </pc2:cmMkLst>
            </pc226:cmChg>
          </p:ext>
        </pc:extLst>
      </pc:sldChg>
      <pc:sldChg chg="modSp mod delCm">
        <pc:chgData name="Jason Wiese" userId="4bff8d5b-7de6-4655-b397-69b0afc81113" providerId="ADAL" clId="{A8019D45-B2F8-4C45-9FF9-7F90907046FE}" dt="2023-06-09T01:56:31.429" v="1918" actId="20577"/>
        <pc:sldMkLst>
          <pc:docMk/>
          <pc:sldMk cId="2712277691" sldId="2144328143"/>
        </pc:sldMkLst>
        <pc:spChg chg="mod">
          <ac:chgData name="Jason Wiese" userId="4bff8d5b-7de6-4655-b397-69b0afc81113" providerId="ADAL" clId="{A8019D45-B2F8-4C45-9FF9-7F90907046FE}" dt="2023-06-09T01:56:31.429" v="1918" actId="20577"/>
          <ac:spMkLst>
            <pc:docMk/>
            <pc:sldMk cId="2712277691" sldId="2144328143"/>
            <ac:spMk id="38" creationId="{FD5CE50C-9DF9-431C-7864-C6A08E3400D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53:08.436" v="1711"/>
              <pc2:cmMkLst xmlns:pc2="http://schemas.microsoft.com/office/powerpoint/2019/9/main/command">
                <pc:docMk/>
                <pc:sldMk cId="2712277691" sldId="2144328143"/>
                <pc2:cmMk id="{B835F973-5D4F-4165-9BF0-D7E9C05E036D}"/>
              </pc2:cmMkLst>
            </pc226:cmChg>
          </p:ext>
        </pc:extLst>
      </pc:sldChg>
      <pc:sldChg chg="addSp delSp modSp mod delCm">
        <pc:chgData name="Jason Wiese" userId="4bff8d5b-7de6-4655-b397-69b0afc81113" providerId="ADAL" clId="{A8019D45-B2F8-4C45-9FF9-7F90907046FE}" dt="2023-06-09T02:15:28.780" v="2560" actId="6549"/>
        <pc:sldMkLst>
          <pc:docMk/>
          <pc:sldMk cId="2085844457" sldId="2144328149"/>
        </pc:sldMkLst>
        <pc:spChg chg="mod">
          <ac:chgData name="Jason Wiese" userId="4bff8d5b-7de6-4655-b397-69b0afc81113" providerId="ADAL" clId="{A8019D45-B2F8-4C45-9FF9-7F90907046FE}" dt="2023-06-09T02:15:28.780" v="2560" actId="6549"/>
          <ac:spMkLst>
            <pc:docMk/>
            <pc:sldMk cId="2085844457" sldId="2144328149"/>
            <ac:spMk id="4" creationId="{E85E1BE0-9366-4EF9-B63B-83395A6E3F9B}"/>
          </ac:spMkLst>
        </pc:spChg>
        <pc:spChg chg="add del mod">
          <ac:chgData name="Jason Wiese" userId="4bff8d5b-7de6-4655-b397-69b0afc81113" providerId="ADAL" clId="{A8019D45-B2F8-4C45-9FF9-7F90907046FE}" dt="2023-06-09T01:41:57.657" v="1304" actId="478"/>
          <ac:spMkLst>
            <pc:docMk/>
            <pc:sldMk cId="2085844457" sldId="2144328149"/>
            <ac:spMk id="6" creationId="{6F77FDFE-008E-A714-BF47-64A5D0EC8262}"/>
          </ac:spMkLst>
        </pc:spChg>
        <pc:spChg chg="mod">
          <ac:chgData name="Jason Wiese" userId="4bff8d5b-7de6-4655-b397-69b0afc81113" providerId="ADAL" clId="{A8019D45-B2F8-4C45-9FF9-7F90907046FE}" dt="2023-06-09T01:41:15.582" v="1303" actId="14100"/>
          <ac:spMkLst>
            <pc:docMk/>
            <pc:sldMk cId="2085844457" sldId="2144328149"/>
            <ac:spMk id="8" creationId="{D86EE62F-F0E7-62F2-44FD-4C2B757DA7D6}"/>
          </ac:spMkLst>
        </pc:spChg>
        <pc:spChg chg="mod">
          <ac:chgData name="Jason Wiese" userId="4bff8d5b-7de6-4655-b397-69b0afc81113" providerId="ADAL" clId="{A8019D45-B2F8-4C45-9FF9-7F90907046FE}" dt="2023-06-09T01:42:16.902" v="1311" actId="20577"/>
          <ac:spMkLst>
            <pc:docMk/>
            <pc:sldMk cId="2085844457" sldId="2144328149"/>
            <ac:spMk id="19" creationId="{19DF1876-106C-4342-9C91-329825608BD1}"/>
          </ac:spMkLst>
        </pc:spChg>
        <pc:spChg chg="mod">
          <ac:chgData name="Jason Wiese" userId="4bff8d5b-7de6-4655-b397-69b0afc81113" providerId="ADAL" clId="{A8019D45-B2F8-4C45-9FF9-7F90907046FE}" dt="2023-06-09T01:44:01.682" v="1355" actId="20577"/>
          <ac:spMkLst>
            <pc:docMk/>
            <pc:sldMk cId="2085844457" sldId="2144328149"/>
            <ac:spMk id="24" creationId="{2E1658E4-4F96-49B9-BC7D-9FCAF340D378}"/>
          </ac:spMkLst>
        </pc:spChg>
        <pc:spChg chg="mod">
          <ac:chgData name="Jason Wiese" userId="4bff8d5b-7de6-4655-b397-69b0afc81113" providerId="ADAL" clId="{A8019D45-B2F8-4C45-9FF9-7F90907046FE}" dt="2023-06-09T01:51:54.451" v="1597" actId="20577"/>
          <ac:spMkLst>
            <pc:docMk/>
            <pc:sldMk cId="2085844457" sldId="2144328149"/>
            <ac:spMk id="26" creationId="{E0CE89BC-0E37-4088-AFDD-EF350453FB7D}"/>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38:47.755" v="1150"/>
              <pc2:cmMkLst xmlns:pc2="http://schemas.microsoft.com/office/powerpoint/2019/9/main/command">
                <pc:docMk/>
                <pc:sldMk cId="2085844457" sldId="2144328149"/>
                <pc2:cmMk id="{0182357A-2E3D-49B5-84EA-EFEED5179DB9}"/>
              </pc2:cmMkLst>
            </pc226:cmChg>
            <pc226:cmChg xmlns:pc226="http://schemas.microsoft.com/office/powerpoint/2022/06/main/command" chg="del">
              <pc226:chgData name="Jason Wiese" userId="4bff8d5b-7de6-4655-b397-69b0afc81113" providerId="ADAL" clId="{A8019D45-B2F8-4C45-9FF9-7F90907046FE}" dt="2023-06-09T01:38:45.849" v="1149"/>
              <pc2:cmMkLst xmlns:pc2="http://schemas.microsoft.com/office/powerpoint/2019/9/main/command">
                <pc:docMk/>
                <pc:sldMk cId="2085844457" sldId="2144328149"/>
                <pc2:cmMk id="{4E6083FD-D6E3-49F9-A1A8-D1B2934D01A8}"/>
              </pc2:cmMkLst>
            </pc226:cmChg>
          </p:ext>
        </pc:extLst>
      </pc:sldChg>
      <pc:sldChg chg="modSp mod">
        <pc:chgData name="Jason Wiese" userId="4bff8d5b-7de6-4655-b397-69b0afc81113" providerId="ADAL" clId="{A8019D45-B2F8-4C45-9FF9-7F90907046FE}" dt="2023-06-09T02:29:06.955" v="2769" actId="20577"/>
        <pc:sldMkLst>
          <pc:docMk/>
          <pc:sldMk cId="2290588840" sldId="2144328261"/>
        </pc:sldMkLst>
        <pc:spChg chg="mod">
          <ac:chgData name="Jason Wiese" userId="4bff8d5b-7de6-4655-b397-69b0afc81113" providerId="ADAL" clId="{A8019D45-B2F8-4C45-9FF9-7F90907046FE}" dt="2023-06-09T02:29:06.955" v="2769" actId="20577"/>
          <ac:spMkLst>
            <pc:docMk/>
            <pc:sldMk cId="2290588840" sldId="2144328261"/>
            <ac:spMk id="6" creationId="{858EDC89-0E10-177B-961A-C2BB9A4370EE}"/>
          </ac:spMkLst>
        </pc:spChg>
      </pc:sldChg>
      <pc:sldChg chg="addSp delSp modSp mod delCm">
        <pc:chgData name="Jason Wiese" userId="4bff8d5b-7de6-4655-b397-69b0afc81113" providerId="ADAL" clId="{A8019D45-B2F8-4C45-9FF9-7F90907046FE}" dt="2023-06-09T01:49:34.065" v="1555" actId="20577"/>
        <pc:sldMkLst>
          <pc:docMk/>
          <pc:sldMk cId="4075073681" sldId="2144328263"/>
        </pc:sldMkLst>
        <pc:spChg chg="add del mod">
          <ac:chgData name="Jason Wiese" userId="4bff8d5b-7de6-4655-b397-69b0afc81113" providerId="ADAL" clId="{A8019D45-B2F8-4C45-9FF9-7F90907046FE}" dt="2023-06-09T01:46:01.436" v="1368" actId="478"/>
          <ac:spMkLst>
            <pc:docMk/>
            <pc:sldMk cId="4075073681" sldId="2144328263"/>
            <ac:spMk id="3" creationId="{B91D1FCA-AFEA-D704-E2DB-AD86AD29908C}"/>
          </ac:spMkLst>
        </pc:spChg>
        <pc:spChg chg="add del mod">
          <ac:chgData name="Jason Wiese" userId="4bff8d5b-7de6-4655-b397-69b0afc81113" providerId="ADAL" clId="{A8019D45-B2F8-4C45-9FF9-7F90907046FE}" dt="2023-06-09T01:49:26.961" v="1552" actId="478"/>
          <ac:spMkLst>
            <pc:docMk/>
            <pc:sldMk cId="4075073681" sldId="2144328263"/>
            <ac:spMk id="4" creationId="{01DE1FCB-F9C8-6D85-6191-3A7757B1B011}"/>
          </ac:spMkLst>
        </pc:spChg>
        <pc:spChg chg="mod">
          <ac:chgData name="Jason Wiese" userId="4bff8d5b-7de6-4655-b397-69b0afc81113" providerId="ADAL" clId="{A8019D45-B2F8-4C45-9FF9-7F90907046FE}" dt="2023-06-09T01:49:09.999" v="1551" actId="1035"/>
          <ac:spMkLst>
            <pc:docMk/>
            <pc:sldMk cId="4075073681" sldId="2144328263"/>
            <ac:spMk id="12" creationId="{FCBDB492-9443-3D4A-8E9D-B3CECB95DCD7}"/>
          </ac:spMkLst>
        </pc:spChg>
        <pc:spChg chg="mod">
          <ac:chgData name="Jason Wiese" userId="4bff8d5b-7de6-4655-b397-69b0afc81113" providerId="ADAL" clId="{A8019D45-B2F8-4C45-9FF9-7F90907046FE}" dt="2023-06-09T01:49:34.065" v="1555" actId="20577"/>
          <ac:spMkLst>
            <pc:docMk/>
            <pc:sldMk cId="4075073681" sldId="2144328263"/>
            <ac:spMk id="32" creationId="{2DD98287-453C-8525-7A77-138CEFE996D1}"/>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44:29.823" v="1356"/>
              <pc2:cmMkLst xmlns:pc2="http://schemas.microsoft.com/office/powerpoint/2019/9/main/command">
                <pc:docMk/>
                <pc:sldMk cId="4075073681" sldId="2144328263"/>
                <pc2:cmMk id="{A463CC0C-A880-414A-8922-E15F787C22FE}"/>
              </pc2:cmMkLst>
            </pc226:cmChg>
          </p:ext>
        </pc:extLst>
      </pc:sldChg>
      <pc:sldChg chg="modSp mod delCm">
        <pc:chgData name="Jason Wiese" userId="4bff8d5b-7de6-4655-b397-69b0afc81113" providerId="ADAL" clId="{A8019D45-B2F8-4C45-9FF9-7F90907046FE}" dt="2023-06-09T01:58:23.865" v="1943"/>
        <pc:sldMkLst>
          <pc:docMk/>
          <pc:sldMk cId="2741186939" sldId="2144328264"/>
        </pc:sldMkLst>
        <pc:spChg chg="mod">
          <ac:chgData name="Jason Wiese" userId="4bff8d5b-7de6-4655-b397-69b0afc81113" providerId="ADAL" clId="{A8019D45-B2F8-4C45-9FF9-7F90907046FE}" dt="2023-06-09T01:57:14.794" v="1942" actId="20577"/>
          <ac:spMkLst>
            <pc:docMk/>
            <pc:sldMk cId="2741186939" sldId="2144328264"/>
            <ac:spMk id="34" creationId="{27352849-0CA1-4428-E509-7935B3AB580A}"/>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58:23.865" v="1943"/>
              <pc2:cmMkLst xmlns:pc2="http://schemas.microsoft.com/office/powerpoint/2019/9/main/command">
                <pc:docMk/>
                <pc:sldMk cId="2741186939" sldId="2144328264"/>
                <pc2:cmMk id="{9455402F-7DF1-4A75-928C-FABA26B88998}"/>
              </pc2:cmMkLst>
            </pc226:cmChg>
          </p:ext>
        </pc:extLst>
      </pc:sldChg>
      <pc:sldChg chg="addSp delSp modSp mod delCm">
        <pc:chgData name="Jason Wiese" userId="4bff8d5b-7de6-4655-b397-69b0afc81113" providerId="ADAL" clId="{A8019D45-B2F8-4C45-9FF9-7F90907046FE}" dt="2023-06-09T01:52:55.475" v="1710" actId="478"/>
        <pc:sldMkLst>
          <pc:docMk/>
          <pc:sldMk cId="1296883412" sldId="2144328265"/>
        </pc:sldMkLst>
        <pc:spChg chg="add del mod">
          <ac:chgData name="Jason Wiese" userId="4bff8d5b-7de6-4655-b397-69b0afc81113" providerId="ADAL" clId="{A8019D45-B2F8-4C45-9FF9-7F90907046FE}" dt="2023-06-09T01:52:55.475" v="1710" actId="478"/>
          <ac:spMkLst>
            <pc:docMk/>
            <pc:sldMk cId="1296883412" sldId="2144328265"/>
            <ac:spMk id="6" creationId="{1576488B-4CAC-F125-6F43-256338807DB3}"/>
          </ac:spMkLst>
        </pc:spChg>
        <pc:spChg chg="mod">
          <ac:chgData name="Jason Wiese" userId="4bff8d5b-7de6-4655-b397-69b0afc81113" providerId="ADAL" clId="{A8019D45-B2F8-4C45-9FF9-7F90907046FE}" dt="2023-06-09T01:52:49.356" v="1709" actId="20577"/>
          <ac:spMkLst>
            <pc:docMk/>
            <pc:sldMk cId="1296883412" sldId="2144328265"/>
            <ac:spMk id="12" creationId="{FCBDB492-9443-3D4A-8E9D-B3CECB95DCD7}"/>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51:17.416" v="1592"/>
              <pc2:cmMkLst xmlns:pc2="http://schemas.microsoft.com/office/powerpoint/2019/9/main/command">
                <pc:docMk/>
                <pc:sldMk cId="1296883412" sldId="2144328265"/>
                <pc2:cmMk id="{EE00A727-E065-4709-A068-25FE877A0DEE}"/>
              </pc2:cmMkLst>
            </pc226:cmChg>
          </p:ext>
        </pc:extLst>
      </pc:sldChg>
      <pc:sldChg chg="delSp modSp mod delCm">
        <pc:chgData name="Jason Wiese" userId="4bff8d5b-7de6-4655-b397-69b0afc81113" providerId="ADAL" clId="{A8019D45-B2F8-4C45-9FF9-7F90907046FE}" dt="2023-06-09T02:30:52.434" v="2806" actId="20577"/>
        <pc:sldMkLst>
          <pc:docMk/>
          <pc:sldMk cId="1710644585" sldId="2144328346"/>
        </pc:sldMkLst>
        <pc:spChg chg="del">
          <ac:chgData name="Jason Wiese" userId="4bff8d5b-7de6-4655-b397-69b0afc81113" providerId="ADAL" clId="{A8019D45-B2F8-4C45-9FF9-7F90907046FE}" dt="2023-06-09T01:59:40.175" v="1968" actId="478"/>
          <ac:spMkLst>
            <pc:docMk/>
            <pc:sldMk cId="1710644585" sldId="2144328346"/>
            <ac:spMk id="8" creationId="{4ACE827C-EC4F-07A3-0A2D-FDF0D778B556}"/>
          </ac:spMkLst>
        </pc:spChg>
        <pc:spChg chg="mod">
          <ac:chgData name="Jason Wiese" userId="4bff8d5b-7de6-4655-b397-69b0afc81113" providerId="ADAL" clId="{A8019D45-B2F8-4C45-9FF9-7F90907046FE}" dt="2023-06-09T02:30:52.434" v="2806" actId="20577"/>
          <ac:spMkLst>
            <pc:docMk/>
            <pc:sldMk cId="1710644585" sldId="2144328346"/>
            <ac:spMk id="11" creationId="{16C0DA49-E176-2085-9952-A9AD3D47BDF5}"/>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59:37.037" v="1967"/>
              <pc2:cmMkLst xmlns:pc2="http://schemas.microsoft.com/office/powerpoint/2019/9/main/command">
                <pc:docMk/>
                <pc:sldMk cId="1710644585" sldId="2144328346"/>
                <pc2:cmMk id="{047E7ED2-AAAA-45F6-9C7B-4086B21B8C6F}"/>
              </pc2:cmMkLst>
            </pc226:cmChg>
          </p:ext>
        </pc:extLst>
      </pc:sldChg>
      <pc:sldChg chg="modSp mod">
        <pc:chgData name="Jason Wiese" userId="4bff8d5b-7de6-4655-b397-69b0afc81113" providerId="ADAL" clId="{A8019D45-B2F8-4C45-9FF9-7F90907046FE}" dt="2023-06-09T02:29:52.560" v="2789" actId="6549"/>
        <pc:sldMkLst>
          <pc:docMk/>
          <pc:sldMk cId="333377961" sldId="2144328349"/>
        </pc:sldMkLst>
        <pc:spChg chg="mod">
          <ac:chgData name="Jason Wiese" userId="4bff8d5b-7de6-4655-b397-69b0afc81113" providerId="ADAL" clId="{A8019D45-B2F8-4C45-9FF9-7F90907046FE}" dt="2023-06-09T02:29:52.560" v="2789" actId="6549"/>
          <ac:spMkLst>
            <pc:docMk/>
            <pc:sldMk cId="333377961" sldId="2144328349"/>
            <ac:spMk id="12" creationId="{FCBDB492-9443-3D4A-8E9D-B3CECB95DCD7}"/>
          </ac:spMkLst>
        </pc:spChg>
      </pc:sldChg>
      <pc:sldChg chg="modSp mod delCm">
        <pc:chgData name="Jason Wiese" userId="4bff8d5b-7de6-4655-b397-69b0afc81113" providerId="ADAL" clId="{A8019D45-B2F8-4C45-9FF9-7F90907046FE}" dt="2023-06-09T02:30:14.490" v="2799" actId="20577"/>
        <pc:sldMkLst>
          <pc:docMk/>
          <pc:sldMk cId="1173113085" sldId="2144328396"/>
        </pc:sldMkLst>
        <pc:spChg chg="mod">
          <ac:chgData name="Jason Wiese" userId="4bff8d5b-7de6-4655-b397-69b0afc81113" providerId="ADAL" clId="{A8019D45-B2F8-4C45-9FF9-7F90907046FE}" dt="2023-06-09T02:30:14.490" v="2799" actId="20577"/>
          <ac:spMkLst>
            <pc:docMk/>
            <pc:sldMk cId="1173113085" sldId="2144328396"/>
            <ac:spMk id="2" creationId="{0DD9A437-D138-43CB-A1F3-66C01359FFA8}"/>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59:01.295" v="1944"/>
              <pc2:cmMkLst xmlns:pc2="http://schemas.microsoft.com/office/powerpoint/2019/9/main/command">
                <pc:docMk/>
                <pc:sldMk cId="1173113085" sldId="2144328396"/>
                <pc2:cmMk id="{3F4BEC36-D2DB-484F-A83D-E29634AE441A}"/>
              </pc2:cmMkLst>
            </pc226:cmChg>
          </p:ext>
        </pc:extLst>
      </pc:sldChg>
      <pc:sldChg chg="modSp mod delCm">
        <pc:chgData name="Jason Wiese" userId="4bff8d5b-7de6-4655-b397-69b0afc81113" providerId="ADAL" clId="{A8019D45-B2F8-4C45-9FF9-7F90907046FE}" dt="2023-06-09T02:41:30.607" v="2859" actId="20577"/>
        <pc:sldMkLst>
          <pc:docMk/>
          <pc:sldMk cId="2792385881" sldId="2144328398"/>
        </pc:sldMkLst>
        <pc:spChg chg="mod">
          <ac:chgData name="Jason Wiese" userId="4bff8d5b-7de6-4655-b397-69b0afc81113" providerId="ADAL" clId="{A8019D45-B2F8-4C45-9FF9-7F90907046FE}" dt="2023-06-09T02:41:30.607" v="2859" actId="20577"/>
          <ac:spMkLst>
            <pc:docMk/>
            <pc:sldMk cId="2792385881" sldId="2144328398"/>
            <ac:spMk id="6" creationId="{D298A62A-044D-C19B-202E-C03BA97F1E7A}"/>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33:53.171" v="1074"/>
              <pc2:cmMkLst xmlns:pc2="http://schemas.microsoft.com/office/powerpoint/2019/9/main/command">
                <pc:docMk/>
                <pc:sldMk cId="2792385881" sldId="2144328398"/>
                <pc2:cmMk id="{9C3B7340-E123-48E8-BB1F-4FC3D2258CA9}"/>
              </pc2:cmMkLst>
            </pc226:cmChg>
          </p:ext>
        </pc:extLst>
      </pc:sldChg>
      <pc:sldChg chg="modSp mod delCm">
        <pc:chgData name="Jason Wiese" userId="4bff8d5b-7de6-4655-b397-69b0afc81113" providerId="ADAL" clId="{A8019D45-B2F8-4C45-9FF9-7F90907046FE}" dt="2023-06-09T02:34:03.663" v="2839" actId="20577"/>
        <pc:sldMkLst>
          <pc:docMk/>
          <pc:sldMk cId="1256581075" sldId="2144328409"/>
        </pc:sldMkLst>
        <pc:spChg chg="mod">
          <ac:chgData name="Jason Wiese" userId="4bff8d5b-7de6-4655-b397-69b0afc81113" providerId="ADAL" clId="{A8019D45-B2F8-4C45-9FF9-7F90907046FE}" dt="2023-06-09T01:15:38.159" v="410" actId="20577"/>
          <ac:spMkLst>
            <pc:docMk/>
            <pc:sldMk cId="1256581075" sldId="2144328409"/>
            <ac:spMk id="2" creationId="{CD40F902-1FB3-59DF-A6EC-6E2DC6689969}"/>
          </ac:spMkLst>
        </pc:spChg>
        <pc:spChg chg="mod">
          <ac:chgData name="Jason Wiese" userId="4bff8d5b-7de6-4655-b397-69b0afc81113" providerId="ADAL" clId="{A8019D45-B2F8-4C45-9FF9-7F90907046FE}" dt="2023-06-09T02:34:03.663" v="2839" actId="20577"/>
          <ac:spMkLst>
            <pc:docMk/>
            <pc:sldMk cId="1256581075" sldId="2144328409"/>
            <ac:spMk id="17" creationId="{E6AC8B06-938D-6163-81DB-9A63E109D192}"/>
          </ac:spMkLst>
        </pc:spChg>
        <pc:picChg chg="mod">
          <ac:chgData name="Jason Wiese" userId="4bff8d5b-7de6-4655-b397-69b0afc81113" providerId="ADAL" clId="{A8019D45-B2F8-4C45-9FF9-7F90907046FE}" dt="2023-06-09T01:15:44.929" v="446" actId="1037"/>
          <ac:picMkLst>
            <pc:docMk/>
            <pc:sldMk cId="1256581075" sldId="2144328409"/>
            <ac:picMk id="4" creationId="{EB86C434-CC7F-4914-51F9-13C81540BA82}"/>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07:48.990" v="116"/>
              <pc2:cmMkLst xmlns:pc2="http://schemas.microsoft.com/office/powerpoint/2019/9/main/command">
                <pc:docMk/>
                <pc:sldMk cId="1256581075" sldId="2144328409"/>
                <pc2:cmMk id="{7C694811-430E-450A-B588-B0D8DCBAE879}"/>
              </pc2:cmMkLst>
            </pc226:cmChg>
            <pc226:cmChg xmlns:pc226="http://schemas.microsoft.com/office/powerpoint/2022/06/main/command" chg="del">
              <pc226:chgData name="Jason Wiese" userId="4bff8d5b-7de6-4655-b397-69b0afc81113" providerId="ADAL" clId="{A8019D45-B2F8-4C45-9FF9-7F90907046FE}" dt="2023-06-09T01:07:50.863" v="117"/>
              <pc2:cmMkLst xmlns:pc2="http://schemas.microsoft.com/office/powerpoint/2019/9/main/command">
                <pc:docMk/>
                <pc:sldMk cId="1256581075" sldId="2144328409"/>
                <pc2:cmMk id="{05EA459D-C05D-4BC5-82B0-D69A60EC3BBB}"/>
              </pc2:cmMkLst>
            </pc226:cmChg>
            <pc226:cmChg xmlns:pc226="http://schemas.microsoft.com/office/powerpoint/2022/06/main/command" chg="del">
              <pc226:chgData name="Jason Wiese" userId="4bff8d5b-7de6-4655-b397-69b0afc81113" providerId="ADAL" clId="{A8019D45-B2F8-4C45-9FF9-7F90907046FE}" dt="2023-06-09T01:05:05.977" v="113"/>
              <pc2:cmMkLst xmlns:pc2="http://schemas.microsoft.com/office/powerpoint/2019/9/main/command">
                <pc:docMk/>
                <pc:sldMk cId="1256581075" sldId="2144328409"/>
                <pc2:cmMk id="{B9ECBBAE-B6C5-4C0B-BDB4-65AA9DC654E6}"/>
              </pc2:cmMkLst>
            </pc226:cmChg>
            <pc226:cmChg xmlns:pc226="http://schemas.microsoft.com/office/powerpoint/2022/06/main/command" chg="del">
              <pc226:chgData name="Jason Wiese" userId="4bff8d5b-7de6-4655-b397-69b0afc81113" providerId="ADAL" clId="{A8019D45-B2F8-4C45-9FF9-7F90907046FE}" dt="2023-06-09T01:07:46.292" v="115"/>
              <pc2:cmMkLst xmlns:pc2="http://schemas.microsoft.com/office/powerpoint/2019/9/main/command">
                <pc:docMk/>
                <pc:sldMk cId="1256581075" sldId="2144328409"/>
                <pc2:cmMk id="{14DB74E2-D711-4271-9EAD-BAA3DC032D75}"/>
              </pc2:cmMkLst>
            </pc226:cmChg>
          </p:ext>
        </pc:extLst>
      </pc:sldChg>
      <pc:sldChg chg="addSp delSp modSp mod delCm">
        <pc:chgData name="Jason Wiese" userId="4bff8d5b-7de6-4655-b397-69b0afc81113" providerId="ADAL" clId="{A8019D45-B2F8-4C45-9FF9-7F90907046FE}" dt="2023-06-09T01:36:24.169" v="1099" actId="6549"/>
        <pc:sldMkLst>
          <pc:docMk/>
          <pc:sldMk cId="608787880" sldId="2144328412"/>
        </pc:sldMkLst>
        <pc:spChg chg="add del mod">
          <ac:chgData name="Jason Wiese" userId="4bff8d5b-7de6-4655-b397-69b0afc81113" providerId="ADAL" clId="{A8019D45-B2F8-4C45-9FF9-7F90907046FE}" dt="2023-06-09T01:30:01.211" v="978" actId="478"/>
          <ac:spMkLst>
            <pc:docMk/>
            <pc:sldMk cId="608787880" sldId="2144328412"/>
            <ac:spMk id="2" creationId="{C320983B-88D6-A9DA-DC7F-C1013B817FA8}"/>
          </ac:spMkLst>
        </pc:spChg>
        <pc:spChg chg="mod">
          <ac:chgData name="Jason Wiese" userId="4bff8d5b-7de6-4655-b397-69b0afc81113" providerId="ADAL" clId="{A8019D45-B2F8-4C45-9FF9-7F90907046FE}" dt="2023-06-09T01:36:24.169" v="1099" actId="6549"/>
          <ac:spMkLst>
            <pc:docMk/>
            <pc:sldMk cId="608787880" sldId="2144328412"/>
            <ac:spMk id="10" creationId="{DB3C7301-C740-36C2-C9F3-883E34A95238}"/>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28:05.952" v="903"/>
              <pc2:cmMkLst xmlns:pc2="http://schemas.microsoft.com/office/powerpoint/2019/9/main/command">
                <pc:docMk/>
                <pc:sldMk cId="608787880" sldId="2144328412"/>
                <pc2:cmMk id="{316AB180-8260-4A5E-B14E-95A1944DD2D5}"/>
              </pc2:cmMkLst>
            </pc226:cmChg>
          </p:ext>
        </pc:extLst>
      </pc:sldChg>
      <pc:sldChg chg="modSp mod">
        <pc:chgData name="Jason Wiese" userId="4bff8d5b-7de6-4655-b397-69b0afc81113" providerId="ADAL" clId="{A8019D45-B2F8-4C45-9FF9-7F90907046FE}" dt="2023-06-09T02:31:28.925" v="2828" actId="14100"/>
        <pc:sldMkLst>
          <pc:docMk/>
          <pc:sldMk cId="2522879897" sldId="2144328414"/>
        </pc:sldMkLst>
        <pc:spChg chg="mod">
          <ac:chgData name="Jason Wiese" userId="4bff8d5b-7de6-4655-b397-69b0afc81113" providerId="ADAL" clId="{A8019D45-B2F8-4C45-9FF9-7F90907046FE}" dt="2023-06-09T02:31:28.925" v="2828" actId="14100"/>
          <ac:spMkLst>
            <pc:docMk/>
            <pc:sldMk cId="2522879897" sldId="2144328414"/>
            <ac:spMk id="9" creationId="{120D540E-228A-D4C7-940A-77BF257865DA}"/>
          </ac:spMkLst>
        </pc:spChg>
      </pc:sldChg>
      <pc:sldChg chg="addSp delSp modSp mod delCm">
        <pc:chgData name="Jason Wiese" userId="4bff8d5b-7de6-4655-b397-69b0afc81113" providerId="ADAL" clId="{A8019D45-B2F8-4C45-9FF9-7F90907046FE}" dt="2023-06-09T02:28:02.672" v="2758" actId="20577"/>
        <pc:sldMkLst>
          <pc:docMk/>
          <pc:sldMk cId="523176300" sldId="2144328415"/>
        </pc:sldMkLst>
        <pc:spChg chg="mod">
          <ac:chgData name="Jason Wiese" userId="4bff8d5b-7de6-4655-b397-69b0afc81113" providerId="ADAL" clId="{A8019D45-B2F8-4C45-9FF9-7F90907046FE}" dt="2023-06-09T02:28:02.672" v="2758" actId="20577"/>
          <ac:spMkLst>
            <pc:docMk/>
            <pc:sldMk cId="523176300" sldId="2144328415"/>
            <ac:spMk id="5" creationId="{54C4ED9E-B159-95F5-709F-B2136B1189F3}"/>
          </ac:spMkLst>
        </pc:spChg>
        <pc:spChg chg="add del mod">
          <ac:chgData name="Jason Wiese" userId="4bff8d5b-7de6-4655-b397-69b0afc81113" providerId="ADAL" clId="{A8019D45-B2F8-4C45-9FF9-7F90907046FE}" dt="2023-06-09T01:33:07.997" v="1073" actId="478"/>
          <ac:spMkLst>
            <pc:docMk/>
            <pc:sldMk cId="523176300" sldId="2144328415"/>
            <ac:spMk id="6" creationId="{2236735A-E542-A0CA-DFAD-1ACBFDC8B58D}"/>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30:11.279" v="979"/>
              <pc2:cmMkLst xmlns:pc2="http://schemas.microsoft.com/office/powerpoint/2019/9/main/command">
                <pc:docMk/>
                <pc:sldMk cId="523176300" sldId="2144328415"/>
                <pc2:cmMk id="{7E9C3672-1D44-4638-A7F3-DE098259BC91}"/>
              </pc2:cmMkLst>
            </pc226:cmChg>
          </p:ext>
        </pc:extLst>
      </pc:sldChg>
      <pc:sldChg chg="modSp mod delCm">
        <pc:chgData name="Jason Wiese" userId="4bff8d5b-7de6-4655-b397-69b0afc81113" providerId="ADAL" clId="{A8019D45-B2F8-4C45-9FF9-7F90907046FE}" dt="2023-06-09T02:47:24.363" v="2871" actId="20577"/>
        <pc:sldMkLst>
          <pc:docMk/>
          <pc:sldMk cId="719839731" sldId="2144328422"/>
        </pc:sldMkLst>
        <pc:spChg chg="mod">
          <ac:chgData name="Jason Wiese" userId="4bff8d5b-7de6-4655-b397-69b0afc81113" providerId="ADAL" clId="{A8019D45-B2F8-4C45-9FF9-7F90907046FE}" dt="2023-06-09T02:47:24.363" v="2871" actId="20577"/>
          <ac:spMkLst>
            <pc:docMk/>
            <pc:sldMk cId="719839731" sldId="2144328422"/>
            <ac:spMk id="17" creationId="{7AB2E272-4641-7D27-6AF2-5F2F0B25374C}"/>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1:04:30.207" v="112"/>
              <pc2:cmMkLst xmlns:pc2="http://schemas.microsoft.com/office/powerpoint/2019/9/main/command">
                <pc:docMk/>
                <pc:sldMk cId="719839731" sldId="2144328422"/>
                <pc2:cmMk id="{B4DB3FC1-816F-43D7-820F-13622AD2A9A6}"/>
              </pc2:cmMkLst>
            </pc226:cmChg>
          </p:ext>
        </pc:extLst>
      </pc:sldChg>
      <pc:sldChg chg="del">
        <pc:chgData name="Jason Wiese" userId="4bff8d5b-7de6-4655-b397-69b0afc81113" providerId="ADAL" clId="{A8019D45-B2F8-4C45-9FF9-7F90907046FE}" dt="2023-06-09T02:36:58.033" v="2840" actId="47"/>
        <pc:sldMkLst>
          <pc:docMk/>
          <pc:sldMk cId="314053453" sldId="2144328425"/>
        </pc:sldMkLst>
      </pc:sldChg>
      <pc:sldChg chg="modSp del mod">
        <pc:chgData name="Jason Wiese" userId="4bff8d5b-7de6-4655-b397-69b0afc81113" providerId="ADAL" clId="{A8019D45-B2F8-4C45-9FF9-7F90907046FE}" dt="2023-06-09T02:36:58.539" v="2841" actId="47"/>
        <pc:sldMkLst>
          <pc:docMk/>
          <pc:sldMk cId="2558838420" sldId="2144328426"/>
        </pc:sldMkLst>
        <pc:spChg chg="mod">
          <ac:chgData name="Jason Wiese" userId="4bff8d5b-7de6-4655-b397-69b0afc81113" providerId="ADAL" clId="{A8019D45-B2F8-4C45-9FF9-7F90907046FE}" dt="2023-06-09T01:27:20.442" v="881" actId="20577"/>
          <ac:spMkLst>
            <pc:docMk/>
            <pc:sldMk cId="2558838420" sldId="2144328426"/>
            <ac:spMk id="12" creationId="{FCBDB492-9443-3D4A-8E9D-B3CECB95DCD7}"/>
          </ac:spMkLst>
        </pc:spChg>
      </pc:sldChg>
      <pc:sldChg chg="addSp delSp modSp mod delCm">
        <pc:chgData name="Jason Wiese" userId="4bff8d5b-7de6-4655-b397-69b0afc81113" providerId="ADAL" clId="{A8019D45-B2F8-4C45-9FF9-7F90907046FE}" dt="2023-06-09T02:05:55.383" v="2119" actId="478"/>
        <pc:sldMkLst>
          <pc:docMk/>
          <pc:sldMk cId="424529423" sldId="2144328428"/>
        </pc:sldMkLst>
        <pc:spChg chg="add del mod">
          <ac:chgData name="Jason Wiese" userId="4bff8d5b-7de6-4655-b397-69b0afc81113" providerId="ADAL" clId="{A8019D45-B2F8-4C45-9FF9-7F90907046FE}" dt="2023-06-09T02:05:55.383" v="2119" actId="478"/>
          <ac:spMkLst>
            <pc:docMk/>
            <pc:sldMk cId="424529423" sldId="2144328428"/>
            <ac:spMk id="6" creationId="{EE133BD4-BDB1-88A2-48CB-FD32ACD46624}"/>
          </ac:spMkLst>
        </pc:spChg>
        <pc:spChg chg="mod">
          <ac:chgData name="Jason Wiese" userId="4bff8d5b-7de6-4655-b397-69b0afc81113" providerId="ADAL" clId="{A8019D45-B2F8-4C45-9FF9-7F90907046FE}" dt="2023-06-09T02:05:52.684" v="2118" actId="207"/>
          <ac:spMkLst>
            <pc:docMk/>
            <pc:sldMk cId="424529423" sldId="2144328428"/>
            <ac:spMk id="12" creationId="{FCBDB492-9443-3D4A-8E9D-B3CECB95DCD7}"/>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A8019D45-B2F8-4C45-9FF9-7F90907046FE}" dt="2023-06-09T02:00:09.466" v="1978"/>
              <pc2:cmMkLst xmlns:pc2="http://schemas.microsoft.com/office/powerpoint/2019/9/main/command">
                <pc:docMk/>
                <pc:sldMk cId="424529423" sldId="2144328428"/>
                <pc2:cmMk id="{DC40A913-8285-49D8-B124-813CC77168E4}"/>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9.9422566260834705E-2"/>
          <c:w val="0.96562499999999996"/>
          <c:h val="0.7857905581441956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835-46C3-9F52-F06B32ED2C89}"/>
              </c:ext>
            </c:extLst>
          </c:dPt>
          <c:dPt>
            <c:idx val="1"/>
            <c:invertIfNegative val="0"/>
            <c:bubble3D val="0"/>
            <c:spPr>
              <a:solidFill>
                <a:srgbClr val="00BFF2"/>
              </a:solidFill>
              <a:ln>
                <a:noFill/>
              </a:ln>
              <a:effectLst/>
            </c:spPr>
            <c:extLst>
              <c:ext xmlns:c16="http://schemas.microsoft.com/office/drawing/2014/chart" uri="{C3380CC4-5D6E-409C-BE32-E72D297353CC}">
                <c16:uniqueId val="{00000003-3835-46C3-9F52-F06B32ED2C89}"/>
              </c:ext>
            </c:extLst>
          </c:dPt>
          <c:dPt>
            <c:idx val="2"/>
            <c:invertIfNegative val="0"/>
            <c:bubble3D val="0"/>
            <c:spPr>
              <a:solidFill>
                <a:srgbClr val="1B1464"/>
              </a:solidFill>
              <a:ln>
                <a:noFill/>
              </a:ln>
              <a:effectLst/>
            </c:spPr>
            <c:extLst>
              <c:ext xmlns:c16="http://schemas.microsoft.com/office/drawing/2014/chart" uri="{C3380CC4-5D6E-409C-BE32-E72D297353CC}">
                <c16:uniqueId val="{00000005-3835-46C3-9F52-F06B32ED2C8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859</c:v>
                </c:pt>
                <c:pt idx="1">
                  <c:v>986</c:v>
                </c:pt>
                <c:pt idx="2">
                  <c:v>1164</c:v>
                </c:pt>
              </c:numCache>
            </c:numRef>
          </c:val>
          <c:extLst>
            <c:ext xmlns:c16="http://schemas.microsoft.com/office/drawing/2014/chart" uri="{C3380CC4-5D6E-409C-BE32-E72D297353CC}">
              <c16:uniqueId val="{00000006-3835-46C3-9F52-F06B32ED2C89}"/>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E3A7F1D-5DF0-4EBC-B426-B20F9C87B2A2}" type="datetimeFigureOut">
              <a:rPr lang="en-US" smtClean="0"/>
              <a:t>6/9/2023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A288928B-6872-4938-93F1-516843BA4B40}" type="slidenum">
              <a:rPr lang="en-US" smtClean="0"/>
              <a:t>‹#›</a:t>
            </a:fld>
            <a:endParaRPr lang="en-US" dirty="0"/>
          </a:p>
        </p:txBody>
      </p:sp>
    </p:spTree>
    <p:extLst>
      <p:ext uri="{BB962C8B-B14F-4D97-AF65-F5344CB8AC3E}">
        <p14:creationId xmlns:p14="http://schemas.microsoft.com/office/powerpoint/2010/main" val="61434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52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8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1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12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7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F6E2-2808-4261-871F-4EDF17FF9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B0AB7-C50A-4FD3-B1C0-FE9A583A3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735D7-F200-4FF6-BB58-C35A0A7BAEA4}"/>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574CD046-132D-40C8-918D-237670ED54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B8554D-FAC5-4C42-8F64-11E9E51CC1C3}"/>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9297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380-2F0E-40A2-A353-033ACC08E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91DE3-E2BB-47E1-91F1-4C62D6DC0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FDF1F-90B8-4C6C-AB05-A8709197F2DC}"/>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1CD08364-259C-416D-BE09-04C3FA56A4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792D59-C797-4850-ACFF-202ECAD484A0}"/>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242039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B15A-64A4-4E68-8D7E-4CEC4BC49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81693-4BFA-4494-9D43-A8D89F25AC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9B249-2FB7-406A-B5A4-BB86C2C76572}"/>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207EDEB4-8C83-454A-953B-85CCF50107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B1AB63-F6BE-4CA7-8A41-490FD145AC2F}"/>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347732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dirty="0"/>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39043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dirty="0"/>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94914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dirty="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dirty="0"/>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dirty="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dirty="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dirty="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dirty="0"/>
              </a:p>
            </p:txBody>
          </p:sp>
        </p:grpSp>
      </p:grpSp>
    </p:spTree>
    <p:extLst>
      <p:ext uri="{BB962C8B-B14F-4D97-AF65-F5344CB8AC3E}">
        <p14:creationId xmlns:p14="http://schemas.microsoft.com/office/powerpoint/2010/main" val="135731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dirty="0"/>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25280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dirty="0"/>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46508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dirty="0"/>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8119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dirty="0"/>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7604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dirty="0"/>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20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CACA-C848-4256-A6F6-CD0C10FD9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12C-BB0C-4997-A3B8-168F0662A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8805B-0588-4BED-B533-C68CD56E9D42}"/>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BFD32905-43C7-44A3-947A-93446E18BC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D52479-ECD1-4F09-AD6C-8CA0F9F727AA}"/>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260216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93504050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63486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8619358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2728253"/>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6160565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6917376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4716942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60113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89771092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2030885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8D2-A3DA-47B2-95D4-CA0813D27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AB5E4-4C57-49CA-AA87-1272C004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EBE89-AA0A-43AC-814B-4FA098ADCAFD}"/>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FCAE3BC2-D5F0-4D4A-AD67-3F91625335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D8858E-22D3-4481-B596-98CCBC618AC3}"/>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332409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939276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dirty="0"/>
              <a:t>PAGE </a:t>
            </a:r>
            <a:fld id="{222034A4-E40F-4E23-A773-AC1BBA02DF2C}" type="slidenum">
              <a:rPr lang="en-US" smtClean="0"/>
              <a:pPr/>
              <a:t>‹#›</a:t>
            </a:fld>
            <a:endParaRPr lang="en-US" dirty="0"/>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2565651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585E-9C0A-4593-B5EB-11921C61D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A8B05-3A43-426D-9E7D-EC12A3B3A5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63B1B-4035-4E9E-937E-D53438433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F2991D-CA21-41B5-BE8F-8F83C8F86807}"/>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6" name="Footer Placeholder 5">
            <a:extLst>
              <a:ext uri="{FF2B5EF4-FFF2-40B4-BE49-F238E27FC236}">
                <a16:creationId xmlns:a16="http://schemas.microsoft.com/office/drawing/2014/main" id="{67CF5076-E4FE-4E30-81EE-EAC07E338F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0FE335-F058-4D38-9FB9-9AC1386D87BB}"/>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420088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8FED-4B11-426D-8D57-FDF413449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55F90-B1A4-4FF6-8AF3-52D48373B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A3450-8F17-4D1D-83F7-8B8FDEA9F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F7A60-2345-4B39-BC7F-807CDC3A0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2296A-82B7-42FA-BFCF-D378B9FD8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FEE2F-AD81-4118-84BE-90EC7B6F979B}"/>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8" name="Footer Placeholder 7">
            <a:extLst>
              <a:ext uri="{FF2B5EF4-FFF2-40B4-BE49-F238E27FC236}">
                <a16:creationId xmlns:a16="http://schemas.microsoft.com/office/drawing/2014/main" id="{028B533C-6086-4FBD-92C0-1B60744B690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CE8594-FCB4-42A8-B1F0-7A78E48C73BF}"/>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215972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9FB0-D017-4884-9434-BE45CBA88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F4E97-591D-4195-A613-60CEC39F6E15}"/>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4" name="Footer Placeholder 3">
            <a:extLst>
              <a:ext uri="{FF2B5EF4-FFF2-40B4-BE49-F238E27FC236}">
                <a16:creationId xmlns:a16="http://schemas.microsoft.com/office/drawing/2014/main" id="{38AE7E7D-6FFE-4242-BD78-35DF8D7CA5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E85CCF-0A0A-4413-8FE1-8A354E41B451}"/>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192017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66335-531B-4091-8926-9641CA0650A4}"/>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3" name="Footer Placeholder 2">
            <a:extLst>
              <a:ext uri="{FF2B5EF4-FFF2-40B4-BE49-F238E27FC236}">
                <a16:creationId xmlns:a16="http://schemas.microsoft.com/office/drawing/2014/main" id="{176C51A9-5BEF-4526-A0A3-C65A4C37AC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AD44A0-B377-49DF-8A3C-AD9DE54D4B33}"/>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189314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476D-CB55-487C-BA4A-4D51A0700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60BAD-FBA8-428E-86AB-ADFC90AA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A253A-7886-4DD2-91CE-264C79FC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64A59-5F1B-4589-88CC-98448FF8722A}"/>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6" name="Footer Placeholder 5">
            <a:extLst>
              <a:ext uri="{FF2B5EF4-FFF2-40B4-BE49-F238E27FC236}">
                <a16:creationId xmlns:a16="http://schemas.microsoft.com/office/drawing/2014/main" id="{7D2E566B-BE5C-4831-BD38-7A6F4F9D8B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BCFB63-4C73-4026-9818-BF359935E94C}"/>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322043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02E2-A978-42B0-9FFF-BADF8F2B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DA631-62A3-4DD7-A618-0C3E81ED8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7C6BEA-13F6-4CCC-8492-5BB3376B9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87D58-750D-4196-A6A4-6489FFEF53B3}"/>
              </a:ext>
            </a:extLst>
          </p:cNvPr>
          <p:cNvSpPr>
            <a:spLocks noGrp="1"/>
          </p:cNvSpPr>
          <p:nvPr>
            <p:ph type="dt" sz="half" idx="10"/>
          </p:nvPr>
        </p:nvSpPr>
        <p:spPr/>
        <p:txBody>
          <a:bodyPr/>
          <a:lstStyle/>
          <a:p>
            <a:fld id="{4ADC9E66-2B20-4730-9553-361E1CFE5432}" type="datetimeFigureOut">
              <a:rPr lang="en-US" smtClean="0"/>
              <a:t>6/9/2023</a:t>
            </a:fld>
            <a:endParaRPr lang="en-US" dirty="0"/>
          </a:p>
        </p:txBody>
      </p:sp>
      <p:sp>
        <p:nvSpPr>
          <p:cNvPr id="6" name="Footer Placeholder 5">
            <a:extLst>
              <a:ext uri="{FF2B5EF4-FFF2-40B4-BE49-F238E27FC236}">
                <a16:creationId xmlns:a16="http://schemas.microsoft.com/office/drawing/2014/main" id="{9D9EF136-822B-40E5-B8E8-4FC8FD529E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8C9655-3598-4EC2-970C-39888C685FD7}"/>
              </a:ext>
            </a:extLst>
          </p:cNvPr>
          <p:cNvSpPr>
            <a:spLocks noGrp="1"/>
          </p:cNvSpPr>
          <p:nvPr>
            <p:ph type="sldNum" sz="quarter" idx="12"/>
          </p:nvPr>
        </p:nvSpPr>
        <p:spPr/>
        <p:txBody>
          <a:bodyPr/>
          <a:lstStyle/>
          <a:p>
            <a:fld id="{12920FC0-4A56-4A85-A17E-3032227DE139}" type="slidenum">
              <a:rPr lang="en-US" smtClean="0"/>
              <a:t>‹#›</a:t>
            </a:fld>
            <a:endParaRPr lang="en-US" dirty="0"/>
          </a:p>
        </p:txBody>
      </p:sp>
    </p:spTree>
    <p:extLst>
      <p:ext uri="{BB962C8B-B14F-4D97-AF65-F5344CB8AC3E}">
        <p14:creationId xmlns:p14="http://schemas.microsoft.com/office/powerpoint/2010/main" val="24891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3D60A6-6ADD-4C76-9B66-2F7D43E3F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99BE5-16FE-41A6-8FF6-D1B242B6D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EB6C-25BF-4F88-A800-43CA48AF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C9E66-2B20-4730-9553-361E1CFE5432}" type="datetimeFigureOut">
              <a:rPr lang="en-US" smtClean="0"/>
              <a:t>6/9/2023</a:t>
            </a:fld>
            <a:endParaRPr lang="en-US" dirty="0"/>
          </a:p>
        </p:txBody>
      </p:sp>
      <p:sp>
        <p:nvSpPr>
          <p:cNvPr id="5" name="Footer Placeholder 4">
            <a:extLst>
              <a:ext uri="{FF2B5EF4-FFF2-40B4-BE49-F238E27FC236}">
                <a16:creationId xmlns:a16="http://schemas.microsoft.com/office/drawing/2014/main" id="{27632094-20C0-4481-99BB-60CE55726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4DE686-74B8-4D24-84B5-ED300CA2B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0FC0-4A56-4A85-A17E-3032227DE139}" type="slidenum">
              <a:rPr lang="en-US" smtClean="0"/>
              <a:t>‹#›</a:t>
            </a:fld>
            <a:endParaRPr lang="en-US" dirty="0"/>
          </a:p>
        </p:txBody>
      </p:sp>
    </p:spTree>
    <p:extLst>
      <p:ext uri="{BB962C8B-B14F-4D97-AF65-F5344CB8AC3E}">
        <p14:creationId xmlns:p14="http://schemas.microsoft.com/office/powerpoint/2010/main" val="142812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dirty="0"/>
          </a:p>
        </p:txBody>
      </p:sp>
    </p:spTree>
    <p:extLst>
      <p:ext uri="{BB962C8B-B14F-4D97-AF65-F5344CB8AC3E}">
        <p14:creationId xmlns:p14="http://schemas.microsoft.com/office/powerpoint/2010/main" val="364572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6.jpeg"/><Relationship Id="rId18" Type="http://schemas.openxmlformats.org/officeDocument/2006/relationships/hyperlink" Target="https://www.ispot.tv/ad/nk0_/servicenow-experiences-without-barriers" TargetMode="External"/><Relationship Id="rId3" Type="http://schemas.openxmlformats.org/officeDocument/2006/relationships/hyperlink" Target="https://www.ispot.tv/ad/tAWO/kajabi-kim-the-dougie" TargetMode="External"/><Relationship Id="rId21" Type="http://schemas.openxmlformats.org/officeDocument/2006/relationships/image" Target="../media/image13.png"/><Relationship Id="rId7" Type="http://schemas.openxmlformats.org/officeDocument/2006/relationships/hyperlink" Target="https://www.ispot.tv/ad/ObW_/kajabi-all-in-one-platform-free-trial" TargetMode="External"/><Relationship Id="rId12" Type="http://schemas.openxmlformats.org/officeDocument/2006/relationships/hyperlink" Target="https://www.ispot.tv/ad/IsKE/servicenow-sound-effects" TargetMode="External"/><Relationship Id="rId17" Type="http://schemas.openxmlformats.org/officeDocument/2006/relationships/image" Target="../media/image78.jpeg"/><Relationship Id="rId2" Type="http://schemas.openxmlformats.org/officeDocument/2006/relationships/notesSlide" Target="../notesSlides/notesSlide4.xml"/><Relationship Id="rId16" Type="http://schemas.openxmlformats.org/officeDocument/2006/relationships/hyperlink" Target="https://www.ispot.tv/ad/t_BF/servicenow-a-holiday-from-complexity" TargetMode="External"/><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28.png"/><Relationship Id="rId5" Type="http://schemas.openxmlformats.org/officeDocument/2006/relationships/hyperlink" Target="https://www.ispot.tv/ad/n4nM/kajabi-digital-product-creation" TargetMode="External"/><Relationship Id="rId15" Type="http://schemas.openxmlformats.org/officeDocument/2006/relationships/image" Target="../media/image77.jpeg"/><Relationship Id="rId10" Type="http://schemas.openxmlformats.org/officeDocument/2006/relationships/image" Target="../media/image75.jpeg"/><Relationship Id="rId19" Type="http://schemas.openxmlformats.org/officeDocument/2006/relationships/image" Target="../media/image79.jpeg"/><Relationship Id="rId4" Type="http://schemas.openxmlformats.org/officeDocument/2006/relationships/image" Target="../media/image72.png"/><Relationship Id="rId9" Type="http://schemas.openxmlformats.org/officeDocument/2006/relationships/hyperlink" Target="https://www.ispot.tv/ad/tLez/kajabi-froyo-machine" TargetMode="External"/><Relationship Id="rId14" Type="http://schemas.openxmlformats.org/officeDocument/2006/relationships/hyperlink" Target="https://www.ispot.tv/ad/O1DM/servicenow-digital-workflows-are-just-the-ticket-to-help-wonkas-fantastical-factory" TargetMode="External"/><Relationship Id="rId22"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png"/><Relationship Id="rId18"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hyperlink" Target="https://www.ispot.tv/ad/ObiF/ten-x-ten-x-it-featuring-keegan-michael-key" TargetMode="External"/><Relationship Id="rId17" Type="http://schemas.openxmlformats.org/officeDocument/2006/relationships/image" Target="../media/image88.png"/><Relationship Id="rId2" Type="http://schemas.openxmlformats.org/officeDocument/2006/relationships/hyperlink" Target="https://www.ispot.tv/ad/oTLv/aon-aon-risk-reward-challenge" TargetMode="External"/><Relationship Id="rId16"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hyperlink" Target="https://www.ispot.tv/ad/qktV/palo-alto-networks-we-got-next-ft-lena-waithe-gustavo-dudamel-robin-frijns" TargetMode="External"/><Relationship Id="rId11" Type="http://schemas.openxmlformats.org/officeDocument/2006/relationships/image" Target="../media/image34.png"/><Relationship Id="rId5" Type="http://schemas.openxmlformats.org/officeDocument/2006/relationships/image" Target="../media/image82.png"/><Relationship Id="rId15" Type="http://schemas.openxmlformats.org/officeDocument/2006/relationships/hyperlink" Target="https://www.ispot.tv/ad/IS1R/expensify-super-bowl-2019-expensify-this-featuring-2-chainz-adam-scott" TargetMode="External"/><Relationship Id="rId10" Type="http://schemas.openxmlformats.org/officeDocument/2006/relationships/image" Target="../media/image85.png"/><Relationship Id="rId19" Type="http://schemas.openxmlformats.org/officeDocument/2006/relationships/image" Target="../media/image14.png"/><Relationship Id="rId4" Type="http://schemas.openxmlformats.org/officeDocument/2006/relationships/image" Target="../media/image81.png"/><Relationship Id="rId9" Type="http://schemas.openxmlformats.org/officeDocument/2006/relationships/hyperlink" Target="https://www.ispot.tv/ad/OpWG/peopleready-ride-to-work-featuring-takuma-sato" TargetMode="External"/><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hyperlink" Target="https://www.ispot.tv/ad/om1X/clear-dogs-best-friend" TargetMode="External"/><Relationship Id="rId18" Type="http://schemas.openxmlformats.org/officeDocument/2006/relationships/image" Target="../media/image98.png"/><Relationship Id="rId3" Type="http://schemas.openxmlformats.org/officeDocument/2006/relationships/hyperlink" Target="https://www.ispot.tv/ad/qop3/palo-alto-networks-prisma-cloud-driving-innovation-featuring-robin-frijns" TargetMode="External"/><Relationship Id="rId21" Type="http://schemas.openxmlformats.org/officeDocument/2006/relationships/image" Target="../media/image14.png"/><Relationship Id="rId7" Type="http://schemas.openxmlformats.org/officeDocument/2006/relationships/hyperlink" Target="https://www.ispot.tv/ad/If0t/expensify-super-bowl-2019-teaser-expensify-this-featuring-2-chainz-adam-scott" TargetMode="External"/><Relationship Id="rId12" Type="http://schemas.openxmlformats.org/officeDocument/2006/relationships/image" Target="../media/image94.jpe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97.png"/><Relationship Id="rId20"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hyperlink" Target="https://www.ispot.tv/ad/nvs9/paychex-big-moment-payday" TargetMode="External"/><Relationship Id="rId5" Type="http://schemas.openxmlformats.org/officeDocument/2006/relationships/hyperlink" Target="https://www.ispot.tv/ad/O4mX/canva-designing-at-school" TargetMode="External"/><Relationship Id="rId15" Type="http://schemas.openxmlformats.org/officeDocument/2006/relationships/image" Target="../media/image96.png"/><Relationship Id="rId10" Type="http://schemas.openxmlformats.org/officeDocument/2006/relationships/image" Target="../media/image93.jpeg"/><Relationship Id="rId19" Type="http://schemas.openxmlformats.org/officeDocument/2006/relationships/image" Target="../media/image99.png"/><Relationship Id="rId4" Type="http://schemas.openxmlformats.org/officeDocument/2006/relationships/image" Target="../media/image90.jpeg"/><Relationship Id="rId9" Type="http://schemas.openxmlformats.org/officeDocument/2006/relationships/hyperlink" Target="https://www.ispot.tv/ad/tLJF/kajabi-overcoming-imposter-syndrome" TargetMode="External"/><Relationship Id="rId14" Type="http://schemas.openxmlformats.org/officeDocument/2006/relationships/image" Target="../media/image95.jpeg"/></Relationships>
</file>

<file path=ppt/slides/_rels/slide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ispot.tv/ad/nk0_/servicenow-experiences-without-barriers" TargetMode="External"/><Relationship Id="rId13" Type="http://schemas.openxmlformats.org/officeDocument/2006/relationships/hyperlink" Target="https://www.ispot.tv/ad/IS1R/expensify-super-bowl-2019-expensify-this-featuring-2-chainz-adam-scott" TargetMode="External"/><Relationship Id="rId18" Type="http://schemas.openxmlformats.org/officeDocument/2006/relationships/image" Target="../media/image108.jpeg"/><Relationship Id="rId3" Type="http://schemas.openxmlformats.org/officeDocument/2006/relationships/hyperlink" Target="https://www.ispot.tv/ad/n4nx/kajabi-every-business-needs-a-website" TargetMode="External"/><Relationship Id="rId21" Type="http://schemas.openxmlformats.org/officeDocument/2006/relationships/hyperlink" Target="https://www.ispot.tv/ad/OMNb/paychex-making-401k-simple" TargetMode="External"/><Relationship Id="rId7" Type="http://schemas.openxmlformats.org/officeDocument/2006/relationships/image" Target="../media/image28.png"/><Relationship Id="rId12" Type="http://schemas.openxmlformats.org/officeDocument/2006/relationships/image" Target="../media/image105.jpeg"/><Relationship Id="rId17" Type="http://schemas.openxmlformats.org/officeDocument/2006/relationships/hyperlink" Target="https://www.ispot.tv/ad/d_8B/smartsheet-96-of-100" TargetMode="External"/><Relationship Id="rId25"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hyperlink" Target="https://www.ispot.tv/ad/o9NQ/smartsheet-make-it-easier" TargetMode="External"/><Relationship Id="rId24" Type="http://schemas.openxmlformats.org/officeDocument/2006/relationships/image" Target="../media/image112.jpeg"/><Relationship Id="rId5" Type="http://schemas.openxmlformats.org/officeDocument/2006/relationships/hyperlink" Target="https://www.ispot.tv/ad/tVIg/kajabi-kim-what-people-want" TargetMode="External"/><Relationship Id="rId15" Type="http://schemas.openxmlformats.org/officeDocument/2006/relationships/image" Target="../media/image107.png"/><Relationship Id="rId23" Type="http://schemas.openxmlformats.org/officeDocument/2006/relationships/image" Target="../media/image111.png"/><Relationship Id="rId10" Type="http://schemas.openxmlformats.org/officeDocument/2006/relationships/image" Target="../media/image35.png"/><Relationship Id="rId19" Type="http://schemas.openxmlformats.org/officeDocument/2006/relationships/hyperlink" Target="https://www.ispot.tv/ad/tZ3e/leviton-manufacturing-afci-outlet-protect-your-home-featuring-danny-lipford" TargetMode="External"/><Relationship Id="rId4" Type="http://schemas.openxmlformats.org/officeDocument/2006/relationships/image" Target="../media/image102.jpeg"/><Relationship Id="rId9" Type="http://schemas.openxmlformats.org/officeDocument/2006/relationships/image" Target="../media/image104.jpeg"/><Relationship Id="rId14" Type="http://schemas.openxmlformats.org/officeDocument/2006/relationships/image" Target="../media/image106.jpeg"/><Relationship Id="rId22"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4.png"/><Relationship Id="rId7" Type="http://schemas.openxmlformats.org/officeDocument/2006/relationships/hyperlink" Target="https://thevab.com/insight/let-it-gro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thevab.com/insight/convergent-tv-week-insights" TargetMode="External"/><Relationship Id="rId5" Type="http://schemas.openxmlformats.org/officeDocument/2006/relationships/image" Target="../media/image114.png"/><Relationship Id="rId4" Type="http://schemas.openxmlformats.org/officeDocument/2006/relationships/hyperlink" Target="https://thevab.com/insight/lets-get-down-to-busines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hyperlink" Target="https://thevab.com/insight/25-ways-tv-grows-brands" TargetMode="External"/><Relationship Id="rId3" Type="http://schemas.openxmlformats.org/officeDocument/2006/relationships/image" Target="../media/image116.png"/><Relationship Id="rId7" Type="http://schemas.openxmlformats.org/officeDocument/2006/relationships/hyperlink" Target="https://thevab.com/insight/B2B-MFAQ2" TargetMode="External"/><Relationship Id="rId12" Type="http://schemas.openxmlformats.org/officeDocument/2006/relationships/hyperlink" Target="https://thevab.com/team-board" TargetMode="External"/><Relationship Id="rId17" Type="http://schemas.openxmlformats.org/officeDocument/2006/relationships/image" Target="../media/image122.png"/><Relationship Id="rId2" Type="http://schemas.openxmlformats.org/officeDocument/2006/relationships/hyperlink" Target="https://thevab.com/insight/B2B-MFAQ4" TargetMode="Externa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hyperlink" Target="https://thevab.com/" TargetMode="External"/><Relationship Id="rId5" Type="http://schemas.openxmlformats.org/officeDocument/2006/relationships/hyperlink" Target="https://thevab.com/insight/B2B-MFAQ3" TargetMode="External"/><Relationship Id="rId15" Type="http://schemas.openxmlformats.org/officeDocument/2006/relationships/hyperlink" Target="https://thevab.com/insight/B2B-MFAQ5" TargetMode="External"/><Relationship Id="rId10" Type="http://schemas.openxmlformats.org/officeDocument/2006/relationships/image" Target="../media/image120.png"/><Relationship Id="rId4" Type="http://schemas.openxmlformats.org/officeDocument/2006/relationships/image" Target="../media/image117.jpeg"/><Relationship Id="rId9" Type="http://schemas.openxmlformats.org/officeDocument/2006/relationships/hyperlink" Target="https://thevab.com/insight/B2B-MFAQ1" TargetMode="External"/><Relationship Id="rId14" Type="http://schemas.openxmlformats.org/officeDocument/2006/relationships/image" Target="../media/image121.png"/></Relationships>
</file>

<file path=ppt/slides/_rels/slide19.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thevab.com/insight/under-pressure"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4.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 Id="rId22" Type="http://schemas.openxmlformats.org/officeDocument/2006/relationships/image" Target="../media/image37.png"/><Relationship Id="rId27"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18" Type="http://schemas.openxmlformats.org/officeDocument/2006/relationships/hyperlink" Target="https://www.ispot.tv/ad/OBrt/upwork-you-are-up-we-go" TargetMode="External"/><Relationship Id="rId3" Type="http://schemas.openxmlformats.org/officeDocument/2006/relationships/image" Target="../media/image43.png"/><Relationship Id="rId21" Type="http://schemas.openxmlformats.org/officeDocument/2006/relationships/image" Target="../media/image54.png"/><Relationship Id="rId7" Type="http://schemas.openxmlformats.org/officeDocument/2006/relationships/hyperlink" Target="https://www.ispot.tv/ad/tkGl/canva-design-for-everyone" TargetMode="External"/><Relationship Id="rId12" Type="http://schemas.openxmlformats.org/officeDocument/2006/relationships/hyperlink" Target="https://www.ispot.tv/ad/qPSM/aon-2022-aon-risk-reward-challenge" TargetMode="External"/><Relationship Id="rId17"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hyperlink" Target="https://www.ispot.tv/ad/OvS6/canva-make-it-your-own" TargetMode="External"/><Relationship Id="rId20" Type="http://schemas.openxmlformats.org/officeDocument/2006/relationships/hyperlink" Target="https://www.ispot.tv/ad/qWar/upwork-the-perfect-fit-graphic-designer" TargetMode="Externa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44.jpeg"/><Relationship Id="rId15" Type="http://schemas.openxmlformats.org/officeDocument/2006/relationships/image" Target="../media/image51.png"/><Relationship Id="rId23" Type="http://schemas.openxmlformats.org/officeDocument/2006/relationships/image" Target="../media/image14.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hyperlink" Target="https://www.ispot.tv/ad/oTLv/aon-aon-risk-reward-challenge" TargetMode="External"/><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hyperlink" Target="https://www.ispot.tv/ad/n4GX/fiverr-digital-presence" TargetMode="External"/><Relationship Id="rId13" Type="http://schemas.openxmlformats.org/officeDocument/2006/relationships/image" Target="../media/image28.png"/><Relationship Id="rId18" Type="http://schemas.openxmlformats.org/officeDocument/2006/relationships/image" Target="../media/image64.png"/><Relationship Id="rId3" Type="http://schemas.openxmlformats.org/officeDocument/2006/relationships/image" Target="../media/image56.jpeg"/><Relationship Id="rId7" Type="http://schemas.openxmlformats.org/officeDocument/2006/relationships/image" Target="../media/image58.jpeg"/><Relationship Id="rId12" Type="http://schemas.openxmlformats.org/officeDocument/2006/relationships/image" Target="../media/image60.jpeg"/><Relationship Id="rId17" Type="http://schemas.openxmlformats.org/officeDocument/2006/relationships/image" Target="../media/image63.png"/><Relationship Id="rId2" Type="http://schemas.openxmlformats.org/officeDocument/2006/relationships/hyperlink" Target="https://www.ispot.tv/ad/qNdc/paychex-hr-can-be-hard-paychex-hr-technology-makes-it-simple" TargetMode="External"/><Relationship Id="rId16" Type="http://schemas.openxmlformats.org/officeDocument/2006/relationships/image" Target="../media/image62.jpe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www.ispot.tv/ad/nHo2/webflow-design-tool-from-the-future" TargetMode="External"/><Relationship Id="rId11" Type="http://schemas.openxmlformats.org/officeDocument/2006/relationships/hyperlink" Target="https://www.ispot.tv/ad/OER3/kajabi-what-will-you-create-yoga" TargetMode="External"/><Relationship Id="rId5" Type="http://schemas.openxmlformats.org/officeDocument/2006/relationships/image" Target="../media/image57.jpeg"/><Relationship Id="rId15" Type="http://schemas.openxmlformats.org/officeDocument/2006/relationships/image" Target="../media/image61.jpeg"/><Relationship Id="rId10" Type="http://schemas.openxmlformats.org/officeDocument/2006/relationships/image" Target="../media/image26.png"/><Relationship Id="rId19" Type="http://schemas.openxmlformats.org/officeDocument/2006/relationships/image" Target="../media/image65.png"/><Relationship Id="rId4" Type="http://schemas.openxmlformats.org/officeDocument/2006/relationships/hyperlink" Target="https://www.ispot.tv/ad/oxbQ/smartsheet-laura" TargetMode="External"/><Relationship Id="rId9" Type="http://schemas.openxmlformats.org/officeDocument/2006/relationships/image" Target="../media/image59.jpeg"/><Relationship Id="rId14" Type="http://schemas.openxmlformats.org/officeDocument/2006/relationships/hyperlink" Target="https://www.ispot.tv/ad/dUQ3/leviton-decor-smart-lighting-night-light"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ispot.tv/ad/n426/twilio-its-time-to-build" TargetMode="External"/><Relationship Id="rId13" Type="http://schemas.openxmlformats.org/officeDocument/2006/relationships/image" Target="../media/image40.png"/><Relationship Id="rId3" Type="http://schemas.openxmlformats.org/officeDocument/2006/relationships/image" Target="../media/image66.jpeg"/><Relationship Id="rId7" Type="http://schemas.openxmlformats.org/officeDocument/2006/relationships/image" Target="../media/image69.png"/><Relationship Id="rId12" Type="http://schemas.openxmlformats.org/officeDocument/2006/relationships/image" Target="../media/image71.png"/><Relationship Id="rId2" Type="http://schemas.openxmlformats.org/officeDocument/2006/relationships/hyperlink" Target="https://www.ispot.tv/ad/tcHR/abm-industries-leader-in-making-spaces-cleaner" TargetMode="Externa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hyperlink" Target="https://www.ispot.tv/ad/bGYq/upwork-mothers-day-great-moms" TargetMode="External"/><Relationship Id="rId5" Type="http://schemas.openxmlformats.org/officeDocument/2006/relationships/hyperlink" Target="https://www.ispot.tv/ad/nwHp/avira-working-from-home-securely-connect-for-free" TargetMode="External"/><Relationship Id="rId10" Type="http://schemas.openxmlformats.org/officeDocument/2006/relationships/image" Target="../media/image38.png"/><Relationship Id="rId4" Type="http://schemas.openxmlformats.org/officeDocument/2006/relationships/image" Target="../media/image67.png"/><Relationship Id="rId9" Type="http://schemas.openxmlformats.org/officeDocument/2006/relationships/image" Target="../media/image70.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eading a book&#10;&#10;Description automatically generated with medium confidence">
            <a:extLst>
              <a:ext uri="{FF2B5EF4-FFF2-40B4-BE49-F238E27FC236}">
                <a16:creationId xmlns:a16="http://schemas.microsoft.com/office/drawing/2014/main" id="{75FD3D5E-454D-B8C5-7C48-5D059A5F38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18332" cy="6876107"/>
          </a:xfrm>
          <a:prstGeom prst="rect">
            <a:avLst/>
          </a:prstGeom>
        </p:spPr>
      </p:pic>
      <p:pic>
        <p:nvPicPr>
          <p:cNvPr id="16" name="Picture 15" descr="A picture containing computer&#10;&#10;Description automatically generated">
            <a:extLst>
              <a:ext uri="{FF2B5EF4-FFF2-40B4-BE49-F238E27FC236}">
                <a16:creationId xmlns:a16="http://schemas.microsoft.com/office/drawing/2014/main" id="{10148B51-8CAB-EEB8-3914-1B8ABC7C0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7" name="Title 16">
            <a:extLst>
              <a:ext uri="{FF2B5EF4-FFF2-40B4-BE49-F238E27FC236}">
                <a16:creationId xmlns:a16="http://schemas.microsoft.com/office/drawing/2014/main" id="{7AB2E272-4641-7D27-6AF2-5F2F0B25374C}"/>
              </a:ext>
            </a:extLst>
          </p:cNvPr>
          <p:cNvSpPr>
            <a:spLocks noGrp="1"/>
          </p:cNvSpPr>
          <p:nvPr>
            <p:ph type="title"/>
          </p:nvPr>
        </p:nvSpPr>
        <p:spPr>
          <a:xfrm>
            <a:off x="128763" y="4522119"/>
            <a:ext cx="7072137" cy="7972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Helvetica" pitchFamily="2" charset="0"/>
                <a:cs typeface="Helvetica" panose="020B0604020202020204" pitchFamily="34" charset="0"/>
              </a:rPr>
              <a:t>How can businesses use TV advertising to build customer relationships</a:t>
            </a:r>
            <a:r>
              <a:rPr lang="en-US" sz="2400" b="1" dirty="0">
                <a:latin typeface="Helvetica" pitchFamily="2" charset="0"/>
                <a:cs typeface="Helvetica" panose="020B0604020202020204" pitchFamily="34" charset="0"/>
              </a:rPr>
              <a:t>?</a:t>
            </a:r>
          </a:p>
        </p:txBody>
      </p:sp>
      <p:pic>
        <p:nvPicPr>
          <p:cNvPr id="18" name="Picture 17" descr="A picture containing drawing&#10;&#10;Description automatically generated">
            <a:extLst>
              <a:ext uri="{FF2B5EF4-FFF2-40B4-BE49-F238E27FC236}">
                <a16:creationId xmlns:a16="http://schemas.microsoft.com/office/drawing/2014/main" id="{F0D83833-4EC5-8366-CB7D-050772C5E4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9" name="Group 18">
            <a:extLst>
              <a:ext uri="{FF2B5EF4-FFF2-40B4-BE49-F238E27FC236}">
                <a16:creationId xmlns:a16="http://schemas.microsoft.com/office/drawing/2014/main" id="{06F1768F-5916-6E0C-829B-243D43EF256D}"/>
              </a:ext>
            </a:extLst>
          </p:cNvPr>
          <p:cNvGrpSpPr/>
          <p:nvPr/>
        </p:nvGrpSpPr>
        <p:grpSpPr>
          <a:xfrm>
            <a:off x="201198" y="3462524"/>
            <a:ext cx="6105110" cy="855923"/>
            <a:chOff x="237410" y="3815092"/>
            <a:chExt cx="6105110" cy="855923"/>
          </a:xfrm>
        </p:grpSpPr>
        <p:sp>
          <p:nvSpPr>
            <p:cNvPr id="20" name="TextBox 19">
              <a:extLst>
                <a:ext uri="{FF2B5EF4-FFF2-40B4-BE49-F238E27FC236}">
                  <a16:creationId xmlns:a16="http://schemas.microsoft.com/office/drawing/2014/main" id="{EA172590-7FFD-5F91-A764-FAC529CE803D}"/>
                </a:ext>
              </a:extLst>
            </p:cNvPr>
            <p:cNvSpPr txBox="1"/>
            <p:nvPr/>
          </p:nvSpPr>
          <p:spPr>
            <a:xfrm>
              <a:off x="1145680" y="3815092"/>
              <a:ext cx="5196840" cy="646331"/>
            </a:xfrm>
            <a:prstGeom prst="rect">
              <a:avLst/>
            </a:prstGeom>
            <a:noFill/>
          </p:spPr>
          <p:txBody>
            <a:bodyPr wrap="square" rtlCol="0">
              <a:spAutoFit/>
            </a:bodyPr>
            <a:lstStyle/>
            <a:p>
              <a:r>
                <a:rPr lang="en-US" sz="3600" dirty="0">
                  <a:solidFill>
                    <a:srgbClr val="ED3C8D"/>
                  </a:solidFill>
                  <a:latin typeface="Helvetica" panose="020B0604020202020204" pitchFamily="34" charset="0"/>
                  <a:cs typeface="Helvetica" panose="020B0604020202020204" pitchFamily="34" charset="0"/>
                </a:rPr>
                <a:t>Marketer FAQs</a:t>
              </a:r>
            </a:p>
          </p:txBody>
        </p:sp>
        <p:grpSp>
          <p:nvGrpSpPr>
            <p:cNvPr id="21" name="Group 20">
              <a:extLst>
                <a:ext uri="{FF2B5EF4-FFF2-40B4-BE49-F238E27FC236}">
                  <a16:creationId xmlns:a16="http://schemas.microsoft.com/office/drawing/2014/main" id="{C82CF512-910D-90A1-3DCB-F1E90EAD8D76}"/>
                </a:ext>
              </a:extLst>
            </p:cNvPr>
            <p:cNvGrpSpPr/>
            <p:nvPr/>
          </p:nvGrpSpPr>
          <p:grpSpPr>
            <a:xfrm>
              <a:off x="237410" y="3863531"/>
              <a:ext cx="2153915" cy="807484"/>
              <a:chOff x="237410" y="3863531"/>
              <a:chExt cx="2153915" cy="807484"/>
            </a:xfrm>
          </p:grpSpPr>
          <p:cxnSp>
            <p:nvCxnSpPr>
              <p:cNvPr id="31" name="Straight Connector 30">
                <a:extLst>
                  <a:ext uri="{FF2B5EF4-FFF2-40B4-BE49-F238E27FC236}">
                    <a16:creationId xmlns:a16="http://schemas.microsoft.com/office/drawing/2014/main" id="{2733C385-0806-6C32-044D-2F6788E5BB12}"/>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441E0B-A874-D550-D22B-D8598225E6CB}"/>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Icon&#10;&#10;Description automatically generated">
                <a:extLst>
                  <a:ext uri="{FF2B5EF4-FFF2-40B4-BE49-F238E27FC236}">
                    <a16:creationId xmlns:a16="http://schemas.microsoft.com/office/drawing/2014/main" id="{018BECC7-69F7-B06D-1EB9-CE11E4BF16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 name="Picture 1">
            <a:extLst>
              <a:ext uri="{FF2B5EF4-FFF2-40B4-BE49-F238E27FC236}">
                <a16:creationId xmlns:a16="http://schemas.microsoft.com/office/drawing/2014/main" id="{A02D2472-9A85-39A1-2525-E8BB4FBA1B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71983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701664E-39E6-41D6-88A3-EF9CA24B2CEA}"/>
              </a:ext>
            </a:extLst>
          </p:cNvPr>
          <p:cNvSpPr/>
          <p:nvPr/>
        </p:nvSpPr>
        <p:spPr>
          <a:xfrm>
            <a:off x="6081936" y="1684148"/>
            <a:ext cx="6100004"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11442"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26E390B-01CF-4EC1-BB25-2386ADC86119}"/>
              </a:ext>
            </a:extLst>
          </p:cNvPr>
          <p:cNvSpPr txBox="1"/>
          <p:nvPr/>
        </p:nvSpPr>
        <p:spPr>
          <a:xfrm>
            <a:off x="518989" y="6233744"/>
            <a:ext cx="11693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 *Transmission, ‘The State of B2B Brand Building 2022”, Base: 500 B2B senior marketing leaders.</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8" name="Rectangle 37">
            <a:extLst>
              <a:ext uri="{FF2B5EF4-FFF2-40B4-BE49-F238E27FC236}">
                <a16:creationId xmlns:a16="http://schemas.microsoft.com/office/drawing/2014/main" id="{FD5CE50C-9DF9-431C-7864-C6A08E3400DE}"/>
              </a:ext>
            </a:extLst>
          </p:cNvPr>
          <p:cNvSpPr/>
          <p:nvPr/>
        </p:nvSpPr>
        <p:spPr>
          <a:xfrm>
            <a:off x="120930" y="213046"/>
            <a:ext cx="1206100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Businesses are also strengthening their bond with customers by becoming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more approachable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through lighthearted, humorous and fun moments</a:t>
            </a:r>
          </a:p>
        </p:txBody>
      </p:sp>
      <p:sp>
        <p:nvSpPr>
          <p:cNvPr id="2" name="Rectangle 1">
            <a:extLst>
              <a:ext uri="{FF2B5EF4-FFF2-40B4-BE49-F238E27FC236}">
                <a16:creationId xmlns:a16="http://schemas.microsoft.com/office/drawing/2014/main" id="{037C7008-4081-47BB-8FCA-A562300FAF21}"/>
              </a:ext>
            </a:extLst>
          </p:cNvPr>
          <p:cNvSpPr/>
          <p:nvPr/>
        </p:nvSpPr>
        <p:spPr>
          <a:xfrm>
            <a:off x="6270648" y="3844146"/>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4/19/2019)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8" name="Arrow: Right 7">
            <a:extLst>
              <a:ext uri="{FF2B5EF4-FFF2-40B4-BE49-F238E27FC236}">
                <a16:creationId xmlns:a16="http://schemas.microsoft.com/office/drawing/2014/main" id="{1CC79F4E-FEFE-47DA-96E8-2200087B6A58}"/>
              </a:ext>
            </a:extLst>
          </p:cNvPr>
          <p:cNvSpPr/>
          <p:nvPr/>
        </p:nvSpPr>
        <p:spPr>
          <a:xfrm>
            <a:off x="9035296" y="2998698"/>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B26FDFB-2E8E-4D5B-B429-09FDB116E9A4}"/>
              </a:ext>
            </a:extLst>
          </p:cNvPr>
          <p:cNvSpPr/>
          <p:nvPr/>
        </p:nvSpPr>
        <p:spPr>
          <a:xfrm>
            <a:off x="9411345" y="3856167"/>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10/5/2020)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1" name="Rectangle 60">
            <a:extLst>
              <a:ext uri="{FF2B5EF4-FFF2-40B4-BE49-F238E27FC236}">
                <a16:creationId xmlns:a16="http://schemas.microsoft.com/office/drawing/2014/main" id="{64AE6C82-011F-45EC-A03C-35C38FA5F292}"/>
              </a:ext>
            </a:extLst>
          </p:cNvPr>
          <p:cNvSpPr/>
          <p:nvPr/>
        </p:nvSpPr>
        <p:spPr>
          <a:xfrm>
            <a:off x="6313066" y="596653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9/22/2020)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6" name="Arrow: Right 65">
            <a:extLst>
              <a:ext uri="{FF2B5EF4-FFF2-40B4-BE49-F238E27FC236}">
                <a16:creationId xmlns:a16="http://schemas.microsoft.com/office/drawing/2014/main" id="{5CCC6027-BDA6-478C-B191-7EB7D9DDA4BA}"/>
              </a:ext>
            </a:extLst>
          </p:cNvPr>
          <p:cNvSpPr/>
          <p:nvPr/>
        </p:nvSpPr>
        <p:spPr>
          <a:xfrm>
            <a:off x="9068954" y="5169419"/>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04A2DC17-0C0D-4685-BB5E-0618BCC96B84}"/>
              </a:ext>
            </a:extLst>
          </p:cNvPr>
          <p:cNvSpPr/>
          <p:nvPr/>
        </p:nvSpPr>
        <p:spPr>
          <a:xfrm>
            <a:off x="9451868" y="5973016"/>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9/29/2020)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5" name="Picture 44">
            <a:hlinkClick r:id="rId3"/>
            <a:extLst>
              <a:ext uri="{FF2B5EF4-FFF2-40B4-BE49-F238E27FC236}">
                <a16:creationId xmlns:a16="http://schemas.microsoft.com/office/drawing/2014/main" id="{A3C400E6-2482-46D0-B35A-D6C133E12E93}"/>
              </a:ext>
            </a:extLst>
          </p:cNvPr>
          <p:cNvPicPr>
            <a:picLocks noChangeAspect="1"/>
          </p:cNvPicPr>
          <p:nvPr/>
        </p:nvPicPr>
        <p:blipFill>
          <a:blip r:embed="rId4"/>
          <a:srcRect/>
          <a:stretch/>
        </p:blipFill>
        <p:spPr>
          <a:xfrm>
            <a:off x="9426491" y="4545776"/>
            <a:ext cx="2669138" cy="1384957"/>
          </a:xfrm>
          <a:prstGeom prst="rect">
            <a:avLst/>
          </a:prstGeom>
          <a:ln>
            <a:solidFill>
              <a:srgbClr val="1F1A62"/>
            </a:solidFill>
          </a:ln>
        </p:spPr>
      </p:pic>
      <p:pic>
        <p:nvPicPr>
          <p:cNvPr id="15" name="Picture 14">
            <a:hlinkClick r:id="rId5"/>
            <a:extLst>
              <a:ext uri="{FF2B5EF4-FFF2-40B4-BE49-F238E27FC236}">
                <a16:creationId xmlns:a16="http://schemas.microsoft.com/office/drawing/2014/main" id="{72CAFA95-3DB1-46A1-B98A-ED61169830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70648" y="4550304"/>
            <a:ext cx="2689673" cy="1399645"/>
          </a:xfrm>
          <a:prstGeom prst="rect">
            <a:avLst/>
          </a:prstGeom>
          <a:ln>
            <a:solidFill>
              <a:srgbClr val="1F1A62"/>
            </a:solidFill>
          </a:ln>
        </p:spPr>
      </p:pic>
      <p:pic>
        <p:nvPicPr>
          <p:cNvPr id="22" name="Picture 21">
            <a:hlinkClick r:id="rId7"/>
            <a:extLst>
              <a:ext uri="{FF2B5EF4-FFF2-40B4-BE49-F238E27FC236}">
                <a16:creationId xmlns:a16="http://schemas.microsoft.com/office/drawing/2014/main" id="{EDE92755-0910-41EF-A4B1-02947FDB999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49658" y="2472484"/>
            <a:ext cx="2682354" cy="1383298"/>
          </a:xfrm>
          <a:prstGeom prst="rect">
            <a:avLst/>
          </a:prstGeom>
          <a:ln>
            <a:solidFill>
              <a:srgbClr val="1F1A62"/>
            </a:solidFill>
          </a:ln>
        </p:spPr>
      </p:pic>
      <p:pic>
        <p:nvPicPr>
          <p:cNvPr id="27" name="Picture 26">
            <a:hlinkClick r:id="rId9"/>
            <a:extLst>
              <a:ext uri="{FF2B5EF4-FFF2-40B4-BE49-F238E27FC236}">
                <a16:creationId xmlns:a16="http://schemas.microsoft.com/office/drawing/2014/main" id="{69A67AB2-74A5-45F2-974F-7D8B2EB1309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426491" y="2459666"/>
            <a:ext cx="2669138" cy="1384957"/>
          </a:xfrm>
          <a:prstGeom prst="rect">
            <a:avLst/>
          </a:prstGeom>
          <a:ln>
            <a:solidFill>
              <a:srgbClr val="1F1A62"/>
            </a:solidFill>
          </a:ln>
        </p:spPr>
      </p:pic>
      <p:pic>
        <p:nvPicPr>
          <p:cNvPr id="2050" name="Picture 2" descr="Kajabi Pricing [Jul 2022]: Is It Overrated?">
            <a:extLst>
              <a:ext uri="{FF2B5EF4-FFF2-40B4-BE49-F238E27FC236}">
                <a16:creationId xmlns:a16="http://schemas.microsoft.com/office/drawing/2014/main" id="{F249938F-3662-EB49-F227-FE010383D1B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537550" y="1677470"/>
            <a:ext cx="1247655" cy="41588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9DB1493-0A1F-453F-A014-EB12D1B308F9}"/>
              </a:ext>
            </a:extLst>
          </p:cNvPr>
          <p:cNvSpPr/>
          <p:nvPr/>
        </p:nvSpPr>
        <p:spPr>
          <a:xfrm>
            <a:off x="161257" y="384992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3/30/2020)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9" name="Rectangle 48">
            <a:extLst>
              <a:ext uri="{FF2B5EF4-FFF2-40B4-BE49-F238E27FC236}">
                <a16:creationId xmlns:a16="http://schemas.microsoft.com/office/drawing/2014/main" id="{BC7A4743-089C-4940-A8E3-2A6007924CCC}"/>
              </a:ext>
            </a:extLst>
          </p:cNvPr>
          <p:cNvSpPr/>
          <p:nvPr/>
        </p:nvSpPr>
        <p:spPr>
          <a:xfrm>
            <a:off x="3311378" y="385149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4/26/2021)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0" name="Arrow: Right 49">
            <a:extLst>
              <a:ext uri="{FF2B5EF4-FFF2-40B4-BE49-F238E27FC236}">
                <a16:creationId xmlns:a16="http://schemas.microsoft.com/office/drawing/2014/main" id="{CDFF2CF4-0336-4A97-84AA-EE6FC55DD4F4}"/>
              </a:ext>
            </a:extLst>
          </p:cNvPr>
          <p:cNvSpPr/>
          <p:nvPr/>
        </p:nvSpPr>
        <p:spPr>
          <a:xfrm>
            <a:off x="2925905" y="3004476"/>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hlinkClick r:id="rId12"/>
            <a:extLst>
              <a:ext uri="{FF2B5EF4-FFF2-40B4-BE49-F238E27FC236}">
                <a16:creationId xmlns:a16="http://schemas.microsoft.com/office/drawing/2014/main" id="{972EF977-EFD9-4C28-98FC-472120A931F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6441" y="4467063"/>
            <a:ext cx="2631886" cy="1372591"/>
          </a:xfrm>
          <a:prstGeom prst="rect">
            <a:avLst/>
          </a:prstGeom>
          <a:ln>
            <a:solidFill>
              <a:srgbClr val="1F1A62"/>
            </a:solidFill>
          </a:ln>
        </p:spPr>
      </p:pic>
      <p:pic>
        <p:nvPicPr>
          <p:cNvPr id="11" name="Picture 10">
            <a:hlinkClick r:id="rId14"/>
            <a:extLst>
              <a:ext uri="{FF2B5EF4-FFF2-40B4-BE49-F238E27FC236}">
                <a16:creationId xmlns:a16="http://schemas.microsoft.com/office/drawing/2014/main" id="{871C6A4E-2530-4372-A5EF-14D26FA4F2A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319339" y="2465515"/>
            <a:ext cx="2638338" cy="1372592"/>
          </a:xfrm>
          <a:prstGeom prst="rect">
            <a:avLst/>
          </a:prstGeom>
          <a:ln>
            <a:solidFill>
              <a:srgbClr val="1F1A62"/>
            </a:solidFill>
          </a:ln>
        </p:spPr>
      </p:pic>
      <p:sp>
        <p:nvSpPr>
          <p:cNvPr id="59" name="Arrow: Right 58">
            <a:extLst>
              <a:ext uri="{FF2B5EF4-FFF2-40B4-BE49-F238E27FC236}">
                <a16:creationId xmlns:a16="http://schemas.microsoft.com/office/drawing/2014/main" id="{540E59B8-8F73-4C7F-A39A-31F8A80FF35F}"/>
              </a:ext>
            </a:extLst>
          </p:cNvPr>
          <p:cNvSpPr/>
          <p:nvPr/>
        </p:nvSpPr>
        <p:spPr>
          <a:xfrm>
            <a:off x="2936903" y="5018090"/>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6C00A385-9893-4004-AC89-56B262400E8D}"/>
              </a:ext>
            </a:extLst>
          </p:cNvPr>
          <p:cNvSpPr/>
          <p:nvPr/>
        </p:nvSpPr>
        <p:spPr>
          <a:xfrm>
            <a:off x="213104" y="589495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3/13/2020)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2" name="Rectangle 61">
            <a:extLst>
              <a:ext uri="{FF2B5EF4-FFF2-40B4-BE49-F238E27FC236}">
                <a16:creationId xmlns:a16="http://schemas.microsoft.com/office/drawing/2014/main" id="{AB6725D5-3895-4C40-95A1-2E7D8B94D08D}"/>
              </a:ext>
            </a:extLst>
          </p:cNvPr>
          <p:cNvSpPr/>
          <p:nvPr/>
        </p:nvSpPr>
        <p:spPr>
          <a:xfrm>
            <a:off x="3351906" y="590143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1/18/2021)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3" name="Picture 32">
            <a:hlinkClick r:id="rId16"/>
            <a:extLst>
              <a:ext uri="{FF2B5EF4-FFF2-40B4-BE49-F238E27FC236}">
                <a16:creationId xmlns:a16="http://schemas.microsoft.com/office/drawing/2014/main" id="{D2D78A61-1DDB-4F7E-84BD-E58F727CB43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3282142" y="4500368"/>
            <a:ext cx="2682354" cy="1399666"/>
          </a:xfrm>
          <a:prstGeom prst="rect">
            <a:avLst/>
          </a:prstGeom>
          <a:ln>
            <a:solidFill>
              <a:srgbClr val="1F1A62"/>
            </a:solidFill>
          </a:ln>
        </p:spPr>
      </p:pic>
      <p:pic>
        <p:nvPicPr>
          <p:cNvPr id="40" name="Picture 39" descr="A picture containing text&#10;&#10;Description automatically generated">
            <a:hlinkClick r:id="rId18"/>
            <a:extLst>
              <a:ext uri="{FF2B5EF4-FFF2-40B4-BE49-F238E27FC236}">
                <a16:creationId xmlns:a16="http://schemas.microsoft.com/office/drawing/2014/main" id="{D8395835-8F4C-4FFD-8CD1-4F0B47A77CC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1694" y="2450415"/>
            <a:ext cx="2699176" cy="1384956"/>
          </a:xfrm>
          <a:prstGeom prst="rect">
            <a:avLst/>
          </a:prstGeom>
          <a:ln>
            <a:solidFill>
              <a:srgbClr val="1F1A62"/>
            </a:solidFill>
          </a:ln>
        </p:spPr>
      </p:pic>
      <p:pic>
        <p:nvPicPr>
          <p:cNvPr id="2052" name="Picture 4" descr="ServiceNow Logo and symbol, meaning, history, PNG">
            <a:extLst>
              <a:ext uri="{FF2B5EF4-FFF2-40B4-BE49-F238E27FC236}">
                <a16:creationId xmlns:a16="http://schemas.microsoft.com/office/drawing/2014/main" id="{781FF4B3-0652-987F-A6C6-0E75870730CC}"/>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t="37929" b="37005"/>
          <a:stretch/>
        </p:blipFill>
        <p:spPr bwMode="auto">
          <a:xfrm>
            <a:off x="2278533" y="1772758"/>
            <a:ext cx="1574524" cy="2482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DFA344-8F39-A9A4-8234-60ED2615BC40}"/>
              </a:ext>
            </a:extLst>
          </p:cNvPr>
          <p:cNvSpPr txBox="1"/>
          <p:nvPr/>
        </p:nvSpPr>
        <p:spPr>
          <a:xfrm>
            <a:off x="148770" y="2196084"/>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‘Experiences without Barriers’</a:t>
            </a:r>
          </a:p>
        </p:txBody>
      </p:sp>
      <p:sp>
        <p:nvSpPr>
          <p:cNvPr id="34" name="TextBox 33">
            <a:extLst>
              <a:ext uri="{FF2B5EF4-FFF2-40B4-BE49-F238E27FC236}">
                <a16:creationId xmlns:a16="http://schemas.microsoft.com/office/drawing/2014/main" id="{AC934852-041B-FA77-8FF0-28746A9037BF}"/>
              </a:ext>
            </a:extLst>
          </p:cNvPr>
          <p:cNvSpPr txBox="1"/>
          <p:nvPr/>
        </p:nvSpPr>
        <p:spPr>
          <a:xfrm>
            <a:off x="3242541" y="2066230"/>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‘Digital Workflows Are Just the Ticket to Help Wonka’s Fantastical Factory’</a:t>
            </a:r>
          </a:p>
        </p:txBody>
      </p:sp>
      <p:sp>
        <p:nvSpPr>
          <p:cNvPr id="35" name="TextBox 34">
            <a:extLst>
              <a:ext uri="{FF2B5EF4-FFF2-40B4-BE49-F238E27FC236}">
                <a16:creationId xmlns:a16="http://schemas.microsoft.com/office/drawing/2014/main" id="{FE0E13B3-A9BE-A6DB-B3C9-423D9970008C}"/>
              </a:ext>
            </a:extLst>
          </p:cNvPr>
          <p:cNvSpPr txBox="1"/>
          <p:nvPr/>
        </p:nvSpPr>
        <p:spPr>
          <a:xfrm>
            <a:off x="120931" y="4221044"/>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‘Sound Effects’</a:t>
            </a:r>
          </a:p>
        </p:txBody>
      </p:sp>
      <p:sp>
        <p:nvSpPr>
          <p:cNvPr id="36" name="TextBox 35">
            <a:extLst>
              <a:ext uri="{FF2B5EF4-FFF2-40B4-BE49-F238E27FC236}">
                <a16:creationId xmlns:a16="http://schemas.microsoft.com/office/drawing/2014/main" id="{BA6346A8-6F29-6930-FB95-B68B0E58C163}"/>
              </a:ext>
            </a:extLst>
          </p:cNvPr>
          <p:cNvSpPr txBox="1"/>
          <p:nvPr/>
        </p:nvSpPr>
        <p:spPr>
          <a:xfrm>
            <a:off x="3269261" y="4115332"/>
            <a:ext cx="277947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‘Even Santa Needs a Holiday From Complexity’</a:t>
            </a:r>
          </a:p>
        </p:txBody>
      </p:sp>
      <p:sp>
        <p:nvSpPr>
          <p:cNvPr id="37" name="TextBox 36">
            <a:extLst>
              <a:ext uri="{FF2B5EF4-FFF2-40B4-BE49-F238E27FC236}">
                <a16:creationId xmlns:a16="http://schemas.microsoft.com/office/drawing/2014/main" id="{67F6090D-367F-2236-4F1D-20F3C9EA3AAD}"/>
              </a:ext>
            </a:extLst>
          </p:cNvPr>
          <p:cNvSpPr txBox="1"/>
          <p:nvPr/>
        </p:nvSpPr>
        <p:spPr>
          <a:xfrm>
            <a:off x="6252040" y="2178773"/>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‘All in One Platform: Free Trial’</a:t>
            </a:r>
          </a:p>
        </p:txBody>
      </p:sp>
      <p:sp>
        <p:nvSpPr>
          <p:cNvPr id="39" name="TextBox 38">
            <a:extLst>
              <a:ext uri="{FF2B5EF4-FFF2-40B4-BE49-F238E27FC236}">
                <a16:creationId xmlns:a16="http://schemas.microsoft.com/office/drawing/2014/main" id="{CBE40A08-872B-3DA8-86B2-A8B8DC913FB9}"/>
              </a:ext>
            </a:extLst>
          </p:cNvPr>
          <p:cNvSpPr txBox="1"/>
          <p:nvPr/>
        </p:nvSpPr>
        <p:spPr>
          <a:xfrm>
            <a:off x="9345811" y="2048919"/>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Carl: FroYo Machine’</a:t>
            </a:r>
          </a:p>
        </p:txBody>
      </p:sp>
      <p:sp>
        <p:nvSpPr>
          <p:cNvPr id="41" name="TextBox 40">
            <a:extLst>
              <a:ext uri="{FF2B5EF4-FFF2-40B4-BE49-F238E27FC236}">
                <a16:creationId xmlns:a16="http://schemas.microsoft.com/office/drawing/2014/main" id="{E3DD6959-4C7B-702D-7B98-F0080B18BC57}"/>
              </a:ext>
            </a:extLst>
          </p:cNvPr>
          <p:cNvSpPr txBox="1"/>
          <p:nvPr/>
        </p:nvSpPr>
        <p:spPr>
          <a:xfrm>
            <a:off x="6317574" y="4278357"/>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‘Digital Product Creation’</a:t>
            </a:r>
          </a:p>
        </p:txBody>
      </p:sp>
      <p:sp>
        <p:nvSpPr>
          <p:cNvPr id="42" name="TextBox 41">
            <a:extLst>
              <a:ext uri="{FF2B5EF4-FFF2-40B4-BE49-F238E27FC236}">
                <a16:creationId xmlns:a16="http://schemas.microsoft.com/office/drawing/2014/main" id="{2857AC84-F1FA-3B73-3914-67AD36C6D513}"/>
              </a:ext>
            </a:extLst>
          </p:cNvPr>
          <p:cNvSpPr txBox="1"/>
          <p:nvPr/>
        </p:nvSpPr>
        <p:spPr>
          <a:xfrm>
            <a:off x="9411345" y="4148503"/>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The Dougie’</a:t>
            </a:r>
          </a:p>
        </p:txBody>
      </p:sp>
      <p:sp>
        <p:nvSpPr>
          <p:cNvPr id="6" name="Rectangle 5">
            <a:extLst>
              <a:ext uri="{FF2B5EF4-FFF2-40B4-BE49-F238E27FC236}">
                <a16:creationId xmlns:a16="http://schemas.microsoft.com/office/drawing/2014/main" id="{4BD56ABB-A038-03FA-0BA2-AD0BA180811A}"/>
              </a:ext>
            </a:extLst>
          </p:cNvPr>
          <p:cNvSpPr/>
          <p:nvPr/>
        </p:nvSpPr>
        <p:spPr>
          <a:xfrm>
            <a:off x="194474" y="1098858"/>
            <a:ext cx="11515071"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1"/>
              </a:buBlip>
              <a:tabLst/>
              <a:defRPr/>
            </a:pP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42%</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 of B2B brand marketing </a:t>
            </a:r>
            <a:r>
              <a:rPr kumimoji="0" lang="en-US" sz="1400" b="0" i="0" u="none" strike="noStrike" kern="1200" cap="none" spc="0" normalizeH="0" baseline="0" noProof="0" dirty="0">
                <a:ln>
                  <a:noFill/>
                </a:ln>
                <a:solidFill>
                  <a:srgbClr val="1B1464"/>
                </a:solidFill>
                <a:effectLst/>
                <a:uLnTx/>
                <a:uFillTx/>
                <a:latin typeface="Helvetica" pitchFamily="2" charset="0"/>
                <a:ea typeface="+mn-ea"/>
                <a:cs typeface="+mn-cs"/>
              </a:rPr>
              <a:t>leaders state that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improving creative stand out and creative identity is an important brand building focus area </a:t>
            </a:r>
            <a:r>
              <a:rPr kumimoji="0" lang="en-US" sz="1400" b="0" i="0" u="none" strike="noStrike" kern="1200" cap="none" spc="0" normalizeH="0" baseline="0" noProof="0" dirty="0">
                <a:ln>
                  <a:noFill/>
                </a:ln>
                <a:solidFill>
                  <a:srgbClr val="1B1464"/>
                </a:solidFill>
                <a:effectLst/>
                <a:uLnTx/>
                <a:uFillTx/>
                <a:latin typeface="Helvetica" pitchFamily="2" charset="0"/>
                <a:ea typeface="+mn-ea"/>
                <a:cs typeface="+mn-cs"/>
              </a:rPr>
              <a:t>for the year ahead*</a:t>
            </a:r>
          </a:p>
        </p:txBody>
      </p:sp>
      <p:pic>
        <p:nvPicPr>
          <p:cNvPr id="3" name="Picture 2">
            <a:extLst>
              <a:ext uri="{FF2B5EF4-FFF2-40B4-BE49-F238E27FC236}">
                <a16:creationId xmlns:a16="http://schemas.microsoft.com/office/drawing/2014/main" id="{FDB02345-7457-D268-3678-CE7C714D73FB}"/>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2E77B4FF-3884-2BE2-8626-A97ED65855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6F14F97-793F-9162-7A1E-03BC7DFEE60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1227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88771" y="372816"/>
            <a:ext cx="1184704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Successful </a:t>
            </a:r>
            <a:r>
              <a:rPr lang="en-US" sz="2600" b="1" dirty="0">
                <a:solidFill>
                  <a:srgbClr val="1B1464"/>
                </a:solidFill>
                <a:latin typeface="Helvetica" pitchFamily="2" charset="0"/>
              </a:rPr>
              <a:t>businesses are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standing out by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partnering with celebrities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that have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wide appeal – such as athletes, actors, musicians, comedians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pSp>
        <p:nvGrpSpPr>
          <p:cNvPr id="2" name="Group 1">
            <a:extLst>
              <a:ext uri="{FF2B5EF4-FFF2-40B4-BE49-F238E27FC236}">
                <a16:creationId xmlns:a16="http://schemas.microsoft.com/office/drawing/2014/main" id="{21AB49DB-87FE-008D-311E-41C416034A7D}"/>
              </a:ext>
            </a:extLst>
          </p:cNvPr>
          <p:cNvGrpSpPr/>
          <p:nvPr/>
        </p:nvGrpSpPr>
        <p:grpSpPr>
          <a:xfrm>
            <a:off x="8076515" y="1725686"/>
            <a:ext cx="3806634" cy="2221786"/>
            <a:chOff x="370439" y="1965273"/>
            <a:chExt cx="4655410" cy="2730133"/>
          </a:xfrm>
        </p:grpSpPr>
        <p:sp>
          <p:nvSpPr>
            <p:cNvPr id="9" name="Rectangle 8">
              <a:extLst>
                <a:ext uri="{FF2B5EF4-FFF2-40B4-BE49-F238E27FC236}">
                  <a16:creationId xmlns:a16="http://schemas.microsoft.com/office/drawing/2014/main" id="{5EF75732-049D-0777-F06C-7E8A0A8A30DD}"/>
                </a:ext>
              </a:extLst>
            </p:cNvPr>
            <p:cNvSpPr/>
            <p:nvPr/>
          </p:nvSpPr>
          <p:spPr>
            <a:xfrm>
              <a:off x="370439" y="2246989"/>
              <a:ext cx="4655410"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‘PGA Tour: Risk Reward Challenge’ TV Spot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1/26/2019)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2"/>
              <a:extLst>
                <a:ext uri="{FF2B5EF4-FFF2-40B4-BE49-F238E27FC236}">
                  <a16:creationId xmlns:a16="http://schemas.microsoft.com/office/drawing/2014/main" id="{C59EB78E-92F8-7D04-D366-7ECF9E12CE3B}"/>
                </a:ext>
              </a:extLst>
            </p:cNvPr>
            <p:cNvPicPr>
              <a:picLocks noChangeAspect="1"/>
            </p:cNvPicPr>
            <p:nvPr/>
          </p:nvPicPr>
          <p:blipFill>
            <a:blip r:embed="rId3"/>
            <a:srcRect/>
            <a:stretch/>
          </p:blipFill>
          <p:spPr>
            <a:xfrm>
              <a:off x="1049873" y="2956018"/>
              <a:ext cx="3550350" cy="1739388"/>
            </a:xfrm>
            <a:prstGeom prst="rect">
              <a:avLst/>
            </a:prstGeom>
            <a:ln>
              <a:solidFill>
                <a:srgbClr val="1F1A62"/>
              </a:solidFill>
            </a:ln>
          </p:spPr>
        </p:pic>
        <p:pic>
          <p:nvPicPr>
            <p:cNvPr id="2050" name="Picture 2">
              <a:extLst>
                <a:ext uri="{FF2B5EF4-FFF2-40B4-BE49-F238E27FC236}">
                  <a16:creationId xmlns:a16="http://schemas.microsoft.com/office/drawing/2014/main" id="{3BEAB296-F546-2A9C-9BDB-412ACEC1AC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3872" y="1965273"/>
              <a:ext cx="719565" cy="2729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1335CF6-DBE3-3F53-87C5-3EB409D946BD}"/>
              </a:ext>
            </a:extLst>
          </p:cNvPr>
          <p:cNvGrpSpPr/>
          <p:nvPr/>
        </p:nvGrpSpPr>
        <p:grpSpPr>
          <a:xfrm>
            <a:off x="795304" y="3988857"/>
            <a:ext cx="3806634" cy="777630"/>
            <a:chOff x="7190946" y="2028651"/>
            <a:chExt cx="4163461" cy="839333"/>
          </a:xfrm>
        </p:grpSpPr>
        <p:sp>
          <p:nvSpPr>
            <p:cNvPr id="16" name="Rectangle 15">
              <a:extLst>
                <a:ext uri="{FF2B5EF4-FFF2-40B4-BE49-F238E27FC236}">
                  <a16:creationId xmlns:a16="http://schemas.microsoft.com/office/drawing/2014/main" id="{5E5FF379-7F6B-5717-2C61-7E6F2AB62D2A}"/>
                </a:ext>
              </a:extLst>
            </p:cNvPr>
            <p:cNvSpPr/>
            <p:nvPr/>
          </p:nvSpPr>
          <p:spPr>
            <a:xfrm>
              <a:off x="7190946" y="2284387"/>
              <a:ext cx="4163461" cy="583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Super Bowl 2019 ‘Expensify This’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Featuring 2 Chainz and Adam Scott</a:t>
              </a:r>
              <a:r>
                <a:rPr kumimoji="0" lang="en-US" sz="10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2/3/2019)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8" name="Picture 6" descr="expensify-logo - Signature Analytics">
              <a:extLst>
                <a:ext uri="{FF2B5EF4-FFF2-40B4-BE49-F238E27FC236}">
                  <a16:creationId xmlns:a16="http://schemas.microsoft.com/office/drawing/2014/main" id="{C864BCD6-E7FC-79AA-E040-7BDEEC21AA1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491633" y="2028651"/>
              <a:ext cx="1560401" cy="239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7F8F7A8-E0C7-1043-F111-C18BC5D01C69}"/>
              </a:ext>
            </a:extLst>
          </p:cNvPr>
          <p:cNvGrpSpPr/>
          <p:nvPr/>
        </p:nvGrpSpPr>
        <p:grpSpPr>
          <a:xfrm>
            <a:off x="6332897" y="3988857"/>
            <a:ext cx="3806635" cy="2228136"/>
            <a:chOff x="7671790" y="1785206"/>
            <a:chExt cx="4163461" cy="2404932"/>
          </a:xfrm>
        </p:grpSpPr>
        <p:pic>
          <p:nvPicPr>
            <p:cNvPr id="20" name="Picture 19">
              <a:hlinkClick r:id="rId6"/>
              <a:extLst>
                <a:ext uri="{FF2B5EF4-FFF2-40B4-BE49-F238E27FC236}">
                  <a16:creationId xmlns:a16="http://schemas.microsoft.com/office/drawing/2014/main" id="{5841C21F-80E1-2D2B-7CA0-82D16D0E56B4}"/>
                </a:ext>
              </a:extLst>
            </p:cNvPr>
            <p:cNvPicPr>
              <a:picLocks noChangeAspect="1"/>
            </p:cNvPicPr>
            <p:nvPr/>
          </p:nvPicPr>
          <p:blipFill>
            <a:blip r:embed="rId7"/>
            <a:srcRect/>
            <a:stretch/>
          </p:blipFill>
          <p:spPr>
            <a:xfrm>
              <a:off x="8207457" y="2639817"/>
              <a:ext cx="3175176" cy="1550321"/>
            </a:xfrm>
            <a:prstGeom prst="rect">
              <a:avLst/>
            </a:prstGeom>
            <a:ln>
              <a:solidFill>
                <a:srgbClr val="1F1A62"/>
              </a:solidFill>
            </a:ln>
          </p:spPr>
        </p:pic>
        <p:sp>
          <p:nvSpPr>
            <p:cNvPr id="21" name="Rectangle 20">
              <a:extLst>
                <a:ext uri="{FF2B5EF4-FFF2-40B4-BE49-F238E27FC236}">
                  <a16:creationId xmlns:a16="http://schemas.microsoft.com/office/drawing/2014/main" id="{24FB4C3C-A3DA-A32E-246F-DAEA36F25E97}"/>
                </a:ext>
              </a:extLst>
            </p:cNvPr>
            <p:cNvSpPr/>
            <p:nvPr/>
          </p:nvSpPr>
          <p:spPr>
            <a:xfrm>
              <a:off x="7671790" y="2058721"/>
              <a:ext cx="4163461" cy="583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 Got Next’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Featuring Lena Waithe, Gustavo Dudamel, Robin Frijns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8/30/2021)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052" name="Picture 4">
              <a:extLst>
                <a:ext uri="{FF2B5EF4-FFF2-40B4-BE49-F238E27FC236}">
                  <a16:creationId xmlns:a16="http://schemas.microsoft.com/office/drawing/2014/main" id="{42B902FC-480C-B6CD-D87A-E47F46FD280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030004" y="1785206"/>
              <a:ext cx="1447031" cy="262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9341277-D03C-DC36-7FCD-FE4453625C31}"/>
              </a:ext>
            </a:extLst>
          </p:cNvPr>
          <p:cNvGrpSpPr/>
          <p:nvPr/>
        </p:nvGrpSpPr>
        <p:grpSpPr>
          <a:xfrm>
            <a:off x="235063" y="1725472"/>
            <a:ext cx="3806635" cy="2191974"/>
            <a:chOff x="1505755" y="3959676"/>
            <a:chExt cx="3944386" cy="2271296"/>
          </a:xfrm>
        </p:grpSpPr>
        <p:grpSp>
          <p:nvGrpSpPr>
            <p:cNvPr id="26" name="Group 25">
              <a:extLst>
                <a:ext uri="{FF2B5EF4-FFF2-40B4-BE49-F238E27FC236}">
                  <a16:creationId xmlns:a16="http://schemas.microsoft.com/office/drawing/2014/main" id="{8D6528AD-87A8-4235-77AD-9E336859FB91}"/>
                </a:ext>
              </a:extLst>
            </p:cNvPr>
            <p:cNvGrpSpPr/>
            <p:nvPr/>
          </p:nvGrpSpPr>
          <p:grpSpPr>
            <a:xfrm>
              <a:off x="1505755" y="4190382"/>
              <a:ext cx="3944386" cy="2040590"/>
              <a:chOff x="370439" y="2336221"/>
              <a:chExt cx="4655410" cy="2419908"/>
            </a:xfrm>
          </p:grpSpPr>
          <p:sp>
            <p:nvSpPr>
              <p:cNvPr id="27" name="Rectangle 26">
                <a:extLst>
                  <a:ext uri="{FF2B5EF4-FFF2-40B4-BE49-F238E27FC236}">
                    <a16:creationId xmlns:a16="http://schemas.microsoft.com/office/drawing/2014/main" id="{9682ABC7-9B10-3DD4-3EE5-7F7D2D28D5F8}"/>
                  </a:ext>
                </a:extLst>
              </p:cNvPr>
              <p:cNvSpPr/>
              <p:nvPr/>
            </p:nvSpPr>
            <p:spPr>
              <a:xfrm>
                <a:off x="370439" y="2336221"/>
                <a:ext cx="4655410"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‘Ride to Work’ TV Spot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5/22/2021)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9"/>
                <a:extLst>
                  <a:ext uri="{FF2B5EF4-FFF2-40B4-BE49-F238E27FC236}">
                    <a16:creationId xmlns:a16="http://schemas.microsoft.com/office/drawing/2014/main" id="{D3D669FE-9A30-3107-6245-F40B0B3491D1}"/>
                  </a:ext>
                </a:extLst>
              </p:cNvPr>
              <p:cNvPicPr>
                <a:picLocks noChangeAspect="1"/>
              </p:cNvPicPr>
              <p:nvPr/>
            </p:nvPicPr>
            <p:blipFill>
              <a:blip r:embed="rId10"/>
              <a:srcRect/>
              <a:stretch/>
            </p:blipFill>
            <p:spPr>
              <a:xfrm>
                <a:off x="894381" y="2987057"/>
                <a:ext cx="3550349" cy="1769072"/>
              </a:xfrm>
              <a:prstGeom prst="rect">
                <a:avLst/>
              </a:prstGeom>
              <a:ln>
                <a:solidFill>
                  <a:srgbClr val="1F1A62"/>
                </a:solidFill>
              </a:ln>
            </p:spPr>
          </p:pic>
        </p:grpSp>
        <p:pic>
          <p:nvPicPr>
            <p:cNvPr id="2054" name="Picture 6" descr="Your Industrial Staffing Agency | PeopleReady">
              <a:extLst>
                <a:ext uri="{FF2B5EF4-FFF2-40B4-BE49-F238E27FC236}">
                  <a16:creationId xmlns:a16="http://schemas.microsoft.com/office/drawing/2014/main" id="{CA4D90F8-2876-AAD4-D319-D49983B581CF}"/>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l="8858" t="33403" r="8858" b="34206"/>
            <a:stretch/>
          </p:blipFill>
          <p:spPr bwMode="auto">
            <a:xfrm>
              <a:off x="2748632" y="3959676"/>
              <a:ext cx="1458632" cy="303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0C97BD9D-18F8-5F2A-E818-4452D74A2012}"/>
              </a:ext>
            </a:extLst>
          </p:cNvPr>
          <p:cNvGrpSpPr/>
          <p:nvPr/>
        </p:nvGrpSpPr>
        <p:grpSpPr>
          <a:xfrm>
            <a:off x="4237843" y="1701034"/>
            <a:ext cx="3806634" cy="2211030"/>
            <a:chOff x="6474227" y="3993968"/>
            <a:chExt cx="3944386" cy="2291042"/>
          </a:xfrm>
        </p:grpSpPr>
        <p:pic>
          <p:nvPicPr>
            <p:cNvPr id="34" name="Picture 33">
              <a:hlinkClick r:id="rId12"/>
              <a:extLst>
                <a:ext uri="{FF2B5EF4-FFF2-40B4-BE49-F238E27FC236}">
                  <a16:creationId xmlns:a16="http://schemas.microsoft.com/office/drawing/2014/main" id="{012B2312-0443-9442-4EA0-82CB66DA7126}"/>
                </a:ext>
              </a:extLst>
            </p:cNvPr>
            <p:cNvPicPr>
              <a:picLocks noChangeAspect="1"/>
            </p:cNvPicPr>
            <p:nvPr/>
          </p:nvPicPr>
          <p:blipFill>
            <a:blip r:embed="rId13"/>
            <a:srcRect/>
            <a:stretch/>
          </p:blipFill>
          <p:spPr>
            <a:xfrm>
              <a:off x="7000354" y="4822371"/>
              <a:ext cx="2903690" cy="1462639"/>
            </a:xfrm>
            <a:prstGeom prst="rect">
              <a:avLst/>
            </a:prstGeom>
            <a:ln>
              <a:solidFill>
                <a:srgbClr val="1F1A62"/>
              </a:solidFill>
            </a:ln>
          </p:spPr>
        </p:pic>
        <p:sp>
          <p:nvSpPr>
            <p:cNvPr id="35" name="Rectangle 34">
              <a:extLst>
                <a:ext uri="{FF2B5EF4-FFF2-40B4-BE49-F238E27FC236}">
                  <a16:creationId xmlns:a16="http://schemas.microsoft.com/office/drawing/2014/main" id="{524F9A4E-DF57-6AF5-C33B-FED785A08822}"/>
                </a:ext>
              </a:extLst>
            </p:cNvPr>
            <p:cNvSpPr/>
            <p:nvPr/>
          </p:nvSpPr>
          <p:spPr>
            <a:xfrm>
              <a:off x="6474227" y="4270508"/>
              <a:ext cx="3944386" cy="560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‘Elevator’ TV Spot </a:t>
              </a:r>
              <a:b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50" b="1"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Featuring Keegan-Michael Key</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4/19/2021)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056" name="Picture 8" descr="Ten-X Commercial Real Estate">
              <a:extLst>
                <a:ext uri="{FF2B5EF4-FFF2-40B4-BE49-F238E27FC236}">
                  <a16:creationId xmlns:a16="http://schemas.microsoft.com/office/drawing/2014/main" id="{7FE68E1B-7797-6F1E-EFF7-87FEC72E94E2}"/>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3784" y="3993968"/>
              <a:ext cx="1045272" cy="31434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6D7CF8EF-039F-4A51-21FA-D8BA494ADEED}"/>
              </a:ext>
            </a:extLst>
          </p:cNvPr>
          <p:cNvSpPr txBox="1"/>
          <p:nvPr/>
        </p:nvSpPr>
        <p:spPr>
          <a:xfrm>
            <a:off x="526244" y="6198794"/>
            <a:ext cx="11322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 The SC Awards are the cybersecurity industry’s most prestigious and competitive honor from SC Magazine.</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5" name="Picture 4">
            <a:hlinkClick r:id="rId15"/>
            <a:extLst>
              <a:ext uri="{FF2B5EF4-FFF2-40B4-BE49-F238E27FC236}">
                <a16:creationId xmlns:a16="http://schemas.microsoft.com/office/drawing/2014/main" id="{32D65FEF-CE3A-06F7-83E2-8F02B3FCAEF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233522" y="4771217"/>
            <a:ext cx="2928655" cy="1418722"/>
          </a:xfrm>
          <a:prstGeom prst="rect">
            <a:avLst/>
          </a:prstGeom>
          <a:ln>
            <a:solidFill>
              <a:srgbClr val="1F1A62"/>
            </a:solidFill>
          </a:ln>
        </p:spPr>
      </p:pic>
      <p:grpSp>
        <p:nvGrpSpPr>
          <p:cNvPr id="17" name="Group 16">
            <a:extLst>
              <a:ext uri="{FF2B5EF4-FFF2-40B4-BE49-F238E27FC236}">
                <a16:creationId xmlns:a16="http://schemas.microsoft.com/office/drawing/2014/main" id="{DC4C7192-74C3-ED15-5EB3-2B1A436F03D5}"/>
              </a:ext>
            </a:extLst>
          </p:cNvPr>
          <p:cNvGrpSpPr/>
          <p:nvPr/>
        </p:nvGrpSpPr>
        <p:grpSpPr>
          <a:xfrm>
            <a:off x="9473609" y="4573002"/>
            <a:ext cx="2408375" cy="1098456"/>
            <a:chOff x="9070867" y="5045836"/>
            <a:chExt cx="2496053" cy="1235571"/>
          </a:xfrm>
        </p:grpSpPr>
        <p:sp>
          <p:nvSpPr>
            <p:cNvPr id="3" name="Star: 12 Points 2">
              <a:extLst>
                <a:ext uri="{FF2B5EF4-FFF2-40B4-BE49-F238E27FC236}">
                  <a16:creationId xmlns:a16="http://schemas.microsoft.com/office/drawing/2014/main" id="{E65A3787-3F42-792B-0493-C4A11297B8DB}"/>
                </a:ext>
              </a:extLst>
            </p:cNvPr>
            <p:cNvSpPr/>
            <p:nvPr/>
          </p:nvSpPr>
          <p:spPr>
            <a:xfrm rot="21215062">
              <a:off x="9070867" y="5045836"/>
              <a:ext cx="2496053" cy="1235571"/>
            </a:xfrm>
            <a:prstGeom prst="star12">
              <a:avLst>
                <a:gd name="adj" fmla="val 40888"/>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4" name="TextBox 13">
              <a:extLst>
                <a:ext uri="{FF2B5EF4-FFF2-40B4-BE49-F238E27FC236}">
                  <a16:creationId xmlns:a16="http://schemas.microsoft.com/office/drawing/2014/main" id="{5D3F2A78-22C6-00E4-ABFB-141657B67274}"/>
                </a:ext>
              </a:extLst>
            </p:cNvPr>
            <p:cNvSpPr txBox="1"/>
            <p:nvPr/>
          </p:nvSpPr>
          <p:spPr>
            <a:xfrm rot="21160724">
              <a:off x="9363311" y="5365899"/>
              <a:ext cx="1939576" cy="6318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2022 SC Awards</a:t>
              </a:r>
              <a:br>
                <a:rPr kumimoji="0" lang="en-US" sz="105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Winner for Security Marketing Campaign of the Year</a:t>
              </a:r>
              <a:endParaRPr kumimoji="0" lang="en-US" sz="105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grpSp>
        <p:nvGrpSpPr>
          <p:cNvPr id="19" name="Group 18">
            <a:extLst>
              <a:ext uri="{FF2B5EF4-FFF2-40B4-BE49-F238E27FC236}">
                <a16:creationId xmlns:a16="http://schemas.microsoft.com/office/drawing/2014/main" id="{F47736D6-F3FC-9B98-6F86-C82442F6078B}"/>
              </a:ext>
            </a:extLst>
          </p:cNvPr>
          <p:cNvGrpSpPr/>
          <p:nvPr/>
        </p:nvGrpSpPr>
        <p:grpSpPr>
          <a:xfrm>
            <a:off x="3874369" y="4428699"/>
            <a:ext cx="2411556" cy="1256982"/>
            <a:chOff x="9075075" y="5035983"/>
            <a:chExt cx="2667648" cy="1320512"/>
          </a:xfrm>
        </p:grpSpPr>
        <p:sp>
          <p:nvSpPr>
            <p:cNvPr id="22" name="Star: 12 Points 21">
              <a:extLst>
                <a:ext uri="{FF2B5EF4-FFF2-40B4-BE49-F238E27FC236}">
                  <a16:creationId xmlns:a16="http://schemas.microsoft.com/office/drawing/2014/main" id="{7998F235-EA5B-7DC4-B242-BC824760BF19}"/>
                </a:ext>
              </a:extLst>
            </p:cNvPr>
            <p:cNvSpPr/>
            <p:nvPr/>
          </p:nvSpPr>
          <p:spPr>
            <a:xfrm rot="21215062">
              <a:off x="9075075" y="5035983"/>
              <a:ext cx="2667648" cy="1320512"/>
            </a:xfrm>
            <a:prstGeom prst="star12">
              <a:avLst>
                <a:gd name="adj" fmla="val 40888"/>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D40CCE07-E33E-63F6-C1D9-FC6AAA91A468}"/>
                </a:ext>
              </a:extLst>
            </p:cNvPr>
            <p:cNvSpPr txBox="1"/>
            <p:nvPr/>
          </p:nvSpPr>
          <p:spPr>
            <a:xfrm rot="21160724">
              <a:off x="9480545" y="5290611"/>
              <a:ext cx="1939576" cy="775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2019 Cannes Lions</a:t>
              </a:r>
              <a:br>
                <a:rPr kumimoji="0" lang="en-US" sz="105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 Gold Lion Awards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 Silver Lion Awards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 Bronze Lion Awards</a:t>
              </a:r>
            </a:p>
          </p:txBody>
        </p:sp>
      </p:grpSp>
      <p:pic>
        <p:nvPicPr>
          <p:cNvPr id="38" name="Picture 37">
            <a:extLst>
              <a:ext uri="{FF2B5EF4-FFF2-40B4-BE49-F238E27FC236}">
                <a16:creationId xmlns:a16="http://schemas.microsoft.com/office/drawing/2014/main" id="{CF71431A-B8D0-2FC5-5670-8C57A20A10D6}"/>
              </a:ext>
            </a:extLst>
          </p:cNvPr>
          <p:cNvPicPr>
            <a:picLocks noChangeAspect="1"/>
          </p:cNvPicPr>
          <p:nvPr/>
        </p:nvPicPr>
        <p:blipFill>
          <a:blip r:embed="rId17"/>
          <a:stretch>
            <a:fillRect/>
          </a:stretch>
        </p:blipFill>
        <p:spPr>
          <a:xfrm rot="21235641">
            <a:off x="4572762" y="5727036"/>
            <a:ext cx="1189009" cy="420989"/>
          </a:xfrm>
          <a:prstGeom prst="rect">
            <a:avLst/>
          </a:prstGeom>
          <a:ln>
            <a:solidFill>
              <a:srgbClr val="1B1464"/>
            </a:solidFill>
          </a:ln>
        </p:spPr>
      </p:pic>
      <p:pic>
        <p:nvPicPr>
          <p:cNvPr id="1028" name="Picture 4" descr="SC Awards | SC Media">
            <a:extLst>
              <a:ext uri="{FF2B5EF4-FFF2-40B4-BE49-F238E27FC236}">
                <a16:creationId xmlns:a16="http://schemas.microsoft.com/office/drawing/2014/main" id="{5AEB4354-A16C-1F1F-15A0-F081E04C935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rot="21337329">
            <a:off x="10040682" y="5736811"/>
            <a:ext cx="1401344" cy="362379"/>
          </a:xfrm>
          <a:prstGeom prst="rect">
            <a:avLst/>
          </a:prstGeom>
          <a:solidFill>
            <a:schemeClr val="bg1"/>
          </a:solidFill>
          <a:ln>
            <a:solidFill>
              <a:srgbClr val="1B1464"/>
            </a:solidFill>
          </a:ln>
        </p:spPr>
      </p:pic>
      <p:pic>
        <p:nvPicPr>
          <p:cNvPr id="4" name="Picture 3">
            <a:extLst>
              <a:ext uri="{FF2B5EF4-FFF2-40B4-BE49-F238E27FC236}">
                <a16:creationId xmlns:a16="http://schemas.microsoft.com/office/drawing/2014/main" id="{D1D9F437-CF71-CA5B-5D81-E9B9BB2909A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BE7926DF-9320-DEF2-86F6-F65E6565C11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4BC19594-EF21-5301-F215-5EBB2B05D5D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3377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71260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53496" y="1315246"/>
            <a:ext cx="1173812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Going beyond diverse casting, B2B campaigns are seen appealing to audiences from all ages, genders and family structures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0359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3"/>
            <a:extLst>
              <a:ext uri="{FF2B5EF4-FFF2-40B4-BE49-F238E27FC236}">
                <a16:creationId xmlns:a16="http://schemas.microsoft.com/office/drawing/2014/main" id="{89D2B4CE-DDFB-E3CA-3242-8ADBE9E47C9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430180" y="4411090"/>
            <a:ext cx="3061315" cy="1580577"/>
          </a:xfrm>
          <a:prstGeom prst="rect">
            <a:avLst/>
          </a:prstGeom>
          <a:ln>
            <a:solidFill>
              <a:srgbClr val="1F1A62"/>
            </a:solidFill>
          </a:ln>
        </p:spPr>
      </p:pic>
      <p:sp>
        <p:nvSpPr>
          <p:cNvPr id="14" name="Rectangle 13">
            <a:extLst>
              <a:ext uri="{FF2B5EF4-FFF2-40B4-BE49-F238E27FC236}">
                <a16:creationId xmlns:a16="http://schemas.microsoft.com/office/drawing/2014/main" id="{0F9C6545-7B33-76E9-7CD1-FE815E4F9915}"/>
              </a:ext>
            </a:extLst>
          </p:cNvPr>
          <p:cNvSpPr/>
          <p:nvPr/>
        </p:nvSpPr>
        <p:spPr>
          <a:xfrm>
            <a:off x="8429653" y="5982242"/>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9/20/2021)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6" name="Picture 15">
            <a:hlinkClick r:id="rId5"/>
            <a:extLst>
              <a:ext uri="{FF2B5EF4-FFF2-40B4-BE49-F238E27FC236}">
                <a16:creationId xmlns:a16="http://schemas.microsoft.com/office/drawing/2014/main" id="{62645BD6-D777-8699-EAB6-64B38D98F638}"/>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436761" y="4439935"/>
            <a:ext cx="3044029" cy="1522887"/>
          </a:xfrm>
          <a:prstGeom prst="rect">
            <a:avLst/>
          </a:prstGeom>
          <a:ln>
            <a:solidFill>
              <a:srgbClr val="1F1A62"/>
            </a:solidFill>
          </a:ln>
        </p:spPr>
      </p:pic>
      <p:sp>
        <p:nvSpPr>
          <p:cNvPr id="19" name="Rectangle 18">
            <a:extLst>
              <a:ext uri="{FF2B5EF4-FFF2-40B4-BE49-F238E27FC236}">
                <a16:creationId xmlns:a16="http://schemas.microsoft.com/office/drawing/2014/main" id="{9DE43598-EB40-4C06-4BEC-DCB8E306E0E1}"/>
              </a:ext>
            </a:extLst>
          </p:cNvPr>
          <p:cNvSpPr/>
          <p:nvPr/>
        </p:nvSpPr>
        <p:spPr>
          <a:xfrm>
            <a:off x="4428118" y="5992032"/>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8/20/2021)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1" name="Picture 20">
            <a:hlinkClick r:id="rId7"/>
            <a:extLst>
              <a:ext uri="{FF2B5EF4-FFF2-40B4-BE49-F238E27FC236}">
                <a16:creationId xmlns:a16="http://schemas.microsoft.com/office/drawing/2014/main" id="{CD3C937F-5ABA-EE1D-B2F6-968EC82285A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73921" y="4447088"/>
            <a:ext cx="3061315" cy="1508580"/>
          </a:xfrm>
          <a:prstGeom prst="rect">
            <a:avLst/>
          </a:prstGeom>
          <a:ln>
            <a:solidFill>
              <a:srgbClr val="1F1A62"/>
            </a:solidFill>
          </a:ln>
        </p:spPr>
      </p:pic>
      <p:sp>
        <p:nvSpPr>
          <p:cNvPr id="22" name="Rectangle 21">
            <a:extLst>
              <a:ext uri="{FF2B5EF4-FFF2-40B4-BE49-F238E27FC236}">
                <a16:creationId xmlns:a16="http://schemas.microsoft.com/office/drawing/2014/main" id="{204DC215-4D89-7167-D6CE-9AC200EEFE9A}"/>
              </a:ext>
            </a:extLst>
          </p:cNvPr>
          <p:cNvSpPr/>
          <p:nvPr/>
        </p:nvSpPr>
        <p:spPr>
          <a:xfrm>
            <a:off x="673394" y="5991667"/>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2/3/2019)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3" name="Picture 22">
            <a:hlinkClick r:id="rId9"/>
            <a:extLst>
              <a:ext uri="{FF2B5EF4-FFF2-40B4-BE49-F238E27FC236}">
                <a16:creationId xmlns:a16="http://schemas.microsoft.com/office/drawing/2014/main" id="{AA0D31AC-E092-6DB7-8666-007FA849F39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32006" y="2193320"/>
            <a:ext cx="3057663" cy="1534414"/>
          </a:xfrm>
          <a:prstGeom prst="rect">
            <a:avLst/>
          </a:prstGeom>
          <a:ln>
            <a:solidFill>
              <a:srgbClr val="1F1A62"/>
            </a:solidFill>
          </a:ln>
        </p:spPr>
      </p:pic>
      <p:sp>
        <p:nvSpPr>
          <p:cNvPr id="24" name="Rectangle 23">
            <a:extLst>
              <a:ext uri="{FF2B5EF4-FFF2-40B4-BE49-F238E27FC236}">
                <a16:creationId xmlns:a16="http://schemas.microsoft.com/office/drawing/2014/main" id="{D138051A-15A4-8D38-4017-A220B314EF49}"/>
              </a:ext>
            </a:extLst>
          </p:cNvPr>
          <p:cNvSpPr/>
          <p:nvPr/>
        </p:nvSpPr>
        <p:spPr>
          <a:xfrm>
            <a:off x="8429653" y="3789069"/>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10/6/2020)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7" name="Picture 26">
            <a:hlinkClick r:id="rId11"/>
            <a:extLst>
              <a:ext uri="{FF2B5EF4-FFF2-40B4-BE49-F238E27FC236}">
                <a16:creationId xmlns:a16="http://schemas.microsoft.com/office/drawing/2014/main" id="{A5B113B0-03BD-AEC1-690F-0AA6BC2AD360}"/>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428118" y="2200921"/>
            <a:ext cx="3061315" cy="1519212"/>
          </a:xfrm>
          <a:prstGeom prst="rect">
            <a:avLst/>
          </a:prstGeom>
          <a:ln>
            <a:solidFill>
              <a:srgbClr val="1F1A62"/>
            </a:solidFill>
          </a:ln>
        </p:spPr>
      </p:pic>
      <p:sp>
        <p:nvSpPr>
          <p:cNvPr id="29" name="Rectangle 28">
            <a:extLst>
              <a:ext uri="{FF2B5EF4-FFF2-40B4-BE49-F238E27FC236}">
                <a16:creationId xmlns:a16="http://schemas.microsoft.com/office/drawing/2014/main" id="{317E3EAC-ECD0-4EE7-266A-FA3B9DD3CF26}"/>
              </a:ext>
            </a:extLst>
          </p:cNvPr>
          <p:cNvSpPr/>
          <p:nvPr/>
        </p:nvSpPr>
        <p:spPr>
          <a:xfrm>
            <a:off x="4428118" y="3781580"/>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9/21/2020)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0" name="Picture 29">
            <a:hlinkClick r:id="rId13"/>
            <a:extLst>
              <a:ext uri="{FF2B5EF4-FFF2-40B4-BE49-F238E27FC236}">
                <a16:creationId xmlns:a16="http://schemas.microsoft.com/office/drawing/2014/main" id="{A80AF5E6-AA29-4334-C1D5-8C86C346758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77965" y="2200921"/>
            <a:ext cx="3053226" cy="1519212"/>
          </a:xfrm>
          <a:prstGeom prst="rect">
            <a:avLst/>
          </a:prstGeom>
          <a:ln>
            <a:solidFill>
              <a:srgbClr val="1F1A62"/>
            </a:solidFill>
          </a:ln>
        </p:spPr>
      </p:pic>
      <p:sp>
        <p:nvSpPr>
          <p:cNvPr id="32" name="Rectangle 31">
            <a:extLst>
              <a:ext uri="{FF2B5EF4-FFF2-40B4-BE49-F238E27FC236}">
                <a16:creationId xmlns:a16="http://schemas.microsoft.com/office/drawing/2014/main" id="{8A065B05-AE1C-0F01-A94C-1FF8E0F53384}"/>
              </a:ext>
            </a:extLst>
          </p:cNvPr>
          <p:cNvSpPr/>
          <p:nvPr/>
        </p:nvSpPr>
        <p:spPr>
          <a:xfrm>
            <a:off x="673921" y="3716764"/>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9/26/2019)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076" name="Picture 4" descr="Investor Relations :: Clear Secure, Inc. (YOU)">
            <a:extLst>
              <a:ext uri="{FF2B5EF4-FFF2-40B4-BE49-F238E27FC236}">
                <a16:creationId xmlns:a16="http://schemas.microsoft.com/office/drawing/2014/main" id="{6BC2DACD-2CF5-AC1D-A6E2-921382496262}"/>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37417" y="1791927"/>
            <a:ext cx="1334323" cy="3552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443F240-E583-8FF1-0606-8AE856324B05}"/>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5230337" y="1842482"/>
            <a:ext cx="1456877" cy="2541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ajabi Pricing [Jul 2022]: Is It Overrated?">
            <a:extLst>
              <a:ext uri="{FF2B5EF4-FFF2-40B4-BE49-F238E27FC236}">
                <a16:creationId xmlns:a16="http://schemas.microsoft.com/office/drawing/2014/main" id="{5D1726CD-ECB9-F840-8C0F-BED5D5DC8B9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293676" y="1747153"/>
            <a:ext cx="1334322" cy="4447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xpensify-logo - Signature Analytics">
            <a:extLst>
              <a:ext uri="{FF2B5EF4-FFF2-40B4-BE49-F238E27FC236}">
                <a16:creationId xmlns:a16="http://schemas.microsoft.com/office/drawing/2014/main" id="{687A8835-F42A-2130-0CFB-CFF2D2CA6D42}"/>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443326" y="4120418"/>
            <a:ext cx="1522505" cy="2370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ogo Maker | Create Free Logos in Minutes | Canva">
            <a:extLst>
              <a:ext uri="{FF2B5EF4-FFF2-40B4-BE49-F238E27FC236}">
                <a16:creationId xmlns:a16="http://schemas.microsoft.com/office/drawing/2014/main" id="{D756B392-E35E-88B5-EC44-BEBD398524B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572234" y="4115069"/>
            <a:ext cx="773082" cy="247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CFFD13B0-698A-6554-D925-DF4DBC60C61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340344" y="4120429"/>
            <a:ext cx="1287654" cy="23700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27352849-0CA1-4428-E509-7935B3AB580A}"/>
              </a:ext>
            </a:extLst>
          </p:cNvPr>
          <p:cNvSpPr/>
          <p:nvPr/>
        </p:nvSpPr>
        <p:spPr>
          <a:xfrm>
            <a:off x="97536" y="333055"/>
            <a:ext cx="1199692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Understanding the importance of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authentic representation,</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TV advertising creative is increasingly reflective of inclusive stories and casting</a:t>
            </a:r>
          </a:p>
        </p:txBody>
      </p:sp>
      <p:pic>
        <p:nvPicPr>
          <p:cNvPr id="2" name="Picture 1">
            <a:extLst>
              <a:ext uri="{FF2B5EF4-FFF2-40B4-BE49-F238E27FC236}">
                <a16:creationId xmlns:a16="http://schemas.microsoft.com/office/drawing/2014/main" id="{869CAA59-7410-4AC3-83A2-4615012E8A24}"/>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61D4BB75-3C96-98F0-87F9-47A451955C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A5AA271C-6EB8-55C1-4107-2A5CF96D461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4118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566" y="13112"/>
            <a:ext cx="11757434" cy="6845299"/>
          </a:xfrm>
          <a:prstGeom prst="rect">
            <a:avLst/>
          </a:prstGeom>
        </p:spPr>
      </p:pic>
      <p:sp>
        <p:nvSpPr>
          <p:cNvPr id="2" name="TextBox 1">
            <a:extLst>
              <a:ext uri="{FF2B5EF4-FFF2-40B4-BE49-F238E27FC236}">
                <a16:creationId xmlns:a16="http://schemas.microsoft.com/office/drawing/2014/main" id="{0DD9A437-D138-43CB-A1F3-66C01359FFA8}"/>
              </a:ext>
            </a:extLst>
          </p:cNvPr>
          <p:cNvSpPr txBox="1"/>
          <p:nvPr/>
        </p:nvSpPr>
        <p:spPr>
          <a:xfrm>
            <a:off x="236167" y="3025517"/>
            <a:ext cx="76505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B1464"/>
                </a:solidFill>
                <a:effectLst/>
                <a:uLnTx/>
                <a:uFillTx/>
                <a:latin typeface="Helvetica" pitchFamily="2" charset="0"/>
                <a:ea typeface="+mn-ea"/>
                <a:cs typeface="+mn-cs"/>
              </a:rPr>
              <a:t>How are these TV ad creative strategies driving results for businesses? </a:t>
            </a:r>
          </a:p>
        </p:txBody>
      </p:sp>
    </p:spTree>
    <p:extLst>
      <p:ext uri="{BB962C8B-B14F-4D97-AF65-F5344CB8AC3E}">
        <p14:creationId xmlns:p14="http://schemas.microsoft.com/office/powerpoint/2010/main" val="117311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FCA714-A731-686A-078A-AC884EE8DE34}"/>
              </a:ext>
            </a:extLst>
          </p:cNvPr>
          <p:cNvSpPr/>
          <p:nvPr/>
        </p:nvSpPr>
        <p:spPr>
          <a:xfrm>
            <a:off x="-11442" y="1685013"/>
            <a:ext cx="1220344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9" name="Picture 48">
            <a:hlinkClick r:id="rId3"/>
            <a:extLst>
              <a:ext uri="{FF2B5EF4-FFF2-40B4-BE49-F238E27FC236}">
                <a16:creationId xmlns:a16="http://schemas.microsoft.com/office/drawing/2014/main" id="{32B05909-AF18-8779-14D9-E6D0D49A54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3787" y="2556238"/>
            <a:ext cx="2504346" cy="1293399"/>
          </a:xfrm>
          <a:prstGeom prst="rect">
            <a:avLst/>
          </a:prstGeom>
          <a:ln>
            <a:solidFill>
              <a:srgbClr val="1F1A62"/>
            </a:solidFill>
          </a:ln>
        </p:spPr>
      </p:pic>
      <p:sp>
        <p:nvSpPr>
          <p:cNvPr id="51" name="TextBox 50">
            <a:extLst>
              <a:ext uri="{FF2B5EF4-FFF2-40B4-BE49-F238E27FC236}">
                <a16:creationId xmlns:a16="http://schemas.microsoft.com/office/drawing/2014/main" id="{3C55A543-2557-0CC5-2834-FACA4DDF0E0B}"/>
              </a:ext>
            </a:extLst>
          </p:cNvPr>
          <p:cNvSpPr txBox="1"/>
          <p:nvPr/>
        </p:nvSpPr>
        <p:spPr>
          <a:xfrm>
            <a:off x="6337800"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‘Every Business Needs 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9/20/20)</a:t>
            </a:r>
          </a:p>
        </p:txBody>
      </p:sp>
      <p:sp>
        <p:nvSpPr>
          <p:cNvPr id="59" name="TextBox 58">
            <a:extLst>
              <a:ext uri="{FF2B5EF4-FFF2-40B4-BE49-F238E27FC236}">
                <a16:creationId xmlns:a16="http://schemas.microsoft.com/office/drawing/2014/main" id="{8AA78CCA-F937-59B9-A442-0A6236A0007E}"/>
              </a:ext>
            </a:extLst>
          </p:cNvPr>
          <p:cNvSpPr txBox="1"/>
          <p:nvPr/>
        </p:nvSpPr>
        <p:spPr>
          <a:xfrm>
            <a:off x="481665" y="6221359"/>
            <a:ext cx="1166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Ad Attention Index within iSpot.tv’s Attention Analytics</a:t>
            </a:r>
            <a:r>
              <a:rPr lang="en-US" sz="800" dirty="0">
                <a:solidFill>
                  <a:srgbClr val="1B1464"/>
                </a:solidFill>
                <a:latin typeface="Helvetica" panose="020B0403020202020204" pitchFamily="34" charset="0"/>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Index scale is 0-200 with a 100 index seeing ad performance as expected.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 Note: Ad interruptions = when viewers are changing channels, fast forwarding, turning off the TV or otherwise interrupting an ad.</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0" name="TextBox 59">
            <a:extLst>
              <a:ext uri="{FF2B5EF4-FFF2-40B4-BE49-F238E27FC236}">
                <a16:creationId xmlns:a16="http://schemas.microsoft.com/office/drawing/2014/main" id="{9582B15D-2B01-2399-6E4E-92523DCABC67}"/>
              </a:ext>
            </a:extLst>
          </p:cNvPr>
          <p:cNvSpPr txBox="1"/>
          <p:nvPr/>
        </p:nvSpPr>
        <p:spPr>
          <a:xfrm>
            <a:off x="1053763" y="1677297"/>
            <a:ext cx="39912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Lighthearted, funny and relatable moments</a:t>
            </a:r>
          </a:p>
        </p:txBody>
      </p:sp>
      <p:sp>
        <p:nvSpPr>
          <p:cNvPr id="61" name="TextBox 60">
            <a:extLst>
              <a:ext uri="{FF2B5EF4-FFF2-40B4-BE49-F238E27FC236}">
                <a16:creationId xmlns:a16="http://schemas.microsoft.com/office/drawing/2014/main" id="{48EA508B-C345-0322-73DB-1FFD1CF240B7}"/>
              </a:ext>
            </a:extLst>
          </p:cNvPr>
          <p:cNvSpPr txBox="1"/>
          <p:nvPr/>
        </p:nvSpPr>
        <p:spPr>
          <a:xfrm>
            <a:off x="6385393" y="1677297"/>
            <a:ext cx="5523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Visual branding with a focus on products services</a:t>
            </a:r>
          </a:p>
        </p:txBody>
      </p:sp>
      <p:pic>
        <p:nvPicPr>
          <p:cNvPr id="62" name="Picture 61">
            <a:hlinkClick r:id="rId5"/>
            <a:extLst>
              <a:ext uri="{FF2B5EF4-FFF2-40B4-BE49-F238E27FC236}">
                <a16:creationId xmlns:a16="http://schemas.microsoft.com/office/drawing/2014/main" id="{368BEA70-4C74-D2C2-24D2-DAE1792A95A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03336" y="2556238"/>
            <a:ext cx="2531655" cy="1262894"/>
          </a:xfrm>
          <a:prstGeom prst="rect">
            <a:avLst/>
          </a:prstGeom>
          <a:ln>
            <a:solidFill>
              <a:srgbClr val="1F1A62"/>
            </a:solidFill>
          </a:ln>
        </p:spPr>
      </p:pic>
      <p:sp>
        <p:nvSpPr>
          <p:cNvPr id="63" name="TextBox 62">
            <a:extLst>
              <a:ext uri="{FF2B5EF4-FFF2-40B4-BE49-F238E27FC236}">
                <a16:creationId xmlns:a16="http://schemas.microsoft.com/office/drawing/2014/main" id="{E8C3C133-3596-A834-C6B7-4D600D666337}"/>
              </a:ext>
            </a:extLst>
          </p:cNvPr>
          <p:cNvSpPr txBox="1"/>
          <p:nvPr/>
        </p:nvSpPr>
        <p:spPr>
          <a:xfrm>
            <a:off x="2814552" y="2215735"/>
            <a:ext cx="3304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What People Want’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9/29/20)</a:t>
            </a:r>
          </a:p>
        </p:txBody>
      </p:sp>
      <p:pic>
        <p:nvPicPr>
          <p:cNvPr id="64" name="Picture 2" descr="Kajabi Pricing [Jul 2022]: Is It Overrated?">
            <a:extLst>
              <a:ext uri="{FF2B5EF4-FFF2-40B4-BE49-F238E27FC236}">
                <a16:creationId xmlns:a16="http://schemas.microsoft.com/office/drawing/2014/main" id="{C6811A08-AE11-3C8F-0453-F90870B0E0F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4308" b="13413"/>
          <a:stretch/>
        </p:blipFill>
        <p:spPr bwMode="auto">
          <a:xfrm>
            <a:off x="7144098" y="2028348"/>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hlinkClick r:id="rId8"/>
            <a:extLst>
              <a:ext uri="{FF2B5EF4-FFF2-40B4-BE49-F238E27FC236}">
                <a16:creationId xmlns:a16="http://schemas.microsoft.com/office/drawing/2014/main" id="{5B20AEAA-2C32-782F-47C0-D17C2ECEFBC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42926" y="2556238"/>
            <a:ext cx="2504346" cy="1262894"/>
          </a:xfrm>
          <a:prstGeom prst="rect">
            <a:avLst/>
          </a:prstGeom>
          <a:ln>
            <a:solidFill>
              <a:srgbClr val="1F1A62"/>
            </a:solidFill>
          </a:ln>
        </p:spPr>
      </p:pic>
      <p:sp>
        <p:nvSpPr>
          <p:cNvPr id="66" name="TextBox 65">
            <a:extLst>
              <a:ext uri="{FF2B5EF4-FFF2-40B4-BE49-F238E27FC236}">
                <a16:creationId xmlns:a16="http://schemas.microsoft.com/office/drawing/2014/main" id="{76C944B2-DE28-C1FF-88CD-C427FCB15835}"/>
              </a:ext>
            </a:extLst>
          </p:cNvPr>
          <p:cNvSpPr txBox="1"/>
          <p:nvPr/>
        </p:nvSpPr>
        <p:spPr>
          <a:xfrm>
            <a:off x="208303"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‘Experience Without Barriers’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3/30/20)</a:t>
            </a:r>
          </a:p>
        </p:txBody>
      </p:sp>
      <p:pic>
        <p:nvPicPr>
          <p:cNvPr id="68" name="Picture 4" descr="ServiceNow Logo and symbol, meaning, history, PNG">
            <a:extLst>
              <a:ext uri="{FF2B5EF4-FFF2-40B4-BE49-F238E27FC236}">
                <a16:creationId xmlns:a16="http://schemas.microsoft.com/office/drawing/2014/main" id="{517AF0CC-9DD7-066D-ACD8-EAB31A35E78E}"/>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37929" b="37005"/>
          <a:stretch/>
        </p:blipFill>
        <p:spPr bwMode="auto">
          <a:xfrm>
            <a:off x="907883" y="2028349"/>
            <a:ext cx="1174432" cy="18516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hlinkClick r:id="rId11"/>
            <a:extLst>
              <a:ext uri="{FF2B5EF4-FFF2-40B4-BE49-F238E27FC236}">
                <a16:creationId xmlns:a16="http://schemas.microsoft.com/office/drawing/2014/main" id="{9B388A3C-156B-2BEB-6D8A-E0A79EBEAB1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224923" y="4560035"/>
            <a:ext cx="2504346" cy="1295636"/>
          </a:xfrm>
          <a:prstGeom prst="rect">
            <a:avLst/>
          </a:prstGeom>
          <a:ln>
            <a:solidFill>
              <a:srgbClr val="1F1A62"/>
            </a:solidFill>
          </a:ln>
        </p:spPr>
      </p:pic>
      <p:sp>
        <p:nvSpPr>
          <p:cNvPr id="71" name="TextBox 70">
            <a:extLst>
              <a:ext uri="{FF2B5EF4-FFF2-40B4-BE49-F238E27FC236}">
                <a16:creationId xmlns:a16="http://schemas.microsoft.com/office/drawing/2014/main" id="{79D5C258-2611-CDB2-E4FD-BA0AFBB8B13A}"/>
              </a:ext>
            </a:extLst>
          </p:cNvPr>
          <p:cNvSpPr txBox="1"/>
          <p:nvPr/>
        </p:nvSpPr>
        <p:spPr>
          <a:xfrm>
            <a:off x="2879037" y="4196930"/>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‘Make it Easier’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10/26/19)</a:t>
            </a:r>
          </a:p>
        </p:txBody>
      </p:sp>
      <p:pic>
        <p:nvPicPr>
          <p:cNvPr id="72" name="Picture 71">
            <a:hlinkClick r:id="rId13"/>
            <a:extLst>
              <a:ext uri="{FF2B5EF4-FFF2-40B4-BE49-F238E27FC236}">
                <a16:creationId xmlns:a16="http://schemas.microsoft.com/office/drawing/2014/main" id="{86EF8E5B-67DA-722C-C565-45EE9C795C6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42926" y="4560035"/>
            <a:ext cx="2504346" cy="1284988"/>
          </a:xfrm>
          <a:prstGeom prst="rect">
            <a:avLst/>
          </a:prstGeom>
          <a:ln>
            <a:solidFill>
              <a:srgbClr val="1F1A62"/>
            </a:solidFill>
          </a:ln>
        </p:spPr>
      </p:pic>
      <p:sp>
        <p:nvSpPr>
          <p:cNvPr id="73" name="TextBox 72">
            <a:extLst>
              <a:ext uri="{FF2B5EF4-FFF2-40B4-BE49-F238E27FC236}">
                <a16:creationId xmlns:a16="http://schemas.microsoft.com/office/drawing/2014/main" id="{50628214-095D-8546-D774-46150ED6E1A7}"/>
              </a:ext>
            </a:extLst>
          </p:cNvPr>
          <p:cNvSpPr txBox="1"/>
          <p:nvPr/>
        </p:nvSpPr>
        <p:spPr>
          <a:xfrm>
            <a:off x="26839" y="4086769"/>
            <a:ext cx="293652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Super Bowl 2019 TV Spot, 'Expensify This' Featuring 2 Chainz, Adam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2/3/19)</a:t>
            </a:r>
          </a:p>
        </p:txBody>
      </p:sp>
      <p:pic>
        <p:nvPicPr>
          <p:cNvPr id="76" name="Picture 6" descr="expensify-logo - Signature Analytics">
            <a:extLst>
              <a:ext uri="{FF2B5EF4-FFF2-40B4-BE49-F238E27FC236}">
                <a16:creationId xmlns:a16="http://schemas.microsoft.com/office/drawing/2014/main" id="{F7D041FA-9D3B-AE60-FA01-04FE1646EC3D}"/>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868568" y="3909976"/>
            <a:ext cx="1253063" cy="19508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Modern Project &amp; Work Management Platform | Smartsheet">
            <a:extLst>
              <a:ext uri="{FF2B5EF4-FFF2-40B4-BE49-F238E27FC236}">
                <a16:creationId xmlns:a16="http://schemas.microsoft.com/office/drawing/2014/main" id="{AD3E576E-A509-CDAB-DEEA-CE1B561EF746}"/>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9420" y="3965270"/>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hlinkClick r:id="rId17"/>
            <a:extLst>
              <a:ext uri="{FF2B5EF4-FFF2-40B4-BE49-F238E27FC236}">
                <a16:creationId xmlns:a16="http://schemas.microsoft.com/office/drawing/2014/main" id="{E7562850-8600-B391-B1EB-2C38510065ED}"/>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421059" y="4560035"/>
            <a:ext cx="2532253" cy="1299307"/>
          </a:xfrm>
          <a:prstGeom prst="rect">
            <a:avLst/>
          </a:prstGeom>
          <a:ln>
            <a:solidFill>
              <a:srgbClr val="1F1A62"/>
            </a:solidFill>
          </a:ln>
        </p:spPr>
      </p:pic>
      <p:sp>
        <p:nvSpPr>
          <p:cNvPr id="79" name="TextBox 78">
            <a:extLst>
              <a:ext uri="{FF2B5EF4-FFF2-40B4-BE49-F238E27FC236}">
                <a16:creationId xmlns:a16="http://schemas.microsoft.com/office/drawing/2014/main" id="{14F08181-CE3D-4257-1441-C94FE2D657BB}"/>
              </a:ext>
            </a:extLst>
          </p:cNvPr>
          <p:cNvSpPr txBox="1"/>
          <p:nvPr/>
        </p:nvSpPr>
        <p:spPr>
          <a:xfrm>
            <a:off x="6020815" y="420866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‘96 of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10/9/18)</a:t>
            </a:r>
          </a:p>
        </p:txBody>
      </p:sp>
      <p:pic>
        <p:nvPicPr>
          <p:cNvPr id="81" name="Picture 80">
            <a:hlinkClick r:id="rId19"/>
            <a:extLst>
              <a:ext uri="{FF2B5EF4-FFF2-40B4-BE49-F238E27FC236}">
                <a16:creationId xmlns:a16="http://schemas.microsoft.com/office/drawing/2014/main" id="{F86F0683-9DEC-7134-C07C-1750C8AE0EE2}"/>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9413876" y="4560035"/>
            <a:ext cx="2504346" cy="1284988"/>
          </a:xfrm>
          <a:prstGeom prst="rect">
            <a:avLst/>
          </a:prstGeom>
          <a:ln>
            <a:solidFill>
              <a:srgbClr val="1F1A62"/>
            </a:solidFill>
          </a:ln>
        </p:spPr>
      </p:pic>
      <p:sp>
        <p:nvSpPr>
          <p:cNvPr id="82" name="TextBox 81">
            <a:extLst>
              <a:ext uri="{FF2B5EF4-FFF2-40B4-BE49-F238E27FC236}">
                <a16:creationId xmlns:a16="http://schemas.microsoft.com/office/drawing/2014/main" id="{E3716B56-E116-7805-16B8-3A14DA4DB3EA}"/>
              </a:ext>
            </a:extLst>
          </p:cNvPr>
          <p:cNvSpPr txBox="1"/>
          <p:nvPr/>
        </p:nvSpPr>
        <p:spPr>
          <a:xfrm>
            <a:off x="9282808" y="4218702"/>
            <a:ext cx="26804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'Protect Your Home' Featuring Danny Lipford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10/11/20)</a:t>
            </a:r>
          </a:p>
        </p:txBody>
      </p:sp>
      <p:pic>
        <p:nvPicPr>
          <p:cNvPr id="87" name="Picture 2" descr="Kajabi Pricing [Jul 2022]: Is It Overrated?">
            <a:extLst>
              <a:ext uri="{FF2B5EF4-FFF2-40B4-BE49-F238E27FC236}">
                <a16:creationId xmlns:a16="http://schemas.microsoft.com/office/drawing/2014/main" id="{884A83A6-66C0-E352-EE55-0572D4E54EC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4308" b="13413"/>
          <a:stretch/>
        </p:blipFill>
        <p:spPr bwMode="auto">
          <a:xfrm>
            <a:off x="4002320" y="2055617"/>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hlinkClick r:id="rId21"/>
            <a:extLst>
              <a:ext uri="{FF2B5EF4-FFF2-40B4-BE49-F238E27FC236}">
                <a16:creationId xmlns:a16="http://schemas.microsoft.com/office/drawing/2014/main" id="{F9DE9B96-4C71-54AF-23C3-62CAFE6A4A33}"/>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427875" y="2545728"/>
            <a:ext cx="2504346" cy="1321305"/>
          </a:xfrm>
          <a:prstGeom prst="rect">
            <a:avLst/>
          </a:prstGeom>
          <a:ln>
            <a:solidFill>
              <a:srgbClr val="1F1A62"/>
            </a:solidFill>
          </a:ln>
        </p:spPr>
      </p:pic>
      <p:sp>
        <p:nvSpPr>
          <p:cNvPr id="92" name="TextBox 91">
            <a:extLst>
              <a:ext uri="{FF2B5EF4-FFF2-40B4-BE49-F238E27FC236}">
                <a16:creationId xmlns:a16="http://schemas.microsoft.com/office/drawing/2014/main" id="{BF9A9345-62C6-6E92-0731-88B6C527C334}"/>
              </a:ext>
            </a:extLst>
          </p:cNvPr>
          <p:cNvSpPr txBox="1"/>
          <p:nvPr/>
        </p:nvSpPr>
        <p:spPr>
          <a:xfrm>
            <a:off x="9076267" y="218307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'Making 401(k) Simple</a:t>
            </a:r>
            <a:r>
              <a:rPr kumimoji="0" lang="en-US" sz="9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(TV Spot first aired: 7/30/21)</a:t>
            </a:r>
          </a:p>
        </p:txBody>
      </p:sp>
      <p:pic>
        <p:nvPicPr>
          <p:cNvPr id="94" name="Picture 2">
            <a:extLst>
              <a:ext uri="{FF2B5EF4-FFF2-40B4-BE49-F238E27FC236}">
                <a16:creationId xmlns:a16="http://schemas.microsoft.com/office/drawing/2014/main" id="{2A20EC05-152A-CD10-AE19-566E294DD327}"/>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0080372" y="2035447"/>
            <a:ext cx="1199352" cy="2091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Modern Project &amp; Work Management Platform | Smartsheet">
            <a:extLst>
              <a:ext uri="{FF2B5EF4-FFF2-40B4-BE49-F238E27FC236}">
                <a16:creationId xmlns:a16="http://schemas.microsoft.com/office/drawing/2014/main" id="{27AEA7C4-48E2-2123-972C-329B0A8652BF}"/>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1198" y="3985688"/>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Logo Image Files">
            <a:extLst>
              <a:ext uri="{FF2B5EF4-FFF2-40B4-BE49-F238E27FC236}">
                <a16:creationId xmlns:a16="http://schemas.microsoft.com/office/drawing/2014/main" id="{F2D29AF4-FC6F-6DD0-3623-5D20F8A40050}"/>
              </a:ext>
            </a:extLst>
          </p:cNvPr>
          <p:cNvPicPr>
            <a:picLocks noChangeAspect="1" noChangeArrowheads="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268939" y="3920506"/>
            <a:ext cx="702319" cy="2333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0F74334-7F03-90AA-945E-4D60A4314083}"/>
              </a:ext>
            </a:extLst>
          </p:cNvPr>
          <p:cNvGrpSpPr/>
          <p:nvPr/>
        </p:nvGrpSpPr>
        <p:grpSpPr>
          <a:xfrm>
            <a:off x="1867036" y="2503313"/>
            <a:ext cx="932873" cy="461665"/>
            <a:chOff x="1925092" y="2761801"/>
            <a:chExt cx="932873" cy="461665"/>
          </a:xfrm>
        </p:grpSpPr>
        <p:sp>
          <p:nvSpPr>
            <p:cNvPr id="2" name="Rectangle: Rounded Corners 1">
              <a:extLst>
                <a:ext uri="{FF2B5EF4-FFF2-40B4-BE49-F238E27FC236}">
                  <a16:creationId xmlns:a16="http://schemas.microsoft.com/office/drawing/2014/main" id="{F770A96E-C54C-22E4-B41F-B7CB9C27504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5085DF73-FD29-58B3-3127-A03FD24AB015}"/>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159</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10" name="Group 9">
            <a:extLst>
              <a:ext uri="{FF2B5EF4-FFF2-40B4-BE49-F238E27FC236}">
                <a16:creationId xmlns:a16="http://schemas.microsoft.com/office/drawing/2014/main" id="{574517ED-4A2F-4EDC-2256-F19A44415798}"/>
              </a:ext>
            </a:extLst>
          </p:cNvPr>
          <p:cNvGrpSpPr/>
          <p:nvPr/>
        </p:nvGrpSpPr>
        <p:grpSpPr>
          <a:xfrm>
            <a:off x="4859817" y="2503313"/>
            <a:ext cx="932873" cy="461665"/>
            <a:chOff x="1925092" y="2761801"/>
            <a:chExt cx="932873" cy="461665"/>
          </a:xfrm>
        </p:grpSpPr>
        <p:sp>
          <p:nvSpPr>
            <p:cNvPr id="13" name="Rectangle: Rounded Corners 12">
              <a:extLst>
                <a:ext uri="{FF2B5EF4-FFF2-40B4-BE49-F238E27FC236}">
                  <a16:creationId xmlns:a16="http://schemas.microsoft.com/office/drawing/2014/main" id="{796ABA2F-29C7-1269-2AA9-768B53EC0813}"/>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2C93448A-884F-1EFD-C5C7-6C6525FBAD28}"/>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155</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16" name="Group 15">
            <a:extLst>
              <a:ext uri="{FF2B5EF4-FFF2-40B4-BE49-F238E27FC236}">
                <a16:creationId xmlns:a16="http://schemas.microsoft.com/office/drawing/2014/main" id="{AD967A9E-0209-6F89-22B9-D43A8F8AA812}"/>
              </a:ext>
            </a:extLst>
          </p:cNvPr>
          <p:cNvGrpSpPr/>
          <p:nvPr/>
        </p:nvGrpSpPr>
        <p:grpSpPr>
          <a:xfrm>
            <a:off x="1870429" y="4515351"/>
            <a:ext cx="932873" cy="461665"/>
            <a:chOff x="1925092" y="2761801"/>
            <a:chExt cx="932873" cy="461665"/>
          </a:xfrm>
        </p:grpSpPr>
        <p:sp>
          <p:nvSpPr>
            <p:cNvPr id="17" name="Rectangle: Rounded Corners 16">
              <a:extLst>
                <a:ext uri="{FF2B5EF4-FFF2-40B4-BE49-F238E27FC236}">
                  <a16:creationId xmlns:a16="http://schemas.microsoft.com/office/drawing/2014/main" id="{665298B8-B6D6-73F4-53C4-4E2A92BF5BE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64D80328-D14C-E1E4-75EA-B88651B22B33}"/>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152</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19" name="Group 18">
            <a:extLst>
              <a:ext uri="{FF2B5EF4-FFF2-40B4-BE49-F238E27FC236}">
                <a16:creationId xmlns:a16="http://schemas.microsoft.com/office/drawing/2014/main" id="{32D5A9B3-4098-4081-48C3-C0E31A4B1377}"/>
              </a:ext>
            </a:extLst>
          </p:cNvPr>
          <p:cNvGrpSpPr/>
          <p:nvPr/>
        </p:nvGrpSpPr>
        <p:grpSpPr>
          <a:xfrm>
            <a:off x="4845091" y="4515351"/>
            <a:ext cx="932873" cy="461665"/>
            <a:chOff x="1925092" y="2761801"/>
            <a:chExt cx="932873" cy="461665"/>
          </a:xfrm>
        </p:grpSpPr>
        <p:sp>
          <p:nvSpPr>
            <p:cNvPr id="20" name="Rectangle: Rounded Corners 19">
              <a:extLst>
                <a:ext uri="{FF2B5EF4-FFF2-40B4-BE49-F238E27FC236}">
                  <a16:creationId xmlns:a16="http://schemas.microsoft.com/office/drawing/2014/main" id="{10FEA9C7-C5E7-59FB-A46B-3521A69F751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C1E0BFD3-BDAD-8DDC-A086-D1BEF8803C1D}"/>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22" name="Group 21">
            <a:extLst>
              <a:ext uri="{FF2B5EF4-FFF2-40B4-BE49-F238E27FC236}">
                <a16:creationId xmlns:a16="http://schemas.microsoft.com/office/drawing/2014/main" id="{1E638264-16F4-6CC7-20E6-C1401C089997}"/>
              </a:ext>
            </a:extLst>
          </p:cNvPr>
          <p:cNvGrpSpPr/>
          <p:nvPr/>
        </p:nvGrpSpPr>
        <p:grpSpPr>
          <a:xfrm>
            <a:off x="8061981" y="2503313"/>
            <a:ext cx="932873" cy="461665"/>
            <a:chOff x="1925092" y="2761801"/>
            <a:chExt cx="932873" cy="461665"/>
          </a:xfrm>
        </p:grpSpPr>
        <p:sp>
          <p:nvSpPr>
            <p:cNvPr id="23" name="Rectangle: Rounded Corners 22">
              <a:extLst>
                <a:ext uri="{FF2B5EF4-FFF2-40B4-BE49-F238E27FC236}">
                  <a16:creationId xmlns:a16="http://schemas.microsoft.com/office/drawing/2014/main" id="{3C031563-ADC5-A366-9706-12DBBFFCA348}"/>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99B3DD65-C09E-7782-322C-7ACD8C106D7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160</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28" name="Group 27">
            <a:extLst>
              <a:ext uri="{FF2B5EF4-FFF2-40B4-BE49-F238E27FC236}">
                <a16:creationId xmlns:a16="http://schemas.microsoft.com/office/drawing/2014/main" id="{91634EC6-8F53-53E9-F394-0E226C2E29E0}"/>
              </a:ext>
            </a:extLst>
          </p:cNvPr>
          <p:cNvGrpSpPr/>
          <p:nvPr/>
        </p:nvGrpSpPr>
        <p:grpSpPr>
          <a:xfrm>
            <a:off x="11054762" y="2503313"/>
            <a:ext cx="932873" cy="461665"/>
            <a:chOff x="1925092" y="2761801"/>
            <a:chExt cx="932873" cy="461665"/>
          </a:xfrm>
        </p:grpSpPr>
        <p:sp>
          <p:nvSpPr>
            <p:cNvPr id="29" name="Rectangle: Rounded Corners 28">
              <a:extLst>
                <a:ext uri="{FF2B5EF4-FFF2-40B4-BE49-F238E27FC236}">
                  <a16:creationId xmlns:a16="http://schemas.microsoft.com/office/drawing/2014/main" id="{AD624CA2-8A38-C83A-1F94-57CDB301DD46}"/>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13C96082-2DD1-1288-3C19-FDAF8A1789B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154</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31" name="Group 30">
            <a:extLst>
              <a:ext uri="{FF2B5EF4-FFF2-40B4-BE49-F238E27FC236}">
                <a16:creationId xmlns:a16="http://schemas.microsoft.com/office/drawing/2014/main" id="{131055C6-79CE-5EDA-AF87-53E0D5B004A8}"/>
              </a:ext>
            </a:extLst>
          </p:cNvPr>
          <p:cNvGrpSpPr/>
          <p:nvPr/>
        </p:nvGrpSpPr>
        <p:grpSpPr>
          <a:xfrm>
            <a:off x="8065374" y="4515351"/>
            <a:ext cx="932873" cy="461665"/>
            <a:chOff x="1925092" y="2761801"/>
            <a:chExt cx="932873" cy="461665"/>
          </a:xfrm>
        </p:grpSpPr>
        <p:sp>
          <p:nvSpPr>
            <p:cNvPr id="32" name="Rectangle: Rounded Corners 31">
              <a:extLst>
                <a:ext uri="{FF2B5EF4-FFF2-40B4-BE49-F238E27FC236}">
                  <a16:creationId xmlns:a16="http://schemas.microsoft.com/office/drawing/2014/main" id="{6A035172-8C97-DBAF-7F98-13BD29DCDE6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09912318-8982-8819-BDEF-E73798891249}"/>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141</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grpSp>
        <p:nvGrpSpPr>
          <p:cNvPr id="35" name="Group 34">
            <a:extLst>
              <a:ext uri="{FF2B5EF4-FFF2-40B4-BE49-F238E27FC236}">
                <a16:creationId xmlns:a16="http://schemas.microsoft.com/office/drawing/2014/main" id="{B4DDF720-824F-C2B9-CB44-5C4C363AC7F3}"/>
              </a:ext>
            </a:extLst>
          </p:cNvPr>
          <p:cNvGrpSpPr/>
          <p:nvPr/>
        </p:nvGrpSpPr>
        <p:grpSpPr>
          <a:xfrm>
            <a:off x="11040036" y="4515351"/>
            <a:ext cx="932873" cy="461665"/>
            <a:chOff x="1925092" y="2761801"/>
            <a:chExt cx="932873" cy="461665"/>
          </a:xfrm>
        </p:grpSpPr>
        <p:sp>
          <p:nvSpPr>
            <p:cNvPr id="36" name="Rectangle: Rounded Corners 35">
              <a:extLst>
                <a:ext uri="{FF2B5EF4-FFF2-40B4-BE49-F238E27FC236}">
                  <a16:creationId xmlns:a16="http://schemas.microsoft.com/office/drawing/2014/main" id="{D5ECB552-9FCE-0F01-7239-4EB5283C4B34}"/>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A01EAAF5-CEEF-7E2F-F908-8BE0C37893C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grpSp>
      <p:sp>
        <p:nvSpPr>
          <p:cNvPr id="38" name="TextBox 37">
            <a:extLst>
              <a:ext uri="{FF2B5EF4-FFF2-40B4-BE49-F238E27FC236}">
                <a16:creationId xmlns:a16="http://schemas.microsoft.com/office/drawing/2014/main" id="{DB8FA943-C359-B978-5F8E-F7832587B7C7}"/>
              </a:ext>
            </a:extLst>
          </p:cNvPr>
          <p:cNvSpPr txBox="1"/>
          <p:nvPr/>
        </p:nvSpPr>
        <p:spPr>
          <a:xfrm>
            <a:off x="131778" y="5926109"/>
            <a:ext cx="118997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How to read: </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‘Experience Without Barriers’ (159 index) had 59% less interruptions than other ads in the context of the media placement with a 100 score being average.</a:t>
            </a:r>
          </a:p>
        </p:txBody>
      </p:sp>
      <p:cxnSp>
        <p:nvCxnSpPr>
          <p:cNvPr id="40" name="Straight Connector 39">
            <a:extLst>
              <a:ext uri="{FF2B5EF4-FFF2-40B4-BE49-F238E27FC236}">
                <a16:creationId xmlns:a16="http://schemas.microsoft.com/office/drawing/2014/main" id="{0617D508-B487-2358-1079-A4E3A5076C07}"/>
              </a:ext>
            </a:extLst>
          </p:cNvPr>
          <p:cNvCxnSpPr>
            <a:cxnSpLocks/>
          </p:cNvCxnSpPr>
          <p:nvPr/>
        </p:nvCxnSpPr>
        <p:spPr>
          <a:xfrm>
            <a:off x="6081678" y="1711811"/>
            <a:ext cx="0" cy="4187402"/>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F7915F6-EF83-2F78-6AC8-26F60321462E}"/>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343ED0A-4CE7-6711-C884-53A8D53304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1EF72EC-A372-BD73-279D-6AF3D82A306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16C0DA49-E176-2085-9952-A9AD3D47BDF5}"/>
              </a:ext>
            </a:extLst>
          </p:cNvPr>
          <p:cNvSpPr/>
          <p:nvPr/>
        </p:nvSpPr>
        <p:spPr>
          <a:xfrm>
            <a:off x="26840" y="418608"/>
            <a:ext cx="1206726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Ads that feature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lighthearted moments and visual branding</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tend to drive the highest advertising attention and awareness among customers</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171064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26556" y="357363"/>
            <a:ext cx="119746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Advertising that resonates and increases awareness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consistently drives more customers to a brand’s website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throughout</a:t>
            </a:r>
            <a:r>
              <a:rPr lang="en-US" sz="2600" b="1" dirty="0">
                <a:solidFill>
                  <a:srgbClr val="1B1464"/>
                </a:solidFill>
                <a:latin typeface="Helvetica" pitchFamily="2" charset="0"/>
              </a:rPr>
              <a:t> their TV campaign</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graphicFrame>
        <p:nvGraphicFramePr>
          <p:cNvPr id="26" name="Chart 25">
            <a:extLst>
              <a:ext uri="{FF2B5EF4-FFF2-40B4-BE49-F238E27FC236}">
                <a16:creationId xmlns:a16="http://schemas.microsoft.com/office/drawing/2014/main" id="{839AD647-F04D-3CFA-AC50-35D2CB2A4372}"/>
              </a:ext>
            </a:extLst>
          </p:cNvPr>
          <p:cNvGraphicFramePr/>
          <p:nvPr/>
        </p:nvGraphicFramePr>
        <p:xfrm>
          <a:off x="720436" y="2638953"/>
          <a:ext cx="10584873"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E8E94057-4DA7-B96F-B8BE-68725D3C4445}"/>
              </a:ext>
            </a:extLst>
          </p:cNvPr>
          <p:cNvSpPr txBox="1"/>
          <p:nvPr/>
        </p:nvSpPr>
        <p:spPr>
          <a:xfrm>
            <a:off x="1270848" y="5755086"/>
            <a:ext cx="27057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(monthly average)</a:t>
            </a:r>
          </a:p>
        </p:txBody>
      </p:sp>
      <p:sp>
        <p:nvSpPr>
          <p:cNvPr id="28" name="TextBox 27">
            <a:extLst>
              <a:ext uri="{FF2B5EF4-FFF2-40B4-BE49-F238E27FC236}">
                <a16:creationId xmlns:a16="http://schemas.microsoft.com/office/drawing/2014/main" id="{E7C1A763-B0CD-0319-AE4D-1B5A5E06EE59}"/>
              </a:ext>
            </a:extLst>
          </p:cNvPr>
          <p:cNvSpPr txBox="1"/>
          <p:nvPr/>
        </p:nvSpPr>
        <p:spPr>
          <a:xfrm>
            <a:off x="7980218" y="5755086"/>
            <a:ext cx="29409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launch – April 2022)</a:t>
            </a:r>
          </a:p>
        </p:txBody>
      </p:sp>
      <p:sp>
        <p:nvSpPr>
          <p:cNvPr id="29" name="Rectangle 28">
            <a:extLst>
              <a:ext uri="{FF2B5EF4-FFF2-40B4-BE49-F238E27FC236}">
                <a16:creationId xmlns:a16="http://schemas.microsoft.com/office/drawing/2014/main" id="{42FD0F8E-EF86-731A-C084-76B7932AC95C}"/>
              </a:ext>
            </a:extLst>
          </p:cNvPr>
          <p:cNvSpPr/>
          <p:nvPr/>
        </p:nvSpPr>
        <p:spPr>
          <a:xfrm>
            <a:off x="4525818" y="2552847"/>
            <a:ext cx="7211256" cy="3475366"/>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2060832" y="171749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25 B2B Brands Analysis: Average Monthly Website Unique Visitors</a:t>
            </a:r>
            <a:b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18" name="TextBox 17">
            <a:extLst>
              <a:ext uri="{FF2B5EF4-FFF2-40B4-BE49-F238E27FC236}">
                <a16:creationId xmlns:a16="http://schemas.microsoft.com/office/drawing/2014/main" id="{7769A120-6027-6A9D-002F-AB822E9AB677}"/>
              </a:ext>
            </a:extLst>
          </p:cNvPr>
          <p:cNvSpPr txBox="1"/>
          <p:nvPr/>
        </p:nvSpPr>
        <p:spPr>
          <a:xfrm>
            <a:off x="481665" y="6097561"/>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GoodFirms,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‘B2B Services: Intelligence, Competition, and Future’,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September 2022, Survey of 410 B2B buyers and sellers, comprised of employees across ecommerce, SaaS, IT, logistics, fashion, healthcare, finance, and more.</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D9E294BB-7EF6-65CC-298B-9382E734DB32}"/>
              </a:ext>
            </a:extLst>
          </p:cNvPr>
          <p:cNvSpPr/>
          <p:nvPr/>
        </p:nvSpPr>
        <p:spPr>
          <a:xfrm>
            <a:off x="7009178" y="3384639"/>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+15%</a:t>
            </a:r>
          </a:p>
        </p:txBody>
      </p:sp>
      <p:sp>
        <p:nvSpPr>
          <p:cNvPr id="22" name="TextBox 21">
            <a:extLst>
              <a:ext uri="{FF2B5EF4-FFF2-40B4-BE49-F238E27FC236}">
                <a16:creationId xmlns:a16="http://schemas.microsoft.com/office/drawing/2014/main" id="{3B79F1AD-F4F2-E4A2-E2C0-BF19256DE631}"/>
              </a:ext>
            </a:extLst>
          </p:cNvPr>
          <p:cNvSpPr txBox="1"/>
          <p:nvPr/>
        </p:nvSpPr>
        <p:spPr>
          <a:xfrm>
            <a:off x="6785236" y="4549136"/>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23" name="Rectangle 22">
            <a:extLst>
              <a:ext uri="{FF2B5EF4-FFF2-40B4-BE49-F238E27FC236}">
                <a16:creationId xmlns:a16="http://schemas.microsoft.com/office/drawing/2014/main" id="{39E046C1-8F48-F83E-C495-1D62B52ED00B}"/>
              </a:ext>
            </a:extLst>
          </p:cNvPr>
          <p:cNvSpPr/>
          <p:nvPr/>
        </p:nvSpPr>
        <p:spPr>
          <a:xfrm>
            <a:off x="7009178" y="3863071"/>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+127K </a:t>
            </a: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F415FF79-5B78-B85F-9143-0A57334BECB5}"/>
              </a:ext>
            </a:extLst>
          </p:cNvPr>
          <p:cNvSpPr/>
          <p:nvPr/>
        </p:nvSpPr>
        <p:spPr>
          <a:xfrm>
            <a:off x="10632703" y="2679513"/>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+35%</a:t>
            </a:r>
          </a:p>
        </p:txBody>
      </p:sp>
      <p:sp>
        <p:nvSpPr>
          <p:cNvPr id="35" name="TextBox 34">
            <a:extLst>
              <a:ext uri="{FF2B5EF4-FFF2-40B4-BE49-F238E27FC236}">
                <a16:creationId xmlns:a16="http://schemas.microsoft.com/office/drawing/2014/main" id="{D4E1CF49-E4FC-9341-A5FE-1D4DF4EE61F4}"/>
              </a:ext>
            </a:extLst>
          </p:cNvPr>
          <p:cNvSpPr txBox="1"/>
          <p:nvPr/>
        </p:nvSpPr>
        <p:spPr>
          <a:xfrm>
            <a:off x="10408761" y="3862753"/>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6" name="Rectangle 35">
            <a:extLst>
              <a:ext uri="{FF2B5EF4-FFF2-40B4-BE49-F238E27FC236}">
                <a16:creationId xmlns:a16="http://schemas.microsoft.com/office/drawing/2014/main" id="{090522D6-410B-7AFA-898F-1735D866AA53}"/>
              </a:ext>
            </a:extLst>
          </p:cNvPr>
          <p:cNvSpPr/>
          <p:nvPr/>
        </p:nvSpPr>
        <p:spPr>
          <a:xfrm>
            <a:off x="10632703" y="3160552"/>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+305K </a:t>
            </a: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 name="Picture 1">
            <a:extLst>
              <a:ext uri="{FF2B5EF4-FFF2-40B4-BE49-F238E27FC236}">
                <a16:creationId xmlns:a16="http://schemas.microsoft.com/office/drawing/2014/main" id="{1F82BA66-0332-1897-B019-14BA9A3FD6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926C08B-E582-55A2-34C2-9302BB54D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BB4B28E-F5A7-E21E-FDF3-6005C198EF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Rectangle 2">
            <a:extLst>
              <a:ext uri="{FF2B5EF4-FFF2-40B4-BE49-F238E27FC236}">
                <a16:creationId xmlns:a16="http://schemas.microsoft.com/office/drawing/2014/main" id="{8B726BC5-6EA4-56E9-CCDA-F49FF6A2FBD5}"/>
              </a:ext>
            </a:extLst>
          </p:cNvPr>
          <p:cNvSpPr/>
          <p:nvPr/>
        </p:nvSpPr>
        <p:spPr>
          <a:xfrm>
            <a:off x="269221" y="1265794"/>
            <a:ext cx="1184491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88%</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 of B2B buyers / sellers transact via online channels* which makes the ability to drive website traffic critical to B2B marketing efforts </a:t>
            </a:r>
          </a:p>
        </p:txBody>
      </p:sp>
    </p:spTree>
    <p:extLst>
      <p:ext uri="{BB962C8B-B14F-4D97-AF65-F5344CB8AC3E}">
        <p14:creationId xmlns:p14="http://schemas.microsoft.com/office/powerpoint/2010/main" val="42452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0" y="0"/>
            <a:ext cx="5587439" cy="6869150"/>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dirty="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of all adults</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5144132"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Implications for Marketers</a:t>
            </a:r>
          </a:p>
        </p:txBody>
      </p:sp>
      <p:sp>
        <p:nvSpPr>
          <p:cNvPr id="7" name="Rectangle 6">
            <a:extLst>
              <a:ext uri="{FF2B5EF4-FFF2-40B4-BE49-F238E27FC236}">
                <a16:creationId xmlns:a16="http://schemas.microsoft.com/office/drawing/2014/main" id="{F25B641F-1744-45AC-B343-CA9AA9737A1D}"/>
              </a:ext>
            </a:extLst>
          </p:cNvPr>
          <p:cNvSpPr/>
          <p:nvPr/>
        </p:nvSpPr>
        <p:spPr>
          <a:xfrm>
            <a:off x="5870972" y="1413063"/>
            <a:ext cx="5701903" cy="4031873"/>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20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All customers, whether business decision makers or individual buyers, are responsive to businesses</a:t>
            </a:r>
            <a:r>
              <a:rPr lang="en-US" sz="2000" dirty="0">
                <a:solidFill>
                  <a:srgbClr val="1B1464"/>
                </a:solidFill>
                <a:latin typeface="Helvetica" panose="020B0604020202020204" pitchFamily="2" charset="0"/>
                <a:cs typeface="Helvetica" panose="020B0604020202020204" pitchFamily="34" charset="0"/>
              </a:rPr>
              <a:t> that build a relationship with them on a personal level </a:t>
            </a:r>
            <a:r>
              <a:rPr kumimoji="0" lang="en-US" sz="20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which can be fostered through advertising creative that establishes their product or service and humanizes their brand  </a:t>
            </a:r>
            <a:br>
              <a:rPr kumimoji="0" lang="en-US" sz="20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br>
            <a:endParaRPr kumimoji="0" lang="en-US" sz="36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2000" b="0" i="0" u="none" strike="noStrike" kern="1200" cap="none" spc="0" normalizeH="0" baseline="0" noProof="0" dirty="0">
                <a:ln>
                  <a:noFill/>
                </a:ln>
                <a:solidFill>
                  <a:srgbClr val="1B1464"/>
                </a:solidFill>
                <a:effectLst/>
                <a:uLnTx/>
                <a:uFillTx/>
                <a:latin typeface="Helvetica"/>
                <a:ea typeface="+mn-ea"/>
                <a:cs typeface="Helvetica"/>
              </a:rPr>
              <a:t>Through a sustaining TV campaign presence, advertising that resonates and builds awareness can consistently drive many </a:t>
            </a:r>
            <a:br>
              <a:rPr kumimoji="0" lang="en-US" sz="2000" b="0" i="0" u="none" strike="noStrike" kern="1200" cap="none" spc="0" normalizeH="0" baseline="0" noProof="0" dirty="0">
                <a:ln>
                  <a:noFill/>
                </a:ln>
                <a:solidFill>
                  <a:srgbClr val="1B1464"/>
                </a:solidFill>
                <a:effectLst/>
                <a:uLnTx/>
                <a:uFillTx/>
                <a:latin typeface="Helvetica"/>
                <a:ea typeface="+mn-ea"/>
                <a:cs typeface="Helvetica"/>
              </a:rPr>
            </a:br>
            <a:r>
              <a:rPr kumimoji="0" lang="en-US" sz="2000" b="0" i="0" u="none" strike="noStrike" kern="1200" cap="none" spc="0" normalizeH="0" baseline="0" noProof="0" dirty="0">
                <a:ln>
                  <a:noFill/>
                </a:ln>
                <a:solidFill>
                  <a:srgbClr val="1B1464"/>
                </a:solidFill>
                <a:effectLst/>
                <a:uLnTx/>
                <a:uFillTx/>
                <a:latin typeface="Helvetica"/>
                <a:ea typeface="+mn-ea"/>
                <a:cs typeface="Helvetica"/>
              </a:rPr>
              <a:t>more customers to a brand’s website or app </a:t>
            </a:r>
          </a:p>
        </p:txBody>
      </p:sp>
      <p:pic>
        <p:nvPicPr>
          <p:cNvPr id="3" name="Picture 2">
            <a:extLst>
              <a:ext uri="{FF2B5EF4-FFF2-40B4-BE49-F238E27FC236}">
                <a16:creationId xmlns:a16="http://schemas.microsoft.com/office/drawing/2014/main" id="{D313F7CD-6058-0D8B-82AA-6FA50C3A9C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8A934A5-1871-3244-87D6-FE1F5075402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7EFE79A9-7735-EA00-85A9-F1DAFB7417A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64745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17D06-C524-9F1D-EAC0-17EC45F0E117}"/>
              </a:ext>
            </a:extLst>
          </p:cNvPr>
          <p:cNvSpPr/>
          <p:nvPr/>
        </p:nvSpPr>
        <p:spPr>
          <a:xfrm>
            <a:off x="0" y="-1463"/>
            <a:ext cx="12195885" cy="1687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120D540E-228A-D4C7-940A-77BF257865DA}"/>
              </a:ext>
            </a:extLst>
          </p:cNvPr>
          <p:cNvSpPr/>
          <p:nvPr/>
        </p:nvSpPr>
        <p:spPr>
          <a:xfrm>
            <a:off x="173957" y="378852"/>
            <a:ext cx="118610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learn more about how TV advertising </a:t>
            </a:r>
            <a:r>
              <a:rPr lang="en-US" sz="2600" b="1" dirty="0">
                <a:solidFill>
                  <a:srgbClr val="1B1464"/>
                </a:solidFill>
                <a:latin typeface="Helvetica" pitchFamily="2" charset="0"/>
              </a:rPr>
              <a:t>creative strategies can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drive results for businesses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download the full-length reports below</a:t>
            </a:r>
          </a:p>
        </p:txBody>
      </p:sp>
      <p:pic>
        <p:nvPicPr>
          <p:cNvPr id="3" name="Picture 2">
            <a:hlinkClick r:id="rId4"/>
            <a:extLst>
              <a:ext uri="{FF2B5EF4-FFF2-40B4-BE49-F238E27FC236}">
                <a16:creationId xmlns:a16="http://schemas.microsoft.com/office/drawing/2014/main" id="{E3A24AF6-7CDB-7B17-EDD9-6EAD5931A0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92310" y="3594876"/>
            <a:ext cx="3330584" cy="1875306"/>
          </a:xfrm>
          <a:prstGeom prst="rect">
            <a:avLst/>
          </a:prstGeom>
          <a:ln w="57150">
            <a:solidFill>
              <a:srgbClr val="ED3C8D"/>
            </a:solidFill>
          </a:ln>
        </p:spPr>
      </p:pic>
      <p:sp>
        <p:nvSpPr>
          <p:cNvPr id="4" name="TextBox 3">
            <a:hlinkClick r:id="rId6"/>
            <a:extLst>
              <a:ext uri="{FF2B5EF4-FFF2-40B4-BE49-F238E27FC236}">
                <a16:creationId xmlns:a16="http://schemas.microsoft.com/office/drawing/2014/main" id="{7A28FBBA-ADB9-C9FD-0751-2FBAB75836A1}"/>
              </a:ext>
            </a:extLst>
          </p:cNvPr>
          <p:cNvSpPr txBox="1"/>
          <p:nvPr/>
        </p:nvSpPr>
        <p:spPr>
          <a:xfrm>
            <a:off x="359714" y="5540406"/>
            <a:ext cx="53433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Let It Grow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Understanding the Importance of</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Brand-Building for Niche Marketers</a:t>
            </a:r>
          </a:p>
        </p:txBody>
      </p:sp>
      <p:sp>
        <p:nvSpPr>
          <p:cNvPr id="5" name="TextBox 4">
            <a:hlinkClick r:id="rId6"/>
            <a:extLst>
              <a:ext uri="{FF2B5EF4-FFF2-40B4-BE49-F238E27FC236}">
                <a16:creationId xmlns:a16="http://schemas.microsoft.com/office/drawing/2014/main" id="{64155313-00A6-3D54-02A3-4CE2FA29BC56}"/>
              </a:ext>
            </a:extLst>
          </p:cNvPr>
          <p:cNvSpPr txBox="1"/>
          <p:nvPr/>
        </p:nvSpPr>
        <p:spPr>
          <a:xfrm>
            <a:off x="6694302" y="5548676"/>
            <a:ext cx="49265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Let’s Get Down to Business</a:t>
            </a:r>
            <a:b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Brand-Building Drives Outcomes</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for Innovative B2B Advertisers</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D414EE9E-FAE1-A402-205B-CADEE64CBF11}"/>
              </a:ext>
            </a:extLst>
          </p:cNvPr>
          <p:cNvSpPr txBox="1"/>
          <p:nvPr/>
        </p:nvSpPr>
        <p:spPr>
          <a:xfrm>
            <a:off x="287576" y="2210894"/>
            <a:ext cx="54876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‘Let It Grow’</a:t>
            </a:r>
            <a:r>
              <a:rPr kumimoji="0" lang="en-US" sz="1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 uncovers the unique challenges that brands with niche targets must overcome and how they are using brand-building strategies to drive business outcomes</a:t>
            </a:r>
            <a:endPar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cxnSp>
        <p:nvCxnSpPr>
          <p:cNvPr id="7" name="Straight Connector 6">
            <a:extLst>
              <a:ext uri="{FF2B5EF4-FFF2-40B4-BE49-F238E27FC236}">
                <a16:creationId xmlns:a16="http://schemas.microsoft.com/office/drawing/2014/main" id="{F7FA8EAF-30FD-FC83-068E-B1F705683061}"/>
              </a:ext>
            </a:extLst>
          </p:cNvPr>
          <p:cNvCxnSpPr/>
          <p:nvPr/>
        </p:nvCxnSpPr>
        <p:spPr>
          <a:xfrm>
            <a:off x="6096000" y="2087681"/>
            <a:ext cx="0" cy="4269574"/>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B4B837-E003-1E37-A1D6-3CAB5EBD539F}"/>
              </a:ext>
            </a:extLst>
          </p:cNvPr>
          <p:cNvSpPr txBox="1"/>
          <p:nvPr/>
        </p:nvSpPr>
        <p:spPr>
          <a:xfrm>
            <a:off x="6518785" y="2210894"/>
            <a:ext cx="52776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‘Let’s Get Down to Business’ </a:t>
            </a:r>
            <a:r>
              <a:rPr kumimoji="0" lang="en-US" sz="1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explores real-world examples from 25 innovative B2B advertisers to quantify the impact of brand-building strategies from awareness down to sales</a:t>
            </a:r>
            <a:endPar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sp>
        <p:nvSpPr>
          <p:cNvPr id="10" name="Oval 9">
            <a:extLst>
              <a:ext uri="{FF2B5EF4-FFF2-40B4-BE49-F238E27FC236}">
                <a16:creationId xmlns:a16="http://schemas.microsoft.com/office/drawing/2014/main" id="{9241CA7B-A811-77D2-4E28-87FBD26EC372}"/>
              </a:ext>
            </a:extLst>
          </p:cNvPr>
          <p:cNvSpPr/>
          <p:nvPr/>
        </p:nvSpPr>
        <p:spPr>
          <a:xfrm>
            <a:off x="10541376" y="3063666"/>
            <a:ext cx="1255030" cy="881784"/>
          </a:xfrm>
          <a:prstGeom prst="ellipse">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Helvetica" panose="020B0403020202020204" pitchFamily="34" charset="0"/>
              </a:rPr>
              <a:t>includes </a:t>
            </a:r>
            <a:br>
              <a:rPr lang="en-US" sz="1050" b="1" dirty="0">
                <a:latin typeface="Helvetica" panose="020B0403020202020204" pitchFamily="34" charset="0"/>
              </a:rPr>
            </a:br>
            <a:r>
              <a:rPr lang="en-US" sz="1050" b="1" dirty="0">
                <a:latin typeface="Helvetica" panose="020B0403020202020204" pitchFamily="34" charset="0"/>
              </a:rPr>
              <a:t>in-depth, </a:t>
            </a:r>
            <a:br>
              <a:rPr lang="en-US" sz="1050" b="1" dirty="0">
                <a:latin typeface="Helvetica" panose="020B0403020202020204" pitchFamily="34" charset="0"/>
              </a:rPr>
            </a:br>
            <a:r>
              <a:rPr lang="en-US" sz="1050" b="1" dirty="0">
                <a:latin typeface="Helvetica" panose="020B0403020202020204" pitchFamily="34" charset="0"/>
              </a:rPr>
              <a:t>full-funnel attribution analysis</a:t>
            </a:r>
          </a:p>
        </p:txBody>
      </p:sp>
      <p:pic>
        <p:nvPicPr>
          <p:cNvPr id="11" name="Picture 10">
            <a:hlinkClick r:id="rId7"/>
            <a:extLst>
              <a:ext uri="{FF2B5EF4-FFF2-40B4-BE49-F238E27FC236}">
                <a16:creationId xmlns:a16="http://schemas.microsoft.com/office/drawing/2014/main" id="{C75B509F-B71D-9CEC-9458-1924F4141A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69103" y="3598733"/>
            <a:ext cx="3324575" cy="1871449"/>
          </a:xfrm>
          <a:prstGeom prst="rect">
            <a:avLst/>
          </a:prstGeom>
          <a:ln w="57150">
            <a:solidFill>
              <a:srgbClr val="ED3C8D"/>
            </a:solidFill>
          </a:ln>
        </p:spPr>
      </p:pic>
    </p:spTree>
    <p:extLst>
      <p:ext uri="{BB962C8B-B14F-4D97-AF65-F5344CB8AC3E}">
        <p14:creationId xmlns:p14="http://schemas.microsoft.com/office/powerpoint/2010/main" val="252287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hlinkClick r:id="rId2"/>
            <a:extLst>
              <a:ext uri="{FF2B5EF4-FFF2-40B4-BE49-F238E27FC236}">
                <a16:creationId xmlns:a16="http://schemas.microsoft.com/office/drawing/2014/main" id="{FAA5185B-33E5-7A35-EF52-30BFBB7AB2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7673" y="4254178"/>
            <a:ext cx="1973481" cy="110632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4" name="Picture 23">
            <a:hlinkClick r:id="rId5"/>
            <a:extLst>
              <a:ext uri="{FF2B5EF4-FFF2-40B4-BE49-F238E27FC236}">
                <a16:creationId xmlns:a16="http://schemas.microsoft.com/office/drawing/2014/main" id="{46BA4CE8-ECC7-1143-B1CC-AE773BD46B8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10950" y="2326470"/>
            <a:ext cx="1975778" cy="110997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1" name="Picture 20">
            <a:hlinkClick r:id="rId7"/>
            <a:extLst>
              <a:ext uri="{FF2B5EF4-FFF2-40B4-BE49-F238E27FC236}">
                <a16:creationId xmlns:a16="http://schemas.microsoft.com/office/drawing/2014/main" id="{3C749767-D9BA-6017-2B3F-8971DDFFAB0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30982" y="2324040"/>
            <a:ext cx="1971174" cy="110435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8" name="Picture 7">
            <a:hlinkClick r:id="rId9"/>
            <a:extLst>
              <a:ext uri="{FF2B5EF4-FFF2-40B4-BE49-F238E27FC236}">
                <a16:creationId xmlns:a16="http://schemas.microsoft.com/office/drawing/2014/main" id="{5A566FA5-CFF8-6A4F-0E92-5670EA1CBE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73678" y="380061"/>
            <a:ext cx="1985136" cy="111353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289383" y="277486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hlinkClick r:id="rId11"/>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Creators</a:t>
            </a:r>
          </a:p>
        </p:txBody>
      </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hlinkClick r:id="rId12"/>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40A36D72-76A2-9A85-7B7E-9B8315C95B91}"/>
              </a:ext>
            </a:extLst>
          </p:cNvPr>
          <p:cNvGrpSpPr/>
          <p:nvPr/>
        </p:nvGrpSpPr>
        <p:grpSpPr>
          <a:xfrm>
            <a:off x="332794" y="1716949"/>
            <a:ext cx="2534814" cy="734890"/>
            <a:chOff x="2904789" y="1716949"/>
            <a:chExt cx="2534814" cy="734890"/>
          </a:xfrm>
        </p:grpSpPr>
        <p:sp>
          <p:nvSpPr>
            <p:cNvPr id="27" name="TextBox 26">
              <a:hlinkClick r:id="rId12"/>
              <a:extLst>
                <a:ext uri="{FF2B5EF4-FFF2-40B4-BE49-F238E27FC236}">
                  <a16:creationId xmlns:a16="http://schemas.microsoft.com/office/drawing/2014/main" id="{FCDD4C80-ADF5-BCFC-F13E-61717E1F37A5}"/>
                </a:ext>
              </a:extLst>
            </p:cNvPr>
            <p:cNvSpPr txBox="1"/>
            <p:nvPr/>
          </p:nvSpPr>
          <p:spPr>
            <a:xfrm>
              <a:off x="2904789" y="1716949"/>
              <a:ext cx="25348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B1464"/>
                  </a:solidFill>
                  <a:effectLst/>
                  <a:uLnTx/>
                  <a:uFillTx/>
                  <a:latin typeface="Helvetica" pitchFamily="2" charset="0"/>
                  <a:ea typeface="+mn-ea"/>
                  <a:cs typeface="+mn-cs"/>
                </a:rPr>
                <a:t>Karolina Guillen</a:t>
              </a:r>
            </a:p>
          </p:txBody>
        </p:sp>
        <p:sp>
          <p:nvSpPr>
            <p:cNvPr id="28" name="TextBox 27">
              <a:extLst>
                <a:ext uri="{FF2B5EF4-FFF2-40B4-BE49-F238E27FC236}">
                  <a16:creationId xmlns:a16="http://schemas.microsoft.com/office/drawing/2014/main" id="{49035CB5-F5E5-C0FB-A642-290F6BEF48C5}"/>
                </a:ext>
              </a:extLst>
            </p:cNvPr>
            <p:cNvSpPr txBox="1"/>
            <p:nvPr/>
          </p:nvSpPr>
          <p:spPr>
            <a:xfrm>
              <a:off x="2904789" y="2020952"/>
              <a:ext cx="2534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karolinag@thevab.com</a:t>
              </a:r>
            </a:p>
          </p:txBody>
        </p:sp>
      </p:grpSp>
      <p:grpSp>
        <p:nvGrpSpPr>
          <p:cNvPr id="16" name="Group 15">
            <a:extLst>
              <a:ext uri="{FF2B5EF4-FFF2-40B4-BE49-F238E27FC236}">
                <a16:creationId xmlns:a16="http://schemas.microsoft.com/office/drawing/2014/main" id="{313F59B6-3471-7AC5-8131-049F4EEB4B33}"/>
              </a:ext>
            </a:extLst>
          </p:cNvPr>
          <p:cNvGrpSpPr/>
          <p:nvPr/>
        </p:nvGrpSpPr>
        <p:grpSpPr>
          <a:xfrm>
            <a:off x="2904789" y="688719"/>
            <a:ext cx="1880099" cy="744993"/>
            <a:chOff x="198561" y="542425"/>
            <a:chExt cx="1453627" cy="744993"/>
          </a:xfrm>
        </p:grpSpPr>
        <p:sp>
          <p:nvSpPr>
            <p:cNvPr id="19" name="TextBox 18">
              <a:hlinkClick r:id="rId12"/>
              <a:extLst>
                <a:ext uri="{FF2B5EF4-FFF2-40B4-BE49-F238E27FC236}">
                  <a16:creationId xmlns:a16="http://schemas.microsoft.com/office/drawing/2014/main" id="{042CC643-0CAC-C42B-5BCF-512F1146F18F}"/>
                </a:ext>
              </a:extLst>
            </p:cNvPr>
            <p:cNvSpPr txBox="1"/>
            <p:nvPr/>
          </p:nvSpPr>
          <p:spPr>
            <a:xfrm>
              <a:off x="198561" y="542425"/>
              <a:ext cx="1353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pitchFamily="2" charset="0"/>
                  <a:ea typeface="+mn-ea"/>
                  <a:cs typeface="+mn-cs"/>
                </a:rPr>
                <a:t>Reed Kiely</a:t>
              </a:r>
            </a:p>
          </p:txBody>
        </p:sp>
        <p:sp>
          <p:nvSpPr>
            <p:cNvPr id="20" name="TextBox 19">
              <a:extLst>
                <a:ext uri="{FF2B5EF4-FFF2-40B4-BE49-F238E27FC236}">
                  <a16:creationId xmlns:a16="http://schemas.microsoft.com/office/drawing/2014/main" id="{82D9A118-D8A0-4BEA-B547-6825BDDC8384}"/>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reedk@thevab.com</a:t>
              </a:r>
            </a:p>
          </p:txBody>
        </p:sp>
      </p:grpSp>
      <p:sp>
        <p:nvSpPr>
          <p:cNvPr id="6" name="TextBox 5">
            <a:hlinkClick r:id="rId2"/>
            <a:extLst>
              <a:ext uri="{FF2B5EF4-FFF2-40B4-BE49-F238E27FC236}">
                <a16:creationId xmlns:a16="http://schemas.microsoft.com/office/drawing/2014/main" id="{520AA23B-8677-412B-B45E-6C27F23FD358}"/>
              </a:ext>
            </a:extLst>
          </p:cNvPr>
          <p:cNvSpPr txBox="1"/>
          <p:nvPr/>
        </p:nvSpPr>
        <p:spPr>
          <a:xfrm>
            <a:off x="6407210" y="5390633"/>
            <a:ext cx="25944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How does audience-based TV buying drive results for my brand?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 name="TextBox 10">
            <a:hlinkClick r:id="rId7"/>
            <a:extLst>
              <a:ext uri="{FF2B5EF4-FFF2-40B4-BE49-F238E27FC236}">
                <a16:creationId xmlns:a16="http://schemas.microsoft.com/office/drawing/2014/main" id="{591C72E2-A292-3106-0AB5-2AA7AD5F98F1}"/>
              </a:ext>
            </a:extLst>
          </p:cNvPr>
          <p:cNvSpPr txBox="1"/>
          <p:nvPr/>
        </p:nvSpPr>
        <p:spPr>
          <a:xfrm>
            <a:off x="6495781" y="3436441"/>
            <a:ext cx="24392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Can multiscreen TV be effective for brands with niche audiences?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8" name="Picture 17">
            <a:hlinkClick r:id="rId13"/>
            <a:extLst>
              <a:ext uri="{FF2B5EF4-FFF2-40B4-BE49-F238E27FC236}">
                <a16:creationId xmlns:a16="http://schemas.microsoft.com/office/drawing/2014/main" id="{56655A57-321D-FEEC-BEA0-35F430E96A0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28675" y="386864"/>
            <a:ext cx="1973480" cy="111033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22" name="TextBox 21">
            <a:hlinkClick r:id="rId13"/>
            <a:extLst>
              <a:ext uri="{FF2B5EF4-FFF2-40B4-BE49-F238E27FC236}">
                <a16:creationId xmlns:a16="http://schemas.microsoft.com/office/drawing/2014/main" id="{E9E95742-F69B-54FD-2FF6-88AF0F9067D0}"/>
              </a:ext>
            </a:extLst>
          </p:cNvPr>
          <p:cNvSpPr txBox="1"/>
          <p:nvPr/>
        </p:nvSpPr>
        <p:spPr>
          <a:xfrm>
            <a:off x="6495781" y="1511681"/>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25 Ways TV Grows Brands</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Powering performance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full-funnel business outcomes</a:t>
            </a:r>
          </a:p>
        </p:txBody>
      </p:sp>
      <p:sp>
        <p:nvSpPr>
          <p:cNvPr id="26" name="TextBox 25">
            <a:hlinkClick r:id="rId9"/>
            <a:extLst>
              <a:ext uri="{FF2B5EF4-FFF2-40B4-BE49-F238E27FC236}">
                <a16:creationId xmlns:a16="http://schemas.microsoft.com/office/drawing/2014/main" id="{0D2D102C-EA8C-B23B-2505-287DDCB626F3}"/>
              </a:ext>
            </a:extLst>
          </p:cNvPr>
          <p:cNvSpPr txBox="1"/>
          <p:nvPr/>
        </p:nvSpPr>
        <p:spPr>
          <a:xfrm>
            <a:off x="9349344" y="1511681"/>
            <a:ext cx="22009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Is equity-building important for niche brands?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6" name="TextBox 35">
            <a:hlinkClick r:id="rId5"/>
            <a:extLst>
              <a:ext uri="{FF2B5EF4-FFF2-40B4-BE49-F238E27FC236}">
                <a16:creationId xmlns:a16="http://schemas.microsoft.com/office/drawing/2014/main" id="{28830F18-6E26-A7C8-A9EC-F9C024EB33C7}"/>
              </a:ext>
            </a:extLst>
          </p:cNvPr>
          <p:cNvSpPr txBox="1"/>
          <p:nvPr/>
        </p:nvSpPr>
        <p:spPr>
          <a:xfrm>
            <a:off x="9162781" y="3467219"/>
            <a:ext cx="26666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What are the 7 key reasons advertisers launch TV campaigns?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8" name="TextBox 37">
            <a:hlinkClick r:id="rId15"/>
            <a:extLst>
              <a:ext uri="{FF2B5EF4-FFF2-40B4-BE49-F238E27FC236}">
                <a16:creationId xmlns:a16="http://schemas.microsoft.com/office/drawing/2014/main" id="{DEC33666-4638-4C1E-7916-E3ED3F238E79}"/>
              </a:ext>
            </a:extLst>
          </p:cNvPr>
          <p:cNvSpPr txBox="1"/>
          <p:nvPr/>
        </p:nvSpPr>
        <p:spPr>
          <a:xfrm>
            <a:off x="9199431" y="5390633"/>
            <a:ext cx="254831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ED3C8D"/>
                </a:solidFill>
                <a:latin typeface="Helvetica" panose="020B0403020202020204" pitchFamily="34" charset="0"/>
              </a:rPr>
              <a:t>How are SMBs achieving growth through multiscreen TV?</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9" name="Picture 8">
            <a:extLst>
              <a:ext uri="{FF2B5EF4-FFF2-40B4-BE49-F238E27FC236}">
                <a16:creationId xmlns:a16="http://schemas.microsoft.com/office/drawing/2014/main" id="{BB46352A-0198-D17F-5257-8E0CD7B0B6C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r="-1"/>
          <a:stretch/>
        </p:blipFill>
        <p:spPr>
          <a:xfrm>
            <a:off x="483207" y="6560704"/>
            <a:ext cx="11708793" cy="350107"/>
          </a:xfrm>
          <a:prstGeom prst="rect">
            <a:avLst/>
          </a:prstGeom>
        </p:spPr>
      </p:pic>
      <p:sp>
        <p:nvSpPr>
          <p:cNvPr id="13" name="Slide Number Placeholder 5">
            <a:extLst>
              <a:ext uri="{FF2B5EF4-FFF2-40B4-BE49-F238E27FC236}">
                <a16:creationId xmlns:a16="http://schemas.microsoft.com/office/drawing/2014/main" id="{0C104D3A-5FEE-564B-8F11-85E535B1294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6F11701A-72BA-12C1-9EEC-0D99CF21025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3" name="Picture 32">
            <a:hlinkClick r:id="rId15"/>
            <a:extLst>
              <a:ext uri="{FF2B5EF4-FFF2-40B4-BE49-F238E27FC236}">
                <a16:creationId xmlns:a16="http://schemas.microsoft.com/office/drawing/2014/main" id="{EFF37ED3-9438-80A6-C784-729C3CE7BD2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510950" y="4254178"/>
            <a:ext cx="1981443" cy="11167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Tree>
    <p:extLst>
      <p:ext uri="{BB962C8B-B14F-4D97-AF65-F5344CB8AC3E}">
        <p14:creationId xmlns:p14="http://schemas.microsoft.com/office/powerpoint/2010/main" val="3110856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dirty="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dirty="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dirty="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62764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and person watching tv&#10;&#10;Description automatically generated with medium confidence">
            <a:extLst>
              <a:ext uri="{FF2B5EF4-FFF2-40B4-BE49-F238E27FC236}">
                <a16:creationId xmlns:a16="http://schemas.microsoft.com/office/drawing/2014/main" id="{DB4D6503-AB5D-BC49-6FFA-793F36EBC0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520" y="0"/>
            <a:ext cx="4380160" cy="6858000"/>
          </a:xfrm>
          <a:prstGeom prst="rect">
            <a:avLst/>
          </a:prstGeom>
        </p:spPr>
      </p:pic>
      <p:sp>
        <p:nvSpPr>
          <p:cNvPr id="2" name="TextBox 1">
            <a:extLst>
              <a:ext uri="{FF2B5EF4-FFF2-40B4-BE49-F238E27FC236}">
                <a16:creationId xmlns:a16="http://schemas.microsoft.com/office/drawing/2014/main" id="{CD40F902-1FB3-59DF-A6EC-6E2DC6689969}"/>
              </a:ext>
            </a:extLst>
          </p:cNvPr>
          <p:cNvSpPr txBox="1"/>
          <p:nvPr/>
        </p:nvSpPr>
        <p:spPr>
          <a:xfrm>
            <a:off x="5442750" y="492545"/>
            <a:ext cx="62577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How can TV advertising drive more people to my website</a:t>
            </a:r>
          </a:p>
        </p:txBody>
      </p:sp>
      <p:pic>
        <p:nvPicPr>
          <p:cNvPr id="6" name="Picture 5" descr="Icon&#10;&#10;Description automatically generated">
            <a:extLst>
              <a:ext uri="{FF2B5EF4-FFF2-40B4-BE49-F238E27FC236}">
                <a16:creationId xmlns:a16="http://schemas.microsoft.com/office/drawing/2014/main" id="{9971727B-5A2B-A14A-17A2-C883D68CAC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113172"/>
            <a:ext cx="1164203" cy="1164203"/>
          </a:xfrm>
          <a:prstGeom prst="rect">
            <a:avLst/>
          </a:prstGeom>
        </p:spPr>
      </p:pic>
      <p:pic>
        <p:nvPicPr>
          <p:cNvPr id="4" name="Picture 3" descr="Icon&#10;&#10;Description automatically generated">
            <a:extLst>
              <a:ext uri="{FF2B5EF4-FFF2-40B4-BE49-F238E27FC236}">
                <a16:creationId xmlns:a16="http://schemas.microsoft.com/office/drawing/2014/main" id="{EB86C434-CC7F-4914-51F9-13C81540BA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8851985" y="938821"/>
            <a:ext cx="347144" cy="347144"/>
          </a:xfrm>
          <a:prstGeom prst="rect">
            <a:avLst/>
          </a:prstGeom>
        </p:spPr>
      </p:pic>
      <p:sp>
        <p:nvSpPr>
          <p:cNvPr id="17" name="TextBox 16">
            <a:extLst>
              <a:ext uri="{FF2B5EF4-FFF2-40B4-BE49-F238E27FC236}">
                <a16:creationId xmlns:a16="http://schemas.microsoft.com/office/drawing/2014/main" id="{E6AC8B06-938D-6163-81DB-9A63E109D192}"/>
              </a:ext>
            </a:extLst>
          </p:cNvPr>
          <p:cNvSpPr txBox="1"/>
          <p:nvPr/>
        </p:nvSpPr>
        <p:spPr>
          <a:xfrm>
            <a:off x="4661500" y="1741453"/>
            <a:ext cx="711486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This is a question many businesses ask when creating their advertising campaigns.</a:t>
            </a:r>
            <a:b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endPar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Using a business-to-business (B2B) category analysis as </a:t>
            </a:r>
            <a:b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our reference, we explore how successful businesses are developing ad creative that establishes</a:t>
            </a:r>
            <a:r>
              <a:rPr lang="en-US" sz="2000" dirty="0">
                <a:solidFill>
                  <a:srgbClr val="1F1A62"/>
                </a:solidFill>
                <a:latin typeface="Helvetica" panose="020B0403020202020204" pitchFamily="34" charset="0"/>
              </a:rPr>
              <a:t> their brand and </a:t>
            </a: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strengthens customer relationships.</a:t>
            </a:r>
            <a:r>
              <a:rPr kumimoji="0" lang="en-US" sz="2000" b="0" i="0" u="none" strike="noStrike" kern="1200" cap="none" spc="0" normalizeH="0" baseline="0" noProof="0" dirty="0">
                <a:ln>
                  <a:noFill/>
                </a:ln>
                <a:solidFill>
                  <a:srgbClr val="FF0000"/>
                </a:solidFill>
                <a:effectLst/>
                <a:uLnTx/>
                <a:uFillTx/>
                <a:latin typeface="Helvetica" panose="020B0403020202020204" pitchFamily="34" charset="0"/>
                <a:ea typeface="+mn-ea"/>
                <a:cs typeface="+mn-cs"/>
              </a:rPr>
              <a:t>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You’ll learn:</a:t>
            </a:r>
            <a:b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endPar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Six key creative strategies that successful businesses are using in their TV </a:t>
            </a:r>
            <a:r>
              <a:rPr lang="en-US" sz="2000" dirty="0">
                <a:solidFill>
                  <a:srgbClr val="1B1464"/>
                </a:solidFill>
                <a:latin typeface="Helvetica" panose="020B0403020202020204" pitchFamily="34" charset="0"/>
              </a:rPr>
              <a:t>advertising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 create greater awareness among potential customers</a:t>
            </a:r>
          </a:p>
          <a:p>
            <a:pPr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dirty="0">
                <a:solidFill>
                  <a:srgbClr val="1B1464"/>
                </a:solidFill>
                <a:latin typeface="Helvetica" panose="020B0403020202020204" pitchFamily="34" charset="0"/>
              </a:rPr>
              <a:t>How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ad campaigns </a:t>
            </a:r>
            <a:r>
              <a:rPr lang="en-US" sz="2000" dirty="0">
                <a:solidFill>
                  <a:srgbClr val="1B1464"/>
                </a:solidFill>
                <a:latin typeface="Helvetica" panose="020B0403020202020204" pitchFamily="34" charset="0"/>
              </a:rPr>
              <a:t>that incorporate these strategies are converting customer awareness into increased website visits for these businesses</a:t>
            </a:r>
            <a:endParaRPr kumimoji="0" lang="en-US" sz="2000" b="0" i="0" u="none" strike="noStrike" kern="1200" cap="none" spc="0" normalizeH="0" baseline="0" noProof="0" dirty="0">
              <a:ln>
                <a:noFill/>
              </a:ln>
              <a:solidFill>
                <a:srgbClr val="FF0000"/>
              </a:solidFill>
              <a:effectLst/>
              <a:uLnTx/>
              <a:uFillTx/>
              <a:latin typeface="Helvetica" panose="020B0403020202020204" pitchFamily="34" charset="0"/>
              <a:ea typeface="+mn-ea"/>
              <a:cs typeface="+mn-cs"/>
            </a:endParaRPr>
          </a:p>
        </p:txBody>
      </p:sp>
      <p:pic>
        <p:nvPicPr>
          <p:cNvPr id="3" name="Picture 2">
            <a:extLst>
              <a:ext uri="{FF2B5EF4-FFF2-40B4-BE49-F238E27FC236}">
                <a16:creationId xmlns:a16="http://schemas.microsoft.com/office/drawing/2014/main" id="{733F9270-F74A-6CE1-AE4A-580A06C280E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21CEBC56-BCEB-E01C-59FD-7FD6D0F2AE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BC4DBC7-F1FF-DD8B-D7F8-5C5DC559FDD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5658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grpSp>
        <p:nvGrpSpPr>
          <p:cNvPr id="3" name="Group 2">
            <a:extLst>
              <a:ext uri="{FF2B5EF4-FFF2-40B4-BE49-F238E27FC236}">
                <a16:creationId xmlns:a16="http://schemas.microsoft.com/office/drawing/2014/main" id="{D25BF2AE-D5B3-B054-2242-F05CD7C7379D}"/>
              </a:ext>
            </a:extLst>
          </p:cNvPr>
          <p:cNvGrpSpPr/>
          <p:nvPr/>
        </p:nvGrpSpPr>
        <p:grpSpPr>
          <a:xfrm>
            <a:off x="1197422" y="2023196"/>
            <a:ext cx="9444738" cy="2793348"/>
            <a:chOff x="2726100" y="1733348"/>
            <a:chExt cx="8307794" cy="2883958"/>
          </a:xfrm>
        </p:grpSpPr>
        <p:sp>
          <p:nvSpPr>
            <p:cNvPr id="5" name="Speech Bubble: Rectangle 4">
              <a:extLst>
                <a:ext uri="{FF2B5EF4-FFF2-40B4-BE49-F238E27FC236}">
                  <a16:creationId xmlns:a16="http://schemas.microsoft.com/office/drawing/2014/main" id="{DCBE743C-B416-8F38-60C4-F559607EA049}"/>
                </a:ext>
              </a:extLst>
            </p:cNvPr>
            <p:cNvSpPr/>
            <p:nvPr/>
          </p:nvSpPr>
          <p:spPr>
            <a:xfrm>
              <a:off x="2726100" y="1733348"/>
              <a:ext cx="8307794" cy="2883958"/>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72BD5A-950C-9CDF-5A33-127BB285D37B}"/>
                </a:ext>
              </a:extLst>
            </p:cNvPr>
            <p:cNvSpPr/>
            <p:nvPr/>
          </p:nvSpPr>
          <p:spPr>
            <a:xfrm>
              <a:off x="2803140" y="1932923"/>
              <a:ext cx="8153715" cy="25178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“When B2B customers connect their personal values and motivations, such as professional credibility, success, and influence, to a brand – rather than to just strong perceptions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of business value like features, functionality and service –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they are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twice as likely to make a purchase, pay a premium, and advocate for the brand.</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7" name="Rectangle 6">
            <a:extLst>
              <a:ext uri="{FF2B5EF4-FFF2-40B4-BE49-F238E27FC236}">
                <a16:creationId xmlns:a16="http://schemas.microsoft.com/office/drawing/2014/main" id="{B851C311-263C-6571-5E42-6894332F5854}"/>
              </a:ext>
            </a:extLst>
          </p:cNvPr>
          <p:cNvSpPr/>
          <p:nvPr/>
        </p:nvSpPr>
        <p:spPr>
          <a:xfrm>
            <a:off x="2072793" y="5377090"/>
            <a:ext cx="8569367" cy="553998"/>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Dipanjan Chatterjee, Principal Analyst at Forrester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Forrester – ‘Drive B2B Brand Value With Emotion and Experience’</a:t>
            </a:r>
          </a:p>
        </p:txBody>
      </p:sp>
      <p:sp>
        <p:nvSpPr>
          <p:cNvPr id="10" name="Rectangle 9">
            <a:extLst>
              <a:ext uri="{FF2B5EF4-FFF2-40B4-BE49-F238E27FC236}">
                <a16:creationId xmlns:a16="http://schemas.microsoft.com/office/drawing/2014/main" id="{DB3C7301-C740-36C2-C9F3-883E34A95238}"/>
              </a:ext>
            </a:extLst>
          </p:cNvPr>
          <p:cNvSpPr/>
          <p:nvPr/>
        </p:nvSpPr>
        <p:spPr>
          <a:xfrm>
            <a:off x="96974" y="279395"/>
            <a:ext cx="1016462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All customers, whether business decision makers or individual buyers, are responsive to businesses that build a relationship with them on a personal level</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37C27E41-8134-2A96-5099-F36932E2F0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F621DC12-D5DD-39D9-E7E6-5CAA7450CE6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BDCE0003-3482-3256-2A4D-3A7CFF96663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0878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54C4ED9E-B159-95F5-709F-B2136B1189F3}"/>
              </a:ext>
            </a:extLst>
          </p:cNvPr>
          <p:cNvSpPr txBox="1"/>
          <p:nvPr/>
        </p:nvSpPr>
        <p:spPr>
          <a:xfrm>
            <a:off x="236166" y="3025517"/>
            <a:ext cx="7220183" cy="1384995"/>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‘Real world’ example of how successful </a:t>
            </a:r>
            <a:b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B2B brands </a:t>
            </a:r>
            <a:r>
              <a:rPr lang="en-US" sz="2800" dirty="0">
                <a:solidFill>
                  <a:schemeClr val="bg1"/>
                </a:solidFill>
                <a:latin typeface="Helvetica" pitchFamily="2" charset="0"/>
              </a:rPr>
              <a:t>are developing TV advertising creative that builds customer relationships</a:t>
            </a:r>
            <a:endPar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 name="Text Placeholder 3">
            <a:hlinkClick r:id="rId3"/>
            <a:extLst>
              <a:ext uri="{FF2B5EF4-FFF2-40B4-BE49-F238E27FC236}">
                <a16:creationId xmlns:a16="http://schemas.microsoft.com/office/drawing/2014/main" id="{EDBD9C96-9F7B-AF47-B91F-BE0CA78ABF54}"/>
              </a:ext>
            </a:extLst>
          </p:cNvPr>
          <p:cNvSpPr txBox="1">
            <a:spLocks/>
          </p:cNvSpPr>
          <p:nvPr/>
        </p:nvSpPr>
        <p:spPr>
          <a:xfrm>
            <a:off x="167766" y="5742823"/>
            <a:ext cx="7040429" cy="307782"/>
          </a:xfrm>
          <a:prstGeom prst="rect">
            <a:avLst/>
          </a:prstGeom>
          <a:solidFill>
            <a:srgbClr val="ED3C8D"/>
          </a:solidFill>
          <a:ln>
            <a:solidFill>
              <a:srgbClr val="ED3C8D"/>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Download VAB’s</a:t>
            </a:r>
            <a:r>
              <a:rPr kumimoji="0" lang="en-US" sz="1200" b="1" i="1" u="sng"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Let’s Get Down to Business</a:t>
            </a:r>
            <a:r>
              <a:rPr kumimoji="0" lang="en-US" sz="1200" b="1" i="1"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for our in-depth, full-funnel attribution analysis</a:t>
            </a:r>
            <a:endParaRPr kumimoji="0" lang="en-US" sz="12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52317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1364" y="1731569"/>
            <a:ext cx="11907439" cy="479017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42E63E-03ED-8B8A-4BD9-F024E7310054}"/>
              </a:ext>
            </a:extLst>
          </p:cNvPr>
          <p:cNvSpPr txBox="1"/>
          <p:nvPr/>
        </p:nvSpPr>
        <p:spPr>
          <a:xfrm>
            <a:off x="781211" y="2420411"/>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AAPC</a:t>
            </a:r>
            <a:b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(Healthcare)</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35027" y="257351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ABM Industries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18703" y="2524015"/>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AON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716267" y="2425699"/>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Avira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52662" y="2465648"/>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Blue 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49736" y="2524015"/>
            <a:ext cx="147189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Canva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(Graphic Design)</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3572" y="1924820"/>
            <a:ext cx="1504950" cy="525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2075" y="1796090"/>
            <a:ext cx="1419225" cy="7829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18741" y="1918498"/>
            <a:ext cx="1419225" cy="5381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26100" y="1968426"/>
            <a:ext cx="1367270" cy="438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73930" y="2010819"/>
            <a:ext cx="1919564" cy="35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146028" y="1918498"/>
            <a:ext cx="1679310" cy="538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9145" y="3488020"/>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22037" y="383890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Expensify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(Expense Management)</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95601" y="357685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EY-Parthenon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57289" y="3741181"/>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Fiverr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(Freelancing)</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78517" y="369398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Kabbage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405673" y="3682785"/>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Kajabi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840" y="3071631"/>
            <a:ext cx="1739681" cy="470479"/>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718272" y="3131925"/>
            <a:ext cx="1026830" cy="719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83656" y="3003407"/>
            <a:ext cx="1643190" cy="5303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47395" y="2998709"/>
            <a:ext cx="1543739" cy="868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8513028" y="3008417"/>
            <a:ext cx="1293079" cy="754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31265" y="3164035"/>
            <a:ext cx="1794073" cy="5980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127" y="4726045"/>
            <a:ext cx="247094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Leviton 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(Manufacturing)</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22037" y="4775356"/>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Loopnet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51930" y="4649399"/>
            <a:ext cx="2429436"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Palo Alto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35267" y="4909406"/>
            <a:ext cx="1885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Patriot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78517"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Paychex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(Payroll)</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53273"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Peopleready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(Staffing)</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4609" y="4145176"/>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183251" y="4351873"/>
            <a:ext cx="2096873" cy="49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363594" y="4249946"/>
            <a:ext cx="1806108" cy="3280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338003" y="4328480"/>
            <a:ext cx="1880479" cy="5986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377442" y="4520592"/>
            <a:ext cx="1564251" cy="2578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l="9437" t="32115" r="8751" b="31893"/>
          <a:stretch/>
        </p:blipFill>
        <p:spPr bwMode="auto">
          <a:xfrm>
            <a:off x="10149527" y="4440012"/>
            <a:ext cx="1769593" cy="4111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4613" y="5799551"/>
            <a:ext cx="1562099"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8274" y="6075469"/>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Smartsheet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87143" y="5919293"/>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Ten-X Realtors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(Comm. Real Estate)</a:t>
            </a:r>
            <a:endPar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23955" y="5783269"/>
            <a:ext cx="156209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Twilio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(Communications)</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34974" y="5939614"/>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Upwork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(Freelancing)</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410172" y="585966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Workhuman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(Human Resources)</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85955" y="5932103"/>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Webflow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t="38203" b="35227"/>
          <a:stretch/>
        </p:blipFill>
        <p:spPr bwMode="auto">
          <a:xfrm>
            <a:off x="376342" y="5519914"/>
            <a:ext cx="1678641" cy="2805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l="6191" t="20431" r="5555" b="15906"/>
          <a:stretch/>
        </p:blipFill>
        <p:spPr bwMode="auto">
          <a:xfrm>
            <a:off x="2311020" y="5397359"/>
            <a:ext cx="960783" cy="6930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17430" y="5374451"/>
            <a:ext cx="1722692" cy="5180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44876" y="5416655"/>
            <a:ext cx="1320256" cy="396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48438" y="5553355"/>
            <a:ext cx="1447461" cy="364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89571" y="5541807"/>
            <a:ext cx="1539229" cy="4150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0481468" y="5457274"/>
            <a:ext cx="1496311" cy="487797"/>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7A914A36-DC40-A89C-6278-53BE6DAE2F3A}"/>
              </a:ext>
            </a:extLst>
          </p:cNvPr>
          <p:cNvSpPr/>
          <p:nvPr/>
        </p:nvSpPr>
        <p:spPr>
          <a:xfrm>
            <a:off x="118618" y="1141641"/>
            <a:ext cx="11738129"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7"/>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The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14 categories </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include banking/finance, commercial real estate, consulting, expense management, security, software, staffing and more with the analysis time period spanning between April ’18 – April ‘22</a:t>
            </a:r>
          </a:p>
        </p:txBody>
      </p:sp>
      <p:pic>
        <p:nvPicPr>
          <p:cNvPr id="62" name="Picture 61">
            <a:extLst>
              <a:ext uri="{FF2B5EF4-FFF2-40B4-BE49-F238E27FC236}">
                <a16:creationId xmlns:a16="http://schemas.microsoft.com/office/drawing/2014/main" id="{C9CF0B59-6F18-4293-489E-11996FC2E5EA}"/>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3" name="Slide Number Placeholder 5">
            <a:extLst>
              <a:ext uri="{FF2B5EF4-FFF2-40B4-BE49-F238E27FC236}">
                <a16:creationId xmlns:a16="http://schemas.microsoft.com/office/drawing/2014/main" id="{AEDD5F64-18C4-208F-F2BB-D8BE83B69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4" name="Rectangle 63">
            <a:extLst>
              <a:ext uri="{FF2B5EF4-FFF2-40B4-BE49-F238E27FC236}">
                <a16:creationId xmlns:a16="http://schemas.microsoft.com/office/drawing/2014/main" id="{4C730DA7-03EA-CF9C-54D3-2387A6CBC5B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D298A62A-044D-C19B-202E-C03BA97F1E7A}"/>
              </a:ext>
            </a:extLst>
          </p:cNvPr>
          <p:cNvSpPr/>
          <p:nvPr/>
        </p:nvSpPr>
        <p:spPr>
          <a:xfrm>
            <a:off x="51127" y="215514"/>
            <a:ext cx="121193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understand how TV </a:t>
            </a:r>
            <a:r>
              <a:rPr lang="en-US" sz="2600" b="1" dirty="0">
                <a:solidFill>
                  <a:srgbClr val="1B1464"/>
                </a:solidFill>
                <a:latin typeface="Helvetica" pitchFamily="2" charset="0"/>
              </a:rPr>
              <a:t>advertising connects with more customers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we examined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25 B2B advertisers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that recently launched their first TV campaign</a:t>
            </a:r>
          </a:p>
        </p:txBody>
      </p:sp>
    </p:spTree>
    <p:extLst>
      <p:ext uri="{BB962C8B-B14F-4D97-AF65-F5344CB8AC3E}">
        <p14:creationId xmlns:p14="http://schemas.microsoft.com/office/powerpoint/2010/main" val="2792385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5E1BE0-9366-4EF9-B63B-83395A6E3F9B}"/>
              </a:ext>
            </a:extLst>
          </p:cNvPr>
          <p:cNvSpPr/>
          <p:nvPr/>
        </p:nvSpPr>
        <p:spPr>
          <a:xfrm>
            <a:off x="4401639" y="2187019"/>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Highlighting the value</a:t>
            </a:r>
            <a:b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of their product or service through strong visual branding</a:t>
            </a:r>
          </a:p>
        </p:txBody>
      </p:sp>
      <p:sp>
        <p:nvSpPr>
          <p:cNvPr id="19" name="Rectangle 18">
            <a:extLst>
              <a:ext uri="{FF2B5EF4-FFF2-40B4-BE49-F238E27FC236}">
                <a16:creationId xmlns:a16="http://schemas.microsoft.com/office/drawing/2014/main" id="{19DF1876-106C-4342-9C91-329825608BD1}"/>
              </a:ext>
            </a:extLst>
          </p:cNvPr>
          <p:cNvSpPr/>
          <p:nvPr/>
        </p:nvSpPr>
        <p:spPr>
          <a:xfrm>
            <a:off x="424206" y="2187019"/>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Touting their expertise </a:t>
            </a:r>
            <a:b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and trustworthiness</a:t>
            </a:r>
          </a:p>
        </p:txBody>
      </p:sp>
      <p:sp>
        <p:nvSpPr>
          <p:cNvPr id="20" name="Rectangle 19">
            <a:extLst>
              <a:ext uri="{FF2B5EF4-FFF2-40B4-BE49-F238E27FC236}">
                <a16:creationId xmlns:a16="http://schemas.microsoft.com/office/drawing/2014/main" id="{926B7E4D-37A7-4DBC-A415-9FF82F8965BD}"/>
              </a:ext>
            </a:extLst>
          </p:cNvPr>
          <p:cNvSpPr/>
          <p:nvPr/>
        </p:nvSpPr>
        <p:spPr>
          <a:xfrm>
            <a:off x="8368720" y="4249901"/>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Reflecting authentic representation by incorporating greater diversity &amp; inclusion</a:t>
            </a:r>
          </a:p>
        </p:txBody>
      </p:sp>
      <p:sp>
        <p:nvSpPr>
          <p:cNvPr id="22" name="Rectangle 21">
            <a:extLst>
              <a:ext uri="{FF2B5EF4-FFF2-40B4-BE49-F238E27FC236}">
                <a16:creationId xmlns:a16="http://schemas.microsoft.com/office/drawing/2014/main" id="{82792E10-A4B5-486F-8C97-04DAE8DB88E9}"/>
              </a:ext>
            </a:extLst>
          </p:cNvPr>
          <p:cNvSpPr/>
          <p:nvPr/>
        </p:nvSpPr>
        <p:spPr>
          <a:xfrm>
            <a:off x="4401639" y="4249901"/>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Partnering with celebrities </a:t>
            </a:r>
            <a:b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lang="en-US" b="1" dirty="0">
                <a:solidFill>
                  <a:prstClr val="white"/>
                </a:solidFill>
                <a:latin typeface="Helvetica" panose="020B0403020202020204" pitchFamily="34" charset="0"/>
              </a:rPr>
              <a:t>that have</a:t>
            </a: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wide appeal</a:t>
            </a:r>
          </a:p>
        </p:txBody>
      </p:sp>
      <p:sp>
        <p:nvSpPr>
          <p:cNvPr id="24" name="Rectangle 23">
            <a:extLst>
              <a:ext uri="{FF2B5EF4-FFF2-40B4-BE49-F238E27FC236}">
                <a16:creationId xmlns:a16="http://schemas.microsoft.com/office/drawing/2014/main" id="{2E1658E4-4F96-49B9-BC7D-9FCAF340D378}"/>
              </a:ext>
            </a:extLst>
          </p:cNvPr>
          <p:cNvSpPr/>
          <p:nvPr/>
        </p:nvSpPr>
        <p:spPr>
          <a:xfrm>
            <a:off x="424206" y="4249901"/>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Becoming more approachable through lighthearted, humorous </a:t>
            </a: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moments</a:t>
            </a:r>
          </a:p>
        </p:txBody>
      </p:sp>
      <p:sp>
        <p:nvSpPr>
          <p:cNvPr id="26" name="Rectangle 25">
            <a:extLst>
              <a:ext uri="{FF2B5EF4-FFF2-40B4-BE49-F238E27FC236}">
                <a16:creationId xmlns:a16="http://schemas.microsoft.com/office/drawing/2014/main" id="{E0CE89BC-0E37-4088-AFDD-EF350453FB7D}"/>
              </a:ext>
            </a:extLst>
          </p:cNvPr>
          <p:cNvSpPr/>
          <p:nvPr/>
        </p:nvSpPr>
        <p:spPr>
          <a:xfrm>
            <a:off x="8379074" y="2187019"/>
            <a:ext cx="3279145" cy="158696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Humanizing their brand through emotional </a:t>
            </a:r>
            <a:r>
              <a:rPr lang="en-US" b="1" dirty="0">
                <a:solidFill>
                  <a:prstClr val="white"/>
                </a:solidFill>
                <a:latin typeface="Helvetica" panose="020B0403020202020204" pitchFamily="34" charset="0"/>
              </a:rPr>
              <a:t>messages that includes </a:t>
            </a: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personal stories</a:t>
            </a:r>
          </a:p>
        </p:txBody>
      </p:sp>
      <p:pic>
        <p:nvPicPr>
          <p:cNvPr id="2" name="Picture 1">
            <a:extLst>
              <a:ext uri="{FF2B5EF4-FFF2-40B4-BE49-F238E27FC236}">
                <a16:creationId xmlns:a16="http://schemas.microsoft.com/office/drawing/2014/main" id="{C9CB118E-72B3-19EE-66B1-F0DF120221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129B5EA-272C-766B-5F49-548A47D0295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420FF7BC-DBEB-96B5-E8FE-758ED1C76C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Rectangle 7">
            <a:extLst>
              <a:ext uri="{FF2B5EF4-FFF2-40B4-BE49-F238E27FC236}">
                <a16:creationId xmlns:a16="http://schemas.microsoft.com/office/drawing/2014/main" id="{D86EE62F-F0E7-62F2-44FD-4C2B757DA7D6}"/>
              </a:ext>
            </a:extLst>
          </p:cNvPr>
          <p:cNvSpPr/>
          <p:nvPr/>
        </p:nvSpPr>
        <p:spPr>
          <a:xfrm>
            <a:off x="148021" y="405149"/>
            <a:ext cx="118130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These 25 brands are collectively </a:t>
            </a:r>
            <a:r>
              <a:rPr kumimoji="0" lang="en-US" sz="2600" b="1" i="0" strike="noStrike" kern="1200" cap="none" spc="0" normalizeH="0" baseline="0" noProof="0" dirty="0">
                <a:ln>
                  <a:noFill/>
                </a:ln>
                <a:solidFill>
                  <a:srgbClr val="1F1A62"/>
                </a:solidFill>
                <a:effectLst/>
                <a:uLnTx/>
                <a:uFillTx/>
                <a:latin typeface="Helvetica" pitchFamily="2" charset="0"/>
                <a:ea typeface="+mn-ea"/>
                <a:cs typeface="+mn-cs"/>
              </a:rPr>
              <a:t>employing </a:t>
            </a:r>
            <a:r>
              <a:rPr kumimoji="0" lang="en-US" sz="2600" b="1" i="0" strike="noStrike" kern="1200" cap="none" spc="0" normalizeH="0" baseline="0" noProof="0" dirty="0">
                <a:ln>
                  <a:noFill/>
                </a:ln>
                <a:solidFill>
                  <a:srgbClr val="ED3C8D"/>
                </a:solidFill>
                <a:effectLst/>
                <a:uLnTx/>
                <a:uFillTx/>
                <a:latin typeface="Helvetica" pitchFamily="2" charset="0"/>
                <a:ea typeface="+mn-ea"/>
                <a:cs typeface="+mn-cs"/>
              </a:rPr>
              <a:t>six key</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creative strategies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within their TV advertising to strengthen their relationship with customers</a:t>
            </a:r>
          </a:p>
        </p:txBody>
      </p:sp>
    </p:spTree>
    <p:extLst>
      <p:ext uri="{BB962C8B-B14F-4D97-AF65-F5344CB8AC3E}">
        <p14:creationId xmlns:p14="http://schemas.microsoft.com/office/powerpoint/2010/main" val="208584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1EE791C5-2D7B-C508-40A2-6A3164291E61}"/>
              </a:ext>
            </a:extLst>
          </p:cNvPr>
          <p:cNvPicPr>
            <a:picLocks noChangeAspect="1"/>
          </p:cNvPicPr>
          <p:nvPr/>
        </p:nvPicPr>
        <p:blipFill>
          <a:blip r:embed="rId2"/>
          <a:stretch>
            <a:fillRect/>
          </a:stretch>
        </p:blipFill>
        <p:spPr>
          <a:xfrm>
            <a:off x="1078707" y="1725332"/>
            <a:ext cx="3504454" cy="4685989"/>
          </a:xfrm>
          <a:prstGeom prst="rect">
            <a:avLst/>
          </a:prstGeom>
        </p:spPr>
      </p:pic>
      <p:sp>
        <p:nvSpPr>
          <p:cNvPr id="27" name="Rectangle 26">
            <a:extLst>
              <a:ext uri="{FF2B5EF4-FFF2-40B4-BE49-F238E27FC236}">
                <a16:creationId xmlns:a16="http://schemas.microsoft.com/office/drawing/2014/main" id="{95484DC6-05BD-68ED-6433-7563B5ECBFC0}"/>
              </a:ext>
            </a:extLst>
          </p:cNvPr>
          <p:cNvSpPr/>
          <p:nvPr/>
        </p:nvSpPr>
        <p:spPr>
          <a:xfrm>
            <a:off x="-11442"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E218CE-3E3E-E56F-2ADC-7F88DD3397CA}"/>
              </a:ext>
            </a:extLst>
          </p:cNvPr>
          <p:cNvSpPr/>
          <p:nvPr/>
        </p:nvSpPr>
        <p:spPr>
          <a:xfrm>
            <a:off x="5523245" y="1684148"/>
            <a:ext cx="6660077"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78266" y="273744"/>
            <a:ext cx="1210420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Businesses use TV advertising in high quality programs to position themselves as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trustworthy experts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lang="en-US" sz="2600" b="1" dirty="0">
                <a:solidFill>
                  <a:srgbClr val="1F1A62"/>
                </a:solidFill>
                <a:latin typeface="Helvetica" pitchFamily="2" charset="0"/>
              </a:rPr>
              <a:t>in their category</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203999"/>
            <a:ext cx="50687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images to watch TV spots. </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Rectangle: Rounded Corners 1">
            <a:extLst>
              <a:ext uri="{FF2B5EF4-FFF2-40B4-BE49-F238E27FC236}">
                <a16:creationId xmlns:a16="http://schemas.microsoft.com/office/drawing/2014/main" id="{670980E5-DDC0-820E-A8ED-C7ED4A6925FF}"/>
              </a:ext>
            </a:extLst>
          </p:cNvPr>
          <p:cNvSpPr/>
          <p:nvPr/>
        </p:nvSpPr>
        <p:spPr>
          <a:xfrm>
            <a:off x="5760649" y="2190113"/>
            <a:ext cx="6353774" cy="130802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4398206E-9CCD-04B3-2222-C2037AF2735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46157" y="2253757"/>
            <a:ext cx="582758" cy="219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4"/>
            <a:extLst>
              <a:ext uri="{FF2B5EF4-FFF2-40B4-BE49-F238E27FC236}">
                <a16:creationId xmlns:a16="http://schemas.microsoft.com/office/drawing/2014/main" id="{37A08A86-CD9A-68D6-2536-95B4BF6F7D3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925992" y="2530405"/>
            <a:ext cx="1667639" cy="912393"/>
          </a:xfrm>
          <a:prstGeom prst="rect">
            <a:avLst/>
          </a:prstGeom>
          <a:ln>
            <a:solidFill>
              <a:srgbClr val="1B1464"/>
            </a:solidFill>
          </a:ln>
        </p:spPr>
      </p:pic>
      <p:sp>
        <p:nvSpPr>
          <p:cNvPr id="14" name="Rectangle: Rounded Corners 13">
            <a:extLst>
              <a:ext uri="{FF2B5EF4-FFF2-40B4-BE49-F238E27FC236}">
                <a16:creationId xmlns:a16="http://schemas.microsoft.com/office/drawing/2014/main" id="{1F4C76DB-4136-4904-63BB-4B5F93500191}"/>
              </a:ext>
            </a:extLst>
          </p:cNvPr>
          <p:cNvSpPr/>
          <p:nvPr/>
        </p:nvSpPr>
        <p:spPr>
          <a:xfrm>
            <a:off x="5760649" y="3610513"/>
            <a:ext cx="6353774" cy="1309093"/>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Upwork | The World's Work Marketplace">
            <a:extLst>
              <a:ext uri="{FF2B5EF4-FFF2-40B4-BE49-F238E27FC236}">
                <a16:creationId xmlns:a16="http://schemas.microsoft.com/office/drawing/2014/main" id="{A680AC14-C65A-777C-4FDF-E44964F51E2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42463" y="3649587"/>
            <a:ext cx="990146" cy="2670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0C045BF0-E441-43FB-955C-D32D3EDF160C}"/>
              </a:ext>
            </a:extLst>
          </p:cNvPr>
          <p:cNvSpPr/>
          <p:nvPr/>
        </p:nvSpPr>
        <p:spPr>
          <a:xfrm>
            <a:off x="5760649" y="5031977"/>
            <a:ext cx="6353774" cy="130447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hlinkClick r:id="rId7"/>
            <a:extLst>
              <a:ext uri="{FF2B5EF4-FFF2-40B4-BE49-F238E27FC236}">
                <a16:creationId xmlns:a16="http://schemas.microsoft.com/office/drawing/2014/main" id="{043CC6AB-786B-6684-F497-AB70E52BDC9E}"/>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084992" y="5414350"/>
            <a:ext cx="1787955" cy="867598"/>
          </a:xfrm>
          <a:prstGeom prst="rect">
            <a:avLst/>
          </a:prstGeom>
          <a:ln>
            <a:solidFill>
              <a:srgbClr val="1B1464"/>
            </a:solidFill>
          </a:ln>
        </p:spPr>
      </p:pic>
      <p:pic>
        <p:nvPicPr>
          <p:cNvPr id="1028" name="Picture 4" descr="Logo Maker | Create Free Logos in Minutes | Canva">
            <a:extLst>
              <a:ext uri="{FF2B5EF4-FFF2-40B4-BE49-F238E27FC236}">
                <a16:creationId xmlns:a16="http://schemas.microsoft.com/office/drawing/2014/main" id="{E6BA2B89-9FE6-8C2F-C81B-A614CC026F3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489540" y="5082831"/>
            <a:ext cx="895993" cy="2871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DD98287-453C-8525-7A77-138CEFE996D1}"/>
              </a:ext>
            </a:extLst>
          </p:cNvPr>
          <p:cNvSpPr txBox="1"/>
          <p:nvPr/>
        </p:nvSpPr>
        <p:spPr>
          <a:xfrm>
            <a:off x="5551417" y="1856642"/>
            <a:ext cx="6640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Examples of B2B TV campaigns with consistent messaging</a:t>
            </a:r>
          </a:p>
        </p:txBody>
      </p:sp>
      <p:sp>
        <p:nvSpPr>
          <p:cNvPr id="33" name="TextBox 32">
            <a:extLst>
              <a:ext uri="{FF2B5EF4-FFF2-40B4-BE49-F238E27FC236}">
                <a16:creationId xmlns:a16="http://schemas.microsoft.com/office/drawing/2014/main" id="{25F18A42-20F3-EE2A-282B-3DA58D2D420D}"/>
              </a:ext>
            </a:extLst>
          </p:cNvPr>
          <p:cNvSpPr txBox="1"/>
          <p:nvPr/>
        </p:nvSpPr>
        <p:spPr>
          <a:xfrm>
            <a:off x="0" y="1713502"/>
            <a:ext cx="55504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Common key words used in TV campaigns </a:t>
            </a:r>
            <a:b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across the 25 B2B brands analyzed</a:t>
            </a:r>
          </a:p>
        </p:txBody>
      </p:sp>
      <p:pic>
        <p:nvPicPr>
          <p:cNvPr id="6" name="Picture 5" descr="Text&#10;&#10;Description automatically generated">
            <a:extLst>
              <a:ext uri="{FF2B5EF4-FFF2-40B4-BE49-F238E27FC236}">
                <a16:creationId xmlns:a16="http://schemas.microsoft.com/office/drawing/2014/main" id="{48AB23BB-DD2B-7838-C427-8EEC87E73024}"/>
              </a:ext>
            </a:extLst>
          </p:cNvPr>
          <p:cNvPicPr>
            <a:picLocks noChangeAspect="1"/>
          </p:cNvPicPr>
          <p:nvPr/>
        </p:nvPicPr>
        <p:blipFill>
          <a:blip r:embed="rId10"/>
          <a:stretch>
            <a:fillRect/>
          </a:stretch>
        </p:blipFill>
        <p:spPr>
          <a:xfrm>
            <a:off x="52823" y="2295729"/>
            <a:ext cx="5550404" cy="3760576"/>
          </a:xfrm>
          <a:prstGeom prst="rect">
            <a:avLst/>
          </a:prstGeom>
        </p:spPr>
      </p:pic>
      <p:sp>
        <p:nvSpPr>
          <p:cNvPr id="30" name="Rectangle 29">
            <a:extLst>
              <a:ext uri="{FF2B5EF4-FFF2-40B4-BE49-F238E27FC236}">
                <a16:creationId xmlns:a16="http://schemas.microsoft.com/office/drawing/2014/main" id="{29F5240C-2FAE-01D9-F685-525E9E806A6C}"/>
              </a:ext>
            </a:extLst>
          </p:cNvPr>
          <p:cNvSpPr/>
          <p:nvPr/>
        </p:nvSpPr>
        <p:spPr>
          <a:xfrm>
            <a:off x="87791" y="1265794"/>
            <a:ext cx="1202634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B2B brands’ creative focuses on themes and keywords like ‘trustworthy,’ ‘risk,’ ‘talent,’ ‘scale,’ ‘transform’ and ‘expert’</a:t>
            </a:r>
          </a:p>
        </p:txBody>
      </p:sp>
      <p:pic>
        <p:nvPicPr>
          <p:cNvPr id="10" name="Picture 9">
            <a:hlinkClick r:id="rId12"/>
            <a:extLst>
              <a:ext uri="{FF2B5EF4-FFF2-40B4-BE49-F238E27FC236}">
                <a16:creationId xmlns:a16="http://schemas.microsoft.com/office/drawing/2014/main" id="{FC3417D3-AC5C-F35F-CC1E-9345733A4D6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13947" y="2533060"/>
            <a:ext cx="2362439" cy="870927"/>
          </a:xfrm>
          <a:prstGeom prst="rect">
            <a:avLst/>
          </a:prstGeom>
          <a:ln>
            <a:solidFill>
              <a:srgbClr val="1B1464"/>
            </a:solidFill>
          </a:ln>
        </p:spPr>
      </p:pic>
      <p:pic>
        <p:nvPicPr>
          <p:cNvPr id="31" name="Picture 30">
            <a:hlinkClick r:id="rId12"/>
            <a:extLst>
              <a:ext uri="{FF2B5EF4-FFF2-40B4-BE49-F238E27FC236}">
                <a16:creationId xmlns:a16="http://schemas.microsoft.com/office/drawing/2014/main" id="{9AEA16E0-3170-1030-6CF3-9F9A834AC5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1390" y="2506925"/>
            <a:ext cx="1755613" cy="893554"/>
          </a:xfrm>
          <a:prstGeom prst="rect">
            <a:avLst/>
          </a:prstGeom>
          <a:ln>
            <a:solidFill>
              <a:srgbClr val="1B1464"/>
            </a:solidFill>
          </a:ln>
        </p:spPr>
      </p:pic>
      <p:pic>
        <p:nvPicPr>
          <p:cNvPr id="35" name="Picture 34">
            <a:hlinkClick r:id="rId7"/>
            <a:extLst>
              <a:ext uri="{FF2B5EF4-FFF2-40B4-BE49-F238E27FC236}">
                <a16:creationId xmlns:a16="http://schemas.microsoft.com/office/drawing/2014/main" id="{8AFC201A-586A-4AD1-A8E6-2C0AD304A83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50021" y="5405734"/>
            <a:ext cx="1701696" cy="876214"/>
          </a:xfrm>
          <a:prstGeom prst="rect">
            <a:avLst/>
          </a:prstGeom>
          <a:ln>
            <a:solidFill>
              <a:srgbClr val="1B1464"/>
            </a:solidFill>
          </a:ln>
        </p:spPr>
      </p:pic>
      <p:pic>
        <p:nvPicPr>
          <p:cNvPr id="37" name="Picture 36">
            <a:hlinkClick r:id="rId16"/>
            <a:extLst>
              <a:ext uri="{FF2B5EF4-FFF2-40B4-BE49-F238E27FC236}">
                <a16:creationId xmlns:a16="http://schemas.microsoft.com/office/drawing/2014/main" id="{7E115644-5248-B46A-B010-E5B430E8E90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076386" y="5391823"/>
            <a:ext cx="1851523" cy="894766"/>
          </a:xfrm>
          <a:prstGeom prst="rect">
            <a:avLst/>
          </a:prstGeom>
          <a:ln>
            <a:solidFill>
              <a:srgbClr val="1B1464"/>
            </a:solidFill>
          </a:ln>
        </p:spPr>
      </p:pic>
      <p:pic>
        <p:nvPicPr>
          <p:cNvPr id="39" name="Picture 38">
            <a:hlinkClick r:id="rId18"/>
            <a:extLst>
              <a:ext uri="{FF2B5EF4-FFF2-40B4-BE49-F238E27FC236}">
                <a16:creationId xmlns:a16="http://schemas.microsoft.com/office/drawing/2014/main" id="{0395FCE4-7D21-0182-39FE-AAAF05FD6EA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972684" y="3955313"/>
            <a:ext cx="1820940" cy="870434"/>
          </a:xfrm>
          <a:prstGeom prst="rect">
            <a:avLst/>
          </a:prstGeom>
          <a:ln>
            <a:solidFill>
              <a:srgbClr val="1B1464"/>
            </a:solidFill>
          </a:ln>
        </p:spPr>
      </p:pic>
      <p:pic>
        <p:nvPicPr>
          <p:cNvPr id="41" name="Picture 40">
            <a:hlinkClick r:id="rId20"/>
            <a:extLst>
              <a:ext uri="{FF2B5EF4-FFF2-40B4-BE49-F238E27FC236}">
                <a16:creationId xmlns:a16="http://schemas.microsoft.com/office/drawing/2014/main" id="{E44E089A-D47A-AC2B-2149-306A29162D1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061403" y="3984507"/>
            <a:ext cx="1820940" cy="856858"/>
          </a:xfrm>
          <a:prstGeom prst="rect">
            <a:avLst/>
          </a:prstGeom>
          <a:ln>
            <a:solidFill>
              <a:srgbClr val="1B1464"/>
            </a:solidFill>
          </a:ln>
        </p:spPr>
      </p:pic>
      <p:pic>
        <p:nvPicPr>
          <p:cNvPr id="43" name="Picture 42">
            <a:hlinkClick r:id="rId20"/>
            <a:extLst>
              <a:ext uri="{FF2B5EF4-FFF2-40B4-BE49-F238E27FC236}">
                <a16:creationId xmlns:a16="http://schemas.microsoft.com/office/drawing/2014/main" id="{819804C6-F8B8-062A-0618-81A63E532C5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987843" y="3955312"/>
            <a:ext cx="1874204" cy="894074"/>
          </a:xfrm>
          <a:prstGeom prst="rect">
            <a:avLst/>
          </a:prstGeom>
        </p:spPr>
      </p:pic>
      <p:pic>
        <p:nvPicPr>
          <p:cNvPr id="20" name="Picture 19">
            <a:extLst>
              <a:ext uri="{FF2B5EF4-FFF2-40B4-BE49-F238E27FC236}">
                <a16:creationId xmlns:a16="http://schemas.microsoft.com/office/drawing/2014/main" id="{38337970-AFBA-0D04-C896-FAF88111F7AA}"/>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03AB42D9-A57B-563B-DBDD-7B1D71F367A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A29643E3-413E-B01D-05A4-BD1DF6CABD2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75073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EF75732-049D-0777-F06C-7E8A0A8A30DD}"/>
              </a:ext>
            </a:extLst>
          </p:cNvPr>
          <p:cNvSpPr/>
          <p:nvPr/>
        </p:nvSpPr>
        <p:spPr>
          <a:xfrm>
            <a:off x="245339" y="4287824"/>
            <a:ext cx="3577261"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‘HR Can Be Hard. Paychex HR Technology Makes It Simple’ TV Spot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11/23/2021)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2"/>
            <a:extLst>
              <a:ext uri="{FF2B5EF4-FFF2-40B4-BE49-F238E27FC236}">
                <a16:creationId xmlns:a16="http://schemas.microsoft.com/office/drawing/2014/main" id="{C59EB78E-92F8-7D04-D366-7ECF9E12CE3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6798" y="4848386"/>
            <a:ext cx="3134342" cy="1393906"/>
          </a:xfrm>
          <a:prstGeom prst="rect">
            <a:avLst/>
          </a:prstGeom>
          <a:ln>
            <a:solidFill>
              <a:srgbClr val="1F1A62"/>
            </a:solidFill>
          </a:ln>
        </p:spPr>
      </p:pic>
      <p:sp>
        <p:nvSpPr>
          <p:cNvPr id="16" name="Rectangle 15">
            <a:extLst>
              <a:ext uri="{FF2B5EF4-FFF2-40B4-BE49-F238E27FC236}">
                <a16:creationId xmlns:a16="http://schemas.microsoft.com/office/drawing/2014/main" id="{5E5FF379-7F6B-5717-2C61-7E6F2AB62D2A}"/>
              </a:ext>
            </a:extLst>
          </p:cNvPr>
          <p:cNvSpPr/>
          <p:nvPr/>
        </p:nvSpPr>
        <p:spPr>
          <a:xfrm>
            <a:off x="4192683" y="4374912"/>
            <a:ext cx="3806634"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‘Achieve More With Smartsheet’ TV Spot</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9/16/2019)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6D7CF8EF-039F-4A51-21FA-D8BA494ADEED}"/>
              </a:ext>
            </a:extLst>
          </p:cNvPr>
          <p:cNvSpPr txBox="1"/>
          <p:nvPr/>
        </p:nvSpPr>
        <p:spPr>
          <a:xfrm>
            <a:off x="526244" y="6318425"/>
            <a:ext cx="113222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5" name="Picture 4">
            <a:hlinkClick r:id="rId4"/>
            <a:extLst>
              <a:ext uri="{FF2B5EF4-FFF2-40B4-BE49-F238E27FC236}">
                <a16:creationId xmlns:a16="http://schemas.microsoft.com/office/drawing/2014/main" id="{32D65FEF-CE3A-06F7-83E2-8F02B3FCAEF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78683" y="4858667"/>
            <a:ext cx="3234634" cy="1401674"/>
          </a:xfrm>
          <a:prstGeom prst="rect">
            <a:avLst/>
          </a:prstGeom>
          <a:ln>
            <a:solidFill>
              <a:srgbClr val="1F1A62"/>
            </a:solidFill>
          </a:ln>
        </p:spPr>
      </p:pic>
      <p:sp>
        <p:nvSpPr>
          <p:cNvPr id="6" name="Rectangle 5">
            <a:extLst>
              <a:ext uri="{FF2B5EF4-FFF2-40B4-BE49-F238E27FC236}">
                <a16:creationId xmlns:a16="http://schemas.microsoft.com/office/drawing/2014/main" id="{858EDC89-0E10-177B-961A-C2BB9A4370EE}"/>
              </a:ext>
            </a:extLst>
          </p:cNvPr>
          <p:cNvSpPr/>
          <p:nvPr/>
        </p:nvSpPr>
        <p:spPr>
          <a:xfrm>
            <a:off x="148021" y="412340"/>
            <a:ext cx="118378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Businesses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using visual branding to demonstrate their products and services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 which often includes showing pages from their website or app</a:t>
            </a:r>
          </a:p>
        </p:txBody>
      </p:sp>
      <p:pic>
        <p:nvPicPr>
          <p:cNvPr id="24" name="Picture 23">
            <a:hlinkClick r:id="rId6"/>
            <a:extLst>
              <a:ext uri="{FF2B5EF4-FFF2-40B4-BE49-F238E27FC236}">
                <a16:creationId xmlns:a16="http://schemas.microsoft.com/office/drawing/2014/main" id="{79DD4A80-C7A4-00F8-A98B-E78969DEADC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521568" y="4818548"/>
            <a:ext cx="3121946" cy="1423744"/>
          </a:xfrm>
          <a:prstGeom prst="rect">
            <a:avLst/>
          </a:prstGeom>
          <a:ln>
            <a:solidFill>
              <a:srgbClr val="1F1A62"/>
            </a:solidFill>
          </a:ln>
        </p:spPr>
      </p:pic>
      <p:sp>
        <p:nvSpPr>
          <p:cNvPr id="29" name="Rectangle 28">
            <a:extLst>
              <a:ext uri="{FF2B5EF4-FFF2-40B4-BE49-F238E27FC236}">
                <a16:creationId xmlns:a16="http://schemas.microsoft.com/office/drawing/2014/main" id="{1FC41658-E58C-AC6D-6D60-98D813D2554B}"/>
              </a:ext>
            </a:extLst>
          </p:cNvPr>
          <p:cNvSpPr/>
          <p:nvPr/>
        </p:nvSpPr>
        <p:spPr>
          <a:xfrm>
            <a:off x="8179224" y="4374912"/>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‘Design Tool From the Future’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8/4/2020)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nvGrpSpPr>
          <p:cNvPr id="3" name="Group 2">
            <a:extLst>
              <a:ext uri="{FF2B5EF4-FFF2-40B4-BE49-F238E27FC236}">
                <a16:creationId xmlns:a16="http://schemas.microsoft.com/office/drawing/2014/main" id="{9C275B28-9659-45AF-E518-0D695EF462C4}"/>
              </a:ext>
            </a:extLst>
          </p:cNvPr>
          <p:cNvGrpSpPr/>
          <p:nvPr/>
        </p:nvGrpSpPr>
        <p:grpSpPr>
          <a:xfrm>
            <a:off x="130652" y="1771325"/>
            <a:ext cx="3806635" cy="2116374"/>
            <a:chOff x="371099" y="1794108"/>
            <a:chExt cx="3806635" cy="2116374"/>
          </a:xfrm>
        </p:grpSpPr>
        <p:sp>
          <p:nvSpPr>
            <p:cNvPr id="27" name="Rectangle 26">
              <a:extLst>
                <a:ext uri="{FF2B5EF4-FFF2-40B4-BE49-F238E27FC236}">
                  <a16:creationId xmlns:a16="http://schemas.microsoft.com/office/drawing/2014/main" id="{9682ABC7-9B10-3DD4-3EE5-7F7D2D28D5F8}"/>
                </a:ext>
              </a:extLst>
            </p:cNvPr>
            <p:cNvSpPr/>
            <p:nvPr/>
          </p:nvSpPr>
          <p:spPr>
            <a:xfrm>
              <a:off x="371099" y="2013438"/>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‘Patina &amp; Co.: Digital Presence’ TV Spot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9/14/2020)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8"/>
              <a:extLst>
                <a:ext uri="{FF2B5EF4-FFF2-40B4-BE49-F238E27FC236}">
                  <a16:creationId xmlns:a16="http://schemas.microsoft.com/office/drawing/2014/main" id="{D3D669FE-9A30-3107-6245-F40B0B3491D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5483" y="2460743"/>
              <a:ext cx="3268584" cy="1449739"/>
            </a:xfrm>
            <a:prstGeom prst="rect">
              <a:avLst/>
            </a:prstGeom>
            <a:ln>
              <a:solidFill>
                <a:srgbClr val="1F1A62"/>
              </a:solidFill>
            </a:ln>
          </p:spPr>
        </p:pic>
        <p:pic>
          <p:nvPicPr>
            <p:cNvPr id="1026" name="Picture 2" descr="Fiverr logo and symbol, meaning, history, PNG">
              <a:extLst>
                <a:ext uri="{FF2B5EF4-FFF2-40B4-BE49-F238E27FC236}">
                  <a16:creationId xmlns:a16="http://schemas.microsoft.com/office/drawing/2014/main" id="{1BF5982A-FA3A-010C-E396-3D71C593BDB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20451" b="19036"/>
            <a:stretch/>
          </p:blipFill>
          <p:spPr bwMode="auto">
            <a:xfrm>
              <a:off x="1895528" y="1794108"/>
              <a:ext cx="752511" cy="256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1F352D3-C5D1-CEEB-DAE1-C6F6CE60E696}"/>
              </a:ext>
            </a:extLst>
          </p:cNvPr>
          <p:cNvGrpSpPr/>
          <p:nvPr/>
        </p:nvGrpSpPr>
        <p:grpSpPr>
          <a:xfrm>
            <a:off x="4189361" y="1729482"/>
            <a:ext cx="3806634" cy="2158217"/>
            <a:chOff x="4189361" y="1929681"/>
            <a:chExt cx="3806634" cy="2158217"/>
          </a:xfrm>
        </p:grpSpPr>
        <p:pic>
          <p:nvPicPr>
            <p:cNvPr id="34" name="Picture 33">
              <a:hlinkClick r:id="rId11"/>
              <a:extLst>
                <a:ext uri="{FF2B5EF4-FFF2-40B4-BE49-F238E27FC236}">
                  <a16:creationId xmlns:a16="http://schemas.microsoft.com/office/drawing/2014/main" id="{012B2312-0443-9442-4EA0-82CB66DA7126}"/>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361920" y="2638160"/>
              <a:ext cx="3388975" cy="1449738"/>
            </a:xfrm>
            <a:prstGeom prst="rect">
              <a:avLst/>
            </a:prstGeom>
            <a:ln>
              <a:solidFill>
                <a:srgbClr val="1F1A62"/>
              </a:solidFill>
            </a:ln>
          </p:spPr>
        </p:pic>
        <p:sp>
          <p:nvSpPr>
            <p:cNvPr id="35" name="Rectangle 34">
              <a:extLst>
                <a:ext uri="{FF2B5EF4-FFF2-40B4-BE49-F238E27FC236}">
                  <a16:creationId xmlns:a16="http://schemas.microsoft.com/office/drawing/2014/main" id="{524F9A4E-DF57-6AF5-C33B-FED785A08822}"/>
                </a:ext>
              </a:extLst>
            </p:cNvPr>
            <p:cNvSpPr/>
            <p:nvPr/>
          </p:nvSpPr>
          <p:spPr>
            <a:xfrm>
              <a:off x="4189361" y="2190818"/>
              <a:ext cx="3806634"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‘What Will You Create: Yoga’ TV Spot </a:t>
              </a:r>
              <a:b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6/24/2021)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 name="Picture 2" descr="Kajabi Pricing [Jul 2022]: Is It Overrated?">
              <a:extLst>
                <a:ext uri="{FF2B5EF4-FFF2-40B4-BE49-F238E27FC236}">
                  <a16:creationId xmlns:a16="http://schemas.microsoft.com/office/drawing/2014/main" id="{2916A814-4393-610E-70E1-6B7A17D68F0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558873" y="1929681"/>
              <a:ext cx="1067610" cy="355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F2FC3A6-A9EB-54F3-5C35-4D85639B6EF4}"/>
              </a:ext>
            </a:extLst>
          </p:cNvPr>
          <p:cNvGrpSpPr/>
          <p:nvPr/>
        </p:nvGrpSpPr>
        <p:grpSpPr>
          <a:xfrm>
            <a:off x="8179224" y="1737046"/>
            <a:ext cx="3806635" cy="2178742"/>
            <a:chOff x="8149985" y="1951953"/>
            <a:chExt cx="3806635" cy="2178742"/>
          </a:xfrm>
        </p:grpSpPr>
        <p:pic>
          <p:nvPicPr>
            <p:cNvPr id="20" name="Picture 19">
              <a:hlinkClick r:id="rId14"/>
              <a:extLst>
                <a:ext uri="{FF2B5EF4-FFF2-40B4-BE49-F238E27FC236}">
                  <a16:creationId xmlns:a16="http://schemas.microsoft.com/office/drawing/2014/main" id="{5841C21F-80E1-2D2B-7CA0-82D16D0E56B4}"/>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8523150" y="2649806"/>
              <a:ext cx="3060303" cy="1480889"/>
            </a:xfrm>
            <a:prstGeom prst="rect">
              <a:avLst/>
            </a:prstGeom>
            <a:ln>
              <a:solidFill>
                <a:srgbClr val="1F1A62"/>
              </a:solidFill>
            </a:ln>
          </p:spPr>
        </p:pic>
        <p:sp>
          <p:nvSpPr>
            <p:cNvPr id="21" name="Rectangle 20">
              <a:extLst>
                <a:ext uri="{FF2B5EF4-FFF2-40B4-BE49-F238E27FC236}">
                  <a16:creationId xmlns:a16="http://schemas.microsoft.com/office/drawing/2014/main" id="{24FB4C3C-A3DA-A32E-246F-DAEA36F25E97}"/>
                </a:ext>
              </a:extLst>
            </p:cNvPr>
            <p:cNvSpPr/>
            <p:nvPr/>
          </p:nvSpPr>
          <p:spPr>
            <a:xfrm>
              <a:off x="8149985" y="2201561"/>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‘Use Your Voice with Decora Smart’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11/26/2018)</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28" name="Picture 4" descr="Logo Image Files">
              <a:extLst>
                <a:ext uri="{FF2B5EF4-FFF2-40B4-BE49-F238E27FC236}">
                  <a16:creationId xmlns:a16="http://schemas.microsoft.com/office/drawing/2014/main" id="{F2C6BED0-5C6A-2013-3FD7-58CABA85830C}"/>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619482" y="1951953"/>
              <a:ext cx="867638" cy="288309"/>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a:extLst>
              <a:ext uri="{FF2B5EF4-FFF2-40B4-BE49-F238E27FC236}">
                <a16:creationId xmlns:a16="http://schemas.microsoft.com/office/drawing/2014/main" id="{D8C0E8CD-9AA0-1B9A-7E50-490009440BE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500012" y="4107992"/>
            <a:ext cx="1067914" cy="186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ern Project &amp; Work Management Platform | Smartsheet">
            <a:extLst>
              <a:ext uri="{FF2B5EF4-FFF2-40B4-BE49-F238E27FC236}">
                <a16:creationId xmlns:a16="http://schemas.microsoft.com/office/drawing/2014/main" id="{FAED059C-9D6A-D9E5-6949-18F4A355C30C}"/>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6145" y="4162422"/>
            <a:ext cx="1499711" cy="2418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NG vs JPG: which format is better for your website?">
            <a:extLst>
              <a:ext uri="{FF2B5EF4-FFF2-40B4-BE49-F238E27FC236}">
                <a16:creationId xmlns:a16="http://schemas.microsoft.com/office/drawing/2014/main" id="{02C4D160-1916-F38D-D21B-BEFD020F6EBE}"/>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575276" y="4175832"/>
            <a:ext cx="1014530" cy="2558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75292F-22DC-77EF-8F4D-41A7B895AA54}"/>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AFE428FC-9B05-8C9C-CFFD-A1DC802DDEA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83AC3D2A-C93E-BD89-221E-97683E944E0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9058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152F106-49A4-8AD0-BD6E-069A53F03624}"/>
              </a:ext>
            </a:extLst>
          </p:cNvPr>
          <p:cNvSpPr/>
          <p:nvPr/>
        </p:nvSpPr>
        <p:spPr>
          <a:xfrm>
            <a:off x="-7766" y="1712601"/>
            <a:ext cx="4618268" cy="514539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4610502" y="1712601"/>
            <a:ext cx="7573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48021" y="361451"/>
            <a:ext cx="119146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Businesses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humanizing their brands through emotional messages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b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by using p</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ersonal stories to build a stronger relationship with customers</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610502" y="6203765"/>
            <a:ext cx="7237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F5BA0E36-C2CC-B837-1EBC-E3F7B2BDD18B}"/>
              </a:ext>
            </a:extLst>
          </p:cNvPr>
          <p:cNvSpPr txBox="1"/>
          <p:nvPr/>
        </p:nvSpPr>
        <p:spPr>
          <a:xfrm>
            <a:off x="4618271" y="1803045"/>
            <a:ext cx="75737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B2B campaigns targeting professionals who work from home and / or have families</a:t>
            </a:r>
          </a:p>
        </p:txBody>
      </p:sp>
      <p:sp>
        <p:nvSpPr>
          <p:cNvPr id="10" name="Rectangle 9">
            <a:extLst>
              <a:ext uri="{FF2B5EF4-FFF2-40B4-BE49-F238E27FC236}">
                <a16:creationId xmlns:a16="http://schemas.microsoft.com/office/drawing/2014/main" id="{8C1D658D-E254-D45A-4A9A-26ECC8F61B66}"/>
              </a:ext>
            </a:extLst>
          </p:cNvPr>
          <p:cNvSpPr/>
          <p:nvPr/>
        </p:nvSpPr>
        <p:spPr>
          <a:xfrm>
            <a:off x="5327284"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2/22/21)</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6" name="Picture 15">
            <a:hlinkClick r:id="rId2"/>
            <a:extLst>
              <a:ext uri="{FF2B5EF4-FFF2-40B4-BE49-F238E27FC236}">
                <a16:creationId xmlns:a16="http://schemas.microsoft.com/office/drawing/2014/main" id="{E5DE1871-2FBA-885E-740F-81557AFE33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6294" y="2574199"/>
            <a:ext cx="2682354" cy="1383298"/>
          </a:xfrm>
          <a:prstGeom prst="rect">
            <a:avLst/>
          </a:prstGeom>
          <a:ln>
            <a:solidFill>
              <a:srgbClr val="1F1A62"/>
            </a:solidFill>
          </a:ln>
        </p:spPr>
      </p:pic>
      <p:pic>
        <p:nvPicPr>
          <p:cNvPr id="1026" name="Picture 2">
            <a:extLst>
              <a:ext uri="{FF2B5EF4-FFF2-40B4-BE49-F238E27FC236}">
                <a16:creationId xmlns:a16="http://schemas.microsoft.com/office/drawing/2014/main" id="{BDDF6121-CF69-C254-7133-5D3467DEFC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87438" y="2117334"/>
            <a:ext cx="711575" cy="3924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6DE4B9A-E504-7976-8979-34016E9EA299}"/>
              </a:ext>
            </a:extLst>
          </p:cNvPr>
          <p:cNvSpPr/>
          <p:nvPr/>
        </p:nvSpPr>
        <p:spPr>
          <a:xfrm>
            <a:off x="8684440"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4/13/20)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hlinkClick r:id="rId5"/>
            <a:extLst>
              <a:ext uri="{FF2B5EF4-FFF2-40B4-BE49-F238E27FC236}">
                <a16:creationId xmlns:a16="http://schemas.microsoft.com/office/drawing/2014/main" id="{E279E77C-C927-AE7D-FB35-B28A9118B02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63450" y="2574199"/>
            <a:ext cx="2682354" cy="1383298"/>
          </a:xfrm>
          <a:prstGeom prst="rect">
            <a:avLst/>
          </a:prstGeom>
          <a:ln>
            <a:solidFill>
              <a:srgbClr val="1F1A62"/>
            </a:solidFill>
          </a:ln>
        </p:spPr>
      </p:pic>
      <p:pic>
        <p:nvPicPr>
          <p:cNvPr id="1028" name="Picture 4">
            <a:extLst>
              <a:ext uri="{FF2B5EF4-FFF2-40B4-BE49-F238E27FC236}">
                <a16:creationId xmlns:a16="http://schemas.microsoft.com/office/drawing/2014/main" id="{5C130CF7-BD93-78DA-8195-1DB577D1049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44765" y="2220442"/>
            <a:ext cx="711234" cy="225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78000B3-E7BF-BDA7-68A6-F116C5A85807}"/>
              </a:ext>
            </a:extLst>
          </p:cNvPr>
          <p:cNvSpPr/>
          <p:nvPr/>
        </p:nvSpPr>
        <p:spPr>
          <a:xfrm>
            <a:off x="5327284" y="594036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9/7/20)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a:hlinkClick r:id="rId8"/>
            <a:extLst>
              <a:ext uri="{FF2B5EF4-FFF2-40B4-BE49-F238E27FC236}">
                <a16:creationId xmlns:a16="http://schemas.microsoft.com/office/drawing/2014/main" id="{B35DBFFA-5E4F-9750-EBEF-C77BC04DAEC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06294" y="4568700"/>
            <a:ext cx="2682354" cy="1383298"/>
          </a:xfrm>
          <a:prstGeom prst="rect">
            <a:avLst/>
          </a:prstGeom>
          <a:ln>
            <a:solidFill>
              <a:srgbClr val="1F1A62"/>
            </a:solidFill>
          </a:ln>
        </p:spPr>
      </p:pic>
      <p:pic>
        <p:nvPicPr>
          <p:cNvPr id="1030" name="Picture 6">
            <a:extLst>
              <a:ext uri="{FF2B5EF4-FFF2-40B4-BE49-F238E27FC236}">
                <a16:creationId xmlns:a16="http://schemas.microsoft.com/office/drawing/2014/main" id="{03F401B8-94F8-6610-D3BF-9927A1EA468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39292" y="4305499"/>
            <a:ext cx="807868" cy="2423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32CB510A-4494-8853-7CEE-B2D31D2DE562}"/>
              </a:ext>
            </a:extLst>
          </p:cNvPr>
          <p:cNvSpPr/>
          <p:nvPr/>
        </p:nvSpPr>
        <p:spPr>
          <a:xfrm>
            <a:off x="8684440" y="593517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4/29/22)</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11"/>
            <a:extLst>
              <a:ext uri="{FF2B5EF4-FFF2-40B4-BE49-F238E27FC236}">
                <a16:creationId xmlns:a16="http://schemas.microsoft.com/office/drawing/2014/main" id="{02953915-93C4-7C53-EEE4-EE9312BD952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663450" y="4563510"/>
            <a:ext cx="2682354" cy="1383298"/>
          </a:xfrm>
          <a:prstGeom prst="rect">
            <a:avLst/>
          </a:prstGeom>
          <a:ln>
            <a:solidFill>
              <a:srgbClr val="1F1A62"/>
            </a:solidFill>
          </a:ln>
        </p:spPr>
      </p:pic>
      <p:pic>
        <p:nvPicPr>
          <p:cNvPr id="1032" name="Picture 8" descr="Upwork | The World's Work Marketplace">
            <a:extLst>
              <a:ext uri="{FF2B5EF4-FFF2-40B4-BE49-F238E27FC236}">
                <a16:creationId xmlns:a16="http://schemas.microsoft.com/office/drawing/2014/main" id="{8E9F00C1-FFAE-DD59-132F-CF5BC2ED6A6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608212" y="4280151"/>
            <a:ext cx="798942" cy="2154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6894F31-1167-8216-C31D-FFE960F0EC72}"/>
              </a:ext>
            </a:extLst>
          </p:cNvPr>
          <p:cNvSpPr txBox="1"/>
          <p:nvPr/>
        </p:nvSpPr>
        <p:spPr>
          <a:xfrm>
            <a:off x="148021" y="2175435"/>
            <a:ext cx="441167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mn-ea"/>
                <a:cs typeface="Helvetica" panose="020B0604020202020204" pitchFamily="34" charset="0"/>
              </a:rPr>
              <a:t>Business purchase decision makers are people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t>Through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mn-ea"/>
                <a:cs typeface="Helvetica" panose="020B0604020202020204" pitchFamily="34" charset="0"/>
              </a:rPr>
              <a:t>personal stories</a:t>
            </a: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t>and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mn-ea"/>
                <a:cs typeface="Helvetica" panose="020B0604020202020204" pitchFamily="34" charset="0"/>
              </a:rPr>
              <a:t>emotional messages</a:t>
            </a:r>
            <a:r>
              <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t>, brands </a:t>
            </a:r>
            <a:br>
              <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br>
            <a:r>
              <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Helvetica" panose="020B0604020202020204" pitchFamily="34" charset="0"/>
              </a:rPr>
              <a:t>are engaging their customers by showing they understand their goals as well as their daily challenges, like working from home and balancing their professional and personal lives.</a:t>
            </a:r>
          </a:p>
        </p:txBody>
      </p:sp>
      <p:pic>
        <p:nvPicPr>
          <p:cNvPr id="3" name="Picture 2">
            <a:extLst>
              <a:ext uri="{FF2B5EF4-FFF2-40B4-BE49-F238E27FC236}">
                <a16:creationId xmlns:a16="http://schemas.microsoft.com/office/drawing/2014/main" id="{CBBBC9F0-19A7-3425-4F47-8F9E0C82CA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70AC44A-34DD-60AC-E90F-008820EA6A7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8CF85249-955B-0110-D19B-EB6A846962A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6883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Marianne Vita</DisplayName>
        <AccountId>43</AccountId>
        <AccountType/>
      </UserInfo>
      <UserInfo>
        <DisplayName>Kaileen Cain</DisplayName>
        <AccountId>143</AccountId>
        <AccountType/>
      </UserInfo>
      <UserInfo>
        <DisplayName>Reed Kiely</DisplayName>
        <AccountId>39</AccountId>
        <AccountType/>
      </UserInfo>
      <UserInfo>
        <DisplayName>Danielle Delauro</DisplayName>
        <AccountId>38</AccountId>
        <AccountType/>
      </UserInfo>
      <UserInfo>
        <DisplayName>Dylan Breger</DisplayName>
        <AccountId>93</AccountId>
        <AccountType/>
      </UserInfo>
      <UserInfo>
        <DisplayName>Nellie Chung</DisplayName>
        <AccountId>63</AccountId>
        <AccountType/>
      </UserInfo>
      <UserInfo>
        <DisplayName>Britney Caprio</DisplayName>
        <AccountId>144</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0F3F24-4364-40D5-B046-DB0E892BAAC6}">
  <ds:schemaRefs>
    <ds:schemaRef ds:uri="http://schemas.microsoft.com/sharepoint/v3/contenttype/forms"/>
  </ds:schemaRefs>
</ds:datastoreItem>
</file>

<file path=customXml/itemProps2.xml><?xml version="1.0" encoding="utf-8"?>
<ds:datastoreItem xmlns:ds="http://schemas.openxmlformats.org/officeDocument/2006/customXml" ds:itemID="{8B5112D5-6C08-4E87-BD33-385DA6E833C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E9836A-1A55-4E70-A31C-8CEBE79A2D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147</TotalTime>
  <Words>2894</Words>
  <Application>Microsoft Office PowerPoint</Application>
  <PresentationFormat>Widescreen</PresentationFormat>
  <Paragraphs>256</Paragraphs>
  <Slides>19</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How can businesses use TV advertising to build customer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2</cp:revision>
  <cp:lastPrinted>2022-04-11T18:33:15Z</cp:lastPrinted>
  <dcterms:created xsi:type="dcterms:W3CDTF">2022-04-04T18:14:35Z</dcterms:created>
  <dcterms:modified xsi:type="dcterms:W3CDTF">2023-06-10T00:15:39Z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