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144328401" r:id="rId6"/>
    <p:sldId id="2144328409" r:id="rId7"/>
    <p:sldId id="2144328380" r:id="rId8"/>
    <p:sldId id="2144328391" r:id="rId9"/>
    <p:sldId id="2144328402" r:id="rId10"/>
    <p:sldId id="2144328407" r:id="rId11"/>
    <p:sldId id="2144328408" r:id="rId12"/>
    <p:sldId id="2144328398" r:id="rId13"/>
    <p:sldId id="2144328243" r:id="rId14"/>
    <p:sldId id="2144327392" r:id="rId15"/>
    <p:sldId id="2144328400" r:id="rId16"/>
    <p:sldId id="2144328304" r:id="rId17"/>
    <p:sldId id="2144328301" r:id="rId1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93D61B0A-8455-6A7D-9522-38DFCF3F2EFA}" name="Leah" initials="L" userId="Leah" providerId="None"/>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55AD00"/>
    <a:srgbClr val="00B0F0"/>
    <a:srgbClr val="F3F3F3"/>
    <a:srgbClr val="FFE900"/>
    <a:srgbClr val="FF6E30"/>
    <a:srgbClr val="A343FF"/>
    <a:srgbClr val="2C82FF"/>
    <a:srgbClr val="66C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3A511-2117-4122-A8AD-D1F64F03F706}" v="2" dt="2023-01-13T15:09:00.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D223A511-2117-4122-A8AD-D1F64F03F706}"/>
    <pc:docChg chg="custSel delSld modSld">
      <pc:chgData name="Karolina Guillen" userId="c1c08796-a0be-47c6-af52-5d31fd96ec50" providerId="ADAL" clId="{D223A511-2117-4122-A8AD-D1F64F03F706}" dt="2023-01-20T18:52:34.495" v="86" actId="478"/>
      <pc:docMkLst>
        <pc:docMk/>
      </pc:docMkLst>
      <pc:sldChg chg="del">
        <pc:chgData name="Karolina Guillen" userId="c1c08796-a0be-47c6-af52-5d31fd96ec50" providerId="ADAL" clId="{D223A511-2117-4122-A8AD-D1F64F03F706}" dt="2023-01-13T15:06:54.931" v="9" actId="2696"/>
        <pc:sldMkLst>
          <pc:docMk/>
          <pc:sldMk cId="2440890192" sldId="2144328202"/>
        </pc:sldMkLst>
      </pc:sldChg>
      <pc:sldChg chg="del">
        <pc:chgData name="Karolina Guillen" userId="c1c08796-a0be-47c6-af52-5d31fd96ec50" providerId="ADAL" clId="{D223A511-2117-4122-A8AD-D1F64F03F706}" dt="2023-01-13T16:28:30.244" v="82" actId="47"/>
        <pc:sldMkLst>
          <pc:docMk/>
          <pc:sldMk cId="3824989742" sldId="2144328292"/>
        </pc:sldMkLst>
      </pc:sldChg>
      <pc:sldChg chg="modSp mod delCm modCm">
        <pc:chgData name="Karolina Guillen" userId="c1c08796-a0be-47c6-af52-5d31fd96ec50" providerId="ADAL" clId="{D223A511-2117-4122-A8AD-D1F64F03F706}" dt="2023-01-13T20:41:06.606" v="84"/>
        <pc:sldMkLst>
          <pc:docMk/>
          <pc:sldMk cId="2522879897" sldId="2144328400"/>
        </pc:sldMkLst>
        <pc:spChg chg="mod">
          <ac:chgData name="Karolina Guillen" userId="c1c08796-a0be-47c6-af52-5d31fd96ec50" providerId="ADAL" clId="{D223A511-2117-4122-A8AD-D1F64F03F706}" dt="2023-01-13T16:28:05.260" v="80" actId="20577"/>
          <ac:spMkLst>
            <pc:docMk/>
            <pc:sldMk cId="2522879897" sldId="2144328400"/>
            <ac:spMk id="7" creationId="{59665464-6980-EBE2-E4A3-55A00C0EFA8F}"/>
          </ac:spMkLst>
        </pc:spChg>
        <pc:spChg chg="mod">
          <ac:chgData name="Karolina Guillen" userId="c1c08796-a0be-47c6-af52-5d31fd96ec50" providerId="ADAL" clId="{D223A511-2117-4122-A8AD-D1F64F03F706}" dt="2023-01-13T16:27:11.497" v="31" actId="20577"/>
          <ac:spMkLst>
            <pc:docMk/>
            <pc:sldMk cId="2522879897" sldId="2144328400"/>
            <ac:spMk id="10" creationId="{1F5544B4-64B7-4E00-A1B6-76422658B8ED}"/>
          </ac:spMkLst>
        </pc:spChg>
        <pc:spChg chg="mod">
          <ac:chgData name="Karolina Guillen" userId="c1c08796-a0be-47c6-af52-5d31fd96ec50" providerId="ADAL" clId="{D223A511-2117-4122-A8AD-D1F64F03F706}" dt="2023-01-13T16:27:39.512" v="60" actId="20577"/>
          <ac:spMkLst>
            <pc:docMk/>
            <pc:sldMk cId="2522879897" sldId="2144328400"/>
            <ac:spMk id="13" creationId="{9EFFDB36-693A-E017-C1F7-2A8D06D872C3}"/>
          </ac:spMkLst>
        </pc:sp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D223A511-2117-4122-A8AD-D1F64F03F706}" dt="2023-01-13T20:41:06.606" v="84"/>
              <pc2:cmMkLst xmlns:pc2="http://schemas.microsoft.com/office/powerpoint/2019/9/main/command">
                <pc:docMk/>
                <pc:sldMk cId="2522879897" sldId="2144328400"/>
                <pc2:cmMk id="{4B2AB850-8285-490C-8448-5751732C2CF4}"/>
              </pc2:cmMkLst>
              <pc226:cmRplyChg chg="add">
                <pc226:chgData name="Karolina Guillen" userId="c1c08796-a0be-47c6-af52-5d31fd96ec50" providerId="ADAL" clId="{D223A511-2117-4122-A8AD-D1F64F03F706}" dt="2023-01-13T16:27:44.484" v="61"/>
                <pc2:cmRplyMkLst xmlns:pc2="http://schemas.microsoft.com/office/powerpoint/2019/9/main/command">
                  <pc:docMk/>
                  <pc:sldMk cId="2522879897" sldId="2144328400"/>
                  <pc2:cmMk id="{4B2AB850-8285-490C-8448-5751732C2CF4}"/>
                  <pc2:cmRplyMk id="{3A2E37D9-9E4C-41FC-9D93-B119707DBCF5}"/>
                </pc2:cmRplyMkLst>
              </pc226:cmRplyChg>
            </pc226:cmChg>
            <pc226:cmChg xmlns:pc226="http://schemas.microsoft.com/office/powerpoint/2022/06/main/command" chg="del mod">
              <pc226:chgData name="Karolina Guillen" userId="c1c08796-a0be-47c6-af52-5d31fd96ec50" providerId="ADAL" clId="{D223A511-2117-4122-A8AD-D1F64F03F706}" dt="2023-01-13T20:41:06.606" v="84"/>
              <pc2:cmMkLst xmlns:pc2="http://schemas.microsoft.com/office/powerpoint/2019/9/main/command">
                <pc:docMk/>
                <pc:sldMk cId="2522879897" sldId="2144328400"/>
                <pc2:cmMk id="{9FC14D9E-36EF-49EE-8B89-71C56E1079F1}"/>
              </pc2:cmMkLst>
              <pc226:cmRplyChg chg="add">
                <pc226:chgData name="Karolina Guillen" userId="c1c08796-a0be-47c6-af52-5d31fd96ec50" providerId="ADAL" clId="{D223A511-2117-4122-A8AD-D1F64F03F706}" dt="2023-01-13T16:27:22.339" v="32"/>
                <pc2:cmRplyMkLst xmlns:pc2="http://schemas.microsoft.com/office/powerpoint/2019/9/main/command">
                  <pc:docMk/>
                  <pc:sldMk cId="2522879897" sldId="2144328400"/>
                  <pc2:cmMk id="{9FC14D9E-36EF-49EE-8B89-71C56E1079F1}"/>
                  <pc2:cmRplyMk id="{23DC9C8E-4A0B-4FCE-9EE3-B9A8730359B2}"/>
                </pc2:cmRplyMkLst>
              </pc226:cmRplyChg>
            </pc226:cmChg>
            <pc226:cmChg xmlns:pc226="http://schemas.microsoft.com/office/powerpoint/2022/06/main/command" chg="del">
              <pc226:chgData name="Karolina Guillen" userId="c1c08796-a0be-47c6-af52-5d31fd96ec50" providerId="ADAL" clId="{D223A511-2117-4122-A8AD-D1F64F03F706}" dt="2023-01-13T20:41:06.606" v="84"/>
              <pc2:cmMkLst xmlns:pc2="http://schemas.microsoft.com/office/powerpoint/2019/9/main/command">
                <pc:docMk/>
                <pc:sldMk cId="2522879897" sldId="2144328400"/>
                <pc2:cmMk id="{FA3655BA-F318-4618-BC41-1CCB81E3761A}"/>
              </pc2:cmMkLst>
              <pc226:cmRplyChg chg="add">
                <pc226:chgData name="Karolina Guillen" userId="c1c08796-a0be-47c6-af52-5d31fd96ec50" providerId="ADAL" clId="{D223A511-2117-4122-A8AD-D1F64F03F706}" dt="2023-01-13T16:28:11.709" v="81"/>
                <pc2:cmRplyMkLst xmlns:pc2="http://schemas.microsoft.com/office/powerpoint/2019/9/main/command">
                  <pc:docMk/>
                  <pc:sldMk cId="2522879897" sldId="2144328400"/>
                  <pc2:cmMk id="{FA3655BA-F318-4618-BC41-1CCB81E3761A}"/>
                  <pc2:cmRplyMk id="{F70614B5-4D9A-43E4-BFCB-85995C318860}"/>
                </pc2:cmRplyMkLst>
              </pc226:cmRplyChg>
            </pc226:cmChg>
          </p:ext>
        </pc:extLst>
      </pc:sldChg>
      <pc:sldChg chg="addSp delSp mod">
        <pc:chgData name="Karolina Guillen" userId="c1c08796-a0be-47c6-af52-5d31fd96ec50" providerId="ADAL" clId="{D223A511-2117-4122-A8AD-D1F64F03F706}" dt="2023-01-20T18:52:34.495" v="86" actId="478"/>
        <pc:sldMkLst>
          <pc:docMk/>
          <pc:sldMk cId="1595237486" sldId="2144328401"/>
        </pc:sldMkLst>
        <pc:picChg chg="add del">
          <ac:chgData name="Karolina Guillen" userId="c1c08796-a0be-47c6-af52-5d31fd96ec50" providerId="ADAL" clId="{D223A511-2117-4122-A8AD-D1F64F03F706}" dt="2023-01-20T18:52:34.495" v="86" actId="478"/>
          <ac:picMkLst>
            <pc:docMk/>
            <pc:sldMk cId="1595237486" sldId="2144328401"/>
            <ac:picMk id="4" creationId="{296C420F-E74D-9AF3-D17D-8A745620D9B8}"/>
          </ac:picMkLst>
        </pc:picChg>
      </pc:sldChg>
      <pc:sldChg chg="addSp delSp modSp mod delCm modCm">
        <pc:chgData name="Karolina Guillen" userId="c1c08796-a0be-47c6-af52-5d31fd96ec50" providerId="ADAL" clId="{D223A511-2117-4122-A8AD-D1F64F03F706}" dt="2023-01-13T20:41:06.606" v="84"/>
        <pc:sldMkLst>
          <pc:docMk/>
          <pc:sldMk cId="1256581075" sldId="2144328409"/>
        </pc:sldMkLst>
        <pc:spChg chg="mod">
          <ac:chgData name="Karolina Guillen" userId="c1c08796-a0be-47c6-af52-5d31fd96ec50" providerId="ADAL" clId="{D223A511-2117-4122-A8AD-D1F64F03F706}" dt="2023-01-13T15:05:22.763" v="7" actId="14100"/>
          <ac:spMkLst>
            <pc:docMk/>
            <pc:sldMk cId="1256581075" sldId="2144328409"/>
            <ac:spMk id="2" creationId="{CD40F902-1FB3-59DF-A6EC-6E2DC6689969}"/>
          </ac:spMkLst>
        </pc:spChg>
        <pc:spChg chg="add mod">
          <ac:chgData name="Karolina Guillen" userId="c1c08796-a0be-47c6-af52-5d31fd96ec50" providerId="ADAL" clId="{D223A511-2117-4122-A8AD-D1F64F03F706}" dt="2023-01-13T15:09:09.425" v="25" actId="20577"/>
          <ac:spMkLst>
            <pc:docMk/>
            <pc:sldMk cId="1256581075" sldId="2144328409"/>
            <ac:spMk id="7" creationId="{EBA0A2A9-4280-6757-C833-76E5514403DF}"/>
          </ac:spMkLst>
        </pc:spChg>
        <pc:spChg chg="del mod">
          <ac:chgData name="Karolina Guillen" userId="c1c08796-a0be-47c6-af52-5d31fd96ec50" providerId="ADAL" clId="{D223A511-2117-4122-A8AD-D1F64F03F706}" dt="2023-01-13T15:09:00.644" v="10" actId="478"/>
          <ac:spMkLst>
            <pc:docMk/>
            <pc:sldMk cId="1256581075" sldId="2144328409"/>
            <ac:spMk id="19" creationId="{D66462A3-F666-443C-AC51-5B0415163139}"/>
          </ac:spMkLst>
        </pc:spChg>
        <pc:picChg chg="del">
          <ac:chgData name="Karolina Guillen" userId="c1c08796-a0be-47c6-af52-5d31fd96ec50" providerId="ADAL" clId="{D223A511-2117-4122-A8AD-D1F64F03F706}" dt="2023-01-13T15:05:12.044" v="0" actId="478"/>
          <ac:picMkLst>
            <pc:docMk/>
            <pc:sldMk cId="1256581075" sldId="2144328409"/>
            <ac:picMk id="3" creationId="{6F886218-A7C8-050A-B2C4-CA0B6BE4BE20}"/>
          </ac:picMkLst>
        </pc:picChg>
        <pc:picChg chg="add mod">
          <ac:chgData name="Karolina Guillen" userId="c1c08796-a0be-47c6-af52-5d31fd96ec50" providerId="ADAL" clId="{D223A511-2117-4122-A8AD-D1F64F03F706}" dt="2023-01-13T15:05:16.665" v="5" actId="1076"/>
          <ac:picMkLst>
            <pc:docMk/>
            <pc:sldMk cId="1256581075" sldId="2144328409"/>
            <ac:picMk id="6" creationId="{13201AF5-BA69-36B7-82DC-D1A9E5AEE4C3}"/>
          </ac:picMkLst>
        </pc:pic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D223A511-2117-4122-A8AD-D1F64F03F706}" dt="2023-01-13T20:41:06.606" v="84"/>
              <pc2:cmMkLst xmlns:pc2="http://schemas.microsoft.com/office/powerpoint/2019/9/main/command">
                <pc:docMk/>
                <pc:sldMk cId="1256581075" sldId="2144328409"/>
                <pc2:cmMk id="{1DAC7BAE-37F3-4D4D-B706-CD7A176EE569}"/>
              </pc2:cmMkLst>
              <pc226:cmRplyChg chg="add">
                <pc226:chgData name="Karolina Guillen" userId="c1c08796-a0be-47c6-af52-5d31fd96ec50" providerId="ADAL" clId="{D223A511-2117-4122-A8AD-D1F64F03F706}" dt="2023-01-13T16:28:42.753" v="83"/>
                <pc2:cmRplyMkLst xmlns:pc2="http://schemas.microsoft.com/office/powerpoint/2019/9/main/command">
                  <pc:docMk/>
                  <pc:sldMk cId="1256581075" sldId="2144328409"/>
                  <pc2:cmMk id="{1DAC7BAE-37F3-4D4D-B706-CD7A176EE569}"/>
                  <pc2:cmRplyMk id="{3CDE5916-79EE-4026-9AD6-33056ADD0A83}"/>
                </pc2:cmRplyMkLst>
              </pc226:cmRplyChg>
            </pc226:cmChg>
          </p:ext>
        </pc:extLst>
      </pc:sldChg>
    </pc:docChg>
  </pc:docChgLst>
  <pc:docChgLst>
    <pc:chgData name="Marianne Vita" userId="35b1102d-d340-4a85-a709-12ee727aa48b" providerId="ADAL" clId="{4BED6455-241E-4C75-BC2B-EF85159C9B26}"/>
    <pc:docChg chg="custSel modSld">
      <pc:chgData name="Marianne Vita" userId="35b1102d-d340-4a85-a709-12ee727aa48b" providerId="ADAL" clId="{4BED6455-241E-4C75-BC2B-EF85159C9B26}" dt="2023-01-12T21:51:14.065" v="193"/>
      <pc:docMkLst>
        <pc:docMk/>
      </pc:docMkLst>
      <pc:sldChg chg="addCm">
        <pc:chgData name="Marianne Vita" userId="35b1102d-d340-4a85-a709-12ee727aa48b" providerId="ADAL" clId="{4BED6455-241E-4C75-BC2B-EF85159C9B26}" dt="2023-01-12T21:42:55.231" v="172"/>
        <pc:sldMkLst>
          <pc:docMk/>
          <pc:sldMk cId="3824989742" sldId="2144328292"/>
        </pc:sldMkLst>
      </pc:sldChg>
      <pc:sldChg chg="addCm modCm">
        <pc:chgData name="Marianne Vita" userId="35b1102d-d340-4a85-a709-12ee727aa48b" providerId="ADAL" clId="{4BED6455-241E-4C75-BC2B-EF85159C9B26}" dt="2023-01-12T21:51:14.065" v="193"/>
        <pc:sldMkLst>
          <pc:docMk/>
          <pc:sldMk cId="2522879897" sldId="2144328400"/>
        </pc:sldMkLst>
      </pc:sldChg>
      <pc:sldChg chg="modSp mod addCm modCm">
        <pc:chgData name="Marianne Vita" userId="35b1102d-d340-4a85-a709-12ee727aa48b" providerId="ADAL" clId="{4BED6455-241E-4C75-BC2B-EF85159C9B26}" dt="2023-01-12T21:44:00.156" v="189" actId="20577"/>
        <pc:sldMkLst>
          <pc:docMk/>
          <pc:sldMk cId="1256581075" sldId="2144328409"/>
        </pc:sldMkLst>
        <pc:spChg chg="mod">
          <ac:chgData name="Marianne Vita" userId="35b1102d-d340-4a85-a709-12ee727aa48b" providerId="ADAL" clId="{4BED6455-241E-4C75-BC2B-EF85159C9B26}" dt="2023-01-12T21:39:45.158" v="25" actId="20577"/>
          <ac:spMkLst>
            <pc:docMk/>
            <pc:sldMk cId="1256581075" sldId="2144328409"/>
            <ac:spMk id="2" creationId="{CD40F902-1FB3-59DF-A6EC-6E2DC6689969}"/>
          </ac:spMkLst>
        </pc:spChg>
        <pc:spChg chg="mod">
          <ac:chgData name="Marianne Vita" userId="35b1102d-d340-4a85-a709-12ee727aa48b" providerId="ADAL" clId="{4BED6455-241E-4C75-BC2B-EF85159C9B26}" dt="2023-01-12T21:44:00.156" v="189" actId="20577"/>
          <ac:spMkLst>
            <pc:docMk/>
            <pc:sldMk cId="1256581075" sldId="2144328409"/>
            <ac:spMk id="19" creationId="{D66462A3-F666-443C-AC51-5B0415163139}"/>
          </ac:spMkLst>
        </pc:spChg>
      </pc:sldChg>
    </pc:docChg>
  </pc:docChgLst>
  <pc:docChgLst>
    <pc:chgData name="Jason Wiese" userId="4bff8d5b-7de6-4655-b397-69b0afc81113" providerId="ADAL" clId="{B350EEA1-871C-49BB-B3F5-56C4433DBCC5}"/>
    <pc:docChg chg="undo custSel modSld">
      <pc:chgData name="Jason Wiese" userId="4bff8d5b-7de6-4655-b397-69b0afc81113" providerId="ADAL" clId="{B350EEA1-871C-49BB-B3F5-56C4433DBCC5}" dt="2023-01-13T18:04:15.469" v="27" actId="12789"/>
      <pc:docMkLst>
        <pc:docMk/>
      </pc:docMkLst>
      <pc:sldChg chg="modSp mod">
        <pc:chgData name="Jason Wiese" userId="4bff8d5b-7de6-4655-b397-69b0afc81113" providerId="ADAL" clId="{B350EEA1-871C-49BB-B3F5-56C4433DBCC5}" dt="2023-01-13T18:04:15.469" v="27" actId="12789"/>
        <pc:sldMkLst>
          <pc:docMk/>
          <pc:sldMk cId="2522879897" sldId="2144328400"/>
        </pc:sldMkLst>
        <pc:spChg chg="mod">
          <ac:chgData name="Jason Wiese" userId="4bff8d5b-7de6-4655-b397-69b0afc81113" providerId="ADAL" clId="{B350EEA1-871C-49BB-B3F5-56C4433DBCC5}" dt="2023-01-13T18:04:15.469" v="27" actId="12789"/>
          <ac:spMkLst>
            <pc:docMk/>
            <pc:sldMk cId="2522879897" sldId="2144328400"/>
            <ac:spMk id="7" creationId="{59665464-6980-EBE2-E4A3-55A00C0EFA8F}"/>
          </ac:spMkLst>
        </pc:spChg>
        <pc:spChg chg="mod">
          <ac:chgData name="Jason Wiese" userId="4bff8d5b-7de6-4655-b397-69b0afc81113" providerId="ADAL" clId="{B350EEA1-871C-49BB-B3F5-56C4433DBCC5}" dt="2023-01-13T18:04:15.469" v="27" actId="12789"/>
          <ac:spMkLst>
            <pc:docMk/>
            <pc:sldMk cId="2522879897" sldId="2144328400"/>
            <ac:spMk id="13" creationId="{9EFFDB36-693A-E017-C1F7-2A8D06D872C3}"/>
          </ac:spMkLst>
        </pc:spChg>
      </pc:sldChg>
      <pc:sldChg chg="modSp mod">
        <pc:chgData name="Jason Wiese" userId="4bff8d5b-7de6-4655-b397-69b0afc81113" providerId="ADAL" clId="{B350EEA1-871C-49BB-B3F5-56C4433DBCC5}" dt="2023-01-13T18:01:54.360" v="21" actId="20577"/>
        <pc:sldMkLst>
          <pc:docMk/>
          <pc:sldMk cId="1256581075" sldId="2144328409"/>
        </pc:sldMkLst>
        <pc:spChg chg="mod">
          <ac:chgData name="Jason Wiese" userId="4bff8d5b-7de6-4655-b397-69b0afc81113" providerId="ADAL" clId="{B350EEA1-871C-49BB-B3F5-56C4433DBCC5}" dt="2023-01-13T18:01:54.360" v="21" actId="20577"/>
          <ac:spMkLst>
            <pc:docMk/>
            <pc:sldMk cId="1256581075" sldId="2144328409"/>
            <ac:spMk id="7" creationId="{EBA0A2A9-4280-6757-C833-76E5514403DF}"/>
          </ac:spMkLst>
        </pc:spChg>
      </pc:sldChg>
    </pc:docChg>
  </pc:docChgLst>
  <pc:docChgLst>
    <pc:chgData name="Reed Kiely" userId="768be38e-2fb5-40ce-925d-bd8e9d9e3c31" providerId="ADAL" clId="{27147808-6E0F-4EDE-9C5A-1E2D871B2F47}"/>
    <pc:docChg chg="modSld">
      <pc:chgData name="Reed Kiely" userId="768be38e-2fb5-40ce-925d-bd8e9d9e3c31" providerId="ADAL" clId="{27147808-6E0F-4EDE-9C5A-1E2D871B2F47}" dt="2023-01-13T15:52:16.321" v="12" actId="1038"/>
      <pc:docMkLst>
        <pc:docMk/>
      </pc:docMkLst>
      <pc:sldChg chg="addSp modSp mod">
        <pc:chgData name="Reed Kiely" userId="768be38e-2fb5-40ce-925d-bd8e9d9e3c31" providerId="ADAL" clId="{27147808-6E0F-4EDE-9C5A-1E2D871B2F47}" dt="2023-01-13T15:52:16.321" v="12" actId="1038"/>
        <pc:sldMkLst>
          <pc:docMk/>
          <pc:sldMk cId="1256581075" sldId="2144328409"/>
        </pc:sldMkLst>
        <pc:spChg chg="mod">
          <ac:chgData name="Reed Kiely" userId="768be38e-2fb5-40ce-925d-bd8e9d9e3c31" providerId="ADAL" clId="{27147808-6E0F-4EDE-9C5A-1E2D871B2F47}" dt="2023-01-13T15:50:07.926" v="5" actId="207"/>
          <ac:spMkLst>
            <pc:docMk/>
            <pc:sldMk cId="1256581075" sldId="2144328409"/>
            <ac:spMk id="2" creationId="{CD40F902-1FB3-59DF-A6EC-6E2DC6689969}"/>
          </ac:spMkLst>
        </pc:spChg>
        <pc:spChg chg="mod">
          <ac:chgData name="Reed Kiely" userId="768be38e-2fb5-40ce-925d-bd8e9d9e3c31" providerId="ADAL" clId="{27147808-6E0F-4EDE-9C5A-1E2D871B2F47}" dt="2023-01-13T15:49:20.593" v="2" actId="1037"/>
          <ac:spMkLst>
            <pc:docMk/>
            <pc:sldMk cId="1256581075" sldId="2144328409"/>
            <ac:spMk id="7" creationId="{EBA0A2A9-4280-6757-C833-76E5514403DF}"/>
          </ac:spMkLst>
        </pc:spChg>
        <pc:picChg chg="add mod">
          <ac:chgData name="Reed Kiely" userId="768be38e-2fb5-40ce-925d-bd8e9d9e3c31" providerId="ADAL" clId="{27147808-6E0F-4EDE-9C5A-1E2D871B2F47}" dt="2023-01-13T15:52:16.321" v="12" actId="1038"/>
          <ac:picMkLst>
            <pc:docMk/>
            <pc:sldMk cId="1256581075" sldId="2144328409"/>
            <ac:picMk id="3" creationId="{F8D3DC0F-0DCA-0C92-C905-9F12943EF05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5112230071646876"/>
          <c:w val="0.96562499999999996"/>
          <c:h val="0.7340908236885616"/>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3835-46C3-9F52-F06B32ED2C89}"/>
              </c:ext>
            </c:extLst>
          </c:dPt>
          <c:dPt>
            <c:idx val="1"/>
            <c:invertIfNegative val="0"/>
            <c:bubble3D val="0"/>
            <c:spPr>
              <a:solidFill>
                <a:srgbClr val="00BFF2"/>
              </a:solidFill>
              <a:ln>
                <a:noFill/>
              </a:ln>
              <a:effectLst/>
            </c:spPr>
            <c:extLst>
              <c:ext xmlns:c16="http://schemas.microsoft.com/office/drawing/2014/chart" uri="{C3380CC4-5D6E-409C-BE32-E72D297353CC}">
                <c16:uniqueId val="{00000003-3835-46C3-9F52-F06B32ED2C89}"/>
              </c:ext>
            </c:extLst>
          </c:dPt>
          <c:dPt>
            <c:idx val="2"/>
            <c:invertIfNegative val="0"/>
            <c:bubble3D val="0"/>
            <c:spPr>
              <a:solidFill>
                <a:srgbClr val="1B1464"/>
              </a:solidFill>
              <a:ln>
                <a:noFill/>
              </a:ln>
              <a:effectLst/>
            </c:spPr>
            <c:extLst>
              <c:ext xmlns:c16="http://schemas.microsoft.com/office/drawing/2014/chart" uri="{C3380CC4-5D6E-409C-BE32-E72D297353CC}">
                <c16:uniqueId val="{00000005-3835-46C3-9F52-F06B32ED2C89}"/>
              </c:ext>
            </c:extLst>
          </c:dPt>
          <c:dLbls>
            <c:delete val="1"/>
          </c:dLbls>
          <c:cat>
            <c:strRef>
              <c:f>Sheet1!$A$2:$A$4</c:f>
              <c:strCache>
                <c:ptCount val="3"/>
                <c:pt idx="0">
                  <c:v>3 Months Prior to TV Launch</c:v>
                </c:pt>
                <c:pt idx="1">
                  <c:v>TV Launch Month</c:v>
                </c:pt>
                <c:pt idx="2">
                  <c:v>Monthly Average 'When On TV'</c:v>
                </c:pt>
              </c:strCache>
            </c:strRef>
          </c:cat>
          <c:val>
            <c:numRef>
              <c:f>Sheet1!$B$2:$B$4</c:f>
              <c:numCache>
                <c:formatCode>#,##0</c:formatCode>
                <c:ptCount val="3"/>
                <c:pt idx="0">
                  <c:v>859</c:v>
                </c:pt>
                <c:pt idx="1">
                  <c:v>986</c:v>
                </c:pt>
                <c:pt idx="2">
                  <c:v>1164</c:v>
                </c:pt>
              </c:numCache>
            </c:numRef>
          </c:val>
          <c:extLst>
            <c:ext xmlns:c16="http://schemas.microsoft.com/office/drawing/2014/chart" uri="{C3380CC4-5D6E-409C-BE32-E72D297353CC}">
              <c16:uniqueId val="{00000006-3835-46C3-9F52-F06B32ED2C89}"/>
            </c:ext>
          </c:extLst>
        </c:ser>
        <c:dLbls>
          <c:dLblPos val="outEnd"/>
          <c:showLegendKey val="0"/>
          <c:showVal val="1"/>
          <c:showCatName val="0"/>
          <c:showSerName val="0"/>
          <c:showPercent val="0"/>
          <c:showBubbleSize val="0"/>
        </c:dLbls>
        <c:gapWidth val="9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5E3A7F1D-5DF0-4EBC-B426-B20F9C87B2A2}" type="datetimeFigureOut">
              <a:rPr lang="en-US" smtClean="0"/>
              <a:t>1/20/2023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A288928B-6872-4938-93F1-516843BA4B40}" type="slidenum">
              <a:rPr lang="en-US" smtClean="0"/>
              <a:t>‹#›</a:t>
            </a:fld>
            <a:endParaRPr lang="en-US"/>
          </a:p>
        </p:txBody>
      </p:sp>
    </p:spTree>
    <p:extLst>
      <p:ext uri="{BB962C8B-B14F-4D97-AF65-F5344CB8AC3E}">
        <p14:creationId xmlns:p14="http://schemas.microsoft.com/office/powerpoint/2010/main" val="61434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04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F6E2-2808-4261-871F-4EDF17FF9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B0AB7-C50A-4FD3-B1C0-FE9A583A3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735D7-F200-4FF6-BB58-C35A0A7BAEA4}"/>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574CD046-132D-40C8-918D-237670ED5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8554D-FAC5-4C42-8F64-11E9E51CC1C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92979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5380-2F0E-40A2-A353-033ACC08EF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91DE3-E2BB-47E1-91F1-4C62D6DC03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FDF1F-90B8-4C6C-AB05-A8709197F2DC}"/>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1CD08364-259C-416D-BE09-04C3FA56A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92D59-C797-4850-ACFF-202ECAD484A0}"/>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42039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1B15A-64A4-4E68-8D7E-4CEC4BC49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81693-4BFA-4494-9D43-A8D89F25A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B249-2FB7-406A-B5A4-BB86C2C76572}"/>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207EDEB4-8C83-454A-953B-85CCF5010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1AB63-F6BE-4CA7-8A41-490FD145AC2F}"/>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4773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39043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949147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35731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22528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465088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8119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4760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01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ACA-C848-4256-A6F6-CD0C10FD9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F312C-BB0C-4997-A3B8-168F0662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8805B-0588-4BED-B533-C68CD56E9D42}"/>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BFD32905-43C7-44A3-947A-93446E18B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2479-ECD1-4F09-AD6C-8CA0F9F727AA}"/>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60216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93504050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634867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8619358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272825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61605652"/>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6917376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4716942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601133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89771092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2030885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78D2-A3DA-47B2-95D4-CA0813D270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AB5E4-4C57-49CA-AA87-1272C0047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EEBE89-AA0A-43AC-814B-4FA098ADCAFD}"/>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FCAE3BC2-D5F0-4D4A-AD67-3F9162533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8858E-22D3-4481-B596-98CCBC618AC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32409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2939276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25656516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585E-9C0A-4593-B5EB-11921C61D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A8B05-3A43-426D-9E7D-EC12A3B3A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B63B1B-4035-4E9E-937E-D53438433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2991D-CA21-41B5-BE8F-8F83C8F86807}"/>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6" name="Footer Placeholder 5">
            <a:extLst>
              <a:ext uri="{FF2B5EF4-FFF2-40B4-BE49-F238E27FC236}">
                <a16:creationId xmlns:a16="http://schemas.microsoft.com/office/drawing/2014/main" id="{67CF5076-E4FE-4E30-81EE-EAC07E338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FE335-F058-4D38-9FB9-9AC1386D87BB}"/>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420088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8FED-4B11-426D-8D57-FDF413449B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255F90-B1A4-4FF6-8AF3-52D48373B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A3450-8F17-4D1D-83F7-8B8FDEA9F6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F7A60-2345-4B39-BC7F-807CDC3A0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2296A-82B7-42FA-BFCF-D378B9FD8E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FEE2F-AD81-4118-84BE-90EC7B6F979B}"/>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8" name="Footer Placeholder 7">
            <a:extLst>
              <a:ext uri="{FF2B5EF4-FFF2-40B4-BE49-F238E27FC236}">
                <a16:creationId xmlns:a16="http://schemas.microsoft.com/office/drawing/2014/main" id="{028B533C-6086-4FBD-92C0-1B60744B69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CE8594-FCB4-42A8-B1F0-7A78E48C73BF}"/>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1597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9FB0-D017-4884-9434-BE45CBA881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FF4E97-591D-4195-A613-60CEC39F6E15}"/>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4" name="Footer Placeholder 3">
            <a:extLst>
              <a:ext uri="{FF2B5EF4-FFF2-40B4-BE49-F238E27FC236}">
                <a16:creationId xmlns:a16="http://schemas.microsoft.com/office/drawing/2014/main" id="{38AE7E7D-6FFE-4242-BD78-35DF8D7CA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85CCF-0A0A-4413-8FE1-8A354E41B451}"/>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192017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66335-531B-4091-8926-9641CA0650A4}"/>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3" name="Footer Placeholder 2">
            <a:extLst>
              <a:ext uri="{FF2B5EF4-FFF2-40B4-BE49-F238E27FC236}">
                <a16:creationId xmlns:a16="http://schemas.microsoft.com/office/drawing/2014/main" id="{176C51A9-5BEF-4526-A0A3-C65A4C37AC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D44A0-B377-49DF-8A3C-AD9DE54D4B33}"/>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189314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476D-CB55-487C-BA4A-4D51A0700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60BAD-FBA8-428E-86AB-ADFC90AAA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A253A-7886-4DD2-91CE-264C79FC6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64A59-5F1B-4589-88CC-98448FF8722A}"/>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6" name="Footer Placeholder 5">
            <a:extLst>
              <a:ext uri="{FF2B5EF4-FFF2-40B4-BE49-F238E27FC236}">
                <a16:creationId xmlns:a16="http://schemas.microsoft.com/office/drawing/2014/main" id="{7D2E566B-BE5C-4831-BD38-7A6F4F9D8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CFB63-4C73-4026-9818-BF359935E94C}"/>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322043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02E2-A978-42B0-9FFF-BADF8F2BF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DA631-62A3-4DD7-A618-0C3E81ED86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A-13F6-4CCC-8492-5BB3376B9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87D58-750D-4196-A6A4-6489FFEF53B3}"/>
              </a:ext>
            </a:extLst>
          </p:cNvPr>
          <p:cNvSpPr>
            <a:spLocks noGrp="1"/>
          </p:cNvSpPr>
          <p:nvPr>
            <p:ph type="dt" sz="half" idx="10"/>
          </p:nvPr>
        </p:nvSpPr>
        <p:spPr/>
        <p:txBody>
          <a:bodyPr/>
          <a:lstStyle/>
          <a:p>
            <a:fld id="{4ADC9E66-2B20-4730-9553-361E1CFE5432}" type="datetimeFigureOut">
              <a:rPr lang="en-US" smtClean="0"/>
              <a:t>1/20/2023</a:t>
            </a:fld>
            <a:endParaRPr lang="en-US"/>
          </a:p>
        </p:txBody>
      </p:sp>
      <p:sp>
        <p:nvSpPr>
          <p:cNvPr id="6" name="Footer Placeholder 5">
            <a:extLst>
              <a:ext uri="{FF2B5EF4-FFF2-40B4-BE49-F238E27FC236}">
                <a16:creationId xmlns:a16="http://schemas.microsoft.com/office/drawing/2014/main" id="{9D9EF136-822B-40E5-B8E8-4FC8FD529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C9655-3598-4EC2-970C-39888C685FD7}"/>
              </a:ext>
            </a:extLst>
          </p:cNvPr>
          <p:cNvSpPr>
            <a:spLocks noGrp="1"/>
          </p:cNvSpPr>
          <p:nvPr>
            <p:ph type="sldNum" sz="quarter" idx="12"/>
          </p:nvPr>
        </p:nvSpPr>
        <p:spPr/>
        <p:txBody>
          <a:bodyPr/>
          <a:lstStyle/>
          <a:p>
            <a:fld id="{12920FC0-4A56-4A85-A17E-3032227DE139}" type="slidenum">
              <a:rPr lang="en-US" smtClean="0"/>
              <a:t>‹#›</a:t>
            </a:fld>
            <a:endParaRPr lang="en-US"/>
          </a:p>
        </p:txBody>
      </p:sp>
    </p:spTree>
    <p:extLst>
      <p:ext uri="{BB962C8B-B14F-4D97-AF65-F5344CB8AC3E}">
        <p14:creationId xmlns:p14="http://schemas.microsoft.com/office/powerpoint/2010/main" val="248918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3D60A6-6ADD-4C76-9B66-2F7D43E3F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99BE5-16FE-41A6-8FF6-D1B242B6D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CEB6C-25BF-4F88-A800-43CA48AF2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C9E66-2B20-4730-9553-361E1CFE5432}" type="datetimeFigureOut">
              <a:rPr lang="en-US" smtClean="0"/>
              <a:t>1/20/2023</a:t>
            </a:fld>
            <a:endParaRPr lang="en-US"/>
          </a:p>
        </p:txBody>
      </p:sp>
      <p:sp>
        <p:nvSpPr>
          <p:cNvPr id="5" name="Footer Placeholder 4">
            <a:extLst>
              <a:ext uri="{FF2B5EF4-FFF2-40B4-BE49-F238E27FC236}">
                <a16:creationId xmlns:a16="http://schemas.microsoft.com/office/drawing/2014/main" id="{27632094-20C0-4481-99BB-60CE55726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DE686-74B8-4D24-84B5-ED300CA2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0FC0-4A56-4A85-A17E-3032227DE139}" type="slidenum">
              <a:rPr lang="en-US" smtClean="0"/>
              <a:t>‹#›</a:t>
            </a:fld>
            <a:endParaRPr lang="en-US"/>
          </a:p>
        </p:txBody>
      </p:sp>
    </p:spTree>
    <p:extLst>
      <p:ext uri="{BB962C8B-B14F-4D97-AF65-F5344CB8AC3E}">
        <p14:creationId xmlns:p14="http://schemas.microsoft.com/office/powerpoint/2010/main" val="142812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64572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thevab.com/insight/lets-get-down-to-business" TargetMode="External"/><Relationship Id="rId7" Type="http://schemas.openxmlformats.org/officeDocument/2006/relationships/hyperlink" Target="https://thevab.com/insight/let-it-grow"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hevab.com/insight/convergent-tv-week-insights" TargetMode="External"/><Relationship Id="rId5" Type="http://schemas.openxmlformats.org/officeDocument/2006/relationships/image" Target="../media/image11.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1.png"/><Relationship Id="rId3" Type="http://schemas.openxmlformats.org/officeDocument/2006/relationships/hyperlink" Target="https://thevab.com/team-board" TargetMode="External"/><Relationship Id="rId7" Type="http://schemas.openxmlformats.org/officeDocument/2006/relationships/hyperlink" Target="https://thevab.com/insight/halo-effect" TargetMode="External"/><Relationship Id="rId12" Type="http://schemas.openxmlformats.org/officeDocument/2006/relationships/image" Target="../media/image42.png"/><Relationship Id="rId17" Type="http://schemas.openxmlformats.org/officeDocument/2006/relationships/image" Target="../media/image44.png"/><Relationship Id="rId2" Type="http://schemas.openxmlformats.org/officeDocument/2006/relationships/hyperlink" Target="https://thevab.com/" TargetMode="External"/><Relationship Id="rId16" Type="http://schemas.openxmlformats.org/officeDocument/2006/relationships/hyperlink" Target="https://thevab.com/insight/matter-of-principle-2020" TargetMode="External"/><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hyperlink" Target="https://thevab.com/insight/under-pressure" TargetMode="External"/><Relationship Id="rId5" Type="http://schemas.openxmlformats.org/officeDocument/2006/relationships/image" Target="../media/image38.jpe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hyperlink" Target="https://thevab.com/insight/you-oughta-know" TargetMode="External"/><Relationship Id="rId9" Type="http://schemas.openxmlformats.org/officeDocument/2006/relationships/hyperlink" Target="https://thevab.com/insight/secret-of-my-success" TargetMode="External"/><Relationship Id="rId14" Type="http://schemas.openxmlformats.org/officeDocument/2006/relationships/hyperlink" Target="https://thevab.com/insight/keep-calm-and-adverti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s://thevab.com/insight/under-pressure"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outdoor, cellphone, crowd&#10;&#10;Description automatically generated">
            <a:extLst>
              <a:ext uri="{FF2B5EF4-FFF2-40B4-BE49-F238E27FC236}">
                <a16:creationId xmlns:a16="http://schemas.microsoft.com/office/drawing/2014/main" id="{BC76C4BA-FE2B-271E-72D4-C3E423EF8AB0}"/>
              </a:ext>
            </a:extLst>
          </p:cNvPr>
          <p:cNvPicPr>
            <a:picLocks noChangeAspect="1"/>
          </p:cNvPicPr>
          <p:nvPr/>
        </p:nvPicPr>
        <p:blipFill rotWithShape="1">
          <a:blip r:embed="rId3">
            <a:extLst>
              <a:ext uri="{28A0092B-C50C-407E-A947-70E740481C1C}">
                <a14:useLocalDpi xmlns:a14="http://schemas.microsoft.com/office/drawing/2010/main"/>
              </a:ext>
            </a:extLst>
          </a:blip>
          <a:srcRect t="7530" b="8386"/>
          <a:stretch/>
        </p:blipFill>
        <p:spPr>
          <a:xfrm>
            <a:off x="0" y="0"/>
            <a:ext cx="12218940" cy="6858000"/>
          </a:xfrm>
          <a:prstGeom prst="rect">
            <a:avLst/>
          </a:prstGeom>
        </p:spPr>
      </p:pic>
      <p:pic>
        <p:nvPicPr>
          <p:cNvPr id="16" name="Picture 15" descr="A picture containing computer&#10;&#10;Description automatically generated">
            <a:extLst>
              <a:ext uri="{FF2B5EF4-FFF2-40B4-BE49-F238E27FC236}">
                <a16:creationId xmlns:a16="http://schemas.microsoft.com/office/drawing/2014/main" id="{10148B51-8CAB-EEB8-3914-1B8ABC7C0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190538" cy="6494444"/>
          </a:xfrm>
          <a:prstGeom prst="rect">
            <a:avLst/>
          </a:prstGeom>
        </p:spPr>
      </p:pic>
      <p:sp>
        <p:nvSpPr>
          <p:cNvPr id="17" name="Title 16">
            <a:extLst>
              <a:ext uri="{FF2B5EF4-FFF2-40B4-BE49-F238E27FC236}">
                <a16:creationId xmlns:a16="http://schemas.microsoft.com/office/drawing/2014/main" id="{7AB2E272-4641-7D27-6AF2-5F2F0B25374C}"/>
              </a:ext>
            </a:extLst>
          </p:cNvPr>
          <p:cNvSpPr>
            <a:spLocks noGrp="1"/>
          </p:cNvSpPr>
          <p:nvPr>
            <p:ph type="title"/>
          </p:nvPr>
        </p:nvSpPr>
        <p:spPr>
          <a:xfrm>
            <a:off x="201199" y="4457266"/>
            <a:ext cx="6105110" cy="12529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latin typeface="Helvetica" pitchFamily="2" charset="0"/>
              </a:rPr>
              <a:t>Is equity-building important for niche brands?</a:t>
            </a:r>
            <a:endParaRPr lang="en-US" sz="3600" b="1">
              <a:latin typeface="Helvetica" panose="020B0604020202020204" pitchFamily="34" charset="0"/>
              <a:cs typeface="Helvetica" panose="020B0604020202020204" pitchFamily="34" charset="0"/>
            </a:endParaRPr>
          </a:p>
        </p:txBody>
      </p:sp>
      <p:pic>
        <p:nvPicPr>
          <p:cNvPr id="18" name="Picture 17" descr="A picture containing drawing&#10;&#10;Description automatically generated">
            <a:extLst>
              <a:ext uri="{FF2B5EF4-FFF2-40B4-BE49-F238E27FC236}">
                <a16:creationId xmlns:a16="http://schemas.microsoft.com/office/drawing/2014/main" id="{F0D83833-4EC5-8366-CB7D-050772C5E4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9" name="Group 18">
            <a:extLst>
              <a:ext uri="{FF2B5EF4-FFF2-40B4-BE49-F238E27FC236}">
                <a16:creationId xmlns:a16="http://schemas.microsoft.com/office/drawing/2014/main" id="{06F1768F-5916-6E0C-829B-243D43EF256D}"/>
              </a:ext>
            </a:extLst>
          </p:cNvPr>
          <p:cNvGrpSpPr/>
          <p:nvPr/>
        </p:nvGrpSpPr>
        <p:grpSpPr>
          <a:xfrm>
            <a:off x="201198" y="3462524"/>
            <a:ext cx="6105110" cy="855923"/>
            <a:chOff x="237410" y="3815092"/>
            <a:chExt cx="6105110" cy="855923"/>
          </a:xfrm>
        </p:grpSpPr>
        <p:sp>
          <p:nvSpPr>
            <p:cNvPr id="20" name="TextBox 19">
              <a:extLst>
                <a:ext uri="{FF2B5EF4-FFF2-40B4-BE49-F238E27FC236}">
                  <a16:creationId xmlns:a16="http://schemas.microsoft.com/office/drawing/2014/main" id="{EA172590-7FFD-5F91-A764-FAC529CE803D}"/>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21" name="Group 20">
              <a:extLst>
                <a:ext uri="{FF2B5EF4-FFF2-40B4-BE49-F238E27FC236}">
                  <a16:creationId xmlns:a16="http://schemas.microsoft.com/office/drawing/2014/main" id="{C82CF512-910D-90A1-3DCB-F1E90EAD8D76}"/>
                </a:ext>
              </a:extLst>
            </p:cNvPr>
            <p:cNvGrpSpPr/>
            <p:nvPr/>
          </p:nvGrpSpPr>
          <p:grpSpPr>
            <a:xfrm>
              <a:off x="237410" y="3863531"/>
              <a:ext cx="2153915" cy="807484"/>
              <a:chOff x="237410" y="3863531"/>
              <a:chExt cx="2153915" cy="807484"/>
            </a:xfrm>
          </p:grpSpPr>
          <p:cxnSp>
            <p:nvCxnSpPr>
              <p:cNvPr id="31" name="Straight Connector 30">
                <a:extLst>
                  <a:ext uri="{FF2B5EF4-FFF2-40B4-BE49-F238E27FC236}">
                    <a16:creationId xmlns:a16="http://schemas.microsoft.com/office/drawing/2014/main" id="{2733C385-0806-6C32-044D-2F6788E5BB12}"/>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1441E0B-A874-D550-D22B-D8598225E6CB}"/>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5" name="Picture 34" descr="Icon&#10;&#10;Description automatically generated">
                <a:extLst>
                  <a:ext uri="{FF2B5EF4-FFF2-40B4-BE49-F238E27FC236}">
                    <a16:creationId xmlns:a16="http://schemas.microsoft.com/office/drawing/2014/main" id="{018BECC7-69F7-B06D-1EB9-CE11E4BF16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 name="Picture 1">
            <a:extLst>
              <a:ext uri="{FF2B5EF4-FFF2-40B4-BE49-F238E27FC236}">
                <a16:creationId xmlns:a16="http://schemas.microsoft.com/office/drawing/2014/main" id="{32562317-61AD-3ECC-46FF-563CA4D46C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15952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69150"/>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Implications for Marketers</a:t>
            </a:r>
          </a:p>
        </p:txBody>
      </p:sp>
      <p:sp>
        <p:nvSpPr>
          <p:cNvPr id="7" name="Rectangle 6">
            <a:extLst>
              <a:ext uri="{FF2B5EF4-FFF2-40B4-BE49-F238E27FC236}">
                <a16:creationId xmlns:a16="http://schemas.microsoft.com/office/drawing/2014/main" id="{F25B641F-1744-45AC-B343-CA9AA9737A1D}"/>
              </a:ext>
            </a:extLst>
          </p:cNvPr>
          <p:cNvSpPr/>
          <p:nvPr/>
        </p:nvSpPr>
        <p:spPr>
          <a:xfrm>
            <a:off x="5870972" y="1557702"/>
            <a:ext cx="6088674" cy="403187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Niche brands are launching equity-building TV campaigns to establish ‘top-of-mind’ awareness among their</a:t>
            </a:r>
            <a:r>
              <a:rPr lang="en-US" sz="2000">
                <a:solidFill>
                  <a:srgbClr val="1B1464"/>
                </a:solidFill>
                <a:latin typeface="Helvetica" panose="020B0604020202020204" pitchFamily="2" charset="0"/>
                <a:cs typeface="Helvetica" panose="020B0604020202020204" pitchFamily="34" charset="0"/>
              </a:rPr>
              <a:t> customer prospects so that when they are ready to buy, they will be more likely to include their brand within their consideration set</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Times New Roman" panose="02020603050405020304" pitchFamily="18"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000">
                <a:solidFill>
                  <a:srgbClr val="1B1464"/>
                </a:solidFill>
                <a:latin typeface="Helvetica"/>
                <a:cs typeface="Helvetica"/>
              </a:rPr>
              <a:t>With most of the research process for products and services now taking place online, savvy marketers are utilizing TV campaigns to drive many more new customer prospects to their digital platforms</a:t>
            </a:r>
            <a:endParaRPr kumimoji="0" lang="en-US" sz="20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Times New Roman" panose="02020603050405020304" pitchFamily="18" charset="0"/>
              <a:cs typeface="Helvetica"/>
            </a:endParaRPr>
          </a:p>
        </p:txBody>
      </p:sp>
    </p:spTree>
    <p:extLst>
      <p:ext uri="{BB962C8B-B14F-4D97-AF65-F5344CB8AC3E}">
        <p14:creationId xmlns:p14="http://schemas.microsoft.com/office/powerpoint/2010/main" val="396474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extLst>
              <a:ext uri="{FF2B5EF4-FFF2-40B4-BE49-F238E27FC236}">
                <a16:creationId xmlns:a16="http://schemas.microsoft.com/office/drawing/2014/main" id="{58447AB7-7F87-57EF-197B-12019D35F9D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92310" y="3594876"/>
            <a:ext cx="3330584" cy="1875306"/>
          </a:xfrm>
          <a:prstGeom prst="rect">
            <a:avLst/>
          </a:prstGeom>
          <a:ln w="57150">
            <a:solidFill>
              <a:srgbClr val="ED3C8D"/>
            </a:solidFill>
          </a:ln>
        </p:spPr>
      </p:pic>
      <p:sp>
        <p:nvSpPr>
          <p:cNvPr id="2" name="Rectangle 1">
            <a:extLst>
              <a:ext uri="{FF2B5EF4-FFF2-40B4-BE49-F238E27FC236}">
                <a16:creationId xmlns:a16="http://schemas.microsoft.com/office/drawing/2014/main" id="{1C617D06-C524-9F1D-EAC0-17EC45F0E117}"/>
              </a:ext>
            </a:extLst>
          </p:cNvPr>
          <p:cNvSpPr/>
          <p:nvPr/>
        </p:nvSpPr>
        <p:spPr>
          <a:xfrm>
            <a:off x="0" y="-1463"/>
            <a:ext cx="12195885" cy="1687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73957" y="353837"/>
            <a:ext cx="119965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To learn more about the importance and impact of brand-building for niche brands, like Business-to-Business, download the full reports below</a:t>
            </a: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hlinkClick r:id="rId6"/>
            <a:extLst>
              <a:ext uri="{FF2B5EF4-FFF2-40B4-BE49-F238E27FC236}">
                <a16:creationId xmlns:a16="http://schemas.microsoft.com/office/drawing/2014/main" id="{964FFF73-910D-B7DB-8594-B2B8EA0C1458}"/>
              </a:ext>
            </a:extLst>
          </p:cNvPr>
          <p:cNvSpPr txBox="1"/>
          <p:nvPr/>
        </p:nvSpPr>
        <p:spPr>
          <a:xfrm>
            <a:off x="359714" y="5540406"/>
            <a:ext cx="53433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Let It Grow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Importance of</a:t>
            </a:r>
            <a:b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Brand-Building</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for Niche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Marketers</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hlinkClick r:id="rId6"/>
            <a:extLst>
              <a:ext uri="{FF2B5EF4-FFF2-40B4-BE49-F238E27FC236}">
                <a16:creationId xmlns:a16="http://schemas.microsoft.com/office/drawing/2014/main" id="{B411305D-0A6B-4DF0-8431-28B4DCB428AC}"/>
              </a:ext>
            </a:extLst>
          </p:cNvPr>
          <p:cNvSpPr txBox="1"/>
          <p:nvPr/>
        </p:nvSpPr>
        <p:spPr>
          <a:xfrm>
            <a:off x="6694302" y="5548676"/>
            <a:ext cx="49265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Let’s Get Down to Business</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Brand-Building Drives Outcomes</a:t>
            </a:r>
            <a:b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Innovative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B2B</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Advertisers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59665464-6980-EBE2-E4A3-55A00C0EFA8F}"/>
              </a:ext>
            </a:extLst>
          </p:cNvPr>
          <p:cNvSpPr txBox="1"/>
          <p:nvPr/>
        </p:nvSpPr>
        <p:spPr>
          <a:xfrm>
            <a:off x="287576" y="2210894"/>
            <a:ext cx="548762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‘Let It Grow’</a:t>
            </a:r>
            <a:r>
              <a:rPr kumimoji="0" lang="en-US" sz="1600" b="1"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 uncovers the unique challenges that brands with niche targets must overcome and how they are using brand-building strategies to drive business outcomes</a:t>
            </a:r>
            <a:endPar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cxnSp>
        <p:nvCxnSpPr>
          <p:cNvPr id="8" name="Straight Connector 7">
            <a:extLst>
              <a:ext uri="{FF2B5EF4-FFF2-40B4-BE49-F238E27FC236}">
                <a16:creationId xmlns:a16="http://schemas.microsoft.com/office/drawing/2014/main" id="{FF1CDD6A-8451-4715-FA92-7EA7C0A9EA99}"/>
              </a:ext>
            </a:extLst>
          </p:cNvPr>
          <p:cNvCxnSpPr/>
          <p:nvPr/>
        </p:nvCxnSpPr>
        <p:spPr>
          <a:xfrm>
            <a:off x="6096000" y="2087681"/>
            <a:ext cx="0" cy="4269574"/>
          </a:xfrm>
          <a:prstGeom prst="line">
            <a:avLst/>
          </a:prstGeom>
          <a:ln w="28575">
            <a:solidFill>
              <a:srgbClr val="ED3C8D"/>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FFDB36-693A-E017-C1F7-2A8D06D872C3}"/>
              </a:ext>
            </a:extLst>
          </p:cNvPr>
          <p:cNvSpPr txBox="1"/>
          <p:nvPr/>
        </p:nvSpPr>
        <p:spPr>
          <a:xfrm>
            <a:off x="6518785" y="2210894"/>
            <a:ext cx="527762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‘Let’s Get Down to Business’ </a:t>
            </a:r>
            <a:r>
              <a:rPr kumimoji="0" lang="en-US" sz="1600" b="1" i="0" u="none" strike="noStrike" kern="1200" cap="none" spc="0" normalizeH="0" baseline="0" noProof="0" dirty="0">
                <a:ln>
                  <a:noFill/>
                </a:ln>
                <a:solidFill>
                  <a:srgbClr val="1B1464"/>
                </a:solidFill>
                <a:effectLst/>
                <a:uLnTx/>
                <a:uFillTx/>
                <a:latin typeface="Helvetica" panose="020B0604020202020204" pitchFamily="2" charset="0"/>
                <a:ea typeface="+mn-ea"/>
                <a:cs typeface="+mn-cs"/>
              </a:rPr>
              <a:t>explores real-world examples from 25 innovative B2B advertisers to quantify the impact of brand-building strategies from awareness down to sales</a:t>
            </a:r>
            <a:endParaRPr kumimoji="0" lang="en-US" sz="16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sp>
        <p:nvSpPr>
          <p:cNvPr id="11" name="Oval 10">
            <a:extLst>
              <a:ext uri="{FF2B5EF4-FFF2-40B4-BE49-F238E27FC236}">
                <a16:creationId xmlns:a16="http://schemas.microsoft.com/office/drawing/2014/main" id="{3EDF8A85-18FE-4793-DA1B-8CC735EBDCFA}"/>
              </a:ext>
            </a:extLst>
          </p:cNvPr>
          <p:cNvSpPr/>
          <p:nvPr/>
        </p:nvSpPr>
        <p:spPr>
          <a:xfrm>
            <a:off x="10541376" y="3063666"/>
            <a:ext cx="1255030" cy="881784"/>
          </a:xfrm>
          <a:prstGeom prst="ellipse">
            <a:avLst/>
          </a:prstGeom>
          <a:solidFill>
            <a:srgbClr val="ED3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latin typeface="Helvetica" panose="020B0403020202020204" pitchFamily="34" charset="0"/>
              </a:rPr>
              <a:t>includes </a:t>
            </a:r>
            <a:br>
              <a:rPr lang="en-US" sz="1050" b="1">
                <a:latin typeface="Helvetica" panose="020B0403020202020204" pitchFamily="34" charset="0"/>
              </a:rPr>
            </a:br>
            <a:r>
              <a:rPr lang="en-US" sz="1050" b="1">
                <a:latin typeface="Helvetica" panose="020B0403020202020204" pitchFamily="34" charset="0"/>
              </a:rPr>
              <a:t>in-depth, </a:t>
            </a:r>
            <a:br>
              <a:rPr lang="en-US" sz="1050" b="1">
                <a:latin typeface="Helvetica" panose="020B0403020202020204" pitchFamily="34" charset="0"/>
              </a:rPr>
            </a:br>
            <a:r>
              <a:rPr lang="en-US" sz="1050" b="1">
                <a:latin typeface="Helvetica" panose="020B0403020202020204" pitchFamily="34" charset="0"/>
              </a:rPr>
              <a:t>full-funnel attribution analysis</a:t>
            </a:r>
          </a:p>
        </p:txBody>
      </p:sp>
      <p:pic>
        <p:nvPicPr>
          <p:cNvPr id="12" name="Picture 11">
            <a:hlinkClick r:id="rId7"/>
            <a:extLst>
              <a:ext uri="{FF2B5EF4-FFF2-40B4-BE49-F238E27FC236}">
                <a16:creationId xmlns:a16="http://schemas.microsoft.com/office/drawing/2014/main" id="{C1F58F0A-8620-1C81-4373-CEF96FC7A82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9103" y="3598733"/>
            <a:ext cx="3324575" cy="1871449"/>
          </a:xfrm>
          <a:prstGeom prst="rect">
            <a:avLst/>
          </a:prstGeom>
          <a:ln w="57150">
            <a:solidFill>
              <a:srgbClr val="ED3C8D"/>
            </a:solidFill>
          </a:ln>
        </p:spPr>
      </p:pic>
    </p:spTree>
    <p:extLst>
      <p:ext uri="{BB962C8B-B14F-4D97-AF65-F5344CB8AC3E}">
        <p14:creationId xmlns:p14="http://schemas.microsoft.com/office/powerpoint/2010/main" val="252287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277486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22957"/>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42" name="Group 41">
            <a:extLst>
              <a:ext uri="{FF2B5EF4-FFF2-40B4-BE49-F238E27FC236}">
                <a16:creationId xmlns:a16="http://schemas.microsoft.com/office/drawing/2014/main" id="{5C2419ED-7024-4C45-8E6C-B9388F848151}"/>
              </a:ext>
            </a:extLst>
          </p:cNvPr>
          <p:cNvGrpSpPr/>
          <p:nvPr/>
        </p:nvGrpSpPr>
        <p:grpSpPr>
          <a:xfrm>
            <a:off x="332794" y="688719"/>
            <a:ext cx="2433585" cy="744993"/>
            <a:chOff x="2529807" y="542425"/>
            <a:chExt cx="1962494" cy="744993"/>
          </a:xfrm>
        </p:grpSpPr>
        <p:sp>
          <p:nvSpPr>
            <p:cNvPr id="43" name="TextBox 42">
              <a:hlinkClick r:id="rId3"/>
              <a:extLst>
                <a:ext uri="{FF2B5EF4-FFF2-40B4-BE49-F238E27FC236}">
                  <a16:creationId xmlns:a16="http://schemas.microsoft.com/office/drawing/2014/main" id="{628E97AD-7859-4E8E-AE5F-E094C92E4317}"/>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3026664E-461F-4A0F-BA7C-C1F1BFC5D4F5}"/>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40A36D72-76A2-9A85-7B7E-9B8315C95B91}"/>
              </a:ext>
            </a:extLst>
          </p:cNvPr>
          <p:cNvGrpSpPr/>
          <p:nvPr/>
        </p:nvGrpSpPr>
        <p:grpSpPr>
          <a:xfrm>
            <a:off x="332794" y="1716949"/>
            <a:ext cx="2534814" cy="734890"/>
            <a:chOff x="2904789" y="1716949"/>
            <a:chExt cx="2534814" cy="734890"/>
          </a:xfrm>
        </p:grpSpPr>
        <p:sp>
          <p:nvSpPr>
            <p:cNvPr id="27" name="TextBox 26">
              <a:hlinkClick r:id="rId3"/>
              <a:extLst>
                <a:ext uri="{FF2B5EF4-FFF2-40B4-BE49-F238E27FC236}">
                  <a16:creationId xmlns:a16="http://schemas.microsoft.com/office/drawing/2014/main" id="{FCDD4C80-ADF5-BCFC-F13E-61717E1F37A5}"/>
                </a:ext>
              </a:extLst>
            </p:cNvPr>
            <p:cNvSpPr txBox="1"/>
            <p:nvPr/>
          </p:nvSpPr>
          <p:spPr>
            <a:xfrm>
              <a:off x="2904789" y="1716949"/>
              <a:ext cx="25348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Karolina Guillen</a:t>
              </a:r>
            </a:p>
          </p:txBody>
        </p:sp>
        <p:sp>
          <p:nvSpPr>
            <p:cNvPr id="28" name="TextBox 27">
              <a:extLst>
                <a:ext uri="{FF2B5EF4-FFF2-40B4-BE49-F238E27FC236}">
                  <a16:creationId xmlns:a16="http://schemas.microsoft.com/office/drawing/2014/main" id="{49035CB5-F5E5-C0FB-A642-290F6BEF48C5}"/>
                </a:ext>
              </a:extLst>
            </p:cNvPr>
            <p:cNvSpPr txBox="1"/>
            <p:nvPr/>
          </p:nvSpPr>
          <p:spPr>
            <a:xfrm>
              <a:off x="2904789" y="2020952"/>
              <a:ext cx="25348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karolinag@thevab.com</a:t>
              </a:r>
            </a:p>
          </p:txBody>
        </p:sp>
      </p:grpSp>
      <p:grpSp>
        <p:nvGrpSpPr>
          <p:cNvPr id="16" name="Group 15">
            <a:extLst>
              <a:ext uri="{FF2B5EF4-FFF2-40B4-BE49-F238E27FC236}">
                <a16:creationId xmlns:a16="http://schemas.microsoft.com/office/drawing/2014/main" id="{313F59B6-3471-7AC5-8131-049F4EEB4B33}"/>
              </a:ext>
            </a:extLst>
          </p:cNvPr>
          <p:cNvGrpSpPr/>
          <p:nvPr/>
        </p:nvGrpSpPr>
        <p:grpSpPr>
          <a:xfrm>
            <a:off x="2904789" y="693609"/>
            <a:ext cx="1880099" cy="744993"/>
            <a:chOff x="198561" y="542425"/>
            <a:chExt cx="1453627" cy="744993"/>
          </a:xfrm>
        </p:grpSpPr>
        <p:sp>
          <p:nvSpPr>
            <p:cNvPr id="19" name="TextBox 18">
              <a:hlinkClick r:id="rId3"/>
              <a:extLst>
                <a:ext uri="{FF2B5EF4-FFF2-40B4-BE49-F238E27FC236}">
                  <a16:creationId xmlns:a16="http://schemas.microsoft.com/office/drawing/2014/main" id="{042CC643-0CAC-C42B-5BCF-512F1146F18F}"/>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Reed Kiely</a:t>
              </a:r>
            </a:p>
          </p:txBody>
        </p:sp>
        <p:sp>
          <p:nvSpPr>
            <p:cNvPr id="20" name="TextBox 19">
              <a:extLst>
                <a:ext uri="{FF2B5EF4-FFF2-40B4-BE49-F238E27FC236}">
                  <a16:creationId xmlns:a16="http://schemas.microsoft.com/office/drawing/2014/main" id="{82D9A118-D8A0-4BEA-B547-6825BDDC8384}"/>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sp>
        <p:nvSpPr>
          <p:cNvPr id="26" name="TextBox 25">
            <a:hlinkClick r:id="rId4"/>
            <a:extLst>
              <a:ext uri="{FF2B5EF4-FFF2-40B4-BE49-F238E27FC236}">
                <a16:creationId xmlns:a16="http://schemas.microsoft.com/office/drawing/2014/main" id="{2C1AFF89-8407-7ECA-2C49-3E8867815C93}"/>
              </a:ext>
            </a:extLst>
          </p:cNvPr>
          <p:cNvSpPr txBox="1"/>
          <p:nvPr/>
        </p:nvSpPr>
        <p:spPr>
          <a:xfrm>
            <a:off x="6460863" y="3349562"/>
            <a:ext cx="2509105"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You </a:t>
            </a:r>
            <a:r>
              <a:rPr kumimoji="0" lang="en-US" sz="1100" b="1" i="0" u="none" strike="noStrike" kern="1200" cap="none" spc="0" normalizeH="0" baseline="0" noProof="0" err="1">
                <a:ln>
                  <a:noFill/>
                </a:ln>
                <a:solidFill>
                  <a:srgbClr val="ED3C8D"/>
                </a:solidFill>
                <a:effectLst/>
                <a:uLnTx/>
                <a:uFillTx/>
                <a:latin typeface="Helvetica" panose="020B0403020202020204" pitchFamily="34" charset="0"/>
                <a:ea typeface="+mn-ea"/>
                <a:cs typeface="+mn-cs"/>
              </a:rPr>
              <a:t>Oughta</a:t>
            </a: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Know</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 &amp; what it means for video measurement</a:t>
            </a:r>
          </a:p>
        </p:txBody>
      </p:sp>
      <p:pic>
        <p:nvPicPr>
          <p:cNvPr id="31" name="Picture 30">
            <a:hlinkClick r:id="rId4"/>
            <a:extLst>
              <a:ext uri="{FF2B5EF4-FFF2-40B4-BE49-F238E27FC236}">
                <a16:creationId xmlns:a16="http://schemas.microsoft.com/office/drawing/2014/main" id="{F11A48F2-09E8-0B1E-0A9C-BB8A2C5BE1C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939533" y="2200895"/>
            <a:ext cx="1551765" cy="114245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34" name="Picture 33">
            <a:hlinkClick r:id="rId7"/>
            <a:extLst>
              <a:ext uri="{FF2B5EF4-FFF2-40B4-BE49-F238E27FC236}">
                <a16:creationId xmlns:a16="http://schemas.microsoft.com/office/drawing/2014/main" id="{DA8E3C6F-6BB3-2EDA-5646-D578FA9B664A}"/>
              </a:ext>
            </a:extLst>
          </p:cNvPr>
          <p:cNvPicPr>
            <a:picLocks noChangeAspect="1"/>
          </p:cNvPicPr>
          <p:nvPr/>
        </p:nvPicPr>
        <p:blipFill rotWithShape="1">
          <a:blip r:embed="rId8"/>
          <a:srcRect l="24821" t="35738" r="41688" b="30899"/>
          <a:stretch/>
        </p:blipFill>
        <p:spPr>
          <a:xfrm>
            <a:off x="9490782" y="382895"/>
            <a:ext cx="1934295" cy="109443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sp>
        <p:nvSpPr>
          <p:cNvPr id="35" name="TextBox 34">
            <a:hlinkClick r:id="rId7"/>
            <a:extLst>
              <a:ext uri="{FF2B5EF4-FFF2-40B4-BE49-F238E27FC236}">
                <a16:creationId xmlns:a16="http://schemas.microsoft.com/office/drawing/2014/main" id="{7A8B1B4B-1AD1-B0CB-1E01-613339ACF9F0}"/>
              </a:ext>
            </a:extLst>
          </p:cNvPr>
          <p:cNvSpPr txBox="1"/>
          <p:nvPr/>
        </p:nvSpPr>
        <p:spPr>
          <a:xfrm>
            <a:off x="9497449" y="1466470"/>
            <a:ext cx="1920960"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Halo Effect</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as a growth engine</a:t>
            </a:r>
          </a:p>
        </p:txBody>
      </p:sp>
      <p:sp>
        <p:nvSpPr>
          <p:cNvPr id="3" name="TextBox 2">
            <a:hlinkClick r:id="rId9"/>
            <a:extLst>
              <a:ext uri="{FF2B5EF4-FFF2-40B4-BE49-F238E27FC236}">
                <a16:creationId xmlns:a16="http://schemas.microsoft.com/office/drawing/2014/main" id="{38D055BB-624E-1238-08CE-3A01375C5BF0}"/>
              </a:ext>
            </a:extLst>
          </p:cNvPr>
          <p:cNvSpPr txBox="1"/>
          <p:nvPr/>
        </p:nvSpPr>
        <p:spPr>
          <a:xfrm>
            <a:off x="6340966" y="1466470"/>
            <a:ext cx="2748898"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Secret of My Success</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p>
        </p:txBody>
      </p:sp>
      <p:pic>
        <p:nvPicPr>
          <p:cNvPr id="6" name="Picture 5">
            <a:hlinkClick r:id="rId9"/>
            <a:extLst>
              <a:ext uri="{FF2B5EF4-FFF2-40B4-BE49-F238E27FC236}">
                <a16:creationId xmlns:a16="http://schemas.microsoft.com/office/drawing/2014/main" id="{7FB69F5C-71C2-0FA9-3841-BB8212B060A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745351" y="382895"/>
            <a:ext cx="1940129" cy="109334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sp>
        <p:nvSpPr>
          <p:cNvPr id="11" name="TextBox 10">
            <a:hlinkClick r:id="rId11"/>
            <a:extLst>
              <a:ext uri="{FF2B5EF4-FFF2-40B4-BE49-F238E27FC236}">
                <a16:creationId xmlns:a16="http://schemas.microsoft.com/office/drawing/2014/main" id="{5DBD906A-157B-A5A5-7480-4461EADD1CFE}"/>
              </a:ext>
            </a:extLst>
          </p:cNvPr>
          <p:cNvSpPr txBox="1"/>
          <p:nvPr/>
        </p:nvSpPr>
        <p:spPr>
          <a:xfrm>
            <a:off x="9230667" y="3349562"/>
            <a:ext cx="245452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Under Pressure</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 marketing strategies to successfully navigate your brand through inflation</a:t>
            </a:r>
          </a:p>
        </p:txBody>
      </p:sp>
      <p:pic>
        <p:nvPicPr>
          <p:cNvPr id="12" name="Picture 11">
            <a:hlinkClick r:id="rId11"/>
            <a:extLst>
              <a:ext uri="{FF2B5EF4-FFF2-40B4-BE49-F238E27FC236}">
                <a16:creationId xmlns:a16="http://schemas.microsoft.com/office/drawing/2014/main" id="{1A922AE7-DC60-977B-9865-2D16FF985EE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475109" y="2236093"/>
            <a:ext cx="1965640" cy="110725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18" name="Picture 17">
            <a:extLst>
              <a:ext uri="{FF2B5EF4-FFF2-40B4-BE49-F238E27FC236}">
                <a16:creationId xmlns:a16="http://schemas.microsoft.com/office/drawing/2014/main" id="{A77F13DB-E709-C654-14E8-F386106F9EB9}"/>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2" name="Slide Number Placeholder 5">
            <a:extLst>
              <a:ext uri="{FF2B5EF4-FFF2-40B4-BE49-F238E27FC236}">
                <a16:creationId xmlns:a16="http://schemas.microsoft.com/office/drawing/2014/main" id="{17B23B8D-A182-5C54-0283-80FCA862F47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67608D24-669C-C62B-DF64-F866A88F0EA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5" name="Picture 24">
            <a:hlinkClick r:id="rId14"/>
            <a:extLst>
              <a:ext uri="{FF2B5EF4-FFF2-40B4-BE49-F238E27FC236}">
                <a16:creationId xmlns:a16="http://schemas.microsoft.com/office/drawing/2014/main" id="{689D0270-F7A8-F280-AD22-B70A3FB5B27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743539" y="4173658"/>
            <a:ext cx="1943752" cy="109669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sp>
        <p:nvSpPr>
          <p:cNvPr id="29" name="TextBox 28">
            <a:hlinkClick r:id="rId16"/>
            <a:extLst>
              <a:ext uri="{FF2B5EF4-FFF2-40B4-BE49-F238E27FC236}">
                <a16:creationId xmlns:a16="http://schemas.microsoft.com/office/drawing/2014/main" id="{58E490C2-F9AA-9466-E39F-B9D16F85C097}"/>
              </a:ext>
            </a:extLst>
          </p:cNvPr>
          <p:cNvSpPr txBox="1"/>
          <p:nvPr/>
        </p:nvSpPr>
        <p:spPr>
          <a:xfrm>
            <a:off x="9230667" y="5278939"/>
            <a:ext cx="245452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Matter of Principle</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 Reassessing Your Strategy</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Today’s Environment</a:t>
            </a:r>
          </a:p>
        </p:txBody>
      </p:sp>
      <p:sp>
        <p:nvSpPr>
          <p:cNvPr id="32" name="TextBox 31">
            <a:hlinkClick r:id="rId14"/>
            <a:extLst>
              <a:ext uri="{FF2B5EF4-FFF2-40B4-BE49-F238E27FC236}">
                <a16:creationId xmlns:a16="http://schemas.microsoft.com/office/drawing/2014/main" id="{2F56BA8A-1F3D-8222-B322-A955310B0CB8}"/>
              </a:ext>
            </a:extLst>
          </p:cNvPr>
          <p:cNvSpPr txBox="1"/>
          <p:nvPr/>
        </p:nvSpPr>
        <p:spPr>
          <a:xfrm>
            <a:off x="6488153" y="5278939"/>
            <a:ext cx="245452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Keep Calm and Advertise On</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to successfully navigate your brand through an economic downturn</a:t>
            </a:r>
          </a:p>
        </p:txBody>
      </p:sp>
      <p:pic>
        <p:nvPicPr>
          <p:cNvPr id="33" name="Picture 32">
            <a:hlinkClick r:id="rId16"/>
            <a:extLst>
              <a:ext uri="{FF2B5EF4-FFF2-40B4-BE49-F238E27FC236}">
                <a16:creationId xmlns:a16="http://schemas.microsoft.com/office/drawing/2014/main" id="{48CC03E2-6AE1-475B-2609-7EE110AFA418}"/>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487865" y="4173658"/>
            <a:ext cx="1940129" cy="1092559"/>
          </a:xfrm>
          <a:prstGeom prst="rect">
            <a:avLst/>
          </a:prstGeom>
          <a:ln>
            <a:solidFill>
              <a:srgbClr val="1B1464"/>
            </a:solidFill>
          </a:ln>
        </p:spPr>
      </p:pic>
    </p:spTree>
    <p:extLst>
      <p:ext uri="{BB962C8B-B14F-4D97-AF65-F5344CB8AC3E}">
        <p14:creationId xmlns:p14="http://schemas.microsoft.com/office/powerpoint/2010/main" val="311085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2C1A6613-D017-57FE-3423-7128BD90E8B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AC2931E-E7D0-8CF1-F0B7-3C7BD61FBDA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0D58293B-0B4B-5299-8B10-FDFBF844B4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06276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CAD9B15F-0D69-4C8D-B372-04FC8D25174A}"/>
              </a:ext>
            </a:extLst>
          </p:cNvPr>
          <p:cNvPicPr>
            <a:picLocks noChangeAspect="1"/>
          </p:cNvPicPr>
          <p:nvPr/>
        </p:nvPicPr>
        <p:blipFill rotWithShape="1">
          <a:blip r:embed="rId2">
            <a:extLst>
              <a:ext uri="{28A0092B-C50C-407E-A947-70E740481C1C}">
                <a14:useLocalDpi xmlns:a14="http://schemas.microsoft.com/office/drawing/2010/main"/>
              </a:ext>
            </a:extLst>
          </a:blip>
          <a:srcRect l="18246" r="39406"/>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extBox 1">
            <a:extLst>
              <a:ext uri="{FF2B5EF4-FFF2-40B4-BE49-F238E27FC236}">
                <a16:creationId xmlns:a16="http://schemas.microsoft.com/office/drawing/2014/main" id="{CD40F902-1FB3-59DF-A6EC-6E2DC6689969}"/>
              </a:ext>
            </a:extLst>
          </p:cNvPr>
          <p:cNvSpPr txBox="1"/>
          <p:nvPr/>
        </p:nvSpPr>
        <p:spPr>
          <a:xfrm>
            <a:off x="5522843" y="492545"/>
            <a:ext cx="6467724" cy="1200329"/>
          </a:xfrm>
          <a:prstGeom prst="rect">
            <a:avLst/>
          </a:prstGeom>
          <a:noFill/>
        </p:spPr>
        <p:txBody>
          <a:bodyPr wrap="square" rtlCol="0">
            <a:spAutoFit/>
          </a:bodyPr>
          <a:lstStyle/>
          <a:p>
            <a:r>
              <a:rPr lang="en-US" sz="2400" i="1" dirty="0">
                <a:solidFill>
                  <a:srgbClr val="ED3C8D"/>
                </a:solidFill>
                <a:latin typeface="Helvetica" panose="020B0604020202020204" pitchFamily="2" charset="0"/>
              </a:rPr>
              <a:t>I am targeting a highly specific audience with a very specific purchase behaviors, do I need to invest in brand-building advertising?</a:t>
            </a:r>
          </a:p>
        </p:txBody>
      </p:sp>
      <p:pic>
        <p:nvPicPr>
          <p:cNvPr id="6" name="Picture 5" descr="Icon&#10;&#10;Description automatically generated">
            <a:extLst>
              <a:ext uri="{FF2B5EF4-FFF2-40B4-BE49-F238E27FC236}">
                <a16:creationId xmlns:a16="http://schemas.microsoft.com/office/drawing/2014/main" id="{13201AF5-BA69-36B7-82DC-D1A9E5AEE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113172"/>
            <a:ext cx="1164203" cy="1164203"/>
          </a:xfrm>
          <a:prstGeom prst="rect">
            <a:avLst/>
          </a:prstGeom>
        </p:spPr>
      </p:pic>
      <p:sp>
        <p:nvSpPr>
          <p:cNvPr id="7" name="TextBox 6">
            <a:extLst>
              <a:ext uri="{FF2B5EF4-FFF2-40B4-BE49-F238E27FC236}">
                <a16:creationId xmlns:a16="http://schemas.microsoft.com/office/drawing/2014/main" id="{EBA0A2A9-4280-6757-C833-76E5514403DF}"/>
              </a:ext>
            </a:extLst>
          </p:cNvPr>
          <p:cNvSpPr txBox="1"/>
          <p:nvPr/>
        </p:nvSpPr>
        <p:spPr>
          <a:xfrm>
            <a:off x="4643206" y="2072247"/>
            <a:ext cx="7347361" cy="40626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This is a question many marketers 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Using B2B brands as our reference, in this analysis you’ll learn why brand-building is critical even for small brands with highly specific consumer targets. You’ll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top-of-mind awareness is essential for brands </a:t>
            </a:r>
            <a:b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with long purchase cycles</a:t>
            </a:r>
          </a:p>
          <a:p>
            <a:pPr marR="0" lvl="1"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The relationship between brand-building and conversion / consumer action</a:t>
            </a: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endPar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Blip>
                <a:blip r:embed="rId5"/>
              </a:buBlip>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How brand-building can drive a variety of common business KPIs </a:t>
            </a:r>
          </a:p>
        </p:txBody>
      </p:sp>
      <p:pic>
        <p:nvPicPr>
          <p:cNvPr id="3" name="Picture 2" descr="Icon&#10;&#10;Description automatically generated">
            <a:extLst>
              <a:ext uri="{FF2B5EF4-FFF2-40B4-BE49-F238E27FC236}">
                <a16:creationId xmlns:a16="http://schemas.microsoft.com/office/drawing/2014/main" id="{F8D3DC0F-0DCA-0C92-C905-9F12943EF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1036380" y="1214208"/>
            <a:ext cx="347144" cy="347144"/>
          </a:xfrm>
          <a:prstGeom prst="rect">
            <a:avLst/>
          </a:prstGeom>
        </p:spPr>
      </p:pic>
    </p:spTree>
    <p:extLst>
      <p:ext uri="{BB962C8B-B14F-4D97-AF65-F5344CB8AC3E}">
        <p14:creationId xmlns:p14="http://schemas.microsoft.com/office/powerpoint/2010/main" val="125658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3671A3-0FD0-05CF-21E1-2FF96072737B}"/>
              </a:ext>
            </a:extLst>
          </p:cNvPr>
          <p:cNvSpPr/>
          <p:nvPr/>
        </p:nvSpPr>
        <p:spPr>
          <a:xfrm>
            <a:off x="-3886" y="1686476"/>
            <a:ext cx="1219588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49919" y="327914"/>
            <a:ext cx="119965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key challenge for B2B marketers is their need to effectively reach very</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niche audiences of business decision makers,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regardless of category</a:t>
            </a: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Rectangle: Rounded Corners 5">
            <a:extLst>
              <a:ext uri="{FF2B5EF4-FFF2-40B4-BE49-F238E27FC236}">
                <a16:creationId xmlns:a16="http://schemas.microsoft.com/office/drawing/2014/main" id="{EA58EC0C-D76C-C638-BDA2-FDB98A27B70B}"/>
              </a:ext>
            </a:extLst>
          </p:cNvPr>
          <p:cNvSpPr/>
          <p:nvPr/>
        </p:nvSpPr>
        <p:spPr>
          <a:xfrm>
            <a:off x="5472835" y="2655912"/>
            <a:ext cx="1238561" cy="605519"/>
          </a:xfrm>
          <a:prstGeom prst="roundRect">
            <a:avLst/>
          </a:prstGeom>
          <a:solidFill>
            <a:schemeClr val="bg1"/>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(38MM)</a:t>
            </a:r>
            <a:endPar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8EF22EBC-61B2-A5FB-10A5-E3E9D70053F5}"/>
              </a:ext>
            </a:extLst>
          </p:cNvPr>
          <p:cNvSpPr txBox="1"/>
          <p:nvPr/>
        </p:nvSpPr>
        <p:spPr>
          <a:xfrm>
            <a:off x="4440031" y="2358633"/>
            <a:ext cx="33041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Business Decision Makers</a:t>
            </a:r>
          </a:p>
        </p:txBody>
      </p:sp>
      <p:sp>
        <p:nvSpPr>
          <p:cNvPr id="11" name="Rectangle: Rounded Corners 10">
            <a:extLst>
              <a:ext uri="{FF2B5EF4-FFF2-40B4-BE49-F238E27FC236}">
                <a16:creationId xmlns:a16="http://schemas.microsoft.com/office/drawing/2014/main" id="{60D7DBD2-7C9D-8D03-F728-621DC009B309}"/>
              </a:ext>
            </a:extLst>
          </p:cNvPr>
          <p:cNvSpPr/>
          <p:nvPr/>
        </p:nvSpPr>
        <p:spPr>
          <a:xfrm>
            <a:off x="121298" y="3732121"/>
            <a:ext cx="5350588" cy="2481239"/>
          </a:xfrm>
          <a:prstGeom prst="roundRect">
            <a:avLst>
              <a:gd name="adj" fmla="val 13664"/>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5CDE082D-C9EC-A75F-BF66-4B9AF39C374F}"/>
              </a:ext>
            </a:extLst>
          </p:cNvPr>
          <p:cNvSpPr txBox="1"/>
          <p:nvPr/>
        </p:nvSpPr>
        <p:spPr>
          <a:xfrm>
            <a:off x="121298" y="3395223"/>
            <a:ext cx="53505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ED3C8D"/>
                </a:solidFill>
                <a:effectLst/>
                <a:uLnTx/>
                <a:uFillTx/>
                <a:latin typeface="Helvetica" panose="020B0403020202020204" pitchFamily="34" charset="0"/>
                <a:ea typeface="+mn-ea"/>
                <a:cs typeface="+mn-cs"/>
              </a:rPr>
              <a:t>Business Decision Makers by </a:t>
            </a: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Purchase Category</a:t>
            </a:r>
            <a:endParaRPr kumimoji="0" lang="en-US" sz="1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55ED3DA1-AF78-EE87-0B61-5A6371B84DE8}"/>
              </a:ext>
            </a:extLst>
          </p:cNvPr>
          <p:cNvSpPr txBox="1"/>
          <p:nvPr/>
        </p:nvSpPr>
        <p:spPr>
          <a:xfrm>
            <a:off x="6720114" y="3395223"/>
            <a:ext cx="533505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00BFF2"/>
                </a:solidFill>
                <a:effectLst/>
                <a:uLnTx/>
                <a:uFillTx/>
                <a:latin typeface="Helvetica" panose="020B0403020202020204" pitchFamily="34" charset="0"/>
                <a:ea typeface="+mn-ea"/>
                <a:cs typeface="+mn-cs"/>
              </a:rPr>
              <a:t>Business Decision Makers by </a:t>
            </a: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Business Size</a:t>
            </a:r>
          </a:p>
        </p:txBody>
      </p:sp>
      <p:sp>
        <p:nvSpPr>
          <p:cNvPr id="16" name="Rectangle: Rounded Corners 15">
            <a:extLst>
              <a:ext uri="{FF2B5EF4-FFF2-40B4-BE49-F238E27FC236}">
                <a16:creationId xmlns:a16="http://schemas.microsoft.com/office/drawing/2014/main" id="{0AB42539-0EEB-7DC6-E83D-75CD98780100}"/>
              </a:ext>
            </a:extLst>
          </p:cNvPr>
          <p:cNvSpPr/>
          <p:nvPr/>
        </p:nvSpPr>
        <p:spPr>
          <a:xfrm>
            <a:off x="6720114" y="3732121"/>
            <a:ext cx="5350588" cy="2481239"/>
          </a:xfrm>
          <a:prstGeom prst="roundRect">
            <a:avLst>
              <a:gd name="adj" fmla="val 13664"/>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0EF58DB1-7F8C-C5F3-11C5-93FAE6816749}"/>
              </a:ext>
            </a:extLst>
          </p:cNvPr>
          <p:cNvSpPr txBox="1"/>
          <p:nvPr/>
        </p:nvSpPr>
        <p:spPr>
          <a:xfrm>
            <a:off x="6623858"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Small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(&lt;$10K spend)</a:t>
            </a:r>
          </a:p>
        </p:txBody>
      </p:sp>
      <p:sp>
        <p:nvSpPr>
          <p:cNvPr id="35" name="TextBox 34">
            <a:extLst>
              <a:ext uri="{FF2B5EF4-FFF2-40B4-BE49-F238E27FC236}">
                <a16:creationId xmlns:a16="http://schemas.microsoft.com/office/drawing/2014/main" id="{F339ACDF-50B3-BF4F-C108-DED7605B8B98}"/>
              </a:ext>
            </a:extLst>
          </p:cNvPr>
          <p:cNvSpPr txBox="1"/>
          <p:nvPr/>
        </p:nvSpPr>
        <p:spPr>
          <a:xfrm>
            <a:off x="8439943"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Medium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($10k-$100k spend)</a:t>
            </a:r>
          </a:p>
        </p:txBody>
      </p:sp>
      <p:sp>
        <p:nvSpPr>
          <p:cNvPr id="38" name="TextBox 37">
            <a:extLst>
              <a:ext uri="{FF2B5EF4-FFF2-40B4-BE49-F238E27FC236}">
                <a16:creationId xmlns:a16="http://schemas.microsoft.com/office/drawing/2014/main" id="{0F0DD6F5-38B6-5231-67FE-16088E2AAC7A}"/>
              </a:ext>
            </a:extLst>
          </p:cNvPr>
          <p:cNvSpPr txBox="1"/>
          <p:nvPr/>
        </p:nvSpPr>
        <p:spPr>
          <a:xfrm>
            <a:off x="10224056" y="5040388"/>
            <a:ext cx="191093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Large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(&gt;$100k spend)</a:t>
            </a:r>
          </a:p>
        </p:txBody>
      </p:sp>
      <p:sp>
        <p:nvSpPr>
          <p:cNvPr id="55" name="TextBox 54">
            <a:extLst>
              <a:ext uri="{FF2B5EF4-FFF2-40B4-BE49-F238E27FC236}">
                <a16:creationId xmlns:a16="http://schemas.microsoft.com/office/drawing/2014/main" id="{66D6A760-F887-644B-2F1C-0DF4D6982847}"/>
              </a:ext>
            </a:extLst>
          </p:cNvPr>
          <p:cNvSpPr txBox="1"/>
          <p:nvPr/>
        </p:nvSpPr>
        <p:spPr>
          <a:xfrm>
            <a:off x="6876796" y="555902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(18MM)</a:t>
            </a:r>
          </a:p>
        </p:txBody>
      </p:sp>
      <p:sp>
        <p:nvSpPr>
          <p:cNvPr id="56" name="TextBox 55">
            <a:extLst>
              <a:ext uri="{FF2B5EF4-FFF2-40B4-BE49-F238E27FC236}">
                <a16:creationId xmlns:a16="http://schemas.microsoft.com/office/drawing/2014/main" id="{D11C59B8-72F4-4039-1239-4AAB6AD8AC3E}"/>
              </a:ext>
            </a:extLst>
          </p:cNvPr>
          <p:cNvSpPr txBox="1"/>
          <p:nvPr/>
        </p:nvSpPr>
        <p:spPr>
          <a:xfrm>
            <a:off x="481665" y="6223477"/>
            <a:ext cx="116647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MRI-Simmons Summer 2022 USA Study, Business Decision Makers represent respondents that have made business purchases in the last 12 months. Base = Adults 18+. Purchase categories reflects a sampling of business categories. Business size spend is based on last 12 months. </a:t>
            </a:r>
          </a:p>
        </p:txBody>
      </p:sp>
      <p:sp>
        <p:nvSpPr>
          <p:cNvPr id="57" name="TextBox 56">
            <a:extLst>
              <a:ext uri="{FF2B5EF4-FFF2-40B4-BE49-F238E27FC236}">
                <a16:creationId xmlns:a16="http://schemas.microsoft.com/office/drawing/2014/main" id="{EAB663B4-4712-C9CC-6CBA-641F9E2775DD}"/>
              </a:ext>
            </a:extLst>
          </p:cNvPr>
          <p:cNvSpPr txBox="1"/>
          <p:nvPr/>
        </p:nvSpPr>
        <p:spPr>
          <a:xfrm>
            <a:off x="8692881" y="556319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(12MM)</a:t>
            </a:r>
          </a:p>
        </p:txBody>
      </p:sp>
      <p:sp>
        <p:nvSpPr>
          <p:cNvPr id="58" name="TextBox 57">
            <a:extLst>
              <a:ext uri="{FF2B5EF4-FFF2-40B4-BE49-F238E27FC236}">
                <a16:creationId xmlns:a16="http://schemas.microsoft.com/office/drawing/2014/main" id="{4D7C0371-D09A-51DD-2945-B9327B63F049}"/>
              </a:ext>
            </a:extLst>
          </p:cNvPr>
          <p:cNvSpPr txBox="1"/>
          <p:nvPr/>
        </p:nvSpPr>
        <p:spPr>
          <a:xfrm>
            <a:off x="10476994" y="5559021"/>
            <a:ext cx="1405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(7MM)</a:t>
            </a:r>
          </a:p>
        </p:txBody>
      </p:sp>
      <p:sp>
        <p:nvSpPr>
          <p:cNvPr id="59" name="TextBox 58">
            <a:extLst>
              <a:ext uri="{FF2B5EF4-FFF2-40B4-BE49-F238E27FC236}">
                <a16:creationId xmlns:a16="http://schemas.microsoft.com/office/drawing/2014/main" id="{6BECDF37-DDE0-F574-7FE9-9710751F9609}"/>
              </a:ext>
            </a:extLst>
          </p:cNvPr>
          <p:cNvSpPr txBox="1"/>
          <p:nvPr/>
        </p:nvSpPr>
        <p:spPr>
          <a:xfrm>
            <a:off x="-7768" y="1725891"/>
            <a:ext cx="121997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U.S. Business Decision Maker Universes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Adults 18+</a:t>
            </a:r>
          </a:p>
        </p:txBody>
      </p:sp>
      <p:sp>
        <p:nvSpPr>
          <p:cNvPr id="3" name="TextBox 2">
            <a:extLst>
              <a:ext uri="{FF2B5EF4-FFF2-40B4-BE49-F238E27FC236}">
                <a16:creationId xmlns:a16="http://schemas.microsoft.com/office/drawing/2014/main" id="{6926E0FE-E1D2-89F0-0A40-E637B6D7BDB8}"/>
              </a:ext>
            </a:extLst>
          </p:cNvPr>
          <p:cNvSpPr txBox="1"/>
          <p:nvPr/>
        </p:nvSpPr>
        <p:spPr>
          <a:xfrm>
            <a:off x="28712" y="424803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Banking Services</a:t>
            </a:r>
          </a:p>
        </p:txBody>
      </p:sp>
      <p:sp>
        <p:nvSpPr>
          <p:cNvPr id="4" name="TextBox 3">
            <a:extLst>
              <a:ext uri="{FF2B5EF4-FFF2-40B4-BE49-F238E27FC236}">
                <a16:creationId xmlns:a16="http://schemas.microsoft.com/office/drawing/2014/main" id="{E8B176A3-C3E4-18AD-6822-4AAFC92210D2}"/>
              </a:ext>
            </a:extLst>
          </p:cNvPr>
          <p:cNvSpPr txBox="1"/>
          <p:nvPr/>
        </p:nvSpPr>
        <p:spPr>
          <a:xfrm>
            <a:off x="281650" y="446689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(6.2MM)</a:t>
            </a:r>
          </a:p>
        </p:txBody>
      </p:sp>
      <p:sp>
        <p:nvSpPr>
          <p:cNvPr id="7" name="TextBox 6">
            <a:extLst>
              <a:ext uri="{FF2B5EF4-FFF2-40B4-BE49-F238E27FC236}">
                <a16:creationId xmlns:a16="http://schemas.microsoft.com/office/drawing/2014/main" id="{CC8FED39-7ADD-8051-67DD-F62041AAF023}"/>
              </a:ext>
            </a:extLst>
          </p:cNvPr>
          <p:cNvSpPr txBox="1"/>
          <p:nvPr/>
        </p:nvSpPr>
        <p:spPr>
          <a:xfrm>
            <a:off x="3602712" y="424803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Computer Software</a:t>
            </a:r>
          </a:p>
        </p:txBody>
      </p:sp>
      <p:sp>
        <p:nvSpPr>
          <p:cNvPr id="9" name="TextBox 8">
            <a:extLst>
              <a:ext uri="{FF2B5EF4-FFF2-40B4-BE49-F238E27FC236}">
                <a16:creationId xmlns:a16="http://schemas.microsoft.com/office/drawing/2014/main" id="{444D6BAB-F220-AE41-EC05-B537FF3328D3}"/>
              </a:ext>
            </a:extLst>
          </p:cNvPr>
          <p:cNvSpPr txBox="1"/>
          <p:nvPr/>
        </p:nvSpPr>
        <p:spPr>
          <a:xfrm>
            <a:off x="3855650" y="446689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(5.6MM)</a:t>
            </a:r>
          </a:p>
        </p:txBody>
      </p:sp>
      <p:sp>
        <p:nvSpPr>
          <p:cNvPr id="12" name="TextBox 11">
            <a:extLst>
              <a:ext uri="{FF2B5EF4-FFF2-40B4-BE49-F238E27FC236}">
                <a16:creationId xmlns:a16="http://schemas.microsoft.com/office/drawing/2014/main" id="{3452F892-59FA-3DF5-2E3C-4A580D565D7C}"/>
              </a:ext>
            </a:extLst>
          </p:cNvPr>
          <p:cNvSpPr txBox="1"/>
          <p:nvPr/>
        </p:nvSpPr>
        <p:spPr>
          <a:xfrm>
            <a:off x="28712" y="5467252"/>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Temporary Help</a:t>
            </a:r>
          </a:p>
        </p:txBody>
      </p:sp>
      <p:sp>
        <p:nvSpPr>
          <p:cNvPr id="14" name="TextBox 13">
            <a:extLst>
              <a:ext uri="{FF2B5EF4-FFF2-40B4-BE49-F238E27FC236}">
                <a16:creationId xmlns:a16="http://schemas.microsoft.com/office/drawing/2014/main" id="{58B5D15F-C4C5-8915-6A1E-FB5FBC742BAC}"/>
              </a:ext>
            </a:extLst>
          </p:cNvPr>
          <p:cNvSpPr txBox="1"/>
          <p:nvPr/>
        </p:nvSpPr>
        <p:spPr>
          <a:xfrm>
            <a:off x="281650" y="5686118"/>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(4.5MM)</a:t>
            </a:r>
          </a:p>
        </p:txBody>
      </p:sp>
      <p:sp>
        <p:nvSpPr>
          <p:cNvPr id="17" name="TextBox 16">
            <a:extLst>
              <a:ext uri="{FF2B5EF4-FFF2-40B4-BE49-F238E27FC236}">
                <a16:creationId xmlns:a16="http://schemas.microsoft.com/office/drawing/2014/main" id="{2E75462F-43DA-4668-C2EE-3F74A9039520}"/>
              </a:ext>
            </a:extLst>
          </p:cNvPr>
          <p:cNvSpPr txBox="1"/>
          <p:nvPr/>
        </p:nvSpPr>
        <p:spPr>
          <a:xfrm>
            <a:off x="1841127" y="5494357"/>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Consultation Services</a:t>
            </a:r>
          </a:p>
        </p:txBody>
      </p:sp>
      <p:sp>
        <p:nvSpPr>
          <p:cNvPr id="18" name="TextBox 17">
            <a:extLst>
              <a:ext uri="{FF2B5EF4-FFF2-40B4-BE49-F238E27FC236}">
                <a16:creationId xmlns:a16="http://schemas.microsoft.com/office/drawing/2014/main" id="{E4340F68-9279-5BB2-3ABA-A085B4BC809D}"/>
              </a:ext>
            </a:extLst>
          </p:cNvPr>
          <p:cNvSpPr txBox="1"/>
          <p:nvPr/>
        </p:nvSpPr>
        <p:spPr>
          <a:xfrm>
            <a:off x="2094065" y="5713223"/>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(4.0MM)</a:t>
            </a:r>
          </a:p>
        </p:txBody>
      </p:sp>
      <p:sp>
        <p:nvSpPr>
          <p:cNvPr id="19" name="TextBox 18">
            <a:extLst>
              <a:ext uri="{FF2B5EF4-FFF2-40B4-BE49-F238E27FC236}">
                <a16:creationId xmlns:a16="http://schemas.microsoft.com/office/drawing/2014/main" id="{AA42D558-3F0D-8828-D01A-CC310BC60299}"/>
              </a:ext>
            </a:extLst>
          </p:cNvPr>
          <p:cNvSpPr txBox="1"/>
          <p:nvPr/>
        </p:nvSpPr>
        <p:spPr>
          <a:xfrm>
            <a:off x="1791273" y="4251978"/>
            <a:ext cx="20106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Telco / Communications</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F7440412-3E50-2516-25D6-DAF4EC055DED}"/>
              </a:ext>
            </a:extLst>
          </p:cNvPr>
          <p:cNvSpPr txBox="1"/>
          <p:nvPr/>
        </p:nvSpPr>
        <p:spPr>
          <a:xfrm>
            <a:off x="2094065" y="4470844"/>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(6.2MM)</a:t>
            </a:r>
          </a:p>
        </p:txBody>
      </p:sp>
      <p:sp>
        <p:nvSpPr>
          <p:cNvPr id="21" name="TextBox 20">
            <a:extLst>
              <a:ext uri="{FF2B5EF4-FFF2-40B4-BE49-F238E27FC236}">
                <a16:creationId xmlns:a16="http://schemas.microsoft.com/office/drawing/2014/main" id="{0200DAA6-E41A-37DD-5A93-C01EA5F208EC}"/>
              </a:ext>
            </a:extLst>
          </p:cNvPr>
          <p:cNvSpPr txBox="1"/>
          <p:nvPr/>
        </p:nvSpPr>
        <p:spPr>
          <a:xfrm>
            <a:off x="3602712" y="5494357"/>
            <a:ext cx="19109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Comm. Real Estate</a:t>
            </a:r>
          </a:p>
        </p:txBody>
      </p:sp>
      <p:sp>
        <p:nvSpPr>
          <p:cNvPr id="22" name="TextBox 21">
            <a:extLst>
              <a:ext uri="{FF2B5EF4-FFF2-40B4-BE49-F238E27FC236}">
                <a16:creationId xmlns:a16="http://schemas.microsoft.com/office/drawing/2014/main" id="{B2EC25FD-1D4D-3A62-8199-4E603B4499CC}"/>
              </a:ext>
            </a:extLst>
          </p:cNvPr>
          <p:cNvSpPr txBox="1"/>
          <p:nvPr/>
        </p:nvSpPr>
        <p:spPr>
          <a:xfrm>
            <a:off x="3855650" y="5713223"/>
            <a:ext cx="1405054"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(1.9MM)</a:t>
            </a:r>
          </a:p>
        </p:txBody>
      </p:sp>
      <p:pic>
        <p:nvPicPr>
          <p:cNvPr id="24" name="Picture 23">
            <a:extLst>
              <a:ext uri="{FF2B5EF4-FFF2-40B4-BE49-F238E27FC236}">
                <a16:creationId xmlns:a16="http://schemas.microsoft.com/office/drawing/2014/main" id="{23B400AB-1667-BF4A-03CE-BCA4708A78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41446" y="3937871"/>
            <a:ext cx="1075754" cy="1075754"/>
          </a:xfrm>
          <a:prstGeom prst="rect">
            <a:avLst/>
          </a:prstGeom>
        </p:spPr>
      </p:pic>
      <p:pic>
        <p:nvPicPr>
          <p:cNvPr id="26" name="Picture 25">
            <a:extLst>
              <a:ext uri="{FF2B5EF4-FFF2-40B4-BE49-F238E27FC236}">
                <a16:creationId xmlns:a16="http://schemas.microsoft.com/office/drawing/2014/main" id="{C71AEEEC-D309-0179-94A7-8278AD2A61C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857531" y="3937871"/>
            <a:ext cx="1075754" cy="1075754"/>
          </a:xfrm>
          <a:prstGeom prst="rect">
            <a:avLst/>
          </a:prstGeom>
        </p:spPr>
      </p:pic>
      <p:pic>
        <p:nvPicPr>
          <p:cNvPr id="28" name="Picture 27">
            <a:extLst>
              <a:ext uri="{FF2B5EF4-FFF2-40B4-BE49-F238E27FC236}">
                <a16:creationId xmlns:a16="http://schemas.microsoft.com/office/drawing/2014/main" id="{8A47794A-A18F-52CB-5E6E-6CF7F062E79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41644" y="3937871"/>
            <a:ext cx="1075754" cy="1075754"/>
          </a:xfrm>
          <a:prstGeom prst="rect">
            <a:avLst/>
          </a:prstGeom>
        </p:spPr>
      </p:pic>
      <p:pic>
        <p:nvPicPr>
          <p:cNvPr id="31" name="Picture 30">
            <a:extLst>
              <a:ext uri="{FF2B5EF4-FFF2-40B4-BE49-F238E27FC236}">
                <a16:creationId xmlns:a16="http://schemas.microsoft.com/office/drawing/2014/main" id="{36935BD2-8FE5-BDD8-9969-619D7334989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303574" y="5002280"/>
            <a:ext cx="509206" cy="509206"/>
          </a:xfrm>
          <a:prstGeom prst="rect">
            <a:avLst/>
          </a:prstGeom>
        </p:spPr>
      </p:pic>
      <p:pic>
        <p:nvPicPr>
          <p:cNvPr id="33" name="Picture 32">
            <a:extLst>
              <a:ext uri="{FF2B5EF4-FFF2-40B4-BE49-F238E27FC236}">
                <a16:creationId xmlns:a16="http://schemas.microsoft.com/office/drawing/2014/main" id="{1FD49B79-C249-C36F-4DDC-54B2C296D11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541989" y="5000624"/>
            <a:ext cx="509206" cy="509206"/>
          </a:xfrm>
          <a:prstGeom prst="rect">
            <a:avLst/>
          </a:prstGeom>
        </p:spPr>
      </p:pic>
      <p:pic>
        <p:nvPicPr>
          <p:cNvPr id="36" name="Picture 35">
            <a:extLst>
              <a:ext uri="{FF2B5EF4-FFF2-40B4-BE49-F238E27FC236}">
                <a16:creationId xmlns:a16="http://schemas.microsoft.com/office/drawing/2014/main" id="{DF8267AE-667C-E544-0570-0AF47309787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29574" y="5009256"/>
            <a:ext cx="509206" cy="509206"/>
          </a:xfrm>
          <a:prstGeom prst="rect">
            <a:avLst/>
          </a:prstGeom>
        </p:spPr>
      </p:pic>
      <p:pic>
        <p:nvPicPr>
          <p:cNvPr id="37" name="Picture 36">
            <a:extLst>
              <a:ext uri="{FF2B5EF4-FFF2-40B4-BE49-F238E27FC236}">
                <a16:creationId xmlns:a16="http://schemas.microsoft.com/office/drawing/2014/main" id="{988D1735-A486-628B-6CC1-DA6C6979D5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303574" y="3790036"/>
            <a:ext cx="509206" cy="509206"/>
          </a:xfrm>
          <a:prstGeom prst="rect">
            <a:avLst/>
          </a:prstGeom>
        </p:spPr>
      </p:pic>
      <p:pic>
        <p:nvPicPr>
          <p:cNvPr id="40" name="Picture 39">
            <a:extLst>
              <a:ext uri="{FF2B5EF4-FFF2-40B4-BE49-F238E27FC236}">
                <a16:creationId xmlns:a16="http://schemas.microsoft.com/office/drawing/2014/main" id="{D2F621AC-3F11-3F07-5BB8-801E4E7F747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29574" y="3790036"/>
            <a:ext cx="509206" cy="509206"/>
          </a:xfrm>
          <a:prstGeom prst="rect">
            <a:avLst/>
          </a:prstGeom>
        </p:spPr>
      </p:pic>
      <p:sp>
        <p:nvSpPr>
          <p:cNvPr id="44" name="Right Brace 43">
            <a:extLst>
              <a:ext uri="{FF2B5EF4-FFF2-40B4-BE49-F238E27FC236}">
                <a16:creationId xmlns:a16="http://schemas.microsoft.com/office/drawing/2014/main" id="{29C6E711-1A0E-59FE-D29A-CD03EFB54E9D}"/>
              </a:ext>
            </a:extLst>
          </p:cNvPr>
          <p:cNvSpPr/>
          <p:nvPr/>
        </p:nvSpPr>
        <p:spPr>
          <a:xfrm rot="16200000">
            <a:off x="5893512" y="2581193"/>
            <a:ext cx="397836" cy="1754978"/>
          </a:xfrm>
          <a:prstGeom prst="rightBrace">
            <a:avLst>
              <a:gd name="adj1" fmla="val 42564"/>
              <a:gd name="adj2" fmla="val 50000"/>
            </a:avLst>
          </a:prstGeom>
          <a:ln w="28575">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Icon&#10;&#10;Description automatically generated">
            <a:extLst>
              <a:ext uri="{FF2B5EF4-FFF2-40B4-BE49-F238E27FC236}">
                <a16:creationId xmlns:a16="http://schemas.microsoft.com/office/drawing/2014/main" id="{E368D762-8A16-81D2-40D5-D04D382DFFD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2544236" y="3794529"/>
            <a:ext cx="504713" cy="504713"/>
          </a:xfrm>
          <a:prstGeom prst="rect">
            <a:avLst/>
          </a:prstGeom>
        </p:spPr>
      </p:pic>
    </p:spTree>
    <p:extLst>
      <p:ext uri="{BB962C8B-B14F-4D97-AF65-F5344CB8AC3E}">
        <p14:creationId xmlns:p14="http://schemas.microsoft.com/office/powerpoint/2010/main" val="99764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4C26A-EE24-46A9-07BB-A795187A5295}"/>
              </a:ext>
            </a:extLst>
          </p:cNvPr>
          <p:cNvSpPr/>
          <p:nvPr/>
        </p:nvSpPr>
        <p:spPr>
          <a:xfrm>
            <a:off x="1006" y="1697341"/>
            <a:ext cx="4199715" cy="5160659"/>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4211384" y="1697341"/>
            <a:ext cx="7980616"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43167" y="279014"/>
            <a:ext cx="1187553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Brand-building is increasingly important for B2B companies as marketers are using it to drive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key business outcomes from awareness to advocacy</a:t>
            </a:r>
          </a:p>
        </p:txBody>
      </p:sp>
      <p:sp>
        <p:nvSpPr>
          <p:cNvPr id="17" name="TextBox 16">
            <a:extLst>
              <a:ext uri="{FF2B5EF4-FFF2-40B4-BE49-F238E27FC236}">
                <a16:creationId xmlns:a16="http://schemas.microsoft.com/office/drawing/2014/main" id="{3E93032A-0166-4D26-9FDD-5297FCCFD6B1}"/>
              </a:ext>
            </a:extLst>
          </p:cNvPr>
          <p:cNvSpPr txBox="1"/>
          <p:nvPr/>
        </p:nvSpPr>
        <p:spPr>
          <a:xfrm>
            <a:off x="4209779" y="6204796"/>
            <a:ext cx="79366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Transmission,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State of B2B Brand Building 2022’</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Base: 500 B2B senior marketing leaders, Question: Summary of Top 5 - “Looking ahead to the next 12 months, what are your top five brand marketing objectives or priorities?”</a:t>
            </a:r>
          </a:p>
        </p:txBody>
      </p:sp>
      <p:sp>
        <p:nvSpPr>
          <p:cNvPr id="10" name="TextBox 9">
            <a:extLst>
              <a:ext uri="{FF2B5EF4-FFF2-40B4-BE49-F238E27FC236}">
                <a16:creationId xmlns:a16="http://schemas.microsoft.com/office/drawing/2014/main" id="{CF691529-CED2-EC88-8E2C-D1A321A92310}"/>
              </a:ext>
            </a:extLst>
          </p:cNvPr>
          <p:cNvSpPr txBox="1"/>
          <p:nvPr/>
        </p:nvSpPr>
        <p:spPr>
          <a:xfrm>
            <a:off x="286846" y="4560494"/>
            <a:ext cx="362803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B2B marketing leaders say </a:t>
            </a: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brand marketing has </a:t>
            </a:r>
            <a:b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increased in importance </a:t>
            </a:r>
            <a:br>
              <a:rPr kumimoji="0" lang="en-US" sz="1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the last 12 months</a:t>
            </a:r>
          </a:p>
        </p:txBody>
      </p:sp>
      <p:sp>
        <p:nvSpPr>
          <p:cNvPr id="22" name="TextBox 21">
            <a:extLst>
              <a:ext uri="{FF2B5EF4-FFF2-40B4-BE49-F238E27FC236}">
                <a16:creationId xmlns:a16="http://schemas.microsoft.com/office/drawing/2014/main" id="{90B4E1C0-EE9C-752B-78CE-B65F5DC85DCC}"/>
              </a:ext>
            </a:extLst>
          </p:cNvPr>
          <p:cNvSpPr txBox="1"/>
          <p:nvPr/>
        </p:nvSpPr>
        <p:spPr>
          <a:xfrm>
            <a:off x="10843" y="3683331"/>
            <a:ext cx="419971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71% </a:t>
            </a:r>
            <a:endParaRPr kumimoji="0" lang="en-US" sz="44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04CF2473-154A-1A8B-5E67-8F24A93A7B53}"/>
              </a:ext>
            </a:extLst>
          </p:cNvPr>
          <p:cNvSpPr txBox="1"/>
          <p:nvPr/>
        </p:nvSpPr>
        <p:spPr>
          <a:xfrm>
            <a:off x="4219389" y="2055796"/>
            <a:ext cx="799412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What Are Your Top Five Brand Marketing Objectives for the Next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B2B Marketers</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12190F00-DAD0-EB43-1405-C869A9195EB5}"/>
              </a:ext>
            </a:extLst>
          </p:cNvPr>
          <p:cNvSpPr txBox="1"/>
          <p:nvPr/>
        </p:nvSpPr>
        <p:spPr>
          <a:xfrm>
            <a:off x="4396828" y="4293683"/>
            <a:ext cx="141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43% </a:t>
            </a:r>
            <a:endParaRPr kumimoji="0" lang="en-US" sz="3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4" name="TextBox 43">
            <a:extLst>
              <a:ext uri="{FF2B5EF4-FFF2-40B4-BE49-F238E27FC236}">
                <a16:creationId xmlns:a16="http://schemas.microsoft.com/office/drawing/2014/main" id="{390DBA50-1E9C-644D-25C4-5C88C5C72CBD}"/>
              </a:ext>
            </a:extLst>
          </p:cNvPr>
          <p:cNvSpPr txBox="1"/>
          <p:nvPr/>
        </p:nvSpPr>
        <p:spPr>
          <a:xfrm>
            <a:off x="5948463" y="4293683"/>
            <a:ext cx="141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42% </a:t>
            </a:r>
            <a:endParaRPr kumimoji="0" lang="en-US" sz="3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5" name="TextBox 44">
            <a:extLst>
              <a:ext uri="{FF2B5EF4-FFF2-40B4-BE49-F238E27FC236}">
                <a16:creationId xmlns:a16="http://schemas.microsoft.com/office/drawing/2014/main" id="{00481C3A-B6E8-E19C-D0CE-B3CB3DBBEA64}"/>
              </a:ext>
            </a:extLst>
          </p:cNvPr>
          <p:cNvSpPr txBox="1"/>
          <p:nvPr/>
        </p:nvSpPr>
        <p:spPr>
          <a:xfrm>
            <a:off x="7500099" y="4287521"/>
            <a:ext cx="141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41% </a:t>
            </a:r>
            <a:endParaRPr kumimoji="0" lang="en-US" sz="3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6" name="TextBox 45">
            <a:extLst>
              <a:ext uri="{FF2B5EF4-FFF2-40B4-BE49-F238E27FC236}">
                <a16:creationId xmlns:a16="http://schemas.microsoft.com/office/drawing/2014/main" id="{9F33E618-6D58-6FAE-9B80-D4B1D798132E}"/>
              </a:ext>
            </a:extLst>
          </p:cNvPr>
          <p:cNvSpPr txBox="1"/>
          <p:nvPr/>
        </p:nvSpPr>
        <p:spPr>
          <a:xfrm>
            <a:off x="9051734" y="4287521"/>
            <a:ext cx="141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40% </a:t>
            </a:r>
            <a:endParaRPr kumimoji="0" lang="en-US" sz="3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A96000F5-2096-6201-B7DC-1C3C83F11C55}"/>
              </a:ext>
            </a:extLst>
          </p:cNvPr>
          <p:cNvSpPr txBox="1"/>
          <p:nvPr/>
        </p:nvSpPr>
        <p:spPr>
          <a:xfrm>
            <a:off x="10603368" y="4282949"/>
            <a:ext cx="141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40% </a:t>
            </a:r>
            <a:endParaRPr kumimoji="0" lang="en-US" sz="36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8" name="TextBox 47">
            <a:extLst>
              <a:ext uri="{FF2B5EF4-FFF2-40B4-BE49-F238E27FC236}">
                <a16:creationId xmlns:a16="http://schemas.microsoft.com/office/drawing/2014/main" id="{3C30FBF1-9155-594A-24B1-A47B03008388}"/>
              </a:ext>
            </a:extLst>
          </p:cNvPr>
          <p:cNvSpPr txBox="1"/>
          <p:nvPr/>
        </p:nvSpPr>
        <p:spPr>
          <a:xfrm>
            <a:off x="4287768" y="5060736"/>
            <a:ext cx="1633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Growing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brand awareness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familiarity</a:t>
            </a:r>
          </a:p>
        </p:txBody>
      </p:sp>
      <p:sp>
        <p:nvSpPr>
          <p:cNvPr id="49" name="TextBox 48">
            <a:extLst>
              <a:ext uri="{FF2B5EF4-FFF2-40B4-BE49-F238E27FC236}">
                <a16:creationId xmlns:a16="http://schemas.microsoft.com/office/drawing/2014/main" id="{6FCA944B-CF9F-F1AD-7AF5-D3E98C24187F}"/>
              </a:ext>
            </a:extLst>
          </p:cNvPr>
          <p:cNvSpPr txBox="1"/>
          <p:nvPr/>
        </p:nvSpPr>
        <p:spPr>
          <a:xfrm>
            <a:off x="5812161" y="5060736"/>
            <a:ext cx="1633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Improving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creative stand out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creative identity</a:t>
            </a:r>
          </a:p>
        </p:txBody>
      </p:sp>
      <p:sp>
        <p:nvSpPr>
          <p:cNvPr id="50" name="TextBox 49">
            <a:extLst>
              <a:ext uri="{FF2B5EF4-FFF2-40B4-BE49-F238E27FC236}">
                <a16:creationId xmlns:a16="http://schemas.microsoft.com/office/drawing/2014/main" id="{E6883559-6BC7-310F-85CF-2A8C97D13383}"/>
              </a:ext>
            </a:extLst>
          </p:cNvPr>
          <p:cNvSpPr txBox="1"/>
          <p:nvPr/>
        </p:nvSpPr>
        <p:spPr>
          <a:xfrm>
            <a:off x="7399229" y="5054021"/>
            <a:ext cx="1633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Strengthening brand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strategy and positioning</a:t>
            </a:r>
          </a:p>
        </p:txBody>
      </p:sp>
      <p:sp>
        <p:nvSpPr>
          <p:cNvPr id="51" name="TextBox 50">
            <a:extLst>
              <a:ext uri="{FF2B5EF4-FFF2-40B4-BE49-F238E27FC236}">
                <a16:creationId xmlns:a16="http://schemas.microsoft.com/office/drawing/2014/main" id="{B86CB60F-67FD-E560-0A26-411156E6C42B}"/>
              </a:ext>
            </a:extLst>
          </p:cNvPr>
          <p:cNvSpPr txBox="1"/>
          <p:nvPr/>
        </p:nvSpPr>
        <p:spPr>
          <a:xfrm>
            <a:off x="8942674" y="5054021"/>
            <a:ext cx="1633452" cy="6232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Improving</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b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brand experience</a:t>
            </a:r>
            <a:b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(digitally and physically)</a:t>
            </a:r>
            <a:endPar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3" name="TextBox 52">
            <a:extLst>
              <a:ext uri="{FF2B5EF4-FFF2-40B4-BE49-F238E27FC236}">
                <a16:creationId xmlns:a16="http://schemas.microsoft.com/office/drawing/2014/main" id="{E972AABF-7F6A-356C-E07F-E596F85D5CA5}"/>
              </a:ext>
            </a:extLst>
          </p:cNvPr>
          <p:cNvSpPr txBox="1"/>
          <p:nvPr/>
        </p:nvSpPr>
        <p:spPr>
          <a:xfrm>
            <a:off x="10496167" y="5049449"/>
            <a:ext cx="16334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Growing </a:t>
            </a:r>
            <a:b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brand loyalty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advocacy</a:t>
            </a:r>
          </a:p>
        </p:txBody>
      </p:sp>
      <p:pic>
        <p:nvPicPr>
          <p:cNvPr id="61" name="Picture 60" descr="Icon&#10;&#10;Description automatically generated">
            <a:extLst>
              <a:ext uri="{FF2B5EF4-FFF2-40B4-BE49-F238E27FC236}">
                <a16:creationId xmlns:a16="http://schemas.microsoft.com/office/drawing/2014/main" id="{B42249C9-2294-E946-F7D0-EA3DAA35D6E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33000" y="2104602"/>
            <a:ext cx="1335727" cy="1335727"/>
          </a:xfrm>
          <a:prstGeom prst="rect">
            <a:avLst/>
          </a:prstGeom>
        </p:spPr>
      </p:pic>
      <p:pic>
        <p:nvPicPr>
          <p:cNvPr id="63" name="Picture 62" descr="Icon&#10;&#10;Description automatically generated">
            <a:extLst>
              <a:ext uri="{FF2B5EF4-FFF2-40B4-BE49-F238E27FC236}">
                <a16:creationId xmlns:a16="http://schemas.microsoft.com/office/drawing/2014/main" id="{9E31CA6B-D8E5-8F54-567F-E0E72A17F73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82960" y="2972445"/>
            <a:ext cx="1048748" cy="1048748"/>
          </a:xfrm>
          <a:prstGeom prst="rect">
            <a:avLst/>
          </a:prstGeom>
        </p:spPr>
      </p:pic>
      <p:pic>
        <p:nvPicPr>
          <p:cNvPr id="64" name="Picture 63" descr="Icon&#10;&#10;Description automatically generated">
            <a:extLst>
              <a:ext uri="{FF2B5EF4-FFF2-40B4-BE49-F238E27FC236}">
                <a16:creationId xmlns:a16="http://schemas.microsoft.com/office/drawing/2014/main" id="{E58DB1A3-B6B6-7CC1-587C-911691BE5CA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31755" y="2972445"/>
            <a:ext cx="1048748" cy="1048748"/>
          </a:xfrm>
          <a:prstGeom prst="rect">
            <a:avLst/>
          </a:prstGeom>
        </p:spPr>
      </p:pic>
      <p:pic>
        <p:nvPicPr>
          <p:cNvPr id="65" name="Picture 64" descr="Icon&#10;&#10;Description automatically generated">
            <a:extLst>
              <a:ext uri="{FF2B5EF4-FFF2-40B4-BE49-F238E27FC236}">
                <a16:creationId xmlns:a16="http://schemas.microsoft.com/office/drawing/2014/main" id="{B2445072-3058-40B4-830C-3BCE827B2DB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683391" y="2972445"/>
            <a:ext cx="1048748" cy="1048748"/>
          </a:xfrm>
          <a:prstGeom prst="rect">
            <a:avLst/>
          </a:prstGeom>
        </p:spPr>
      </p:pic>
      <p:pic>
        <p:nvPicPr>
          <p:cNvPr id="66" name="Picture 65" descr="Icon&#10;&#10;Description automatically generated">
            <a:extLst>
              <a:ext uri="{FF2B5EF4-FFF2-40B4-BE49-F238E27FC236}">
                <a16:creationId xmlns:a16="http://schemas.microsoft.com/office/drawing/2014/main" id="{38A36079-0A97-9103-99BE-9C55FE588B6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235026" y="2972445"/>
            <a:ext cx="1048748" cy="1048748"/>
          </a:xfrm>
          <a:prstGeom prst="rect">
            <a:avLst/>
          </a:prstGeom>
        </p:spPr>
      </p:pic>
      <p:pic>
        <p:nvPicPr>
          <p:cNvPr id="67" name="Picture 66" descr="Icon&#10;&#10;Description automatically generated">
            <a:extLst>
              <a:ext uri="{FF2B5EF4-FFF2-40B4-BE49-F238E27FC236}">
                <a16:creationId xmlns:a16="http://schemas.microsoft.com/office/drawing/2014/main" id="{A95EE003-96FE-9FAA-7907-5128C6CB879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786661" y="2972445"/>
            <a:ext cx="1048748" cy="1048748"/>
          </a:xfrm>
          <a:prstGeom prst="rect">
            <a:avLst/>
          </a:prstGeom>
        </p:spPr>
      </p:pic>
      <p:pic>
        <p:nvPicPr>
          <p:cNvPr id="2" name="Picture 1">
            <a:extLst>
              <a:ext uri="{FF2B5EF4-FFF2-40B4-BE49-F238E27FC236}">
                <a16:creationId xmlns:a16="http://schemas.microsoft.com/office/drawing/2014/main" id="{494A3659-4FA9-E2CF-3946-37E1D15D6A3F}"/>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247CDEE1-7F34-0EDE-1EC4-84DC54FBB6F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DB50C6C7-8315-E2C0-82BA-4C2041F6F63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04932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6EC69-60A8-1145-249F-B5AF4F077104}"/>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142FC078-679F-C95C-A2C0-2D5504D28E5F}"/>
              </a:ext>
            </a:extLst>
          </p:cNvPr>
          <p:cNvSpPr/>
          <p:nvPr/>
        </p:nvSpPr>
        <p:spPr>
          <a:xfrm>
            <a:off x="313790" y="2247089"/>
            <a:ext cx="5441401" cy="376284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E908E24B-77F4-BEFE-A7C7-FE0DEFB92B09}"/>
              </a:ext>
            </a:extLst>
          </p:cNvPr>
          <p:cNvSpPr/>
          <p:nvPr/>
        </p:nvSpPr>
        <p:spPr>
          <a:xfrm>
            <a:off x="6532042" y="2247089"/>
            <a:ext cx="5441401" cy="376284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6AE74A-D84B-36F7-858F-7D039D913FE6}"/>
              </a:ext>
            </a:extLst>
          </p:cNvPr>
          <p:cNvSpPr txBox="1"/>
          <p:nvPr/>
        </p:nvSpPr>
        <p:spPr>
          <a:xfrm>
            <a:off x="478006" y="6180489"/>
            <a:ext cx="117062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‘How B2B Brands Grow,’ The B2B Institute at LinkedIn with Ehrenberg-Bass Institute for Marketing Science (The University of South Australia), August 2021. *Harvard Business Review, ‘What B2Bs Need to Know About Their Buyers’, September 2022, survey by Bain and Google of 1,208 people at U.S. companies who are involved in buying software, cloud hosting, hardware, telecommunications, logistics, marketing, and industrial equipment </a:t>
            </a:r>
          </a:p>
        </p:txBody>
      </p:sp>
      <p:sp>
        <p:nvSpPr>
          <p:cNvPr id="14" name="TextBox 13">
            <a:extLst>
              <a:ext uri="{FF2B5EF4-FFF2-40B4-BE49-F238E27FC236}">
                <a16:creationId xmlns:a16="http://schemas.microsoft.com/office/drawing/2014/main" id="{65DFAC50-932E-F4AD-ED4C-810AE9933722}"/>
              </a:ext>
            </a:extLst>
          </p:cNvPr>
          <p:cNvSpPr txBox="1"/>
          <p:nvPr/>
        </p:nvSpPr>
        <p:spPr>
          <a:xfrm>
            <a:off x="73051" y="3845911"/>
            <a:ext cx="5922881"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business clients are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 in the market</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for many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goods and services </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any one time</a:t>
            </a:r>
          </a:p>
        </p:txBody>
      </p:sp>
      <p:sp>
        <p:nvSpPr>
          <p:cNvPr id="7" name="TextBox 6">
            <a:extLst>
              <a:ext uri="{FF2B5EF4-FFF2-40B4-BE49-F238E27FC236}">
                <a16:creationId xmlns:a16="http://schemas.microsoft.com/office/drawing/2014/main" id="{21741B0E-88D0-9CB0-C4E9-0260CFF6C8A1}"/>
              </a:ext>
            </a:extLst>
          </p:cNvPr>
          <p:cNvSpPr txBox="1"/>
          <p:nvPr/>
        </p:nvSpPr>
        <p:spPr>
          <a:xfrm>
            <a:off x="1779470" y="2416255"/>
            <a:ext cx="251004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95%</a:t>
            </a:r>
            <a:endParaRPr kumimoji="0" lang="en-US" sz="8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783E62F5-3827-13A5-DEDC-E3F5515729B8}"/>
              </a:ext>
            </a:extLst>
          </p:cNvPr>
          <p:cNvCxnSpPr/>
          <p:nvPr/>
        </p:nvCxnSpPr>
        <p:spPr>
          <a:xfrm>
            <a:off x="6096000" y="1963554"/>
            <a:ext cx="0" cy="4119612"/>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750674-78F3-0CD9-BF68-5CAF86BA9E2B}"/>
              </a:ext>
            </a:extLst>
          </p:cNvPr>
          <p:cNvSpPr txBox="1"/>
          <p:nvPr/>
        </p:nvSpPr>
        <p:spPr>
          <a:xfrm>
            <a:off x="6539809" y="3845911"/>
            <a:ext cx="5365966"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B2B decision makers ultimately choose a vendor they had in mind before </a:t>
            </a: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beginning the search process</a:t>
            </a:r>
            <a: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21" name="TextBox 20">
            <a:extLst>
              <a:ext uri="{FF2B5EF4-FFF2-40B4-BE49-F238E27FC236}">
                <a16:creationId xmlns:a16="http://schemas.microsoft.com/office/drawing/2014/main" id="{900B4E61-8939-E55F-522A-A6D9F968CDC2}"/>
              </a:ext>
            </a:extLst>
          </p:cNvPr>
          <p:cNvSpPr txBox="1"/>
          <p:nvPr/>
        </p:nvSpPr>
        <p:spPr>
          <a:xfrm>
            <a:off x="7967771" y="2416255"/>
            <a:ext cx="251004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90%</a:t>
            </a:r>
            <a:endParaRPr kumimoji="0" lang="en-US" sz="8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BC908AD-AFEF-095C-E524-1652D36E2A1D}"/>
              </a:ext>
            </a:extLst>
          </p:cNvPr>
          <p:cNvSpPr/>
          <p:nvPr/>
        </p:nvSpPr>
        <p:spPr>
          <a:xfrm>
            <a:off x="100885" y="223260"/>
            <a:ext cx="1185514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Establishing ‘top-of-mind’ awareness is important for B2B marketers due to the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greater likelihood they will be included in a customer prospects’ consideration set</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even before they start their research process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69FE9F9A-EA2B-CACD-AF70-E649273D864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541079CA-8B61-850D-9548-68FFFF4FB62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57B5B1CA-99D4-CDD6-4F2C-01C418CA43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26798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2853"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A003CA-B808-DAEA-76D9-EFC10B2F0F67}"/>
              </a:ext>
            </a:extLst>
          </p:cNvPr>
          <p:cNvSpPr txBox="1"/>
          <p:nvPr/>
        </p:nvSpPr>
        <p:spPr>
          <a:xfrm>
            <a:off x="481665" y="6314383"/>
            <a:ext cx="1157645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GoodFirms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‘B2B Services: Intelligence, Competition, and Future’,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September 2022, Survey of 410 B2B buyers and sellers across comprise of ecommerce, SaaS, IT, logistics, fashion, healthcare, finance, and more.</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3B271B84-7622-10CD-1F24-ADFC043CC058}"/>
              </a:ext>
            </a:extLst>
          </p:cNvPr>
          <p:cNvSpPr/>
          <p:nvPr/>
        </p:nvSpPr>
        <p:spPr>
          <a:xfrm>
            <a:off x="96976" y="261213"/>
            <a:ext cx="1210190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With most of the research process for B2B solutions taking place through online channels now, it’s imperative for marketers to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develop branding strategies that drive qualified prospects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their brands’ digital storefronts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09489B0B-885D-C5C6-6492-85F2680C2FAC}"/>
              </a:ext>
            </a:extLst>
          </p:cNvPr>
          <p:cNvSpPr txBox="1"/>
          <p:nvPr/>
        </p:nvSpPr>
        <p:spPr>
          <a:xfrm>
            <a:off x="263848" y="4604953"/>
            <a:ext cx="353970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B2B buyers/sellers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transact via online channels</a:t>
            </a:r>
          </a:p>
        </p:txBody>
      </p:sp>
      <p:sp>
        <p:nvSpPr>
          <p:cNvPr id="10" name="TextBox 9">
            <a:extLst>
              <a:ext uri="{FF2B5EF4-FFF2-40B4-BE49-F238E27FC236}">
                <a16:creationId xmlns:a16="http://schemas.microsoft.com/office/drawing/2014/main" id="{E845F78B-A35D-B91B-7505-C26EDC5FFBFA}"/>
              </a:ext>
            </a:extLst>
          </p:cNvPr>
          <p:cNvSpPr txBox="1"/>
          <p:nvPr/>
        </p:nvSpPr>
        <p:spPr>
          <a:xfrm>
            <a:off x="778678" y="3739867"/>
            <a:ext cx="251004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88%</a:t>
            </a:r>
            <a:endParaRPr kumimoji="0" lang="en-US" sz="4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CDB55D6-43B6-AE3C-A9D0-9D43F47C8769}"/>
              </a:ext>
            </a:extLst>
          </p:cNvPr>
          <p:cNvSpPr txBox="1"/>
          <p:nvPr/>
        </p:nvSpPr>
        <p:spPr>
          <a:xfrm>
            <a:off x="4333024" y="4604953"/>
            <a:ext cx="353970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B2B buyers </a:t>
            </a:r>
            <a:b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prefer online transactions</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to buy from B2B sellers</a:t>
            </a:r>
          </a:p>
        </p:txBody>
      </p:sp>
      <p:sp>
        <p:nvSpPr>
          <p:cNvPr id="17" name="TextBox 16">
            <a:extLst>
              <a:ext uri="{FF2B5EF4-FFF2-40B4-BE49-F238E27FC236}">
                <a16:creationId xmlns:a16="http://schemas.microsoft.com/office/drawing/2014/main" id="{6470E934-9E79-EE4F-2351-D78831093B7B}"/>
              </a:ext>
            </a:extLst>
          </p:cNvPr>
          <p:cNvSpPr txBox="1"/>
          <p:nvPr/>
        </p:nvSpPr>
        <p:spPr>
          <a:xfrm>
            <a:off x="4847854" y="3739867"/>
            <a:ext cx="251004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52%</a:t>
            </a:r>
            <a:endParaRPr kumimoji="0" lang="en-US" sz="4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D2D3F1D3-D10C-1C39-D367-7B8FC18FB521}"/>
              </a:ext>
            </a:extLst>
          </p:cNvPr>
          <p:cNvSpPr txBox="1"/>
          <p:nvPr/>
        </p:nvSpPr>
        <p:spPr>
          <a:xfrm>
            <a:off x="8180224" y="4608054"/>
            <a:ext cx="395615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B2B buyers</a:t>
            </a:r>
            <a:b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choose vendors that </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provide relevant information </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that makes purchase decisions easier</a:t>
            </a:r>
          </a:p>
        </p:txBody>
      </p:sp>
      <p:sp>
        <p:nvSpPr>
          <p:cNvPr id="30" name="TextBox 29">
            <a:extLst>
              <a:ext uri="{FF2B5EF4-FFF2-40B4-BE49-F238E27FC236}">
                <a16:creationId xmlns:a16="http://schemas.microsoft.com/office/drawing/2014/main" id="{B46BD3A2-E88B-E965-2736-040495EC8F33}"/>
              </a:ext>
            </a:extLst>
          </p:cNvPr>
          <p:cNvSpPr txBox="1"/>
          <p:nvPr/>
        </p:nvSpPr>
        <p:spPr>
          <a:xfrm>
            <a:off x="8903279" y="3739867"/>
            <a:ext cx="2510043"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41%</a:t>
            </a:r>
            <a:endParaRPr kumimoji="0" lang="en-US" sz="4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pic>
        <p:nvPicPr>
          <p:cNvPr id="32" name="Picture 31" descr="A picture containing sign&#10;&#10;Description automatically generated">
            <a:extLst>
              <a:ext uri="{FF2B5EF4-FFF2-40B4-BE49-F238E27FC236}">
                <a16:creationId xmlns:a16="http://schemas.microsoft.com/office/drawing/2014/main" id="{E2BA1B27-30C8-01AD-E4EE-CEE9F39AE8C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94628" y="2334514"/>
            <a:ext cx="1290540" cy="1290540"/>
          </a:xfrm>
          <a:prstGeom prst="rect">
            <a:avLst/>
          </a:prstGeom>
        </p:spPr>
      </p:pic>
      <p:pic>
        <p:nvPicPr>
          <p:cNvPr id="34" name="Picture 33" descr="Icon&#10;&#10;Description automatically generated">
            <a:extLst>
              <a:ext uri="{FF2B5EF4-FFF2-40B4-BE49-F238E27FC236}">
                <a16:creationId xmlns:a16="http://schemas.microsoft.com/office/drawing/2014/main" id="{B70B03FC-36FD-1D2B-1861-ACB356D752F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53828" y="2334514"/>
            <a:ext cx="1290540" cy="1290540"/>
          </a:xfrm>
          <a:prstGeom prst="rect">
            <a:avLst/>
          </a:prstGeom>
        </p:spPr>
      </p:pic>
      <p:pic>
        <p:nvPicPr>
          <p:cNvPr id="36" name="Picture 35" descr="Icon&#10;&#10;Description automatically generated">
            <a:extLst>
              <a:ext uri="{FF2B5EF4-FFF2-40B4-BE49-F238E27FC236}">
                <a16:creationId xmlns:a16="http://schemas.microsoft.com/office/drawing/2014/main" id="{FE4D4300-ECCB-BB68-CAD0-62753EB43E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13029" y="2334514"/>
            <a:ext cx="1290540" cy="1290540"/>
          </a:xfrm>
          <a:prstGeom prst="rect">
            <a:avLst/>
          </a:prstGeom>
        </p:spPr>
      </p:pic>
      <p:pic>
        <p:nvPicPr>
          <p:cNvPr id="2" name="Picture 1">
            <a:extLst>
              <a:ext uri="{FF2B5EF4-FFF2-40B4-BE49-F238E27FC236}">
                <a16:creationId xmlns:a16="http://schemas.microsoft.com/office/drawing/2014/main" id="{0990F0BA-37B1-CF41-C9F8-8FB213AC3BF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B9C74D79-D7A3-15CE-BD7C-3EFE882869D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3FBA91C7-2B26-0CAC-D131-F3DF0D4989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7766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699"/>
            <a:ext cx="12192000" cy="6870700"/>
          </a:xfrm>
          <a:prstGeom prst="rect">
            <a:avLst/>
          </a:prstGeom>
        </p:spPr>
      </p:pic>
      <p:cxnSp>
        <p:nvCxnSpPr>
          <p:cNvPr id="4" name="Straight Connector 3">
            <a:extLst>
              <a:ext uri="{FF2B5EF4-FFF2-40B4-BE49-F238E27FC236}">
                <a16:creationId xmlns:a16="http://schemas.microsoft.com/office/drawing/2014/main" id="{432DADD1-2606-5E0A-C090-3FC6765A988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54C4ED9E-B159-95F5-709F-B2136B1189F3}"/>
              </a:ext>
            </a:extLst>
          </p:cNvPr>
          <p:cNvSpPr txBox="1"/>
          <p:nvPr/>
        </p:nvSpPr>
        <p:spPr>
          <a:xfrm>
            <a:off x="236167" y="3025517"/>
            <a:ext cx="711794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‘Real world’ example of how equity-building TV campaigns drive qualified prospects to brands’ digital storefronts</a:t>
            </a:r>
          </a:p>
        </p:txBody>
      </p:sp>
      <p:sp>
        <p:nvSpPr>
          <p:cNvPr id="7" name="Text Placeholder 3">
            <a:hlinkClick r:id="rId3"/>
            <a:extLst>
              <a:ext uri="{FF2B5EF4-FFF2-40B4-BE49-F238E27FC236}">
                <a16:creationId xmlns:a16="http://schemas.microsoft.com/office/drawing/2014/main" id="{F0F42472-6BF6-F927-2C83-6348D86FC2D6}"/>
              </a:ext>
            </a:extLst>
          </p:cNvPr>
          <p:cNvSpPr txBox="1">
            <a:spLocks/>
          </p:cNvSpPr>
          <p:nvPr/>
        </p:nvSpPr>
        <p:spPr>
          <a:xfrm>
            <a:off x="167766" y="5742823"/>
            <a:ext cx="7040429" cy="307782"/>
          </a:xfrm>
          <a:prstGeom prst="rect">
            <a:avLst/>
          </a:prstGeom>
          <a:solidFill>
            <a:srgbClr val="ED3C8D"/>
          </a:solidFill>
          <a:ln>
            <a:solidFill>
              <a:srgbClr val="ED3C8D"/>
            </a:solidFill>
          </a:ln>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defTabSz="1166122"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Download</a:t>
            </a:r>
            <a:r>
              <a:rPr lang="en-US" sz="1200" b="1">
                <a:solidFill>
                  <a:schemeClr val="bg1"/>
                </a:solidFill>
                <a:latin typeface="Helvetica" panose="020B0403020202020204" pitchFamily="34" charset="0"/>
                <a:ea typeface="Open Sans" panose="020B0606030504020204" pitchFamily="34" charset="0"/>
                <a:cs typeface="Open Sans" panose="020B0606030504020204" pitchFamily="34" charset="0"/>
              </a:rPr>
              <a:t> </a:t>
            </a: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Open Sans" panose="020B0606030504020204" pitchFamily="34" charset="0"/>
                <a:cs typeface="Open Sans" panose="020B0606030504020204" pitchFamily="34" charset="0"/>
              </a:rPr>
              <a:t>VAB’s</a:t>
            </a:r>
            <a:r>
              <a:rPr lang="en-US" sz="1200" b="1" i="1" u="sng">
                <a:solidFill>
                  <a:schemeClr val="bg1"/>
                </a:solidFill>
                <a:latin typeface="Helvetica" panose="020B0403020202020204" pitchFamily="34" charset="0"/>
                <a:ea typeface="Open Sans" panose="020B0606030504020204" pitchFamily="34" charset="0"/>
                <a:cs typeface="Open Sans" panose="020B0606030504020204" pitchFamily="34" charset="0"/>
              </a:rPr>
              <a:t> Let’s Get Down to Business</a:t>
            </a:r>
            <a:r>
              <a:rPr lang="en-US" sz="1200" b="1" i="1">
                <a:solidFill>
                  <a:schemeClr val="bg1"/>
                </a:solidFill>
                <a:latin typeface="Helvetica" panose="020B0403020202020204" pitchFamily="34" charset="0"/>
                <a:ea typeface="Open Sans" panose="020B0606030504020204" pitchFamily="34" charset="0"/>
                <a:cs typeface="Open Sans" panose="020B0606030504020204" pitchFamily="34" charset="0"/>
              </a:rPr>
              <a:t> </a:t>
            </a:r>
            <a:r>
              <a:rPr lang="en-US" sz="1200" b="1">
                <a:solidFill>
                  <a:schemeClr val="bg1"/>
                </a:solidFill>
                <a:latin typeface="Helvetica" panose="020B0403020202020204" pitchFamily="34" charset="0"/>
                <a:ea typeface="Open Sans" panose="020B0606030504020204" pitchFamily="34" charset="0"/>
                <a:cs typeface="Open Sans" panose="020B0606030504020204" pitchFamily="34" charset="0"/>
              </a:rPr>
              <a:t>for our in-depth, full-funnel attribution analysis</a:t>
            </a:r>
            <a:endParaRPr kumimoji="0" lang="en-US" sz="1200" b="1" u="sng"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52317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4FBF826-406F-1DD5-3AB8-6C0A09100E52}"/>
              </a:ext>
            </a:extLst>
          </p:cNvPr>
          <p:cNvSpPr/>
          <p:nvPr/>
        </p:nvSpPr>
        <p:spPr>
          <a:xfrm>
            <a:off x="-3886" y="1686476"/>
            <a:ext cx="12195885"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C9CF0B59-6F18-4293-489E-11996FC2E5E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3" name="Slide Number Placeholder 5">
            <a:extLst>
              <a:ext uri="{FF2B5EF4-FFF2-40B4-BE49-F238E27FC236}">
                <a16:creationId xmlns:a16="http://schemas.microsoft.com/office/drawing/2014/main" id="{AEDD5F64-18C4-208F-F2BB-D8BE83B6928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4" name="Rectangle 63">
            <a:extLst>
              <a:ext uri="{FF2B5EF4-FFF2-40B4-BE49-F238E27FC236}">
                <a16:creationId xmlns:a16="http://schemas.microsoft.com/office/drawing/2014/main" id="{4C730DA7-03EA-CF9C-54D3-2387A6CBC5B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5" name="Picture 24">
            <a:extLst>
              <a:ext uri="{FF2B5EF4-FFF2-40B4-BE49-F238E27FC236}">
                <a16:creationId xmlns:a16="http://schemas.microsoft.com/office/drawing/2014/main" id="{40236992-ED42-4A1C-287D-0DC3B24CAC84}"/>
              </a:ext>
            </a:extLst>
          </p:cNvPr>
          <p:cNvPicPr>
            <a:picLocks noChangeAspect="1"/>
          </p:cNvPicPr>
          <p:nvPr/>
        </p:nvPicPr>
        <p:blipFill>
          <a:blip r:embed="rId3"/>
          <a:stretch>
            <a:fillRect/>
          </a:stretch>
        </p:blipFill>
        <p:spPr>
          <a:xfrm>
            <a:off x="936648" y="1963908"/>
            <a:ext cx="10532714" cy="4277704"/>
          </a:xfrm>
          <a:prstGeom prst="rect">
            <a:avLst/>
          </a:prstGeom>
        </p:spPr>
      </p:pic>
      <p:sp>
        <p:nvSpPr>
          <p:cNvPr id="2" name="Rectangle 1">
            <a:extLst>
              <a:ext uri="{FF2B5EF4-FFF2-40B4-BE49-F238E27FC236}">
                <a16:creationId xmlns:a16="http://schemas.microsoft.com/office/drawing/2014/main" id="{8E83C144-30E4-B0BD-824F-A44F73E78A11}"/>
              </a:ext>
            </a:extLst>
          </p:cNvPr>
          <p:cNvSpPr/>
          <p:nvPr/>
        </p:nvSpPr>
        <p:spPr>
          <a:xfrm>
            <a:off x="222196" y="252458"/>
            <a:ext cx="1185118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We conducted an attribution analysis </a:t>
            </a:r>
            <a:r>
              <a:rPr lang="en-US" sz="2600" b="1">
                <a:solidFill>
                  <a:srgbClr val="1B1464"/>
                </a:solidFill>
                <a:latin typeface="Helvetica" pitchFamily="2" charset="0"/>
              </a:rPr>
              <a:t>of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25 B2B advertisers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that recently launched their first </a:t>
            </a:r>
            <a:r>
              <a:rPr lang="en-US" sz="2600" b="1">
                <a:solidFill>
                  <a:srgbClr val="1B1464"/>
                </a:solidFill>
                <a:latin typeface="Helvetica" pitchFamily="2" charset="0"/>
              </a:rPr>
              <a:t>equity-building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campaign in the last four years</a:t>
            </a:r>
          </a:p>
        </p:txBody>
      </p:sp>
      <p:sp>
        <p:nvSpPr>
          <p:cNvPr id="3" name="Rectangle 2">
            <a:extLst>
              <a:ext uri="{FF2B5EF4-FFF2-40B4-BE49-F238E27FC236}">
                <a16:creationId xmlns:a16="http://schemas.microsoft.com/office/drawing/2014/main" id="{006B1B8A-EBB8-2425-E7FF-05A3E0A06055}"/>
              </a:ext>
            </a:extLst>
          </p:cNvPr>
          <p:cNvSpPr/>
          <p:nvPr/>
        </p:nvSpPr>
        <p:spPr>
          <a:xfrm>
            <a:off x="118618" y="1141641"/>
            <a:ext cx="11738129" cy="523220"/>
          </a:xfrm>
          <a:prstGeom prst="rect">
            <a:avLst/>
          </a:prstGeom>
        </p:spPr>
        <p:txBody>
          <a:bodyPr wrap="square">
            <a:spAutoFit/>
          </a:bodyPr>
          <a:lstStyle/>
          <a:p>
            <a:pPr marL="285750" lvl="0" indent="-285750">
              <a:buBlip>
                <a:blip r:embed="rId4"/>
              </a:buBlip>
              <a:defRPr/>
            </a:pPr>
            <a:r>
              <a:rPr lang="en-US" sz="1400">
                <a:solidFill>
                  <a:srgbClr val="1F1A62"/>
                </a:solidFill>
                <a:latin typeface="Helvetica" pitchFamily="2" charset="0"/>
              </a:rPr>
              <a:t>The </a:t>
            </a:r>
            <a:r>
              <a:rPr lang="en-US" sz="1400">
                <a:solidFill>
                  <a:srgbClr val="ED3C8D"/>
                </a:solidFill>
                <a:latin typeface="Helvetica" pitchFamily="2" charset="0"/>
              </a:rPr>
              <a:t>14 categories </a:t>
            </a:r>
            <a:r>
              <a:rPr lang="en-US" sz="1400">
                <a:solidFill>
                  <a:srgbClr val="1F1A62"/>
                </a:solidFill>
                <a:latin typeface="Helvetica" pitchFamily="2" charset="0"/>
              </a:rPr>
              <a:t>include banking/finance, commercial real estate, consulting, expense management, security, software, staffing and more with the analysis time period spanning between April ’18 – April ‘22</a:t>
            </a:r>
            <a:endParaRPr kumimoji="0" lang="en-US" sz="140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79238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77800" y="251488"/>
            <a:ext cx="1202017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After launching their TV campaign, B2B brands saw an immediate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double-digit increase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in new customer prospects to their digital platform, with further growth driven through a sustained campaign presence</a:t>
            </a:r>
          </a:p>
        </p:txBody>
      </p:sp>
      <p:graphicFrame>
        <p:nvGraphicFramePr>
          <p:cNvPr id="26" name="Chart 25">
            <a:extLst>
              <a:ext uri="{FF2B5EF4-FFF2-40B4-BE49-F238E27FC236}">
                <a16:creationId xmlns:a16="http://schemas.microsoft.com/office/drawing/2014/main" id="{839AD647-F04D-3CFA-AC50-35D2CB2A4372}"/>
              </a:ext>
            </a:extLst>
          </p:cNvPr>
          <p:cNvGraphicFramePr/>
          <p:nvPr>
            <p:extLst>
              <p:ext uri="{D42A27DB-BD31-4B8C-83A1-F6EECF244321}">
                <p14:modId xmlns:p14="http://schemas.microsoft.com/office/powerpoint/2010/main" val="3639608601"/>
              </p:ext>
            </p:extLst>
          </p:nvPr>
        </p:nvGraphicFramePr>
        <p:xfrm>
          <a:off x="720436" y="2756219"/>
          <a:ext cx="10584873" cy="279754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8E94057-4DA7-B96F-B8BE-68725D3C4445}"/>
              </a:ext>
            </a:extLst>
          </p:cNvPr>
          <p:cNvSpPr txBox="1"/>
          <p:nvPr/>
        </p:nvSpPr>
        <p:spPr>
          <a:xfrm>
            <a:off x="1270848" y="5538129"/>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(monthly average)</a:t>
            </a:r>
          </a:p>
        </p:txBody>
      </p:sp>
      <p:sp>
        <p:nvSpPr>
          <p:cNvPr id="28" name="TextBox 27">
            <a:extLst>
              <a:ext uri="{FF2B5EF4-FFF2-40B4-BE49-F238E27FC236}">
                <a16:creationId xmlns:a16="http://schemas.microsoft.com/office/drawing/2014/main" id="{E7C1A763-B0CD-0319-AE4D-1B5A5E06EE59}"/>
              </a:ext>
            </a:extLst>
          </p:cNvPr>
          <p:cNvSpPr txBox="1"/>
          <p:nvPr/>
        </p:nvSpPr>
        <p:spPr>
          <a:xfrm>
            <a:off x="7980218" y="5538129"/>
            <a:ext cx="29409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(TV launch – April 2022)</a:t>
            </a:r>
          </a:p>
        </p:txBody>
      </p:sp>
      <p:sp>
        <p:nvSpPr>
          <p:cNvPr id="29" name="Rectangle 28">
            <a:extLst>
              <a:ext uri="{FF2B5EF4-FFF2-40B4-BE49-F238E27FC236}">
                <a16:creationId xmlns:a16="http://schemas.microsoft.com/office/drawing/2014/main" id="{42FD0F8E-EF86-731A-C084-76B7932AC95C}"/>
              </a:ext>
            </a:extLst>
          </p:cNvPr>
          <p:cNvSpPr/>
          <p:nvPr/>
        </p:nvSpPr>
        <p:spPr>
          <a:xfrm>
            <a:off x="4525818" y="2815192"/>
            <a:ext cx="6662882" cy="2997086"/>
          </a:xfrm>
          <a:prstGeom prst="rect">
            <a:avLst/>
          </a:prstGeom>
          <a:no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9343BB9F-747B-380F-659E-887833BBDA52}"/>
              </a:ext>
            </a:extLst>
          </p:cNvPr>
          <p:cNvSpPr txBox="1">
            <a:spLocks/>
          </p:cNvSpPr>
          <p:nvPr/>
        </p:nvSpPr>
        <p:spPr>
          <a:xfrm>
            <a:off x="2060832" y="1835480"/>
            <a:ext cx="8388349"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25 B2B Brands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sp>
        <p:nvSpPr>
          <p:cNvPr id="18" name="TextBox 17">
            <a:extLst>
              <a:ext uri="{FF2B5EF4-FFF2-40B4-BE49-F238E27FC236}">
                <a16:creationId xmlns:a16="http://schemas.microsoft.com/office/drawing/2014/main" id="{7769A120-6027-6A9D-002F-AB822E9AB677}"/>
              </a:ext>
            </a:extLst>
          </p:cNvPr>
          <p:cNvSpPr txBox="1"/>
          <p:nvPr/>
        </p:nvSpPr>
        <p:spPr>
          <a:xfrm>
            <a:off x="481665" y="6097561"/>
            <a:ext cx="116647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 During this four-year analysis, the average B2B advertiser was on TV for 12 months. Average Monthly Visitors (000) – 3 Months Prior to TV Launch: 859; TV Launch Month: 986; ‘When On TV’: 1,164.</a:t>
            </a:r>
          </a:p>
        </p:txBody>
      </p:sp>
      <p:sp>
        <p:nvSpPr>
          <p:cNvPr id="21" name="Rectangle 20">
            <a:extLst>
              <a:ext uri="{FF2B5EF4-FFF2-40B4-BE49-F238E27FC236}">
                <a16:creationId xmlns:a16="http://schemas.microsoft.com/office/drawing/2014/main" id="{D9E294BB-7EF6-65CC-298B-9382E734DB32}"/>
              </a:ext>
            </a:extLst>
          </p:cNvPr>
          <p:cNvSpPr/>
          <p:nvPr/>
        </p:nvSpPr>
        <p:spPr>
          <a:xfrm>
            <a:off x="5404089" y="3982729"/>
            <a:ext cx="1217565" cy="56483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+15%</a:t>
            </a:r>
          </a:p>
        </p:txBody>
      </p:sp>
      <p:sp>
        <p:nvSpPr>
          <p:cNvPr id="24" name="Rectangle 23">
            <a:extLst>
              <a:ext uri="{FF2B5EF4-FFF2-40B4-BE49-F238E27FC236}">
                <a16:creationId xmlns:a16="http://schemas.microsoft.com/office/drawing/2014/main" id="{F415FF79-5B78-B85F-9143-0A57334BECB5}"/>
              </a:ext>
            </a:extLst>
          </p:cNvPr>
          <p:cNvSpPr/>
          <p:nvPr/>
        </p:nvSpPr>
        <p:spPr>
          <a:xfrm>
            <a:off x="8841902" y="3402983"/>
            <a:ext cx="1217565" cy="56483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pic>
        <p:nvPicPr>
          <p:cNvPr id="2" name="Picture 1">
            <a:extLst>
              <a:ext uri="{FF2B5EF4-FFF2-40B4-BE49-F238E27FC236}">
                <a16:creationId xmlns:a16="http://schemas.microsoft.com/office/drawing/2014/main" id="{1F82BA66-0332-1897-B019-14BA9A3FD6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4926C08B-E582-55A2-34C2-9302BB54D8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BB4B28E-F5A7-E21E-FDF3-6005C198EF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76162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5112D5-6C08-4E87-BD33-385DA6E833CD}">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E9836A-1A55-4E70-A31C-8CEBE79A2D5F}">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a86b28e8-29a6-4ab8-af18-2a7f61acfad2"/>
    <ds:schemaRef ds:uri="http://schemas.microsoft.com/office/infopath/2007/PartnerControls"/>
    <ds:schemaRef ds:uri="http://schemas.openxmlformats.org/package/2006/metadata/core-properties"/>
    <ds:schemaRef ds:uri="9f6166fe-9f5b-43aa-b8a9-b4d7ad530bda"/>
    <ds:schemaRef ds:uri="http://www.w3.org/XML/1998/namespace"/>
  </ds:schemaRefs>
</ds:datastoreItem>
</file>

<file path=customXml/itemProps3.xml><?xml version="1.0" encoding="utf-8"?>
<ds:datastoreItem xmlns:ds="http://schemas.openxmlformats.org/officeDocument/2006/customXml" ds:itemID="{0E0F3F24-4364-40D5-B046-DB0E892BA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1691</Words>
  <Application>Microsoft Office PowerPoint</Application>
  <PresentationFormat>Widescreen</PresentationFormat>
  <Paragraphs>159</Paragraphs>
  <Slides>13</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Helvetica</vt:lpstr>
      <vt:lpstr>Helvetica Bold</vt:lpstr>
      <vt:lpstr>Helvetica Light</vt:lpstr>
      <vt:lpstr>Helvetica-Light</vt:lpstr>
      <vt:lpstr>Helvetica-Lightoblique</vt:lpstr>
      <vt:lpstr>Office Theme</vt:lpstr>
      <vt:lpstr>1_Office Theme</vt:lpstr>
      <vt:lpstr>Is equity-building important for niche brands?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Karolina Guillen</cp:lastModifiedBy>
  <cp:revision>1</cp:revision>
  <cp:lastPrinted>2022-04-11T18:33:15Z</cp:lastPrinted>
  <dcterms:created xsi:type="dcterms:W3CDTF">2022-04-04T18:14:35Z</dcterms:created>
  <dcterms:modified xsi:type="dcterms:W3CDTF">2023-01-20T18:52:35Z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