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Lst>
  <p:notesMasterIdLst>
    <p:notesMasterId r:id="rId18"/>
  </p:notesMasterIdLst>
  <p:sldIdLst>
    <p:sldId id="2144327818" r:id="rId5"/>
    <p:sldId id="2146846279" r:id="rId6"/>
    <p:sldId id="2144328358" r:id="rId7"/>
    <p:sldId id="2144328375" r:id="rId8"/>
    <p:sldId id="2144328354" r:id="rId9"/>
    <p:sldId id="2146846278" r:id="rId10"/>
    <p:sldId id="2144328230" r:id="rId11"/>
    <p:sldId id="2144328299" r:id="rId12"/>
    <p:sldId id="2144328292" r:id="rId13"/>
    <p:sldId id="2144328308" r:id="rId14"/>
    <p:sldId id="2146846284" r:id="rId15"/>
    <p:sldId id="2146846282" r:id="rId16"/>
    <p:sldId id="2146846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F0141AB7-7F25-3C16-C77D-5FEA2DA4B116}" name="Karolina Guillen" initials="" userId="S::karolinaG@thevab.com::c1c08796-a0be-47c6-af52-5d31fd96ec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EBEA4"/>
    <a:srgbClr val="00BFF2"/>
    <a:srgbClr val="ED3C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C2DEE-EC29-448F-A773-FF87F512A238}" v="1" dt="2024-09-13T17:36:04.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057" autoAdjust="0"/>
  </p:normalViewPr>
  <p:slideViewPr>
    <p:cSldViewPr snapToGrid="0">
      <p:cViewPr varScale="1">
        <p:scale>
          <a:sx n="60" d="100"/>
          <a:sy n="60" d="100"/>
        </p:scale>
        <p:origin x="55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0B196-C4C0-4D78-8B76-3AA7EFCB21DC}"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9343C-4327-4837-AB1B-EB4A71A411A4}" type="slidenum">
              <a:rPr lang="en-US" smtClean="0"/>
              <a:t>‹#›</a:t>
            </a:fld>
            <a:endParaRPr lang="en-US"/>
          </a:p>
        </p:txBody>
      </p:sp>
    </p:spTree>
    <p:extLst>
      <p:ext uri="{BB962C8B-B14F-4D97-AF65-F5344CB8AC3E}">
        <p14:creationId xmlns:p14="http://schemas.microsoft.com/office/powerpoint/2010/main" val="320818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E6440-D180-251C-CB7D-701B2078D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29A78-C1B1-031D-5644-321D98C33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8A946-24A3-147D-69AE-11BC1A1FD8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C718E8-D691-7410-FA6A-E8F453CCAA53}"/>
              </a:ext>
            </a:extLst>
          </p:cNvPr>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0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9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2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3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04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19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93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66505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85250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05692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91579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9609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69043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45000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90137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370104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068413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67591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04035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951017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5816798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93944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0222457"/>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3764780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2679072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28021040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7326954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77950746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5307791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511592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18005305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61036845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70751478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2502106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0215822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2456235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79810259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2994031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21469441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3945831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580062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33211511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98668477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47752025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257832714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3AECC-6F66-463A-B3AC-AA48EC4D996F}"/>
              </a:ext>
            </a:extLst>
          </p:cNvPr>
          <p:cNvSpPr>
            <a:spLocks noGrp="1"/>
          </p:cNvSpPr>
          <p:nvPr>
            <p:ph type="dt" sz="half" idx="10"/>
          </p:nvPr>
        </p:nvSpPr>
        <p:spPr/>
        <p:txBody>
          <a:bodyPr/>
          <a:lstStyle/>
          <a:p>
            <a:fld id="{940F4AFE-A5D3-4F54-B5F3-4457A701A7A2}" type="datetimeFigureOut">
              <a:rPr lang="en-US" smtClean="0"/>
              <a:t>9/17/2024</a:t>
            </a:fld>
            <a:endParaRPr lang="en-US"/>
          </a:p>
        </p:txBody>
      </p:sp>
      <p:sp>
        <p:nvSpPr>
          <p:cNvPr id="3" name="Footer Placeholder 2">
            <a:extLst>
              <a:ext uri="{FF2B5EF4-FFF2-40B4-BE49-F238E27FC236}">
                <a16:creationId xmlns:a16="http://schemas.microsoft.com/office/drawing/2014/main" id="{EB3B98F0-9AF7-4D2D-BAC5-7F186E622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8577F-D449-44D2-B622-055110F1181C}"/>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2783528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C8E1-6D19-4766-AC8D-F9773F96D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59C97-2CEB-489C-817A-9002EA502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FB9A-6435-4AA7-A2A2-8154F53CE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6D755-AA15-4469-ABCD-278819D3A057}"/>
              </a:ext>
            </a:extLst>
          </p:cNvPr>
          <p:cNvSpPr>
            <a:spLocks noGrp="1"/>
          </p:cNvSpPr>
          <p:nvPr>
            <p:ph type="dt" sz="half" idx="10"/>
          </p:nvPr>
        </p:nvSpPr>
        <p:spPr/>
        <p:txBody>
          <a:bodyPr/>
          <a:lstStyle/>
          <a:p>
            <a:fld id="{940F4AFE-A5D3-4F54-B5F3-4457A701A7A2}" type="datetimeFigureOut">
              <a:rPr lang="en-US" smtClean="0"/>
              <a:t>9/17/2024</a:t>
            </a:fld>
            <a:endParaRPr lang="en-US"/>
          </a:p>
        </p:txBody>
      </p:sp>
      <p:sp>
        <p:nvSpPr>
          <p:cNvPr id="6" name="Footer Placeholder 5">
            <a:extLst>
              <a:ext uri="{FF2B5EF4-FFF2-40B4-BE49-F238E27FC236}">
                <a16:creationId xmlns:a16="http://schemas.microsoft.com/office/drawing/2014/main" id="{4F2081D6-6D7F-4587-919E-16644B25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2B5D8-9239-4759-BCEE-0AB3A67028C6}"/>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1125454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8DD0-DCFC-9FA4-3DBB-A8F15AAC13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22E97-2D39-5122-9015-CE6DC477C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62704A-A660-3517-0AAA-3F39885A23D4}"/>
              </a:ext>
            </a:extLst>
          </p:cNvPr>
          <p:cNvSpPr>
            <a:spLocks noGrp="1"/>
          </p:cNvSpPr>
          <p:nvPr>
            <p:ph type="dt" sz="half" idx="10"/>
          </p:nvPr>
        </p:nvSpPr>
        <p:spPr/>
        <p:txBody>
          <a:bodyPr/>
          <a:lstStyle/>
          <a:p>
            <a:fld id="{80C47821-3FDB-664F-8AF1-A5C56F80A85C}" type="datetimeFigureOut">
              <a:rPr lang="en-US" smtClean="0"/>
              <a:t>9/17/2024</a:t>
            </a:fld>
            <a:endParaRPr lang="en-US"/>
          </a:p>
        </p:txBody>
      </p:sp>
      <p:sp>
        <p:nvSpPr>
          <p:cNvPr id="5" name="Footer Placeholder 4">
            <a:extLst>
              <a:ext uri="{FF2B5EF4-FFF2-40B4-BE49-F238E27FC236}">
                <a16:creationId xmlns:a16="http://schemas.microsoft.com/office/drawing/2014/main" id="{CF4E7F1E-665C-326C-6204-6D31F4918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B236E-898E-2A07-E040-804966524CE5}"/>
              </a:ext>
            </a:extLst>
          </p:cNvPr>
          <p:cNvSpPr>
            <a:spLocks noGrp="1"/>
          </p:cNvSpPr>
          <p:nvPr>
            <p:ph type="sldNum" sz="quarter" idx="12"/>
          </p:nvPr>
        </p:nvSpPr>
        <p:spPr/>
        <p:txBody>
          <a:bodyPr/>
          <a:lstStyle/>
          <a:p>
            <a:fld id="{C3D85D60-351E-3542-8C0C-7A81337A891B}" type="slidenum">
              <a:rPr lang="en-US" smtClean="0"/>
              <a:t>‹#›</a:t>
            </a:fld>
            <a:endParaRPr lang="en-US"/>
          </a:p>
        </p:txBody>
      </p:sp>
    </p:spTree>
    <p:extLst>
      <p:ext uri="{BB962C8B-B14F-4D97-AF65-F5344CB8AC3E}">
        <p14:creationId xmlns:p14="http://schemas.microsoft.com/office/powerpoint/2010/main" val="216717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18280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58870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75918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84507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07006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402029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705321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41" r:id="rId33"/>
    <p:sldLayoutId id="2147483742" r:id="rId34"/>
    <p:sldLayoutId id="2147483743" r:id="rId35"/>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thevab.com/insight/home-category-video-advertising-case-studies?utm_source=category_case_study" TargetMode="External"/><Relationship Id="rId18" Type="http://schemas.openxmlformats.org/officeDocument/2006/relationships/image" Target="../media/image45.png"/><Relationship Id="rId26" Type="http://schemas.openxmlformats.org/officeDocument/2006/relationships/image" Target="../media/image49.png"/><Relationship Id="rId3" Type="http://schemas.openxmlformats.org/officeDocument/2006/relationships/image" Target="../media/image9.png"/><Relationship Id="rId21" Type="http://schemas.openxmlformats.org/officeDocument/2006/relationships/hyperlink" Target="https://thevab.com/insight/consumer-packaged-goods-cpg-category-video-advertising-case-studies?utm_source=category_case_study" TargetMode="External"/><Relationship Id="rId7" Type="http://schemas.openxmlformats.org/officeDocument/2006/relationships/hyperlink" Target="https://thevab.com/insight/tech-telco-category-video-advertising-case-studies?utm_source=category_case_study" TargetMode="External"/><Relationship Id="rId12" Type="http://schemas.openxmlformats.org/officeDocument/2006/relationships/image" Target="../media/image42.png"/><Relationship Id="rId17" Type="http://schemas.openxmlformats.org/officeDocument/2006/relationships/hyperlink" Target="https://thevab.com/insight/restaurant-category-video-advertising-case-studies?utm_source=category_case_study" TargetMode="External"/><Relationship Id="rId25" Type="http://schemas.openxmlformats.org/officeDocument/2006/relationships/hyperlink" Target="https://thevab.com/insight/financial-services-insurance-categories-video-advertising-case-studies?utm_source=category_case_study" TargetMode="External"/><Relationship Id="rId2" Type="http://schemas.openxmlformats.org/officeDocument/2006/relationships/notesSlide" Target="../notesSlides/notesSlide8.xml"/><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thevab.com/insight/travel-category-video-advertising-case-studies?utm_source=category_case_study" TargetMode="External"/><Relationship Id="rId24" Type="http://schemas.openxmlformats.org/officeDocument/2006/relationships/image" Target="../media/image48.png"/><Relationship Id="rId5" Type="http://schemas.openxmlformats.org/officeDocument/2006/relationships/hyperlink" Target="https://thevab.com/" TargetMode="External"/><Relationship Id="rId15" Type="http://schemas.openxmlformats.org/officeDocument/2006/relationships/hyperlink" Target="https://thevab.com/insight/pharmaceuticals-category-video-advertising-case-studies?utm_source=category_case_study" TargetMode="External"/><Relationship Id="rId23" Type="http://schemas.openxmlformats.org/officeDocument/2006/relationships/hyperlink" Target="https://thevab.com/insight/entertainment-tune-category-video-advertising-case-studies?utm_source=category_case_study" TargetMode="External"/><Relationship Id="rId28" Type="http://schemas.openxmlformats.org/officeDocument/2006/relationships/image" Target="../media/image50.png"/><Relationship Id="rId10" Type="http://schemas.openxmlformats.org/officeDocument/2006/relationships/image" Target="../media/image41.png"/><Relationship Id="rId19" Type="http://schemas.openxmlformats.org/officeDocument/2006/relationships/hyperlink" Target="https://thevab.com/insight/health-wellness-and-beauty-categories-video-advertising-case-studies?utm_source=category_case_study" TargetMode="External"/><Relationship Id="rId4" Type="http://schemas.openxmlformats.org/officeDocument/2006/relationships/hyperlink" Target="https://thevab.com/case-study-corner?utm_source=category_case_study" TargetMode="External"/><Relationship Id="rId9" Type="http://schemas.openxmlformats.org/officeDocument/2006/relationships/hyperlink" Target="https://thevab.com/insight/retail-category-video-advertising-case-studies?utm_source=category_case_study" TargetMode="External"/><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hyperlink" Target="https://thevab.com/insight/b2b-categories-video-advertising-case-studies?utm_source=category_case_study"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thevab.com/insight/todays-innovations-measurement-q2-2022?utm_source=category_case_study" TargetMode="External"/><Relationship Id="rId13" Type="http://schemas.openxmlformats.org/officeDocument/2006/relationships/image" Target="../media/image55.png"/><Relationship Id="rId18" Type="http://schemas.openxmlformats.org/officeDocument/2006/relationships/hyperlink" Target="https://thevab.com/insight/stream-on-case-studies?utm_source=category_case_study" TargetMode="External"/><Relationship Id="rId3" Type="http://schemas.openxmlformats.org/officeDocument/2006/relationships/hyperlink" Target="https://thevab.com/insight/stream-on-case-studies" TargetMode="External"/><Relationship Id="rId21" Type="http://schemas.openxmlformats.org/officeDocument/2006/relationships/hyperlink" Target="https://thevab.com/case-study-corner" TargetMode="External"/><Relationship Id="rId7" Type="http://schemas.openxmlformats.org/officeDocument/2006/relationships/image" Target="../media/image52.png"/><Relationship Id="rId12" Type="http://schemas.openxmlformats.org/officeDocument/2006/relationships/hyperlink" Target="https://thevab.com/insight/todays-innovations-measurement-q4-2022?utm_source=category_case_study" TargetMode="External"/><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hyperlink" Target="https://thevab.com/insight/proven-strategies-tactics-audience-based-tv-buying?utm_source=category_case_study" TargetMode="External"/><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hyperlink" Target="https://thevab.com/insight/todays-innovations-measurement-q1-2022?utm_source=category_case_study" TargetMode="External"/><Relationship Id="rId11" Type="http://schemas.openxmlformats.org/officeDocument/2006/relationships/image" Target="../media/image54.png"/><Relationship Id="rId5" Type="http://schemas.openxmlformats.org/officeDocument/2006/relationships/image" Target="../media/image9.png"/><Relationship Id="rId15" Type="http://schemas.openxmlformats.org/officeDocument/2006/relationships/image" Target="../media/image56.png"/><Relationship Id="rId23" Type="http://schemas.openxmlformats.org/officeDocument/2006/relationships/image" Target="../media/image10.png"/><Relationship Id="rId10" Type="http://schemas.openxmlformats.org/officeDocument/2006/relationships/hyperlink" Target="https://thevab.com/insight/todays-innovations-measurement-q3-2022?utm_source=category_case_study" TargetMode="External"/><Relationship Id="rId19" Type="http://schemas.openxmlformats.org/officeDocument/2006/relationships/hyperlink" Target="https://thevab.com/insight/opportunities-vod-addressable?utm_source=category_case_study" TargetMode="External"/><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hyperlink" Target="https://thevab.com/insight/convergent-tv-case-studies?utm_source=category_case_study" TargetMode="External"/><Relationship Id="rId22" Type="http://schemas.openxmlformats.org/officeDocument/2006/relationships/hyperlink" Target="https://thevab.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3.xml"/><Relationship Id="rId7" Type="http://schemas.openxmlformats.org/officeDocument/2006/relationships/image" Target="../media/image25.png"/><Relationship Id="rId2" Type="http://schemas.openxmlformats.org/officeDocument/2006/relationships/slideLayout" Target="../slideLayouts/slideLayout44.xml"/><Relationship Id="rId1" Type="http://schemas.openxmlformats.org/officeDocument/2006/relationships/video" Target="https://www.youtube.com/embed/M4Z8D9jE2e8?feature=oembed" TargetMode="Externa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hyperlink" Target="https://pubmatic.com/reports/understanding-supply-path-optimization-spo/" TargetMode="Externa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haking hands&#10;&#10;Description automatically generated">
            <a:extLst>
              <a:ext uri="{FF2B5EF4-FFF2-40B4-BE49-F238E27FC236}">
                <a16:creationId xmlns:a16="http://schemas.microsoft.com/office/drawing/2014/main" id="{B4D15C5C-BD7C-6F97-6F90-CF641DE27CDF}"/>
              </a:ext>
            </a:extLst>
          </p:cNvPr>
          <p:cNvPicPr>
            <a:picLocks noChangeAspect="1"/>
          </p:cNvPicPr>
          <p:nvPr/>
        </p:nvPicPr>
        <p:blipFill rotWithShape="1">
          <a:blip r:embed="rId2">
            <a:extLst>
              <a:ext uri="{28A0092B-C50C-407E-A947-70E740481C1C}">
                <a14:useLocalDpi xmlns:a14="http://schemas.microsoft.com/office/drawing/2010/main" val="0"/>
              </a:ext>
            </a:extLst>
          </a:blip>
          <a:srcRect l="6250"/>
          <a:stretch/>
        </p:blipFill>
        <p:spPr>
          <a:xfrm>
            <a:off x="-1" y="0"/>
            <a:ext cx="12192001"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8" name="TextBox 17">
            <a:extLst>
              <a:ext uri="{FF2B5EF4-FFF2-40B4-BE49-F238E27FC236}">
                <a16:creationId xmlns:a16="http://schemas.microsoft.com/office/drawing/2014/main" id="{C20817F9-FE21-4945-A479-C22CFA77A380}"/>
              </a:ext>
            </a:extLst>
          </p:cNvPr>
          <p:cNvSpPr txBox="1"/>
          <p:nvPr/>
        </p:nvSpPr>
        <p:spPr>
          <a:xfrm>
            <a:off x="131962" y="3719504"/>
            <a:ext cx="63190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B2B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itchFamily="2" charset="0"/>
                <a:ea typeface="+mn-ea"/>
                <a:cs typeface="+mn-cs"/>
              </a:rPr>
              <a:t>Brand success stories highlighted through real-world multiscreen TV case studies</a:t>
            </a:r>
            <a:endParaRPr kumimoji="0" lang="en-US" sz="2400" b="0"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pSp>
        <p:nvGrpSpPr>
          <p:cNvPr id="5" name="Group 4">
            <a:extLst>
              <a:ext uri="{FF2B5EF4-FFF2-40B4-BE49-F238E27FC236}">
                <a16:creationId xmlns:a16="http://schemas.microsoft.com/office/drawing/2014/main" id="{40F29006-8399-002D-5EFF-DCD41CE5C8EF}"/>
              </a:ext>
            </a:extLst>
          </p:cNvPr>
          <p:cNvGrpSpPr/>
          <p:nvPr/>
        </p:nvGrpSpPr>
        <p:grpSpPr>
          <a:xfrm>
            <a:off x="8357419" y="324465"/>
            <a:ext cx="3563337" cy="934064"/>
            <a:chOff x="8357419" y="324465"/>
            <a:chExt cx="3563337" cy="934064"/>
          </a:xfrm>
        </p:grpSpPr>
        <p:sp>
          <p:nvSpPr>
            <p:cNvPr id="2" name="Rectangle 1">
              <a:extLst>
                <a:ext uri="{FF2B5EF4-FFF2-40B4-BE49-F238E27FC236}">
                  <a16:creationId xmlns:a16="http://schemas.microsoft.com/office/drawing/2014/main" id="{1D05EA31-2D89-44A7-3DD5-385F73453D4F}"/>
                </a:ext>
              </a:extLst>
            </p:cNvPr>
            <p:cNvSpPr/>
            <p:nvPr/>
          </p:nvSpPr>
          <p:spPr>
            <a:xfrm>
              <a:off x="8357419" y="324465"/>
              <a:ext cx="3563337" cy="934064"/>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Case Study Corner</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xx</a:t>
              </a:r>
            </a:p>
          </p:txBody>
        </p:sp>
        <p:cxnSp>
          <p:nvCxnSpPr>
            <p:cNvPr id="4" name="Straight Connector 3">
              <a:extLst>
                <a:ext uri="{FF2B5EF4-FFF2-40B4-BE49-F238E27FC236}">
                  <a16:creationId xmlns:a16="http://schemas.microsoft.com/office/drawing/2014/main" id="{76CF4FE5-AA05-E195-5A47-3101A92A7C95}"/>
                </a:ext>
              </a:extLst>
            </p:cNvPr>
            <p:cNvCxnSpPr/>
            <p:nvPr/>
          </p:nvCxnSpPr>
          <p:spPr>
            <a:xfrm>
              <a:off x="8642554" y="1002891"/>
              <a:ext cx="3146323" cy="0"/>
            </a:xfrm>
            <a:prstGeom prst="line">
              <a:avLst/>
            </a:prstGeom>
            <a:ln w="28575">
              <a:solidFill>
                <a:srgbClr val="ED3C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33798"/>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25" name="Rectangle 24">
            <a:extLst>
              <a:ext uri="{FF2B5EF4-FFF2-40B4-BE49-F238E27FC236}">
                <a16:creationId xmlns:a16="http://schemas.microsoft.com/office/drawing/2014/main" id="{D6F3E4AB-B239-4014-8CC3-C8706E0369B4}"/>
              </a:ext>
            </a:extLst>
          </p:cNvPr>
          <p:cNvSpPr/>
          <p:nvPr/>
        </p:nvSpPr>
        <p:spPr>
          <a:xfrm>
            <a:off x="41397" y="940298"/>
            <a:ext cx="3904144" cy="417037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Streaming platform Sling TV needed a way to manage the bursts of ad requests they receive from spikes in viewership during live sporting events while ensuring that ads are served in a timely manner</a:t>
            </a: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F1A62"/>
                </a:solidFill>
                <a:effectLst/>
                <a:uLnTx/>
                <a:uFillTx/>
                <a:latin typeface="Helvetica"/>
                <a:ea typeface="+mn-ea"/>
                <a:cs typeface="Helvetica"/>
              </a:rPr>
              <a:t>Magnite</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developed </a:t>
            </a:r>
            <a:r>
              <a:rPr kumimoji="0" lang="en-US" sz="1200" b="0" i="1" u="none" strike="noStrike" kern="1200" cap="none" spc="0" normalizeH="0" baseline="0" noProof="0" dirty="0">
                <a:ln>
                  <a:noFill/>
                </a:ln>
                <a:solidFill>
                  <a:srgbClr val="1F1A62"/>
                </a:solidFill>
                <a:effectLst/>
                <a:uLnTx/>
                <a:uFillTx/>
                <a:latin typeface="Helvetica"/>
                <a:ea typeface="+mn-ea"/>
                <a:cs typeface="Helvetica"/>
              </a:rPr>
              <a:t>Live Stream Acceleration (LSA)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to improve time out and ad response time, helping publishers optimize the amount of ad break time they have to monetize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By leveraging </a:t>
            </a:r>
            <a:r>
              <a:rPr kumimoji="0" lang="en-US" sz="1200" b="0" i="1" u="none" strike="noStrike" kern="1200" cap="none" spc="0" normalizeH="0" baseline="0" noProof="0" dirty="0">
                <a:ln>
                  <a:noFill/>
                </a:ln>
                <a:solidFill>
                  <a:srgbClr val="1F1A62"/>
                </a:solidFill>
                <a:effectLst/>
                <a:uLnTx/>
                <a:uFillTx/>
                <a:latin typeface="Helvetica"/>
                <a:ea typeface="+mn-ea"/>
                <a:cs typeface="Helvetica"/>
              </a:rPr>
              <a:t>LSA</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SLING saw a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47%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lift in ad conversions* compared to the previous 5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Efficiencies via </a:t>
            </a:r>
            <a:r>
              <a:rPr kumimoji="0" lang="en-US" sz="1200" b="0" i="1" u="none" strike="noStrike" kern="1200" cap="none" spc="0" normalizeH="0" baseline="0" noProof="0" dirty="0">
                <a:ln>
                  <a:noFill/>
                </a:ln>
                <a:solidFill>
                  <a:srgbClr val="1F1A62"/>
                </a:solidFill>
                <a:effectLst/>
                <a:uLnTx/>
                <a:uFillTx/>
                <a:latin typeface="Helvetica"/>
                <a:ea typeface="+mn-ea"/>
                <a:cs typeface="Helvetica"/>
              </a:rPr>
              <a:t>LSA</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implementation allowed for ad delivery that would been lost or timed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F1A62"/>
                </a:solidFill>
                <a:effectLst/>
                <a:uLnTx/>
                <a:uFillTx/>
                <a:latin typeface="Helvetica"/>
                <a:ea typeface="+mn-ea"/>
                <a:cs typeface="Helvetica"/>
              </a:rPr>
              <a:t>Magnite</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Live Connected TV (CTV)</a:t>
            </a:r>
          </a:p>
        </p:txBody>
      </p:sp>
      <p:sp>
        <p:nvSpPr>
          <p:cNvPr id="30" name="Rectangle 29">
            <a:extLst>
              <a:ext uri="{FF2B5EF4-FFF2-40B4-BE49-F238E27FC236}">
                <a16:creationId xmlns:a16="http://schemas.microsoft.com/office/drawing/2014/main" id="{75F81532-3D49-4828-8247-ECFA9B63B40D}"/>
              </a:ext>
            </a:extLst>
          </p:cNvPr>
          <p:cNvSpPr/>
          <p:nvPr/>
        </p:nvSpPr>
        <p:spPr>
          <a:xfrm>
            <a:off x="4030080" y="16576"/>
            <a:ext cx="8140401" cy="769441"/>
          </a:xfrm>
          <a:prstGeom prst="rect">
            <a:avLst/>
          </a:prstGeom>
          <a:noFill/>
        </p:spPr>
        <p:txBody>
          <a:bodyPr wrap="square" lIns="91440" tIns="45720" rIns="91440" bIns="45720" anchor="t">
            <a:spAutoFit/>
          </a:bodyPr>
          <a:lstStyle/>
          <a:p>
            <a:pPr defTabSz="914194">
              <a:spcAft>
                <a:spcPts val="1000"/>
              </a:spcAft>
            </a:pPr>
            <a:r>
              <a:rPr lang="en-US" sz="2200" dirty="0">
                <a:solidFill>
                  <a:srgbClr val="232470"/>
                </a:solidFill>
                <a:latin typeface="Helvetica" panose="020B0403020202020204" pitchFamily="34" charset="0"/>
              </a:rPr>
              <a:t>Sling TV utilized sell-side technology to optimize their live CTV </a:t>
            </a:r>
            <a:r>
              <a:rPr lang="en-US" sz="2200" b="1" dirty="0">
                <a:solidFill>
                  <a:srgbClr val="232470"/>
                </a:solidFill>
                <a:latin typeface="Helvetica" panose="020B0403020202020204" pitchFamily="34" charset="0"/>
              </a:rPr>
              <a:t>ad views </a:t>
            </a:r>
            <a:r>
              <a:rPr lang="en-US" sz="2200" dirty="0">
                <a:solidFill>
                  <a:srgbClr val="232470"/>
                </a:solidFill>
                <a:latin typeface="Helvetica" panose="020B0403020202020204" pitchFamily="34" charset="0"/>
              </a:rPr>
              <a:t>and </a:t>
            </a:r>
            <a:r>
              <a:rPr lang="en-US" sz="2200" b="1" dirty="0">
                <a:solidFill>
                  <a:srgbClr val="232470"/>
                </a:solidFill>
                <a:latin typeface="Helvetica" panose="020B0403020202020204" pitchFamily="34" charset="0"/>
              </a:rPr>
              <a:t>conversions</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96213" y="6072203"/>
            <a:ext cx="6457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Magnite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SLING TV puts Magnite’s Live Stream Acceleration Into Play and Sees 47% Lift in Ad Conversion.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time period: November 23, 2021 – January 18, 2022. *’Conversions’ in this case refers to the ability to serve an actual ad (and earn revenue) vs. having space go to waste (i.e., not serving an ad).</a:t>
            </a:r>
            <a:endPar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1" name="Picture 30">
            <a:extLst>
              <a:ext uri="{FF2B5EF4-FFF2-40B4-BE49-F238E27FC236}">
                <a16:creationId xmlns:a16="http://schemas.microsoft.com/office/drawing/2014/main" id="{AAF7772B-E390-4D4C-BF37-8863C7A003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C0CBC204-F428-4249-BAD7-70F7138B42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5" name="Picture 14" descr="Icon&#10;&#10;Description automatically generated">
            <a:extLst>
              <a:ext uri="{FF2B5EF4-FFF2-40B4-BE49-F238E27FC236}">
                <a16:creationId xmlns:a16="http://schemas.microsoft.com/office/drawing/2014/main" id="{0C8153D7-95BA-A25A-18A7-66FEF01AC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788" y="90867"/>
            <a:ext cx="697211" cy="697211"/>
          </a:xfrm>
          <a:prstGeom prst="rect">
            <a:avLst/>
          </a:prstGeom>
        </p:spPr>
      </p:pic>
      <p:pic>
        <p:nvPicPr>
          <p:cNvPr id="2050" name="Picture 2">
            <a:extLst>
              <a:ext uri="{FF2B5EF4-FFF2-40B4-BE49-F238E27FC236}">
                <a16:creationId xmlns:a16="http://schemas.microsoft.com/office/drawing/2014/main" id="{D3092CFA-A5A9-0C8E-A37E-2F7CF641A8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5149" y="6086233"/>
            <a:ext cx="1334928" cy="4328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Diagonal Corners Rounded 1">
            <a:extLst>
              <a:ext uri="{FF2B5EF4-FFF2-40B4-BE49-F238E27FC236}">
                <a16:creationId xmlns:a16="http://schemas.microsoft.com/office/drawing/2014/main" id="{1C49963F-B410-6BE8-963C-89B0340A452B}"/>
              </a:ext>
            </a:extLst>
          </p:cNvPr>
          <p:cNvSpPr/>
          <p:nvPr/>
        </p:nvSpPr>
        <p:spPr>
          <a:xfrm>
            <a:off x="4064866" y="1494930"/>
            <a:ext cx="3945617" cy="2298308"/>
          </a:xfrm>
          <a:prstGeom prst="round2DiagRect">
            <a:avLst/>
          </a:prstGeom>
          <a:solidFill>
            <a:srgbClr val="ED3C8D"/>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By leveraging </a:t>
            </a:r>
            <a:r>
              <a:rPr kumimoji="0" lang="en-US" sz="1600" b="0"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Live Stream Acceleration (LSA)</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for live sports over a five-week period, SLING saw a </a:t>
            </a:r>
            <a:r>
              <a:rPr kumimoji="0" lang="en-US" sz="2000" b="1" i="0" u="none" strike="noStrike" kern="1200" cap="none" spc="0" normalizeH="0" baseline="0" noProof="0">
                <a:ln>
                  <a:noFill/>
                </a:ln>
                <a:solidFill>
                  <a:srgbClr val="FFE900"/>
                </a:solidFill>
                <a:effectLst/>
                <a:uLnTx/>
                <a:uFillTx/>
                <a:latin typeface="Helvetica" panose="020B0604020202020204" pitchFamily="34" charset="0"/>
                <a:ea typeface="+mn-ea"/>
                <a:cs typeface="Helvetica" panose="020B0604020202020204" pitchFamily="34" charset="0"/>
              </a:rPr>
              <a:t>47%</a:t>
            </a:r>
            <a:r>
              <a:rPr kumimoji="0" lang="en-US" sz="1600" b="0" i="0" u="none" strike="noStrike" kern="1200" cap="none" spc="0" normalizeH="0" baseline="0" noProof="0">
                <a:ln>
                  <a:noFill/>
                </a:ln>
                <a:solidFill>
                  <a:srgbClr val="FFE900"/>
                </a:solidFill>
                <a:effectLst/>
                <a:uLnTx/>
                <a:uFillTx/>
                <a:latin typeface="Helvetica" panose="020B0604020202020204" pitchFamily="34" charset="0"/>
                <a:ea typeface="+mn-ea"/>
                <a:cs typeface="Helvetica" panose="020B0604020202020204" pitchFamily="34" charset="0"/>
              </a:rPr>
              <a:t> </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lift in ad conversions* compared to the previous five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8" name="Rectangle: Diagonal Corners Rounded 17">
            <a:extLst>
              <a:ext uri="{FF2B5EF4-FFF2-40B4-BE49-F238E27FC236}">
                <a16:creationId xmlns:a16="http://schemas.microsoft.com/office/drawing/2014/main" id="{4D48B320-2DC0-DCCC-8CE0-1235F7E42C0B}"/>
              </a:ext>
            </a:extLst>
          </p:cNvPr>
          <p:cNvSpPr/>
          <p:nvPr/>
        </p:nvSpPr>
        <p:spPr>
          <a:xfrm>
            <a:off x="8060562" y="1488593"/>
            <a:ext cx="4090042" cy="2305967"/>
          </a:xfrm>
          <a:prstGeom prst="round2DiagRect">
            <a:avLst/>
          </a:prstGeom>
          <a:solidFill>
            <a:srgbClr val="1B1464"/>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Efficiencies via </a:t>
            </a:r>
            <a:r>
              <a:rPr kumimoji="0" lang="en-US" sz="1600" b="0"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LSA</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implementation allowed for ad delivery which otherwise would have been lost (i.e. timed out) – which is equivalent to </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51 seconds </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of advertising airtime on a standard </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1-hour </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live event</a:t>
            </a:r>
          </a:p>
        </p:txBody>
      </p:sp>
      <p:sp>
        <p:nvSpPr>
          <p:cNvPr id="5" name="Arrow: Right 4">
            <a:extLst>
              <a:ext uri="{FF2B5EF4-FFF2-40B4-BE49-F238E27FC236}">
                <a16:creationId xmlns:a16="http://schemas.microsoft.com/office/drawing/2014/main" id="{430AA911-276C-94F4-6686-A6955E94B2D0}"/>
              </a:ext>
            </a:extLst>
          </p:cNvPr>
          <p:cNvSpPr/>
          <p:nvPr/>
        </p:nvSpPr>
        <p:spPr>
          <a:xfrm rot="16200000">
            <a:off x="4269388" y="1663871"/>
            <a:ext cx="347179" cy="332509"/>
          </a:xfrm>
          <a:prstGeom prst="rightArrow">
            <a:avLst/>
          </a:prstGeom>
          <a:noFill/>
          <a:ln w="38100">
            <a:solidFill>
              <a:srgbClr val="FFE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E900"/>
              </a:solidFill>
              <a:effectLst/>
              <a:uLnTx/>
              <a:uFillTx/>
              <a:latin typeface="Calibri" panose="020F0502020204030204"/>
              <a:ea typeface="+mn-ea"/>
              <a:cs typeface="+mn-cs"/>
            </a:endParaRPr>
          </a:p>
        </p:txBody>
      </p:sp>
      <p:sp>
        <p:nvSpPr>
          <p:cNvPr id="7" name="Lightning Bolt 6">
            <a:extLst>
              <a:ext uri="{FF2B5EF4-FFF2-40B4-BE49-F238E27FC236}">
                <a16:creationId xmlns:a16="http://schemas.microsoft.com/office/drawing/2014/main" id="{3B422DD0-5870-DFAA-248C-37527D5CB2EE}"/>
              </a:ext>
            </a:extLst>
          </p:cNvPr>
          <p:cNvSpPr/>
          <p:nvPr/>
        </p:nvSpPr>
        <p:spPr>
          <a:xfrm rot="1377122">
            <a:off x="8401163" y="1617678"/>
            <a:ext cx="319125" cy="320127"/>
          </a:xfrm>
          <a:prstGeom prst="lightningBol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6412E82-ED94-D329-5D9C-91602A40D566}"/>
              </a:ext>
            </a:extLst>
          </p:cNvPr>
          <p:cNvGrpSpPr/>
          <p:nvPr/>
        </p:nvGrpSpPr>
        <p:grpSpPr>
          <a:xfrm>
            <a:off x="4063451" y="4069289"/>
            <a:ext cx="8064332" cy="1633204"/>
            <a:chOff x="4063451" y="3980332"/>
            <a:chExt cx="8064332" cy="1633204"/>
          </a:xfrm>
        </p:grpSpPr>
        <p:sp>
          <p:nvSpPr>
            <p:cNvPr id="19" name="Rectangle: Diagonal Corners Rounded 18">
              <a:extLst>
                <a:ext uri="{FF2B5EF4-FFF2-40B4-BE49-F238E27FC236}">
                  <a16:creationId xmlns:a16="http://schemas.microsoft.com/office/drawing/2014/main" id="{46D9D0B3-4347-4D2F-318A-681A4C190D35}"/>
                </a:ext>
              </a:extLst>
            </p:cNvPr>
            <p:cNvSpPr/>
            <p:nvPr/>
          </p:nvSpPr>
          <p:spPr>
            <a:xfrm>
              <a:off x="4063451" y="3980332"/>
              <a:ext cx="8064332" cy="1633204"/>
            </a:xfrm>
            <a:prstGeom prst="round2DiagRect">
              <a:avLst/>
            </a:prstGeom>
            <a:solidFill>
              <a:srgbClr val="2C82FF"/>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‘Live CTV is a key differentiator for SLING, there is no better or more </a:t>
              </a: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valuable medium for advertisers to reach highly engaged viewers, in real time</a:t>
              </a: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with personalized, relevant messaging…’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Jessica Dufresne, Head of Ad Ops and Digital Ad Tech, Dish Media</a:t>
              </a:r>
            </a:p>
          </p:txBody>
        </p:sp>
        <p:grpSp>
          <p:nvGrpSpPr>
            <p:cNvPr id="3" name="Group 2">
              <a:extLst>
                <a:ext uri="{FF2B5EF4-FFF2-40B4-BE49-F238E27FC236}">
                  <a16:creationId xmlns:a16="http://schemas.microsoft.com/office/drawing/2014/main" id="{06FA11C7-9E8B-BC8C-6691-F848A5AAA788}"/>
                </a:ext>
              </a:extLst>
            </p:cNvPr>
            <p:cNvGrpSpPr/>
            <p:nvPr/>
          </p:nvGrpSpPr>
          <p:grpSpPr>
            <a:xfrm>
              <a:off x="4337288" y="4102574"/>
              <a:ext cx="508541" cy="185814"/>
              <a:chOff x="9784570" y="1750561"/>
              <a:chExt cx="508541" cy="185814"/>
            </a:xfrm>
          </p:grpSpPr>
          <p:sp>
            <p:nvSpPr>
              <p:cNvPr id="8" name="L-Shape 7">
                <a:extLst>
                  <a:ext uri="{FF2B5EF4-FFF2-40B4-BE49-F238E27FC236}">
                    <a16:creationId xmlns:a16="http://schemas.microsoft.com/office/drawing/2014/main" id="{5198781D-D899-9C2F-FE8E-698FBF2F9531}"/>
                  </a:ext>
                </a:extLst>
              </p:cNvPr>
              <p:cNvSpPr/>
              <p:nvPr/>
            </p:nvSpPr>
            <p:spPr>
              <a:xfrm>
                <a:off x="9784570" y="1750561"/>
                <a:ext cx="211380" cy="185814"/>
              </a:xfrm>
              <a:prstGeom prst="corner">
                <a:avLst/>
              </a:prstGeom>
              <a:no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L-Shape 22">
                <a:extLst>
                  <a:ext uri="{FF2B5EF4-FFF2-40B4-BE49-F238E27FC236}">
                    <a16:creationId xmlns:a16="http://schemas.microsoft.com/office/drawing/2014/main" id="{36A16CE0-D700-639B-46C5-904516F7FD9F}"/>
                  </a:ext>
                </a:extLst>
              </p:cNvPr>
              <p:cNvSpPr/>
              <p:nvPr/>
            </p:nvSpPr>
            <p:spPr>
              <a:xfrm>
                <a:off x="10081731" y="1750561"/>
                <a:ext cx="211380" cy="185814"/>
              </a:xfrm>
              <a:prstGeom prst="corner">
                <a:avLst/>
              </a:prstGeom>
              <a:no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6FE0D2F7-B782-0F98-5092-B89F742BFFB5}"/>
              </a:ext>
            </a:extLst>
          </p:cNvPr>
          <p:cNvSpPr txBox="1"/>
          <p:nvPr/>
        </p:nvSpPr>
        <p:spPr>
          <a:xfrm>
            <a:off x="6189514" y="1029471"/>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sp>
        <p:nvSpPr>
          <p:cNvPr id="9" name="Rectangle 8">
            <a:extLst>
              <a:ext uri="{FF2B5EF4-FFF2-40B4-BE49-F238E27FC236}">
                <a16:creationId xmlns:a16="http://schemas.microsoft.com/office/drawing/2014/main" id="{1A17E76D-E06D-E971-7731-39E4EDC15075}"/>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95842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5050F5-976D-49A4-3A9D-8539F2080D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1" name="Rectangle 10">
            <a:extLst>
              <a:ext uri="{FF2B5EF4-FFF2-40B4-BE49-F238E27FC236}">
                <a16:creationId xmlns:a16="http://schemas.microsoft.com/office/drawing/2014/main" id="{ED2472AF-DF1C-49E2-7E0C-D1ADF28703F8}"/>
              </a:ext>
            </a:extLst>
          </p:cNvPr>
          <p:cNvSpPr/>
          <p:nvPr/>
        </p:nvSpPr>
        <p:spPr>
          <a:xfrm>
            <a:off x="160226" y="93700"/>
            <a:ext cx="11001827"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has a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wealth of 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across additional categories</a:t>
            </a:r>
            <a:endParaRPr kumimoji="0" lang="en-US" sz="28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E802217-F0EE-5978-5655-61C241CD11D4}"/>
              </a:ext>
            </a:extLst>
          </p:cNvPr>
          <p:cNvSpPr/>
          <p:nvPr/>
        </p:nvSpPr>
        <p:spPr>
          <a:xfrm>
            <a:off x="1605273" y="6075286"/>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39" name="Picture 38">
            <a:extLst>
              <a:ext uri="{FF2B5EF4-FFF2-40B4-BE49-F238E27FC236}">
                <a16:creationId xmlns:a16="http://schemas.microsoft.com/office/drawing/2014/main" id="{DB3FF0D7-7E4A-6A39-514D-39B5C89CA7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0" name="Slide Number Placeholder 5">
            <a:extLst>
              <a:ext uri="{FF2B5EF4-FFF2-40B4-BE49-F238E27FC236}">
                <a16:creationId xmlns:a16="http://schemas.microsoft.com/office/drawing/2014/main" id="{C156CD17-00A5-06FA-BD58-C7138B7FC3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1C714FEC-F66D-0119-9076-8C567EC63C5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6" name="Picture 15">
            <a:hlinkClick r:id="rId7"/>
            <a:extLst>
              <a:ext uri="{FF2B5EF4-FFF2-40B4-BE49-F238E27FC236}">
                <a16:creationId xmlns:a16="http://schemas.microsoft.com/office/drawing/2014/main" id="{40EAE6D7-C314-9B12-F9C3-DC5CAE2AC22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94431" y="4464715"/>
            <a:ext cx="2203139" cy="1239265"/>
          </a:xfrm>
          <a:prstGeom prst="rect">
            <a:avLst/>
          </a:prstGeom>
          <a:ln>
            <a:solidFill>
              <a:srgbClr val="002060"/>
            </a:solidFill>
          </a:ln>
        </p:spPr>
      </p:pic>
      <p:sp>
        <p:nvSpPr>
          <p:cNvPr id="23" name="TextBox 22">
            <a:extLst>
              <a:ext uri="{FF2B5EF4-FFF2-40B4-BE49-F238E27FC236}">
                <a16:creationId xmlns:a16="http://schemas.microsoft.com/office/drawing/2014/main" id="{2DD79F29-3F10-4106-FF99-8EDBF64B393B}"/>
              </a:ext>
            </a:extLst>
          </p:cNvPr>
          <p:cNvSpPr txBox="1"/>
          <p:nvPr/>
        </p:nvSpPr>
        <p:spPr>
          <a:xfrm>
            <a:off x="4881128" y="5734308"/>
            <a:ext cx="2429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Technology</a:t>
            </a:r>
          </a:p>
        </p:txBody>
      </p:sp>
      <p:pic>
        <p:nvPicPr>
          <p:cNvPr id="2" name="Picture 1">
            <a:hlinkClick r:id="rId9"/>
            <a:extLst>
              <a:ext uri="{FF2B5EF4-FFF2-40B4-BE49-F238E27FC236}">
                <a16:creationId xmlns:a16="http://schemas.microsoft.com/office/drawing/2014/main" id="{95DE51F3-DE56-FBCE-8657-60F96A2DD3D8}"/>
              </a:ext>
            </a:extLst>
          </p:cNvPr>
          <p:cNvPicPr>
            <a:picLocks noChangeAspect="1"/>
          </p:cNvPicPr>
          <p:nvPr/>
        </p:nvPicPr>
        <p:blipFill>
          <a:blip r:embed="rId10"/>
          <a:stretch>
            <a:fillRect/>
          </a:stretch>
        </p:blipFill>
        <p:spPr>
          <a:xfrm>
            <a:off x="2097751" y="4464715"/>
            <a:ext cx="2191178" cy="1232538"/>
          </a:xfrm>
          <a:prstGeom prst="rect">
            <a:avLst/>
          </a:prstGeom>
          <a:ln>
            <a:solidFill>
              <a:srgbClr val="002060"/>
            </a:solidFill>
          </a:ln>
        </p:spPr>
      </p:pic>
      <p:sp>
        <p:nvSpPr>
          <p:cNvPr id="15" name="TextBox 14">
            <a:extLst>
              <a:ext uri="{FF2B5EF4-FFF2-40B4-BE49-F238E27FC236}">
                <a16:creationId xmlns:a16="http://schemas.microsoft.com/office/drawing/2014/main" id="{AA5ED218-9EA8-DBF0-6970-3842A44E2876}"/>
              </a:ext>
            </a:extLst>
          </p:cNvPr>
          <p:cNvSpPr txBox="1"/>
          <p:nvPr/>
        </p:nvSpPr>
        <p:spPr>
          <a:xfrm>
            <a:off x="2093511" y="5734308"/>
            <a:ext cx="21996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Retail</a:t>
            </a:r>
          </a:p>
        </p:txBody>
      </p:sp>
      <p:pic>
        <p:nvPicPr>
          <p:cNvPr id="9" name="Picture 8">
            <a:hlinkClick r:id="rId11"/>
            <a:extLst>
              <a:ext uri="{FF2B5EF4-FFF2-40B4-BE49-F238E27FC236}">
                <a16:creationId xmlns:a16="http://schemas.microsoft.com/office/drawing/2014/main" id="{E5623232-92AC-855A-C000-AB0A49258D2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776267" y="4464715"/>
            <a:ext cx="2191178" cy="1232537"/>
          </a:xfrm>
          <a:prstGeom prst="rect">
            <a:avLst/>
          </a:prstGeom>
          <a:ln>
            <a:solidFill>
              <a:srgbClr val="002060"/>
            </a:solidFill>
          </a:ln>
        </p:spPr>
      </p:pic>
      <p:sp>
        <p:nvSpPr>
          <p:cNvPr id="24" name="TextBox 23">
            <a:extLst>
              <a:ext uri="{FF2B5EF4-FFF2-40B4-BE49-F238E27FC236}">
                <a16:creationId xmlns:a16="http://schemas.microsoft.com/office/drawing/2014/main" id="{55A1D285-15F9-2737-181C-82081AEF413A}"/>
              </a:ext>
            </a:extLst>
          </p:cNvPr>
          <p:cNvSpPr txBox="1"/>
          <p:nvPr/>
        </p:nvSpPr>
        <p:spPr>
          <a:xfrm>
            <a:off x="7645223" y="5734308"/>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Travel</a:t>
            </a:r>
          </a:p>
        </p:txBody>
      </p:sp>
      <p:pic>
        <p:nvPicPr>
          <p:cNvPr id="20" name="Picture 19">
            <a:hlinkClick r:id="rId13"/>
            <a:extLst>
              <a:ext uri="{FF2B5EF4-FFF2-40B4-BE49-F238E27FC236}">
                <a16:creationId xmlns:a16="http://schemas.microsoft.com/office/drawing/2014/main" id="{238B4F69-44FB-81D8-91C5-6FF5EB378E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33160" y="2819403"/>
            <a:ext cx="2167937" cy="1219464"/>
          </a:xfrm>
          <a:prstGeom prst="rect">
            <a:avLst/>
          </a:prstGeom>
          <a:ln>
            <a:solidFill>
              <a:srgbClr val="002060"/>
            </a:solidFill>
          </a:ln>
        </p:spPr>
      </p:pic>
      <p:sp>
        <p:nvSpPr>
          <p:cNvPr id="22" name="TextBox 21">
            <a:extLst>
              <a:ext uri="{FF2B5EF4-FFF2-40B4-BE49-F238E27FC236}">
                <a16:creationId xmlns:a16="http://schemas.microsoft.com/office/drawing/2014/main" id="{75CB1389-2B84-5FA8-CAD9-DB04610CDBC4}"/>
              </a:ext>
            </a:extLst>
          </p:cNvPr>
          <p:cNvSpPr txBox="1"/>
          <p:nvPr/>
        </p:nvSpPr>
        <p:spPr>
          <a:xfrm>
            <a:off x="3502255" y="4063297"/>
            <a:ext cx="24297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Home</a:t>
            </a:r>
          </a:p>
        </p:txBody>
      </p:sp>
      <p:pic>
        <p:nvPicPr>
          <p:cNvPr id="4" name="Picture 3">
            <a:hlinkClick r:id="rId15"/>
            <a:extLst>
              <a:ext uri="{FF2B5EF4-FFF2-40B4-BE49-F238E27FC236}">
                <a16:creationId xmlns:a16="http://schemas.microsoft.com/office/drawing/2014/main" id="{42CC00A0-AFF0-0474-619D-2AF3B5EBDCF1}"/>
              </a:ext>
            </a:extLst>
          </p:cNvPr>
          <p:cNvPicPr>
            <a:picLocks noChangeAspect="1"/>
          </p:cNvPicPr>
          <p:nvPr/>
        </p:nvPicPr>
        <p:blipFill>
          <a:blip r:embed="rId16"/>
          <a:stretch>
            <a:fillRect/>
          </a:stretch>
        </p:blipFill>
        <p:spPr>
          <a:xfrm>
            <a:off x="6431096" y="2819403"/>
            <a:ext cx="2167937" cy="1230226"/>
          </a:xfrm>
          <a:prstGeom prst="rect">
            <a:avLst/>
          </a:prstGeom>
          <a:ln>
            <a:solidFill>
              <a:srgbClr val="002060"/>
            </a:solidFill>
          </a:ln>
        </p:spPr>
      </p:pic>
      <p:sp>
        <p:nvSpPr>
          <p:cNvPr id="13" name="TextBox 12">
            <a:extLst>
              <a:ext uri="{FF2B5EF4-FFF2-40B4-BE49-F238E27FC236}">
                <a16:creationId xmlns:a16="http://schemas.microsoft.com/office/drawing/2014/main" id="{D62EB906-1224-D7DF-58A8-7C150006B0E4}"/>
              </a:ext>
            </a:extLst>
          </p:cNvPr>
          <p:cNvSpPr txBox="1"/>
          <p:nvPr/>
        </p:nvSpPr>
        <p:spPr>
          <a:xfrm>
            <a:off x="6425779" y="4063297"/>
            <a:ext cx="21785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Pharmaceuticals</a:t>
            </a:r>
          </a:p>
        </p:txBody>
      </p:sp>
      <p:pic>
        <p:nvPicPr>
          <p:cNvPr id="3" name="Picture 2">
            <a:hlinkClick r:id="rId17"/>
            <a:extLst>
              <a:ext uri="{FF2B5EF4-FFF2-40B4-BE49-F238E27FC236}">
                <a16:creationId xmlns:a16="http://schemas.microsoft.com/office/drawing/2014/main" id="{65514F0E-AC67-B450-D632-C3F8E236F3AE}"/>
              </a:ext>
            </a:extLst>
          </p:cNvPr>
          <p:cNvPicPr>
            <a:picLocks noChangeAspect="1"/>
          </p:cNvPicPr>
          <p:nvPr/>
        </p:nvPicPr>
        <p:blipFill>
          <a:blip r:embed="rId18"/>
          <a:stretch>
            <a:fillRect/>
          </a:stretch>
        </p:blipFill>
        <p:spPr>
          <a:xfrm>
            <a:off x="9113224" y="2819403"/>
            <a:ext cx="2203139" cy="1239266"/>
          </a:xfrm>
          <a:prstGeom prst="rect">
            <a:avLst/>
          </a:prstGeom>
          <a:ln>
            <a:solidFill>
              <a:srgbClr val="002060"/>
            </a:solidFill>
          </a:ln>
        </p:spPr>
      </p:pic>
      <p:sp>
        <p:nvSpPr>
          <p:cNvPr id="14" name="TextBox 13">
            <a:extLst>
              <a:ext uri="{FF2B5EF4-FFF2-40B4-BE49-F238E27FC236}">
                <a16:creationId xmlns:a16="http://schemas.microsoft.com/office/drawing/2014/main" id="{15F751B0-16E8-DA12-EC7C-EBB89312E44C}"/>
              </a:ext>
            </a:extLst>
          </p:cNvPr>
          <p:cNvSpPr txBox="1"/>
          <p:nvPr/>
        </p:nvSpPr>
        <p:spPr>
          <a:xfrm>
            <a:off x="9125509" y="4063297"/>
            <a:ext cx="21785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Restaurants</a:t>
            </a:r>
          </a:p>
        </p:txBody>
      </p:sp>
      <p:pic>
        <p:nvPicPr>
          <p:cNvPr id="5" name="Picture 4">
            <a:hlinkClick r:id="rId19"/>
            <a:extLst>
              <a:ext uri="{FF2B5EF4-FFF2-40B4-BE49-F238E27FC236}">
                <a16:creationId xmlns:a16="http://schemas.microsoft.com/office/drawing/2014/main" id="{DABA7BBF-10C4-BBAA-3764-E042E4F4046E}"/>
              </a:ext>
            </a:extLst>
          </p:cNvPr>
          <p:cNvPicPr>
            <a:picLocks noChangeAspect="1"/>
          </p:cNvPicPr>
          <p:nvPr/>
        </p:nvPicPr>
        <p:blipFill>
          <a:blip r:embed="rId20"/>
          <a:stretch>
            <a:fillRect/>
          </a:stretch>
        </p:blipFill>
        <p:spPr>
          <a:xfrm>
            <a:off x="755705" y="2819403"/>
            <a:ext cx="2207659" cy="1237700"/>
          </a:xfrm>
          <a:prstGeom prst="rect">
            <a:avLst/>
          </a:prstGeom>
          <a:ln>
            <a:solidFill>
              <a:srgbClr val="002060"/>
            </a:solidFill>
          </a:ln>
        </p:spPr>
      </p:pic>
      <p:sp>
        <p:nvSpPr>
          <p:cNvPr id="21" name="TextBox 20">
            <a:extLst>
              <a:ext uri="{FF2B5EF4-FFF2-40B4-BE49-F238E27FC236}">
                <a16:creationId xmlns:a16="http://schemas.microsoft.com/office/drawing/2014/main" id="{D3B238BE-2CDB-A566-DD29-FC0CDCA521C2}"/>
              </a:ext>
            </a:extLst>
          </p:cNvPr>
          <p:cNvSpPr txBox="1"/>
          <p:nvPr/>
        </p:nvSpPr>
        <p:spPr>
          <a:xfrm>
            <a:off x="759706" y="4063297"/>
            <a:ext cx="21996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Health, Wellness &amp; Beauty</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8" name="Picture 7">
            <a:hlinkClick r:id="rId21"/>
            <a:extLst>
              <a:ext uri="{FF2B5EF4-FFF2-40B4-BE49-F238E27FC236}">
                <a16:creationId xmlns:a16="http://schemas.microsoft.com/office/drawing/2014/main" id="{84BC066B-9529-7CDC-0E24-4BB7129D4914}"/>
              </a:ext>
            </a:extLst>
          </p:cNvPr>
          <p:cNvPicPr>
            <a:picLocks noChangeAspect="1"/>
          </p:cNvPicPr>
          <p:nvPr/>
        </p:nvPicPr>
        <p:blipFill>
          <a:blip r:embed="rId22"/>
          <a:stretch>
            <a:fillRect/>
          </a:stretch>
        </p:blipFill>
        <p:spPr>
          <a:xfrm>
            <a:off x="3616950" y="1169184"/>
            <a:ext cx="2200357" cy="1237701"/>
          </a:xfrm>
          <a:prstGeom prst="rect">
            <a:avLst/>
          </a:prstGeom>
          <a:ln>
            <a:solidFill>
              <a:srgbClr val="002060"/>
            </a:solidFill>
          </a:ln>
        </p:spPr>
      </p:pic>
      <p:sp>
        <p:nvSpPr>
          <p:cNvPr id="19" name="TextBox 18">
            <a:extLst>
              <a:ext uri="{FF2B5EF4-FFF2-40B4-BE49-F238E27FC236}">
                <a16:creationId xmlns:a16="http://schemas.microsoft.com/office/drawing/2014/main" id="{F540AA8F-88D7-A70D-003E-CD7BE7211650}"/>
              </a:ext>
            </a:extLst>
          </p:cNvPr>
          <p:cNvSpPr txBox="1"/>
          <p:nvPr/>
        </p:nvSpPr>
        <p:spPr>
          <a:xfrm>
            <a:off x="3341413" y="2417985"/>
            <a:ext cx="27514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Consumer Packaged Goods (CPG)</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7" name="Picture 6">
            <a:hlinkClick r:id="rId23"/>
            <a:extLst>
              <a:ext uri="{FF2B5EF4-FFF2-40B4-BE49-F238E27FC236}">
                <a16:creationId xmlns:a16="http://schemas.microsoft.com/office/drawing/2014/main" id="{E7A357AE-3B27-292A-E0F5-0BC438C11AD1}"/>
              </a:ext>
            </a:extLst>
          </p:cNvPr>
          <p:cNvPicPr>
            <a:picLocks noChangeAspect="1"/>
          </p:cNvPicPr>
          <p:nvPr/>
        </p:nvPicPr>
        <p:blipFill>
          <a:blip r:embed="rId24"/>
          <a:stretch>
            <a:fillRect/>
          </a:stretch>
        </p:blipFill>
        <p:spPr>
          <a:xfrm>
            <a:off x="6414886" y="1169184"/>
            <a:ext cx="2200357" cy="1225445"/>
          </a:xfrm>
          <a:prstGeom prst="rect">
            <a:avLst/>
          </a:prstGeom>
          <a:ln>
            <a:solidFill>
              <a:srgbClr val="002060"/>
            </a:solidFill>
          </a:ln>
        </p:spPr>
      </p:pic>
      <p:sp>
        <p:nvSpPr>
          <p:cNvPr id="17" name="TextBox 16">
            <a:extLst>
              <a:ext uri="{FF2B5EF4-FFF2-40B4-BE49-F238E27FC236}">
                <a16:creationId xmlns:a16="http://schemas.microsoft.com/office/drawing/2014/main" id="{26CF9F39-F01D-D60B-38F9-EAA63486F5F1}"/>
              </a:ext>
            </a:extLst>
          </p:cNvPr>
          <p:cNvSpPr txBox="1"/>
          <p:nvPr/>
        </p:nvSpPr>
        <p:spPr>
          <a:xfrm>
            <a:off x="6424159" y="2417985"/>
            <a:ext cx="21818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Entertainment &amp; Tune-In</a:t>
            </a:r>
          </a:p>
        </p:txBody>
      </p:sp>
      <p:pic>
        <p:nvPicPr>
          <p:cNvPr id="6" name="Picture 5">
            <a:hlinkClick r:id="rId25"/>
            <a:extLst>
              <a:ext uri="{FF2B5EF4-FFF2-40B4-BE49-F238E27FC236}">
                <a16:creationId xmlns:a16="http://schemas.microsoft.com/office/drawing/2014/main" id="{52B098BC-EA43-3C9B-C4D2-CD475647E8B2}"/>
              </a:ext>
            </a:extLst>
          </p:cNvPr>
          <p:cNvPicPr>
            <a:picLocks noChangeAspect="1"/>
          </p:cNvPicPr>
          <p:nvPr/>
        </p:nvPicPr>
        <p:blipFill>
          <a:blip r:embed="rId26"/>
          <a:stretch>
            <a:fillRect/>
          </a:stretch>
        </p:blipFill>
        <p:spPr>
          <a:xfrm>
            <a:off x="9129866" y="1169184"/>
            <a:ext cx="2169855" cy="1237700"/>
          </a:xfrm>
          <a:prstGeom prst="rect">
            <a:avLst/>
          </a:prstGeom>
          <a:ln>
            <a:solidFill>
              <a:srgbClr val="002060"/>
            </a:solidFill>
          </a:ln>
        </p:spPr>
      </p:pic>
      <p:sp>
        <p:nvSpPr>
          <p:cNvPr id="18" name="TextBox 17">
            <a:extLst>
              <a:ext uri="{FF2B5EF4-FFF2-40B4-BE49-F238E27FC236}">
                <a16:creationId xmlns:a16="http://schemas.microsoft.com/office/drawing/2014/main" id="{E8D41D15-8DA0-06CC-ABD5-4BE8A90FAD8F}"/>
              </a:ext>
            </a:extLst>
          </p:cNvPr>
          <p:cNvSpPr txBox="1"/>
          <p:nvPr/>
        </p:nvSpPr>
        <p:spPr>
          <a:xfrm>
            <a:off x="8937284" y="2417985"/>
            <a:ext cx="25550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Services &amp; Insurance</a:t>
            </a:r>
          </a:p>
        </p:txBody>
      </p:sp>
      <p:pic>
        <p:nvPicPr>
          <p:cNvPr id="25" name="Picture 24">
            <a:hlinkClick r:id="rId27"/>
            <a:extLst>
              <a:ext uri="{FF2B5EF4-FFF2-40B4-BE49-F238E27FC236}">
                <a16:creationId xmlns:a16="http://schemas.microsoft.com/office/drawing/2014/main" id="{EBAAE294-5452-4B92-F234-0BEF7DF3F9C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59357" y="1169184"/>
            <a:ext cx="2200355" cy="1237700"/>
          </a:xfrm>
          <a:prstGeom prst="rect">
            <a:avLst/>
          </a:prstGeom>
          <a:ln>
            <a:solidFill>
              <a:srgbClr val="002060"/>
            </a:solidFill>
          </a:ln>
        </p:spPr>
      </p:pic>
      <p:sp>
        <p:nvSpPr>
          <p:cNvPr id="26" name="TextBox 25">
            <a:extLst>
              <a:ext uri="{FF2B5EF4-FFF2-40B4-BE49-F238E27FC236}">
                <a16:creationId xmlns:a16="http://schemas.microsoft.com/office/drawing/2014/main" id="{BD4DC157-41DD-C358-3654-E901E299EF01}"/>
              </a:ext>
            </a:extLst>
          </p:cNvPr>
          <p:cNvSpPr txBox="1"/>
          <p:nvPr/>
        </p:nvSpPr>
        <p:spPr>
          <a:xfrm>
            <a:off x="699698" y="2417985"/>
            <a:ext cx="2319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Business-to-Business (B2B)</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16351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949374-B070-FCE6-95AA-0BD1EAEB3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450" y="1789839"/>
            <a:ext cx="2443455" cy="1371600"/>
          </a:xfrm>
          <a:prstGeom prst="rect">
            <a:avLst/>
          </a:prstGeom>
          <a:ln>
            <a:solidFill>
              <a:srgbClr val="002060"/>
            </a:solidFill>
          </a:ln>
        </p:spPr>
      </p:pic>
      <p:pic>
        <p:nvPicPr>
          <p:cNvPr id="9" name="Picture 8">
            <a:extLst>
              <a:ext uri="{FF2B5EF4-FFF2-40B4-BE49-F238E27FC236}">
                <a16:creationId xmlns:a16="http://schemas.microsoft.com/office/drawing/2014/main" id="{D52A6EE9-0FDB-C5C3-73B3-B2C89C44D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6" name="TextBox 15">
            <a:extLst>
              <a:ext uri="{FF2B5EF4-FFF2-40B4-BE49-F238E27FC236}">
                <a16:creationId xmlns:a16="http://schemas.microsoft.com/office/drawing/2014/main" id="{16435546-8AF2-9206-C231-5F1BCD69D454}"/>
              </a:ext>
            </a:extLst>
          </p:cNvPr>
          <p:cNvSpPr txBox="1"/>
          <p:nvPr/>
        </p:nvSpPr>
        <p:spPr>
          <a:xfrm>
            <a:off x="9096795" y="5332726"/>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Q4 ‘22 Today’s Innovations in Measurement</a:t>
            </a:r>
          </a:p>
        </p:txBody>
      </p:sp>
      <p:sp>
        <p:nvSpPr>
          <p:cNvPr id="20" name="TextBox 19">
            <a:extLst>
              <a:ext uri="{FF2B5EF4-FFF2-40B4-BE49-F238E27FC236}">
                <a16:creationId xmlns:a16="http://schemas.microsoft.com/office/drawing/2014/main" id="{A152AA3F-8ECE-9450-7E26-2E42209D0B32}"/>
              </a:ext>
            </a:extLst>
          </p:cNvPr>
          <p:cNvSpPr txBox="1"/>
          <p:nvPr/>
        </p:nvSpPr>
        <p:spPr>
          <a:xfrm>
            <a:off x="641159" y="5332726"/>
            <a:ext cx="2429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Q1 ‘22 Today’s Innovations in Measurement</a:t>
            </a:r>
          </a:p>
        </p:txBody>
      </p:sp>
      <p:sp>
        <p:nvSpPr>
          <p:cNvPr id="22" name="TextBox 21">
            <a:extLst>
              <a:ext uri="{FF2B5EF4-FFF2-40B4-BE49-F238E27FC236}">
                <a16:creationId xmlns:a16="http://schemas.microsoft.com/office/drawing/2014/main" id="{6FF00DFA-B994-74FC-A6F2-714FBA7366F1}"/>
              </a:ext>
            </a:extLst>
          </p:cNvPr>
          <p:cNvSpPr txBox="1"/>
          <p:nvPr/>
        </p:nvSpPr>
        <p:spPr>
          <a:xfrm>
            <a:off x="3461344" y="5332726"/>
            <a:ext cx="242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Q2 ‘22 Today’s Innovations in Measurement</a:t>
            </a:r>
          </a:p>
        </p:txBody>
      </p:sp>
      <p:sp>
        <p:nvSpPr>
          <p:cNvPr id="23" name="TextBox 22">
            <a:extLst>
              <a:ext uri="{FF2B5EF4-FFF2-40B4-BE49-F238E27FC236}">
                <a16:creationId xmlns:a16="http://schemas.microsoft.com/office/drawing/2014/main" id="{93175EA8-E030-F88E-C58C-AE023B27A4A0}"/>
              </a:ext>
            </a:extLst>
          </p:cNvPr>
          <p:cNvSpPr txBox="1"/>
          <p:nvPr/>
        </p:nvSpPr>
        <p:spPr>
          <a:xfrm>
            <a:off x="6259692" y="5332726"/>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Q3 ‘22 Today’s Innovations in Measurement</a:t>
            </a:r>
          </a:p>
        </p:txBody>
      </p:sp>
      <p:pic>
        <p:nvPicPr>
          <p:cNvPr id="24" name="Picture 23">
            <a:hlinkClick r:id="rId6"/>
            <a:extLst>
              <a:ext uri="{FF2B5EF4-FFF2-40B4-BE49-F238E27FC236}">
                <a16:creationId xmlns:a16="http://schemas.microsoft.com/office/drawing/2014/main" id="{B2CE9B4A-F3A4-4BC5-B16D-FB7D14F9A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544" y="3908521"/>
            <a:ext cx="2433361" cy="1371600"/>
          </a:xfrm>
          <a:prstGeom prst="rect">
            <a:avLst/>
          </a:prstGeom>
          <a:ln>
            <a:solidFill>
              <a:srgbClr val="002060"/>
            </a:solidFill>
          </a:ln>
        </p:spPr>
      </p:pic>
      <p:pic>
        <p:nvPicPr>
          <p:cNvPr id="25" name="Picture 24">
            <a:hlinkClick r:id="rId8"/>
            <a:extLst>
              <a:ext uri="{FF2B5EF4-FFF2-40B4-BE49-F238E27FC236}">
                <a16:creationId xmlns:a16="http://schemas.microsoft.com/office/drawing/2014/main" id="{11E4C506-8C68-09AA-BE31-166EBA853E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5241" y="3908521"/>
            <a:ext cx="2439664" cy="1371600"/>
          </a:xfrm>
          <a:prstGeom prst="rect">
            <a:avLst/>
          </a:prstGeom>
          <a:ln>
            <a:solidFill>
              <a:srgbClr val="002060"/>
            </a:solidFill>
          </a:ln>
        </p:spPr>
      </p:pic>
      <p:pic>
        <p:nvPicPr>
          <p:cNvPr id="26" name="Picture 25">
            <a:hlinkClick r:id="rId10"/>
            <a:extLst>
              <a:ext uri="{FF2B5EF4-FFF2-40B4-BE49-F238E27FC236}">
                <a16:creationId xmlns:a16="http://schemas.microsoft.com/office/drawing/2014/main" id="{58FDC6AE-6B9E-A059-2301-95F1E8A78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73508" y="3908521"/>
            <a:ext cx="2443808" cy="1371600"/>
          </a:xfrm>
          <a:prstGeom prst="rect">
            <a:avLst/>
          </a:prstGeom>
          <a:ln>
            <a:solidFill>
              <a:srgbClr val="002060"/>
            </a:solidFill>
          </a:ln>
        </p:spPr>
      </p:pic>
      <p:pic>
        <p:nvPicPr>
          <p:cNvPr id="27" name="Picture 26">
            <a:hlinkClick r:id="rId12"/>
            <a:extLst>
              <a:ext uri="{FF2B5EF4-FFF2-40B4-BE49-F238E27FC236}">
                <a16:creationId xmlns:a16="http://schemas.microsoft.com/office/drawing/2014/main" id="{C4B12E30-9D20-39CF-98C3-E1542FA2A5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07873" y="3908521"/>
            <a:ext cx="2431110" cy="1371600"/>
          </a:xfrm>
          <a:prstGeom prst="rect">
            <a:avLst/>
          </a:prstGeom>
          <a:ln>
            <a:solidFill>
              <a:srgbClr val="002060"/>
            </a:solidFill>
          </a:ln>
        </p:spPr>
      </p:pic>
      <p:sp>
        <p:nvSpPr>
          <p:cNvPr id="28" name="TextBox 27">
            <a:extLst>
              <a:ext uri="{FF2B5EF4-FFF2-40B4-BE49-F238E27FC236}">
                <a16:creationId xmlns:a16="http://schemas.microsoft.com/office/drawing/2014/main" id="{793D1C44-7120-8C8D-4F10-5C329DA2FFFC}"/>
              </a:ext>
            </a:extLst>
          </p:cNvPr>
          <p:cNvSpPr txBox="1"/>
          <p:nvPr/>
        </p:nvSpPr>
        <p:spPr>
          <a:xfrm>
            <a:off x="3462515" y="3223441"/>
            <a:ext cx="2433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How can a convergent TV strategy drive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results for my brand?</a:t>
            </a:r>
          </a:p>
        </p:txBody>
      </p:sp>
      <p:sp>
        <p:nvSpPr>
          <p:cNvPr id="29" name="TextBox 28">
            <a:extLst>
              <a:ext uri="{FF2B5EF4-FFF2-40B4-BE49-F238E27FC236}">
                <a16:creationId xmlns:a16="http://schemas.microsoft.com/office/drawing/2014/main" id="{94E0247E-FEDF-0AB0-4BCD-2218476B31AE}"/>
              </a:ext>
            </a:extLst>
          </p:cNvPr>
          <p:cNvSpPr txBox="1"/>
          <p:nvPr/>
        </p:nvSpPr>
        <p:spPr>
          <a:xfrm>
            <a:off x="6277391" y="3223441"/>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 &amp; Tactics In Audience-Based TV Buying</a:t>
            </a:r>
          </a:p>
        </p:txBody>
      </p:sp>
      <p:sp>
        <p:nvSpPr>
          <p:cNvPr id="30" name="TextBox 29">
            <a:extLst>
              <a:ext uri="{FF2B5EF4-FFF2-40B4-BE49-F238E27FC236}">
                <a16:creationId xmlns:a16="http://schemas.microsoft.com/office/drawing/2014/main" id="{E9FFACA1-4346-7211-598D-D3BD0CA261FC}"/>
              </a:ext>
            </a:extLst>
          </p:cNvPr>
          <p:cNvSpPr txBox="1"/>
          <p:nvPr/>
        </p:nvSpPr>
        <p:spPr>
          <a:xfrm>
            <a:off x="637544" y="3223441"/>
            <a:ext cx="24434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Stream On</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4"/>
            <a:extLst>
              <a:ext uri="{FF2B5EF4-FFF2-40B4-BE49-F238E27FC236}">
                <a16:creationId xmlns:a16="http://schemas.microsoft.com/office/drawing/2014/main" id="{1503EDA1-007B-AB34-B6B3-0374773483A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2515" y="1791265"/>
            <a:ext cx="2442390" cy="1371600"/>
          </a:xfrm>
          <a:prstGeom prst="rect">
            <a:avLst/>
          </a:prstGeom>
          <a:ln>
            <a:solidFill>
              <a:srgbClr val="002060"/>
            </a:solidFill>
          </a:ln>
        </p:spPr>
      </p:pic>
      <p:pic>
        <p:nvPicPr>
          <p:cNvPr id="32" name="Picture 31">
            <a:hlinkClick r:id="rId16"/>
            <a:extLst>
              <a:ext uri="{FF2B5EF4-FFF2-40B4-BE49-F238E27FC236}">
                <a16:creationId xmlns:a16="http://schemas.microsoft.com/office/drawing/2014/main" id="{5B40F352-ED9B-3BE2-7A67-FDF6ABFE6A7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2806" y="1791265"/>
            <a:ext cx="2436090" cy="1371600"/>
          </a:xfrm>
          <a:prstGeom prst="rect">
            <a:avLst/>
          </a:prstGeom>
          <a:ln>
            <a:solidFill>
              <a:srgbClr val="002060"/>
            </a:solidFill>
          </a:ln>
        </p:spPr>
      </p:pic>
      <p:pic>
        <p:nvPicPr>
          <p:cNvPr id="33" name="Picture 32">
            <a:hlinkClick r:id="rId18"/>
            <a:extLst>
              <a:ext uri="{FF2B5EF4-FFF2-40B4-BE49-F238E27FC236}">
                <a16:creationId xmlns:a16="http://schemas.microsoft.com/office/drawing/2014/main" id="{9A4563A6-5158-C2E4-3A67-27DE25AB17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59" y="1791265"/>
            <a:ext cx="2443455" cy="1371600"/>
          </a:xfrm>
          <a:prstGeom prst="rect">
            <a:avLst/>
          </a:prstGeom>
          <a:ln>
            <a:solidFill>
              <a:srgbClr val="002060"/>
            </a:solidFill>
          </a:ln>
        </p:spPr>
      </p:pic>
      <p:pic>
        <p:nvPicPr>
          <p:cNvPr id="34" name="Picture 33">
            <a:hlinkClick r:id="rId19"/>
            <a:extLst>
              <a:ext uri="{FF2B5EF4-FFF2-40B4-BE49-F238E27FC236}">
                <a16:creationId xmlns:a16="http://schemas.microsoft.com/office/drawing/2014/main" id="{49E0BD65-4524-6185-42FA-42F624695B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096797" y="1791265"/>
            <a:ext cx="2454045" cy="1371600"/>
          </a:xfrm>
          <a:prstGeom prst="rect">
            <a:avLst/>
          </a:prstGeom>
          <a:ln>
            <a:solidFill>
              <a:srgbClr val="002060"/>
            </a:solidFill>
          </a:ln>
        </p:spPr>
      </p:pic>
      <p:sp>
        <p:nvSpPr>
          <p:cNvPr id="35" name="TextBox 34">
            <a:extLst>
              <a:ext uri="{FF2B5EF4-FFF2-40B4-BE49-F238E27FC236}">
                <a16:creationId xmlns:a16="http://schemas.microsoft.com/office/drawing/2014/main" id="{E9C41675-BE7C-B74D-3B9E-BCAA84DF3F2E}"/>
              </a:ext>
            </a:extLst>
          </p:cNvPr>
          <p:cNvSpPr txBox="1"/>
          <p:nvPr/>
        </p:nvSpPr>
        <p:spPr>
          <a:xfrm>
            <a:off x="9096796" y="3223441"/>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Opportunities in VOD Addressable</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A5695016-680B-EF56-15F2-A1A3071E83FF}"/>
              </a:ext>
            </a:extLst>
          </p:cNvPr>
          <p:cNvSpPr/>
          <p:nvPr/>
        </p:nvSpPr>
        <p:spPr>
          <a:xfrm>
            <a:off x="160226" y="427651"/>
            <a:ext cx="11389834"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also has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21">
                  <a:extLst>
                    <a:ext uri="{A12FA001-AC4F-418D-AE19-62706E023703}">
                      <ahyp:hlinkClr xmlns:ahyp="http://schemas.microsoft.com/office/drawing/2018/hyperlinkcolor" val="tx"/>
                    </a:ext>
                  </a:extLst>
                </a:hlinkClick>
              </a:rPr>
              <a:t>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organized across multiscreen TV platforms including linear TV and streaming / CTV</a:t>
            </a:r>
          </a:p>
        </p:txBody>
      </p:sp>
      <p:sp>
        <p:nvSpPr>
          <p:cNvPr id="37" name="Rectangle 36">
            <a:extLst>
              <a:ext uri="{FF2B5EF4-FFF2-40B4-BE49-F238E27FC236}">
                <a16:creationId xmlns:a16="http://schemas.microsoft.com/office/drawing/2014/main" id="{D5EF4FD6-D9C4-4FAB-5651-CDF02C56B871}"/>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22">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42" name="Picture 41">
            <a:extLst>
              <a:ext uri="{FF2B5EF4-FFF2-40B4-BE49-F238E27FC236}">
                <a16:creationId xmlns:a16="http://schemas.microsoft.com/office/drawing/2014/main" id="{4FB11C41-213F-A4CB-BD10-BB595E6AA35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3" name="Slide Number Placeholder 5">
            <a:extLst>
              <a:ext uri="{FF2B5EF4-FFF2-40B4-BE49-F238E27FC236}">
                <a16:creationId xmlns:a16="http://schemas.microsoft.com/office/drawing/2014/main" id="{9903F7F5-31F2-72FA-9DAB-3ECFDE3DE7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4" name="Rectangle 43">
            <a:extLst>
              <a:ext uri="{FF2B5EF4-FFF2-40B4-BE49-F238E27FC236}">
                <a16:creationId xmlns:a16="http://schemas.microsoft.com/office/drawing/2014/main" id="{A1B487EC-BC4C-9F3C-C4D1-06E439E0C2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2831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D5982520-AFAA-6AB5-CA65-A73EF49BAC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D27EE61B-B88A-8CC2-D7E8-943A5486D23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18F17FE8-B8B7-D9F5-1F1F-C7B43FB4D72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55053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264319" y="208067"/>
            <a:ext cx="106737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6</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 B2B category ‘real world’ case studies showcasing how multiscreen TV drives business outcomes across the funnel</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5" name="TextBox 4">
            <a:extLst>
              <a:ext uri="{FF2B5EF4-FFF2-40B4-BE49-F238E27FC236}">
                <a16:creationId xmlns:a16="http://schemas.microsoft.com/office/drawing/2014/main" id="{F0334CFD-93B3-8372-0DD9-1FBBF12611D9}"/>
              </a:ext>
            </a:extLst>
          </p:cNvPr>
          <p:cNvSpPr txBox="1"/>
          <p:nvPr/>
        </p:nvSpPr>
        <p:spPr>
          <a:xfrm>
            <a:off x="526244" y="6260127"/>
            <a:ext cx="20473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*based on campaign KPIs</a:t>
            </a:r>
          </a:p>
        </p:txBody>
      </p:sp>
      <p:pic>
        <p:nvPicPr>
          <p:cNvPr id="7" name="Picture 6">
            <a:extLst>
              <a:ext uri="{FF2B5EF4-FFF2-40B4-BE49-F238E27FC236}">
                <a16:creationId xmlns:a16="http://schemas.microsoft.com/office/drawing/2014/main" id="{5CA353D7-8ADB-B673-A079-3712C91C60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54DB3E78-AB52-EBA6-6621-132B59B6AEA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878B68A-36E5-9BEC-63BA-1FD7E3FABC4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 name="Rectangle: Rounded Corners 1">
            <a:extLst>
              <a:ext uri="{FF2B5EF4-FFF2-40B4-BE49-F238E27FC236}">
                <a16:creationId xmlns:a16="http://schemas.microsoft.com/office/drawing/2014/main" id="{B3581CA5-0968-7A46-9C65-0EF6BEB0CC91}"/>
              </a:ext>
            </a:extLst>
          </p:cNvPr>
          <p:cNvSpPr/>
          <p:nvPr/>
        </p:nvSpPr>
        <p:spPr>
          <a:xfrm>
            <a:off x="1640537" y="1308686"/>
            <a:ext cx="3700560" cy="4812882"/>
          </a:xfrm>
          <a:prstGeom prst="roundRect">
            <a:avLst>
              <a:gd name="adj" fmla="val 0"/>
            </a:avLst>
          </a:prstGeom>
          <a:solidFill>
            <a:srgbClr val="E2E8F0"/>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Upper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FF2"/>
                </a:solidFill>
                <a:latin typeface="Helvetica" panose="020B0403020202020204" pitchFamily="34" charset="0"/>
              </a:rPr>
              <a:t>Awareness</a:t>
            </a:r>
            <a:endParaRPr kumimoji="0" lang="en-US" b="1" i="0"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against a brand’s best customer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0000"/>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i="0" u="none" strike="noStrike" kern="1200" cap="none" spc="0" normalizeH="0" baseline="0" noProof="0" dirty="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indent="-285750">
              <a:buBlip>
                <a:blip r:embed="rId5"/>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Reach / Reach Extension / Incremental Reach</a:t>
            </a:r>
          </a:p>
          <a:p>
            <a:pPr marL="285750" indent="-285750">
              <a:buBlip>
                <a:blip r:embed="rId5"/>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Ad / Brand Recall</a:t>
            </a:r>
          </a:p>
          <a:p>
            <a:pPr marL="285750" indent="-285750">
              <a:buBlip>
                <a:blip r:embed="rId5"/>
              </a:buBlip>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Cost Efficiencies (Reach / Targeted IMPs)</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3" name="Rectangle: Rounded Corners 12">
            <a:extLst>
              <a:ext uri="{FF2B5EF4-FFF2-40B4-BE49-F238E27FC236}">
                <a16:creationId xmlns:a16="http://schemas.microsoft.com/office/drawing/2014/main" id="{AB4EEFEB-5E3E-0897-69FF-139E909FE47D}"/>
              </a:ext>
            </a:extLst>
          </p:cNvPr>
          <p:cNvSpPr/>
          <p:nvPr/>
        </p:nvSpPr>
        <p:spPr>
          <a:xfrm>
            <a:off x="6502568" y="1308686"/>
            <a:ext cx="3700560" cy="4812882"/>
          </a:xfrm>
          <a:prstGeom prst="roundRect">
            <a:avLst>
              <a:gd name="adj" fmla="val 0"/>
            </a:avLst>
          </a:prstGeom>
          <a:solidFill>
            <a:srgbClr val="E2E8F0"/>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66C5AD"/>
                </a:solidFill>
                <a:effectLst/>
                <a:uLnTx/>
                <a:uFillTx/>
                <a:latin typeface="Helvetica" panose="020B0403020202020204" pitchFamily="34" charset="0"/>
                <a:ea typeface="+mn-ea"/>
                <a:cs typeface="+mn-cs"/>
              </a:rPr>
              <a:t>Mid-to-Lower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66C5AD"/>
                </a:solidFill>
                <a:latin typeface="Helvetica" panose="020B0403020202020204" pitchFamily="34" charset="0"/>
              </a:rPr>
              <a:t>Action</a:t>
            </a:r>
            <a:r>
              <a:rPr kumimoji="0" lang="en-US" b="1" i="0" u="none" strike="noStrike" kern="1200" cap="none" spc="0" normalizeH="0" baseline="0" noProof="0" dirty="0">
                <a:ln>
                  <a:noFill/>
                </a:ln>
                <a:solidFill>
                  <a:srgbClr val="66C5AD"/>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increase the likelihood</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 </a:t>
            </a:r>
            <a:b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endParaRPr lang="en-US" sz="1600" dirty="0">
              <a:solidFill>
                <a:srgbClr val="1F1A62"/>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i="0" u="none" strike="noStrike" kern="1200" cap="none" spc="0" normalizeH="0" baseline="0" noProof="0" dirty="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indent="-285750">
              <a:buBlip>
                <a:blip r:embed="rId5"/>
              </a:buBlip>
              <a:defRPr/>
            </a:pPr>
            <a:r>
              <a:rPr lang="en-US" sz="1400" dirty="0">
                <a:solidFill>
                  <a:srgbClr val="1F1A62"/>
                </a:solidFill>
                <a:latin typeface="Helvetica"/>
                <a:cs typeface="Helvetica"/>
              </a:rPr>
              <a:t>Conversion Rates (website traffic</a:t>
            </a:r>
            <a:r>
              <a:rPr lang="en-US" sz="1400">
                <a:solidFill>
                  <a:srgbClr val="1F1A62"/>
                </a:solidFill>
                <a:latin typeface="Helvetica"/>
                <a:cs typeface="Helvetica"/>
              </a:rPr>
              <a:t>, </a:t>
            </a:r>
            <a:br>
              <a:rPr lang="en-US" sz="1400">
                <a:solidFill>
                  <a:srgbClr val="1F1A62"/>
                </a:solidFill>
                <a:latin typeface="Helvetica"/>
                <a:cs typeface="Helvetica"/>
              </a:rPr>
            </a:br>
            <a:r>
              <a:rPr lang="en-US" sz="1400">
                <a:solidFill>
                  <a:srgbClr val="1F1A62"/>
                </a:solidFill>
                <a:latin typeface="Helvetica"/>
                <a:cs typeface="Helvetica"/>
              </a:rPr>
              <a:t>app </a:t>
            </a:r>
            <a:r>
              <a:rPr lang="en-US" sz="1400" dirty="0">
                <a:solidFill>
                  <a:srgbClr val="1F1A62"/>
                </a:solidFill>
                <a:latin typeface="Helvetica"/>
                <a:cs typeface="Helvetica"/>
              </a:rPr>
              <a:t>downloads, subscription sign-ups, </a:t>
            </a:r>
            <a:br>
              <a:rPr lang="en-US" sz="1400" dirty="0">
                <a:solidFill>
                  <a:srgbClr val="1F1A62"/>
                </a:solidFill>
                <a:latin typeface="Helvetica"/>
                <a:cs typeface="Helvetica"/>
              </a:rPr>
            </a:br>
            <a:r>
              <a:rPr lang="en-US" sz="1400" dirty="0">
                <a:solidFill>
                  <a:srgbClr val="1F1A62"/>
                </a:solidFill>
                <a:latin typeface="Helvetica"/>
                <a:cs typeface="Helvetica"/>
              </a:rPr>
              <a:t>tune-in, foot traffic)</a:t>
            </a:r>
          </a:p>
          <a:p>
            <a:pPr marL="285750" indent="-285750">
              <a:buBlip>
                <a:blip r:embed="rId5"/>
              </a:buBlip>
              <a:defRPr/>
            </a:pPr>
            <a:r>
              <a:rPr lang="en-US" sz="1400" dirty="0">
                <a:solidFill>
                  <a:srgbClr val="1F1A62"/>
                </a:solidFill>
                <a:latin typeface="Helvetica"/>
                <a:cs typeface="Helvetica"/>
              </a:rPr>
              <a:t>Sales / Revenues</a:t>
            </a:r>
            <a:endParaRPr lang="en-US" sz="1200" dirty="0">
              <a:solidFill>
                <a:srgbClr val="1F1A62"/>
              </a:solidFill>
              <a:latin typeface="Helvetica"/>
              <a:cs typeface="Helvetica"/>
            </a:endParaRPr>
          </a:p>
          <a:p>
            <a:pPr marL="285750" indent="-285750">
              <a:buBlip>
                <a:blip r:embed="rId5"/>
              </a:buBlip>
              <a:defRPr/>
            </a:pPr>
            <a:r>
              <a:rPr lang="en-US" sz="1400" dirty="0">
                <a:solidFill>
                  <a:srgbClr val="1F1A62"/>
                </a:solidFill>
                <a:latin typeface="Helvetica"/>
                <a:cs typeface="Helvetica"/>
              </a:rPr>
              <a:t>Optimizations / ROI</a:t>
            </a:r>
            <a:endParaRPr lang="en-US" sz="1200" dirty="0">
              <a:solidFill>
                <a:srgbClr val="1F1A62"/>
              </a:solidFill>
              <a:latin typeface="Helvetica"/>
              <a:cs typeface="Helvetica"/>
            </a:endParaRPr>
          </a:p>
          <a:p>
            <a:pPr marL="285750" indent="-285750">
              <a:buBlip>
                <a:blip r:embed="rId5"/>
              </a:buBlip>
              <a:defRPr/>
            </a:pPr>
            <a:r>
              <a:rPr lang="en-US" sz="1400" dirty="0">
                <a:solidFill>
                  <a:srgbClr val="1F1A62"/>
                </a:solidFill>
                <a:latin typeface="Helvetica"/>
                <a:cs typeface="Helvetica"/>
              </a:rPr>
              <a:t>Cost Efficiencies (Conversions)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15" name="Group 14">
            <a:extLst>
              <a:ext uri="{FF2B5EF4-FFF2-40B4-BE49-F238E27FC236}">
                <a16:creationId xmlns:a16="http://schemas.microsoft.com/office/drawing/2014/main" id="{4E6FE979-9B60-4B20-E3B6-B0C8A150D805}"/>
              </a:ext>
            </a:extLst>
          </p:cNvPr>
          <p:cNvGrpSpPr/>
          <p:nvPr/>
        </p:nvGrpSpPr>
        <p:grpSpPr>
          <a:xfrm>
            <a:off x="3016864" y="1405978"/>
            <a:ext cx="947907" cy="811783"/>
            <a:chOff x="6096001" y="2282518"/>
            <a:chExt cx="2310121" cy="2134924"/>
          </a:xfrm>
        </p:grpSpPr>
        <p:pic>
          <p:nvPicPr>
            <p:cNvPr id="16" name="Picture 15" descr="Icon&#10;&#10;Description automatically generated">
              <a:extLst>
                <a:ext uri="{FF2B5EF4-FFF2-40B4-BE49-F238E27FC236}">
                  <a16:creationId xmlns:a16="http://schemas.microsoft.com/office/drawing/2014/main" id="{4E37F531-ECB0-2A3A-D986-2B48768427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17" name="Picture 16" descr="Logo&#10;&#10;Description automatically generated">
              <a:extLst>
                <a:ext uri="{FF2B5EF4-FFF2-40B4-BE49-F238E27FC236}">
                  <a16:creationId xmlns:a16="http://schemas.microsoft.com/office/drawing/2014/main" id="{AEA8752C-99A7-FF32-C58B-A1CC4B08F66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8" name="Picture 17" descr="Icon&#10;&#10;Description automatically generated">
            <a:extLst>
              <a:ext uri="{FF2B5EF4-FFF2-40B4-BE49-F238E27FC236}">
                <a16:creationId xmlns:a16="http://schemas.microsoft.com/office/drawing/2014/main" id="{18AFC718-BBC6-D974-6926-D9599EFCBD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48988" y="1405978"/>
            <a:ext cx="807720" cy="807720"/>
          </a:xfrm>
          <a:prstGeom prst="rect">
            <a:avLst/>
          </a:prstGeom>
        </p:spPr>
      </p:pic>
    </p:spTree>
    <p:extLst>
      <p:ext uri="{BB962C8B-B14F-4D97-AF65-F5344CB8AC3E}">
        <p14:creationId xmlns:p14="http://schemas.microsoft.com/office/powerpoint/2010/main" val="175855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2A410E2-5657-4FD5-945F-A4A1A13B3937}"/>
              </a:ext>
            </a:extLst>
          </p:cNvPr>
          <p:cNvGrpSpPr/>
          <p:nvPr/>
        </p:nvGrpSpPr>
        <p:grpSpPr>
          <a:xfrm>
            <a:off x="1694473" y="2663426"/>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810553"/>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986344"/>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164853" y="3737851"/>
            <a:ext cx="6521379" cy="14003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p>
        </p:txBody>
      </p:sp>
      <p:sp>
        <p:nvSpPr>
          <p:cNvPr id="2" name="Rectangle 1">
            <a:extLst>
              <a:ext uri="{FF2B5EF4-FFF2-40B4-BE49-F238E27FC236}">
                <a16:creationId xmlns:a16="http://schemas.microsoft.com/office/drawing/2014/main" id="{8875F9EC-523B-89E5-5C62-053B51F8A7B5}"/>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pic>
        <p:nvPicPr>
          <p:cNvPr id="3" name="Picture 2">
            <a:extLst>
              <a:ext uri="{FF2B5EF4-FFF2-40B4-BE49-F238E27FC236}">
                <a16:creationId xmlns:a16="http://schemas.microsoft.com/office/drawing/2014/main" id="{5D3DF06C-5827-5DFA-8C9C-A964CCC330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7BA5122D-426F-2A1C-D0AC-933152028E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10E407F-6937-B87B-9A03-062BE020CB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6885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E2E01-49FC-20C2-B2D8-D11E7E8E7DC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D928A478-CEB3-CD39-A1FB-4B14A54C998E}"/>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52BAF204-8DEA-31EC-6140-5AE4657AEB41}"/>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B176E60-88DE-A949-07F6-853C66F825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3" name="Slide Number Placeholder 5">
            <a:extLst>
              <a:ext uri="{FF2B5EF4-FFF2-40B4-BE49-F238E27FC236}">
                <a16:creationId xmlns:a16="http://schemas.microsoft.com/office/drawing/2014/main" id="{4344FB21-1740-8941-32CD-E6FDB8A4AA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2793E32A-F80D-682D-5F83-F438DB1AB6C4}"/>
              </a:ext>
            </a:extLst>
          </p:cNvPr>
          <p:cNvSpPr/>
          <p:nvPr/>
        </p:nvSpPr>
        <p:spPr>
          <a:xfrm>
            <a:off x="4012293" y="84816"/>
            <a:ext cx="8179708" cy="1107996"/>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DIRECTV enabled an addressable TV and pause ad campaign to increase a software brand’s overall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perception</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and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ad</a:t>
            </a:r>
            <a:r>
              <a:rPr kumimoji="0" lang="en-US" sz="2200" b="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recall </a:t>
            </a:r>
            <a:r>
              <a:rPr kumimoji="0" lang="en-US" sz="220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among business decision makers</a:t>
            </a:r>
          </a:p>
        </p:txBody>
      </p:sp>
      <p:sp>
        <p:nvSpPr>
          <p:cNvPr id="31" name="Rectangle 30">
            <a:extLst>
              <a:ext uri="{FF2B5EF4-FFF2-40B4-BE49-F238E27FC236}">
                <a16:creationId xmlns:a16="http://schemas.microsoft.com/office/drawing/2014/main" id="{04AB8CDB-D4FE-D2DB-24AB-7B40CF38E9AA}"/>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5" name="Rectangle 4">
            <a:extLst>
              <a:ext uri="{FF2B5EF4-FFF2-40B4-BE49-F238E27FC236}">
                <a16:creationId xmlns:a16="http://schemas.microsoft.com/office/drawing/2014/main" id="{AACBF40E-DD6F-9BD7-103C-B1F091CCF850}"/>
              </a:ext>
            </a:extLst>
          </p:cNvPr>
          <p:cNvSpPr/>
          <p:nvPr/>
        </p:nvSpPr>
        <p:spPr>
          <a:xfrm>
            <a:off x="125016" y="893342"/>
            <a:ext cx="3762260" cy="4648826"/>
          </a:xfrm>
          <a:prstGeom prst="rect">
            <a:avLst/>
          </a:prstGeom>
          <a:noFill/>
        </p:spPr>
        <p:txBody>
          <a:bodyPr wrap="square" lIns="62345" tIns="31173" rIns="62345" bIns="31173" rtlCol="0" anchor="t">
            <a:spAutoFit/>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Challenge</a:t>
            </a:r>
          </a:p>
          <a:p>
            <a:pPr marL="194824" marR="0" lvl="0" indent="-194824" algn="l" defTabSz="623438"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DIRECTV sought to increase brand perception and ad recall among the target audience for an information technology software company.</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highlight>
                <a:srgbClr val="FFFF00"/>
              </a:highligh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Solution</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Paired a 12-week addressable TV campaign with out-of-stream pause ads</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endParaRPr kumimoji="0" lang="en-US" sz="1200" b="0"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Target Segment</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Business decision makers at 500-5,000 employee companies</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Results</a:t>
            </a:r>
            <a:endParaRPr kumimoji="0" lang="en-US" sz="1400" b="0" i="0" u="none" strike="noStrike" kern="1200" cap="none" spc="0" normalizeH="0" baseline="0" noProof="0" dirty="0">
              <a:ln>
                <a:noFill/>
              </a:ln>
              <a:solidFill>
                <a:srgbClr val="1B1464"/>
              </a:solidFill>
              <a:effectLst/>
              <a:uLnTx/>
              <a:uFillTx/>
              <a:latin typeface="Helvetica"/>
              <a:ea typeface="+mn-e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The campaign achieved increases across all metrics and brand perceptions among viewers who were exposed and able to recall the ad.</a:t>
            </a: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endParaRPr lang="en-US" sz="1200" dirty="0">
              <a:solidFill>
                <a:srgbClr val="1B1464"/>
              </a:solidFill>
              <a:latin typeface="Helvetic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Including pause ads with the addressable TV campaign increased the campaign’s overall target reach by </a:t>
            </a:r>
            <a:r>
              <a:rPr kumimoji="0" lang="en-US" sz="1200" b="1" i="0" u="none" strike="noStrike" kern="1200" cap="none" spc="0" normalizeH="0" baseline="0" noProof="0" dirty="0">
                <a:ln>
                  <a:noFill/>
                </a:ln>
                <a:solidFill>
                  <a:srgbClr val="1B1464"/>
                </a:solidFill>
                <a:effectLst/>
                <a:uLnTx/>
                <a:uFillTx/>
                <a:latin typeface="Helvetica"/>
                <a:ea typeface="+mn-ea"/>
                <a:cs typeface="Helvetica"/>
              </a:rPr>
              <a:t>4%</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Company / Media Type</a:t>
            </a:r>
          </a:p>
          <a:p>
            <a:pPr marL="194824" marR="0" lvl="0" indent="-194824" algn="l" defTabSz="623438"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DIRECTV / Addressable TV</a:t>
            </a:r>
          </a:p>
        </p:txBody>
      </p:sp>
      <p:grpSp>
        <p:nvGrpSpPr>
          <p:cNvPr id="36" name="Group 35">
            <a:extLst>
              <a:ext uri="{FF2B5EF4-FFF2-40B4-BE49-F238E27FC236}">
                <a16:creationId xmlns:a16="http://schemas.microsoft.com/office/drawing/2014/main" id="{86359B56-FC4C-E644-7A10-A084F6CF531B}"/>
              </a:ext>
            </a:extLst>
          </p:cNvPr>
          <p:cNvGrpSpPr/>
          <p:nvPr/>
        </p:nvGrpSpPr>
        <p:grpSpPr>
          <a:xfrm>
            <a:off x="9635700" y="1920304"/>
            <a:ext cx="2501644" cy="1306179"/>
            <a:chOff x="9879932" y="1677270"/>
            <a:chExt cx="1732116" cy="1306179"/>
          </a:xfrm>
        </p:grpSpPr>
        <p:sp>
          <p:nvSpPr>
            <p:cNvPr id="11" name="TextBox 10">
              <a:extLst>
                <a:ext uri="{FF2B5EF4-FFF2-40B4-BE49-F238E27FC236}">
                  <a16:creationId xmlns:a16="http://schemas.microsoft.com/office/drawing/2014/main" id="{BCCC576C-AB9A-03A7-97FA-E76C1DFDFEBD}"/>
                </a:ext>
              </a:extLst>
            </p:cNvPr>
            <p:cNvSpPr txBox="1"/>
            <p:nvPr/>
          </p:nvSpPr>
          <p:spPr>
            <a:xfrm>
              <a:off x="9939804" y="1677270"/>
              <a:ext cx="1565633" cy="707886"/>
            </a:xfrm>
            <a:prstGeom prst="rect">
              <a:avLst/>
            </a:prstGeom>
            <a:noFill/>
          </p:spPr>
          <p:txBody>
            <a:bodyPr wrap="square" rtlCol="0">
              <a:spAutoFit/>
            </a:bodyPr>
            <a:lstStyle/>
            <a:p>
              <a:pPr marL="0" marR="0" lvl="0" indent="0"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a:t>
              </a:r>
              <a:r>
                <a:rPr lang="en-US" sz="4000" b="1" dirty="0">
                  <a:solidFill>
                    <a:srgbClr val="00BFF2"/>
                  </a:solidFill>
                  <a:latin typeface="Helvetica" panose="020B0604020202020204" pitchFamily="34" charset="0"/>
                  <a:cs typeface="Helvetica" panose="020B0604020202020204" pitchFamily="34" charset="0"/>
                </a:rPr>
                <a:t>46</a:t>
              </a:r>
              <a:r>
                <a:rPr kumimoji="0" lang="en-US" sz="4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a:t>
              </a:r>
            </a:p>
          </p:txBody>
        </p:sp>
        <p:sp>
          <p:nvSpPr>
            <p:cNvPr id="14" name="TextBox 13">
              <a:extLst>
                <a:ext uri="{FF2B5EF4-FFF2-40B4-BE49-F238E27FC236}">
                  <a16:creationId xmlns:a16="http://schemas.microsoft.com/office/drawing/2014/main" id="{3BD04E95-7E97-7862-68BD-2561E1E16B0B}"/>
                </a:ext>
              </a:extLst>
            </p:cNvPr>
            <p:cNvSpPr txBox="1"/>
            <p:nvPr/>
          </p:nvSpPr>
          <p:spPr>
            <a:xfrm>
              <a:off x="9879932" y="2306341"/>
              <a:ext cx="1732116" cy="677108"/>
            </a:xfrm>
            <a:prstGeom prst="rect">
              <a:avLst/>
            </a:prstGeom>
            <a:noFill/>
          </p:spPr>
          <p:txBody>
            <a:bodyPr wrap="square" rtlCol="0">
              <a:spAutoFit/>
            </a:bodyPr>
            <a:lstStyle/>
            <a:p>
              <a:pPr marL="0" marR="0" lvl="0" indent="0" defTabSz="31171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Unaided Brand Awareness </a:t>
              </a:r>
            </a:p>
            <a:p>
              <a:pPr marL="0" marR="0" lvl="0" indent="0" defTabSz="311719" rtl="0" eaLnBrk="1" fontAlgn="auto" latinLnBrk="0" hangingPunct="1">
                <a:lnSpc>
                  <a:spcPct val="100000"/>
                </a:lnSpc>
                <a:spcBef>
                  <a:spcPts val="0"/>
                </a:spcBef>
                <a:spcAft>
                  <a:spcPts val="0"/>
                </a:spcAft>
                <a:buClrTx/>
                <a:buSzTx/>
                <a:buFontTx/>
                <a:buNone/>
                <a:tabLst/>
                <a:defRPr/>
              </a:pPr>
              <a:r>
                <a:rPr lang="en-US" sz="1400" b="1" dirty="0">
                  <a:solidFill>
                    <a:srgbClr val="1B1464"/>
                  </a:solidFill>
                  <a:latin typeface="Helvetica" panose="020B0604020202020204" pitchFamily="34" charset="0"/>
                  <a:cs typeface="Helvetica" panose="020B0604020202020204" pitchFamily="34" charset="0"/>
                </a:rPr>
                <a:t>Pause Ad</a:t>
              </a:r>
              <a:endParaRPr kumimoji="0" lang="en-US" sz="14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defTabSz="31171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(target vs. control)</a:t>
              </a:r>
            </a:p>
          </p:txBody>
        </p:sp>
      </p:grpSp>
      <p:sp>
        <p:nvSpPr>
          <p:cNvPr id="3" name="TextBox 2">
            <a:extLst>
              <a:ext uri="{FF2B5EF4-FFF2-40B4-BE49-F238E27FC236}">
                <a16:creationId xmlns:a16="http://schemas.microsoft.com/office/drawing/2014/main" id="{98CC1F60-765D-C547-F1AC-DBCDBA59BDC6}"/>
              </a:ext>
            </a:extLst>
          </p:cNvPr>
          <p:cNvSpPr txBox="1"/>
          <p:nvPr/>
        </p:nvSpPr>
        <p:spPr>
          <a:xfrm>
            <a:off x="3984307" y="6087259"/>
            <a:ext cx="6895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DIRECTV, Case Study: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Addressable + Pause Ads for an </a:t>
            </a:r>
            <a:r>
              <a:rPr lang="en-US" sz="800" i="1" dirty="0">
                <a:solidFill>
                  <a:srgbClr val="1B1464"/>
                </a:solidFill>
                <a:latin typeface="Helvetica" panose="020B0604020202020204" pitchFamily="34" charset="0"/>
                <a:cs typeface="Helvetica" panose="020B0604020202020204" pitchFamily="34" charset="0"/>
              </a:rPr>
              <a:t>Information Technology Software Brand</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Analysis conducted within DIRECTV footprint. Case study results are based on individual campaign factors. DIRECTV makes no performance warranties. Control: represents 10% of DTV HHs within the target that did not receive exposure to the addressable ad.</a:t>
            </a:r>
            <a:endPar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0C2FFCA7-3C42-DCE4-0E2F-2D134AF2C93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9" name="Picture 2" descr="DIRECTV -directadvertising">
            <a:extLst>
              <a:ext uri="{FF2B5EF4-FFF2-40B4-BE49-F238E27FC236}">
                <a16:creationId xmlns:a16="http://schemas.microsoft.com/office/drawing/2014/main" id="{F731369A-D6D4-0766-95CE-749A8A019C65}"/>
              </a:ext>
            </a:extLst>
          </p:cNvPr>
          <p:cNvPicPr>
            <a:picLocks noChangeAspect="1" noChangeArrowheads="1"/>
          </p:cNvPicPr>
          <p:nvPr/>
        </p:nvPicPr>
        <p:blipFill rotWithShape="1">
          <a:blip r:embed="rId5" cstate="hqprint">
            <a:clrChange>
              <a:clrFrom>
                <a:srgbClr val="C0C0C0"/>
              </a:clrFrom>
              <a:clrTo>
                <a:srgbClr val="C0C0C0">
                  <a:alpha val="0"/>
                </a:srgbClr>
              </a:clrTo>
            </a:clrChange>
            <a:extLst>
              <a:ext uri="{28A0092B-C50C-407E-A947-70E740481C1C}">
                <a14:useLocalDpi xmlns:a14="http://schemas.microsoft.com/office/drawing/2010/main"/>
              </a:ext>
            </a:extLst>
          </a:blip>
          <a:srcRect l="27030" t="15128" r="27904" b="22614"/>
          <a:stretch/>
        </p:blipFill>
        <p:spPr bwMode="auto">
          <a:xfrm>
            <a:off x="10880251" y="5968860"/>
            <a:ext cx="1195750" cy="516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lorful logo with a gear on top of a stack of papers&#10;&#10;Description automatically generated">
            <a:extLst>
              <a:ext uri="{FF2B5EF4-FFF2-40B4-BE49-F238E27FC236}">
                <a16:creationId xmlns:a16="http://schemas.microsoft.com/office/drawing/2014/main" id="{768583BB-CAC2-613B-66C8-A51CF6F1E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40" y="46543"/>
            <a:ext cx="620524" cy="620524"/>
          </a:xfrm>
          <a:prstGeom prst="rect">
            <a:avLst/>
          </a:prstGeom>
        </p:spPr>
      </p:pic>
      <p:grpSp>
        <p:nvGrpSpPr>
          <p:cNvPr id="15" name="Group 14">
            <a:extLst>
              <a:ext uri="{FF2B5EF4-FFF2-40B4-BE49-F238E27FC236}">
                <a16:creationId xmlns:a16="http://schemas.microsoft.com/office/drawing/2014/main" id="{884C056E-3C6A-9756-68B6-42A9DAD9A330}"/>
              </a:ext>
            </a:extLst>
          </p:cNvPr>
          <p:cNvGrpSpPr/>
          <p:nvPr/>
        </p:nvGrpSpPr>
        <p:grpSpPr>
          <a:xfrm>
            <a:off x="9635700" y="3747735"/>
            <a:ext cx="2501644" cy="1367735"/>
            <a:chOff x="9879932" y="1677270"/>
            <a:chExt cx="1732116" cy="1367735"/>
          </a:xfrm>
        </p:grpSpPr>
        <p:sp>
          <p:nvSpPr>
            <p:cNvPr id="16" name="TextBox 15">
              <a:extLst>
                <a:ext uri="{FF2B5EF4-FFF2-40B4-BE49-F238E27FC236}">
                  <a16:creationId xmlns:a16="http://schemas.microsoft.com/office/drawing/2014/main" id="{4F74B51B-427D-4778-8728-4F19FF2BBA2B}"/>
                </a:ext>
              </a:extLst>
            </p:cNvPr>
            <p:cNvSpPr txBox="1"/>
            <p:nvPr/>
          </p:nvSpPr>
          <p:spPr>
            <a:xfrm>
              <a:off x="9939804" y="1677270"/>
              <a:ext cx="1565633" cy="707886"/>
            </a:xfrm>
            <a:prstGeom prst="rect">
              <a:avLst/>
            </a:prstGeom>
            <a:noFill/>
          </p:spPr>
          <p:txBody>
            <a:bodyPr wrap="square" rtlCol="0">
              <a:spAutoFit/>
            </a:bodyPr>
            <a:lstStyle/>
            <a:p>
              <a:pPr marL="0" marR="0" lvl="0" indent="0" defTabSz="31171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10+</a:t>
              </a:r>
            </a:p>
          </p:txBody>
        </p:sp>
        <p:sp>
          <p:nvSpPr>
            <p:cNvPr id="17" name="TextBox 16">
              <a:extLst>
                <a:ext uri="{FF2B5EF4-FFF2-40B4-BE49-F238E27FC236}">
                  <a16:creationId xmlns:a16="http://schemas.microsoft.com/office/drawing/2014/main" id="{863F52D0-201F-EDC4-3CEE-8EDA9BFA232C}"/>
                </a:ext>
              </a:extLst>
            </p:cNvPr>
            <p:cNvSpPr txBox="1"/>
            <p:nvPr/>
          </p:nvSpPr>
          <p:spPr>
            <a:xfrm>
              <a:off x="9879932" y="2306341"/>
              <a:ext cx="1732116" cy="738664"/>
            </a:xfrm>
            <a:prstGeom prst="rect">
              <a:avLst/>
            </a:prstGeom>
            <a:noFill/>
          </p:spPr>
          <p:txBody>
            <a:bodyPr wrap="square" rtlCol="0">
              <a:spAutoFit/>
            </a:bodyPr>
            <a:lstStyle/>
            <a:p>
              <a:pPr marL="0" marR="0" lvl="0" indent="0" defTabSz="311719"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Pause ads frequency elicited highest gains across all attributes</a:t>
              </a:r>
            </a:p>
          </p:txBody>
        </p:sp>
      </p:grpSp>
      <p:sp>
        <p:nvSpPr>
          <p:cNvPr id="19" name="TextBox 18">
            <a:extLst>
              <a:ext uri="{FF2B5EF4-FFF2-40B4-BE49-F238E27FC236}">
                <a16:creationId xmlns:a16="http://schemas.microsoft.com/office/drawing/2014/main" id="{9B68028F-3239-2841-50D0-380C6C38C56B}"/>
              </a:ext>
            </a:extLst>
          </p:cNvPr>
          <p:cNvSpPr txBox="1"/>
          <p:nvPr/>
        </p:nvSpPr>
        <p:spPr>
          <a:xfrm>
            <a:off x="4848045" y="1600741"/>
            <a:ext cx="4349013" cy="3970318"/>
          </a:xfrm>
          <a:prstGeom prst="rect">
            <a:avLst/>
          </a:prstGeom>
          <a:noFill/>
        </p:spPr>
        <p:txBody>
          <a:bodyPr wrap="square">
            <a:spAutoFit/>
          </a:bodyPr>
          <a:lstStyle/>
          <a:p>
            <a:r>
              <a:rPr kumimoji="0" lang="en-US"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Viewers who were exposed and able to recall the ad agreed with all key perceptions:</a:t>
            </a:r>
          </a:p>
          <a:p>
            <a:endParaRPr lang="en-US" dirty="0">
              <a:solidFill>
                <a:srgbClr val="1B1464"/>
              </a:solidFill>
              <a:latin typeface="Helvetica" panose="020B0604020202020204" pitchFamily="34" charset="0"/>
              <a:cs typeface="Helvetica" panose="020B0604020202020204" pitchFamily="34" charset="0"/>
            </a:endParaRPr>
          </a:p>
          <a:p>
            <a:pPr marL="285750" indent="-285750">
              <a:buBlip>
                <a:blip r:embed="rId7"/>
              </a:buBlip>
            </a:pPr>
            <a:r>
              <a:rPr lang="en-US" dirty="0">
                <a:solidFill>
                  <a:srgbClr val="1B1464"/>
                </a:solidFill>
                <a:latin typeface="Helvetica" panose="020B0604020202020204" pitchFamily="34" charset="0"/>
                <a:cs typeface="Helvetica" panose="020B0604020202020204" pitchFamily="34" charset="0"/>
              </a:rPr>
              <a:t>Is a leader in cloud solutions</a:t>
            </a:r>
          </a:p>
          <a:p>
            <a:pPr marL="285750" indent="-285750">
              <a:buBlip>
                <a:blip r:embed="rId7"/>
              </a:buBlip>
            </a:pPr>
            <a:endParaRPr lang="en-US" dirty="0">
              <a:solidFill>
                <a:srgbClr val="1B1464"/>
              </a:solidFill>
              <a:latin typeface="Helvetica" panose="020B0604020202020204" pitchFamily="34" charset="0"/>
              <a:cs typeface="Helvetica" panose="020B0604020202020204" pitchFamily="34" charset="0"/>
            </a:endParaRPr>
          </a:p>
          <a:p>
            <a:pPr marL="285750" indent="-285750">
              <a:buBlip>
                <a:blip r:embed="rId7"/>
              </a:buBlip>
            </a:pPr>
            <a:r>
              <a:rPr lang="en-US" dirty="0">
                <a:solidFill>
                  <a:srgbClr val="1B1464"/>
                </a:solidFill>
                <a:latin typeface="Helvetica" panose="020B0604020202020204" pitchFamily="34" charset="0"/>
                <a:cs typeface="Helvetica" panose="020B0604020202020204" pitchFamily="34" charset="0"/>
              </a:rPr>
              <a:t>Is a company I can trust</a:t>
            </a:r>
          </a:p>
          <a:p>
            <a:pPr marL="285750" indent="-285750">
              <a:buBlip>
                <a:blip r:embed="rId7"/>
              </a:buBlip>
            </a:pPr>
            <a:endParaRPr lang="en-US" dirty="0">
              <a:solidFill>
                <a:srgbClr val="1B1464"/>
              </a:solidFill>
              <a:latin typeface="Helvetica" panose="020B0604020202020204" pitchFamily="34" charset="0"/>
              <a:cs typeface="Helvetica" panose="020B0604020202020204" pitchFamily="34" charset="0"/>
            </a:endParaRPr>
          </a:p>
          <a:p>
            <a:pPr marL="285750" indent="-285750">
              <a:buBlip>
                <a:blip r:embed="rId7"/>
              </a:buBlip>
            </a:pPr>
            <a:r>
              <a:rPr lang="en-US" dirty="0">
                <a:solidFill>
                  <a:srgbClr val="1B1464"/>
                </a:solidFill>
                <a:latin typeface="Helvetica" panose="020B0604020202020204" pitchFamily="34" charset="0"/>
                <a:cs typeface="Helvetica" panose="020B0604020202020204" pitchFamily="34" charset="0"/>
              </a:rPr>
              <a:t>Helps businesses overcome disruption or uncertainty</a:t>
            </a:r>
          </a:p>
          <a:p>
            <a:pPr marL="285750" indent="-285750">
              <a:buBlip>
                <a:blip r:embed="rId7"/>
              </a:buBlip>
            </a:pPr>
            <a:endParaRPr lang="en-US" dirty="0">
              <a:solidFill>
                <a:srgbClr val="1B1464"/>
              </a:solidFill>
              <a:latin typeface="Helvetica" panose="020B0604020202020204" pitchFamily="34" charset="0"/>
              <a:cs typeface="Helvetica" panose="020B0604020202020204" pitchFamily="34" charset="0"/>
            </a:endParaRPr>
          </a:p>
          <a:p>
            <a:pPr marL="285750" indent="-285750">
              <a:buBlip>
                <a:blip r:embed="rId7"/>
              </a:buBlip>
            </a:pPr>
            <a:r>
              <a:rPr lang="en-US" dirty="0">
                <a:solidFill>
                  <a:srgbClr val="1B1464"/>
                </a:solidFill>
                <a:latin typeface="Helvetica" panose="020B0604020202020204" pitchFamily="34" charset="0"/>
                <a:cs typeface="Helvetica" panose="020B0604020202020204" pitchFamily="34" charset="0"/>
              </a:rPr>
              <a:t>Is an innovative company</a:t>
            </a:r>
          </a:p>
          <a:p>
            <a:pPr marL="285750" indent="-285750">
              <a:buBlip>
                <a:blip r:embed="rId7"/>
              </a:buBlip>
            </a:pPr>
            <a:endParaRPr lang="en-US" dirty="0">
              <a:solidFill>
                <a:srgbClr val="1B1464"/>
              </a:solidFill>
              <a:latin typeface="Helvetica" panose="020B0604020202020204" pitchFamily="34" charset="0"/>
              <a:cs typeface="Helvetica" panose="020B0604020202020204" pitchFamily="34" charset="0"/>
            </a:endParaRPr>
          </a:p>
          <a:p>
            <a:pPr marL="285750" indent="-285750">
              <a:buBlip>
                <a:blip r:embed="rId7"/>
              </a:buBlip>
            </a:pPr>
            <a:r>
              <a:rPr lang="en-US" dirty="0">
                <a:solidFill>
                  <a:srgbClr val="1B1464"/>
                </a:solidFill>
                <a:latin typeface="Helvetica" panose="020B0604020202020204" pitchFamily="34" charset="0"/>
                <a:cs typeface="Helvetica" panose="020B0604020202020204" pitchFamily="34" charset="0"/>
              </a:rPr>
              <a:t>Helps companies grow</a:t>
            </a:r>
            <a:endParaRPr lang="en-US" dirty="0"/>
          </a:p>
        </p:txBody>
      </p:sp>
      <p:cxnSp>
        <p:nvCxnSpPr>
          <p:cNvPr id="29" name="Straight Connector 28">
            <a:extLst>
              <a:ext uri="{FF2B5EF4-FFF2-40B4-BE49-F238E27FC236}">
                <a16:creationId xmlns:a16="http://schemas.microsoft.com/office/drawing/2014/main" id="{68F371C6-B432-5EC2-5B64-7923D0FC535F}"/>
              </a:ext>
            </a:extLst>
          </p:cNvPr>
          <p:cNvCxnSpPr/>
          <p:nvPr/>
        </p:nvCxnSpPr>
        <p:spPr>
          <a:xfrm>
            <a:off x="9402792" y="1635248"/>
            <a:ext cx="0" cy="4075439"/>
          </a:xfrm>
          <a:prstGeom prst="line">
            <a:avLst/>
          </a:prstGeom>
          <a:ln w="19050">
            <a:solidFill>
              <a:srgbClr val="4EBEA4"/>
            </a:solidFill>
            <a:prstDash val="lgDash"/>
          </a:ln>
        </p:spPr>
        <p:style>
          <a:lnRef idx="1">
            <a:schemeClr val="accent1"/>
          </a:lnRef>
          <a:fillRef idx="0">
            <a:schemeClr val="accent1"/>
          </a:fillRef>
          <a:effectRef idx="0">
            <a:schemeClr val="accent1"/>
          </a:effectRef>
          <a:fontRef idx="minor">
            <a:schemeClr val="tx1"/>
          </a:fontRef>
        </p:style>
      </p:cxnSp>
      <p:pic>
        <p:nvPicPr>
          <p:cNvPr id="33" name="Picture 32" descr="A cloud with a server&#10;&#10;Description automatically generated with medium confidence">
            <a:extLst>
              <a:ext uri="{FF2B5EF4-FFF2-40B4-BE49-F238E27FC236}">
                <a16:creationId xmlns:a16="http://schemas.microsoft.com/office/drawing/2014/main" id="{5B46EAB2-7AED-5192-43A3-70D2AD0D2F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0521" y="2614078"/>
            <a:ext cx="499155" cy="499155"/>
          </a:xfrm>
          <a:prstGeom prst="rect">
            <a:avLst/>
          </a:prstGeom>
        </p:spPr>
      </p:pic>
      <p:pic>
        <p:nvPicPr>
          <p:cNvPr id="38" name="Picture 37" descr="A hands shaking with a tick and a circle&#10;&#10;Description automatically generated">
            <a:extLst>
              <a:ext uri="{FF2B5EF4-FFF2-40B4-BE49-F238E27FC236}">
                <a16:creationId xmlns:a16="http://schemas.microsoft.com/office/drawing/2014/main" id="{76437DED-0C4A-EDD1-C034-B869D49E8E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0521" y="3207252"/>
            <a:ext cx="497278" cy="497278"/>
          </a:xfrm>
          <a:prstGeom prst="rect">
            <a:avLst/>
          </a:prstGeom>
        </p:spPr>
      </p:pic>
      <p:pic>
        <p:nvPicPr>
          <p:cNvPr id="40" name="Picture 39" descr="A green and black logo&#10;&#10;Description automatically generated">
            <a:extLst>
              <a:ext uri="{FF2B5EF4-FFF2-40B4-BE49-F238E27FC236}">
                <a16:creationId xmlns:a16="http://schemas.microsoft.com/office/drawing/2014/main" id="{E362C7AE-A43C-9453-32BE-4320018AA9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0521" y="3807319"/>
            <a:ext cx="497278" cy="497278"/>
          </a:xfrm>
          <a:prstGeom prst="rect">
            <a:avLst/>
          </a:prstGeom>
        </p:spPr>
      </p:pic>
      <p:pic>
        <p:nvPicPr>
          <p:cNvPr id="42" name="Picture 41" descr="A light bulb with atom and lines&#10;&#10;Description automatically generated with medium confidence">
            <a:extLst>
              <a:ext uri="{FF2B5EF4-FFF2-40B4-BE49-F238E27FC236}">
                <a16:creationId xmlns:a16="http://schemas.microsoft.com/office/drawing/2014/main" id="{292DA16F-AB62-1D89-2E93-E1EA3F5D92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0521" y="4494521"/>
            <a:ext cx="497279" cy="497279"/>
          </a:xfrm>
          <a:prstGeom prst="rect">
            <a:avLst/>
          </a:prstGeom>
        </p:spPr>
      </p:pic>
      <p:pic>
        <p:nvPicPr>
          <p:cNvPr id="44" name="Picture 43" descr="A person climbing up a ladder&#10;&#10;Description automatically generated">
            <a:extLst>
              <a:ext uri="{FF2B5EF4-FFF2-40B4-BE49-F238E27FC236}">
                <a16:creationId xmlns:a16="http://schemas.microsoft.com/office/drawing/2014/main" id="{156FC6AE-E063-5FA8-8825-55D173DDD5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33" y="5084048"/>
            <a:ext cx="497278" cy="497278"/>
          </a:xfrm>
          <a:prstGeom prst="rect">
            <a:avLst/>
          </a:prstGeom>
        </p:spPr>
      </p:pic>
    </p:spTree>
    <p:extLst>
      <p:ext uri="{BB962C8B-B14F-4D97-AF65-F5344CB8AC3E}">
        <p14:creationId xmlns:p14="http://schemas.microsoft.com/office/powerpoint/2010/main" val="361310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87669" y="37964"/>
            <a:ext cx="8179088"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The Trade Desk, in partnership with Lucid, sought to drive </a:t>
            </a:r>
            <a:r>
              <a:rPr kumimoji="0" lang="en-US" sz="2200" b="1"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awareness</a:t>
            </a:r>
            <a:r>
              <a:rPr kumimoji="0" lang="en-US" sz="2200" i="0" u="none" strike="noStrike" kern="1200" cap="none" spc="0" normalizeH="0" baseline="0" noProof="0" dirty="0">
                <a:ln>
                  <a:noFill/>
                </a:ln>
                <a:solidFill>
                  <a:srgbClr val="232470"/>
                </a:solidFill>
                <a:effectLst/>
                <a:uLnTx/>
                <a:uFillTx/>
                <a:latin typeface="Helvetica" panose="020B0403020202020204" pitchFamily="34" charset="0"/>
                <a:ea typeface="+mn-ea"/>
                <a:cs typeface="+mn-cs"/>
              </a:rPr>
              <a:t> among target audiences</a:t>
            </a:r>
          </a:p>
        </p:txBody>
      </p:sp>
      <p:sp>
        <p:nvSpPr>
          <p:cNvPr id="43" name="Rectangle 42">
            <a:extLst>
              <a:ext uri="{FF2B5EF4-FFF2-40B4-BE49-F238E27FC236}">
                <a16:creationId xmlns:a16="http://schemas.microsoft.com/office/drawing/2014/main" id="{F296879F-DA1F-5F07-59FA-F3DC5B89B5E2}"/>
              </a:ext>
            </a:extLst>
          </p:cNvPr>
          <p:cNvSpPr/>
          <p:nvPr/>
        </p:nvSpPr>
        <p:spPr>
          <a:xfrm>
            <a:off x="21389" y="813770"/>
            <a:ext cx="3950517" cy="5732338"/>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232470"/>
                </a:solidFill>
                <a:effectLst/>
                <a:uLnTx/>
                <a:uFillTx/>
                <a:latin typeface="Helvetica"/>
                <a:ea typeface="+mn-ea"/>
                <a:cs typeface="Helvetica"/>
              </a:rPr>
              <a:t>The Trade Desk wanted to go beyond standard Connected TV performance KPIs like reach and frequency to gain a deeper understanding of how they achieved their primary KPI: driving a lift in brand awareness among the target audiences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Innovation</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232470"/>
                </a:solidFill>
                <a:effectLst/>
                <a:uLnTx/>
                <a:uFillTx/>
                <a:latin typeface="Helvetica"/>
                <a:ea typeface="+mn-ea"/>
                <a:cs typeface="Helvetica"/>
              </a:rPr>
              <a:t>The Trade Desk used the Lucid integration, a survey-based solution that gives advertisers the ability to set up surveys and view brand lift reports directly within The Trade Desk media buying platform</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endParaRPr kumimoji="0" lang="en-US" sz="1100" b="0" i="0" u="none" strike="noStrike" kern="1200" cap="none" spc="0" normalizeH="0" baseline="0" noProof="0" dirty="0">
              <a:ln>
                <a:noFill/>
              </a:ln>
              <a:solidFill>
                <a:srgbClr val="FF0000"/>
              </a:solidFill>
              <a:effectLst/>
              <a:uLnTx/>
              <a:uFillTx/>
              <a:latin typeface="Helvetica"/>
              <a:ea typeface="+mn-ea"/>
              <a:cs typeface="Helvetica"/>
            </a:endParaRP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232470"/>
                </a:solidFill>
                <a:effectLst/>
                <a:uLnTx/>
                <a:uFillTx/>
                <a:latin typeface="Helvetica"/>
                <a:ea typeface="+mn-ea"/>
                <a:cs typeface="Helvetica"/>
              </a:rPr>
              <a:t>Lucid tracks campaigns and matches the impression data against campaigns in The Trade Desk platform to identify respondents who have been exposed to the brand’s ads. Respondents are then surveyed, and their responses are measured against the client’s KPIs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115" marR="0" lvl="0" indent="-285115" algn="l" defTabSz="914377"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Marketing Leaders at Agencies &amp; Brands</a:t>
            </a:r>
            <a:br>
              <a:rPr kumimoji="0" lang="en-US" sz="1100" b="0" i="0" u="none" strike="noStrike" kern="1200" cap="none" spc="0" normalizeH="0" baseline="0" noProof="0" dirty="0">
                <a:ln>
                  <a:noFill/>
                </a:ln>
                <a:solidFill>
                  <a:srgbClr val="1F1A62"/>
                </a:solidFill>
                <a:effectLst/>
                <a:uLnTx/>
                <a:uFillTx/>
                <a:latin typeface="Helvetica"/>
                <a:ea typeface="+mn-ea"/>
                <a:cs typeface="Helvetica"/>
              </a:rPr>
            </a:b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2470"/>
                </a:solidFill>
                <a:effectLst/>
                <a:uLnTx/>
                <a:uFillTx/>
                <a:latin typeface="Helvetica"/>
                <a:ea typeface="+mn-ea"/>
                <a:cs typeface="Helvetica"/>
              </a:rPr>
              <a:t>Results</a:t>
            </a:r>
            <a:endParaRPr kumimoji="0" lang="en-US" sz="1400" b="1" i="0" u="none" strike="noStrike" kern="1200" cap="none" spc="0" normalizeH="0" baseline="0" noProof="0" dirty="0">
              <a:ln>
                <a:noFill/>
              </a:ln>
              <a:solidFill>
                <a:srgbClr val="232470"/>
              </a:solidFill>
              <a:effectLst/>
              <a:uLnTx/>
              <a:uFillTx/>
              <a:latin typeface="Helvetica"/>
              <a:ea typeface="+mn-ea"/>
              <a:cs typeface="Helvetica"/>
            </a:endParaRPr>
          </a:p>
          <a:p>
            <a:pPr marL="285115" marR="0" lvl="0" indent="-285115"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232470"/>
                </a:solidFill>
                <a:effectLst/>
                <a:uLnTx/>
                <a:uFillTx/>
                <a:latin typeface="Helvetica"/>
                <a:ea typeface="+mn-ea"/>
                <a:cs typeface="+mn-cs"/>
              </a:rPr>
              <a:t>CTV exposure drove lift across multiple metrics — including brand awareness, which was the team’s primary campaign goal. As a result, the team now approaches media buying with a CTV-first mindset and has also increased media spend on CTV</a:t>
            </a:r>
            <a:endParaRPr kumimoji="0" lang="en-US" sz="1100" b="0" i="0" u="none" strike="noStrike" kern="1200" cap="none" spc="0" normalizeH="0" baseline="0" noProof="0" dirty="0">
              <a:ln>
                <a:noFill/>
              </a:ln>
              <a:solidFill>
                <a:srgbClr val="23247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115" marR="0" lvl="0" indent="-285115" algn="l" defTabSz="914377" rtl="0" eaLnBrk="1" fontAlgn="auto" latinLnBrk="0" hangingPunct="1">
              <a:lnSpc>
                <a:spcPct val="100000"/>
              </a:lnSpc>
              <a:spcBef>
                <a:spcPts val="0"/>
              </a:spcBef>
              <a:spcAft>
                <a:spcPts val="0"/>
              </a:spcAft>
              <a:buClrTx/>
              <a:buSzTx/>
              <a:buFont typeface="Arial"/>
              <a:buBlip>
                <a:blip r:embed="rId4"/>
              </a:buBlip>
              <a:tabLst/>
              <a:defRPr/>
            </a:pPr>
            <a:r>
              <a:rPr kumimoji="0" lang="en-US" sz="1100" b="0" i="0" u="none" strike="noStrike" kern="1200" cap="none" spc="0" normalizeH="0" baseline="0" noProof="0" dirty="0">
                <a:ln>
                  <a:noFill/>
                </a:ln>
                <a:solidFill>
                  <a:srgbClr val="232470"/>
                </a:solidFill>
                <a:effectLst/>
                <a:uLnTx/>
                <a:uFillTx/>
                <a:latin typeface="Helvetica"/>
                <a:ea typeface="+mn-ea"/>
                <a:cs typeface="Helvetica"/>
              </a:rPr>
              <a:t>The Trade Desk / Connected TV, Desktop, &amp; Mobile / Programmatic (on TTD)</a:t>
            </a:r>
          </a:p>
        </p:txBody>
      </p:sp>
      <p:sp>
        <p:nvSpPr>
          <p:cNvPr id="27" name="Google Shape;145;p26">
            <a:extLst>
              <a:ext uri="{FF2B5EF4-FFF2-40B4-BE49-F238E27FC236}">
                <a16:creationId xmlns:a16="http://schemas.microsoft.com/office/drawing/2014/main" id="{698666A2-B612-CF5D-BA6D-93E6C8331811}"/>
              </a:ext>
            </a:extLst>
          </p:cNvPr>
          <p:cNvSpPr txBox="1"/>
          <p:nvPr/>
        </p:nvSpPr>
        <p:spPr>
          <a:xfrm>
            <a:off x="4019406" y="6311215"/>
            <a:ext cx="6724702" cy="21540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a:ln>
                  <a:noFill/>
                </a:ln>
                <a:solidFill>
                  <a:srgbClr val="002060"/>
                </a:solidFill>
                <a:effectLst/>
                <a:uLnTx/>
                <a:uFillTx/>
                <a:latin typeface="Helvetica"/>
                <a:ea typeface="Helvetica Neue"/>
                <a:cs typeface="Helvetica Neue"/>
                <a:sym typeface="Helvetica Neue"/>
              </a:rPr>
              <a:t>Source</a:t>
            </a:r>
            <a:r>
              <a:rPr kumimoji="0" lang="en-US" sz="800" b="0" i="0" u="none" strike="noStrike" kern="1200" cap="none" spc="0" normalizeH="0" baseline="0" noProof="0">
                <a:ln>
                  <a:noFill/>
                </a:ln>
                <a:solidFill>
                  <a:srgbClr val="002060"/>
                </a:solidFill>
                <a:effectLst/>
                <a:uLnTx/>
                <a:uFillTx/>
                <a:latin typeface="Helvetica"/>
                <a:ea typeface="Helvetica Neue"/>
                <a:cs typeface="Helvetica Neue"/>
                <a:sym typeface="Helvetica Neue"/>
              </a:rPr>
              <a:t>: The Trade Desk, case study: The Trade Desk x Lucid, a Cint Group. Campaign time period: Q4 2021</a:t>
            </a:r>
          </a:p>
        </p:txBody>
      </p:sp>
      <p:pic>
        <p:nvPicPr>
          <p:cNvPr id="44" name="Google Shape;61;p13">
            <a:extLst>
              <a:ext uri="{FF2B5EF4-FFF2-40B4-BE49-F238E27FC236}">
                <a16:creationId xmlns:a16="http://schemas.microsoft.com/office/drawing/2014/main" id="{C474285D-8764-DA3C-7D02-B1DDE415CA14}"/>
              </a:ext>
            </a:extLst>
          </p:cNvPr>
          <p:cNvPicPr preferRelativeResize="0"/>
          <p:nvPr/>
        </p:nvPicPr>
        <p:blipFill rotWithShape="1">
          <a:blip r:embed="rId5">
            <a:alphaModFix/>
          </a:blip>
          <a:srcRect/>
          <a:stretch/>
        </p:blipFill>
        <p:spPr>
          <a:xfrm>
            <a:off x="483207" y="6519043"/>
            <a:ext cx="11708799" cy="350107"/>
          </a:xfrm>
          <a:prstGeom prst="rect">
            <a:avLst/>
          </a:prstGeom>
          <a:noFill/>
          <a:ln>
            <a:noFill/>
          </a:ln>
        </p:spPr>
      </p:pic>
      <p:sp>
        <p:nvSpPr>
          <p:cNvPr id="62" name="Google Shape;62;p13">
            <a:extLst>
              <a:ext uri="{FF2B5EF4-FFF2-40B4-BE49-F238E27FC236}">
                <a16:creationId xmlns:a16="http://schemas.microsoft.com/office/drawing/2014/main" id="{FB201961-836E-357B-3CE9-5AD0CBCF40E4}"/>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933"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rPr>
              <a:t>PAGE </a:t>
            </a:r>
            <a:fld id="{00000000-1234-1234-1234-123412341234}" type="slidenum">
              <a:rPr kumimoji="0" lang="en" sz="933"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5</a:t>
            </a:fld>
            <a:endParaRPr kumimoji="0" sz="933"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endParaRPr>
          </a:p>
        </p:txBody>
      </p:sp>
      <p:sp>
        <p:nvSpPr>
          <p:cNvPr id="8" name="Google Shape;1323;p98">
            <a:extLst>
              <a:ext uri="{FF2B5EF4-FFF2-40B4-BE49-F238E27FC236}">
                <a16:creationId xmlns:a16="http://schemas.microsoft.com/office/drawing/2014/main" id="{39EDC62E-D75F-2964-008B-9B21E0E4B681}"/>
              </a:ext>
            </a:extLst>
          </p:cNvPr>
          <p:cNvSpPr txBox="1"/>
          <p:nvPr/>
        </p:nvSpPr>
        <p:spPr>
          <a:xfrm>
            <a:off x="4313249" y="2835189"/>
            <a:ext cx="2302954" cy="1009500"/>
          </a:xfrm>
          <a:prstGeom prst="rect">
            <a:avLst/>
          </a:prstGeom>
          <a:noFill/>
          <a:ln>
            <a:noFill/>
          </a:ln>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en"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rPr>
              <a:t>+4.6%</a:t>
            </a:r>
            <a:endParaRPr kumimoji="0"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endParaRPr>
          </a:p>
        </p:txBody>
      </p:sp>
      <p:sp>
        <p:nvSpPr>
          <p:cNvPr id="9" name="Google Shape;1327;p98">
            <a:extLst>
              <a:ext uri="{FF2B5EF4-FFF2-40B4-BE49-F238E27FC236}">
                <a16:creationId xmlns:a16="http://schemas.microsoft.com/office/drawing/2014/main" id="{43965226-2886-1660-9C85-0F90BCA086C8}"/>
              </a:ext>
            </a:extLst>
          </p:cNvPr>
          <p:cNvSpPr txBox="1"/>
          <p:nvPr/>
        </p:nvSpPr>
        <p:spPr>
          <a:xfrm>
            <a:off x="4374131" y="3665320"/>
            <a:ext cx="2181191" cy="44080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Helvetica"/>
                <a:ea typeface="Mulish"/>
                <a:cs typeface="Mulish"/>
                <a:sym typeface="Mulish"/>
              </a:rPr>
              <a:t>Lift </a:t>
            </a:r>
            <a:r>
              <a:rPr kumimoji="0" lang="en" sz="1800" b="1" i="0" u="none" strike="noStrike" kern="1200" cap="none" spc="0" normalizeH="0" baseline="0" noProof="0">
                <a:ln>
                  <a:noFill/>
                </a:ln>
                <a:solidFill>
                  <a:srgbClr val="002060"/>
                </a:solidFill>
                <a:effectLst/>
                <a:uLnTx/>
                <a:uFillTx/>
                <a:latin typeface="Helvetica"/>
                <a:ea typeface="Mulish"/>
                <a:cs typeface="Mulish"/>
                <a:sym typeface="Mulish"/>
              </a:rPr>
              <a:t>in awareness</a:t>
            </a:r>
            <a:endParaRPr kumimoji="0" sz="1800" b="0" i="0" u="none" strike="noStrike" kern="1200" cap="none" spc="0" normalizeH="0" baseline="0" noProof="0">
              <a:ln>
                <a:noFill/>
              </a:ln>
              <a:solidFill>
                <a:srgbClr val="002060"/>
              </a:solidFill>
              <a:effectLst/>
              <a:uLnTx/>
              <a:uFillTx/>
              <a:latin typeface="Helvetica"/>
              <a:ea typeface="Mulish"/>
              <a:cs typeface="Mulish"/>
              <a:sym typeface="Mulish"/>
            </a:endParaRPr>
          </a:p>
        </p:txBody>
      </p:sp>
      <p:sp>
        <p:nvSpPr>
          <p:cNvPr id="19" name="TextBox 18">
            <a:extLst>
              <a:ext uri="{FF2B5EF4-FFF2-40B4-BE49-F238E27FC236}">
                <a16:creationId xmlns:a16="http://schemas.microsoft.com/office/drawing/2014/main" id="{7A56FDE6-72B8-33E8-BD7F-57957E923CAA}"/>
              </a:ext>
            </a:extLst>
          </p:cNvPr>
          <p:cNvSpPr txBox="1"/>
          <p:nvPr/>
        </p:nvSpPr>
        <p:spPr>
          <a:xfrm>
            <a:off x="6200545" y="899419"/>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sp>
        <p:nvSpPr>
          <p:cNvPr id="24" name="Oval 23">
            <a:extLst>
              <a:ext uri="{FF2B5EF4-FFF2-40B4-BE49-F238E27FC236}">
                <a16:creationId xmlns:a16="http://schemas.microsoft.com/office/drawing/2014/main" id="{23B8BB16-1436-B99F-531A-4132A2542B0C}"/>
              </a:ext>
            </a:extLst>
          </p:cNvPr>
          <p:cNvSpPr/>
          <p:nvPr/>
        </p:nvSpPr>
        <p:spPr>
          <a:xfrm>
            <a:off x="4829443" y="1689718"/>
            <a:ext cx="1270566" cy="1270566"/>
          </a:xfrm>
          <a:prstGeom prst="ellipse">
            <a:avLst/>
          </a:prstGeom>
          <a:solidFill>
            <a:schemeClr val="bg1"/>
          </a:solidFill>
          <a:ln w="38100">
            <a:solidFill>
              <a:srgbClr val="232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5" name="Google Shape;1323;p98">
            <a:extLst>
              <a:ext uri="{FF2B5EF4-FFF2-40B4-BE49-F238E27FC236}">
                <a16:creationId xmlns:a16="http://schemas.microsoft.com/office/drawing/2014/main" id="{817CA7AC-5A08-8342-D15D-93BAB1EF338A}"/>
              </a:ext>
            </a:extLst>
          </p:cNvPr>
          <p:cNvSpPr txBox="1"/>
          <p:nvPr/>
        </p:nvSpPr>
        <p:spPr>
          <a:xfrm>
            <a:off x="7015222" y="2835189"/>
            <a:ext cx="2302954" cy="1009500"/>
          </a:xfrm>
          <a:prstGeom prst="rect">
            <a:avLst/>
          </a:prstGeom>
          <a:noFill/>
          <a:ln>
            <a:noFill/>
          </a:ln>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en"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rPr>
              <a:t>+5.7%</a:t>
            </a:r>
            <a:endParaRPr kumimoji="0"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endParaRPr>
          </a:p>
        </p:txBody>
      </p:sp>
      <p:sp>
        <p:nvSpPr>
          <p:cNvPr id="6" name="Google Shape;1327;p98">
            <a:extLst>
              <a:ext uri="{FF2B5EF4-FFF2-40B4-BE49-F238E27FC236}">
                <a16:creationId xmlns:a16="http://schemas.microsoft.com/office/drawing/2014/main" id="{FDE86C58-27F5-F967-855B-A62F2C145E48}"/>
              </a:ext>
            </a:extLst>
          </p:cNvPr>
          <p:cNvSpPr txBox="1"/>
          <p:nvPr/>
        </p:nvSpPr>
        <p:spPr>
          <a:xfrm>
            <a:off x="7076104" y="3665320"/>
            <a:ext cx="2181191" cy="44080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 sz="1800" b="1" i="0" u="none" strike="noStrike" kern="1200" cap="none" spc="0" normalizeH="0" baseline="0" noProof="0">
                <a:ln>
                  <a:noFill/>
                </a:ln>
                <a:solidFill>
                  <a:srgbClr val="002060"/>
                </a:solidFill>
                <a:effectLst/>
                <a:uLnTx/>
                <a:uFillTx/>
                <a:latin typeface="Helvetica" panose="020B0403020202020204" pitchFamily="34" charset="0"/>
                <a:ea typeface="Mulish"/>
                <a:cs typeface="Mulish"/>
                <a:sym typeface="Mulish"/>
              </a:rPr>
              <a:t>Lift in ad recall</a:t>
            </a:r>
            <a:endParaRPr kumimoji="0" sz="1800" b="0" i="0" u="none" strike="noStrike" kern="1200" cap="none" spc="0" normalizeH="0" baseline="0" noProof="0">
              <a:ln>
                <a:noFill/>
              </a:ln>
              <a:solidFill>
                <a:srgbClr val="002060"/>
              </a:solidFill>
              <a:effectLst/>
              <a:uLnTx/>
              <a:uFillTx/>
              <a:latin typeface="Helvetica" panose="020B0403020202020204" pitchFamily="34" charset="0"/>
              <a:ea typeface="Mulish"/>
              <a:cs typeface="Mulish"/>
              <a:sym typeface="Mulish"/>
            </a:endParaRPr>
          </a:p>
        </p:txBody>
      </p:sp>
      <p:sp>
        <p:nvSpPr>
          <p:cNvPr id="7" name="Oval 6">
            <a:extLst>
              <a:ext uri="{FF2B5EF4-FFF2-40B4-BE49-F238E27FC236}">
                <a16:creationId xmlns:a16="http://schemas.microsoft.com/office/drawing/2014/main" id="{7716A48F-C920-DBED-C201-912125BEA1DC}"/>
              </a:ext>
            </a:extLst>
          </p:cNvPr>
          <p:cNvSpPr/>
          <p:nvPr/>
        </p:nvSpPr>
        <p:spPr>
          <a:xfrm>
            <a:off x="7531416" y="1689718"/>
            <a:ext cx="1270566" cy="1270566"/>
          </a:xfrm>
          <a:prstGeom prst="ellipse">
            <a:avLst/>
          </a:prstGeom>
          <a:solidFill>
            <a:schemeClr val="bg1"/>
          </a:solidFill>
          <a:ln w="38100">
            <a:solidFill>
              <a:srgbClr val="232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7" name="Google Shape;1323;p98">
            <a:extLst>
              <a:ext uri="{FF2B5EF4-FFF2-40B4-BE49-F238E27FC236}">
                <a16:creationId xmlns:a16="http://schemas.microsoft.com/office/drawing/2014/main" id="{8C3D775C-4BF0-9E17-2DBF-A6AE371DB3DB}"/>
              </a:ext>
            </a:extLst>
          </p:cNvPr>
          <p:cNvSpPr txBox="1"/>
          <p:nvPr/>
        </p:nvSpPr>
        <p:spPr>
          <a:xfrm>
            <a:off x="9717195" y="2835189"/>
            <a:ext cx="2302954" cy="1009500"/>
          </a:xfrm>
          <a:prstGeom prst="rect">
            <a:avLst/>
          </a:prstGeom>
          <a:noFill/>
          <a:ln>
            <a:noFill/>
          </a:ln>
        </p:spPr>
        <p:txBody>
          <a:bodyPr spcFirstLastPara="1" wrap="square" lIns="137150" tIns="137150" rIns="137150" bIns="137150"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en"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rPr>
              <a:t>+7.1%</a:t>
            </a:r>
            <a:endParaRPr kumimoji="0" sz="4400" b="1" i="0" u="none" strike="noStrike" kern="1200" cap="none" spc="0" normalizeH="0" baseline="0" noProof="0">
              <a:ln>
                <a:noFill/>
              </a:ln>
              <a:solidFill>
                <a:srgbClr val="EA3582"/>
              </a:solidFill>
              <a:effectLst/>
              <a:uLnTx/>
              <a:uFillTx/>
              <a:latin typeface="Helvetica" panose="020B0403020202020204" pitchFamily="34" charset="0"/>
              <a:ea typeface="Mulish"/>
              <a:cs typeface="Mulish"/>
              <a:sym typeface="Mulish"/>
            </a:endParaRPr>
          </a:p>
        </p:txBody>
      </p:sp>
      <p:sp>
        <p:nvSpPr>
          <p:cNvPr id="18" name="Google Shape;1327;p98">
            <a:extLst>
              <a:ext uri="{FF2B5EF4-FFF2-40B4-BE49-F238E27FC236}">
                <a16:creationId xmlns:a16="http://schemas.microsoft.com/office/drawing/2014/main" id="{E52961D7-C502-A554-F7C9-9238295F538D}"/>
              </a:ext>
            </a:extLst>
          </p:cNvPr>
          <p:cNvSpPr txBox="1"/>
          <p:nvPr/>
        </p:nvSpPr>
        <p:spPr>
          <a:xfrm>
            <a:off x="9778077" y="3665320"/>
            <a:ext cx="2181191" cy="44080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en" sz="1800" b="1" i="0" u="none" strike="noStrike" kern="1200" cap="none" spc="0" normalizeH="0" baseline="0" noProof="0">
                <a:ln>
                  <a:noFill/>
                </a:ln>
                <a:solidFill>
                  <a:srgbClr val="002060"/>
                </a:solidFill>
                <a:effectLst/>
                <a:uLnTx/>
                <a:uFillTx/>
                <a:latin typeface="Helvetica" panose="020B0403020202020204" pitchFamily="34" charset="0"/>
                <a:ea typeface="Mulish"/>
                <a:cs typeface="Mulish"/>
                <a:sym typeface="Mulish"/>
              </a:rPr>
              <a:t>Lift in favorability</a:t>
            </a:r>
            <a:endParaRPr kumimoji="0" sz="1800" b="0" i="0" u="none" strike="noStrike" kern="1200" cap="none" spc="0" normalizeH="0" baseline="0" noProof="0">
              <a:ln>
                <a:noFill/>
              </a:ln>
              <a:solidFill>
                <a:srgbClr val="002060"/>
              </a:solidFill>
              <a:effectLst/>
              <a:uLnTx/>
              <a:uFillTx/>
              <a:latin typeface="Helvetica" panose="020B0403020202020204" pitchFamily="34" charset="0"/>
              <a:ea typeface="Mulish"/>
              <a:cs typeface="Mulish"/>
              <a:sym typeface="Mulish"/>
            </a:endParaRPr>
          </a:p>
        </p:txBody>
      </p:sp>
      <p:sp>
        <p:nvSpPr>
          <p:cNvPr id="20" name="Oval 19">
            <a:extLst>
              <a:ext uri="{FF2B5EF4-FFF2-40B4-BE49-F238E27FC236}">
                <a16:creationId xmlns:a16="http://schemas.microsoft.com/office/drawing/2014/main" id="{2E301580-FDA8-6616-22FA-DA64EAD6E3BB}"/>
              </a:ext>
            </a:extLst>
          </p:cNvPr>
          <p:cNvSpPr/>
          <p:nvPr/>
        </p:nvSpPr>
        <p:spPr>
          <a:xfrm>
            <a:off x="10233389" y="1689718"/>
            <a:ext cx="1270566" cy="1270566"/>
          </a:xfrm>
          <a:prstGeom prst="ellipse">
            <a:avLst/>
          </a:prstGeom>
          <a:solidFill>
            <a:schemeClr val="bg1"/>
          </a:solidFill>
          <a:ln w="38100">
            <a:solidFill>
              <a:srgbClr val="232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6" name="TextBox 25">
            <a:extLst>
              <a:ext uri="{FF2B5EF4-FFF2-40B4-BE49-F238E27FC236}">
                <a16:creationId xmlns:a16="http://schemas.microsoft.com/office/drawing/2014/main" id="{8D2A0E52-F2DB-12E5-0C29-8CF23C47E745}"/>
              </a:ext>
            </a:extLst>
          </p:cNvPr>
          <p:cNvSpPr txBox="1"/>
          <p:nvPr/>
        </p:nvSpPr>
        <p:spPr>
          <a:xfrm>
            <a:off x="4829443" y="1278823"/>
            <a:ext cx="667451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The brand lift study showed CTV exposure drove lift across multiple metrics</a:t>
            </a:r>
          </a:p>
        </p:txBody>
      </p:sp>
      <p:pic>
        <p:nvPicPr>
          <p:cNvPr id="29" name="Picture 28" descr="Icon&#10;&#10;Description automatically generated">
            <a:extLst>
              <a:ext uri="{FF2B5EF4-FFF2-40B4-BE49-F238E27FC236}">
                <a16:creationId xmlns:a16="http://schemas.microsoft.com/office/drawing/2014/main" id="{D687169B-311D-F96D-7655-224460A2749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26400" y="1914628"/>
            <a:ext cx="884545" cy="884545"/>
          </a:xfrm>
          <a:prstGeom prst="rect">
            <a:avLst/>
          </a:prstGeom>
        </p:spPr>
      </p:pic>
      <p:pic>
        <p:nvPicPr>
          <p:cNvPr id="33" name="Picture 32" descr="Icon&#10;&#10;Description automatically generated">
            <a:extLst>
              <a:ext uri="{FF2B5EF4-FFF2-40B4-BE49-F238E27FC236}">
                <a16:creationId xmlns:a16="http://schemas.microsoft.com/office/drawing/2014/main" id="{BC19E85B-126A-5440-8083-688C467935F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22454" y="1882729"/>
            <a:ext cx="884545" cy="884545"/>
          </a:xfrm>
          <a:prstGeom prst="rect">
            <a:avLst/>
          </a:prstGeom>
        </p:spPr>
      </p:pic>
      <p:pic>
        <p:nvPicPr>
          <p:cNvPr id="35" name="Picture 34" descr="Icon&#10;&#10;Description automatically generated">
            <a:extLst>
              <a:ext uri="{FF2B5EF4-FFF2-40B4-BE49-F238E27FC236}">
                <a16:creationId xmlns:a16="http://schemas.microsoft.com/office/drawing/2014/main" id="{8516E2D0-2A93-F91B-EC68-AE4F9065D02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24427" y="1882729"/>
            <a:ext cx="884545" cy="884545"/>
          </a:xfrm>
          <a:prstGeom prst="rect">
            <a:avLst/>
          </a:prstGeom>
        </p:spPr>
      </p:pic>
      <p:pic>
        <p:nvPicPr>
          <p:cNvPr id="36" name="Picture 6">
            <a:extLst>
              <a:ext uri="{FF2B5EF4-FFF2-40B4-BE49-F238E27FC236}">
                <a16:creationId xmlns:a16="http://schemas.microsoft.com/office/drawing/2014/main" id="{2F9C9562-D453-279D-232F-48754D77D73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9860792" y="6159647"/>
            <a:ext cx="2234226" cy="286260"/>
          </a:xfrm>
          <a:prstGeom prst="rect">
            <a:avLst/>
          </a:prstGeom>
          <a:noFill/>
          <a:extLst>
            <a:ext uri="{909E8E84-426E-40DD-AFC4-6F175D3DCCD1}">
              <a14:hiddenFill xmlns:a14="http://schemas.microsoft.com/office/drawing/2010/main">
                <a:solidFill>
                  <a:srgbClr val="FFFFFF"/>
                </a:solidFill>
              </a14:hiddenFill>
            </a:ext>
          </a:extLst>
        </p:spPr>
      </p:pic>
      <p:pic>
        <p:nvPicPr>
          <p:cNvPr id="38" name="Online Media 25">
            <a:hlinkClick r:id="" action="ppaction://media"/>
            <a:extLst>
              <a:ext uri="{FF2B5EF4-FFF2-40B4-BE49-F238E27FC236}">
                <a16:creationId xmlns:a16="http://schemas.microsoft.com/office/drawing/2014/main" id="{563D3C56-4809-A1AE-75E0-3686C7D1E437}"/>
              </a:ext>
            </a:extLst>
          </p:cNvPr>
          <p:cNvPicPr>
            <a:picLocks noRot="1" noChangeAspect="1"/>
          </p:cNvPicPr>
          <p:nvPr>
            <a:videoFile r:link="rId1"/>
          </p:nvPr>
        </p:nvPicPr>
        <p:blipFill>
          <a:blip r:embed="rId10"/>
          <a:stretch>
            <a:fillRect/>
          </a:stretch>
        </p:blipFill>
        <p:spPr>
          <a:xfrm>
            <a:off x="4545305" y="4363624"/>
            <a:ext cx="2761312" cy="1547975"/>
          </a:xfrm>
          <a:prstGeom prst="roundRect">
            <a:avLst>
              <a:gd name="adj" fmla="val 5439"/>
            </a:avLst>
          </a:prstGeom>
          <a:ln>
            <a:noFill/>
          </a:ln>
          <a:effectLst>
            <a:innerShdw blurRad="114300" dist="50800">
              <a:srgbClr val="000000">
                <a:alpha val="0"/>
              </a:srgbClr>
            </a:innerShdw>
          </a:effectLst>
        </p:spPr>
      </p:pic>
      <p:sp>
        <p:nvSpPr>
          <p:cNvPr id="41" name="Rounded Rectangular Callout 41">
            <a:extLst>
              <a:ext uri="{FF2B5EF4-FFF2-40B4-BE49-F238E27FC236}">
                <a16:creationId xmlns:a16="http://schemas.microsoft.com/office/drawing/2014/main" id="{23BFF693-E987-C762-EC6B-969E5EDB847F}"/>
              </a:ext>
            </a:extLst>
          </p:cNvPr>
          <p:cNvSpPr/>
          <p:nvPr/>
        </p:nvSpPr>
        <p:spPr>
          <a:xfrm>
            <a:off x="8167901" y="4467816"/>
            <a:ext cx="3813463" cy="1044688"/>
          </a:xfrm>
          <a:prstGeom prst="wedgeRoundRectCallout">
            <a:avLst>
              <a:gd name="adj1" fmla="val -38287"/>
              <a:gd name="adj2" fmla="val 68847"/>
              <a:gd name="adj3" fmla="val 16667"/>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srgbClr val="FFFFFF"/>
                </a:solidFill>
                <a:effectLst/>
                <a:uLnTx/>
                <a:uFillTx/>
                <a:latin typeface="Tenorite" pitchFamily="2" charset="0"/>
                <a:ea typeface="+mn-ea"/>
                <a:cs typeface="+mn-cs"/>
              </a:rPr>
              <a:t>“With our Brand Lift integration, we have greater insight into the campaign’s impact, including lift in awareness, favorability, and ad recall”</a:t>
            </a:r>
          </a:p>
        </p:txBody>
      </p:sp>
      <p:sp>
        <p:nvSpPr>
          <p:cNvPr id="45" name="TextBox 44">
            <a:extLst>
              <a:ext uri="{FF2B5EF4-FFF2-40B4-BE49-F238E27FC236}">
                <a16:creationId xmlns:a16="http://schemas.microsoft.com/office/drawing/2014/main" id="{EACEFC74-EC40-CB29-E096-2D2D5A37EB07}"/>
              </a:ext>
            </a:extLst>
          </p:cNvPr>
          <p:cNvSpPr txBox="1"/>
          <p:nvPr/>
        </p:nvSpPr>
        <p:spPr>
          <a:xfrm>
            <a:off x="4733985" y="5939008"/>
            <a:ext cx="272282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Eina04"/>
                <a:ea typeface="+mn-ea"/>
                <a:cs typeface="+mn-cs"/>
              </a:rPr>
              <a:t>“What Matters” Campaign</a:t>
            </a:r>
          </a:p>
        </p:txBody>
      </p:sp>
      <p:sp>
        <p:nvSpPr>
          <p:cNvPr id="47" name="TextBox 46">
            <a:extLst>
              <a:ext uri="{FF2B5EF4-FFF2-40B4-BE49-F238E27FC236}">
                <a16:creationId xmlns:a16="http://schemas.microsoft.com/office/drawing/2014/main" id="{BEE1AE31-A494-544B-3308-A332B06D1762}"/>
              </a:ext>
            </a:extLst>
          </p:cNvPr>
          <p:cNvSpPr txBox="1"/>
          <p:nvPr/>
        </p:nvSpPr>
        <p:spPr>
          <a:xfrm>
            <a:off x="8063559" y="5760876"/>
            <a:ext cx="403145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-Jeff </a:t>
            </a:r>
            <a:r>
              <a:rPr kumimoji="0" lang="en-US" sz="1100" b="0" i="0" u="none" strike="noStrike" kern="1200" cap="none" spc="0" normalizeH="0" baseline="0" noProof="0" err="1">
                <a:ln>
                  <a:noFill/>
                </a:ln>
                <a:solidFill>
                  <a:srgbClr val="232470"/>
                </a:solidFill>
                <a:effectLst/>
                <a:uLnTx/>
                <a:uFillTx/>
                <a:latin typeface="Helvetica" panose="020B0403020202020204" pitchFamily="34" charset="0"/>
                <a:ea typeface="+mn-ea"/>
                <a:cs typeface="+mn-cs"/>
              </a:rPr>
              <a:t>Kerestes</a:t>
            </a:r>
            <a:r>
              <a:rPr kumimoji="0" lang="en-US" sz="11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Digital Marketing Director at The Trade Desk</a:t>
            </a:r>
          </a:p>
        </p:txBody>
      </p:sp>
      <p:cxnSp>
        <p:nvCxnSpPr>
          <p:cNvPr id="49" name="Straight Connector 48">
            <a:extLst>
              <a:ext uri="{FF2B5EF4-FFF2-40B4-BE49-F238E27FC236}">
                <a16:creationId xmlns:a16="http://schemas.microsoft.com/office/drawing/2014/main" id="{D979ADAD-F196-21A9-9612-3C6DEC273BD1}"/>
              </a:ext>
            </a:extLst>
          </p:cNvPr>
          <p:cNvCxnSpPr>
            <a:cxnSpLocks/>
          </p:cNvCxnSpPr>
          <p:nvPr/>
        </p:nvCxnSpPr>
        <p:spPr>
          <a:xfrm>
            <a:off x="4200525" y="4225636"/>
            <a:ext cx="7789183" cy="0"/>
          </a:xfrm>
          <a:prstGeom prst="line">
            <a:avLst/>
          </a:prstGeom>
          <a:ln w="28575">
            <a:solidFill>
              <a:srgbClr val="E2E8F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DA06B7-06CC-B285-C86B-DF9E6438720E}"/>
              </a:ext>
            </a:extLst>
          </p:cNvPr>
          <p:cNvCxnSpPr>
            <a:cxnSpLocks/>
          </p:cNvCxnSpPr>
          <p:nvPr/>
        </p:nvCxnSpPr>
        <p:spPr>
          <a:xfrm>
            <a:off x="7820025" y="4225636"/>
            <a:ext cx="0" cy="1967952"/>
          </a:xfrm>
          <a:prstGeom prst="line">
            <a:avLst/>
          </a:prstGeom>
          <a:ln w="28575">
            <a:solidFill>
              <a:srgbClr val="E2E8F1"/>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5E8C66BC-69D4-7E22-A841-6D01DAA78761}"/>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24512"/>
          <a:stretch/>
        </p:blipFill>
        <p:spPr>
          <a:xfrm>
            <a:off x="3054294" y="126589"/>
            <a:ext cx="856202" cy="646331"/>
          </a:xfrm>
          <a:prstGeom prst="rect">
            <a:avLst/>
          </a:prstGeom>
        </p:spPr>
      </p:pic>
      <p:sp>
        <p:nvSpPr>
          <p:cNvPr id="3" name="Rectangle 2">
            <a:extLst>
              <a:ext uri="{FF2B5EF4-FFF2-40B4-BE49-F238E27FC236}">
                <a16:creationId xmlns:a16="http://schemas.microsoft.com/office/drawing/2014/main" id="{E7E8E9AD-5D4C-2A0D-E9A2-4F75368F608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014106731"/>
      </p:ext>
    </p:extLst>
  </p:cSld>
  <p:clrMapOvr>
    <a:masterClrMapping/>
  </p:clrMapOvr>
  <p:timing>
    <p:tnLst>
      <p:par>
        <p:cTn id="1" dur="indefinite" restart="never" nodeType="tmRoot">
          <p:childTnLst>
            <p:video>
              <p:cMediaNode vol="80000">
                <p:cTn id="2" fill="hold" display="0">
                  <p:stCondLst>
                    <p:cond delay="indefinite"/>
                  </p:stCondLst>
                </p:cTn>
                <p:tgtEl>
                  <p:spTgt spid="3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730169"/>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that the intended audience will be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(e.g., make a purchase, download an app, sign-up </a:t>
            </a:r>
            <a:b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booking, etc.)</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1" y="996396"/>
            <a:ext cx="472916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C5AD"/>
                </a:solidFill>
                <a:effectLst/>
                <a:uLnTx/>
                <a:uFillTx/>
                <a:latin typeface="Helvetica" pitchFamily="2" charset="0"/>
                <a:ea typeface="+mn-ea"/>
                <a:cs typeface="+mn-cs"/>
              </a:rPr>
              <a:t>Mid-To-Lower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285433" y="3737851"/>
            <a:ext cx="6340510" cy="18928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Conversion Rates (website traffic, app downloads, subscription sign-ups, tune-in, foot traffic)</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Sales / Revenues</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Optimizations / ROI</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(Conversions)</a:t>
            </a:r>
          </a:p>
        </p:txBody>
      </p:sp>
      <p:pic>
        <p:nvPicPr>
          <p:cNvPr id="2" name="Picture 1" descr="Icon&#10;&#10;Description automatically generated">
            <a:extLst>
              <a:ext uri="{FF2B5EF4-FFF2-40B4-BE49-F238E27FC236}">
                <a16:creationId xmlns:a16="http://schemas.microsoft.com/office/drawing/2014/main" id="{BFF1E593-1726-71BA-EAA1-80514A3F0C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6123" y="3008320"/>
            <a:ext cx="1156916" cy="1156916"/>
          </a:xfrm>
          <a:prstGeom prst="rect">
            <a:avLst/>
          </a:prstGeom>
        </p:spPr>
      </p:pic>
      <p:sp>
        <p:nvSpPr>
          <p:cNvPr id="3" name="Rectangle 2">
            <a:extLst>
              <a:ext uri="{FF2B5EF4-FFF2-40B4-BE49-F238E27FC236}">
                <a16:creationId xmlns:a16="http://schemas.microsoft.com/office/drawing/2014/main" id="{F9A18760-470B-BA75-3D44-9634E0C68C84}"/>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6C5AD"/>
                </a:solidFill>
                <a:effectLst/>
                <a:uLnTx/>
                <a:uFillTx/>
                <a:latin typeface="Helvetica" pitchFamily="2" charset="0"/>
                <a:ea typeface="+mn-ea"/>
                <a:cs typeface="+mn-cs"/>
              </a:rPr>
              <a:t>Action</a:t>
            </a:r>
          </a:p>
        </p:txBody>
      </p:sp>
      <p:pic>
        <p:nvPicPr>
          <p:cNvPr id="4" name="Picture 3">
            <a:extLst>
              <a:ext uri="{FF2B5EF4-FFF2-40B4-BE49-F238E27FC236}">
                <a16:creationId xmlns:a16="http://schemas.microsoft.com/office/drawing/2014/main" id="{AF1390FF-846C-5EBE-0021-6B728E8917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CD4D375A-E8E9-303F-690F-7BB423DCA6E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590F4B8-06D4-1C20-97BC-6195C06F380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28534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25" name="Rectangle 24">
            <a:extLst>
              <a:ext uri="{FF2B5EF4-FFF2-40B4-BE49-F238E27FC236}">
                <a16:creationId xmlns:a16="http://schemas.microsoft.com/office/drawing/2014/main" id="{D6F3E4AB-B239-4014-8CC3-C8706E0369B4}"/>
              </a:ext>
            </a:extLst>
          </p:cNvPr>
          <p:cNvSpPr/>
          <p:nvPr/>
        </p:nvSpPr>
        <p:spPr>
          <a:xfrm>
            <a:off x="76122" y="1082496"/>
            <a:ext cx="3904144" cy="44627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AMC Networks sought to simplify their ad buying process and unlock inventory for more advertisers following an increase in programming development and implementation of a more aggressive distribution strategy</a:t>
            </a: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Magnite’s</a:t>
            </a:r>
            <a:r>
              <a:rPr kumimoji="0" lang="en-US" sz="1200" b="0" i="0" u="none" strike="noStrike" kern="1200" cap="none" spc="0" normalizeH="0" baseline="0" noProof="0">
                <a:ln>
                  <a:noFill/>
                </a:ln>
                <a:solidFill>
                  <a:srgbClr val="1F1A62"/>
                </a:solidFill>
                <a:effectLst/>
                <a:uLnTx/>
                <a:uFillTx/>
                <a:latin typeface="Helvetica"/>
                <a:ea typeface="+mn-ea"/>
                <a:cs typeface="Helvetica"/>
              </a:rPr>
              <a:t> demand facilitation specialists worked with AMC Networks to grow revenue &amp; generate new business by leveraging platform tools and educating advertisers about AMC’s premium inventory and improving overall campaign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Magnite</a:t>
            </a:r>
            <a:r>
              <a:rPr kumimoji="0" lang="en-US" sz="1200" b="0" i="0" u="none" strike="noStrike" kern="1200" cap="none" spc="0" normalizeH="0" baseline="0" noProof="0">
                <a:ln>
                  <a:noFill/>
                </a:ln>
                <a:solidFill>
                  <a:srgbClr val="1F1A62"/>
                </a:solidFill>
                <a:effectLst/>
                <a:uLnTx/>
                <a:uFillTx/>
                <a:latin typeface="Helvetica"/>
                <a:ea typeface="+mn-ea"/>
                <a:cs typeface="Helvetica"/>
              </a:rPr>
              <a:t> CTV platform delivered triple digit YoY programmatic growth, as well as triple digit YoY revenue growth (</a:t>
            </a:r>
            <a:r>
              <a:rPr kumimoji="0" lang="en-US" sz="1200" b="1" i="0" u="none" strike="noStrike" kern="1200" cap="none" spc="0" normalizeH="0" baseline="0" noProof="0">
                <a:ln>
                  <a:noFill/>
                </a:ln>
                <a:solidFill>
                  <a:srgbClr val="1F1A62"/>
                </a:solidFill>
                <a:effectLst/>
                <a:uLnTx/>
                <a:uFillTx/>
                <a:latin typeface="Helvetica"/>
                <a:ea typeface="+mn-ea"/>
                <a:cs typeface="Helvetica"/>
              </a:rPr>
              <a:t>+415%</a:t>
            </a:r>
            <a:r>
              <a:rPr kumimoji="0" lang="en-US" sz="1200" b="0" i="0" u="none" strike="noStrike" kern="1200" cap="none" spc="0" normalizeH="0" baseline="0" noProof="0">
                <a:ln>
                  <a:noFill/>
                </a:ln>
                <a:solidFill>
                  <a:srgbClr val="1F1A62"/>
                </a:solidFill>
                <a:effectLst/>
                <a:uLnTx/>
                <a:uFillTx/>
                <a:latin typeface="Helvetica"/>
                <a:ea typeface="+mn-ea"/>
                <a:cs typeface="Helvetic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Magnite</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Streaming Only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Magnite</a:t>
            </a:r>
            <a:r>
              <a:rPr kumimoji="0" lang="en-US" sz="1200" b="0" i="0" u="none" strike="noStrike" kern="1200" cap="none" spc="0" normalizeH="0" baseline="0" noProof="0">
                <a:ln>
                  <a:noFill/>
                </a:ln>
                <a:solidFill>
                  <a:srgbClr val="1F1A62"/>
                </a:solidFill>
                <a:effectLst/>
                <a:uLnTx/>
                <a:uFillTx/>
                <a:latin typeface="Helvetica"/>
                <a:ea typeface="+mn-ea"/>
                <a:cs typeface="Helvetica"/>
              </a:rPr>
              <a:t> Connected TV (CTV) Platform</a:t>
            </a:r>
          </a:p>
        </p:txBody>
      </p:sp>
      <p:sp>
        <p:nvSpPr>
          <p:cNvPr id="30" name="Rectangle 29">
            <a:extLst>
              <a:ext uri="{FF2B5EF4-FFF2-40B4-BE49-F238E27FC236}">
                <a16:creationId xmlns:a16="http://schemas.microsoft.com/office/drawing/2014/main" id="{75F81532-3D49-4828-8247-ECFA9B63B40D}"/>
              </a:ext>
            </a:extLst>
          </p:cNvPr>
          <p:cNvSpPr/>
          <p:nvPr/>
        </p:nvSpPr>
        <p:spPr>
          <a:xfrm>
            <a:off x="4221890" y="50090"/>
            <a:ext cx="7970110" cy="769441"/>
          </a:xfrm>
          <a:prstGeom prst="rect">
            <a:avLst/>
          </a:prstGeom>
          <a:noFill/>
        </p:spPr>
        <p:txBody>
          <a:bodyPr wrap="square" lIns="91440" tIns="45720" rIns="91440" bIns="45720" anchor="t">
            <a:spAutoFit/>
          </a:bodyPr>
          <a:lstStyle/>
          <a:p>
            <a:pPr defTabSz="914194">
              <a:spcAft>
                <a:spcPts val="1000"/>
              </a:spcAft>
            </a:pPr>
            <a:r>
              <a:rPr lang="en-US" sz="2200" dirty="0">
                <a:solidFill>
                  <a:srgbClr val="232470"/>
                </a:solidFill>
                <a:latin typeface="Helvetica" panose="020B0403020202020204" pitchFamily="34" charset="0"/>
              </a:rPr>
              <a:t>A TV network leveraged a sell-side platform to ensure programmatic growth and </a:t>
            </a:r>
            <a:r>
              <a:rPr lang="en-US" sz="2200" b="1" dirty="0">
                <a:solidFill>
                  <a:srgbClr val="232470"/>
                </a:solidFill>
                <a:latin typeface="Helvetica" panose="020B0403020202020204" pitchFamily="34" charset="0"/>
              </a:rPr>
              <a:t>increased revenue </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8366" y="6174921"/>
            <a:ext cx="56618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Magnite,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Magnite Helps AMC Networks Monetize Premium Video Inventory</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Programmatic growth - July 2020 – July 2021, Q2 2020 – Q2 2021; Revenue growth – 2020-2021.</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026" name="Picture 2" descr="Magnite - The Largest Independent Sell-Side Ad Platform">
            <a:extLst>
              <a:ext uri="{FF2B5EF4-FFF2-40B4-BE49-F238E27FC236}">
                <a16:creationId xmlns:a16="http://schemas.microsoft.com/office/drawing/2014/main" id="{C5D0C147-5555-458A-8AE8-D0B16BC20B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86196" y="5833488"/>
            <a:ext cx="1237801" cy="401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C Networks InSites | MediaVillage">
            <a:extLst>
              <a:ext uri="{FF2B5EF4-FFF2-40B4-BE49-F238E27FC236}">
                <a16:creationId xmlns:a16="http://schemas.microsoft.com/office/drawing/2014/main" id="{5584ADC2-B6DB-451B-B6C5-14370C32B6F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98723" y="6268673"/>
            <a:ext cx="1125274" cy="2358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141EA4-15EB-4B3A-A674-C44C7AAB4566}"/>
              </a:ext>
            </a:extLst>
          </p:cNvPr>
          <p:cNvSpPr/>
          <p:nvPr/>
        </p:nvSpPr>
        <p:spPr>
          <a:xfrm>
            <a:off x="4191632" y="2898295"/>
            <a:ext cx="2457676" cy="2032452"/>
          </a:xfrm>
          <a:prstGeom prst="rect">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842EAB6-1030-4FBF-9085-C8DE168520FF}"/>
              </a:ext>
            </a:extLst>
          </p:cNvPr>
          <p:cNvSpPr/>
          <p:nvPr/>
        </p:nvSpPr>
        <p:spPr>
          <a:xfrm>
            <a:off x="6873414" y="2898295"/>
            <a:ext cx="2457676" cy="2032452"/>
          </a:xfrm>
          <a:prstGeom prst="rect">
            <a:avLst/>
          </a:prstGeom>
          <a:solidFill>
            <a:srgbClr val="E2E8F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2C40243-FED2-446F-B1A4-4DA761D4A180}"/>
              </a:ext>
            </a:extLst>
          </p:cNvPr>
          <p:cNvSpPr/>
          <p:nvPr/>
        </p:nvSpPr>
        <p:spPr>
          <a:xfrm>
            <a:off x="9555196" y="2898295"/>
            <a:ext cx="2457676" cy="2032452"/>
          </a:xfrm>
          <a:prstGeom prst="rect">
            <a:avLst/>
          </a:prstGeom>
          <a:solidFill>
            <a:srgbClr val="E2E8F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22323A9-7C49-46B5-88DB-E067A04EDE5F}"/>
              </a:ext>
            </a:extLst>
          </p:cNvPr>
          <p:cNvSpPr/>
          <p:nvPr/>
        </p:nvSpPr>
        <p:spPr>
          <a:xfrm>
            <a:off x="4204886" y="2419828"/>
            <a:ext cx="2457676" cy="332323"/>
          </a:xfrm>
          <a:prstGeom prst="rect">
            <a:avLst/>
          </a:prstGeom>
          <a:solidFill>
            <a:srgbClr val="1F1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July 2020 - 2021</a:t>
            </a:r>
          </a:p>
        </p:txBody>
      </p:sp>
      <p:sp>
        <p:nvSpPr>
          <p:cNvPr id="39" name="Rectangle 38">
            <a:extLst>
              <a:ext uri="{FF2B5EF4-FFF2-40B4-BE49-F238E27FC236}">
                <a16:creationId xmlns:a16="http://schemas.microsoft.com/office/drawing/2014/main" id="{B32E5882-A3C4-45DB-8ADC-E21B5ACDCB6C}"/>
              </a:ext>
            </a:extLst>
          </p:cNvPr>
          <p:cNvSpPr/>
          <p:nvPr/>
        </p:nvSpPr>
        <p:spPr>
          <a:xfrm>
            <a:off x="6886668" y="2419828"/>
            <a:ext cx="2457676" cy="332323"/>
          </a:xfrm>
          <a:prstGeom prst="rect">
            <a:avLst/>
          </a:prstGeom>
          <a:solidFill>
            <a:srgbClr val="1F1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Q2 2020 – Q2 2021</a:t>
            </a:r>
          </a:p>
        </p:txBody>
      </p:sp>
      <p:sp>
        <p:nvSpPr>
          <p:cNvPr id="41" name="Rectangle 40">
            <a:extLst>
              <a:ext uri="{FF2B5EF4-FFF2-40B4-BE49-F238E27FC236}">
                <a16:creationId xmlns:a16="http://schemas.microsoft.com/office/drawing/2014/main" id="{640DB310-DEF9-4107-BFB5-2BCC51E7F996}"/>
              </a:ext>
            </a:extLst>
          </p:cNvPr>
          <p:cNvSpPr/>
          <p:nvPr/>
        </p:nvSpPr>
        <p:spPr>
          <a:xfrm>
            <a:off x="9568450" y="2419828"/>
            <a:ext cx="2457676" cy="332323"/>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2020 - 2021</a:t>
            </a:r>
          </a:p>
        </p:txBody>
      </p:sp>
      <p:sp>
        <p:nvSpPr>
          <p:cNvPr id="42" name="Rectangle 41">
            <a:extLst>
              <a:ext uri="{FF2B5EF4-FFF2-40B4-BE49-F238E27FC236}">
                <a16:creationId xmlns:a16="http://schemas.microsoft.com/office/drawing/2014/main" id="{CE22B369-A0C5-4FA9-BC99-8F33DB01D04E}"/>
              </a:ext>
            </a:extLst>
          </p:cNvPr>
          <p:cNvSpPr/>
          <p:nvPr/>
        </p:nvSpPr>
        <p:spPr>
          <a:xfrm>
            <a:off x="4221890" y="1769910"/>
            <a:ext cx="5122454" cy="588730"/>
          </a:xfrm>
          <a:prstGeom prst="rect">
            <a:avLst/>
          </a:prstGeom>
          <a:solidFill>
            <a:srgbClr val="1F1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Programmatic Growth</a:t>
            </a:r>
          </a:p>
        </p:txBody>
      </p:sp>
      <p:sp>
        <p:nvSpPr>
          <p:cNvPr id="45" name="Rectangle 44">
            <a:extLst>
              <a:ext uri="{FF2B5EF4-FFF2-40B4-BE49-F238E27FC236}">
                <a16:creationId xmlns:a16="http://schemas.microsoft.com/office/drawing/2014/main" id="{8AA8526A-3B97-4D76-8237-95DF44A302E4}"/>
              </a:ext>
            </a:extLst>
          </p:cNvPr>
          <p:cNvSpPr/>
          <p:nvPr/>
        </p:nvSpPr>
        <p:spPr>
          <a:xfrm>
            <a:off x="9550723" y="1769910"/>
            <a:ext cx="2457676" cy="588730"/>
          </a:xfrm>
          <a:prstGeom prst="rect">
            <a:avLst/>
          </a:prstGeom>
          <a:solidFill>
            <a:srgbClr val="4EB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Revenue growth</a:t>
            </a:r>
          </a:p>
        </p:txBody>
      </p:sp>
      <p:sp>
        <p:nvSpPr>
          <p:cNvPr id="50" name="TextBox 49">
            <a:extLst>
              <a:ext uri="{FF2B5EF4-FFF2-40B4-BE49-F238E27FC236}">
                <a16:creationId xmlns:a16="http://schemas.microsoft.com/office/drawing/2014/main" id="{0689DDB9-1A7B-48AB-A30D-03891AA32571}"/>
              </a:ext>
            </a:extLst>
          </p:cNvPr>
          <p:cNvSpPr txBox="1"/>
          <p:nvPr/>
        </p:nvSpPr>
        <p:spPr>
          <a:xfrm>
            <a:off x="4361644" y="3503767"/>
            <a:ext cx="21441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+120%</a:t>
            </a:r>
          </a:p>
        </p:txBody>
      </p:sp>
      <p:sp>
        <p:nvSpPr>
          <p:cNvPr id="52" name="TextBox 51">
            <a:extLst>
              <a:ext uri="{FF2B5EF4-FFF2-40B4-BE49-F238E27FC236}">
                <a16:creationId xmlns:a16="http://schemas.microsoft.com/office/drawing/2014/main" id="{38F1782F-81BE-45A3-9E5F-D5B0E9E78050}"/>
              </a:ext>
            </a:extLst>
          </p:cNvPr>
          <p:cNvSpPr txBox="1"/>
          <p:nvPr/>
        </p:nvSpPr>
        <p:spPr>
          <a:xfrm>
            <a:off x="7042073" y="3503767"/>
            <a:ext cx="21441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+311%</a:t>
            </a:r>
          </a:p>
        </p:txBody>
      </p:sp>
      <p:sp>
        <p:nvSpPr>
          <p:cNvPr id="53" name="TextBox 52">
            <a:extLst>
              <a:ext uri="{FF2B5EF4-FFF2-40B4-BE49-F238E27FC236}">
                <a16:creationId xmlns:a16="http://schemas.microsoft.com/office/drawing/2014/main" id="{91D06E4A-0DEA-466B-9D82-700DDBFE0026}"/>
              </a:ext>
            </a:extLst>
          </p:cNvPr>
          <p:cNvSpPr txBox="1"/>
          <p:nvPr/>
        </p:nvSpPr>
        <p:spPr>
          <a:xfrm>
            <a:off x="9725208" y="3503767"/>
            <a:ext cx="21441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6F53D7"/>
              </a:buClr>
              <a:buSzPct val="75000"/>
              <a:buFontTx/>
              <a:buNone/>
              <a:tabLst/>
              <a:defRPr/>
            </a:pPr>
            <a:r>
              <a:rPr kumimoji="0" lang="en-US" sz="48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+415%</a:t>
            </a:r>
          </a:p>
        </p:txBody>
      </p:sp>
      <p:pic>
        <p:nvPicPr>
          <p:cNvPr id="27" name="Picture 26">
            <a:extLst>
              <a:ext uri="{FF2B5EF4-FFF2-40B4-BE49-F238E27FC236}">
                <a16:creationId xmlns:a16="http://schemas.microsoft.com/office/drawing/2014/main" id="{BADE0065-5A3E-4FB7-898B-3DDBDE80C5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9" name="Slide Number Placeholder 5">
            <a:extLst>
              <a:ext uri="{FF2B5EF4-FFF2-40B4-BE49-F238E27FC236}">
                <a16:creationId xmlns:a16="http://schemas.microsoft.com/office/drawing/2014/main" id="{5C082341-1A9E-4D4F-805E-5BBDCD514B6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6F4D2F15-9BAE-D967-EEB0-219D72DFCDF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4" name="Picture 3" descr="Icon&#10;&#10;Description automatically generated">
            <a:extLst>
              <a:ext uri="{FF2B5EF4-FFF2-40B4-BE49-F238E27FC236}">
                <a16:creationId xmlns:a16="http://schemas.microsoft.com/office/drawing/2014/main" id="{BAE129B5-A8BD-3517-CBD3-ADC4033663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788" y="90867"/>
            <a:ext cx="697211" cy="697211"/>
          </a:xfrm>
          <a:prstGeom prst="rect">
            <a:avLst/>
          </a:prstGeom>
        </p:spPr>
      </p:pic>
    </p:spTree>
    <p:extLst>
      <p:ext uri="{BB962C8B-B14F-4D97-AF65-F5344CB8AC3E}">
        <p14:creationId xmlns:p14="http://schemas.microsoft.com/office/powerpoint/2010/main" val="239589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25" name="Rectangle 24">
            <a:extLst>
              <a:ext uri="{FF2B5EF4-FFF2-40B4-BE49-F238E27FC236}">
                <a16:creationId xmlns:a16="http://schemas.microsoft.com/office/drawing/2014/main" id="{D6F3E4AB-B239-4014-8CC3-C8706E0369B4}"/>
              </a:ext>
            </a:extLst>
          </p:cNvPr>
          <p:cNvSpPr/>
          <p:nvPr/>
        </p:nvSpPr>
        <p:spPr>
          <a:xfrm>
            <a:off x="41397" y="881932"/>
            <a:ext cx="3904144" cy="50783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connected TV publisher wanted to monetize their premium CTV/OTT inventory across their </a:t>
            </a:r>
            <a:br>
              <a:rPr kumimoji="0" lang="en-US" sz="1200" b="0" i="0" u="none" strike="noStrike" kern="1200" cap="none" spc="0" normalizeH="0" baseline="0" noProof="0" dirty="0">
                <a:ln>
                  <a:noFill/>
                </a:ln>
                <a:solidFill>
                  <a:srgbClr val="1F1A62"/>
                </a:solidFill>
                <a:effectLst/>
                <a:uLnTx/>
                <a:uFillTx/>
                <a:latin typeface="Helvetica"/>
                <a:ea typeface="+mn-ea"/>
                <a:cs typeface="Helvetica"/>
              </a:rPr>
            </a:br>
            <a:r>
              <a:rPr kumimoji="0" lang="en-US" sz="1200" b="0" i="0" u="none" strike="noStrike" kern="1200" cap="none" spc="0" normalizeH="0" baseline="0" noProof="0" dirty="0">
                <a:ln>
                  <a:noFill/>
                </a:ln>
                <a:solidFill>
                  <a:srgbClr val="1F1A62"/>
                </a:solidFill>
                <a:effectLst/>
                <a:uLnTx/>
                <a:uFillTx/>
                <a:latin typeface="Helvetica"/>
                <a:ea typeface="+mn-ea"/>
                <a:cs typeface="Helvetica"/>
              </a:rPr>
              <a:t>ad-supported TV network</a:t>
            </a:r>
            <a:endParaRPr kumimoji="0" lang="en-US" sz="11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PubMatic optimized the publisher’s CTV/OTT inventory and technical aspects of the deal set-up to drive maximum performance</a:t>
            </a: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They ensured data signals such as device make, model and user agent were passing through to drive demand</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PubMatic monitored daily performance (requests, revenue, gross </a:t>
            </a:r>
            <a:r>
              <a:rPr kumimoji="0" lang="en-US" sz="1100" b="0" i="0" u="none" strike="noStrike" kern="1200" cap="none" spc="0" normalizeH="0" baseline="0" noProof="0" dirty="0" err="1">
                <a:ln>
                  <a:noFill/>
                </a:ln>
                <a:solidFill>
                  <a:srgbClr val="1F1A62"/>
                </a:solidFill>
                <a:effectLst/>
                <a:uLnTx/>
                <a:uFillTx/>
                <a:latin typeface="Helvetica"/>
                <a:ea typeface="+mn-ea"/>
                <a:cs typeface="Helvetica"/>
              </a:rPr>
              <a:t>eCPM</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fill rate, parameters and top ad request filters) and optimized as needed to maximize results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PubMatic’s Advertiser Solutions team negotiated </a:t>
            </a:r>
            <a:br>
              <a:rPr kumimoji="0" lang="en-US" sz="1200" b="0" i="0" u="none" strike="noStrike" kern="1200" cap="none" spc="0" normalizeH="0" baseline="0" noProof="0" dirty="0">
                <a:ln>
                  <a:noFill/>
                </a:ln>
                <a:solidFill>
                  <a:srgbClr val="1F1A62"/>
                </a:solidFill>
                <a:effectLst/>
                <a:uLnTx/>
                <a:uFillTx/>
                <a:latin typeface="Helvetica"/>
                <a:ea typeface="+mn-ea"/>
                <a:cs typeface="Helvetica"/>
              </a:rPr>
            </a:b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unique SPO* deal with a leading agency to generate additional revenue for the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CTV publisher increased revenue by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600%</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and grew the number of advertisers on the platform by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1,500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PubMatic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Connected TV (CTV)</a:t>
            </a:r>
          </a:p>
        </p:txBody>
      </p:sp>
      <p:sp>
        <p:nvSpPr>
          <p:cNvPr id="30" name="Rectangle 29">
            <a:extLst>
              <a:ext uri="{FF2B5EF4-FFF2-40B4-BE49-F238E27FC236}">
                <a16:creationId xmlns:a16="http://schemas.microsoft.com/office/drawing/2014/main" id="{75F81532-3D49-4828-8247-ECFA9B63B40D}"/>
              </a:ext>
            </a:extLst>
          </p:cNvPr>
          <p:cNvSpPr/>
          <p:nvPr/>
        </p:nvSpPr>
        <p:spPr>
          <a:xfrm>
            <a:off x="4025116" y="69550"/>
            <a:ext cx="8166884" cy="769441"/>
          </a:xfrm>
          <a:prstGeom prst="rect">
            <a:avLst/>
          </a:prstGeom>
          <a:noFill/>
        </p:spPr>
        <p:txBody>
          <a:bodyPr wrap="square" lIns="91440" tIns="45720" rIns="91440" bIns="45720" anchor="t">
            <a:spAutoFit/>
          </a:bodyPr>
          <a:lstStyle/>
          <a:p>
            <a:pPr defTabSz="914194">
              <a:spcAft>
                <a:spcPts val="1000"/>
              </a:spcAft>
            </a:pPr>
            <a:r>
              <a:rPr lang="en-US" sz="2200" dirty="0">
                <a:solidFill>
                  <a:srgbClr val="232470"/>
                </a:solidFill>
                <a:latin typeface="Helvetica" panose="020B0403020202020204" pitchFamily="34" charset="0"/>
              </a:rPr>
              <a:t>A CTV publisher aimed to optimize their ad inventory, leading </a:t>
            </a:r>
            <a:br>
              <a:rPr lang="en-US" sz="2200" dirty="0">
                <a:solidFill>
                  <a:srgbClr val="232470"/>
                </a:solidFill>
                <a:latin typeface="Helvetica" panose="020B0403020202020204" pitchFamily="34" charset="0"/>
              </a:rPr>
            </a:br>
            <a:r>
              <a:rPr lang="en-US" sz="2200" dirty="0">
                <a:solidFill>
                  <a:srgbClr val="232470"/>
                </a:solidFill>
                <a:latin typeface="Helvetica" panose="020B0403020202020204" pitchFamily="34" charset="0"/>
              </a:rPr>
              <a:t>to </a:t>
            </a:r>
            <a:r>
              <a:rPr lang="en-US" sz="2200" b="1" dirty="0">
                <a:solidFill>
                  <a:srgbClr val="232470"/>
                </a:solidFill>
                <a:latin typeface="Helvetica" panose="020B0403020202020204" pitchFamily="34" charset="0"/>
              </a:rPr>
              <a:t>more advertiser interest </a:t>
            </a:r>
            <a:r>
              <a:rPr lang="en-US" sz="2200" dirty="0">
                <a:solidFill>
                  <a:srgbClr val="232470"/>
                </a:solidFill>
                <a:latin typeface="Helvetica" panose="020B0403020202020204" pitchFamily="34" charset="0"/>
              </a:rPr>
              <a:t>and </a:t>
            </a:r>
            <a:r>
              <a:rPr lang="en-US" sz="2200" b="1" dirty="0">
                <a:solidFill>
                  <a:srgbClr val="232470"/>
                </a:solidFill>
                <a:latin typeface="Helvetica" panose="020B0403020202020204" pitchFamily="34" charset="0"/>
              </a:rPr>
              <a:t>increased revenue</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86938" y="6186318"/>
            <a:ext cx="58092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PubMatic,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Unique Brand Demand.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time period: Q3 2021 – Q4 2021. *SPO = ‘Supply path optimization’ which allows buyers to choose the best path towards a desired impression. Learn more about SPO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hlinkClick r:id="rId4"/>
              </a:rPr>
              <a:t>here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endPar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1" name="Picture 30">
            <a:extLst>
              <a:ext uri="{FF2B5EF4-FFF2-40B4-BE49-F238E27FC236}">
                <a16:creationId xmlns:a16="http://schemas.microsoft.com/office/drawing/2014/main" id="{AAF7772B-E390-4D4C-BF37-8863C7A0035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C0CBC204-F428-4249-BAD7-70F7138B42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4" name="Picture 3" descr="Icon&#10;&#10;Description automatically generated">
            <a:extLst>
              <a:ext uri="{FF2B5EF4-FFF2-40B4-BE49-F238E27FC236}">
                <a16:creationId xmlns:a16="http://schemas.microsoft.com/office/drawing/2014/main" id="{4DB29DFB-D8BF-933D-60F0-094C58BE18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2788" y="90867"/>
            <a:ext cx="697211" cy="697211"/>
          </a:xfrm>
          <a:prstGeom prst="rect">
            <a:avLst/>
          </a:prstGeom>
        </p:spPr>
      </p:pic>
      <p:grpSp>
        <p:nvGrpSpPr>
          <p:cNvPr id="2" name="Group 1">
            <a:extLst>
              <a:ext uri="{FF2B5EF4-FFF2-40B4-BE49-F238E27FC236}">
                <a16:creationId xmlns:a16="http://schemas.microsoft.com/office/drawing/2014/main" id="{3A93594E-87A5-5A49-06A2-B1BCAB43F046}"/>
              </a:ext>
            </a:extLst>
          </p:cNvPr>
          <p:cNvGrpSpPr/>
          <p:nvPr/>
        </p:nvGrpSpPr>
        <p:grpSpPr>
          <a:xfrm>
            <a:off x="4542104" y="2010760"/>
            <a:ext cx="3089904" cy="3482682"/>
            <a:chOff x="4366068" y="1959369"/>
            <a:chExt cx="3089904" cy="3482682"/>
          </a:xfrm>
        </p:grpSpPr>
        <p:sp>
          <p:nvSpPr>
            <p:cNvPr id="16" name="object 42">
              <a:extLst>
                <a:ext uri="{FF2B5EF4-FFF2-40B4-BE49-F238E27FC236}">
                  <a16:creationId xmlns:a16="http://schemas.microsoft.com/office/drawing/2014/main" id="{B9D66CC5-93CC-D9D1-253A-27968A528095}"/>
                </a:ext>
              </a:extLst>
            </p:cNvPr>
            <p:cNvSpPr txBox="1"/>
            <p:nvPr/>
          </p:nvSpPr>
          <p:spPr>
            <a:xfrm>
              <a:off x="4366068" y="5127646"/>
              <a:ext cx="3089904" cy="314405"/>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800" b="0" i="0"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Revenue Increase</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17" name="object 38">
              <a:extLst>
                <a:ext uri="{FF2B5EF4-FFF2-40B4-BE49-F238E27FC236}">
                  <a16:creationId xmlns:a16="http://schemas.microsoft.com/office/drawing/2014/main" id="{55212AEF-3808-EFBF-DFC2-B515E11C48D6}"/>
                </a:ext>
              </a:extLst>
            </p:cNvPr>
            <p:cNvSpPr txBox="1"/>
            <p:nvPr/>
          </p:nvSpPr>
          <p:spPr>
            <a:xfrm>
              <a:off x="4937680" y="4387616"/>
              <a:ext cx="1946681" cy="747407"/>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8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+600%</a:t>
              </a:r>
              <a:endParaRPr kumimoji="0" sz="48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7B2DDB74-EF68-4657-C244-C2CA4BC84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275" y="1959369"/>
              <a:ext cx="2321491" cy="2321491"/>
            </a:xfrm>
            <a:prstGeom prst="rect">
              <a:avLst/>
            </a:prstGeom>
          </p:spPr>
        </p:pic>
      </p:grpSp>
      <p:grpSp>
        <p:nvGrpSpPr>
          <p:cNvPr id="3" name="Group 2">
            <a:extLst>
              <a:ext uri="{FF2B5EF4-FFF2-40B4-BE49-F238E27FC236}">
                <a16:creationId xmlns:a16="http://schemas.microsoft.com/office/drawing/2014/main" id="{4CAF4A7D-E7B0-53E1-711D-B28CB7580179}"/>
              </a:ext>
            </a:extLst>
          </p:cNvPr>
          <p:cNvGrpSpPr/>
          <p:nvPr/>
        </p:nvGrpSpPr>
        <p:grpSpPr>
          <a:xfrm>
            <a:off x="8696815" y="2010760"/>
            <a:ext cx="2553640" cy="3478898"/>
            <a:chOff x="8853295" y="1959369"/>
            <a:chExt cx="2553640" cy="3478898"/>
          </a:xfrm>
        </p:grpSpPr>
        <p:sp>
          <p:nvSpPr>
            <p:cNvPr id="18" name="object 42">
              <a:extLst>
                <a:ext uri="{FF2B5EF4-FFF2-40B4-BE49-F238E27FC236}">
                  <a16:creationId xmlns:a16="http://schemas.microsoft.com/office/drawing/2014/main" id="{48C4362A-2794-CBD1-243C-96AF65D909F3}"/>
                </a:ext>
              </a:extLst>
            </p:cNvPr>
            <p:cNvSpPr txBox="1"/>
            <p:nvPr/>
          </p:nvSpPr>
          <p:spPr>
            <a:xfrm>
              <a:off x="8853295" y="5127646"/>
              <a:ext cx="2553640" cy="310621"/>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800" b="0" i="0"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Increase in advertisers</a:t>
              </a:r>
              <a:endPar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19" name="object 38">
              <a:extLst>
                <a:ext uri="{FF2B5EF4-FFF2-40B4-BE49-F238E27FC236}">
                  <a16:creationId xmlns:a16="http://schemas.microsoft.com/office/drawing/2014/main" id="{E77F4DB6-6F8F-F3F3-25E9-39E2CFACAD49}"/>
                </a:ext>
              </a:extLst>
            </p:cNvPr>
            <p:cNvSpPr txBox="1"/>
            <p:nvPr/>
          </p:nvSpPr>
          <p:spPr>
            <a:xfrm>
              <a:off x="9156775" y="4387616"/>
              <a:ext cx="1946681" cy="747407"/>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8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1,500+</a:t>
              </a:r>
              <a:endParaRPr kumimoji="0" sz="48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39CE2082-FB3A-A93A-36D2-149853615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9370" y="1959369"/>
              <a:ext cx="2321491" cy="2321491"/>
            </a:xfrm>
            <a:prstGeom prst="rect">
              <a:avLst/>
            </a:prstGeom>
          </p:spPr>
        </p:pic>
      </p:grpSp>
      <p:sp>
        <p:nvSpPr>
          <p:cNvPr id="20" name="TextBox 19">
            <a:extLst>
              <a:ext uri="{FF2B5EF4-FFF2-40B4-BE49-F238E27FC236}">
                <a16:creationId xmlns:a16="http://schemas.microsoft.com/office/drawing/2014/main" id="{65D59D96-2E1E-7F16-8508-D80CC49F60A0}"/>
              </a:ext>
            </a:extLst>
          </p:cNvPr>
          <p:cNvSpPr txBox="1"/>
          <p:nvPr/>
        </p:nvSpPr>
        <p:spPr>
          <a:xfrm>
            <a:off x="6189514" y="1241697"/>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pic>
        <p:nvPicPr>
          <p:cNvPr id="23" name="Picture 2" descr="Programmatic Digital Advertising Technology &amp; Solutions | PubMatic">
            <a:extLst>
              <a:ext uri="{FF2B5EF4-FFF2-40B4-BE49-F238E27FC236}">
                <a16:creationId xmlns:a16="http://schemas.microsoft.com/office/drawing/2014/main" id="{B9D10011-2208-1A73-B2A9-BED190B427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7142" y="6167338"/>
            <a:ext cx="2165035" cy="315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ACAD527-9B04-92E1-2D84-E62327809D1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25413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B2B</a:t>
            </a:r>
          </a:p>
        </p:txBody>
      </p:sp>
      <p:sp>
        <p:nvSpPr>
          <p:cNvPr id="25" name="Rectangle 24">
            <a:extLst>
              <a:ext uri="{FF2B5EF4-FFF2-40B4-BE49-F238E27FC236}">
                <a16:creationId xmlns:a16="http://schemas.microsoft.com/office/drawing/2014/main" id="{D6F3E4AB-B239-4014-8CC3-C8706E0369B4}"/>
              </a:ext>
            </a:extLst>
          </p:cNvPr>
          <p:cNvSpPr/>
          <p:nvPr/>
        </p:nvSpPr>
        <p:spPr>
          <a:xfrm>
            <a:off x="41397" y="959753"/>
            <a:ext cx="3904144" cy="48936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connected TV streaming platform, Future Today, wanted to drive substantial revenue lift across their owned CTV / OTT channels</a:t>
            </a:r>
            <a:endParaRPr kumimoji="0" lang="en-US" sz="11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PubMatic was selected to source incremental, unique demand and increase fill rates and yield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They monitored account performance daily (requests, revenue, gross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eCPM</a:t>
            </a:r>
            <a:r>
              <a:rPr kumimoji="0" lang="en-US" sz="1200" b="0" i="0" u="none" strike="noStrike" kern="1200" cap="none" spc="0" normalizeH="0" baseline="0" noProof="0">
                <a:ln>
                  <a:noFill/>
                </a:ln>
                <a:solidFill>
                  <a:srgbClr val="1F1A62"/>
                </a:solidFill>
                <a:effectLst/>
                <a:uLnTx/>
                <a:uFillTx/>
                <a:latin typeface="Helvetica"/>
                <a:ea typeface="+mn-ea"/>
                <a:cs typeface="Helvetica"/>
              </a:rPr>
              <a:t>, fill rate, parameters and top ad request filters) and implemented multiple solutions to drive incremental revenue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PubMatic drove new revenue through partnering with a leading DSP* and negotiating a PMP** deal on behalf of the publisher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publisher saw an average revenue increase of over </a:t>
            </a:r>
            <a:r>
              <a:rPr kumimoji="0" lang="en-US" sz="1200" b="1" i="0" u="none" strike="noStrike" kern="1200" cap="none" spc="0" normalizeH="0" baseline="0" noProof="0">
                <a:ln>
                  <a:noFill/>
                </a:ln>
                <a:solidFill>
                  <a:srgbClr val="1F1A62"/>
                </a:solidFill>
                <a:effectLst/>
                <a:uLnTx/>
                <a:uFillTx/>
                <a:latin typeface="Helvetica"/>
                <a:ea typeface="+mn-ea"/>
                <a:cs typeface="Helvetica"/>
              </a:rPr>
              <a:t>400%</a:t>
            </a:r>
            <a:r>
              <a:rPr kumimoji="0" lang="en-US" sz="1200" b="0" i="0" u="none" strike="noStrike" kern="1200" cap="none" spc="0" normalizeH="0" baseline="0" noProof="0">
                <a:ln>
                  <a:noFill/>
                </a:ln>
                <a:solidFill>
                  <a:srgbClr val="1F1A62"/>
                </a:solidFill>
                <a:effectLst/>
                <a:uLnTx/>
                <a:uFillTx/>
                <a:latin typeface="Helvetica"/>
                <a:ea typeface="+mn-ea"/>
                <a:cs typeface="Helvetica"/>
              </a:rPr>
              <a:t> per month from 1H 2021 to 2H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PubMatic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Connected TV (CTV), OTT</a:t>
            </a:r>
          </a:p>
        </p:txBody>
      </p:sp>
      <p:sp>
        <p:nvSpPr>
          <p:cNvPr id="30" name="Rectangle 29">
            <a:extLst>
              <a:ext uri="{FF2B5EF4-FFF2-40B4-BE49-F238E27FC236}">
                <a16:creationId xmlns:a16="http://schemas.microsoft.com/office/drawing/2014/main" id="{75F81532-3D49-4828-8247-ECFA9B63B40D}"/>
              </a:ext>
            </a:extLst>
          </p:cNvPr>
          <p:cNvSpPr/>
          <p:nvPr/>
        </p:nvSpPr>
        <p:spPr>
          <a:xfrm>
            <a:off x="4049958" y="53578"/>
            <a:ext cx="8120523" cy="769441"/>
          </a:xfrm>
          <a:prstGeom prst="rect">
            <a:avLst/>
          </a:prstGeom>
          <a:noFill/>
        </p:spPr>
        <p:txBody>
          <a:bodyPr wrap="square" lIns="91440" tIns="45720" rIns="91440" bIns="45720" anchor="t">
            <a:spAutoFit/>
          </a:bodyPr>
          <a:lstStyle/>
          <a:p>
            <a:pPr defTabSz="914194">
              <a:spcAft>
                <a:spcPts val="1000"/>
              </a:spcAft>
            </a:pPr>
            <a:r>
              <a:rPr lang="en-US" sz="2200" dirty="0">
                <a:solidFill>
                  <a:srgbClr val="232470"/>
                </a:solidFill>
                <a:latin typeface="Helvetica" panose="020B0403020202020204" pitchFamily="34" charset="0"/>
              </a:rPr>
              <a:t>Future Today, a digital-first CTV publisher, wanted to drive </a:t>
            </a:r>
            <a:r>
              <a:rPr lang="en-US" sz="2200" b="1" dirty="0">
                <a:solidFill>
                  <a:srgbClr val="232470"/>
                </a:solidFill>
                <a:latin typeface="Helvetica" panose="020B0403020202020204" pitchFamily="34" charset="0"/>
              </a:rPr>
              <a:t>revenue lift </a:t>
            </a:r>
            <a:r>
              <a:rPr lang="en-US" sz="2200" dirty="0">
                <a:solidFill>
                  <a:srgbClr val="232470"/>
                </a:solidFill>
                <a:latin typeface="Helvetica" panose="020B0403020202020204" pitchFamily="34" charset="0"/>
              </a:rPr>
              <a:t>across their owned CTV/OTT channels </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96213" y="6199064"/>
            <a:ext cx="58092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PubMatic,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Demand.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time period: 1H 2021 – 2H 2021. *DSP = Demand side platform. **PMP = private marketplace. </a:t>
            </a:r>
            <a:endPar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1" name="Picture 30">
            <a:extLst>
              <a:ext uri="{FF2B5EF4-FFF2-40B4-BE49-F238E27FC236}">
                <a16:creationId xmlns:a16="http://schemas.microsoft.com/office/drawing/2014/main" id="{AAF7772B-E390-4D4C-BF37-8863C7A003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C0CBC204-F428-4249-BAD7-70F7138B42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4" name="Picture 13" descr="Icon&#10;&#10;Description automatically generated">
            <a:extLst>
              <a:ext uri="{FF2B5EF4-FFF2-40B4-BE49-F238E27FC236}">
                <a16:creationId xmlns:a16="http://schemas.microsoft.com/office/drawing/2014/main" id="{EA3E133B-7F67-8EDE-6CBC-614B6D9A9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788" y="90867"/>
            <a:ext cx="697211" cy="697211"/>
          </a:xfrm>
          <a:prstGeom prst="rect">
            <a:avLst/>
          </a:prstGeom>
        </p:spPr>
      </p:pic>
      <p:grpSp>
        <p:nvGrpSpPr>
          <p:cNvPr id="4" name="Group 3">
            <a:extLst>
              <a:ext uri="{FF2B5EF4-FFF2-40B4-BE49-F238E27FC236}">
                <a16:creationId xmlns:a16="http://schemas.microsoft.com/office/drawing/2014/main" id="{A9E8798E-252F-7767-436D-769268ABEE4A}"/>
              </a:ext>
            </a:extLst>
          </p:cNvPr>
          <p:cNvGrpSpPr/>
          <p:nvPr/>
        </p:nvGrpSpPr>
        <p:grpSpPr>
          <a:xfrm>
            <a:off x="6456230" y="4294706"/>
            <a:ext cx="3089904" cy="1017052"/>
            <a:chOff x="6556725" y="4294706"/>
            <a:chExt cx="3089904" cy="1017052"/>
          </a:xfrm>
        </p:grpSpPr>
        <p:sp>
          <p:nvSpPr>
            <p:cNvPr id="17" name="object 42">
              <a:extLst>
                <a:ext uri="{FF2B5EF4-FFF2-40B4-BE49-F238E27FC236}">
                  <a16:creationId xmlns:a16="http://schemas.microsoft.com/office/drawing/2014/main" id="{085A02CD-650E-2C24-21CC-C653C6774B8A}"/>
                </a:ext>
              </a:extLst>
            </p:cNvPr>
            <p:cNvSpPr txBox="1"/>
            <p:nvPr/>
          </p:nvSpPr>
          <p:spPr>
            <a:xfrm>
              <a:off x="6556725" y="5034736"/>
              <a:ext cx="3089904" cy="277022"/>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600" b="0" i="0"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Increase in advertisers</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18" name="object 38">
              <a:extLst>
                <a:ext uri="{FF2B5EF4-FFF2-40B4-BE49-F238E27FC236}">
                  <a16:creationId xmlns:a16="http://schemas.microsoft.com/office/drawing/2014/main" id="{4B2EF0B5-18F4-FADE-2D5E-AC4E9E1D421F}"/>
                </a:ext>
              </a:extLst>
            </p:cNvPr>
            <p:cNvSpPr txBox="1"/>
            <p:nvPr/>
          </p:nvSpPr>
          <p:spPr>
            <a:xfrm>
              <a:off x="7128337" y="4294706"/>
              <a:ext cx="1946681" cy="685852"/>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4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2,400+</a:t>
              </a:r>
              <a:endParaRPr kumimoji="0" sz="44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grpSp>
      <p:grpSp>
        <p:nvGrpSpPr>
          <p:cNvPr id="5" name="Group 4">
            <a:extLst>
              <a:ext uri="{FF2B5EF4-FFF2-40B4-BE49-F238E27FC236}">
                <a16:creationId xmlns:a16="http://schemas.microsoft.com/office/drawing/2014/main" id="{6E98F375-2C8E-AF89-1570-F5AD9D7C0DCD}"/>
              </a:ext>
            </a:extLst>
          </p:cNvPr>
          <p:cNvGrpSpPr/>
          <p:nvPr/>
        </p:nvGrpSpPr>
        <p:grpSpPr>
          <a:xfrm>
            <a:off x="9381063" y="4294706"/>
            <a:ext cx="2518493" cy="1315478"/>
            <a:chOff x="9332163" y="4294706"/>
            <a:chExt cx="2518493" cy="1315478"/>
          </a:xfrm>
        </p:grpSpPr>
        <p:sp>
          <p:nvSpPr>
            <p:cNvPr id="19" name="object 42">
              <a:extLst>
                <a:ext uri="{FF2B5EF4-FFF2-40B4-BE49-F238E27FC236}">
                  <a16:creationId xmlns:a16="http://schemas.microsoft.com/office/drawing/2014/main" id="{A33DE1D9-A47C-FE41-DD70-77C3C94235F9}"/>
                </a:ext>
              </a:extLst>
            </p:cNvPr>
            <p:cNvSpPr txBox="1"/>
            <p:nvPr/>
          </p:nvSpPr>
          <p:spPr>
            <a:xfrm>
              <a:off x="9332163" y="5037696"/>
              <a:ext cx="2518493" cy="572488"/>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600" b="0" i="0"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Average revenue increase per month</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20" name="object 38">
              <a:extLst>
                <a:ext uri="{FF2B5EF4-FFF2-40B4-BE49-F238E27FC236}">
                  <a16:creationId xmlns:a16="http://schemas.microsoft.com/office/drawing/2014/main" id="{1CB1917E-6CB1-84FB-BF40-15B7A7858B3B}"/>
                </a:ext>
              </a:extLst>
            </p:cNvPr>
            <p:cNvSpPr txBox="1"/>
            <p:nvPr/>
          </p:nvSpPr>
          <p:spPr>
            <a:xfrm>
              <a:off x="9645764" y="4294706"/>
              <a:ext cx="1946681" cy="685852"/>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4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400%</a:t>
              </a:r>
              <a:endParaRPr kumimoji="0" sz="44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grpSp>
      <p:grpSp>
        <p:nvGrpSpPr>
          <p:cNvPr id="2" name="Group 1">
            <a:extLst>
              <a:ext uri="{FF2B5EF4-FFF2-40B4-BE49-F238E27FC236}">
                <a16:creationId xmlns:a16="http://schemas.microsoft.com/office/drawing/2014/main" id="{F4C2AEFA-A07E-2A64-05CB-3E2C9B80D90E}"/>
              </a:ext>
            </a:extLst>
          </p:cNvPr>
          <p:cNvGrpSpPr/>
          <p:nvPr/>
        </p:nvGrpSpPr>
        <p:grpSpPr>
          <a:xfrm>
            <a:off x="3806171" y="4291386"/>
            <a:ext cx="3089904" cy="1017052"/>
            <a:chOff x="3757271" y="4291386"/>
            <a:chExt cx="3089904" cy="1017052"/>
          </a:xfrm>
        </p:grpSpPr>
        <p:sp>
          <p:nvSpPr>
            <p:cNvPr id="21" name="object 42">
              <a:extLst>
                <a:ext uri="{FF2B5EF4-FFF2-40B4-BE49-F238E27FC236}">
                  <a16:creationId xmlns:a16="http://schemas.microsoft.com/office/drawing/2014/main" id="{EEBE8F48-2350-1166-2E24-C91B79916C34}"/>
                </a:ext>
              </a:extLst>
            </p:cNvPr>
            <p:cNvSpPr txBox="1"/>
            <p:nvPr/>
          </p:nvSpPr>
          <p:spPr>
            <a:xfrm>
              <a:off x="3757271" y="5031416"/>
              <a:ext cx="3089904" cy="277022"/>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600" b="0" i="0"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Revenue Increase</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23" name="object 38">
              <a:extLst>
                <a:ext uri="{FF2B5EF4-FFF2-40B4-BE49-F238E27FC236}">
                  <a16:creationId xmlns:a16="http://schemas.microsoft.com/office/drawing/2014/main" id="{F4151E2F-8A00-B962-45CF-6A5533AE8380}"/>
                </a:ext>
              </a:extLst>
            </p:cNvPr>
            <p:cNvSpPr txBox="1"/>
            <p:nvPr/>
          </p:nvSpPr>
          <p:spPr>
            <a:xfrm>
              <a:off x="4328883" y="4291386"/>
              <a:ext cx="1946681" cy="685852"/>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4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25X</a:t>
              </a:r>
              <a:endParaRPr kumimoji="0" sz="44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grpSp>
      <p:pic>
        <p:nvPicPr>
          <p:cNvPr id="7" name="Picture 6" descr="Logo, icon&#10;&#10;Description automatically generated">
            <a:extLst>
              <a:ext uri="{FF2B5EF4-FFF2-40B4-BE49-F238E27FC236}">
                <a16:creationId xmlns:a16="http://schemas.microsoft.com/office/drawing/2014/main" id="{EEFC01DF-A550-AAE3-F704-9ADEFDAEBA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232" y="2042225"/>
            <a:ext cx="1957782" cy="1957782"/>
          </a:xfrm>
          <a:prstGeom prst="rect">
            <a:avLst/>
          </a:prstGeom>
        </p:spPr>
      </p:pic>
      <p:pic>
        <p:nvPicPr>
          <p:cNvPr id="9" name="Picture 8" descr="Icon&#10;&#10;Description automatically generated">
            <a:extLst>
              <a:ext uri="{FF2B5EF4-FFF2-40B4-BE49-F238E27FC236}">
                <a16:creationId xmlns:a16="http://schemas.microsoft.com/office/drawing/2014/main" id="{4300073F-0BF7-A846-3E86-837DCA8830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291" y="2038497"/>
            <a:ext cx="1957783" cy="1957783"/>
          </a:xfrm>
          <a:prstGeom prst="rect">
            <a:avLst/>
          </a:prstGeom>
        </p:spPr>
      </p:pic>
      <p:pic>
        <p:nvPicPr>
          <p:cNvPr id="11" name="Picture 10" descr="Icon&#10;&#10;Description automatically generated">
            <a:extLst>
              <a:ext uri="{FF2B5EF4-FFF2-40B4-BE49-F238E27FC236}">
                <a16:creationId xmlns:a16="http://schemas.microsoft.com/office/drawing/2014/main" id="{E1A6D011-86A8-2F73-C5F9-240D199543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1418" y="2038498"/>
            <a:ext cx="1957782" cy="1957782"/>
          </a:xfrm>
          <a:prstGeom prst="rect">
            <a:avLst/>
          </a:prstGeom>
        </p:spPr>
      </p:pic>
      <p:pic>
        <p:nvPicPr>
          <p:cNvPr id="27" name="Picture 2" descr="Programmatic Digital Advertising Technology &amp; Solutions | PubMatic">
            <a:extLst>
              <a:ext uri="{FF2B5EF4-FFF2-40B4-BE49-F238E27FC236}">
                <a16:creationId xmlns:a16="http://schemas.microsoft.com/office/drawing/2014/main" id="{25C50A74-D094-4034-56BD-64A02FEDFE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7142" y="6167338"/>
            <a:ext cx="2165035" cy="31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93BD36-A0DE-4530-CD9D-843D5C26E68F}"/>
              </a:ext>
            </a:extLst>
          </p:cNvPr>
          <p:cNvSpPr txBox="1"/>
          <p:nvPr/>
        </p:nvSpPr>
        <p:spPr>
          <a:xfrm>
            <a:off x="6189514" y="1241697"/>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sp>
        <p:nvSpPr>
          <p:cNvPr id="6" name="Rectangle 5">
            <a:extLst>
              <a:ext uri="{FF2B5EF4-FFF2-40B4-BE49-F238E27FC236}">
                <a16:creationId xmlns:a16="http://schemas.microsoft.com/office/drawing/2014/main" id="{A4AE6C9E-873C-A3FD-BA3B-A2BD081E3A9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882034894"/>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146373-63BF-4EFF-86C8-3027B3CF067E}">
  <ds:schemaRefs>
    <ds:schemaRef ds:uri="http://schemas.microsoft.com/sharepoint/v3/contenttype/forms"/>
  </ds:schemaRefs>
</ds:datastoreItem>
</file>

<file path=customXml/itemProps2.xml><?xml version="1.0" encoding="utf-8"?>
<ds:datastoreItem xmlns:ds="http://schemas.openxmlformats.org/officeDocument/2006/customXml" ds:itemID="{759D453E-057D-4F51-8DCA-F51062491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1066</TotalTime>
  <Words>2206</Words>
  <Application>Microsoft Office PowerPoint</Application>
  <PresentationFormat>Widescreen</PresentationFormat>
  <Paragraphs>286</Paragraphs>
  <Slides>13</Slides>
  <Notes>9</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Karolina Guillen</cp:lastModifiedBy>
  <cp:revision>3</cp:revision>
  <dcterms:created xsi:type="dcterms:W3CDTF">2024-04-17T20:16:47Z</dcterms:created>
  <dcterms:modified xsi:type="dcterms:W3CDTF">2024-09-17T14:53:47Z</dcterms:modified>
</cp:coreProperties>
</file>