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theme/themeOverride9.xml" ContentType="application/vnd.openxmlformats-officedocument.themeOverrid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144327818" r:id="rId5"/>
    <p:sldId id="2146846279" r:id="rId6"/>
    <p:sldId id="2144328358" r:id="rId7"/>
    <p:sldId id="2144327813" r:id="rId8"/>
    <p:sldId id="2144328165" r:id="rId9"/>
    <p:sldId id="2144328235" r:id="rId10"/>
    <p:sldId id="2144328292" r:id="rId11"/>
    <p:sldId id="2144328357" r:id="rId12"/>
    <p:sldId id="2146846283" r:id="rId13"/>
    <p:sldId id="2144328355" r:id="rId14"/>
    <p:sldId id="2144328249" r:id="rId15"/>
    <p:sldId id="2144328155" r:id="rId16"/>
    <p:sldId id="2146846278" r:id="rId17"/>
    <p:sldId id="2144328242" r:id="rId18"/>
    <p:sldId id="2144328247" r:id="rId19"/>
    <p:sldId id="2144328275" r:id="rId20"/>
    <p:sldId id="2144327830" r:id="rId21"/>
    <p:sldId id="2144327825" r:id="rId22"/>
    <p:sldId id="2144328298" r:id="rId23"/>
    <p:sldId id="2146846277" r:id="rId24"/>
    <p:sldId id="2144327834" r:id="rId25"/>
    <p:sldId id="2146846281" r:id="rId26"/>
    <p:sldId id="2146846282" r:id="rId27"/>
    <p:sldId id="2146846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W" userId="S::jasonw@thevab.com::4bff8d5b-7de6-4655-b397-69b0afc811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1A62"/>
    <a:srgbClr val="00BFF2"/>
    <a:srgbClr val="ED3C8D"/>
    <a:srgbClr val="66C5AD"/>
    <a:srgbClr val="E2E8F0"/>
    <a:srgbClr val="101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CC4B1-602B-442B-8209-F2C65AAB436B}" v="17" dt="2024-07-09T22:04:46.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75583F13-1E51-4C23-9B3A-66D9962A0FCD}"/>
    <pc:docChg chg="undo redo custSel modSld">
      <pc:chgData name="Jason Wiese" userId="4bff8d5b-7de6-4655-b397-69b0afc81113" providerId="ADAL" clId="{75583F13-1E51-4C23-9B3A-66D9962A0FCD}" dt="2024-07-10T14:58:18.334" v="193" actId="20577"/>
      <pc:docMkLst>
        <pc:docMk/>
      </pc:docMkLst>
      <pc:sldChg chg="modSp mod">
        <pc:chgData name="Jason Wiese" userId="4bff8d5b-7de6-4655-b397-69b0afc81113" providerId="ADAL" clId="{75583F13-1E51-4C23-9B3A-66D9962A0FCD}" dt="2024-07-10T14:58:18.334" v="193" actId="20577"/>
        <pc:sldMkLst>
          <pc:docMk/>
          <pc:sldMk cId="2510835371" sldId="2146846277"/>
        </pc:sldMkLst>
        <pc:spChg chg="mod">
          <ac:chgData name="Jason Wiese" userId="4bff8d5b-7de6-4655-b397-69b0afc81113" providerId="ADAL" clId="{75583F13-1E51-4C23-9B3A-66D9962A0FCD}" dt="2024-07-10T14:58:18.334" v="193" actId="20577"/>
          <ac:spMkLst>
            <pc:docMk/>
            <pc:sldMk cId="2510835371" sldId="2146846277"/>
            <ac:spMk id="11" creationId="{42ED1FEB-4706-7E74-BA0A-8D4190590753}"/>
          </ac:spMkLst>
        </pc:spChg>
      </pc:sldChg>
      <pc:sldChg chg="modSp mod">
        <pc:chgData name="Jason Wiese" userId="4bff8d5b-7de6-4655-b397-69b0afc81113" providerId="ADAL" clId="{75583F13-1E51-4C23-9B3A-66D9962A0FCD}" dt="2024-07-10T14:44:09.455" v="107" actId="1076"/>
        <pc:sldMkLst>
          <pc:docMk/>
          <pc:sldMk cId="4285345222" sldId="2146846278"/>
        </pc:sldMkLst>
        <pc:spChg chg="mod">
          <ac:chgData name="Jason Wiese" userId="4bff8d5b-7de6-4655-b397-69b0afc81113" providerId="ADAL" clId="{75583F13-1E51-4C23-9B3A-66D9962A0FCD}" dt="2024-07-10T14:39:52.807" v="104" actId="14100"/>
          <ac:spMkLst>
            <pc:docMk/>
            <pc:sldMk cId="4285345222" sldId="2146846278"/>
            <ac:spMk id="31" creationId="{01236502-0085-488A-8A87-F5FD8373F3BB}"/>
          </ac:spMkLst>
        </pc:spChg>
        <pc:picChg chg="mod">
          <ac:chgData name="Jason Wiese" userId="4bff8d5b-7de6-4655-b397-69b0afc81113" providerId="ADAL" clId="{75583F13-1E51-4C23-9B3A-66D9962A0FCD}" dt="2024-07-10T14:44:09.455" v="107" actId="1076"/>
          <ac:picMkLst>
            <pc:docMk/>
            <pc:sldMk cId="4285345222" sldId="2146846278"/>
            <ac:picMk id="2" creationId="{BFF1E593-1726-71BA-EAA1-80514A3F0C5D}"/>
          </ac:picMkLst>
        </pc:picChg>
      </pc:sldChg>
      <pc:sldChg chg="modSp mod">
        <pc:chgData name="Jason Wiese" userId="4bff8d5b-7de6-4655-b397-69b0afc81113" providerId="ADAL" clId="{75583F13-1E51-4C23-9B3A-66D9962A0FCD}" dt="2024-07-10T14:45:54.688" v="110" actId="20577"/>
        <pc:sldMkLst>
          <pc:docMk/>
          <pc:sldMk cId="1758558430" sldId="2146846279"/>
        </pc:sldMkLst>
        <pc:spChg chg="mod">
          <ac:chgData name="Jason Wiese" userId="4bff8d5b-7de6-4655-b397-69b0afc81113" providerId="ADAL" clId="{75583F13-1E51-4C23-9B3A-66D9962A0FCD}" dt="2024-07-10T14:45:54.688" v="110" actId="20577"/>
          <ac:spMkLst>
            <pc:docMk/>
            <pc:sldMk cId="1758558430" sldId="2146846279"/>
            <ac:spMk id="2" creationId="{3CBE9EE2-3E49-13B6-6F4C-E8ADFB914C79}"/>
          </ac:spMkLst>
        </pc:spChg>
        <pc:spChg chg="mod">
          <ac:chgData name="Jason Wiese" userId="4bff8d5b-7de6-4655-b397-69b0afc81113" providerId="ADAL" clId="{75583F13-1E51-4C23-9B3A-66D9962A0FCD}" dt="2024-07-10T14:45:51.597" v="109" actId="20577"/>
          <ac:spMkLst>
            <pc:docMk/>
            <pc:sldMk cId="1758558430" sldId="2146846279"/>
            <ac:spMk id="3" creationId="{B68A7C96-7D8D-A59C-98FA-27AD3E8214CD}"/>
          </ac:spMkLst>
        </pc:spChg>
        <pc:spChg chg="mod">
          <ac:chgData name="Jason Wiese" userId="4bff8d5b-7de6-4655-b397-69b0afc81113" providerId="ADAL" clId="{75583F13-1E51-4C23-9B3A-66D9962A0FCD}" dt="2024-07-10T14:39:21.998" v="91" actId="12788"/>
          <ac:spMkLst>
            <pc:docMk/>
            <pc:sldMk cId="1758558430" sldId="2146846279"/>
            <ac:spMk id="22" creationId="{5611772A-3EEF-4332-95A3-C4E154C3F6C2}"/>
          </ac:spMkLst>
        </pc:spChg>
        <pc:grpChg chg="mod">
          <ac:chgData name="Jason Wiese" userId="4bff8d5b-7de6-4655-b397-69b0afc81113" providerId="ADAL" clId="{75583F13-1E51-4C23-9B3A-66D9962A0FCD}" dt="2024-07-10T14:39:21.998" v="91" actId="12788"/>
          <ac:grpSpMkLst>
            <pc:docMk/>
            <pc:sldMk cId="1758558430" sldId="2146846279"/>
            <ac:grpSpMk id="26" creationId="{53FD7662-7271-4575-978A-289D4A581EF7}"/>
          </ac:grpSpMkLst>
        </pc:grpChg>
        <pc:picChg chg="mod">
          <ac:chgData name="Jason Wiese" userId="4bff8d5b-7de6-4655-b397-69b0afc81113" providerId="ADAL" clId="{75583F13-1E51-4C23-9B3A-66D9962A0FCD}" dt="2024-07-10T14:39:37.817" v="95" actId="12788"/>
          <ac:picMkLst>
            <pc:docMk/>
            <pc:sldMk cId="1758558430" sldId="2146846279"/>
            <ac:picMk id="6" creationId="{B56A92E3-DF6B-486B-E7A5-6AE4BC26F122}"/>
          </ac:picMkLst>
        </pc:picChg>
        <pc:picChg chg="mod">
          <ac:chgData name="Jason Wiese" userId="4bff8d5b-7de6-4655-b397-69b0afc81113" providerId="ADAL" clId="{75583F13-1E51-4C23-9B3A-66D9962A0FCD}" dt="2024-07-10T14:39:32.718" v="94" actId="12788"/>
          <ac:picMkLst>
            <pc:docMk/>
            <pc:sldMk cId="1758558430" sldId="2146846279"/>
            <ac:picMk id="20" creationId="{CCED575B-6758-4F08-AE0A-32DCC045870D}"/>
          </ac:picMkLst>
        </pc:picChg>
      </pc:sldChg>
    </pc:docChg>
  </pc:docChgLst>
  <pc:docChgLst>
    <pc:chgData name="Dylan Breger" userId="9b3da09f-10fe-42ec-9aa5-9fa2a3e9cc20" providerId="ADAL" clId="{68BCC4B1-602B-442B-8209-F2C65AAB436B}"/>
    <pc:docChg chg="undo custSel modSld">
      <pc:chgData name="Dylan Breger" userId="9b3da09f-10fe-42ec-9aa5-9fa2a3e9cc20" providerId="ADAL" clId="{68BCC4B1-602B-442B-8209-F2C65AAB436B}" dt="2024-07-09T22:34:03.678" v="28" actId="3626"/>
      <pc:docMkLst>
        <pc:docMk/>
      </pc:docMkLst>
      <pc:sldChg chg="modSp delCm">
        <pc:chgData name="Dylan Breger" userId="9b3da09f-10fe-42ec-9aa5-9fa2a3e9cc20" providerId="ADAL" clId="{68BCC4B1-602B-442B-8209-F2C65AAB436B}" dt="2024-07-09T22:03:23.583" v="7"/>
        <pc:sldMkLst>
          <pc:docMk/>
          <pc:sldMk cId="3750613639" sldId="2146846281"/>
        </pc:sldMkLst>
        <pc:picChg chg="mod">
          <ac:chgData name="Dylan Breger" userId="9b3da09f-10fe-42ec-9aa5-9fa2a3e9cc20" providerId="ADAL" clId="{68BCC4B1-602B-442B-8209-F2C65AAB436B}" dt="2024-07-09T22:02:22.286" v="2"/>
          <ac:picMkLst>
            <pc:docMk/>
            <pc:sldMk cId="3750613639" sldId="2146846281"/>
            <ac:picMk id="2" creationId="{95DE51F3-DE56-FBCE-8657-60F96A2DD3D8}"/>
          </ac:picMkLst>
        </pc:picChg>
        <pc:picChg chg="mod">
          <ac:chgData name="Dylan Breger" userId="9b3da09f-10fe-42ec-9aa5-9fa2a3e9cc20" providerId="ADAL" clId="{68BCC4B1-602B-442B-8209-F2C65AAB436B}" dt="2024-07-09T22:02:37.068" v="3"/>
          <ac:picMkLst>
            <pc:docMk/>
            <pc:sldMk cId="3750613639" sldId="2146846281"/>
            <ac:picMk id="3" creationId="{65514F0E-AC67-B450-D632-C3F8E236F3AE}"/>
          </ac:picMkLst>
        </pc:picChg>
        <pc:picChg chg="mod">
          <ac:chgData name="Dylan Breger" userId="9b3da09f-10fe-42ec-9aa5-9fa2a3e9cc20" providerId="ADAL" clId="{68BCC4B1-602B-442B-8209-F2C65AAB436B}" dt="2024-07-09T22:02:55.669" v="5"/>
          <ac:picMkLst>
            <pc:docMk/>
            <pc:sldMk cId="3750613639" sldId="2146846281"/>
            <ac:picMk id="4" creationId="{42CC00A0-AFF0-0474-619D-2AF3B5EBDCF1}"/>
          </ac:picMkLst>
        </pc:picChg>
        <pc:picChg chg="mod">
          <ac:chgData name="Dylan Breger" userId="9b3da09f-10fe-42ec-9aa5-9fa2a3e9cc20" providerId="ADAL" clId="{68BCC4B1-602B-442B-8209-F2C65AAB436B}" dt="2024-07-09T22:02:49.185" v="4"/>
          <ac:picMkLst>
            <pc:docMk/>
            <pc:sldMk cId="3750613639" sldId="2146846281"/>
            <ac:picMk id="5" creationId="{DABA7BBF-10C4-BBAA-3764-E042E4F4046E}"/>
          </ac:picMkLst>
        </pc:picChg>
        <pc:picChg chg="mod">
          <ac:chgData name="Dylan Breger" userId="9b3da09f-10fe-42ec-9aa5-9fa2a3e9cc20" providerId="ADAL" clId="{68BCC4B1-602B-442B-8209-F2C65AAB436B}" dt="2024-07-09T22:03:23.583" v="7"/>
          <ac:picMkLst>
            <pc:docMk/>
            <pc:sldMk cId="3750613639" sldId="2146846281"/>
            <ac:picMk id="6" creationId="{52B098BC-EA43-3C9B-C4D2-CD475647E8B2}"/>
          </ac:picMkLst>
        </pc:picChg>
        <pc:picChg chg="mod">
          <ac:chgData name="Dylan Breger" userId="9b3da09f-10fe-42ec-9aa5-9fa2a3e9cc20" providerId="ADAL" clId="{68BCC4B1-602B-442B-8209-F2C65AAB436B}" dt="2024-07-09T22:03:12.637" v="6"/>
          <ac:picMkLst>
            <pc:docMk/>
            <pc:sldMk cId="3750613639" sldId="2146846281"/>
            <ac:picMk id="7" creationId="{E7A357AE-3B27-292A-E0F5-0BC438C11AD1}"/>
          </ac:picMkLst>
        </pc:picChg>
        <pc:picChg chg="mod">
          <ac:chgData name="Dylan Breger" userId="9b3da09f-10fe-42ec-9aa5-9fa2a3e9cc20" providerId="ADAL" clId="{68BCC4B1-602B-442B-8209-F2C65AAB436B}" dt="2024-07-09T22:00:30.981" v="1"/>
          <ac:picMkLst>
            <pc:docMk/>
            <pc:sldMk cId="3750613639" sldId="2146846281"/>
            <ac:picMk id="8" creationId="{84BC066B-9529-7CDC-0E24-4BB7129D4914}"/>
          </ac:picMkLst>
        </pc:picChg>
        <pc:extLst>
          <p:ext xmlns:p="http://schemas.openxmlformats.org/presentationml/2006/main" uri="{D6D511B9-2390-475A-947B-AFAB55BFBCF1}">
            <pc226:cmChg xmlns:pc226="http://schemas.microsoft.com/office/powerpoint/2022/06/main/command" chg="del">
              <pc226:chgData name="Dylan Breger" userId="9b3da09f-10fe-42ec-9aa5-9fa2a3e9cc20" providerId="ADAL" clId="{68BCC4B1-602B-442B-8209-F2C65AAB436B}" dt="2024-07-09T21:59:13.056" v="0"/>
              <pc2:cmMkLst xmlns:pc2="http://schemas.microsoft.com/office/powerpoint/2019/9/main/command">
                <pc:docMk/>
                <pc:sldMk cId="3750613639" sldId="2146846281"/>
                <pc2:cmMk id="{326D12D9-5C35-4379-A668-1520B2F8C80D}"/>
              </pc2:cmMkLst>
            </pc226:cmChg>
          </p:ext>
        </pc:extLst>
      </pc:sldChg>
      <pc:sldChg chg="modSp mod">
        <pc:chgData name="Dylan Breger" userId="9b3da09f-10fe-42ec-9aa5-9fa2a3e9cc20" providerId="ADAL" clId="{68BCC4B1-602B-442B-8209-F2C65AAB436B}" dt="2024-07-09T22:34:03.678" v="28" actId="3626"/>
        <pc:sldMkLst>
          <pc:docMk/>
          <pc:sldMk cId="2228317452" sldId="2146846282"/>
        </pc:sldMkLst>
        <pc:spChg chg="mod">
          <ac:chgData name="Dylan Breger" userId="9b3da09f-10fe-42ec-9aa5-9fa2a3e9cc20" providerId="ADAL" clId="{68BCC4B1-602B-442B-8209-F2C65AAB436B}" dt="2024-07-09T22:27:26.604" v="27" actId="3626"/>
          <ac:spMkLst>
            <pc:docMk/>
            <pc:sldMk cId="2228317452" sldId="2146846282"/>
            <ac:spMk id="16" creationId="{16435546-8AF2-9206-C231-5F1BCD69D454}"/>
          </ac:spMkLst>
        </pc:spChg>
        <pc:spChg chg="mod">
          <ac:chgData name="Dylan Breger" userId="9b3da09f-10fe-42ec-9aa5-9fa2a3e9cc20" providerId="ADAL" clId="{68BCC4B1-602B-442B-8209-F2C65AAB436B}" dt="2024-07-09T22:27:18.010" v="25" actId="3626"/>
          <ac:spMkLst>
            <pc:docMk/>
            <pc:sldMk cId="2228317452" sldId="2146846282"/>
            <ac:spMk id="20" creationId="{A152AA3F-8ECE-9450-7E26-2E42209D0B32}"/>
          </ac:spMkLst>
        </pc:spChg>
        <pc:spChg chg="mod">
          <ac:chgData name="Dylan Breger" userId="9b3da09f-10fe-42ec-9aa5-9fa2a3e9cc20" providerId="ADAL" clId="{68BCC4B1-602B-442B-8209-F2C65AAB436B}" dt="2024-07-09T22:34:03.678" v="28" actId="3626"/>
          <ac:spMkLst>
            <pc:docMk/>
            <pc:sldMk cId="2228317452" sldId="2146846282"/>
            <ac:spMk id="22" creationId="{6FF00DFA-B994-74FC-A6F2-714FBA7366F1}"/>
          </ac:spMkLst>
        </pc:spChg>
        <pc:spChg chg="mod">
          <ac:chgData name="Dylan Breger" userId="9b3da09f-10fe-42ec-9aa5-9fa2a3e9cc20" providerId="ADAL" clId="{68BCC4B1-602B-442B-8209-F2C65AAB436B}" dt="2024-07-09T22:27:23.628" v="26" actId="3626"/>
          <ac:spMkLst>
            <pc:docMk/>
            <pc:sldMk cId="2228317452" sldId="2146846282"/>
            <ac:spMk id="23" creationId="{93175EA8-E030-F88E-C58C-AE023B27A4A0}"/>
          </ac:spMkLst>
        </pc:spChg>
        <pc:spChg chg="mod">
          <ac:chgData name="Dylan Breger" userId="9b3da09f-10fe-42ec-9aa5-9fa2a3e9cc20" providerId="ADAL" clId="{68BCC4B1-602B-442B-8209-F2C65AAB436B}" dt="2024-07-09T22:27:05.713" v="21" actId="3626"/>
          <ac:spMkLst>
            <pc:docMk/>
            <pc:sldMk cId="2228317452" sldId="2146846282"/>
            <ac:spMk id="28" creationId="{793D1C44-7120-8C8D-4F10-5C329DA2FFFC}"/>
          </ac:spMkLst>
        </pc:spChg>
        <pc:spChg chg="mod">
          <ac:chgData name="Dylan Breger" userId="9b3da09f-10fe-42ec-9aa5-9fa2a3e9cc20" providerId="ADAL" clId="{68BCC4B1-602B-442B-8209-F2C65AAB436B}" dt="2024-07-09T22:27:09.732" v="23" actId="3626"/>
          <ac:spMkLst>
            <pc:docMk/>
            <pc:sldMk cId="2228317452" sldId="2146846282"/>
            <ac:spMk id="29" creationId="{94E0247E-FEDF-0AB0-4BCD-2218476B31AE}"/>
          </ac:spMkLst>
        </pc:spChg>
        <pc:spChg chg="mod">
          <ac:chgData name="Dylan Breger" userId="9b3da09f-10fe-42ec-9aa5-9fa2a3e9cc20" providerId="ADAL" clId="{68BCC4B1-602B-442B-8209-F2C65AAB436B}" dt="2024-07-09T22:27:07.498" v="22" actId="3626"/>
          <ac:spMkLst>
            <pc:docMk/>
            <pc:sldMk cId="2228317452" sldId="2146846282"/>
            <ac:spMk id="30" creationId="{E9FFACA1-4346-7211-598D-D3BD0CA261FC}"/>
          </ac:spMkLst>
        </pc:spChg>
        <pc:spChg chg="mod">
          <ac:chgData name="Dylan Breger" userId="9b3da09f-10fe-42ec-9aa5-9fa2a3e9cc20" providerId="ADAL" clId="{68BCC4B1-602B-442B-8209-F2C65AAB436B}" dt="2024-07-09T22:27:11.450" v="24" actId="3626"/>
          <ac:spMkLst>
            <pc:docMk/>
            <pc:sldMk cId="2228317452" sldId="2146846282"/>
            <ac:spMk id="35" creationId="{E9C41675-BE7C-B74D-3B9E-BCAA84DF3F2E}"/>
          </ac:spMkLst>
        </pc:spChg>
        <pc:picChg chg="mod">
          <ac:chgData name="Dylan Breger" userId="9b3da09f-10fe-42ec-9aa5-9fa2a3e9cc20" providerId="ADAL" clId="{68BCC4B1-602B-442B-8209-F2C65AAB436B}" dt="2024-07-09T22:04:29.096" v="12"/>
          <ac:picMkLst>
            <pc:docMk/>
            <pc:sldMk cId="2228317452" sldId="2146846282"/>
            <ac:picMk id="24" creationId="{B2CE9B4A-F3A4-4BC5-B16D-FB7D14F9A37A}"/>
          </ac:picMkLst>
        </pc:picChg>
        <pc:picChg chg="mod">
          <ac:chgData name="Dylan Breger" userId="9b3da09f-10fe-42ec-9aa5-9fa2a3e9cc20" providerId="ADAL" clId="{68BCC4B1-602B-442B-8209-F2C65AAB436B}" dt="2024-07-09T22:04:38.004" v="14"/>
          <ac:picMkLst>
            <pc:docMk/>
            <pc:sldMk cId="2228317452" sldId="2146846282"/>
            <ac:picMk id="25" creationId="{11E4C506-8C68-09AA-BE31-166EBA853EEC}"/>
          </ac:picMkLst>
        </pc:picChg>
        <pc:picChg chg="mod">
          <ac:chgData name="Dylan Breger" userId="9b3da09f-10fe-42ec-9aa5-9fa2a3e9cc20" providerId="ADAL" clId="{68BCC4B1-602B-442B-8209-F2C65AAB436B}" dt="2024-07-09T22:04:41.876" v="15"/>
          <ac:picMkLst>
            <pc:docMk/>
            <pc:sldMk cId="2228317452" sldId="2146846282"/>
            <ac:picMk id="26" creationId="{58FDC6AE-6B9E-A059-2301-95F1E8A78C6D}"/>
          </ac:picMkLst>
        </pc:picChg>
        <pc:picChg chg="mod">
          <ac:chgData name="Dylan Breger" userId="9b3da09f-10fe-42ec-9aa5-9fa2a3e9cc20" providerId="ADAL" clId="{68BCC4B1-602B-442B-8209-F2C65AAB436B}" dt="2024-07-09T22:04:46.900" v="16"/>
          <ac:picMkLst>
            <pc:docMk/>
            <pc:sldMk cId="2228317452" sldId="2146846282"/>
            <ac:picMk id="27" creationId="{C4B12E30-9D20-39CF-98C3-E1542FA2A53E}"/>
          </ac:picMkLst>
        </pc:picChg>
        <pc:picChg chg="mod">
          <ac:chgData name="Dylan Breger" userId="9b3da09f-10fe-42ec-9aa5-9fa2a3e9cc20" providerId="ADAL" clId="{68BCC4B1-602B-442B-8209-F2C65AAB436B}" dt="2024-07-09T22:04:13.984" v="9"/>
          <ac:picMkLst>
            <pc:docMk/>
            <pc:sldMk cId="2228317452" sldId="2146846282"/>
            <ac:picMk id="31" creationId="{1503EDA1-007B-AB34-B6B3-0374773483A8}"/>
          </ac:picMkLst>
        </pc:picChg>
        <pc:picChg chg="mod">
          <ac:chgData name="Dylan Breger" userId="9b3da09f-10fe-42ec-9aa5-9fa2a3e9cc20" providerId="ADAL" clId="{68BCC4B1-602B-442B-8209-F2C65AAB436B}" dt="2024-07-09T22:04:17.564" v="10"/>
          <ac:picMkLst>
            <pc:docMk/>
            <pc:sldMk cId="2228317452" sldId="2146846282"/>
            <ac:picMk id="32" creationId="{5B40F352-ED9B-3BE2-7A67-FDF6ABFE6A77}"/>
          </ac:picMkLst>
        </pc:picChg>
        <pc:picChg chg="mod">
          <ac:chgData name="Dylan Breger" userId="9b3da09f-10fe-42ec-9aa5-9fa2a3e9cc20" providerId="ADAL" clId="{68BCC4B1-602B-442B-8209-F2C65AAB436B}" dt="2024-07-09T22:04:10.225" v="8"/>
          <ac:picMkLst>
            <pc:docMk/>
            <pc:sldMk cId="2228317452" sldId="2146846282"/>
            <ac:picMk id="33" creationId="{9A4563A6-5158-C2E4-3A67-27DE25AB172B}"/>
          </ac:picMkLst>
        </pc:picChg>
        <pc:picChg chg="mod">
          <ac:chgData name="Dylan Breger" userId="9b3da09f-10fe-42ec-9aa5-9fa2a3e9cc20" providerId="ADAL" clId="{68BCC4B1-602B-442B-8209-F2C65AAB436B}" dt="2024-07-09T22:04:22.968" v="11"/>
          <ac:picMkLst>
            <pc:docMk/>
            <pc:sldMk cId="2228317452" sldId="2146846282"/>
            <ac:picMk id="34" creationId="{49E0BD65-4524-6185-42FA-42F624695B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avid.Porter\AppData\Local\Microsoft\Windows\INetCache\Content.Outlook\K42ZR4A1\VW%20Canoe%20OA%20Past%20Campaign%20Performance%20(00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63484386248926E-2"/>
          <c:y val="0"/>
          <c:w val="0.80853018738092297"/>
          <c:h val="1"/>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C36E-4552-A8AB-3325DA57256F}"/>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C36E-4552-A8AB-3325DA57256F}"/>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C36E-4552-A8AB-3325DA5725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6E-4552-A8AB-3325DA5725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6E-4552-A8AB-3325DA57256F}"/>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C36E-4552-A8AB-3325DA57256F}"/>
              </c:ext>
            </c:extLst>
          </c:dPt>
          <c:dLbls>
            <c:dLbl>
              <c:idx val="0"/>
              <c:layout>
                <c:manualLayout>
                  <c:x val="-0.22056705074184149"/>
                  <c:y val="3.5756705635215658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25606928151193231"/>
                      <c:h val="7.7884783538199345E-2"/>
                    </c:manualLayout>
                  </c15:layout>
                </c:ext>
                <c:ext xmlns:c16="http://schemas.microsoft.com/office/drawing/2014/chart" uri="{C3380CC4-5D6E-409C-BE32-E72D297353CC}">
                  <c16:uniqueId val="{00000001-C36E-4552-A8AB-3325DA57256F}"/>
                </c:ext>
              </c:extLst>
            </c:dLbl>
            <c:dLbl>
              <c:idx val="1"/>
              <c:layout>
                <c:manualLayout>
                  <c:x val="0"/>
                  <c:y val="0.14451812800262748"/>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6E-4552-A8AB-3325DA57256F}"/>
                </c:ext>
              </c:extLst>
            </c:dLbl>
            <c:dLbl>
              <c:idx val="2"/>
              <c:layout>
                <c:manualLayout>
                  <c:x val="8.038591993140401E-2"/>
                  <c:y val="3.0891805465059992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23981799446202198"/>
                      <c:h val="0.10535966082643269"/>
                    </c:manualLayout>
                  </c15:layout>
                </c:ext>
                <c:ext xmlns:c16="http://schemas.microsoft.com/office/drawing/2014/chart" uri="{C3380CC4-5D6E-409C-BE32-E72D297353CC}">
                  <c16:uniqueId val="{00000005-C36E-4552-A8AB-3325DA57256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Primetime</c:v>
                </c:pt>
                <c:pt idx="1">
                  <c:v>Late Fringe</c:v>
                </c:pt>
                <c:pt idx="2">
                  <c:v>Weekend</c:v>
                </c:pt>
              </c:strCache>
            </c:strRef>
          </c:cat>
          <c:val>
            <c:numRef>
              <c:f>Sheet1!$B$2:$B$4</c:f>
              <c:numCache>
                <c:formatCode>0.00%</c:formatCode>
                <c:ptCount val="3"/>
                <c:pt idx="0">
                  <c:v>0.85719999999999996</c:v>
                </c:pt>
                <c:pt idx="1">
                  <c:v>5.21E-2</c:v>
                </c:pt>
                <c:pt idx="2">
                  <c:v>9.0700000000000003E-2</c:v>
                </c:pt>
              </c:numCache>
            </c:numRef>
          </c:val>
          <c:extLst>
            <c:ext xmlns:c16="http://schemas.microsoft.com/office/drawing/2014/chart" uri="{C3380CC4-5D6E-409C-BE32-E72D297353CC}">
              <c16:uniqueId val="{0000000C-C36E-4552-A8AB-3325DA57256F}"/>
            </c:ext>
          </c:extLst>
        </c:ser>
        <c:dLbls>
          <c:dLblPos val="bestFit"/>
          <c:showLegendKey val="0"/>
          <c:showVal val="1"/>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rgbClr val="1F1A62"/>
                </a:solidFill>
                <a:latin typeface="Helvetica" panose="020B0403020202020204" pitchFamily="34" charset="0"/>
              </a:rPr>
              <a:t>Share of Incremental vs. Overlap Digital Reach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Share of Incremental vs. Overlap Digital Reach</c:v>
                </c:pt>
              </c:strCache>
            </c:strRef>
          </c:tx>
          <c:spPr>
            <a:solidFill>
              <a:srgbClr val="00BFF2"/>
            </a:solidFill>
          </c:spPr>
          <c:dPt>
            <c:idx val="0"/>
            <c:bubble3D val="0"/>
            <c:spPr>
              <a:solidFill>
                <a:srgbClr val="00BFF2"/>
              </a:solidFill>
              <a:ln w="19050">
                <a:solidFill>
                  <a:schemeClr val="lt1"/>
                </a:solidFill>
              </a:ln>
              <a:effectLst/>
            </c:spPr>
            <c:extLst>
              <c:ext xmlns:c16="http://schemas.microsoft.com/office/drawing/2014/chart" uri="{C3380CC4-5D6E-409C-BE32-E72D297353CC}">
                <c16:uniqueId val="{00000003-6D0D-48EC-803C-973099176E0D}"/>
              </c:ext>
            </c:extLst>
          </c:dPt>
          <c:dPt>
            <c:idx val="1"/>
            <c:bubble3D val="0"/>
            <c:spPr>
              <a:solidFill>
                <a:srgbClr val="E2E8F1"/>
              </a:solidFill>
              <a:ln w="19050">
                <a:solidFill>
                  <a:schemeClr val="lt1"/>
                </a:solidFill>
              </a:ln>
              <a:effectLst/>
            </c:spPr>
            <c:extLst>
              <c:ext xmlns:c16="http://schemas.microsoft.com/office/drawing/2014/chart" uri="{C3380CC4-5D6E-409C-BE32-E72D297353CC}">
                <c16:uniqueId val="{00000002-6D0D-48EC-803C-973099176E0D}"/>
              </c:ext>
            </c:extLst>
          </c:dPt>
          <c:dLbls>
            <c:dLbl>
              <c:idx val="0"/>
              <c:layout>
                <c:manualLayout>
                  <c:x val="0.15407048579674248"/>
                  <c:y val="-0.1740089539253063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660663051645262"/>
                      <c:h val="0.19275841871075808"/>
                    </c:manualLayout>
                  </c15:layout>
                </c:ext>
                <c:ext xmlns:c16="http://schemas.microsoft.com/office/drawing/2014/chart" uri="{C3380CC4-5D6E-409C-BE32-E72D297353CC}">
                  <c16:uniqueId val="{00000003-6D0D-48EC-803C-973099176E0D}"/>
                </c:ext>
              </c:extLst>
            </c:dLbl>
            <c:dLbl>
              <c:idx val="1"/>
              <c:layout>
                <c:manualLayout>
                  <c:x val="-6.8661715066653542E-2"/>
                  <c:y val="-0.33061701245808206"/>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3465127509018872"/>
                      <c:h val="0.19275841871075808"/>
                    </c:manualLayout>
                  </c15:layout>
                </c:ext>
                <c:ext xmlns:c16="http://schemas.microsoft.com/office/drawing/2014/chart" uri="{C3380CC4-5D6E-409C-BE32-E72D297353CC}">
                  <c16:uniqueId val="{00000002-6D0D-48EC-803C-973099176E0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Digital Only</c:v>
                </c:pt>
                <c:pt idx="1">
                  <c:v>TV and Digital</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0-6D0D-48EC-803C-973099176E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r>
              <a:rPr lang="en-US" sz="1200" b="1">
                <a:solidFill>
                  <a:srgbClr val="1F1A62"/>
                </a:solidFill>
                <a:latin typeface="Helvetica" panose="020B0403020202020204" pitchFamily="34" charset="0"/>
              </a:rPr>
              <a:t>Media Response</a:t>
            </a:r>
            <a:r>
              <a:rPr lang="en-US" sz="1200" b="1" baseline="0">
                <a:solidFill>
                  <a:srgbClr val="1F1A62"/>
                </a:solidFill>
                <a:latin typeface="Helvetica" panose="020B0403020202020204" pitchFamily="34" charset="0"/>
              </a:rPr>
              <a:t> Curve</a:t>
            </a:r>
            <a:endParaRPr lang="en-US" sz="1200" b="1">
              <a:solidFill>
                <a:srgbClr val="1F1A62"/>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Frequency</c:v>
                </c:pt>
              </c:strCache>
            </c:strRef>
          </c:tx>
          <c:spPr>
            <a:ln w="28575" cap="rnd">
              <a:solidFill>
                <a:srgbClr val="1F1A62"/>
              </a:solidFill>
              <a:round/>
            </a:ln>
            <a:effectLst/>
          </c:spPr>
          <c:marker>
            <c:symbol val="none"/>
          </c:marke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pt idx="0">
                  <c:v>100</c:v>
                </c:pt>
                <c:pt idx="1">
                  <c:v>160</c:v>
                </c:pt>
                <c:pt idx="2">
                  <c:v>186</c:v>
                </c:pt>
                <c:pt idx="3">
                  <c:v>205</c:v>
                </c:pt>
                <c:pt idx="4">
                  <c:v>220</c:v>
                </c:pt>
                <c:pt idx="5">
                  <c:v>233</c:v>
                </c:pt>
                <c:pt idx="6">
                  <c:v>245</c:v>
                </c:pt>
                <c:pt idx="7">
                  <c:v>254</c:v>
                </c:pt>
                <c:pt idx="8">
                  <c:v>263</c:v>
                </c:pt>
                <c:pt idx="9">
                  <c:v>272</c:v>
                </c:pt>
                <c:pt idx="10">
                  <c:v>280</c:v>
                </c:pt>
              </c:numCache>
            </c:numRef>
          </c:val>
          <c:smooth val="0"/>
          <c:extLst>
            <c:ext xmlns:c16="http://schemas.microsoft.com/office/drawing/2014/chart" uri="{C3380CC4-5D6E-409C-BE32-E72D297353CC}">
              <c16:uniqueId val="{00000000-8137-4C21-A803-AE470B5A8535}"/>
            </c:ext>
          </c:extLst>
        </c:ser>
        <c:dLbls>
          <c:showLegendKey val="0"/>
          <c:showVal val="0"/>
          <c:showCatName val="0"/>
          <c:showSerName val="0"/>
          <c:showPercent val="0"/>
          <c:showBubbleSize val="0"/>
        </c:dLbls>
        <c:smooth val="0"/>
        <c:axId val="1952420400"/>
        <c:axId val="1952415824"/>
      </c:lineChart>
      <c:catAx>
        <c:axId val="195242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403020202020204" pitchFamily="34" charset="0"/>
                <a:ea typeface="+mn-ea"/>
                <a:cs typeface="+mn-cs"/>
              </a:defRPr>
            </a:pPr>
            <a:endParaRPr lang="en-US"/>
          </a:p>
        </c:txPr>
        <c:crossAx val="1952415824"/>
        <c:crosses val="autoZero"/>
        <c:auto val="1"/>
        <c:lblAlgn val="ctr"/>
        <c:lblOffset val="100"/>
        <c:noMultiLvlLbl val="0"/>
      </c:catAx>
      <c:valAx>
        <c:axId val="1952415824"/>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403020202020204" pitchFamily="34" charset="0"/>
                <a:ea typeface="+mn-ea"/>
                <a:cs typeface="+mn-cs"/>
              </a:defRPr>
            </a:pPr>
            <a:endParaRPr lang="en-US"/>
          </a:p>
        </c:txPr>
        <c:crossAx val="195242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2131938824564527E-2"/>
          <c:y val="0.20427322498240236"/>
          <c:w val="0.93530197459587538"/>
          <c:h val="0.72130751058963005"/>
        </c:manualLayout>
      </c:layout>
      <c:barChart>
        <c:barDir val="col"/>
        <c:grouping val="clustered"/>
        <c:varyColors val="0"/>
        <c:ser>
          <c:idx val="0"/>
          <c:order val="0"/>
          <c:tx>
            <c:strRef>
              <c:f>Sheet1!$B$1</c:f>
              <c:strCache>
                <c:ptCount val="1"/>
                <c:pt idx="0">
                  <c:v>% of Website Visitors Attributed to Addressable Ad Campaign</c:v>
                </c:pt>
              </c:strCache>
            </c:strRef>
          </c:tx>
          <c:spPr>
            <a:solidFill>
              <a:schemeClr val="tx1">
                <a:lumMod val="25000"/>
                <a:lumOff val="75000"/>
              </a:schemeClr>
            </a:solidFill>
            <a:ln>
              <a:noFill/>
            </a:ln>
            <a:effectLst/>
          </c:spPr>
          <c:invertIfNegative val="0"/>
          <c:dPt>
            <c:idx val="0"/>
            <c:invertIfNegative val="0"/>
            <c:bubble3D val="0"/>
            <c:spPr>
              <a:solidFill>
                <a:srgbClr val="E2E8F0"/>
              </a:solidFill>
              <a:ln>
                <a:noFill/>
              </a:ln>
              <a:effectLst/>
            </c:spPr>
            <c:extLst>
              <c:ext xmlns:c16="http://schemas.microsoft.com/office/drawing/2014/chart" uri="{C3380CC4-5D6E-409C-BE32-E72D297353CC}">
                <c16:uniqueId val="{00000001-08DC-4930-850C-400B4FED765D}"/>
              </c:ext>
            </c:extLst>
          </c:dPt>
          <c:dPt>
            <c:idx val="1"/>
            <c:invertIfNegative val="0"/>
            <c:bubble3D val="0"/>
            <c:spPr>
              <a:solidFill>
                <a:srgbClr val="00B0F0"/>
              </a:solidFill>
              <a:ln>
                <a:noFill/>
              </a:ln>
              <a:effectLst/>
            </c:spPr>
            <c:extLst>
              <c:ext xmlns:c16="http://schemas.microsoft.com/office/drawing/2014/chart" uri="{C3380CC4-5D6E-409C-BE32-E72D297353CC}">
                <c16:uniqueId val="{00000003-08DC-4930-850C-400B4FED765D}"/>
              </c:ext>
            </c:extLst>
          </c:dPt>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Addressable Campaign Target</c:v>
                </c:pt>
              </c:strCache>
            </c:strRef>
          </c:cat>
          <c:val>
            <c:numRef>
              <c:f>Sheet1!$B$2:$B$3</c:f>
              <c:numCache>
                <c:formatCode>0.00%</c:formatCode>
                <c:ptCount val="2"/>
                <c:pt idx="0">
                  <c:v>7.8300000000000002E-3</c:v>
                </c:pt>
                <c:pt idx="1">
                  <c:v>8.8500000000000002E-3</c:v>
                </c:pt>
              </c:numCache>
            </c:numRef>
          </c:val>
          <c:extLst>
            <c:ext xmlns:c16="http://schemas.microsoft.com/office/drawing/2014/chart" uri="{C3380CC4-5D6E-409C-BE32-E72D297353CC}">
              <c16:uniqueId val="{00000006-08DC-4930-850C-400B4FED765D}"/>
            </c:ext>
          </c:extLst>
        </c:ser>
        <c:dLbls>
          <c:showLegendKey val="0"/>
          <c:showVal val="0"/>
          <c:showCatName val="0"/>
          <c:showSerName val="0"/>
          <c:showPercent val="0"/>
          <c:showBubbleSize val="0"/>
        </c:dLbls>
        <c:gapWidth val="70"/>
        <c:axId val="1684032352"/>
        <c:axId val="1409061056"/>
      </c:barChart>
      <c:catAx>
        <c:axId val="1684032352"/>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Arial" panose="020B0604020202020204" pitchFamily="34" charset="0"/>
              </a:defRPr>
            </a:pPr>
            <a:endParaRPr lang="en-US"/>
          </a:p>
        </c:txPr>
        <c:crossAx val="1409061056"/>
        <c:crosses val="autoZero"/>
        <c:auto val="1"/>
        <c:lblAlgn val="ctr"/>
        <c:lblOffset val="100"/>
        <c:noMultiLvlLbl val="0"/>
      </c:catAx>
      <c:valAx>
        <c:axId val="1409061056"/>
        <c:scaling>
          <c:orientation val="minMax"/>
          <c:max val="1.0000000000000002E-2"/>
        </c:scaling>
        <c:delete val="1"/>
        <c:axPos val="l"/>
        <c:numFmt formatCode="0.00%" sourceLinked="1"/>
        <c:majorTickMark val="out"/>
        <c:minorTickMark val="none"/>
        <c:tickLblPos val="nextTo"/>
        <c:crossAx val="1684032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F1A62"/>
          </a:solidFill>
          <a:latin typeface="Helvetica" panose="020B0403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solidFill>
              <a:srgbClr val="ACBD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Linear (All Networks)</c:v>
                </c:pt>
                <c:pt idx="1">
                  <c:v>Addressable</c:v>
                </c:pt>
              </c:strCache>
            </c:strRef>
          </c:cat>
          <c:val>
            <c:numRef>
              <c:f>Sheet1!$B$2:$B$3</c:f>
              <c:numCache>
                <c:formatCode>0.00%</c:formatCode>
                <c:ptCount val="2"/>
                <c:pt idx="0">
                  <c:v>4.5999999999999999E-3</c:v>
                </c:pt>
                <c:pt idx="1">
                  <c:v>7.4000000000000003E-3</c:v>
                </c:pt>
              </c:numCache>
            </c:numRef>
          </c:val>
          <c:extLst>
            <c:ext xmlns:c16="http://schemas.microsoft.com/office/drawing/2014/chart" uri="{C3380CC4-5D6E-409C-BE32-E72D297353CC}">
              <c16:uniqueId val="{00000000-B26D-44D8-A95E-DBA0FCB05BAD}"/>
            </c:ext>
          </c:extLst>
        </c:ser>
        <c:ser>
          <c:idx val="1"/>
          <c:order val="1"/>
          <c:tx>
            <c:strRef>
              <c:f>Sheet1!$C$1</c:f>
              <c:strCache>
                <c:ptCount val="1"/>
                <c:pt idx="0">
                  <c:v>Treatment</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Linear (All Networks)</c:v>
                </c:pt>
                <c:pt idx="1">
                  <c:v>Addressable</c:v>
                </c:pt>
              </c:strCache>
            </c:strRef>
          </c:cat>
          <c:val>
            <c:numRef>
              <c:f>Sheet1!$C$2:$C$3</c:f>
              <c:numCache>
                <c:formatCode>0.00%</c:formatCode>
                <c:ptCount val="2"/>
                <c:pt idx="0">
                  <c:v>5.1000000000000004E-3</c:v>
                </c:pt>
                <c:pt idx="1">
                  <c:v>8.3000000000000001E-3</c:v>
                </c:pt>
              </c:numCache>
            </c:numRef>
          </c:val>
          <c:extLst>
            <c:ext xmlns:c16="http://schemas.microsoft.com/office/drawing/2014/chart" uri="{C3380CC4-5D6E-409C-BE32-E72D297353CC}">
              <c16:uniqueId val="{00000001-B26D-44D8-A95E-DBA0FCB05BAD}"/>
            </c:ext>
          </c:extLst>
        </c:ser>
        <c:dLbls>
          <c:showLegendKey val="0"/>
          <c:showVal val="0"/>
          <c:showCatName val="0"/>
          <c:showSerName val="0"/>
          <c:showPercent val="0"/>
          <c:showBubbleSize val="0"/>
        </c:dLbls>
        <c:gapWidth val="219"/>
        <c:overlap val="-27"/>
        <c:axId val="942758335"/>
        <c:axId val="942747935"/>
      </c:barChart>
      <c:catAx>
        <c:axId val="94275833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942747935"/>
        <c:crosses val="autoZero"/>
        <c:auto val="1"/>
        <c:lblAlgn val="ctr"/>
        <c:lblOffset val="100"/>
        <c:noMultiLvlLbl val="0"/>
      </c:catAx>
      <c:valAx>
        <c:axId val="942747935"/>
        <c:scaling>
          <c:orientation val="minMax"/>
        </c:scaling>
        <c:delete val="1"/>
        <c:axPos val="l"/>
        <c:numFmt formatCode="0.00%" sourceLinked="1"/>
        <c:majorTickMark val="none"/>
        <c:minorTickMark val="none"/>
        <c:tickLblPos val="nextTo"/>
        <c:crossAx val="94275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20851689847937"/>
          <c:y val="6.593024891146658E-2"/>
          <c:w val="0.68092175504479158"/>
          <c:h val="0.86813950217706681"/>
        </c:manualLayout>
      </c:layout>
      <c:barChart>
        <c:barDir val="bar"/>
        <c:grouping val="clustered"/>
        <c:varyColors val="0"/>
        <c:ser>
          <c:idx val="0"/>
          <c:order val="0"/>
          <c:tx>
            <c:strRef>
              <c:f>Sheet1!$B$1</c:f>
              <c:strCache>
                <c:ptCount val="1"/>
                <c:pt idx="0">
                  <c:v>Effect Size (pp difference)</c:v>
                </c:pt>
              </c:strCache>
            </c:strRef>
          </c:tx>
          <c:spPr>
            <a:solidFill>
              <a:srgbClr val="2C82FF"/>
            </a:solidFill>
            <a:ln>
              <a:noFill/>
            </a:ln>
            <a:effectLst/>
          </c:spPr>
          <c:invertIfNegative val="0"/>
          <c:dLbls>
            <c:dLbl>
              <c:idx val="0"/>
              <c:layout>
                <c:manualLayout>
                  <c:x val="-0.1309977230120192"/>
                  <c:y val="-5.99365899195150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E9-41E4-867E-3852A9B10C0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Reservation Complete</c:v>
                </c:pt>
                <c:pt idx="1">
                  <c:v>Reservation Start</c:v>
                </c:pt>
                <c:pt idx="2">
                  <c:v>Build and Reserve</c:v>
                </c:pt>
                <c:pt idx="3">
                  <c:v>Pre-Order</c:v>
                </c:pt>
                <c:pt idx="4">
                  <c:v>Model Page</c:v>
                </c:pt>
                <c:pt idx="5">
                  <c:v>Any Visit</c:v>
                </c:pt>
              </c:strCache>
            </c:strRef>
          </c:cat>
          <c:val>
            <c:numRef>
              <c:f>Sheet1!$B$2:$B$7</c:f>
              <c:numCache>
                <c:formatCode>General</c:formatCode>
                <c:ptCount val="6"/>
                <c:pt idx="0">
                  <c:v>-1E-3</c:v>
                </c:pt>
                <c:pt idx="1">
                  <c:v>5.0000000000000001E-3</c:v>
                </c:pt>
                <c:pt idx="2">
                  <c:v>1.2E-2</c:v>
                </c:pt>
                <c:pt idx="3">
                  <c:v>4.1000000000000002E-2</c:v>
                </c:pt>
                <c:pt idx="4">
                  <c:v>7.4999999999999997E-2</c:v>
                </c:pt>
                <c:pt idx="5">
                  <c:v>8.4000000000000005E-2</c:v>
                </c:pt>
              </c:numCache>
            </c:numRef>
          </c:val>
          <c:extLst>
            <c:ext xmlns:c16="http://schemas.microsoft.com/office/drawing/2014/chart" uri="{C3380CC4-5D6E-409C-BE32-E72D297353CC}">
              <c16:uniqueId val="{00000000-B3E9-41E4-867E-3852A9B10C0C}"/>
            </c:ext>
          </c:extLst>
        </c:ser>
        <c:dLbls>
          <c:showLegendKey val="0"/>
          <c:showVal val="0"/>
          <c:showCatName val="0"/>
          <c:showSerName val="0"/>
          <c:showPercent val="0"/>
          <c:showBubbleSize val="0"/>
        </c:dLbls>
        <c:gapWidth val="182"/>
        <c:axId val="1138828079"/>
        <c:axId val="1138820175"/>
      </c:barChart>
      <c:catAx>
        <c:axId val="1138828079"/>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138820175"/>
        <c:crosses val="autoZero"/>
        <c:auto val="1"/>
        <c:lblAlgn val="ctr"/>
        <c:lblOffset val="100"/>
        <c:noMultiLvlLbl val="0"/>
      </c:catAx>
      <c:valAx>
        <c:axId val="1138820175"/>
        <c:scaling>
          <c:orientation val="minMax"/>
        </c:scaling>
        <c:delete val="1"/>
        <c:axPos val="b"/>
        <c:numFmt formatCode="General" sourceLinked="1"/>
        <c:majorTickMark val="none"/>
        <c:minorTickMark val="none"/>
        <c:tickLblPos val="nextTo"/>
        <c:crossAx val="1138828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99750552595293E-2"/>
          <c:y val="0.39364640883977903"/>
          <c:w val="0.91200049889480939"/>
          <c:h val="0.40588212902945142"/>
        </c:manualLayout>
      </c:layout>
      <c:barChart>
        <c:barDir val="col"/>
        <c:grouping val="clustered"/>
        <c:varyColors val="0"/>
        <c:ser>
          <c:idx val="0"/>
          <c:order val="0"/>
          <c:tx>
            <c:strRef>
              <c:f>Sheet1!$B$1</c:f>
              <c:strCache>
                <c:ptCount val="1"/>
                <c:pt idx="0">
                  <c:v>Conversion Lift</c:v>
                </c:pt>
              </c:strCache>
            </c:strRef>
          </c:tx>
          <c:spPr>
            <a:solidFill>
              <a:schemeClr val="accent1"/>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4-E1E7-4919-B095-1C2C3A8136F0}"/>
              </c:ext>
            </c:extLst>
          </c:dPt>
          <c:dPt>
            <c:idx val="1"/>
            <c:invertIfNegative val="0"/>
            <c:bubble3D val="0"/>
            <c:spPr>
              <a:solidFill>
                <a:srgbClr val="1F1A62"/>
              </a:solidFill>
              <a:ln>
                <a:noFill/>
              </a:ln>
              <a:effectLst/>
            </c:spPr>
            <c:extLst>
              <c:ext xmlns:c16="http://schemas.microsoft.com/office/drawing/2014/chart" uri="{C3380CC4-5D6E-409C-BE32-E72D297353CC}">
                <c16:uniqueId val="{00000005-E1E7-4919-B095-1C2C3A8136F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Exposed</c:v>
                </c:pt>
                <c:pt idx="1">
                  <c:v>Unexposed</c:v>
                </c:pt>
              </c:strCache>
            </c:strRef>
          </c:cat>
          <c:val>
            <c:numRef>
              <c:f>Sheet1!$B$2:$B$3</c:f>
              <c:numCache>
                <c:formatCode>General</c:formatCode>
                <c:ptCount val="2"/>
                <c:pt idx="0">
                  <c:v>0.98</c:v>
                </c:pt>
                <c:pt idx="1">
                  <c:v>0.44</c:v>
                </c:pt>
              </c:numCache>
            </c:numRef>
          </c:val>
          <c:extLst>
            <c:ext xmlns:c16="http://schemas.microsoft.com/office/drawing/2014/chart" uri="{C3380CC4-5D6E-409C-BE32-E72D297353CC}">
              <c16:uniqueId val="{00000000-E1E7-4919-B095-1C2C3A8136F0}"/>
            </c:ext>
          </c:extLst>
        </c:ser>
        <c:dLbls>
          <c:showLegendKey val="0"/>
          <c:showVal val="0"/>
          <c:showCatName val="0"/>
          <c:showSerName val="0"/>
          <c:showPercent val="0"/>
          <c:showBubbleSize val="0"/>
        </c:dLbls>
        <c:gapWidth val="219"/>
        <c:overlap val="-27"/>
        <c:axId val="279422400"/>
        <c:axId val="279421984"/>
      </c:barChart>
      <c:catAx>
        <c:axId val="2794224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279421984"/>
        <c:crosses val="autoZero"/>
        <c:auto val="1"/>
        <c:lblAlgn val="ctr"/>
        <c:lblOffset val="100"/>
        <c:noMultiLvlLbl val="0"/>
      </c:catAx>
      <c:valAx>
        <c:axId val="279421984"/>
        <c:scaling>
          <c:orientation val="minMax"/>
        </c:scaling>
        <c:delete val="1"/>
        <c:axPos val="l"/>
        <c:numFmt formatCode="General" sourceLinked="1"/>
        <c:majorTickMark val="none"/>
        <c:minorTickMark val="none"/>
        <c:tickLblPos val="nextTo"/>
        <c:crossAx val="279422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33154637870481E-2"/>
          <c:y val="0.27596641770432523"/>
          <c:w val="0.96053369072425909"/>
          <c:h val="0.50512474877037516"/>
        </c:manualLayout>
      </c:layout>
      <c:areaChart>
        <c:grouping val="stacked"/>
        <c:varyColors val="0"/>
        <c:ser>
          <c:idx val="0"/>
          <c:order val="0"/>
          <c:tx>
            <c:strRef>
              <c:f>Sheet1!$B$1</c:f>
              <c:strCache>
                <c:ptCount val="1"/>
                <c:pt idx="0">
                  <c:v>AIL</c:v>
                </c:pt>
              </c:strCache>
            </c:strRef>
          </c:tx>
          <c:spPr>
            <a:solidFill>
              <a:srgbClr val="ED3C8D"/>
            </a:solidFill>
            <a:ln>
              <a:noFill/>
            </a:ln>
            <a:effectLst/>
          </c:spPr>
          <c:cat>
            <c:numRef>
              <c:f>Sheet1!$A$2:$A$32</c:f>
              <c:numCache>
                <c:formatCode>m/d/yy;@</c:formatCode>
                <c:ptCount val="31"/>
                <c:pt idx="0">
                  <c:v>44044</c:v>
                </c:pt>
                <c:pt idx="1">
                  <c:v>44045</c:v>
                </c:pt>
                <c:pt idx="2">
                  <c:v>44046</c:v>
                </c:pt>
                <c:pt idx="3">
                  <c:v>44047</c:v>
                </c:pt>
                <c:pt idx="4">
                  <c:v>44048</c:v>
                </c:pt>
                <c:pt idx="5" formatCode="m/d/yyyy">
                  <c:v>44049</c:v>
                </c:pt>
                <c:pt idx="6" formatCode="m/d/yyyy">
                  <c:v>44050</c:v>
                </c:pt>
                <c:pt idx="7" formatCode="m/d/yyyy">
                  <c:v>44051</c:v>
                </c:pt>
                <c:pt idx="8" formatCode="m/d/yyyy">
                  <c:v>44052</c:v>
                </c:pt>
                <c:pt idx="9" formatCode="m/d/yyyy">
                  <c:v>44053</c:v>
                </c:pt>
                <c:pt idx="10" formatCode="m/d/yyyy">
                  <c:v>44054</c:v>
                </c:pt>
                <c:pt idx="11" formatCode="m/d/yyyy">
                  <c:v>44055</c:v>
                </c:pt>
                <c:pt idx="12" formatCode="m/d/yyyy">
                  <c:v>44056</c:v>
                </c:pt>
                <c:pt idx="13" formatCode="m/d/yyyy">
                  <c:v>44057</c:v>
                </c:pt>
                <c:pt idx="14" formatCode="m/d/yyyy">
                  <c:v>44058</c:v>
                </c:pt>
                <c:pt idx="15" formatCode="m/d/yyyy">
                  <c:v>44059</c:v>
                </c:pt>
                <c:pt idx="16" formatCode="m/d/yyyy">
                  <c:v>44060</c:v>
                </c:pt>
                <c:pt idx="17" formatCode="m/d/yyyy">
                  <c:v>44061</c:v>
                </c:pt>
                <c:pt idx="18" formatCode="m/d/yyyy">
                  <c:v>44062</c:v>
                </c:pt>
                <c:pt idx="19" formatCode="m/d/yyyy">
                  <c:v>44063</c:v>
                </c:pt>
                <c:pt idx="20" formatCode="m/d/yyyy">
                  <c:v>44064</c:v>
                </c:pt>
                <c:pt idx="21" formatCode="m/d/yyyy">
                  <c:v>44065</c:v>
                </c:pt>
                <c:pt idx="22" formatCode="m/d/yyyy">
                  <c:v>44066</c:v>
                </c:pt>
                <c:pt idx="23" formatCode="m/d/yyyy">
                  <c:v>44067</c:v>
                </c:pt>
                <c:pt idx="24" formatCode="m/d/yyyy">
                  <c:v>44068</c:v>
                </c:pt>
                <c:pt idx="25" formatCode="m/d/yyyy">
                  <c:v>44069</c:v>
                </c:pt>
                <c:pt idx="26" formatCode="m/d/yyyy">
                  <c:v>44070</c:v>
                </c:pt>
                <c:pt idx="27" formatCode="m/d/yyyy">
                  <c:v>44071</c:v>
                </c:pt>
                <c:pt idx="28" formatCode="m/d/yyyy">
                  <c:v>44072</c:v>
                </c:pt>
                <c:pt idx="29" formatCode="m/d/yyyy">
                  <c:v>44073</c:v>
                </c:pt>
                <c:pt idx="30" formatCode="m/d/yyyy">
                  <c:v>44074</c:v>
                </c:pt>
              </c:numCache>
            </c:numRef>
          </c:cat>
          <c:val>
            <c:numRef>
              <c:f>Sheet1!$B$2:$B$32</c:f>
              <c:numCache>
                <c:formatCode>General</c:formatCode>
                <c:ptCount val="31"/>
                <c:pt idx="9" formatCode="0%">
                  <c:v>0.05</c:v>
                </c:pt>
                <c:pt idx="10" formatCode="0%">
                  <c:v>7.0000000000000007E-2</c:v>
                </c:pt>
                <c:pt idx="11" formatCode="0%">
                  <c:v>0.09</c:v>
                </c:pt>
                <c:pt idx="12" formatCode="0%">
                  <c:v>0.11</c:v>
                </c:pt>
                <c:pt idx="13" formatCode="0%">
                  <c:v>0.12</c:v>
                </c:pt>
                <c:pt idx="14" formatCode="0%">
                  <c:v>0.12</c:v>
                </c:pt>
                <c:pt idx="15" formatCode="0%">
                  <c:v>0.13</c:v>
                </c:pt>
                <c:pt idx="16" formatCode="0%">
                  <c:v>0.13</c:v>
                </c:pt>
                <c:pt idx="17" formatCode="0%">
                  <c:v>0.14000000000000001</c:v>
                </c:pt>
                <c:pt idx="18" formatCode="0%">
                  <c:v>0.15</c:v>
                </c:pt>
                <c:pt idx="19" formatCode="0%">
                  <c:v>0.15</c:v>
                </c:pt>
                <c:pt idx="20" formatCode="0%">
                  <c:v>0.21</c:v>
                </c:pt>
                <c:pt idx="21" formatCode="0%">
                  <c:v>0.27</c:v>
                </c:pt>
                <c:pt idx="22" formatCode="0%">
                  <c:v>0.33</c:v>
                </c:pt>
                <c:pt idx="23" formatCode="0%">
                  <c:v>0.35</c:v>
                </c:pt>
                <c:pt idx="24" formatCode="0%">
                  <c:v>0.38</c:v>
                </c:pt>
                <c:pt idx="25" formatCode="0%">
                  <c:v>0.4</c:v>
                </c:pt>
                <c:pt idx="26" formatCode="0%">
                  <c:v>0.42</c:v>
                </c:pt>
                <c:pt idx="27" formatCode="0%">
                  <c:v>0.44</c:v>
                </c:pt>
                <c:pt idx="28" formatCode="0%">
                  <c:v>0.46</c:v>
                </c:pt>
                <c:pt idx="29" formatCode="0%">
                  <c:v>0.49</c:v>
                </c:pt>
                <c:pt idx="30" formatCode="0%">
                  <c:v>0.5</c:v>
                </c:pt>
              </c:numCache>
            </c:numRef>
          </c:val>
          <c:extLst>
            <c:ext xmlns:c16="http://schemas.microsoft.com/office/drawing/2014/chart" uri="{C3380CC4-5D6E-409C-BE32-E72D297353CC}">
              <c16:uniqueId val="{00000000-01CB-4773-B528-86A83260C8F7}"/>
            </c:ext>
          </c:extLst>
        </c:ser>
        <c:ser>
          <c:idx val="1"/>
          <c:order val="1"/>
          <c:tx>
            <c:strRef>
              <c:f>Sheet1!$C$1</c:f>
              <c:strCache>
                <c:ptCount val="1"/>
                <c:pt idx="0">
                  <c:v>Sports/News</c:v>
                </c:pt>
              </c:strCache>
            </c:strRef>
          </c:tx>
          <c:spPr>
            <a:solidFill>
              <a:srgbClr val="1F1A62"/>
            </a:solidFill>
            <a:ln>
              <a:noFill/>
            </a:ln>
            <a:effectLst/>
          </c:spPr>
          <c:cat>
            <c:numRef>
              <c:f>Sheet1!$A$2:$A$32</c:f>
              <c:numCache>
                <c:formatCode>m/d/yy;@</c:formatCode>
                <c:ptCount val="31"/>
                <c:pt idx="0">
                  <c:v>44044</c:v>
                </c:pt>
                <c:pt idx="1">
                  <c:v>44045</c:v>
                </c:pt>
                <c:pt idx="2">
                  <c:v>44046</c:v>
                </c:pt>
                <c:pt idx="3">
                  <c:v>44047</c:v>
                </c:pt>
                <c:pt idx="4">
                  <c:v>44048</c:v>
                </c:pt>
                <c:pt idx="5" formatCode="m/d/yyyy">
                  <c:v>44049</c:v>
                </c:pt>
                <c:pt idx="6" formatCode="m/d/yyyy">
                  <c:v>44050</c:v>
                </c:pt>
                <c:pt idx="7" formatCode="m/d/yyyy">
                  <c:v>44051</c:v>
                </c:pt>
                <c:pt idx="8" formatCode="m/d/yyyy">
                  <c:v>44052</c:v>
                </c:pt>
                <c:pt idx="9" formatCode="m/d/yyyy">
                  <c:v>44053</c:v>
                </c:pt>
                <c:pt idx="10" formatCode="m/d/yyyy">
                  <c:v>44054</c:v>
                </c:pt>
                <c:pt idx="11" formatCode="m/d/yyyy">
                  <c:v>44055</c:v>
                </c:pt>
                <c:pt idx="12" formatCode="m/d/yyyy">
                  <c:v>44056</c:v>
                </c:pt>
                <c:pt idx="13" formatCode="m/d/yyyy">
                  <c:v>44057</c:v>
                </c:pt>
                <c:pt idx="14" formatCode="m/d/yyyy">
                  <c:v>44058</c:v>
                </c:pt>
                <c:pt idx="15" formatCode="m/d/yyyy">
                  <c:v>44059</c:v>
                </c:pt>
                <c:pt idx="16" formatCode="m/d/yyyy">
                  <c:v>44060</c:v>
                </c:pt>
                <c:pt idx="17" formatCode="m/d/yyyy">
                  <c:v>44061</c:v>
                </c:pt>
                <c:pt idx="18" formatCode="m/d/yyyy">
                  <c:v>44062</c:v>
                </c:pt>
                <c:pt idx="19" formatCode="m/d/yyyy">
                  <c:v>44063</c:v>
                </c:pt>
                <c:pt idx="20" formatCode="m/d/yyyy">
                  <c:v>44064</c:v>
                </c:pt>
                <c:pt idx="21" formatCode="m/d/yyyy">
                  <c:v>44065</c:v>
                </c:pt>
                <c:pt idx="22" formatCode="m/d/yyyy">
                  <c:v>44066</c:v>
                </c:pt>
                <c:pt idx="23" formatCode="m/d/yyyy">
                  <c:v>44067</c:v>
                </c:pt>
                <c:pt idx="24" formatCode="m/d/yyyy">
                  <c:v>44068</c:v>
                </c:pt>
                <c:pt idx="25" formatCode="m/d/yyyy">
                  <c:v>44069</c:v>
                </c:pt>
                <c:pt idx="26" formatCode="m/d/yyyy">
                  <c:v>44070</c:v>
                </c:pt>
                <c:pt idx="27" formatCode="m/d/yyyy">
                  <c:v>44071</c:v>
                </c:pt>
                <c:pt idx="28" formatCode="m/d/yyyy">
                  <c:v>44072</c:v>
                </c:pt>
                <c:pt idx="29" formatCode="m/d/yyyy">
                  <c:v>44073</c:v>
                </c:pt>
                <c:pt idx="30" formatCode="m/d/yyyy">
                  <c:v>44074</c:v>
                </c:pt>
              </c:numCache>
            </c:numRef>
          </c:cat>
          <c:val>
            <c:numRef>
              <c:f>Sheet1!$C$2:$C$32</c:f>
              <c:numCache>
                <c:formatCode>0%</c:formatCode>
                <c:ptCount val="31"/>
                <c:pt idx="0">
                  <c:v>0.01</c:v>
                </c:pt>
                <c:pt idx="1">
                  <c:v>0.04</c:v>
                </c:pt>
                <c:pt idx="2">
                  <c:v>0.04</c:v>
                </c:pt>
                <c:pt idx="3">
                  <c:v>0.04</c:v>
                </c:pt>
                <c:pt idx="4">
                  <c:v>0.05</c:v>
                </c:pt>
                <c:pt idx="5">
                  <c:v>0.05</c:v>
                </c:pt>
                <c:pt idx="6">
                  <c:v>0.05</c:v>
                </c:pt>
                <c:pt idx="7">
                  <c:v>0.05</c:v>
                </c:pt>
                <c:pt idx="8">
                  <c:v>0.05</c:v>
                </c:pt>
                <c:pt idx="9">
                  <c:v>0.18</c:v>
                </c:pt>
                <c:pt idx="10">
                  <c:v>0.24</c:v>
                </c:pt>
                <c:pt idx="11">
                  <c:v>0.27</c:v>
                </c:pt>
                <c:pt idx="12">
                  <c:v>0.29000000000000004</c:v>
                </c:pt>
                <c:pt idx="13">
                  <c:v>0.3</c:v>
                </c:pt>
                <c:pt idx="14">
                  <c:v>0.33</c:v>
                </c:pt>
                <c:pt idx="15">
                  <c:v>0.33</c:v>
                </c:pt>
                <c:pt idx="16">
                  <c:v>0.35</c:v>
                </c:pt>
                <c:pt idx="17">
                  <c:v>0.36</c:v>
                </c:pt>
                <c:pt idx="18">
                  <c:v>0.37</c:v>
                </c:pt>
                <c:pt idx="19">
                  <c:v>0.38</c:v>
                </c:pt>
                <c:pt idx="20">
                  <c:v>0.35000000000000009</c:v>
                </c:pt>
                <c:pt idx="21">
                  <c:v>0.31999999999999995</c:v>
                </c:pt>
                <c:pt idx="22">
                  <c:v>0.28999999999999998</c:v>
                </c:pt>
                <c:pt idx="23">
                  <c:v>0.28000000000000003</c:v>
                </c:pt>
                <c:pt idx="24">
                  <c:v>0.27</c:v>
                </c:pt>
                <c:pt idx="25">
                  <c:v>0.26</c:v>
                </c:pt>
                <c:pt idx="26">
                  <c:v>0.25000000000000006</c:v>
                </c:pt>
                <c:pt idx="27">
                  <c:v>0.24000000000000005</c:v>
                </c:pt>
                <c:pt idx="28">
                  <c:v>0.22999999999999993</c:v>
                </c:pt>
                <c:pt idx="29">
                  <c:v>0.20999999999999996</c:v>
                </c:pt>
                <c:pt idx="30">
                  <c:v>0.19999999999999996</c:v>
                </c:pt>
              </c:numCache>
            </c:numRef>
          </c:val>
          <c:extLst>
            <c:ext xmlns:c16="http://schemas.microsoft.com/office/drawing/2014/chart" uri="{C3380CC4-5D6E-409C-BE32-E72D297353CC}">
              <c16:uniqueId val="{00000001-01CB-4773-B528-86A83260C8F7}"/>
            </c:ext>
          </c:extLst>
        </c:ser>
        <c:dLbls>
          <c:showLegendKey val="0"/>
          <c:showVal val="0"/>
          <c:showCatName val="0"/>
          <c:showSerName val="0"/>
          <c:showPercent val="0"/>
          <c:showBubbleSize val="0"/>
        </c:dLbls>
        <c:axId val="1722768319"/>
        <c:axId val="1876773135"/>
      </c:areaChart>
      <c:dateAx>
        <c:axId val="1722768319"/>
        <c:scaling>
          <c:orientation val="minMax"/>
        </c:scaling>
        <c:delete val="0"/>
        <c:axPos val="b"/>
        <c:numFmt formatCode="m/d;@" sourceLinked="0"/>
        <c:majorTickMark val="out"/>
        <c:minorTickMark val="none"/>
        <c:tickLblPos val="nextTo"/>
        <c:spPr>
          <a:noFill/>
          <a:ln w="9525" cap="flat" cmpd="sng" algn="ctr">
            <a:solidFill>
              <a:srgbClr val="1F1A62"/>
            </a:solidFill>
            <a:round/>
          </a:ln>
          <a:effectLst/>
        </c:spPr>
        <c:txPr>
          <a:bodyPr rot="-5400000" spcFirstLastPara="1" vertOverflow="ellipsis"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876773135"/>
        <c:crosses val="autoZero"/>
        <c:auto val="1"/>
        <c:lblOffset val="100"/>
        <c:baseTimeUnit val="days"/>
      </c:dateAx>
      <c:valAx>
        <c:axId val="1876773135"/>
        <c:scaling>
          <c:orientation val="minMax"/>
        </c:scaling>
        <c:delete val="1"/>
        <c:axPos val="l"/>
        <c:numFmt formatCode="General" sourceLinked="1"/>
        <c:majorTickMark val="none"/>
        <c:minorTickMark val="none"/>
        <c:tickLblPos val="nextTo"/>
        <c:crossAx val="172276831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5515-411A-86FC-274E743D51C9}"/>
              </c:ext>
            </c:extLst>
          </c:dPt>
          <c:dPt>
            <c:idx val="1"/>
            <c:bubble3D val="0"/>
            <c:explosion val="1"/>
            <c:spPr>
              <a:solidFill>
                <a:srgbClr val="ED3C8D"/>
              </a:solidFill>
              <a:ln w="19050">
                <a:solidFill>
                  <a:schemeClr val="lt1"/>
                </a:solidFill>
              </a:ln>
              <a:effectLst/>
            </c:spPr>
            <c:extLst>
              <c:ext xmlns:c16="http://schemas.microsoft.com/office/drawing/2014/chart" uri="{C3380CC4-5D6E-409C-BE32-E72D297353CC}">
                <c16:uniqueId val="{00000003-5515-411A-86FC-274E743D51C9}"/>
              </c:ext>
            </c:extLst>
          </c:dPt>
          <c:cat>
            <c:strRef>
              <c:f>Sheet1!$A$2:$A$3</c:f>
              <c:strCache>
                <c:ptCount val="2"/>
                <c:pt idx="0">
                  <c:v>Sports/News</c:v>
                </c:pt>
                <c:pt idx="1">
                  <c:v>AIL* Test Schedule</c:v>
                </c:pt>
              </c:strCache>
            </c:strRef>
          </c:cat>
          <c:val>
            <c:numRef>
              <c:f>Sheet1!$B$2:$B$3</c:f>
              <c:numCache>
                <c:formatCode>General</c:formatCode>
                <c:ptCount val="2"/>
              </c:numCache>
            </c:numRef>
          </c:val>
          <c:extLst>
            <c:ext xmlns:c16="http://schemas.microsoft.com/office/drawing/2014/chart" uri="{C3380CC4-5D6E-409C-BE32-E72D297353CC}">
              <c16:uniqueId val="{0000000E-5515-411A-86FC-274E743D51C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3.1379080368615308E-3"/>
          <c:y val="2.4723157714481428E-2"/>
          <c:w val="0.99686208797065523"/>
          <c:h val="0.97527684228551859"/>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355971308039"/>
          <c:y val="9.3382624601359515E-2"/>
          <c:w val="0.77649875693367199"/>
          <c:h val="0.90661737539864051"/>
        </c:manualLayout>
      </c:layout>
      <c:pieChart>
        <c:varyColors val="1"/>
        <c:ser>
          <c:idx val="0"/>
          <c:order val="0"/>
          <c:tx>
            <c:strRef>
              <c:f>Sheet1!$B$1</c:f>
              <c:strCache>
                <c:ptCount val="1"/>
                <c:pt idx="0">
                  <c:v>% of Time Spent</c:v>
                </c:pt>
              </c:strCache>
            </c:strRef>
          </c:tx>
          <c:dPt>
            <c:idx val="0"/>
            <c:bubble3D val="0"/>
            <c:spPr>
              <a:solidFill>
                <a:srgbClr val="E2E8F1"/>
              </a:solidFill>
              <a:ln w="19050">
                <a:solidFill>
                  <a:schemeClr val="lt1"/>
                </a:solidFill>
              </a:ln>
              <a:effectLst/>
            </c:spPr>
            <c:extLst>
              <c:ext xmlns:c16="http://schemas.microsoft.com/office/drawing/2014/chart" uri="{C3380CC4-5D6E-409C-BE32-E72D297353CC}">
                <c16:uniqueId val="{00000001-C4D4-40DA-9934-839B4D8377A6}"/>
              </c:ext>
            </c:extLst>
          </c:dPt>
          <c:dPt>
            <c:idx val="1"/>
            <c:bubble3D val="0"/>
            <c:spPr>
              <a:solidFill>
                <a:srgbClr val="FFE900"/>
              </a:solidFill>
              <a:ln w="19050">
                <a:solidFill>
                  <a:schemeClr val="lt1"/>
                </a:solidFill>
              </a:ln>
              <a:effectLst/>
            </c:spPr>
            <c:extLst>
              <c:ext xmlns:c16="http://schemas.microsoft.com/office/drawing/2014/chart" uri="{C3380CC4-5D6E-409C-BE32-E72D297353CC}">
                <c16:uniqueId val="{00000003-C4D4-40DA-9934-839B4D8377A6}"/>
              </c:ext>
            </c:extLst>
          </c:dPt>
          <c:dPt>
            <c:idx val="2"/>
            <c:bubble3D val="0"/>
            <c:spPr>
              <a:solidFill>
                <a:srgbClr val="7ED2F6"/>
              </a:solidFill>
              <a:ln w="19050">
                <a:solidFill>
                  <a:schemeClr val="lt1"/>
                </a:solidFill>
              </a:ln>
              <a:effectLst/>
            </c:spPr>
            <c:extLst>
              <c:ext xmlns:c16="http://schemas.microsoft.com/office/drawing/2014/chart" uri="{C3380CC4-5D6E-409C-BE32-E72D297353CC}">
                <c16:uniqueId val="{00000005-C4D4-40DA-9934-839B4D8377A6}"/>
              </c:ext>
            </c:extLst>
          </c:dPt>
          <c:dPt>
            <c:idx val="3"/>
            <c:bubble3D val="0"/>
            <c:spPr>
              <a:solidFill>
                <a:srgbClr val="1F1A62"/>
              </a:solidFill>
              <a:ln w="19050">
                <a:solidFill>
                  <a:schemeClr val="lt1"/>
                </a:solidFill>
              </a:ln>
              <a:effectLst/>
            </c:spPr>
            <c:extLst>
              <c:ext xmlns:c16="http://schemas.microsoft.com/office/drawing/2014/chart" uri="{C3380CC4-5D6E-409C-BE32-E72D297353CC}">
                <c16:uniqueId val="{00000007-C4D4-40DA-9934-839B4D8377A6}"/>
              </c:ext>
            </c:extLst>
          </c:dPt>
          <c:dPt>
            <c:idx val="4"/>
            <c:bubble3D val="0"/>
            <c:spPr>
              <a:solidFill>
                <a:srgbClr val="00C0F3"/>
              </a:solidFill>
              <a:ln w="19050">
                <a:solidFill>
                  <a:schemeClr val="lt1"/>
                </a:solidFill>
              </a:ln>
              <a:effectLst/>
            </c:spPr>
            <c:extLst>
              <c:ext xmlns:c16="http://schemas.microsoft.com/office/drawing/2014/chart" uri="{C3380CC4-5D6E-409C-BE32-E72D297353CC}">
                <c16:uniqueId val="{00000009-C4D4-40DA-9934-839B4D8377A6}"/>
              </c:ext>
            </c:extLst>
          </c:dPt>
          <c:dPt>
            <c:idx val="5"/>
            <c:bubble3D val="0"/>
            <c:spPr>
              <a:solidFill>
                <a:srgbClr val="ED3C8D"/>
              </a:solidFill>
              <a:ln w="19050">
                <a:solidFill>
                  <a:schemeClr val="lt1"/>
                </a:solidFill>
              </a:ln>
              <a:effectLst/>
            </c:spPr>
            <c:extLst>
              <c:ext xmlns:c16="http://schemas.microsoft.com/office/drawing/2014/chart" uri="{C3380CC4-5D6E-409C-BE32-E72D297353CC}">
                <c16:uniqueId val="{0000000B-C4D4-40DA-9934-839B4D8377A6}"/>
              </c:ext>
            </c:extLst>
          </c:dPt>
          <c:dPt>
            <c:idx val="6"/>
            <c:bubble3D val="0"/>
            <c:spPr>
              <a:solidFill>
                <a:srgbClr val="66C5AD"/>
              </a:solidFill>
              <a:ln w="19050">
                <a:solidFill>
                  <a:schemeClr val="lt1"/>
                </a:solidFill>
              </a:ln>
              <a:effectLst/>
            </c:spPr>
            <c:extLst>
              <c:ext xmlns:c16="http://schemas.microsoft.com/office/drawing/2014/chart" uri="{C3380CC4-5D6E-409C-BE32-E72D297353CC}">
                <c16:uniqueId val="{0000000D-86E1-4187-A7BD-A79D88DC2F56}"/>
              </c:ext>
            </c:extLst>
          </c:dPt>
          <c:dLbls>
            <c:dLbl>
              <c:idx val="0"/>
              <c:layout>
                <c:manualLayout>
                  <c:x val="-5.8398276445918024E-2"/>
                  <c:y val="7.157055851600341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D4-40DA-9934-839B4D8377A6}"/>
                </c:ext>
              </c:extLst>
            </c:dLbl>
            <c:dLbl>
              <c:idx val="1"/>
              <c:layout>
                <c:manualLayout>
                  <c:x val="-3.9452603419801585E-2"/>
                  <c:y val="1.815556668714173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D4-40DA-9934-839B4D8377A6}"/>
                </c:ext>
              </c:extLst>
            </c:dLbl>
            <c:dLbl>
              <c:idx val="2"/>
              <c:layout>
                <c:manualLayout>
                  <c:x val="9.1060490237889922E-4"/>
                  <c:y val="3.16614043478162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D4-40DA-9934-839B4D8377A6}"/>
                </c:ext>
              </c:extLst>
            </c:dLbl>
            <c:dLbl>
              <c:idx val="3"/>
              <c:layout>
                <c:manualLayout>
                  <c:x val="-0.14932493360413648"/>
                  <c:y val="-0.1829337673140868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8426763221898332"/>
                      <c:h val="0.17622776736395224"/>
                    </c:manualLayout>
                  </c15:layout>
                </c:ext>
                <c:ext xmlns:c16="http://schemas.microsoft.com/office/drawing/2014/chart" uri="{C3380CC4-5D6E-409C-BE32-E72D297353CC}">
                  <c16:uniqueId val="{00000007-C4D4-40DA-9934-839B4D8377A6}"/>
                </c:ext>
              </c:extLst>
            </c:dLbl>
            <c:dLbl>
              <c:idx val="5"/>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C4D4-40DA-9934-839B4D8377A6}"/>
                </c:ext>
              </c:extLst>
            </c:dLbl>
            <c:dLbl>
              <c:idx val="6"/>
              <c:layout>
                <c:manualLayout>
                  <c:x val="0.1969936153521584"/>
                  <c:y val="0.1711945274906105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4508192358632538"/>
                      <c:h val="0.17622776736395224"/>
                    </c:manualLayout>
                  </c15:layout>
                </c:ext>
                <c:ext xmlns:c16="http://schemas.microsoft.com/office/drawing/2014/chart" uri="{C3380CC4-5D6E-409C-BE32-E72D297353CC}">
                  <c16:uniqueId val="{0000000D-86E1-4187-A7BD-A79D88DC2F5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Early Morning</c:v>
                </c:pt>
                <c:pt idx="1">
                  <c:v>Daytime</c:v>
                </c:pt>
                <c:pt idx="2">
                  <c:v>Early Fringe</c:v>
                </c:pt>
                <c:pt idx="3">
                  <c:v>Primetime</c:v>
                </c:pt>
                <c:pt idx="4">
                  <c:v>Late Fringe</c:v>
                </c:pt>
                <c:pt idx="5">
                  <c:v>Weekend</c:v>
                </c:pt>
                <c:pt idx="6">
                  <c:v>Full Day ROT</c:v>
                </c:pt>
              </c:strCache>
            </c:strRef>
          </c:cat>
          <c:val>
            <c:numRef>
              <c:f>Sheet1!$B$2:$B$8</c:f>
              <c:numCache>
                <c:formatCode>0.00%</c:formatCode>
                <c:ptCount val="7"/>
                <c:pt idx="0">
                  <c:v>2.5000000000000001E-3</c:v>
                </c:pt>
                <c:pt idx="1">
                  <c:v>7.6799999999999993E-2</c:v>
                </c:pt>
                <c:pt idx="2">
                  <c:v>1.38E-2</c:v>
                </c:pt>
                <c:pt idx="3">
                  <c:v>0.44729999999999998</c:v>
                </c:pt>
                <c:pt idx="4">
                  <c:v>5.4199999999999998E-2</c:v>
                </c:pt>
                <c:pt idx="5">
                  <c:v>7.8700000000000006E-2</c:v>
                </c:pt>
                <c:pt idx="6">
                  <c:v>0.32669999999999999</c:v>
                </c:pt>
              </c:numCache>
            </c:numRef>
          </c:val>
          <c:extLst>
            <c:ext xmlns:c16="http://schemas.microsoft.com/office/drawing/2014/chart" uri="{C3380CC4-5D6E-409C-BE32-E72D297353CC}">
              <c16:uniqueId val="{0000000C-C4D4-40DA-9934-839B4D8377A6}"/>
            </c:ext>
          </c:extLst>
        </c:ser>
        <c:dLbls>
          <c:dLblPos val="bestFit"/>
          <c:showLegendKey val="0"/>
          <c:showVal val="1"/>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6356-4D24-9FB7-6D3F74530B07}"/>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6356-4D24-9FB7-6D3F74530B07}"/>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6356-4D24-9FB7-6D3F74530B07}"/>
              </c:ext>
            </c:extLst>
          </c:dPt>
          <c:dPt>
            <c:idx val="3"/>
            <c:bubble3D val="0"/>
            <c:spPr>
              <a:solidFill>
                <a:srgbClr val="E2E8F1"/>
              </a:solidFill>
              <a:ln w="19050">
                <a:solidFill>
                  <a:schemeClr val="lt1"/>
                </a:solidFill>
              </a:ln>
              <a:effectLst/>
            </c:spPr>
            <c:extLst>
              <c:ext xmlns:c16="http://schemas.microsoft.com/office/drawing/2014/chart" uri="{C3380CC4-5D6E-409C-BE32-E72D297353CC}">
                <c16:uniqueId val="{00000007-6356-4D24-9FB7-6D3F74530B07}"/>
              </c:ext>
            </c:extLst>
          </c:dPt>
          <c:dPt>
            <c:idx val="4"/>
            <c:bubble3D val="0"/>
            <c:explosion val="1"/>
            <c:spPr>
              <a:solidFill>
                <a:srgbClr val="FFE900"/>
              </a:solidFill>
              <a:ln w="19050">
                <a:solidFill>
                  <a:schemeClr val="lt1"/>
                </a:solidFill>
              </a:ln>
              <a:effectLst/>
            </c:spPr>
            <c:extLst>
              <c:ext xmlns:c16="http://schemas.microsoft.com/office/drawing/2014/chart" uri="{C3380CC4-5D6E-409C-BE32-E72D297353CC}">
                <c16:uniqueId val="{00000009-6356-4D24-9FB7-6D3F74530B07}"/>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6356-4D24-9FB7-6D3F74530B07}"/>
              </c:ext>
            </c:extLst>
          </c:dPt>
          <c:dPt>
            <c:idx val="6"/>
            <c:bubble3D val="0"/>
            <c:spPr>
              <a:solidFill>
                <a:srgbClr val="66C5AD"/>
              </a:solidFill>
              <a:ln w="19050">
                <a:solidFill>
                  <a:schemeClr val="lt1"/>
                </a:solidFill>
              </a:ln>
              <a:effectLst/>
            </c:spPr>
            <c:extLst>
              <c:ext xmlns:c16="http://schemas.microsoft.com/office/drawing/2014/chart" uri="{C3380CC4-5D6E-409C-BE32-E72D297353CC}">
                <c16:uniqueId val="{0000000D-6356-4D24-9FB7-6D3F74530B07}"/>
              </c:ext>
            </c:extLst>
          </c:dPt>
          <c:cat>
            <c:strRef>
              <c:f>Sheet1!$A$2:$A$8</c:f>
              <c:strCache>
                <c:ptCount val="7"/>
                <c:pt idx="0">
                  <c:v>Primetime</c:v>
                </c:pt>
                <c:pt idx="1">
                  <c:v>Late Fringe</c:v>
                </c:pt>
                <c:pt idx="2">
                  <c:v>Weekend</c:v>
                </c:pt>
                <c:pt idx="3">
                  <c:v>Early Morning</c:v>
                </c:pt>
                <c:pt idx="4">
                  <c:v>Daytime</c:v>
                </c:pt>
                <c:pt idx="5">
                  <c:v>Early Fringe</c:v>
                </c:pt>
                <c:pt idx="6">
                  <c:v>Full Day ROT</c:v>
                </c:pt>
              </c:strCache>
            </c:strRef>
          </c:cat>
          <c:val>
            <c:numRef>
              <c:f>Sheet1!$B$2:$B$8</c:f>
              <c:numCache>
                <c:formatCode>General</c:formatCode>
                <c:ptCount val="7"/>
              </c:numCache>
            </c:numRef>
          </c:val>
          <c:extLst>
            <c:ext xmlns:c16="http://schemas.microsoft.com/office/drawing/2014/chart" uri="{C3380CC4-5D6E-409C-BE32-E72D297353CC}">
              <c16:uniqueId val="{0000000E-6356-4D24-9FB7-6D3F74530B07}"/>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4.2262231260356022E-5"/>
          <c:y val="7.0031109081568579E-2"/>
          <c:w val="0.9968620504418263"/>
          <c:h val="0.82752297505565398"/>
        </c:manualLayout>
      </c:layout>
      <c:overlay val="0"/>
      <c:spPr>
        <a:solidFill>
          <a:schemeClr val="bg1"/>
        </a:solidFill>
        <a:ln>
          <a:solidFill>
            <a:schemeClr val="tx1"/>
          </a:solidFill>
        </a:ln>
        <a:effectLst/>
      </c:spPr>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National Campaign</c:v>
                </c:pt>
              </c:strCache>
            </c:strRef>
          </c:tx>
          <c:spPr>
            <a:solidFill>
              <a:srgbClr val="E2E8F0"/>
            </a:solidFill>
            <a:ln>
              <a:noFill/>
            </a:ln>
            <a:effectLst/>
          </c:spPr>
          <c:invertIfNegative val="0"/>
          <c:dLbls>
            <c:dLbl>
              <c:idx val="3"/>
              <c:layout>
                <c:manualLayout>
                  <c:x val="0"/>
                  <c:y val="3.73269138120876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DD-4954-9DB5-3CA683C42C3D}"/>
                </c:ext>
              </c:extLst>
            </c:dLbl>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Target HHs</c:v>
                </c:pt>
                <c:pt idx="1">
                  <c:v>Hispanic Target HHs</c:v>
                </c:pt>
                <c:pt idx="2">
                  <c:v>African American Target HHs</c:v>
                </c:pt>
                <c:pt idx="3">
                  <c:v>Asian American Target HHs</c:v>
                </c:pt>
              </c:strCache>
            </c:strRef>
          </c:cat>
          <c:val>
            <c:numRef>
              <c:f>Sheet1!$B$2:$B$5</c:f>
              <c:numCache>
                <c:formatCode>0%</c:formatCode>
                <c:ptCount val="4"/>
                <c:pt idx="0">
                  <c:v>0.47</c:v>
                </c:pt>
                <c:pt idx="1">
                  <c:v>0.5</c:v>
                </c:pt>
                <c:pt idx="2">
                  <c:v>0.63</c:v>
                </c:pt>
                <c:pt idx="3">
                  <c:v>0.35</c:v>
                </c:pt>
              </c:numCache>
            </c:numRef>
          </c:val>
          <c:extLst>
            <c:ext xmlns:c16="http://schemas.microsoft.com/office/drawing/2014/chart" uri="{C3380CC4-5D6E-409C-BE32-E72D297353CC}">
              <c16:uniqueId val="{00000000-22DD-4954-9DB5-3CA683C42C3D}"/>
            </c:ext>
          </c:extLst>
        </c:ser>
        <c:ser>
          <c:idx val="1"/>
          <c:order val="1"/>
          <c:tx>
            <c:strRef>
              <c:f>Sheet1!$C$1</c:f>
              <c:strCache>
                <c:ptCount val="1"/>
                <c:pt idx="0">
                  <c:v>National + DIRECTV Addressable Campaign</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Target HHs</c:v>
                </c:pt>
                <c:pt idx="1">
                  <c:v>Hispanic Target HHs</c:v>
                </c:pt>
                <c:pt idx="2">
                  <c:v>African American Target HHs</c:v>
                </c:pt>
                <c:pt idx="3">
                  <c:v>Asian American Target HHs</c:v>
                </c:pt>
              </c:strCache>
            </c:strRef>
          </c:cat>
          <c:val>
            <c:numRef>
              <c:f>Sheet1!$C$2:$C$5</c:f>
              <c:numCache>
                <c:formatCode>0%</c:formatCode>
                <c:ptCount val="4"/>
                <c:pt idx="0">
                  <c:v>0.84</c:v>
                </c:pt>
                <c:pt idx="1">
                  <c:v>0.89</c:v>
                </c:pt>
                <c:pt idx="2">
                  <c:v>0.93</c:v>
                </c:pt>
                <c:pt idx="3">
                  <c:v>0.86</c:v>
                </c:pt>
              </c:numCache>
            </c:numRef>
          </c:val>
          <c:extLst>
            <c:ext xmlns:c16="http://schemas.microsoft.com/office/drawing/2014/chart" uri="{C3380CC4-5D6E-409C-BE32-E72D297353CC}">
              <c16:uniqueId val="{00000001-22DD-4954-9DB5-3CA683C42C3D}"/>
            </c:ext>
          </c:extLst>
        </c:ser>
        <c:dLbls>
          <c:dLblPos val="inEnd"/>
          <c:showLegendKey val="0"/>
          <c:showVal val="1"/>
          <c:showCatName val="0"/>
          <c:showSerName val="0"/>
          <c:showPercent val="0"/>
          <c:showBubbleSize val="0"/>
        </c:dLbls>
        <c:gapWidth val="150"/>
        <c:axId val="1420202864"/>
        <c:axId val="1419840560"/>
      </c:barChart>
      <c:catAx>
        <c:axId val="14202028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crossAx val="1419840560"/>
        <c:crosses val="autoZero"/>
        <c:auto val="1"/>
        <c:lblAlgn val="ctr"/>
        <c:lblOffset val="100"/>
        <c:noMultiLvlLbl val="0"/>
      </c:catAx>
      <c:valAx>
        <c:axId val="1419840560"/>
        <c:scaling>
          <c:orientation val="minMax"/>
        </c:scaling>
        <c:delete val="1"/>
        <c:axPos val="l"/>
        <c:numFmt formatCode="0%" sourceLinked="1"/>
        <c:majorTickMark val="none"/>
        <c:minorTickMark val="none"/>
        <c:tickLblPos val="nextTo"/>
        <c:crossAx val="14202028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126079569653111E-2"/>
          <c:y val="2.7265564450856504E-2"/>
          <c:w val="0.93574784086069374"/>
          <c:h val="0.60658768496376525"/>
        </c:manualLayout>
      </c:layout>
      <c:barChart>
        <c:barDir val="col"/>
        <c:grouping val="clustered"/>
        <c:varyColors val="0"/>
        <c:ser>
          <c:idx val="0"/>
          <c:order val="0"/>
          <c:tx>
            <c:strRef>
              <c:f>Sheet1!$B$1</c:f>
              <c:strCache>
                <c:ptCount val="1"/>
                <c:pt idx="0">
                  <c:v>National Campaign</c:v>
                </c:pt>
              </c:strCache>
            </c:strRef>
          </c:tx>
          <c:spPr>
            <a:solidFill>
              <a:srgbClr val="E2E8F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Decile 0 (Unreached)</c:v>
                </c:pt>
                <c:pt idx="1">
                  <c:v>Decile 1</c:v>
                </c:pt>
                <c:pt idx="2">
                  <c:v>Decile 2</c:v>
                </c:pt>
                <c:pt idx="3">
                  <c:v>Decile 3</c:v>
                </c:pt>
              </c:strCache>
            </c:strRef>
          </c:cat>
          <c:val>
            <c:numRef>
              <c:f>Sheet1!$B$2:$B$5</c:f>
              <c:numCache>
                <c:formatCode>General</c:formatCode>
                <c:ptCount val="4"/>
                <c:pt idx="0">
                  <c:v>0</c:v>
                </c:pt>
                <c:pt idx="1">
                  <c:v>0.14000000000000001</c:v>
                </c:pt>
                <c:pt idx="2">
                  <c:v>0.14000000000000001</c:v>
                </c:pt>
                <c:pt idx="3">
                  <c:v>0.17</c:v>
                </c:pt>
              </c:numCache>
            </c:numRef>
          </c:val>
          <c:extLst>
            <c:ext xmlns:c16="http://schemas.microsoft.com/office/drawing/2014/chart" uri="{C3380CC4-5D6E-409C-BE32-E72D297353CC}">
              <c16:uniqueId val="{00000000-C4A4-4B03-B1E6-F669283622C5}"/>
            </c:ext>
          </c:extLst>
        </c:ser>
        <c:ser>
          <c:idx val="1"/>
          <c:order val="1"/>
          <c:tx>
            <c:strRef>
              <c:f>Sheet1!$C$1</c:f>
              <c:strCache>
                <c:ptCount val="1"/>
                <c:pt idx="0">
                  <c:v>National + DIRECTV Addressable Campaign</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Decile 0 (Unreached)</c:v>
                </c:pt>
                <c:pt idx="1">
                  <c:v>Decile 1</c:v>
                </c:pt>
                <c:pt idx="2">
                  <c:v>Decile 2</c:v>
                </c:pt>
                <c:pt idx="3">
                  <c:v>Decile 3</c:v>
                </c:pt>
              </c:strCache>
            </c:strRef>
          </c:cat>
          <c:val>
            <c:numRef>
              <c:f>Sheet1!$C$2:$C$5</c:f>
              <c:numCache>
                <c:formatCode>General</c:formatCode>
                <c:ptCount val="4"/>
                <c:pt idx="0">
                  <c:v>2.2000000000000002</c:v>
                </c:pt>
                <c:pt idx="1">
                  <c:v>2.29</c:v>
                </c:pt>
                <c:pt idx="2">
                  <c:v>2.27</c:v>
                </c:pt>
                <c:pt idx="3">
                  <c:v>2.29</c:v>
                </c:pt>
              </c:numCache>
            </c:numRef>
          </c:val>
          <c:extLst>
            <c:ext xmlns:c16="http://schemas.microsoft.com/office/drawing/2014/chart" uri="{C3380CC4-5D6E-409C-BE32-E72D297353CC}">
              <c16:uniqueId val="{00000001-C4A4-4B03-B1E6-F669283622C5}"/>
            </c:ext>
          </c:extLst>
        </c:ser>
        <c:dLbls>
          <c:dLblPos val="inEnd"/>
          <c:showLegendKey val="0"/>
          <c:showVal val="1"/>
          <c:showCatName val="0"/>
          <c:showSerName val="0"/>
          <c:showPercent val="0"/>
          <c:showBubbleSize val="0"/>
        </c:dLbls>
        <c:gapWidth val="219"/>
        <c:overlap val="-27"/>
        <c:axId val="2033031791"/>
        <c:axId val="2033033439"/>
      </c:barChart>
      <c:catAx>
        <c:axId val="2033031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crossAx val="2033033439"/>
        <c:crosses val="autoZero"/>
        <c:auto val="1"/>
        <c:lblAlgn val="ctr"/>
        <c:lblOffset val="100"/>
        <c:noMultiLvlLbl val="0"/>
      </c:catAx>
      <c:valAx>
        <c:axId val="2033033439"/>
        <c:scaling>
          <c:orientation val="minMax"/>
        </c:scaling>
        <c:delete val="1"/>
        <c:axPos val="l"/>
        <c:numFmt formatCode="General" sourceLinked="1"/>
        <c:majorTickMark val="none"/>
        <c:minorTickMark val="none"/>
        <c:tickLblPos val="nextTo"/>
        <c:crossAx val="2033031791"/>
        <c:crosses val="autoZero"/>
        <c:crossBetween val="between"/>
      </c:valAx>
      <c:spPr>
        <a:noFill/>
        <a:ln w="25400">
          <a:noFill/>
        </a:ln>
        <a:effectLst/>
      </c:spPr>
    </c:plotArea>
    <c:legend>
      <c:legendPos val="b"/>
      <c:layout>
        <c:manualLayout>
          <c:xMode val="edge"/>
          <c:yMode val="edge"/>
          <c:x val="0.13326766462361633"/>
          <c:y val="0.7565845314707208"/>
          <c:w val="0.73058582515056725"/>
          <c:h val="0.22830757727387746"/>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8431072862917454E-2"/>
          <c:w val="0.96562499999999996"/>
          <c:h val="0.90932237987413811"/>
        </c:manualLayout>
      </c:layout>
      <c:barChart>
        <c:barDir val="col"/>
        <c:grouping val="clustered"/>
        <c:varyColors val="0"/>
        <c:ser>
          <c:idx val="0"/>
          <c:order val="0"/>
          <c:tx>
            <c:strRef>
              <c:f>Sheet1!$B$1</c:f>
              <c:strCache>
                <c:ptCount val="1"/>
                <c:pt idx="0">
                  <c:v>National Campaign</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Hispanic HHs</c:v>
                </c:pt>
                <c:pt idx="1">
                  <c:v>African American HHs</c:v>
                </c:pt>
                <c:pt idx="2">
                  <c:v>Asian American HHs</c:v>
                </c:pt>
              </c:strCache>
            </c:strRef>
          </c:cat>
          <c:val>
            <c:numRef>
              <c:f>Sheet1!$B$2:$B$4</c:f>
              <c:numCache>
                <c:formatCode>0%</c:formatCode>
                <c:ptCount val="3"/>
                <c:pt idx="0">
                  <c:v>0.5</c:v>
                </c:pt>
                <c:pt idx="1">
                  <c:v>0.63</c:v>
                </c:pt>
                <c:pt idx="2">
                  <c:v>0.35</c:v>
                </c:pt>
              </c:numCache>
            </c:numRef>
          </c:val>
          <c:extLst>
            <c:ext xmlns:c16="http://schemas.microsoft.com/office/drawing/2014/chart" uri="{C3380CC4-5D6E-409C-BE32-E72D297353CC}">
              <c16:uniqueId val="{00000000-A36E-4B17-9FF7-9BB61BD2312D}"/>
            </c:ext>
          </c:extLst>
        </c:ser>
        <c:ser>
          <c:idx val="1"/>
          <c:order val="1"/>
          <c:tx>
            <c:strRef>
              <c:f>Sheet1!$C$1</c:f>
              <c:strCache>
                <c:ptCount val="1"/>
                <c:pt idx="0">
                  <c:v>National + Addressable Campaign</c:v>
                </c:pt>
              </c:strCache>
            </c:strRef>
          </c:tx>
          <c:spPr>
            <a:solidFill>
              <a:srgbClr val="00BFF2"/>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6E-4B17-9FF7-9BB61BD2312D}"/>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6E-4B17-9FF7-9BB61BD2312D}"/>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6E-4B17-9FF7-9BB61BD2312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Hispanic HHs</c:v>
                </c:pt>
                <c:pt idx="1">
                  <c:v>African American HHs</c:v>
                </c:pt>
                <c:pt idx="2">
                  <c:v>Asian American HHs</c:v>
                </c:pt>
              </c:strCache>
            </c:strRef>
          </c:cat>
          <c:val>
            <c:numRef>
              <c:f>Sheet1!$C$2:$C$4</c:f>
              <c:numCache>
                <c:formatCode>0%</c:formatCode>
                <c:ptCount val="3"/>
                <c:pt idx="0">
                  <c:v>0.89</c:v>
                </c:pt>
                <c:pt idx="1">
                  <c:v>0.93</c:v>
                </c:pt>
                <c:pt idx="2">
                  <c:v>0.86</c:v>
                </c:pt>
              </c:numCache>
            </c:numRef>
          </c:val>
          <c:extLst>
            <c:ext xmlns:c16="http://schemas.microsoft.com/office/drawing/2014/chart" uri="{C3380CC4-5D6E-409C-BE32-E72D297353CC}">
              <c16:uniqueId val="{00000001-A36E-4B17-9FF7-9BB61BD2312D}"/>
            </c:ext>
          </c:extLst>
        </c:ser>
        <c:dLbls>
          <c:showLegendKey val="0"/>
          <c:showVal val="0"/>
          <c:showCatName val="0"/>
          <c:showSerName val="0"/>
          <c:showPercent val="0"/>
          <c:showBubbleSize val="0"/>
        </c:dLbls>
        <c:gapWidth val="219"/>
        <c:overlap val="-27"/>
        <c:axId val="188102992"/>
        <c:axId val="188104432"/>
      </c:barChart>
      <c:catAx>
        <c:axId val="1881029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188104432"/>
        <c:crosses val="autoZero"/>
        <c:auto val="1"/>
        <c:lblAlgn val="ctr"/>
        <c:lblOffset val="100"/>
        <c:noMultiLvlLbl val="0"/>
      </c:catAx>
      <c:valAx>
        <c:axId val="188104432"/>
        <c:scaling>
          <c:orientation val="minMax"/>
        </c:scaling>
        <c:delete val="1"/>
        <c:axPos val="l"/>
        <c:numFmt formatCode="0%" sourceLinked="1"/>
        <c:majorTickMark val="none"/>
        <c:minorTickMark val="none"/>
        <c:tickLblPos val="nextTo"/>
        <c:crossAx val="188102992"/>
        <c:crosses val="autoZero"/>
        <c:crossBetween val="between"/>
      </c:valAx>
      <c:spPr>
        <a:noFill/>
        <a:ln>
          <a:noFill/>
        </a:ln>
        <a:effectLst/>
      </c:spPr>
    </c:plotArea>
    <c:legend>
      <c:legendPos val="b"/>
      <c:layout>
        <c:manualLayout>
          <c:xMode val="edge"/>
          <c:yMode val="edge"/>
          <c:x val="0.20329466043307085"/>
          <c:y val="7.7071204675640788E-4"/>
          <c:w val="0.59341067913385825"/>
          <c:h val="6.137637850021710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075399330828"/>
          <c:y val="8.2471062061966832E-2"/>
          <c:w val="0.78331664122377886"/>
          <c:h val="0.70309656550280664"/>
        </c:manualLayout>
      </c:layout>
      <c:barChart>
        <c:barDir val="col"/>
        <c:grouping val="stacked"/>
        <c:varyColors val="0"/>
        <c:ser>
          <c:idx val="0"/>
          <c:order val="0"/>
          <c:tx>
            <c:strRef>
              <c:f>Sheet1!$B$1</c:f>
              <c:strCache>
                <c:ptCount val="1"/>
                <c:pt idx="0">
                  <c:v>Programmer A</c:v>
                </c:pt>
              </c:strCache>
            </c:strRef>
          </c:tx>
          <c:spPr>
            <a:solidFill>
              <a:srgbClr val="7030A0"/>
            </a:solidFill>
            <a:ln>
              <a:noFill/>
            </a:ln>
            <a:effectLst/>
          </c:spPr>
          <c:invertIfNegative val="0"/>
          <c:cat>
            <c:strRef>
              <c:f>Sheet1!$A$2:$A$3</c:f>
              <c:strCache>
                <c:ptCount val="2"/>
                <c:pt idx="0">
                  <c:v>Canoe Linear</c:v>
                </c:pt>
                <c:pt idx="1">
                  <c:v>Canoe VOD</c:v>
                </c:pt>
              </c:strCache>
            </c:strRef>
          </c:cat>
          <c:val>
            <c:numRef>
              <c:f>Sheet1!$B$2:$B$3</c:f>
              <c:numCache>
                <c:formatCode>General</c:formatCode>
                <c:ptCount val="2"/>
                <c:pt idx="0" formatCode="_(* #,##0_);_(* \(#,##0\);_(* &quot;-&quot;??_);_(@_)">
                  <c:v>250000</c:v>
                </c:pt>
              </c:numCache>
            </c:numRef>
          </c:val>
          <c:extLst>
            <c:ext xmlns:c16="http://schemas.microsoft.com/office/drawing/2014/chart" uri="{C3380CC4-5D6E-409C-BE32-E72D297353CC}">
              <c16:uniqueId val="{00000000-A7E8-304C-A779-8A8FD5C44784}"/>
            </c:ext>
          </c:extLst>
        </c:ser>
        <c:ser>
          <c:idx val="1"/>
          <c:order val="1"/>
          <c:tx>
            <c:strRef>
              <c:f>Sheet1!$C$1</c:f>
              <c:strCache>
                <c:ptCount val="1"/>
                <c:pt idx="0">
                  <c:v>Programmer B</c:v>
                </c:pt>
              </c:strCache>
            </c:strRef>
          </c:tx>
          <c:spPr>
            <a:solidFill>
              <a:srgbClr val="002060"/>
            </a:solidFill>
            <a:ln>
              <a:noFill/>
            </a:ln>
            <a:effectLst/>
          </c:spPr>
          <c:invertIfNegative val="0"/>
          <c:cat>
            <c:strRef>
              <c:f>Sheet1!$A$2:$A$3</c:f>
              <c:strCache>
                <c:ptCount val="2"/>
                <c:pt idx="0">
                  <c:v>Canoe Linear</c:v>
                </c:pt>
                <c:pt idx="1">
                  <c:v>Canoe VOD</c:v>
                </c:pt>
              </c:strCache>
            </c:strRef>
          </c:cat>
          <c:val>
            <c:numRef>
              <c:f>Sheet1!$C$2:$C$3</c:f>
              <c:numCache>
                <c:formatCode>_(* #,##0_);_(* \(#,##0\);_(* "-"??_);_(@_)</c:formatCode>
                <c:ptCount val="2"/>
                <c:pt idx="1">
                  <c:v>140000</c:v>
                </c:pt>
              </c:numCache>
            </c:numRef>
          </c:val>
          <c:extLst>
            <c:ext xmlns:c16="http://schemas.microsoft.com/office/drawing/2014/chart" uri="{C3380CC4-5D6E-409C-BE32-E72D297353CC}">
              <c16:uniqueId val="{00000001-A7E8-304C-A779-8A8FD5C44784}"/>
            </c:ext>
          </c:extLst>
        </c:ser>
        <c:ser>
          <c:idx val="2"/>
          <c:order val="2"/>
          <c:tx>
            <c:strRef>
              <c:f>Sheet1!$D$1</c:f>
              <c:strCache>
                <c:ptCount val="1"/>
                <c:pt idx="0">
                  <c:v>Programmer C</c:v>
                </c:pt>
              </c:strCache>
            </c:strRef>
          </c:tx>
          <c:spPr>
            <a:solidFill>
              <a:srgbClr val="0070C0"/>
            </a:solidFill>
            <a:ln>
              <a:noFill/>
            </a:ln>
            <a:effectLst/>
          </c:spPr>
          <c:invertIfNegative val="0"/>
          <c:cat>
            <c:strRef>
              <c:f>Sheet1!$A$2:$A$3</c:f>
              <c:strCache>
                <c:ptCount val="2"/>
                <c:pt idx="0">
                  <c:v>Canoe Linear</c:v>
                </c:pt>
                <c:pt idx="1">
                  <c:v>Canoe VOD</c:v>
                </c:pt>
              </c:strCache>
            </c:strRef>
          </c:cat>
          <c:val>
            <c:numRef>
              <c:f>Sheet1!$D$2:$D$3</c:f>
              <c:numCache>
                <c:formatCode>_(* #,##0_);_(* \(#,##0\);_(* "-"??_);_(@_)</c:formatCode>
                <c:ptCount val="2"/>
                <c:pt idx="1">
                  <c:v>110000</c:v>
                </c:pt>
              </c:numCache>
            </c:numRef>
          </c:val>
          <c:extLst>
            <c:ext xmlns:c16="http://schemas.microsoft.com/office/drawing/2014/chart" uri="{C3380CC4-5D6E-409C-BE32-E72D297353CC}">
              <c16:uniqueId val="{00000002-A7E8-304C-A779-8A8FD5C44784}"/>
            </c:ext>
          </c:extLst>
        </c:ser>
        <c:ser>
          <c:idx val="3"/>
          <c:order val="3"/>
          <c:tx>
            <c:strRef>
              <c:f>Sheet1!$E$1</c:f>
              <c:strCache>
                <c:ptCount val="1"/>
                <c:pt idx="0">
                  <c:v>Programmer D</c:v>
                </c:pt>
              </c:strCache>
            </c:strRef>
          </c:tx>
          <c:spPr>
            <a:solidFill>
              <a:srgbClr val="00B0F0"/>
            </a:solidFill>
            <a:ln>
              <a:noFill/>
            </a:ln>
            <a:effectLst/>
          </c:spPr>
          <c:invertIfNegative val="0"/>
          <c:cat>
            <c:strRef>
              <c:f>Sheet1!$A$2:$A$3</c:f>
              <c:strCache>
                <c:ptCount val="2"/>
                <c:pt idx="0">
                  <c:v>Canoe Linear</c:v>
                </c:pt>
                <c:pt idx="1">
                  <c:v>Canoe VOD</c:v>
                </c:pt>
              </c:strCache>
            </c:strRef>
          </c:cat>
          <c:val>
            <c:numRef>
              <c:f>Sheet1!$E$2:$E$3</c:f>
              <c:numCache>
                <c:formatCode>_(* #,##0_);_(* \(#,##0\);_(* "-"??_);_(@_)</c:formatCode>
                <c:ptCount val="2"/>
                <c:pt idx="1">
                  <c:v>25000</c:v>
                </c:pt>
              </c:numCache>
            </c:numRef>
          </c:val>
          <c:extLst>
            <c:ext xmlns:c16="http://schemas.microsoft.com/office/drawing/2014/chart" uri="{C3380CC4-5D6E-409C-BE32-E72D297353CC}">
              <c16:uniqueId val="{00000003-A7E8-304C-A779-8A8FD5C44784}"/>
            </c:ext>
          </c:extLst>
        </c:ser>
        <c:dLbls>
          <c:showLegendKey val="0"/>
          <c:showVal val="0"/>
          <c:showCatName val="0"/>
          <c:showSerName val="0"/>
          <c:showPercent val="0"/>
          <c:showBubbleSize val="0"/>
        </c:dLbls>
        <c:gapWidth val="150"/>
        <c:overlap val="100"/>
        <c:axId val="877199"/>
        <c:axId val="867215"/>
      </c:barChart>
      <c:catAx>
        <c:axId val="8771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crossAx val="867215"/>
        <c:crosses val="autoZero"/>
        <c:auto val="1"/>
        <c:lblAlgn val="ctr"/>
        <c:lblOffset val="100"/>
        <c:noMultiLvlLbl val="0"/>
      </c:catAx>
      <c:valAx>
        <c:axId val="867215"/>
        <c:scaling>
          <c:orientation val="minMax"/>
          <c:max val="300000"/>
          <c:min val="0"/>
        </c:scaling>
        <c:delete val="0"/>
        <c:axPos val="l"/>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ight" panose="020B0403020202020204" pitchFamily="34" charset="0"/>
                <a:ea typeface="+mn-ea"/>
                <a:cs typeface="+mn-cs"/>
              </a:defRPr>
            </a:pPr>
            <a:endParaRPr lang="en-US"/>
          </a:p>
        </c:txPr>
        <c:crossAx val="877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legendEntry>
      <c:legendEntry>
        <c:idx val="2"/>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legendEntry>
      <c:layout>
        <c:manualLayout>
          <c:xMode val="edge"/>
          <c:yMode val="edge"/>
          <c:x val="0.16065647201492483"/>
          <c:y val="0.89837364031332245"/>
          <c:w val="0.83934352798507517"/>
          <c:h val="7.9593061237433801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 3'!$D$1</c:f>
              <c:strCache>
                <c:ptCount val="1"/>
                <c:pt idx="0">
                  <c:v>Unique Target Reach by Network</c:v>
                </c:pt>
              </c:strCache>
            </c:strRef>
          </c:tx>
          <c:spPr>
            <a:solidFill>
              <a:srgbClr val="0070C0"/>
            </a:solidFill>
            <a:ln>
              <a:noFill/>
            </a:ln>
            <a:effectLst/>
          </c:spPr>
          <c:invertIfNegative val="0"/>
          <c:dPt>
            <c:idx val="0"/>
            <c:invertIfNegative val="0"/>
            <c:bubble3D val="0"/>
            <c:spPr>
              <a:solidFill>
                <a:srgbClr val="7030A0"/>
              </a:solidFill>
              <a:ln>
                <a:noFill/>
              </a:ln>
              <a:effectLst/>
              <a:sp3d/>
            </c:spPr>
            <c:extLst>
              <c:ext xmlns:c16="http://schemas.microsoft.com/office/drawing/2014/chart" uri="{C3380CC4-5D6E-409C-BE32-E72D297353CC}">
                <c16:uniqueId val="{00000001-354D-4544-9978-BF2E564F37F1}"/>
              </c:ext>
            </c:extLst>
          </c:dPt>
          <c:dPt>
            <c:idx val="4"/>
            <c:invertIfNegative val="0"/>
            <c:bubble3D val="0"/>
            <c:spPr>
              <a:solidFill>
                <a:srgbClr val="7030A0"/>
              </a:solidFill>
              <a:ln>
                <a:noFill/>
              </a:ln>
              <a:effectLst/>
              <a:sp3d/>
            </c:spPr>
            <c:extLst>
              <c:ext xmlns:c16="http://schemas.microsoft.com/office/drawing/2014/chart" uri="{C3380CC4-5D6E-409C-BE32-E72D297353CC}">
                <c16:uniqueId val="{00000003-354D-4544-9978-BF2E564F37F1}"/>
              </c:ext>
            </c:extLst>
          </c:dPt>
          <c:cat>
            <c:strRef>
              <c:f>'Sheet 3'!$C$2:$C$17</c:f>
              <c:strCache>
                <c:ptCount val="16"/>
                <c:pt idx="0">
                  <c:v>Linear Network A</c:v>
                </c:pt>
                <c:pt idx="1">
                  <c:v>VOD Network A</c:v>
                </c:pt>
                <c:pt idx="2">
                  <c:v>VOD Network B</c:v>
                </c:pt>
                <c:pt idx="3">
                  <c:v>VOD Network C</c:v>
                </c:pt>
                <c:pt idx="4">
                  <c:v>Linear Network B</c:v>
                </c:pt>
                <c:pt idx="5">
                  <c:v>VOD Network D</c:v>
                </c:pt>
                <c:pt idx="6">
                  <c:v>VOD Network E</c:v>
                </c:pt>
                <c:pt idx="7">
                  <c:v>VOD Network F</c:v>
                </c:pt>
                <c:pt idx="8">
                  <c:v>VOD Network G</c:v>
                </c:pt>
                <c:pt idx="9">
                  <c:v>VOD Network H</c:v>
                </c:pt>
                <c:pt idx="10">
                  <c:v>VOD Network I</c:v>
                </c:pt>
                <c:pt idx="11">
                  <c:v>VOD Network J</c:v>
                </c:pt>
                <c:pt idx="12">
                  <c:v>VOD Network K</c:v>
                </c:pt>
                <c:pt idx="13">
                  <c:v>VOD Network L</c:v>
                </c:pt>
                <c:pt idx="14">
                  <c:v>VOD Network M</c:v>
                </c:pt>
                <c:pt idx="15">
                  <c:v>VOD Network N</c:v>
                </c:pt>
              </c:strCache>
            </c:strRef>
          </c:cat>
          <c:val>
            <c:numRef>
              <c:f>'Sheet 3'!$D$2:$D$17</c:f>
              <c:numCache>
                <c:formatCode>_(* #,##0_);_(* \(#,##0\);_(* "-"??_);_(@_)</c:formatCode>
                <c:ptCount val="16"/>
                <c:pt idx="0">
                  <c:v>203011</c:v>
                </c:pt>
                <c:pt idx="1">
                  <c:v>125354</c:v>
                </c:pt>
                <c:pt idx="2">
                  <c:v>61121</c:v>
                </c:pt>
                <c:pt idx="3">
                  <c:v>41487</c:v>
                </c:pt>
                <c:pt idx="4">
                  <c:v>27299</c:v>
                </c:pt>
                <c:pt idx="5">
                  <c:v>24995</c:v>
                </c:pt>
                <c:pt idx="6">
                  <c:v>20225</c:v>
                </c:pt>
                <c:pt idx="7">
                  <c:v>19019</c:v>
                </c:pt>
                <c:pt idx="8">
                  <c:v>14189</c:v>
                </c:pt>
                <c:pt idx="9">
                  <c:v>8530</c:v>
                </c:pt>
                <c:pt idx="10">
                  <c:v>5830</c:v>
                </c:pt>
                <c:pt idx="11">
                  <c:v>5635</c:v>
                </c:pt>
                <c:pt idx="12">
                  <c:v>5526</c:v>
                </c:pt>
                <c:pt idx="13">
                  <c:v>4117</c:v>
                </c:pt>
                <c:pt idx="14">
                  <c:v>1890</c:v>
                </c:pt>
                <c:pt idx="15">
                  <c:v>85</c:v>
                </c:pt>
              </c:numCache>
            </c:numRef>
          </c:val>
          <c:extLst>
            <c:ext xmlns:c16="http://schemas.microsoft.com/office/drawing/2014/chart" uri="{C3380CC4-5D6E-409C-BE32-E72D297353CC}">
              <c16:uniqueId val="{00000004-354D-4544-9978-BF2E564F37F1}"/>
            </c:ext>
          </c:extLst>
        </c:ser>
        <c:dLbls>
          <c:showLegendKey val="0"/>
          <c:showVal val="0"/>
          <c:showCatName val="0"/>
          <c:showSerName val="0"/>
          <c:showPercent val="0"/>
          <c:showBubbleSize val="0"/>
        </c:dLbls>
        <c:gapWidth val="150"/>
        <c:axId val="1332501568"/>
        <c:axId val="918041920"/>
      </c:barChart>
      <c:catAx>
        <c:axId val="13325015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Helvetica Light" panose="020B0403020202020204" pitchFamily="34" charset="0"/>
                <a:ea typeface="+mn-ea"/>
                <a:cs typeface="+mn-cs"/>
              </a:defRPr>
            </a:pPr>
            <a:endParaRPr lang="en-US"/>
          </a:p>
        </c:txPr>
        <c:crossAx val="918041920"/>
        <c:crossesAt val="0"/>
        <c:auto val="1"/>
        <c:lblAlgn val="ctr"/>
        <c:lblOffset val="100"/>
        <c:noMultiLvlLbl val="0"/>
      </c:catAx>
      <c:valAx>
        <c:axId val="918041920"/>
        <c:scaling>
          <c:orientation val="minMax"/>
          <c:max val="225000"/>
          <c:min val="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332501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410041532033042"/>
          <c:y val="4.5673053581684461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Reach by Platform</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8B3-44F5-B674-CEB3497D227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8B3-44F5-B674-CEB3497D2271}"/>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5-68B3-44F5-B674-CEB3497D2271}"/>
              </c:ext>
            </c:extLst>
          </c:dPt>
          <c:dPt>
            <c:idx val="3"/>
            <c:bubble3D val="0"/>
            <c:spPr>
              <a:solidFill>
                <a:srgbClr val="E2E8F1"/>
              </a:solidFill>
              <a:ln w="19050">
                <a:solidFill>
                  <a:schemeClr val="lt1"/>
                </a:solidFill>
              </a:ln>
              <a:effectLst/>
            </c:spPr>
            <c:extLst>
              <c:ext xmlns:c16="http://schemas.microsoft.com/office/drawing/2014/chart" uri="{C3380CC4-5D6E-409C-BE32-E72D297353CC}">
                <c16:uniqueId val="{00000007-68B3-44F5-B674-CEB3497D2271}"/>
              </c:ext>
            </c:extLst>
          </c:dPt>
          <c:dLbls>
            <c:dLbl>
              <c:idx val="0"/>
              <c:layout>
                <c:manualLayout>
                  <c:x val="-0.33828515565610673"/>
                  <c:y val="8.723059080773214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66566279171473"/>
                      <c:h val="0.23580548703081392"/>
                    </c:manualLayout>
                  </c15:layout>
                </c:ext>
                <c:ext xmlns:c16="http://schemas.microsoft.com/office/drawing/2014/chart" uri="{C3380CC4-5D6E-409C-BE32-E72D297353CC}">
                  <c16:uniqueId val="{00000001-68B3-44F5-B674-CEB3497D2271}"/>
                </c:ext>
              </c:extLst>
            </c:dLbl>
            <c:dLbl>
              <c:idx val="1"/>
              <c:layout>
                <c:manualLayout>
                  <c:x val="0.14253797432968016"/>
                  <c:y val="0.11722654517874168"/>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041254590202151"/>
                      <c:h val="0.22151430987116963"/>
                    </c:manualLayout>
                  </c15:layout>
                </c:ext>
                <c:ext xmlns:c16="http://schemas.microsoft.com/office/drawing/2014/chart" uri="{C3380CC4-5D6E-409C-BE32-E72D297353CC}">
                  <c16:uniqueId val="{00000003-68B3-44F5-B674-CEB3497D2271}"/>
                </c:ext>
              </c:extLst>
            </c:dLbl>
            <c:dLbl>
              <c:idx val="2"/>
              <c:layout>
                <c:manualLayout>
                  <c:x val="-0.18759065682219284"/>
                  <c:y val="-0.1120410352606762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8B3-44F5-B674-CEB3497D2271}"/>
                </c:ext>
              </c:extLst>
            </c:dLbl>
            <c:dLbl>
              <c:idx val="3"/>
              <c:layout>
                <c:manualLayout>
                  <c:x val="0.24569895923569879"/>
                  <c:y val="0.15246018743012368"/>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32359192794631"/>
                      <c:h val="0.18497574354788077"/>
                    </c:manualLayout>
                  </c15:layout>
                </c:ext>
                <c:ext xmlns:c16="http://schemas.microsoft.com/office/drawing/2014/chart" uri="{C3380CC4-5D6E-409C-BE32-E72D297353CC}">
                  <c16:uniqueId val="{00000007-68B3-44F5-B674-CEB3497D22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Digital Only</c:v>
                </c:pt>
                <c:pt idx="1">
                  <c:v>TV and Digital</c:v>
                </c:pt>
                <c:pt idx="2">
                  <c:v>TV Only</c:v>
                </c:pt>
                <c:pt idx="3">
                  <c:v>Unexposed</c:v>
                </c:pt>
              </c:strCache>
            </c:strRef>
          </c:cat>
          <c:val>
            <c:numRef>
              <c:f>Sheet1!$B$2:$B$5</c:f>
              <c:numCache>
                <c:formatCode>0.0%</c:formatCode>
                <c:ptCount val="4"/>
                <c:pt idx="0">
                  <c:v>2.5000000000000001E-2</c:v>
                </c:pt>
                <c:pt idx="1">
                  <c:v>0.03</c:v>
                </c:pt>
                <c:pt idx="2">
                  <c:v>0.57299999999999995</c:v>
                </c:pt>
                <c:pt idx="3">
                  <c:v>0.372</c:v>
                </c:pt>
              </c:numCache>
            </c:numRef>
          </c:val>
          <c:extLst>
            <c:ext xmlns:c16="http://schemas.microsoft.com/office/drawing/2014/chart" uri="{C3380CC4-5D6E-409C-BE32-E72D297353CC}">
              <c16:uniqueId val="{00000008-68B3-44F5-B674-CEB3497D22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0.10219</cdr:x>
      <cdr:y>0.44211</cdr:y>
    </cdr:from>
    <cdr:to>
      <cdr:x>0.96483</cdr:x>
      <cdr:y>0.44211</cdr:y>
    </cdr:to>
    <cdr:cxnSp macro="">
      <cdr:nvCxnSpPr>
        <cdr:cNvPr id="3" name="Straight Connector 2">
          <a:extLst xmlns:a="http://schemas.openxmlformats.org/drawingml/2006/main">
            <a:ext uri="{FF2B5EF4-FFF2-40B4-BE49-F238E27FC236}">
              <a16:creationId xmlns:a16="http://schemas.microsoft.com/office/drawing/2014/main" id="{52DBA411-D1E5-4BB4-860C-BBD99E581109}"/>
            </a:ext>
          </a:extLst>
        </cdr:cNvPr>
        <cdr:cNvCxnSpPr/>
      </cdr:nvCxnSpPr>
      <cdr:spPr>
        <a:xfrm xmlns:a="http://schemas.openxmlformats.org/drawingml/2006/main">
          <a:off x="423005" y="1324645"/>
          <a:ext cx="3570753" cy="0"/>
        </a:xfrm>
        <a:prstGeom xmlns:a="http://schemas.openxmlformats.org/drawingml/2006/main" prst="line">
          <a:avLst/>
        </a:prstGeom>
        <a:ln xmlns:a="http://schemas.openxmlformats.org/drawingml/2006/main" w="19050">
          <a:solidFill>
            <a:srgbClr val="1F1A6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56685-5091-4918-95B3-798C4BDDB59C}"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66C7B-9CCE-4F05-9CD5-1265DD2614E1}" type="slidenum">
              <a:rPr lang="en-US" smtClean="0"/>
              <a:t>‹#›</a:t>
            </a:fld>
            <a:endParaRPr lang="en-US"/>
          </a:p>
        </p:txBody>
      </p:sp>
    </p:spTree>
    <p:extLst>
      <p:ext uri="{BB962C8B-B14F-4D97-AF65-F5344CB8AC3E}">
        <p14:creationId xmlns:p14="http://schemas.microsoft.com/office/powerpoint/2010/main" val="25114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17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00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7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5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16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599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08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45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525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19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9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9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85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6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99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4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797fb3d3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797fb3d3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10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92287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35471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955049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28531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91860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4903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771266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835804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133225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072344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77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648125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04894030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88151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79397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00237360"/>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2618467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48243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31102360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86379618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15137012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57247571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451570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653978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17167137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42057226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5642243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0611787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05698691"/>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14905981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0201159"/>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86595890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95163851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281949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08698159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22270647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7973572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74516018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412413584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0342033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5282543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75726801"/>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34467698"/>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7103250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818770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57180419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205134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66719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85375318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83444178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71678317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47954496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93012494"/>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8872455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9634107"/>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058399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1392696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691095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68778566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99836253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78417467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750033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0266489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87369603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62571039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27423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774019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452784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3589301"/>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48628909"/>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2540756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0839170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13836814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78886639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8807121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8391099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266195667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72379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6296708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738411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8.xml"/><Relationship Id="rId7" Type="http://schemas.openxmlformats.org/officeDocument/2006/relationships/chart" Target="../charts/chart8.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chart" Target="../charts/chart7.xml"/><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chart" Target="../charts/chart10.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chart" Target="../charts/chart9.xml"/><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chart" Target="../charts/chart11.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notesSlide" Target="../notesSlides/notesSlide13.xml"/><Relationship Id="rId7" Type="http://schemas.openxmlformats.org/officeDocument/2006/relationships/chart" Target="../charts/chart13.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43.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6.xml"/><Relationship Id="rId7" Type="http://schemas.openxmlformats.org/officeDocument/2006/relationships/chart" Target="../charts/chart15.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thevab.com/insight/entertainment-tune-category-video-advertising-case-studies?utm_source=category_case_study" TargetMode="External"/><Relationship Id="rId18" Type="http://schemas.openxmlformats.org/officeDocument/2006/relationships/hyperlink" Target="https://thevab.com/case-study-corner?utm_source=category_case_study" TargetMode="External"/><Relationship Id="rId3" Type="http://schemas.openxmlformats.org/officeDocument/2006/relationships/hyperlink" Target="https://thevab.com/insight/retail-category-video-advertising-case-studies?utm_source=category_case_study" TargetMode="External"/><Relationship Id="rId7" Type="http://schemas.openxmlformats.org/officeDocument/2006/relationships/hyperlink" Target="https://thevab.com/insight/pharmaceuticals-category-video-advertising-case-studies?utm_source=category_case_study" TargetMode="External"/><Relationship Id="rId12" Type="http://schemas.openxmlformats.org/officeDocument/2006/relationships/image" Target="../media/image55.png"/><Relationship Id="rId17" Type="http://schemas.openxmlformats.org/officeDocument/2006/relationships/image" Target="../media/image10.png"/><Relationship Id="rId2" Type="http://schemas.openxmlformats.org/officeDocument/2006/relationships/notesSlide" Target="../notesSlides/notesSlide18.xml"/><Relationship Id="rId16" Type="http://schemas.openxmlformats.org/officeDocument/2006/relationships/image" Target="../media/image57.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hyperlink" Target="https://thevab.com/insight/financial-services-insurance-categories-video-advertising-case-studies?utm_source=category_case_study" TargetMode="External"/><Relationship Id="rId5" Type="http://schemas.openxmlformats.org/officeDocument/2006/relationships/hyperlink" Target="https://thevab.com/insight/restaurant-category-video-advertising-case-studies?utm_source=category_case_study" TargetMode="External"/><Relationship Id="rId15" Type="http://schemas.openxmlformats.org/officeDocument/2006/relationships/hyperlink" Target="https://thevab.com/insight/consumer-packaged-goods-cpg-category-video-advertising-case-studies?utm_source=category_case_study" TargetMode="External"/><Relationship Id="rId10" Type="http://schemas.openxmlformats.org/officeDocument/2006/relationships/image" Target="../media/image54.png"/><Relationship Id="rId19" Type="http://schemas.openxmlformats.org/officeDocument/2006/relationships/hyperlink" Target="https://thevab.com/" TargetMode="External"/><Relationship Id="rId4" Type="http://schemas.openxmlformats.org/officeDocument/2006/relationships/image" Target="../media/image51.png"/><Relationship Id="rId9" Type="http://schemas.openxmlformats.org/officeDocument/2006/relationships/hyperlink" Target="https://thevab.com/insight/health-wellness-and-beauty-categories-video-advertising-case-studies?utm_source=category_case_study" TargetMode="External"/><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hyperlink" Target="https://thevab.com/insight/todays-innovations-measurement-q2-2022?utm_source=category_case_study" TargetMode="External"/><Relationship Id="rId13" Type="http://schemas.openxmlformats.org/officeDocument/2006/relationships/image" Target="../media/image62.png"/><Relationship Id="rId18" Type="http://schemas.openxmlformats.org/officeDocument/2006/relationships/hyperlink" Target="https://thevab.com/insight/stream-on-case-studies?utm_source=category_case_study" TargetMode="External"/><Relationship Id="rId3" Type="http://schemas.openxmlformats.org/officeDocument/2006/relationships/hyperlink" Target="https://thevab.com/insight/stream-on-case-studies" TargetMode="External"/><Relationship Id="rId21" Type="http://schemas.openxmlformats.org/officeDocument/2006/relationships/hyperlink" Target="https://thevab.com/case-study-corner" TargetMode="External"/><Relationship Id="rId7" Type="http://schemas.openxmlformats.org/officeDocument/2006/relationships/image" Target="../media/image59.png"/><Relationship Id="rId12" Type="http://schemas.openxmlformats.org/officeDocument/2006/relationships/hyperlink" Target="https://thevab.com/insight/todays-innovations-measurement-q4-2022?utm_source=category_case_study" TargetMode="External"/><Relationship Id="rId17" Type="http://schemas.openxmlformats.org/officeDocument/2006/relationships/image" Target="../media/image64.png"/><Relationship Id="rId2" Type="http://schemas.openxmlformats.org/officeDocument/2006/relationships/notesSlide" Target="../notesSlides/notesSlide19.xml"/><Relationship Id="rId16" Type="http://schemas.openxmlformats.org/officeDocument/2006/relationships/hyperlink" Target="https://thevab.com/insight/proven-strategies-tactics-audience-based-tv-buying?utm_source=category_case_study" TargetMode="External"/><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hyperlink" Target="https://thevab.com/insight/todays-innovations-measurement-q1-2022?utm_source=category_case_study" TargetMode="External"/><Relationship Id="rId11" Type="http://schemas.openxmlformats.org/officeDocument/2006/relationships/image" Target="../media/image61.png"/><Relationship Id="rId5" Type="http://schemas.openxmlformats.org/officeDocument/2006/relationships/image" Target="../media/image10.png"/><Relationship Id="rId15" Type="http://schemas.openxmlformats.org/officeDocument/2006/relationships/image" Target="../media/image63.png"/><Relationship Id="rId23" Type="http://schemas.openxmlformats.org/officeDocument/2006/relationships/image" Target="../media/image16.png"/><Relationship Id="rId10" Type="http://schemas.openxmlformats.org/officeDocument/2006/relationships/hyperlink" Target="https://thevab.com/insight/todays-innovations-measurement-q3-2022?utm_source=category_case_study" TargetMode="External"/><Relationship Id="rId19" Type="http://schemas.openxmlformats.org/officeDocument/2006/relationships/hyperlink" Target="https://thevab.com/insight/opportunities-vod-addressable?utm_source=category_case_study" TargetMode="External"/><Relationship Id="rId4" Type="http://schemas.openxmlformats.org/officeDocument/2006/relationships/image" Target="../media/image58.png"/><Relationship Id="rId9" Type="http://schemas.openxmlformats.org/officeDocument/2006/relationships/image" Target="../media/image60.png"/><Relationship Id="rId14" Type="http://schemas.openxmlformats.org/officeDocument/2006/relationships/hyperlink" Target="https://thevab.com/insight/convergent-tv-case-studies?utm_source=category_case_study" TargetMode="External"/><Relationship Id="rId22" Type="http://schemas.openxmlformats.org/officeDocument/2006/relationships/hyperlink" Target="https://thevab.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1.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chart" Target="../charts/chart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chart" Target="../charts/chart5.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chart" Target="../charts/chart4.xml"/><Relationship Id="rId5" Type="http://schemas.openxmlformats.org/officeDocument/2006/relationships/image" Target="../media/image30.jpe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8.png"/><Relationship Id="rId5" Type="http://schemas.openxmlformats.org/officeDocument/2006/relationships/image" Target="../media/image30.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A blurry image of cars on a road&#10;&#10;Description automatically generated">
            <a:extLst>
              <a:ext uri="{FF2B5EF4-FFF2-40B4-BE49-F238E27FC236}">
                <a16:creationId xmlns:a16="http://schemas.microsoft.com/office/drawing/2014/main" id="{E3DAF23D-3BC5-3E60-88F2-105F804612A8}"/>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8" name="TextBox 17">
            <a:extLst>
              <a:ext uri="{FF2B5EF4-FFF2-40B4-BE49-F238E27FC236}">
                <a16:creationId xmlns:a16="http://schemas.microsoft.com/office/drawing/2014/main" id="{C20817F9-FE21-4945-A479-C22CFA77A380}"/>
              </a:ext>
            </a:extLst>
          </p:cNvPr>
          <p:cNvSpPr txBox="1"/>
          <p:nvPr/>
        </p:nvSpPr>
        <p:spPr>
          <a:xfrm>
            <a:off x="131962" y="3719504"/>
            <a:ext cx="63190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Automotive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chemeClr val="bg1"/>
                </a:solidFill>
                <a:effectLst/>
                <a:uLnTx/>
                <a:uFillTx/>
                <a:latin typeface="Helvetica" pitchFamily="2" charset="0"/>
                <a:ea typeface="+mn-ea"/>
                <a:cs typeface="+mn-cs"/>
              </a:rPr>
              <a:t>Brand success stories highlighted through real-world multiscreen TV case studies</a:t>
            </a:r>
            <a:endParaRPr kumimoji="0" lang="en-US" sz="2400" i="0" u="none" strike="noStrike" kern="1200" cap="none" spc="0" normalizeH="0" baseline="0" noProof="0">
              <a:ln>
                <a:noFill/>
              </a:ln>
              <a:solidFill>
                <a:srgbClr val="ED3C8D"/>
              </a:solidFill>
              <a:effectLst/>
              <a:uLnTx/>
              <a:uFillTx/>
              <a:latin typeface="Helvetica" pitchFamily="2" charset="0"/>
              <a:ea typeface="+mn-ea"/>
              <a:cs typeface="+mn-cs"/>
            </a:endParaRPr>
          </a:p>
        </p:txBody>
      </p:sp>
      <p:grpSp>
        <p:nvGrpSpPr>
          <p:cNvPr id="5" name="Group 4">
            <a:extLst>
              <a:ext uri="{FF2B5EF4-FFF2-40B4-BE49-F238E27FC236}">
                <a16:creationId xmlns:a16="http://schemas.microsoft.com/office/drawing/2014/main" id="{40F29006-8399-002D-5EFF-DCD41CE5C8EF}"/>
              </a:ext>
            </a:extLst>
          </p:cNvPr>
          <p:cNvGrpSpPr/>
          <p:nvPr/>
        </p:nvGrpSpPr>
        <p:grpSpPr>
          <a:xfrm>
            <a:off x="8357419" y="324465"/>
            <a:ext cx="3563337" cy="934064"/>
            <a:chOff x="8357419" y="324465"/>
            <a:chExt cx="3563337" cy="934064"/>
          </a:xfrm>
        </p:grpSpPr>
        <p:sp>
          <p:nvSpPr>
            <p:cNvPr id="2" name="Rectangle 1">
              <a:extLst>
                <a:ext uri="{FF2B5EF4-FFF2-40B4-BE49-F238E27FC236}">
                  <a16:creationId xmlns:a16="http://schemas.microsoft.com/office/drawing/2014/main" id="{1D05EA31-2D89-44A7-3DD5-385F73453D4F}"/>
                </a:ext>
              </a:extLst>
            </p:cNvPr>
            <p:cNvSpPr/>
            <p:nvPr/>
          </p:nvSpPr>
          <p:spPr>
            <a:xfrm>
              <a:off x="8357419" y="324465"/>
              <a:ext cx="3563337" cy="934064"/>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ED3C8D"/>
                  </a:solidFill>
                  <a:latin typeface="Helvetica" panose="020B0403020202020204" pitchFamily="34" charset="0"/>
                </a:rPr>
                <a:t>Case Study Corner</a:t>
              </a:r>
            </a:p>
            <a:p>
              <a:pPr marL="171450" indent="-171450">
                <a:buBlip>
                  <a:blip r:embed="rId6"/>
                </a:buBlip>
              </a:pPr>
              <a:r>
                <a:rPr lang="en-US" sz="1400" b="1">
                  <a:solidFill>
                    <a:schemeClr val="bg1"/>
                  </a:solidFill>
                  <a:latin typeface="Helvetica" panose="020B0403020202020204" pitchFamily="34" charset="0"/>
                </a:rPr>
                <a:t>xx</a:t>
              </a:r>
            </a:p>
          </p:txBody>
        </p:sp>
        <p:cxnSp>
          <p:nvCxnSpPr>
            <p:cNvPr id="4" name="Straight Connector 3">
              <a:extLst>
                <a:ext uri="{FF2B5EF4-FFF2-40B4-BE49-F238E27FC236}">
                  <a16:creationId xmlns:a16="http://schemas.microsoft.com/office/drawing/2014/main" id="{76CF4FE5-AA05-E195-5A47-3101A92A7C95}"/>
                </a:ext>
              </a:extLst>
            </p:cNvPr>
            <p:cNvCxnSpPr/>
            <p:nvPr/>
          </p:nvCxnSpPr>
          <p:spPr>
            <a:xfrm>
              <a:off x="8642554" y="1002891"/>
              <a:ext cx="3146323" cy="0"/>
            </a:xfrm>
            <a:prstGeom prst="line">
              <a:avLst/>
            </a:prstGeom>
            <a:ln w="28575">
              <a:solidFill>
                <a:srgbClr val="ED3C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53"/>
        <p:cNvGrpSpPr/>
        <p:nvPr/>
      </p:nvGrpSpPr>
      <p:grpSpPr>
        <a:xfrm>
          <a:off x="0" y="0"/>
          <a:ext cx="0" cy="0"/>
          <a:chOff x="0" y="0"/>
          <a:chExt cx="0" cy="0"/>
        </a:xfrm>
      </p:grpSpPr>
      <p:sp>
        <p:nvSpPr>
          <p:cNvPr id="54" name="Google Shape;54;p13"/>
          <p:cNvSpPr/>
          <p:nvPr/>
        </p:nvSpPr>
        <p:spPr>
          <a:xfrm>
            <a:off x="0" y="0"/>
            <a:ext cx="4014800" cy="6858000"/>
          </a:xfrm>
          <a:prstGeom prst="rect">
            <a:avLst/>
          </a:prstGeom>
          <a:solidFill>
            <a:srgbClr val="E2E8F1"/>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endParaRPr kumimoji="0" sz="667" b="0"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endParaRPr>
          </a:p>
        </p:txBody>
      </p:sp>
      <p:sp>
        <p:nvSpPr>
          <p:cNvPr id="15" name="Rectangle 14">
            <a:extLst>
              <a:ext uri="{FF2B5EF4-FFF2-40B4-BE49-F238E27FC236}">
                <a16:creationId xmlns:a16="http://schemas.microsoft.com/office/drawing/2014/main" id="{A8BCD1BD-07E2-0793-E0E4-0BCE0F98C967}"/>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Google Shape;56;p13"/>
          <p:cNvSpPr/>
          <p:nvPr/>
        </p:nvSpPr>
        <p:spPr>
          <a:xfrm>
            <a:off x="125016" y="35144"/>
            <a:ext cx="3764800" cy="739200"/>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50000"/>
              </a:lnSpc>
              <a:spcBef>
                <a:spcPts val="0"/>
              </a:spcBef>
              <a:spcAft>
                <a:spcPts val="0"/>
              </a:spcAft>
              <a:buClr>
                <a:srgbClr val="FFFFFF"/>
              </a:buClr>
              <a:buSzPts val="1100"/>
              <a:buFontTx/>
              <a:buNone/>
              <a:tabLst/>
              <a:defRPr/>
            </a:pPr>
            <a:r>
              <a:rPr kumimoji="0" lang="en" sz="1467"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rPr>
              <a:t>Category:</a:t>
            </a:r>
            <a:endParaRPr kumimoji="0" sz="1467" b="0" i="0" u="none" strike="noStrike" kern="0" cap="none" spc="0" normalizeH="0" baseline="0" noProof="0">
              <a:ln>
                <a:noFill/>
              </a:ln>
              <a:solidFill>
                <a:srgbClr val="000000"/>
              </a:solidFill>
              <a:effectLst/>
              <a:uLnTx/>
              <a:uFillTx/>
              <a:latin typeface="Helvetica" panose="020B0403020202020204" pitchFamily="34" charset="0"/>
              <a:ea typeface="+mn-ea"/>
              <a:cs typeface="Arial"/>
              <a:sym typeface="Arial"/>
            </a:endParaRPr>
          </a:p>
          <a:p>
            <a:pPr marL="0" marR="0" lvl="0" indent="0" algn="l" defTabSz="1219170" rtl="0" eaLnBrk="1" fontAlgn="auto" latinLnBrk="0" hangingPunct="1">
              <a:lnSpc>
                <a:spcPct val="150000"/>
              </a:lnSpc>
              <a:spcBef>
                <a:spcPts val="0"/>
              </a:spcBef>
              <a:spcAft>
                <a:spcPts val="0"/>
              </a:spcAft>
              <a:buClr>
                <a:srgbClr val="FFE600"/>
              </a:buClr>
              <a:buSzPts val="1200"/>
              <a:buFontTx/>
              <a:buNone/>
              <a:tabLst/>
              <a:defRPr/>
            </a:pPr>
            <a:r>
              <a:rPr kumimoji="0" lang="en" sz="1600" b="1" i="0" u="none" strike="noStrike" kern="0" cap="none" spc="0" normalizeH="0" baseline="0" noProof="0">
                <a:ln>
                  <a:noFill/>
                </a:ln>
                <a:solidFill>
                  <a:srgbClr val="FFE600"/>
                </a:solidFill>
                <a:effectLst/>
                <a:uLnTx/>
                <a:uFillTx/>
                <a:latin typeface="Helvetica" panose="020B0403020202020204" pitchFamily="34" charset="0"/>
                <a:ea typeface="Helvetica Neue"/>
                <a:cs typeface="Helvetica Neue"/>
                <a:sym typeface="Helvetica Neue"/>
              </a:rPr>
              <a:t>Automotive</a:t>
            </a:r>
            <a:endParaRPr kumimoji="0" sz="1467" b="0" i="0" u="none" strike="noStrike" kern="0" cap="none" spc="0" normalizeH="0" baseline="0" noProof="0">
              <a:ln>
                <a:noFill/>
              </a:ln>
              <a:solidFill>
                <a:srgbClr val="000000"/>
              </a:solidFill>
              <a:effectLst/>
              <a:uLnTx/>
              <a:uFillTx/>
              <a:latin typeface="Helvetica" panose="020B0403020202020204" pitchFamily="34" charset="0"/>
              <a:ea typeface="+mn-ea"/>
              <a:cs typeface="Arial"/>
              <a:sym typeface="Arial"/>
            </a:endParaRPr>
          </a:p>
        </p:txBody>
      </p:sp>
      <p:sp>
        <p:nvSpPr>
          <p:cNvPr id="58" name="Google Shape;58;p13"/>
          <p:cNvSpPr/>
          <p:nvPr/>
        </p:nvSpPr>
        <p:spPr>
          <a:xfrm>
            <a:off x="4031045" y="54725"/>
            <a:ext cx="8139436" cy="1107996"/>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An automotive advertiser partnered with Canoe and leveraged their Addressable Linear and VOD platforms to </a:t>
            </a:r>
            <a:r>
              <a:rPr lang="en-US" sz="2200" b="1">
                <a:solidFill>
                  <a:srgbClr val="1F1A62"/>
                </a:solidFill>
                <a:latin typeface="Helvetica"/>
                <a:cs typeface="Helvetica"/>
              </a:rPr>
              <a:t>reach 3 specific in-market auto shopper groups</a:t>
            </a:r>
            <a:r>
              <a:rPr lang="en-US" sz="2200">
                <a:solidFill>
                  <a:srgbClr val="1F1A62"/>
                </a:solidFill>
                <a:latin typeface="Helvetica"/>
                <a:cs typeface="Helvetica"/>
              </a:rPr>
              <a:t> across 34MHHs</a:t>
            </a:r>
            <a:endParaRPr lang="en-US" sz="2200">
              <a:solidFill>
                <a:srgbClr val="1F1A62"/>
              </a:solidFill>
              <a:latin typeface="Helvetica"/>
              <a:cs typeface="Helvetica"/>
              <a:sym typeface="Helvetica Neue"/>
            </a:endParaRPr>
          </a:p>
        </p:txBody>
      </p:sp>
      <p:sp>
        <p:nvSpPr>
          <p:cNvPr id="59" name="Google Shape;59;p13"/>
          <p:cNvSpPr txBox="1"/>
          <p:nvPr/>
        </p:nvSpPr>
        <p:spPr>
          <a:xfrm>
            <a:off x="4080983" y="6322142"/>
            <a:ext cx="6333200"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2060"/>
              </a:buClr>
              <a:buSzPts val="600"/>
              <a:buFontTx/>
              <a:buNone/>
              <a:tabLst/>
              <a:defRPr/>
            </a:pPr>
            <a:r>
              <a:rPr kumimoji="0" lang="en" sz="800" b="0" i="0" u="none" strike="noStrike" kern="0" cap="none" spc="0" normalizeH="0" baseline="0" noProof="0">
                <a:ln>
                  <a:noFill/>
                </a:ln>
                <a:solidFill>
                  <a:srgbClr val="002060"/>
                </a:solidFill>
                <a:effectLst/>
                <a:uLnTx/>
                <a:uFillTx/>
                <a:latin typeface="Helvetica" panose="020B0403020202020204" pitchFamily="34" charset="0"/>
                <a:ea typeface="Helvetica Neue"/>
                <a:cs typeface="Helvetica Neue"/>
                <a:sym typeface="Helvetica Neue"/>
              </a:rPr>
              <a:t>Source: Canoe, Automotive Case study.  Campaign time period: </a:t>
            </a:r>
            <a:r>
              <a:rPr kumimoji="0" lang="en" sz="800" b="0" i="0" u="none" strike="noStrike" kern="0" cap="none" spc="0" normalizeH="0" baseline="0" noProof="0">
                <a:ln>
                  <a:noFill/>
                </a:ln>
                <a:solidFill>
                  <a:srgbClr val="1F1A62"/>
                </a:solidFill>
                <a:effectLst/>
                <a:uLnTx/>
                <a:uFillTx/>
                <a:latin typeface="Helvetica" panose="020B0403020202020204" pitchFamily="34" charset="0"/>
                <a:ea typeface="Helvetica Neue"/>
                <a:cs typeface="Helvetica Neue"/>
                <a:sym typeface="Helvetica Neue"/>
              </a:rPr>
              <a:t>April – September 2022.</a:t>
            </a:r>
            <a:endParaRPr kumimoji="0" sz="1467" b="0" i="0" u="none" strike="noStrike" kern="0" cap="none" spc="0" normalizeH="0" baseline="0" noProof="0">
              <a:ln>
                <a:noFill/>
              </a:ln>
              <a:solidFill>
                <a:srgbClr val="000000"/>
              </a:solidFill>
              <a:effectLst/>
              <a:uLnTx/>
              <a:uFillTx/>
              <a:latin typeface="Helvetica" panose="020B0403020202020204" pitchFamily="34" charset="0"/>
              <a:ea typeface="+mn-ea"/>
              <a:cs typeface="Arial"/>
              <a:sym typeface="Arial"/>
            </a:endParaRPr>
          </a:p>
        </p:txBody>
      </p:sp>
      <p:sp>
        <p:nvSpPr>
          <p:cNvPr id="17" name="Rectangle 16">
            <a:extLst>
              <a:ext uri="{FF2B5EF4-FFF2-40B4-BE49-F238E27FC236}">
                <a16:creationId xmlns:a16="http://schemas.microsoft.com/office/drawing/2014/main" id="{F4BEA769-D455-6717-44F1-BD3C193E59F5}"/>
              </a:ext>
            </a:extLst>
          </p:cNvPr>
          <p:cNvSpPr/>
          <p:nvPr/>
        </p:nvSpPr>
        <p:spPr>
          <a:xfrm>
            <a:off x="66183" y="807941"/>
            <a:ext cx="3950517" cy="58015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An automotive advertiser sought a customized messaging and campaign approach to target 3 distinct buyer segments.  They required the emotive storytelling power of TV, along with its wide-scale reach but also needed to ensure the right creative message was delivered to the intended target audience </a:t>
            </a: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mn-cs"/>
              </a:rPr>
              <a:t>A Canoe Addressable campaign was planned across 4 Programming groups on national programmer’s Linear and VOD inventory.  The cross-platform TV campaign targeted 3 audience segments across 16 TV Networks</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mn-cs"/>
              </a:rPr>
              <a:t>Target Segments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mn-cs"/>
              </a:rPr>
              <a:t>3 unique In-market for auto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By mining Canoe delivery data, it was determined that, in aggregate, the 14 VOD networks provided greater reach than the 2 Linear network due to the diverse pool of premium content available across the Programmer’s VOD networks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National Linear TV delivered the greatest network-specific reach against the target audiences. Building on that, there were specific VOD networks that performed nearly as well as the primary Linear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Canoe  </a:t>
            </a:r>
            <a:r>
              <a:rPr kumimoji="0" lang="en-US" sz="1100" b="0" i="0" u="none" strike="noStrike" kern="1200" cap="none" spc="0" normalizeH="0" baseline="0" noProof="0">
                <a:ln>
                  <a:noFill/>
                </a:ln>
                <a:solidFill>
                  <a:srgbClr val="1F1A62"/>
                </a:solidFill>
                <a:effectLst/>
                <a:uLnTx/>
                <a:uFillTx/>
                <a:latin typeface="Helvetica"/>
                <a:ea typeface="+mn-ea"/>
                <a:cs typeface="+mn-cs"/>
              </a:rPr>
              <a:t>/ AMC, Fox, </a:t>
            </a:r>
            <a:r>
              <a:rPr kumimoji="0" lang="en-US" sz="1100" b="0" i="0" u="none" strike="noStrike" kern="1200" cap="none" spc="0" normalizeH="0" baseline="0" noProof="0" err="1">
                <a:ln>
                  <a:noFill/>
                </a:ln>
                <a:solidFill>
                  <a:srgbClr val="1F1A62"/>
                </a:solidFill>
                <a:effectLst/>
                <a:uLnTx/>
                <a:uFillTx/>
                <a:latin typeface="Helvetica"/>
                <a:ea typeface="+mn-ea"/>
                <a:cs typeface="+mn-cs"/>
              </a:rPr>
              <a:t>TelevisaUnivision</a:t>
            </a:r>
            <a:r>
              <a:rPr kumimoji="0" lang="en-US" sz="1100" b="0" i="0" u="none" strike="noStrike" kern="1200" cap="none" spc="0" normalizeH="0" baseline="0" noProof="0">
                <a:ln>
                  <a:noFill/>
                </a:ln>
                <a:solidFill>
                  <a:srgbClr val="1F1A62"/>
                </a:solidFill>
                <a:effectLst/>
                <a:uLnTx/>
                <a:uFillTx/>
                <a:latin typeface="Helvetica"/>
                <a:ea typeface="+mn-ea"/>
                <a:cs typeface="+mn-cs"/>
              </a:rPr>
              <a:t>, </a:t>
            </a:r>
            <a:r>
              <a:rPr kumimoji="0" lang="en-US" sz="1100" b="0" i="0" u="none" strike="noStrike" kern="1200" cap="none" spc="0" normalizeH="0" baseline="0" noProof="0" err="1">
                <a:ln>
                  <a:noFill/>
                </a:ln>
                <a:solidFill>
                  <a:srgbClr val="1F1A62"/>
                </a:solidFill>
                <a:effectLst/>
                <a:uLnTx/>
                <a:uFillTx/>
                <a:latin typeface="Helvetica"/>
                <a:ea typeface="+mn-ea"/>
                <a:cs typeface="+mn-cs"/>
              </a:rPr>
              <a:t>WarnerBrothers</a:t>
            </a:r>
            <a:r>
              <a:rPr kumimoji="0" lang="en-US" sz="1100" b="0" i="0" u="none" strike="noStrike" kern="1200" cap="none" spc="0" normalizeH="0" baseline="0" noProof="0">
                <a:ln>
                  <a:noFill/>
                </a:ln>
                <a:solidFill>
                  <a:srgbClr val="1F1A62"/>
                </a:solidFill>
                <a:effectLst/>
                <a:uLnTx/>
                <a:uFillTx/>
                <a:latin typeface="Helvetica"/>
                <a:ea typeface="+mn-ea"/>
                <a:cs typeface="+mn-cs"/>
              </a:rPr>
              <a:t> Discovery Linear Addressable and VOD Addressable inventory  / Linear and Cable STB VOD</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p:txBody>
      </p:sp>
      <p:sp>
        <p:nvSpPr>
          <p:cNvPr id="13" name="TextBox 12">
            <a:extLst>
              <a:ext uri="{FF2B5EF4-FFF2-40B4-BE49-F238E27FC236}">
                <a16:creationId xmlns:a16="http://schemas.microsoft.com/office/drawing/2014/main" id="{7C8B5800-904C-5522-09A1-F0C119CBCA56}"/>
              </a:ext>
            </a:extLst>
          </p:cNvPr>
          <p:cNvSpPr txBox="1"/>
          <p:nvPr/>
        </p:nvSpPr>
        <p:spPr>
          <a:xfrm>
            <a:off x="6270709" y="1100348"/>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pic>
        <p:nvPicPr>
          <p:cNvPr id="7" name="Picture 6" descr="Logo, icon&#10;&#10;Description automatically generated">
            <a:extLst>
              <a:ext uri="{FF2B5EF4-FFF2-40B4-BE49-F238E27FC236}">
                <a16:creationId xmlns:a16="http://schemas.microsoft.com/office/drawing/2014/main" id="{40DF63CD-42C8-9917-0772-678148BAA3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2" name="Chart 1">
            <a:extLst>
              <a:ext uri="{FF2B5EF4-FFF2-40B4-BE49-F238E27FC236}">
                <a16:creationId xmlns:a16="http://schemas.microsoft.com/office/drawing/2014/main" id="{234B9B72-7861-9E0E-D69F-8BBEDB8D569F}"/>
              </a:ext>
            </a:extLst>
          </p:cNvPr>
          <p:cNvGraphicFramePr/>
          <p:nvPr/>
        </p:nvGraphicFramePr>
        <p:xfrm>
          <a:off x="4277267" y="2125062"/>
          <a:ext cx="3478229" cy="39416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2">
            <a:extLst>
              <a:ext uri="{FF2B5EF4-FFF2-40B4-BE49-F238E27FC236}">
                <a16:creationId xmlns:a16="http://schemas.microsoft.com/office/drawing/2014/main" id="{D007A5DC-3FA0-C2D1-8DB8-DBCA81DAB919}"/>
              </a:ext>
            </a:extLst>
          </p:cNvPr>
          <p:cNvGraphicFramePr/>
          <p:nvPr/>
        </p:nvGraphicFramePr>
        <p:xfrm>
          <a:off x="8016063" y="2126393"/>
          <a:ext cx="3950517" cy="3943113"/>
        </p:xfrm>
        <a:graphic>
          <a:graphicData uri="http://schemas.openxmlformats.org/drawingml/2006/chart">
            <c:chart xmlns:c="http://schemas.openxmlformats.org/drawingml/2006/chart" xmlns:r="http://schemas.openxmlformats.org/officeDocument/2006/relationships" r:id="rId7"/>
          </a:graphicData>
        </a:graphic>
      </p:graphicFrame>
      <p:pic>
        <p:nvPicPr>
          <p:cNvPr id="4" name="Picture 8" descr="Programmer Onboarding">
            <a:extLst>
              <a:ext uri="{FF2B5EF4-FFF2-40B4-BE49-F238E27FC236}">
                <a16:creationId xmlns:a16="http://schemas.microsoft.com/office/drawing/2014/main" id="{29E41CF2-DE14-F46C-B681-0820136905E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038039" y="6190512"/>
            <a:ext cx="1085137" cy="2945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D75592-B344-E89F-03B8-229DCFD13537}"/>
              </a:ext>
            </a:extLst>
          </p:cNvPr>
          <p:cNvSpPr txBox="1"/>
          <p:nvPr/>
        </p:nvSpPr>
        <p:spPr>
          <a:xfrm>
            <a:off x="4345756" y="1563587"/>
            <a:ext cx="34782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t>Unique Target Reach </a:t>
            </a:r>
            <a:b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br>
            <a: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t>by Platform and Programmer</a:t>
            </a:r>
          </a:p>
        </p:txBody>
      </p:sp>
      <p:sp>
        <p:nvSpPr>
          <p:cNvPr id="10" name="TextBox 9">
            <a:extLst>
              <a:ext uri="{FF2B5EF4-FFF2-40B4-BE49-F238E27FC236}">
                <a16:creationId xmlns:a16="http://schemas.microsoft.com/office/drawing/2014/main" id="{88EBD3C8-0C55-921B-6467-A4A16F15A481}"/>
              </a:ext>
            </a:extLst>
          </p:cNvPr>
          <p:cNvSpPr txBox="1"/>
          <p:nvPr/>
        </p:nvSpPr>
        <p:spPr>
          <a:xfrm>
            <a:off x="8329648" y="1563587"/>
            <a:ext cx="34801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lumMod val="65000"/>
                    <a:lumOff val="35000"/>
                  </a:srgbClr>
                </a:solidFill>
                <a:latin typeface="Helvetica Light" panose="020B0403020202020204" pitchFamily="34" charset="0"/>
                <a:ea typeface="+mn-ea"/>
                <a:cs typeface="+mn-cs"/>
              </a:defRPr>
            </a:pPr>
            <a: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t>Unique Target Reach </a:t>
            </a:r>
            <a:b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br>
            <a:r>
              <a:rPr kumimoji="0" lang="en-US" sz="1400" b="0" i="0" u="none" strike="noStrike" kern="0" cap="none" spc="0" normalizeH="0" baseline="0" noProof="0">
                <a:ln>
                  <a:noFill/>
                </a:ln>
                <a:solidFill>
                  <a:srgbClr val="1F1A62"/>
                </a:solidFill>
                <a:effectLst/>
                <a:uLnTx/>
                <a:uFillTx/>
                <a:latin typeface="Helvetica" panose="020B0403020202020204" pitchFamily="34" charset="0"/>
                <a:ea typeface="+mn-ea"/>
                <a:cs typeface="+mn-cs"/>
              </a:rPr>
              <a:t>by Network</a:t>
            </a:r>
          </a:p>
        </p:txBody>
      </p:sp>
      <p:sp>
        <p:nvSpPr>
          <p:cNvPr id="16" name="TextBox 15">
            <a:extLst>
              <a:ext uri="{FF2B5EF4-FFF2-40B4-BE49-F238E27FC236}">
                <a16:creationId xmlns:a16="http://schemas.microsoft.com/office/drawing/2014/main" id="{6B42E198-0637-6BEF-B770-E417A0DD879B}"/>
              </a:ext>
            </a:extLst>
          </p:cNvPr>
          <p:cNvSpPr txBox="1"/>
          <p:nvPr/>
        </p:nvSpPr>
        <p:spPr>
          <a:xfrm>
            <a:off x="6218776" y="2227484"/>
            <a:ext cx="1383527" cy="451406"/>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More Reach</a:t>
            </a:r>
            <a:b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 VOD</a:t>
            </a:r>
          </a:p>
        </p:txBody>
      </p:sp>
      <p:sp>
        <p:nvSpPr>
          <p:cNvPr id="11" name="TextBox 10">
            <a:extLst>
              <a:ext uri="{FF2B5EF4-FFF2-40B4-BE49-F238E27FC236}">
                <a16:creationId xmlns:a16="http://schemas.microsoft.com/office/drawing/2014/main" id="{0CC91EF2-4C79-9CB7-7A60-EE2BF07D5961}"/>
              </a:ext>
            </a:extLst>
          </p:cNvPr>
          <p:cNvSpPr txBox="1"/>
          <p:nvPr/>
        </p:nvSpPr>
        <p:spPr>
          <a:xfrm>
            <a:off x="5796210" y="2568779"/>
            <a:ext cx="750128" cy="288605"/>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200" b="1" i="0" u="none" strike="noStrike" kern="1200" cap="none" spc="0" normalizeH="0" baseline="0" noProof="0">
                <a:ln>
                  <a:noFill/>
                </a:ln>
                <a:solidFill>
                  <a:srgbClr val="2C82FF"/>
                </a:solidFill>
                <a:effectLst/>
                <a:uLnTx/>
                <a:uFillTx/>
                <a:latin typeface="Helvetica" panose="020B0604020202020204" pitchFamily="34" charset="0"/>
                <a:ea typeface="+mn-ea"/>
                <a:cs typeface="Helvetica" panose="020B0604020202020204" pitchFamily="34" charset="0"/>
              </a:rPr>
              <a:t>+33%</a:t>
            </a:r>
          </a:p>
        </p:txBody>
      </p:sp>
      <p:sp>
        <p:nvSpPr>
          <p:cNvPr id="25" name="Rounded Rectangle 24">
            <a:extLst>
              <a:ext uri="{FF2B5EF4-FFF2-40B4-BE49-F238E27FC236}">
                <a16:creationId xmlns:a16="http://schemas.microsoft.com/office/drawing/2014/main" id="{25B8270D-C1D8-7D8C-E31D-3D8317D30D21}"/>
              </a:ext>
            </a:extLst>
          </p:cNvPr>
          <p:cNvSpPr/>
          <p:nvPr/>
        </p:nvSpPr>
        <p:spPr>
          <a:xfrm>
            <a:off x="9746021" y="3038975"/>
            <a:ext cx="1556608" cy="69321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2" name="TextBox 21">
            <a:extLst>
              <a:ext uri="{FF2B5EF4-FFF2-40B4-BE49-F238E27FC236}">
                <a16:creationId xmlns:a16="http://schemas.microsoft.com/office/drawing/2014/main" id="{EC61BE3F-B7B8-5928-162B-3BB2CFDE9455}"/>
              </a:ext>
            </a:extLst>
          </p:cNvPr>
          <p:cNvSpPr txBox="1"/>
          <p:nvPr/>
        </p:nvSpPr>
        <p:spPr>
          <a:xfrm>
            <a:off x="9693039" y="3062800"/>
            <a:ext cx="1641712" cy="63555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srgbClr val="2C82FF"/>
                </a:solidFill>
                <a:effectLst/>
                <a:uLnTx/>
                <a:uFillTx/>
                <a:latin typeface="Helvetica" panose="020B0403020202020204" pitchFamily="34" charset="0"/>
                <a:ea typeface="+mn-ea"/>
                <a:cs typeface="+mn-cs"/>
              </a:rPr>
              <a:t>Diversity of Networks Delivers Greater Reach</a:t>
            </a:r>
          </a:p>
        </p:txBody>
      </p:sp>
      <p:sp>
        <p:nvSpPr>
          <p:cNvPr id="24" name="Rounded Rectangle 23">
            <a:extLst>
              <a:ext uri="{FF2B5EF4-FFF2-40B4-BE49-F238E27FC236}">
                <a16:creationId xmlns:a16="http://schemas.microsoft.com/office/drawing/2014/main" id="{BB45C523-8E47-7ABF-5372-258F54A6782A}"/>
              </a:ext>
            </a:extLst>
          </p:cNvPr>
          <p:cNvSpPr/>
          <p:nvPr/>
        </p:nvSpPr>
        <p:spPr>
          <a:xfrm>
            <a:off x="5904966" y="2559294"/>
            <a:ext cx="549622" cy="31649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pic>
        <p:nvPicPr>
          <p:cNvPr id="12" name="Picture 11">
            <a:extLst>
              <a:ext uri="{FF2B5EF4-FFF2-40B4-BE49-F238E27FC236}">
                <a16:creationId xmlns:a16="http://schemas.microsoft.com/office/drawing/2014/main" id="{B8B9A1E4-456A-BB2E-8260-0D3169A0AB4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FCBB631B-AFAE-5A00-3BFC-7BD0CF72337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B339F81E-4FB4-ACCD-8163-E35DE73A0F7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5424895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25" y="934919"/>
            <a:ext cx="4064931" cy="529375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major automotive brand wanted to understand the interplay between their Linear TV and Digital media, seeking insights to increase efficiency &amp;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TV’s </a:t>
            </a:r>
            <a:r>
              <a:rPr kumimoji="0" lang="en-US" sz="1200" b="1" i="0" u="none" strike="noStrike" kern="1200" cap="none" spc="0" normalizeH="0" baseline="0" noProof="0">
                <a:ln>
                  <a:noFill/>
                </a:ln>
                <a:solidFill>
                  <a:srgbClr val="1F1A62"/>
                </a:solidFill>
                <a:effectLst/>
                <a:uLnTx/>
                <a:uFillTx/>
                <a:latin typeface="Helvetica"/>
                <a:ea typeface="+mn-ea"/>
                <a:cs typeface="Helvetica"/>
              </a:rPr>
              <a:t>True Reach and Frequency (TRF) measurement </a:t>
            </a:r>
            <a:r>
              <a:rPr kumimoji="0" lang="en-US" sz="1200" b="0" i="0" u="none" strike="noStrike" kern="1200" cap="none" spc="0" normalizeH="0" baseline="0" noProof="0">
                <a:ln>
                  <a:noFill/>
                </a:ln>
                <a:solidFill>
                  <a:srgbClr val="1F1A62"/>
                </a:solidFill>
                <a:effectLst/>
                <a:uLnTx/>
                <a:uFillTx/>
                <a:latin typeface="Helvetica"/>
                <a:ea typeface="+mn-ea"/>
                <a:cs typeface="Helvetica"/>
              </a:rPr>
              <a:t>provided insights into how the campaign performed across TV and Digital tactics, ultimately supporting the need for more balanced digital vs. Linear TV media mix going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 HHs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45%</a:t>
            </a:r>
            <a:r>
              <a:rPr kumimoji="0" lang="en-US" sz="1200" b="0" i="0" u="none" strike="noStrike" kern="1200" cap="none" spc="0" normalizeH="0" baseline="0" noProof="0">
                <a:ln>
                  <a:noFill/>
                </a:ln>
                <a:solidFill>
                  <a:srgbClr val="1F1A62"/>
                </a:solidFill>
                <a:effectLst/>
                <a:uLnTx/>
                <a:uFillTx/>
                <a:latin typeface="Helvetica"/>
                <a:ea typeface="+mn-ea"/>
                <a:cs typeface="Helvetica"/>
              </a:rPr>
              <a:t> of Digital-delivered HH’s were incremental to the campaign (high unique reach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Digital delivered a CPIR* </a:t>
            </a:r>
            <a:r>
              <a:rPr kumimoji="0" lang="en-US" sz="1200" b="1" i="0" u="none" strike="noStrike" kern="1200" cap="none" spc="0" normalizeH="0" baseline="0" noProof="0">
                <a:ln>
                  <a:noFill/>
                </a:ln>
                <a:solidFill>
                  <a:srgbClr val="1F1A62"/>
                </a:solidFill>
                <a:effectLst/>
                <a:uLnTx/>
                <a:uFillTx/>
                <a:latin typeface="Helvetica"/>
                <a:ea typeface="+mn-ea"/>
                <a:cs typeface="Helvetica"/>
              </a:rPr>
              <a:t>1/10th the cost </a:t>
            </a:r>
            <a:r>
              <a:rPr kumimoji="0" lang="en-US" sz="1200" b="0" i="0" u="none" strike="noStrike" kern="1200" cap="none" spc="0" normalizeH="0" baseline="0" noProof="0">
                <a:ln>
                  <a:noFill/>
                </a:ln>
                <a:solidFill>
                  <a:srgbClr val="1F1A62"/>
                </a:solidFill>
                <a:effectLst/>
                <a:uLnTx/>
                <a:uFillTx/>
                <a:latin typeface="Helvetica"/>
                <a:ea typeface="+mn-ea"/>
                <a:cs typeface="Helvetica"/>
              </a:rPr>
              <a:t>of Linear 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Within TV, Hispanic Networks delivered a far greater share of unique vs. duplicated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Linear TV vs. Digital frequency required balancing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Automated Content Recognition (ACR)</a:t>
            </a:r>
            <a:r>
              <a:rPr kumimoji="0" lang="en-US" sz="1200" b="1" i="0" u="none" strike="noStrike" kern="1200" cap="none" spc="0" normalizeH="0" baseline="0" noProof="0">
                <a:ln>
                  <a:noFill/>
                </a:ln>
                <a:solidFill>
                  <a:srgbClr val="FF0000"/>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CTV, Online Video</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8" y="51973"/>
            <a:ext cx="8106172" cy="1107996"/>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Actionable insights from Samba TV enabled a major auto marketer to </a:t>
            </a:r>
            <a:r>
              <a:rPr lang="en-US" sz="2200" b="1">
                <a:solidFill>
                  <a:srgbClr val="1F1A62"/>
                </a:solidFill>
                <a:latin typeface="Helvetica"/>
                <a:cs typeface="Helvetica"/>
              </a:rPr>
              <a:t>more effectively balance</a:t>
            </a:r>
            <a:r>
              <a:rPr lang="en-US" sz="2200">
                <a:solidFill>
                  <a:srgbClr val="1F1A62"/>
                </a:solidFill>
                <a:latin typeface="Helvetica"/>
                <a:cs typeface="Helvetica"/>
              </a:rPr>
              <a:t> their digital vs. TV strategy</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Automotive Case Study. Campaign time period: February – June 2021. *Cost per incremental reach.</a:t>
            </a:r>
          </a:p>
        </p:txBody>
      </p:sp>
      <p:sp>
        <p:nvSpPr>
          <p:cNvPr id="36" name="Google Shape;226;p2">
            <a:extLst>
              <a:ext uri="{FF2B5EF4-FFF2-40B4-BE49-F238E27FC236}">
                <a16:creationId xmlns:a16="http://schemas.microsoft.com/office/drawing/2014/main" id="{E10DC1DE-3370-44CF-9168-ECFC583FEC8A}"/>
              </a:ext>
            </a:extLst>
          </p:cNvPr>
          <p:cNvSpPr txBox="1"/>
          <p:nvPr/>
        </p:nvSpPr>
        <p:spPr>
          <a:xfrm>
            <a:off x="4143819" y="1189546"/>
            <a:ext cx="7866035" cy="400079"/>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Enabled by Samba TV’s </a:t>
            </a:r>
            <a:r>
              <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True Reach &amp; Frequency </a:t>
            </a: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Measurement &amp; Dashboards</a:t>
            </a:r>
            <a:endParaRPr kumimoji="0"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endParaRPr>
          </a:p>
        </p:txBody>
      </p:sp>
      <p:sp>
        <p:nvSpPr>
          <p:cNvPr id="32" name="Rectangle 31">
            <a:extLst>
              <a:ext uri="{FF2B5EF4-FFF2-40B4-BE49-F238E27FC236}">
                <a16:creationId xmlns:a16="http://schemas.microsoft.com/office/drawing/2014/main" id="{4332176B-6927-4CCD-A231-C73C18416059}"/>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3" name="Picture 32" descr="Logo, icon&#10;&#10;Description automatically generated">
            <a:extLst>
              <a:ext uri="{FF2B5EF4-FFF2-40B4-BE49-F238E27FC236}">
                <a16:creationId xmlns:a16="http://schemas.microsoft.com/office/drawing/2014/main" id="{D29BD63A-3BB3-4E4A-B8C1-7A0152DD4B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28" name="Chart 27">
            <a:extLst>
              <a:ext uri="{FF2B5EF4-FFF2-40B4-BE49-F238E27FC236}">
                <a16:creationId xmlns:a16="http://schemas.microsoft.com/office/drawing/2014/main" id="{C3D9B7B0-D78D-4BDC-97A2-CFE4ABCC3FEF}"/>
              </a:ext>
            </a:extLst>
          </p:cNvPr>
          <p:cNvGraphicFramePr/>
          <p:nvPr/>
        </p:nvGraphicFramePr>
        <p:xfrm>
          <a:off x="4147256" y="1660058"/>
          <a:ext cx="3692691" cy="2679081"/>
        </p:xfrm>
        <a:graphic>
          <a:graphicData uri="http://schemas.openxmlformats.org/drawingml/2006/chart">
            <c:chart xmlns:c="http://schemas.openxmlformats.org/drawingml/2006/chart" xmlns:r="http://schemas.openxmlformats.org/officeDocument/2006/relationships" r:id="rId6"/>
          </a:graphicData>
        </a:graphic>
      </p:graphicFrame>
      <p:sp>
        <p:nvSpPr>
          <p:cNvPr id="8" name="Rectangle 7">
            <a:extLst>
              <a:ext uri="{FF2B5EF4-FFF2-40B4-BE49-F238E27FC236}">
                <a16:creationId xmlns:a16="http://schemas.microsoft.com/office/drawing/2014/main" id="{583236F2-8AA2-421E-AABD-07280A797521}"/>
              </a:ext>
            </a:extLst>
          </p:cNvPr>
          <p:cNvSpPr/>
          <p:nvPr/>
        </p:nvSpPr>
        <p:spPr>
          <a:xfrm>
            <a:off x="4513517" y="4333089"/>
            <a:ext cx="2861090" cy="1584605"/>
          </a:xfrm>
          <a:prstGeom prst="rect">
            <a:avLst/>
          </a:prstGeom>
          <a:noFill/>
          <a:ln>
            <a:solidFill>
              <a:srgbClr val="1F1A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F5FAFE2-D43A-4BCA-8738-293B59223B32}"/>
              </a:ext>
            </a:extLst>
          </p:cNvPr>
          <p:cNvGrpSpPr/>
          <p:nvPr/>
        </p:nvGrpSpPr>
        <p:grpSpPr>
          <a:xfrm>
            <a:off x="4844659" y="4404961"/>
            <a:ext cx="2198806" cy="1440860"/>
            <a:chOff x="3878630" y="4590464"/>
            <a:chExt cx="2198806" cy="1440860"/>
          </a:xfrm>
        </p:grpSpPr>
        <p:sp>
          <p:nvSpPr>
            <p:cNvPr id="29" name="Rectangle 28">
              <a:extLst>
                <a:ext uri="{FF2B5EF4-FFF2-40B4-BE49-F238E27FC236}">
                  <a16:creationId xmlns:a16="http://schemas.microsoft.com/office/drawing/2014/main" id="{09FD39BB-15C0-4AC5-AD44-B078D9F669B7}"/>
                </a:ext>
              </a:extLst>
            </p:cNvPr>
            <p:cNvSpPr/>
            <p:nvPr/>
          </p:nvSpPr>
          <p:spPr>
            <a:xfrm>
              <a:off x="4100863" y="4590464"/>
              <a:ext cx="1754341"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17.4</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Average Frequency</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grpSp>
          <p:nvGrpSpPr>
            <p:cNvPr id="2" name="Group 1">
              <a:extLst>
                <a:ext uri="{FF2B5EF4-FFF2-40B4-BE49-F238E27FC236}">
                  <a16:creationId xmlns:a16="http://schemas.microsoft.com/office/drawing/2014/main" id="{F8CD71AF-61F4-4A87-A68A-940878C15E0D}"/>
                </a:ext>
              </a:extLst>
            </p:cNvPr>
            <p:cNvGrpSpPr/>
            <p:nvPr/>
          </p:nvGrpSpPr>
          <p:grpSpPr>
            <a:xfrm>
              <a:off x="3878630" y="5322879"/>
              <a:ext cx="2198806" cy="708445"/>
              <a:chOff x="3878630" y="5322879"/>
              <a:chExt cx="2198806" cy="708445"/>
            </a:xfrm>
          </p:grpSpPr>
          <p:sp>
            <p:nvSpPr>
              <p:cNvPr id="49" name="Rectangle 48">
                <a:extLst>
                  <a:ext uri="{FF2B5EF4-FFF2-40B4-BE49-F238E27FC236}">
                    <a16:creationId xmlns:a16="http://schemas.microsoft.com/office/drawing/2014/main" id="{C5DD5D4C-1EF2-43E9-98F9-91B8AAEF87CE}"/>
                  </a:ext>
                </a:extLst>
              </p:cNvPr>
              <p:cNvSpPr/>
              <p:nvPr/>
            </p:nvSpPr>
            <p:spPr>
              <a:xfrm>
                <a:off x="3878630" y="5338547"/>
                <a:ext cx="1000494"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17.7</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1" i="0" u="none" strike="noStrike" kern="1200" cap="none" spc="0" normalizeH="0" baseline="0" noProof="0">
                    <a:ln>
                      <a:noFill/>
                    </a:ln>
                    <a:solidFill>
                      <a:srgbClr val="1F1A62"/>
                    </a:solidFill>
                    <a:effectLst/>
                    <a:uLnTx/>
                    <a:uFillTx/>
                    <a:latin typeface="Helvetica"/>
                    <a:ea typeface="+mn-ea"/>
                    <a:cs typeface="Helvetica"/>
                  </a:rPr>
                  <a:t>TV</a:t>
                </a: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p:txBody>
          </p:sp>
          <p:sp>
            <p:nvSpPr>
              <p:cNvPr id="50" name="Rectangle 49">
                <a:extLst>
                  <a:ext uri="{FF2B5EF4-FFF2-40B4-BE49-F238E27FC236}">
                    <a16:creationId xmlns:a16="http://schemas.microsoft.com/office/drawing/2014/main" id="{527CDDCA-1DE6-49B4-8335-2109D0948C3C}"/>
                  </a:ext>
                </a:extLst>
              </p:cNvPr>
              <p:cNvSpPr/>
              <p:nvPr/>
            </p:nvSpPr>
            <p:spPr>
              <a:xfrm>
                <a:off x="4937204" y="5338547"/>
                <a:ext cx="1140232"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4.42</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1" i="0" u="none" strike="noStrike" kern="1200" cap="none" spc="0" normalizeH="0" baseline="0" noProof="0">
                    <a:ln>
                      <a:noFill/>
                    </a:ln>
                    <a:solidFill>
                      <a:srgbClr val="1F1A62"/>
                    </a:solidFill>
                    <a:effectLst/>
                    <a:uLnTx/>
                    <a:uFillTx/>
                    <a:latin typeface="Helvetica"/>
                    <a:ea typeface="+mn-ea"/>
                    <a:cs typeface="Helvetica"/>
                  </a:rPr>
                  <a:t>Digital</a:t>
                </a: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p:txBody>
          </p:sp>
          <p:cxnSp>
            <p:nvCxnSpPr>
              <p:cNvPr id="51" name="Straight Connector 50">
                <a:extLst>
                  <a:ext uri="{FF2B5EF4-FFF2-40B4-BE49-F238E27FC236}">
                    <a16:creationId xmlns:a16="http://schemas.microsoft.com/office/drawing/2014/main" id="{65327105-96AF-4238-9527-F9561356ABFD}"/>
                  </a:ext>
                </a:extLst>
              </p:cNvPr>
              <p:cNvCxnSpPr>
                <a:cxnSpLocks/>
              </p:cNvCxnSpPr>
              <p:nvPr/>
            </p:nvCxnSpPr>
            <p:spPr>
              <a:xfrm>
                <a:off x="4908164" y="5322879"/>
                <a:ext cx="0" cy="708445"/>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grpSp>
      </p:grpSp>
      <p:cxnSp>
        <p:nvCxnSpPr>
          <p:cNvPr id="52" name="Straight Connector 51">
            <a:extLst>
              <a:ext uri="{FF2B5EF4-FFF2-40B4-BE49-F238E27FC236}">
                <a16:creationId xmlns:a16="http://schemas.microsoft.com/office/drawing/2014/main" id="{60C21E22-B86B-45C0-B2A4-D0FFC758B12C}"/>
              </a:ext>
            </a:extLst>
          </p:cNvPr>
          <p:cNvCxnSpPr>
            <a:cxnSpLocks/>
          </p:cNvCxnSpPr>
          <p:nvPr/>
        </p:nvCxnSpPr>
        <p:spPr>
          <a:xfrm>
            <a:off x="8044744" y="1725948"/>
            <a:ext cx="0" cy="2445749"/>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8A4ABE2-BB56-4AE9-9D50-C37C42A16187}"/>
              </a:ext>
            </a:extLst>
          </p:cNvPr>
          <p:cNvGrpSpPr/>
          <p:nvPr/>
        </p:nvGrpSpPr>
        <p:grpSpPr>
          <a:xfrm>
            <a:off x="8289159" y="1570607"/>
            <a:ext cx="3752151" cy="2748459"/>
            <a:chOff x="7890723" y="1557951"/>
            <a:chExt cx="3791771" cy="2919390"/>
          </a:xfrm>
        </p:grpSpPr>
        <p:graphicFrame>
          <p:nvGraphicFramePr>
            <p:cNvPr id="6" name="Chart 5">
              <a:extLst>
                <a:ext uri="{FF2B5EF4-FFF2-40B4-BE49-F238E27FC236}">
                  <a16:creationId xmlns:a16="http://schemas.microsoft.com/office/drawing/2014/main" id="{3B1F4D69-83E5-4A60-89B3-319FA83E7EC8}"/>
                </a:ext>
              </a:extLst>
            </p:cNvPr>
            <p:cNvGraphicFramePr/>
            <p:nvPr/>
          </p:nvGraphicFramePr>
          <p:xfrm>
            <a:off x="7890723" y="1557951"/>
            <a:ext cx="3791771" cy="2919390"/>
          </p:xfrm>
          <a:graphic>
            <a:graphicData uri="http://schemas.openxmlformats.org/drawingml/2006/chart">
              <c:chart xmlns:c="http://schemas.openxmlformats.org/drawingml/2006/chart" xmlns:r="http://schemas.openxmlformats.org/officeDocument/2006/relationships" r:id="rId7"/>
            </a:graphicData>
          </a:graphic>
        </p:graphicFrame>
        <p:sp>
          <p:nvSpPr>
            <p:cNvPr id="53" name="Rectangle 52">
              <a:extLst>
                <a:ext uri="{FF2B5EF4-FFF2-40B4-BE49-F238E27FC236}">
                  <a16:creationId xmlns:a16="http://schemas.microsoft.com/office/drawing/2014/main" id="{2788480B-B125-42CB-B251-7E79ACAE2228}"/>
                </a:ext>
              </a:extLst>
            </p:cNvPr>
            <p:cNvSpPr/>
            <p:nvPr/>
          </p:nvSpPr>
          <p:spPr>
            <a:xfrm>
              <a:off x="9061674" y="2900787"/>
              <a:ext cx="1449868" cy="76944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2.6MM</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Digital Only Exposed HHs</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grpSp>
      <p:pic>
        <p:nvPicPr>
          <p:cNvPr id="38" name="Picture 20" descr="Samba TV Home Page">
            <a:extLst>
              <a:ext uri="{FF2B5EF4-FFF2-40B4-BE49-F238E27FC236}">
                <a16:creationId xmlns:a16="http://schemas.microsoft.com/office/drawing/2014/main" id="{66FE26BA-2FF6-4872-AEE4-6372CCDE276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31861D-6F39-40C3-8F4A-E0530ADD7519}"/>
              </a:ext>
            </a:extLst>
          </p:cNvPr>
          <p:cNvPicPr>
            <a:picLocks noChangeAspect="1"/>
          </p:cNvPicPr>
          <p:nvPr/>
        </p:nvPicPr>
        <p:blipFill>
          <a:blip r:embed="rId9"/>
          <a:stretch>
            <a:fillRect/>
          </a:stretch>
        </p:blipFill>
        <p:spPr>
          <a:xfrm>
            <a:off x="9220502" y="4103736"/>
            <a:ext cx="2093546" cy="1966236"/>
          </a:xfrm>
          <a:prstGeom prst="rect">
            <a:avLst/>
          </a:prstGeom>
        </p:spPr>
      </p:pic>
      <p:pic>
        <p:nvPicPr>
          <p:cNvPr id="11" name="Picture 10">
            <a:extLst>
              <a:ext uri="{FF2B5EF4-FFF2-40B4-BE49-F238E27FC236}">
                <a16:creationId xmlns:a16="http://schemas.microsoft.com/office/drawing/2014/main" id="{5048830E-E899-2184-FFEB-EA83D299FB8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0EE6EF4C-7B2F-1496-1AB5-C554E4F57FE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D820BD8-5AC6-B9AD-41B4-A82930A068D6}"/>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2736342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Automotive E-commerce</a:t>
            </a:r>
          </a:p>
        </p:txBody>
      </p:sp>
      <p:sp>
        <p:nvSpPr>
          <p:cNvPr id="25" name="Rectangle 24">
            <a:extLst>
              <a:ext uri="{FF2B5EF4-FFF2-40B4-BE49-F238E27FC236}">
                <a16:creationId xmlns:a16="http://schemas.microsoft.com/office/drawing/2014/main" id="{D6F3E4AB-B239-4014-8CC3-C8706E0369B4}"/>
              </a:ext>
            </a:extLst>
          </p:cNvPr>
          <p:cNvSpPr/>
          <p:nvPr/>
        </p:nvSpPr>
        <p:spPr>
          <a:xfrm>
            <a:off x="-1703" y="854145"/>
            <a:ext cx="4099909" cy="58477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In order to maximize ROAS, one of the largest used vehicle retailers in the US, DriveTime needed deeper insight into incremental results at the network level, as well as optimal frequency before diminishing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Using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iSpot.tv’s</a:t>
            </a:r>
            <a:r>
              <a:rPr kumimoji="0" lang="en-US" sz="1100" b="0" i="0" u="none" strike="noStrike" kern="1200" cap="none" spc="0" normalizeH="0" baseline="0" noProof="0">
                <a:ln>
                  <a:noFill/>
                </a:ln>
                <a:solidFill>
                  <a:srgbClr val="1F1A62"/>
                </a:solidFill>
                <a:effectLst/>
                <a:uLnTx/>
                <a:uFillTx/>
                <a:latin typeface="Helvetica"/>
                <a:ea typeface="+mn-ea"/>
                <a:cs typeface="Helvetica"/>
              </a:rPr>
              <a:t> </a:t>
            </a:r>
            <a:r>
              <a:rPr kumimoji="0" lang="en-US" sz="1100" b="1" i="0" u="none" strike="noStrike" kern="1200" cap="none" spc="0" normalizeH="0" baseline="0" noProof="0">
                <a:ln>
                  <a:noFill/>
                </a:ln>
                <a:solidFill>
                  <a:srgbClr val="1F1A62"/>
                </a:solidFill>
                <a:effectLst/>
                <a:uLnTx/>
                <a:uFillTx/>
                <a:latin typeface="Helvetica"/>
                <a:ea typeface="+mn-ea"/>
                <a:cs typeface="Helvetica"/>
              </a:rPr>
              <a:t>Integrated User Level Data (IULD)</a:t>
            </a:r>
            <a:r>
              <a:rPr kumimoji="0" lang="en-US" sz="1100" b="0" i="0" u="none" strike="noStrike" kern="1200" cap="none" spc="0" normalizeH="0" baseline="0" noProof="0">
                <a:ln>
                  <a:noFill/>
                </a:ln>
                <a:solidFill>
                  <a:srgbClr val="1F1A62"/>
                </a:solidFill>
                <a:effectLst/>
                <a:uLnTx/>
                <a:uFillTx/>
                <a:latin typeface="Helvetica"/>
                <a:ea typeface="+mn-ea"/>
                <a:cs typeface="Helvetica"/>
              </a:rPr>
              <a:t>,</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DriveTime tied linear TV ad exposures to conversion events at the individual device level and tallied </a:t>
            </a:r>
            <a:br>
              <a:rPr kumimoji="0" lang="en-US" sz="1100" b="0" i="0" u="none" strike="noStrike" kern="1200" cap="none" spc="0" normalizeH="0" baseline="0" noProof="0">
                <a:ln>
                  <a:noFill/>
                </a:ln>
                <a:solidFill>
                  <a:srgbClr val="1F1A62"/>
                </a:solidFill>
                <a:effectLst/>
                <a:uLnTx/>
                <a:uFillTx/>
                <a:latin typeface="Helvetica"/>
                <a:ea typeface="+mn-ea"/>
                <a:cs typeface="Helvetica"/>
              </a:rPr>
            </a:br>
            <a:r>
              <a:rPr kumimoji="0" lang="en-US" sz="1100" b="0" i="0" u="none" strike="noStrike" kern="1200" cap="none" spc="0" normalizeH="0" baseline="0" noProof="0">
                <a:ln>
                  <a:noFill/>
                </a:ln>
                <a:solidFill>
                  <a:srgbClr val="1F1A62"/>
                </a:solidFill>
                <a:effectLst/>
                <a:uLnTx/>
                <a:uFillTx/>
                <a:latin typeface="Helvetica"/>
                <a:ea typeface="+mn-ea"/>
                <a:cs typeface="Helvetica"/>
              </a:rPr>
              <a:t>the number of impressions per device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Through a lift analysis using an unexposed control group, iSpot.tv calculated incremental conversion events aligned to frequency of impressions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Spend and conversion rates at the individual network level was also looked at to calculate the Cost Per Incremental Visit (CPIV), also mapped to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Any potential DriveTime customer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first linear TV ad impression had the highest incremental response rate at </a:t>
            </a:r>
            <a:r>
              <a:rPr kumimoji="0" lang="en-US" sz="1100" b="1" i="0" u="none" strike="noStrike" kern="1200" cap="none" spc="0" normalizeH="0" baseline="0" noProof="0">
                <a:ln>
                  <a:noFill/>
                </a:ln>
                <a:solidFill>
                  <a:srgbClr val="1F1A62"/>
                </a:solidFill>
                <a:effectLst/>
                <a:uLnTx/>
                <a:uFillTx/>
                <a:latin typeface="Helvetica"/>
                <a:ea typeface="+mn-ea"/>
                <a:cs typeface="Helvetica"/>
              </a:rPr>
              <a:t>60%</a:t>
            </a:r>
            <a:r>
              <a:rPr kumimoji="0" lang="en-US" sz="1100" b="0" i="0" u="none" strike="noStrike" kern="1200" cap="none" spc="0" normalizeH="0" baseline="0" noProof="0">
                <a:ln>
                  <a:noFill/>
                </a:ln>
                <a:solidFill>
                  <a:srgbClr val="1F1A62"/>
                </a:solidFill>
                <a:effectLst/>
                <a:uLnTx/>
                <a:uFillTx/>
                <a:latin typeface="Helvetica"/>
                <a:ea typeface="+mn-ea"/>
                <a:cs typeface="Helvetica"/>
              </a:rPr>
              <a:t> with the incremental response rate diminishing as frequency increases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rate at which TV ad response decreases as frequency increases was calculated to determine </a:t>
            </a:r>
            <a:br>
              <a:rPr kumimoji="0" lang="en-US" sz="1100" b="0" i="0" u="none" strike="noStrike" kern="1200" cap="none" spc="0" normalizeH="0" baseline="0" noProof="0">
                <a:ln>
                  <a:noFill/>
                </a:ln>
                <a:solidFill>
                  <a:srgbClr val="1F1A62"/>
                </a:solidFill>
                <a:effectLst/>
                <a:uLnTx/>
                <a:uFillTx/>
                <a:latin typeface="Helvetica"/>
                <a:ea typeface="+mn-ea"/>
                <a:cs typeface="Helvetica"/>
              </a:rPr>
            </a:br>
            <a:r>
              <a:rPr kumimoji="0" lang="en-US" sz="1100" b="0" i="0" u="none" strike="noStrike" kern="1200" cap="none" spc="0" normalizeH="0" baseline="0" noProof="0">
                <a:ln>
                  <a:noFill/>
                </a:ln>
                <a:solidFill>
                  <a:srgbClr val="1F1A62"/>
                </a:solidFill>
                <a:effectLst/>
                <a:uLnTx/>
                <a:uFillTx/>
                <a:latin typeface="Helvetica"/>
                <a:ea typeface="+mn-ea"/>
                <a:cs typeface="Helvetica"/>
              </a:rPr>
              <a:t>optimal frequency for each TV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iSpot.tv</a:t>
            </a:r>
            <a:r>
              <a:rPr kumimoji="0" lang="en-US" sz="1100" b="1" i="0" u="none" strike="noStrike" kern="1200" cap="none" spc="0" normalizeH="0" baseline="0" noProof="0">
                <a:ln>
                  <a:noFill/>
                </a:ln>
                <a:solidFill>
                  <a:srgbClr val="1F1A62"/>
                </a:solidFill>
                <a:effectLst/>
                <a:uLnTx/>
                <a:uFillTx/>
                <a:latin typeface="Helvetica"/>
                <a:ea typeface="+mn-ea"/>
                <a:cs typeface="Helvetica"/>
              </a:rPr>
              <a:t> / </a:t>
            </a:r>
            <a:r>
              <a:rPr kumimoji="0" lang="en-US" sz="1100" b="0" i="0" u="none" strike="noStrike" kern="1200" cap="none" spc="0" normalizeH="0" baseline="0" noProof="0">
                <a:ln>
                  <a:noFill/>
                </a:ln>
                <a:solidFill>
                  <a:srgbClr val="1F1A62"/>
                </a:solidFill>
                <a:effectLst/>
                <a:uLnTx/>
                <a:uFillTx/>
                <a:latin typeface="Helvetica"/>
                <a:ea typeface="+mn-ea"/>
                <a:cs typeface="Helvetica"/>
              </a:rPr>
              <a:t>Smart TV </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Linear TV</a:t>
            </a:r>
          </a:p>
        </p:txBody>
      </p:sp>
      <p:sp>
        <p:nvSpPr>
          <p:cNvPr id="30" name="Rectangle 29">
            <a:extLst>
              <a:ext uri="{FF2B5EF4-FFF2-40B4-BE49-F238E27FC236}">
                <a16:creationId xmlns:a16="http://schemas.microsoft.com/office/drawing/2014/main" id="{75F81532-3D49-4828-8247-ECFA9B63B40D}"/>
              </a:ext>
            </a:extLst>
          </p:cNvPr>
          <p:cNvSpPr/>
          <p:nvPr/>
        </p:nvSpPr>
        <p:spPr>
          <a:xfrm>
            <a:off x="4104946" y="47852"/>
            <a:ext cx="8087053" cy="769441"/>
          </a:xfrm>
          <a:prstGeom prst="rect">
            <a:avLst/>
          </a:prstGeom>
          <a:noFill/>
        </p:spPr>
        <p:txBody>
          <a:bodyPr wrap="square">
            <a:spAutoFit/>
          </a:bodyPr>
          <a:lstStyle/>
          <a:p>
            <a:pPr defTabSz="914217">
              <a:spcAft>
                <a:spcPts val="1000"/>
              </a:spcAft>
            </a:pPr>
            <a:r>
              <a:rPr lang="en-US" sz="2200" err="1">
                <a:solidFill>
                  <a:srgbClr val="1F1A62"/>
                </a:solidFill>
                <a:latin typeface="Helvetica"/>
                <a:cs typeface="Helvetica"/>
              </a:rPr>
              <a:t>iSpot.tv’s</a:t>
            </a:r>
            <a:r>
              <a:rPr lang="en-US" sz="2200">
                <a:solidFill>
                  <a:srgbClr val="1F1A62"/>
                </a:solidFill>
                <a:latin typeface="Helvetica"/>
                <a:cs typeface="Helvetica"/>
              </a:rPr>
              <a:t> user level data enabled </a:t>
            </a:r>
            <a:r>
              <a:rPr lang="en-US" sz="2200" err="1">
                <a:solidFill>
                  <a:srgbClr val="1F1A62"/>
                </a:solidFill>
                <a:latin typeface="Helvetica"/>
                <a:cs typeface="Helvetica"/>
              </a:rPr>
              <a:t>DriveTime</a:t>
            </a:r>
            <a:r>
              <a:rPr lang="en-US" sz="2200">
                <a:solidFill>
                  <a:srgbClr val="1F1A62"/>
                </a:solidFill>
                <a:latin typeface="Helvetica"/>
                <a:cs typeface="Helvetica"/>
              </a:rPr>
              <a:t>, an auto e-retailer, to </a:t>
            </a:r>
            <a:r>
              <a:rPr lang="en-US" sz="2200" b="1">
                <a:solidFill>
                  <a:srgbClr val="1F1A62"/>
                </a:solidFill>
                <a:latin typeface="Helvetica"/>
                <a:cs typeface="Helvetica"/>
              </a:rPr>
              <a:t>optimize frequency</a:t>
            </a:r>
            <a:r>
              <a:rPr lang="en-US" sz="2200">
                <a:solidFill>
                  <a:srgbClr val="1F1A62"/>
                </a:solidFill>
                <a:latin typeface="Helvetica"/>
                <a:cs typeface="Helvetica"/>
              </a:rPr>
              <a:t> and </a:t>
            </a:r>
            <a:r>
              <a:rPr lang="en-US" sz="2200" b="1">
                <a:solidFill>
                  <a:srgbClr val="1F1A62"/>
                </a:solidFill>
                <a:latin typeface="Helvetica"/>
                <a:cs typeface="Helvetica"/>
              </a:rPr>
              <a:t>boost their ROAS</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2767" y="6312675"/>
            <a:ext cx="63331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iSpot.tv,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DriveTime x iSpot.TV.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Campaign time period: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Q1 2022. Conversion events are driven by website traffic. </a:t>
            </a:r>
          </a:p>
        </p:txBody>
      </p:sp>
      <p:pic>
        <p:nvPicPr>
          <p:cNvPr id="2050" name="Picture 2" descr="logo-ispot – iSpot.tv">
            <a:extLst>
              <a:ext uri="{FF2B5EF4-FFF2-40B4-BE49-F238E27FC236}">
                <a16:creationId xmlns:a16="http://schemas.microsoft.com/office/drawing/2014/main" id="{1DA2835A-453A-4C7D-BF22-41A097B79C6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18195" y="6106963"/>
            <a:ext cx="1237801" cy="336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A9A7A850-0037-4B5A-9B2C-7BE529C33B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4868" y="42279"/>
            <a:ext cx="724905" cy="724905"/>
          </a:xfrm>
          <a:prstGeom prst="rect">
            <a:avLst/>
          </a:prstGeom>
        </p:spPr>
      </p:pic>
      <p:grpSp>
        <p:nvGrpSpPr>
          <p:cNvPr id="132" name="Google Shape;159;p28">
            <a:extLst>
              <a:ext uri="{FF2B5EF4-FFF2-40B4-BE49-F238E27FC236}">
                <a16:creationId xmlns:a16="http://schemas.microsoft.com/office/drawing/2014/main" id="{96CA6053-A417-4FFB-B624-4D047BC093F3}"/>
              </a:ext>
            </a:extLst>
          </p:cNvPr>
          <p:cNvGrpSpPr/>
          <p:nvPr/>
        </p:nvGrpSpPr>
        <p:grpSpPr>
          <a:xfrm>
            <a:off x="4217875" y="2591347"/>
            <a:ext cx="3250406" cy="2301478"/>
            <a:chOff x="4100" y="787"/>
            <a:chExt cx="2730" cy="1933"/>
          </a:xfrm>
        </p:grpSpPr>
        <p:sp>
          <p:nvSpPr>
            <p:cNvPr id="133" name="Google Shape;160;p28">
              <a:extLst>
                <a:ext uri="{FF2B5EF4-FFF2-40B4-BE49-F238E27FC236}">
                  <a16:creationId xmlns:a16="http://schemas.microsoft.com/office/drawing/2014/main" id="{F2AAA996-A43B-4FD8-B944-308CFC17CB83}"/>
                </a:ext>
              </a:extLst>
            </p:cNvPr>
            <p:cNvSpPr/>
            <p:nvPr/>
          </p:nvSpPr>
          <p:spPr>
            <a:xfrm>
              <a:off x="4100" y="787"/>
              <a:ext cx="2718" cy="1902"/>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sp>
          <p:nvSpPr>
            <p:cNvPr id="134" name="Google Shape;161;p28">
              <a:extLst>
                <a:ext uri="{FF2B5EF4-FFF2-40B4-BE49-F238E27FC236}">
                  <a16:creationId xmlns:a16="http://schemas.microsoft.com/office/drawing/2014/main" id="{40BF87A4-3295-41AB-AA7D-DC09CC1D6DD5}"/>
                </a:ext>
              </a:extLst>
            </p:cNvPr>
            <p:cNvSpPr/>
            <p:nvPr/>
          </p:nvSpPr>
          <p:spPr>
            <a:xfrm>
              <a:off x="4118" y="1052"/>
              <a:ext cx="247"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Base</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35" name="Google Shape;162;p28">
              <a:extLst>
                <a:ext uri="{FF2B5EF4-FFF2-40B4-BE49-F238E27FC236}">
                  <a16:creationId xmlns:a16="http://schemas.microsoft.com/office/drawing/2014/main" id="{C1F0A69E-2A26-4D4E-80B0-FA1CE97216E1}"/>
                </a:ext>
              </a:extLst>
            </p:cNvPr>
            <p:cNvSpPr/>
            <p:nvPr/>
          </p:nvSpPr>
          <p:spPr>
            <a:xfrm>
              <a:off x="4383" y="1052"/>
              <a:ext cx="535"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Incremental</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36" name="Google Shape;163;p28">
              <a:extLst>
                <a:ext uri="{FF2B5EF4-FFF2-40B4-BE49-F238E27FC236}">
                  <a16:creationId xmlns:a16="http://schemas.microsoft.com/office/drawing/2014/main" id="{A3EE2F10-39AF-4CF2-897F-3FA5674DA299}"/>
                </a:ext>
              </a:extLst>
            </p:cNvPr>
            <p:cNvSpPr/>
            <p:nvPr/>
          </p:nvSpPr>
          <p:spPr>
            <a:xfrm>
              <a:off x="4942" y="1052"/>
              <a:ext cx="259"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Total</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37" name="Google Shape;164;p28">
              <a:extLst>
                <a:ext uri="{FF2B5EF4-FFF2-40B4-BE49-F238E27FC236}">
                  <a16:creationId xmlns:a16="http://schemas.microsoft.com/office/drawing/2014/main" id="{0723A28F-FC6B-471E-8A39-240ECFD774E4}"/>
                </a:ext>
              </a:extLst>
            </p:cNvPr>
            <p:cNvSpPr/>
            <p:nvPr/>
          </p:nvSpPr>
          <p:spPr>
            <a:xfrm>
              <a:off x="5200" y="925"/>
              <a:ext cx="45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Response </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38" name="Google Shape;165;p28">
              <a:extLst>
                <a:ext uri="{FF2B5EF4-FFF2-40B4-BE49-F238E27FC236}">
                  <a16:creationId xmlns:a16="http://schemas.microsoft.com/office/drawing/2014/main" id="{FB1A79EF-0E8B-4B1E-BC08-00F31167E836}"/>
                </a:ext>
              </a:extLst>
            </p:cNvPr>
            <p:cNvSpPr/>
            <p:nvPr/>
          </p:nvSpPr>
          <p:spPr>
            <a:xfrm>
              <a:off x="5279" y="1052"/>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Index</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39" name="Google Shape;166;p28">
              <a:extLst>
                <a:ext uri="{FF2B5EF4-FFF2-40B4-BE49-F238E27FC236}">
                  <a16:creationId xmlns:a16="http://schemas.microsoft.com/office/drawing/2014/main" id="{8FE6A2C5-7249-4FB6-81B0-784516D5543A}"/>
                </a:ext>
              </a:extLst>
            </p:cNvPr>
            <p:cNvSpPr/>
            <p:nvPr/>
          </p:nvSpPr>
          <p:spPr>
            <a:xfrm>
              <a:off x="5627" y="925"/>
              <a:ext cx="415"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Baseline </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0" name="Google Shape;167;p28">
              <a:extLst>
                <a:ext uri="{FF2B5EF4-FFF2-40B4-BE49-F238E27FC236}">
                  <a16:creationId xmlns:a16="http://schemas.microsoft.com/office/drawing/2014/main" id="{8F59587B-A54A-4D41-AAC6-DD770E20879F}"/>
                </a:ext>
              </a:extLst>
            </p:cNvPr>
            <p:cNvSpPr/>
            <p:nvPr/>
          </p:nvSpPr>
          <p:spPr>
            <a:xfrm>
              <a:off x="5688" y="1052"/>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Index</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1" name="Google Shape;168;p28">
              <a:extLst>
                <a:ext uri="{FF2B5EF4-FFF2-40B4-BE49-F238E27FC236}">
                  <a16:creationId xmlns:a16="http://schemas.microsoft.com/office/drawing/2014/main" id="{7924E6B6-18CA-49E1-AE3B-EE0CADF29869}"/>
                </a:ext>
              </a:extLst>
            </p:cNvPr>
            <p:cNvSpPr/>
            <p:nvPr/>
          </p:nvSpPr>
          <p:spPr>
            <a:xfrm>
              <a:off x="6127" y="1052"/>
              <a:ext cx="180"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Lift</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2" name="Google Shape;169;p28">
              <a:extLst>
                <a:ext uri="{FF2B5EF4-FFF2-40B4-BE49-F238E27FC236}">
                  <a16:creationId xmlns:a16="http://schemas.microsoft.com/office/drawing/2014/main" id="{CEEC49DE-0AF5-4960-AB93-3F21992589C7}"/>
                </a:ext>
              </a:extLst>
            </p:cNvPr>
            <p:cNvSpPr/>
            <p:nvPr/>
          </p:nvSpPr>
          <p:spPr>
            <a:xfrm>
              <a:off x="4214" y="1178"/>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3" name="Google Shape;170;p28">
              <a:extLst>
                <a:ext uri="{FF2B5EF4-FFF2-40B4-BE49-F238E27FC236}">
                  <a16:creationId xmlns:a16="http://schemas.microsoft.com/office/drawing/2014/main" id="{DEFC75A8-D760-40B7-9E79-B038926B931D}"/>
                </a:ext>
              </a:extLst>
            </p:cNvPr>
            <p:cNvSpPr/>
            <p:nvPr/>
          </p:nvSpPr>
          <p:spPr>
            <a:xfrm>
              <a:off x="4623" y="1178"/>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4" name="Google Shape;171;p28">
              <a:extLst>
                <a:ext uri="{FF2B5EF4-FFF2-40B4-BE49-F238E27FC236}">
                  <a16:creationId xmlns:a16="http://schemas.microsoft.com/office/drawing/2014/main" id="{A7A8C7A6-C373-4492-BF9C-9762CF974DBD}"/>
                </a:ext>
              </a:extLst>
            </p:cNvPr>
            <p:cNvSpPr/>
            <p:nvPr/>
          </p:nvSpPr>
          <p:spPr>
            <a:xfrm>
              <a:off x="5032" y="1178"/>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5" name="Google Shape;172;p28">
              <a:extLst>
                <a:ext uri="{FF2B5EF4-FFF2-40B4-BE49-F238E27FC236}">
                  <a16:creationId xmlns:a16="http://schemas.microsoft.com/office/drawing/2014/main" id="{F3B442F9-2EBD-4814-B549-EAE64E6523E3}"/>
                </a:ext>
              </a:extLst>
            </p:cNvPr>
            <p:cNvSpPr/>
            <p:nvPr/>
          </p:nvSpPr>
          <p:spPr>
            <a:xfrm>
              <a:off x="5321" y="1178"/>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6" name="Google Shape;173;p28">
              <a:extLst>
                <a:ext uri="{FF2B5EF4-FFF2-40B4-BE49-F238E27FC236}">
                  <a16:creationId xmlns:a16="http://schemas.microsoft.com/office/drawing/2014/main" id="{49B3D373-B3BE-4AB6-B1A2-AAF259E184E2}"/>
                </a:ext>
              </a:extLst>
            </p:cNvPr>
            <p:cNvSpPr/>
            <p:nvPr/>
          </p:nvSpPr>
          <p:spPr>
            <a:xfrm>
              <a:off x="5736" y="1178"/>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7" name="Google Shape;174;p28">
              <a:extLst>
                <a:ext uri="{FF2B5EF4-FFF2-40B4-BE49-F238E27FC236}">
                  <a16:creationId xmlns:a16="http://schemas.microsoft.com/office/drawing/2014/main" id="{F250DD06-CDB2-4AD3-97CD-D2A5E46D82E0}"/>
                </a:ext>
              </a:extLst>
            </p:cNvPr>
            <p:cNvSpPr/>
            <p:nvPr/>
          </p:nvSpPr>
          <p:spPr>
            <a:xfrm>
              <a:off x="6157" y="1178"/>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8" name="Google Shape;175;p28">
              <a:extLst>
                <a:ext uri="{FF2B5EF4-FFF2-40B4-BE49-F238E27FC236}">
                  <a16:creationId xmlns:a16="http://schemas.microsoft.com/office/drawing/2014/main" id="{1E2ED99D-0E9D-4632-B67F-CDEA01D1A489}"/>
                </a:ext>
              </a:extLst>
            </p:cNvPr>
            <p:cNvSpPr/>
            <p:nvPr/>
          </p:nvSpPr>
          <p:spPr>
            <a:xfrm>
              <a:off x="6499" y="1178"/>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7,543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49" name="Google Shape;176;p28">
              <a:extLst>
                <a:ext uri="{FF2B5EF4-FFF2-40B4-BE49-F238E27FC236}">
                  <a16:creationId xmlns:a16="http://schemas.microsoft.com/office/drawing/2014/main" id="{CBBEA387-4195-4835-A4D6-CB73ABD23048}"/>
                </a:ext>
              </a:extLst>
            </p:cNvPr>
            <p:cNvSpPr/>
            <p:nvPr/>
          </p:nvSpPr>
          <p:spPr>
            <a:xfrm>
              <a:off x="4214" y="1305"/>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0" name="Google Shape;177;p28">
              <a:extLst>
                <a:ext uri="{FF2B5EF4-FFF2-40B4-BE49-F238E27FC236}">
                  <a16:creationId xmlns:a16="http://schemas.microsoft.com/office/drawing/2014/main" id="{F7DD4782-8B0C-40A3-812F-FF7DAE8E2DF9}"/>
                </a:ext>
              </a:extLst>
            </p:cNvPr>
            <p:cNvSpPr/>
            <p:nvPr/>
          </p:nvSpPr>
          <p:spPr>
            <a:xfrm>
              <a:off x="4623" y="1305"/>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1" name="Google Shape;178;p28">
              <a:extLst>
                <a:ext uri="{FF2B5EF4-FFF2-40B4-BE49-F238E27FC236}">
                  <a16:creationId xmlns:a16="http://schemas.microsoft.com/office/drawing/2014/main" id="{5784A5C4-3DA7-4C46-A8E6-E0194A542C80}"/>
                </a:ext>
              </a:extLst>
            </p:cNvPr>
            <p:cNvSpPr/>
            <p:nvPr/>
          </p:nvSpPr>
          <p:spPr>
            <a:xfrm>
              <a:off x="5032" y="1305"/>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2" name="Google Shape;179;p28">
              <a:extLst>
                <a:ext uri="{FF2B5EF4-FFF2-40B4-BE49-F238E27FC236}">
                  <a16:creationId xmlns:a16="http://schemas.microsoft.com/office/drawing/2014/main" id="{E7DB3708-0889-4F47-A7E5-DD1FCC00629D}"/>
                </a:ext>
              </a:extLst>
            </p:cNvPr>
            <p:cNvSpPr/>
            <p:nvPr/>
          </p:nvSpPr>
          <p:spPr>
            <a:xfrm>
              <a:off x="5321" y="1305"/>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3" name="Google Shape;180;p28">
              <a:extLst>
                <a:ext uri="{FF2B5EF4-FFF2-40B4-BE49-F238E27FC236}">
                  <a16:creationId xmlns:a16="http://schemas.microsoft.com/office/drawing/2014/main" id="{B37C41F6-B21F-43AC-B4E9-554E074A8943}"/>
                </a:ext>
              </a:extLst>
            </p:cNvPr>
            <p:cNvSpPr/>
            <p:nvPr/>
          </p:nvSpPr>
          <p:spPr>
            <a:xfrm>
              <a:off x="5736" y="1305"/>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4" name="Google Shape;181;p28">
              <a:extLst>
                <a:ext uri="{FF2B5EF4-FFF2-40B4-BE49-F238E27FC236}">
                  <a16:creationId xmlns:a16="http://schemas.microsoft.com/office/drawing/2014/main" id="{DA6487DC-BD97-46DC-AC55-7BB32BB90156}"/>
                </a:ext>
              </a:extLst>
            </p:cNvPr>
            <p:cNvSpPr/>
            <p:nvPr/>
          </p:nvSpPr>
          <p:spPr>
            <a:xfrm>
              <a:off x="6157" y="1305"/>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5" name="Google Shape;182;p28">
              <a:extLst>
                <a:ext uri="{FF2B5EF4-FFF2-40B4-BE49-F238E27FC236}">
                  <a16:creationId xmlns:a16="http://schemas.microsoft.com/office/drawing/2014/main" id="{D00524EA-4F2D-4E10-B190-3C90FDE389E3}"/>
                </a:ext>
              </a:extLst>
            </p:cNvPr>
            <p:cNvSpPr/>
            <p:nvPr/>
          </p:nvSpPr>
          <p:spPr>
            <a:xfrm>
              <a:off x="6499" y="1305"/>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2,976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6" name="Google Shape;183;p28">
              <a:extLst>
                <a:ext uri="{FF2B5EF4-FFF2-40B4-BE49-F238E27FC236}">
                  <a16:creationId xmlns:a16="http://schemas.microsoft.com/office/drawing/2014/main" id="{2E1161DF-5516-47B2-A100-D76CF9BC6650}"/>
                </a:ext>
              </a:extLst>
            </p:cNvPr>
            <p:cNvSpPr/>
            <p:nvPr/>
          </p:nvSpPr>
          <p:spPr>
            <a:xfrm>
              <a:off x="4214" y="1431"/>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7" name="Google Shape;184;p28">
              <a:extLst>
                <a:ext uri="{FF2B5EF4-FFF2-40B4-BE49-F238E27FC236}">
                  <a16:creationId xmlns:a16="http://schemas.microsoft.com/office/drawing/2014/main" id="{F2AA83BE-A958-413D-A47F-641B7EAC230B}"/>
                </a:ext>
              </a:extLst>
            </p:cNvPr>
            <p:cNvSpPr/>
            <p:nvPr/>
          </p:nvSpPr>
          <p:spPr>
            <a:xfrm>
              <a:off x="4623" y="1431"/>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8" name="Google Shape;185;p28">
              <a:extLst>
                <a:ext uri="{FF2B5EF4-FFF2-40B4-BE49-F238E27FC236}">
                  <a16:creationId xmlns:a16="http://schemas.microsoft.com/office/drawing/2014/main" id="{BE68DC5E-B46F-4552-BD2A-6984EE420BE1}"/>
                </a:ext>
              </a:extLst>
            </p:cNvPr>
            <p:cNvSpPr/>
            <p:nvPr/>
          </p:nvSpPr>
          <p:spPr>
            <a:xfrm>
              <a:off x="5032" y="1431"/>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59" name="Google Shape;186;p28">
              <a:extLst>
                <a:ext uri="{FF2B5EF4-FFF2-40B4-BE49-F238E27FC236}">
                  <a16:creationId xmlns:a16="http://schemas.microsoft.com/office/drawing/2014/main" id="{0C7D4636-D911-45AF-A020-9A6633A84CE2}"/>
                </a:ext>
              </a:extLst>
            </p:cNvPr>
            <p:cNvSpPr/>
            <p:nvPr/>
          </p:nvSpPr>
          <p:spPr>
            <a:xfrm>
              <a:off x="5321" y="1431"/>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0" name="Google Shape;187;p28">
              <a:extLst>
                <a:ext uri="{FF2B5EF4-FFF2-40B4-BE49-F238E27FC236}">
                  <a16:creationId xmlns:a16="http://schemas.microsoft.com/office/drawing/2014/main" id="{B10138CB-BD60-4F21-A0A7-4FA87B5951D2}"/>
                </a:ext>
              </a:extLst>
            </p:cNvPr>
            <p:cNvSpPr/>
            <p:nvPr/>
          </p:nvSpPr>
          <p:spPr>
            <a:xfrm>
              <a:off x="5736" y="1431"/>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1" name="Google Shape;188;p28">
              <a:extLst>
                <a:ext uri="{FF2B5EF4-FFF2-40B4-BE49-F238E27FC236}">
                  <a16:creationId xmlns:a16="http://schemas.microsoft.com/office/drawing/2014/main" id="{1833F172-3B51-4C7C-BA18-F0C188B9FA51}"/>
                </a:ext>
              </a:extLst>
            </p:cNvPr>
            <p:cNvSpPr/>
            <p:nvPr/>
          </p:nvSpPr>
          <p:spPr>
            <a:xfrm>
              <a:off x="6133" y="1431"/>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2" name="Google Shape;189;p28">
              <a:extLst>
                <a:ext uri="{FF2B5EF4-FFF2-40B4-BE49-F238E27FC236}">
                  <a16:creationId xmlns:a16="http://schemas.microsoft.com/office/drawing/2014/main" id="{91960E49-2A87-4F48-8360-C2DD0C326057}"/>
                </a:ext>
              </a:extLst>
            </p:cNvPr>
            <p:cNvSpPr/>
            <p:nvPr/>
          </p:nvSpPr>
          <p:spPr>
            <a:xfrm>
              <a:off x="6499" y="1431"/>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1,869</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3" name="Google Shape;190;p28">
              <a:extLst>
                <a:ext uri="{FF2B5EF4-FFF2-40B4-BE49-F238E27FC236}">
                  <a16:creationId xmlns:a16="http://schemas.microsoft.com/office/drawing/2014/main" id="{CA997B47-B198-4240-A6B9-744536338D7C}"/>
                </a:ext>
              </a:extLst>
            </p:cNvPr>
            <p:cNvSpPr/>
            <p:nvPr/>
          </p:nvSpPr>
          <p:spPr>
            <a:xfrm>
              <a:off x="4214" y="155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4" name="Google Shape;191;p28">
              <a:extLst>
                <a:ext uri="{FF2B5EF4-FFF2-40B4-BE49-F238E27FC236}">
                  <a16:creationId xmlns:a16="http://schemas.microsoft.com/office/drawing/2014/main" id="{D7FBA3FB-9203-4D54-A090-E13D36B9A8BF}"/>
                </a:ext>
              </a:extLst>
            </p:cNvPr>
            <p:cNvSpPr/>
            <p:nvPr/>
          </p:nvSpPr>
          <p:spPr>
            <a:xfrm>
              <a:off x="4623" y="155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5" name="Google Shape;192;p28">
              <a:extLst>
                <a:ext uri="{FF2B5EF4-FFF2-40B4-BE49-F238E27FC236}">
                  <a16:creationId xmlns:a16="http://schemas.microsoft.com/office/drawing/2014/main" id="{21799C4B-F886-4ECB-ACE6-B34D2B4A1C30}"/>
                </a:ext>
              </a:extLst>
            </p:cNvPr>
            <p:cNvSpPr/>
            <p:nvPr/>
          </p:nvSpPr>
          <p:spPr>
            <a:xfrm>
              <a:off x="5032" y="155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6" name="Google Shape;193;p28">
              <a:extLst>
                <a:ext uri="{FF2B5EF4-FFF2-40B4-BE49-F238E27FC236}">
                  <a16:creationId xmlns:a16="http://schemas.microsoft.com/office/drawing/2014/main" id="{A72577D3-2911-4CB9-AD93-7F8EE183CB88}"/>
                </a:ext>
              </a:extLst>
            </p:cNvPr>
            <p:cNvSpPr/>
            <p:nvPr/>
          </p:nvSpPr>
          <p:spPr>
            <a:xfrm>
              <a:off x="5321" y="1557"/>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7" name="Google Shape;194;p28">
              <a:extLst>
                <a:ext uri="{FF2B5EF4-FFF2-40B4-BE49-F238E27FC236}">
                  <a16:creationId xmlns:a16="http://schemas.microsoft.com/office/drawing/2014/main" id="{117DB248-8980-4B85-996A-39703F8ECC48}"/>
                </a:ext>
              </a:extLst>
            </p:cNvPr>
            <p:cNvSpPr/>
            <p:nvPr/>
          </p:nvSpPr>
          <p:spPr>
            <a:xfrm>
              <a:off x="5736" y="1557"/>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8" name="Google Shape;195;p28">
              <a:extLst>
                <a:ext uri="{FF2B5EF4-FFF2-40B4-BE49-F238E27FC236}">
                  <a16:creationId xmlns:a16="http://schemas.microsoft.com/office/drawing/2014/main" id="{424A8716-4D9B-4E94-9318-756AF6EF3508}"/>
                </a:ext>
              </a:extLst>
            </p:cNvPr>
            <p:cNvSpPr/>
            <p:nvPr/>
          </p:nvSpPr>
          <p:spPr>
            <a:xfrm>
              <a:off x="6157" y="1557"/>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69" name="Google Shape;196;p28">
              <a:extLst>
                <a:ext uri="{FF2B5EF4-FFF2-40B4-BE49-F238E27FC236}">
                  <a16:creationId xmlns:a16="http://schemas.microsoft.com/office/drawing/2014/main" id="{8B8175F4-C6CF-436C-82C2-06E40BA8C912}"/>
                </a:ext>
              </a:extLst>
            </p:cNvPr>
            <p:cNvSpPr/>
            <p:nvPr/>
          </p:nvSpPr>
          <p:spPr>
            <a:xfrm>
              <a:off x="6499" y="1557"/>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2,523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0" name="Google Shape;197;p28">
              <a:extLst>
                <a:ext uri="{FF2B5EF4-FFF2-40B4-BE49-F238E27FC236}">
                  <a16:creationId xmlns:a16="http://schemas.microsoft.com/office/drawing/2014/main" id="{8AA61380-8CD6-4F90-B8DB-7644C36B085D}"/>
                </a:ext>
              </a:extLst>
            </p:cNvPr>
            <p:cNvSpPr/>
            <p:nvPr/>
          </p:nvSpPr>
          <p:spPr>
            <a:xfrm>
              <a:off x="4214" y="1684"/>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1" name="Google Shape;198;p28">
              <a:extLst>
                <a:ext uri="{FF2B5EF4-FFF2-40B4-BE49-F238E27FC236}">
                  <a16:creationId xmlns:a16="http://schemas.microsoft.com/office/drawing/2014/main" id="{313C5E69-60ED-4E0D-9EC7-131D6822B13A}"/>
                </a:ext>
              </a:extLst>
            </p:cNvPr>
            <p:cNvSpPr/>
            <p:nvPr/>
          </p:nvSpPr>
          <p:spPr>
            <a:xfrm>
              <a:off x="4623" y="1684"/>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2" name="Google Shape;199;p28">
              <a:extLst>
                <a:ext uri="{FF2B5EF4-FFF2-40B4-BE49-F238E27FC236}">
                  <a16:creationId xmlns:a16="http://schemas.microsoft.com/office/drawing/2014/main" id="{86587867-B81A-43F0-9281-34D62FAA7E50}"/>
                </a:ext>
              </a:extLst>
            </p:cNvPr>
            <p:cNvSpPr/>
            <p:nvPr/>
          </p:nvSpPr>
          <p:spPr>
            <a:xfrm>
              <a:off x="5032" y="1684"/>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3" name="Google Shape;200;p28">
              <a:extLst>
                <a:ext uri="{FF2B5EF4-FFF2-40B4-BE49-F238E27FC236}">
                  <a16:creationId xmlns:a16="http://schemas.microsoft.com/office/drawing/2014/main" id="{22EB56DE-6A0F-4CB4-BBF3-233D8C870E05}"/>
                </a:ext>
              </a:extLst>
            </p:cNvPr>
            <p:cNvSpPr/>
            <p:nvPr/>
          </p:nvSpPr>
          <p:spPr>
            <a:xfrm>
              <a:off x="5321" y="1684"/>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4" name="Google Shape;201;p28">
              <a:extLst>
                <a:ext uri="{FF2B5EF4-FFF2-40B4-BE49-F238E27FC236}">
                  <a16:creationId xmlns:a16="http://schemas.microsoft.com/office/drawing/2014/main" id="{C867354E-85FA-4ADD-AF5E-6CA22F2813E7}"/>
                </a:ext>
              </a:extLst>
            </p:cNvPr>
            <p:cNvSpPr/>
            <p:nvPr/>
          </p:nvSpPr>
          <p:spPr>
            <a:xfrm>
              <a:off x="5736" y="1684"/>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5" name="Google Shape;202;p28">
              <a:extLst>
                <a:ext uri="{FF2B5EF4-FFF2-40B4-BE49-F238E27FC236}">
                  <a16:creationId xmlns:a16="http://schemas.microsoft.com/office/drawing/2014/main" id="{55362D9F-0765-4C98-9E98-E5F66C00CB8B}"/>
                </a:ext>
              </a:extLst>
            </p:cNvPr>
            <p:cNvSpPr/>
            <p:nvPr/>
          </p:nvSpPr>
          <p:spPr>
            <a:xfrm>
              <a:off x="6157" y="1684"/>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6" name="Google Shape;203;p28">
              <a:extLst>
                <a:ext uri="{FF2B5EF4-FFF2-40B4-BE49-F238E27FC236}">
                  <a16:creationId xmlns:a16="http://schemas.microsoft.com/office/drawing/2014/main" id="{B2EC0BD3-6013-490D-A42E-92B7D94AAE45}"/>
                </a:ext>
              </a:extLst>
            </p:cNvPr>
            <p:cNvSpPr/>
            <p:nvPr/>
          </p:nvSpPr>
          <p:spPr>
            <a:xfrm>
              <a:off x="6499" y="1684"/>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1,128</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7" name="Google Shape;204;p28">
              <a:extLst>
                <a:ext uri="{FF2B5EF4-FFF2-40B4-BE49-F238E27FC236}">
                  <a16:creationId xmlns:a16="http://schemas.microsoft.com/office/drawing/2014/main" id="{0E85BB63-5C60-4F10-8D0F-03F4D9ADE17F}"/>
                </a:ext>
              </a:extLst>
            </p:cNvPr>
            <p:cNvSpPr/>
            <p:nvPr/>
          </p:nvSpPr>
          <p:spPr>
            <a:xfrm>
              <a:off x="4214" y="1810"/>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8" name="Google Shape;205;p28">
              <a:extLst>
                <a:ext uri="{FF2B5EF4-FFF2-40B4-BE49-F238E27FC236}">
                  <a16:creationId xmlns:a16="http://schemas.microsoft.com/office/drawing/2014/main" id="{5E32D6B2-3FBC-483C-A56D-92D69B107F97}"/>
                </a:ext>
              </a:extLst>
            </p:cNvPr>
            <p:cNvSpPr/>
            <p:nvPr/>
          </p:nvSpPr>
          <p:spPr>
            <a:xfrm>
              <a:off x="4623" y="1810"/>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79" name="Google Shape;206;p28">
              <a:extLst>
                <a:ext uri="{FF2B5EF4-FFF2-40B4-BE49-F238E27FC236}">
                  <a16:creationId xmlns:a16="http://schemas.microsoft.com/office/drawing/2014/main" id="{34A68666-7580-49FA-B907-812EC90DAEEF}"/>
                </a:ext>
              </a:extLst>
            </p:cNvPr>
            <p:cNvSpPr/>
            <p:nvPr/>
          </p:nvSpPr>
          <p:spPr>
            <a:xfrm>
              <a:off x="5032" y="1810"/>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0" name="Google Shape;207;p28">
              <a:extLst>
                <a:ext uri="{FF2B5EF4-FFF2-40B4-BE49-F238E27FC236}">
                  <a16:creationId xmlns:a16="http://schemas.microsoft.com/office/drawing/2014/main" id="{ACB1844B-4DE9-4478-95D9-8FFE92193F38}"/>
                </a:ext>
              </a:extLst>
            </p:cNvPr>
            <p:cNvSpPr/>
            <p:nvPr/>
          </p:nvSpPr>
          <p:spPr>
            <a:xfrm>
              <a:off x="5321" y="1810"/>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220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1" name="Google Shape;208;p28">
              <a:extLst>
                <a:ext uri="{FF2B5EF4-FFF2-40B4-BE49-F238E27FC236}">
                  <a16:creationId xmlns:a16="http://schemas.microsoft.com/office/drawing/2014/main" id="{2CCF68E3-BD9A-4ED3-A30C-4B3174CC2702}"/>
                </a:ext>
              </a:extLst>
            </p:cNvPr>
            <p:cNvSpPr/>
            <p:nvPr/>
          </p:nvSpPr>
          <p:spPr>
            <a:xfrm>
              <a:off x="5736" y="1810"/>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2" name="Google Shape;209;p28">
              <a:extLst>
                <a:ext uri="{FF2B5EF4-FFF2-40B4-BE49-F238E27FC236}">
                  <a16:creationId xmlns:a16="http://schemas.microsoft.com/office/drawing/2014/main" id="{06F80285-0D5B-4C0A-A2E8-7EC2C93FE19E}"/>
                </a:ext>
              </a:extLst>
            </p:cNvPr>
            <p:cNvSpPr/>
            <p:nvPr/>
          </p:nvSpPr>
          <p:spPr>
            <a:xfrm>
              <a:off x="6157" y="1810"/>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3" name="Google Shape;210;p28">
              <a:extLst>
                <a:ext uri="{FF2B5EF4-FFF2-40B4-BE49-F238E27FC236}">
                  <a16:creationId xmlns:a16="http://schemas.microsoft.com/office/drawing/2014/main" id="{E2D29CBD-7512-4763-BE10-161F00F94169}"/>
                </a:ext>
              </a:extLst>
            </p:cNvPr>
            <p:cNvSpPr/>
            <p:nvPr/>
          </p:nvSpPr>
          <p:spPr>
            <a:xfrm>
              <a:off x="6535" y="1810"/>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662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4" name="Google Shape;211;p28">
              <a:extLst>
                <a:ext uri="{FF2B5EF4-FFF2-40B4-BE49-F238E27FC236}">
                  <a16:creationId xmlns:a16="http://schemas.microsoft.com/office/drawing/2014/main" id="{BEF9253E-2081-405E-8A5D-A0D68373DDEC}"/>
                </a:ext>
              </a:extLst>
            </p:cNvPr>
            <p:cNvSpPr/>
            <p:nvPr/>
          </p:nvSpPr>
          <p:spPr>
            <a:xfrm>
              <a:off x="4214" y="193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5" name="Google Shape;212;p28">
              <a:extLst>
                <a:ext uri="{FF2B5EF4-FFF2-40B4-BE49-F238E27FC236}">
                  <a16:creationId xmlns:a16="http://schemas.microsoft.com/office/drawing/2014/main" id="{71D5DB54-F095-4E1C-83B3-00B29F4F55F3}"/>
                </a:ext>
              </a:extLst>
            </p:cNvPr>
            <p:cNvSpPr/>
            <p:nvPr/>
          </p:nvSpPr>
          <p:spPr>
            <a:xfrm>
              <a:off x="4623" y="193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6" name="Google Shape;213;p28">
              <a:extLst>
                <a:ext uri="{FF2B5EF4-FFF2-40B4-BE49-F238E27FC236}">
                  <a16:creationId xmlns:a16="http://schemas.microsoft.com/office/drawing/2014/main" id="{E84D25C0-86FD-4659-93CC-DA4F8019935A}"/>
                </a:ext>
              </a:extLst>
            </p:cNvPr>
            <p:cNvSpPr/>
            <p:nvPr/>
          </p:nvSpPr>
          <p:spPr>
            <a:xfrm>
              <a:off x="5032" y="1937"/>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7" name="Google Shape;214;p28">
              <a:extLst>
                <a:ext uri="{FF2B5EF4-FFF2-40B4-BE49-F238E27FC236}">
                  <a16:creationId xmlns:a16="http://schemas.microsoft.com/office/drawing/2014/main" id="{C53BB134-B6EB-4F50-841E-ED910C04360E}"/>
                </a:ext>
              </a:extLst>
            </p:cNvPr>
            <p:cNvSpPr/>
            <p:nvPr/>
          </p:nvSpPr>
          <p:spPr>
            <a:xfrm>
              <a:off x="5321" y="1937"/>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8" name="Google Shape;215;p28">
              <a:extLst>
                <a:ext uri="{FF2B5EF4-FFF2-40B4-BE49-F238E27FC236}">
                  <a16:creationId xmlns:a16="http://schemas.microsoft.com/office/drawing/2014/main" id="{B8192801-9E8E-4906-905A-E305D38FBC64}"/>
                </a:ext>
              </a:extLst>
            </p:cNvPr>
            <p:cNvSpPr/>
            <p:nvPr/>
          </p:nvSpPr>
          <p:spPr>
            <a:xfrm>
              <a:off x="5736" y="1937"/>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89" name="Google Shape;216;p28">
              <a:extLst>
                <a:ext uri="{FF2B5EF4-FFF2-40B4-BE49-F238E27FC236}">
                  <a16:creationId xmlns:a16="http://schemas.microsoft.com/office/drawing/2014/main" id="{0E228C77-C151-499B-B850-D0014506C0E3}"/>
                </a:ext>
              </a:extLst>
            </p:cNvPr>
            <p:cNvSpPr/>
            <p:nvPr/>
          </p:nvSpPr>
          <p:spPr>
            <a:xfrm>
              <a:off x="6157" y="1937"/>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19</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0" name="Google Shape;217;p28">
              <a:extLst>
                <a:ext uri="{FF2B5EF4-FFF2-40B4-BE49-F238E27FC236}">
                  <a16:creationId xmlns:a16="http://schemas.microsoft.com/office/drawing/2014/main" id="{B4D21B0E-FB2C-4269-850F-B73865CF1413}"/>
                </a:ext>
              </a:extLst>
            </p:cNvPr>
            <p:cNvSpPr/>
            <p:nvPr/>
          </p:nvSpPr>
          <p:spPr>
            <a:xfrm>
              <a:off x="6499" y="1937"/>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1,572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1" name="Google Shape;218;p28">
              <a:extLst>
                <a:ext uri="{FF2B5EF4-FFF2-40B4-BE49-F238E27FC236}">
                  <a16:creationId xmlns:a16="http://schemas.microsoft.com/office/drawing/2014/main" id="{469B7985-F019-4067-88ED-4C9B66D2518B}"/>
                </a:ext>
              </a:extLst>
            </p:cNvPr>
            <p:cNvSpPr/>
            <p:nvPr/>
          </p:nvSpPr>
          <p:spPr>
            <a:xfrm>
              <a:off x="4214" y="2063"/>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2" name="Google Shape;219;p28">
              <a:extLst>
                <a:ext uri="{FF2B5EF4-FFF2-40B4-BE49-F238E27FC236}">
                  <a16:creationId xmlns:a16="http://schemas.microsoft.com/office/drawing/2014/main" id="{9F913C66-B76F-421C-B859-CC17509C1867}"/>
                </a:ext>
              </a:extLst>
            </p:cNvPr>
            <p:cNvSpPr/>
            <p:nvPr/>
          </p:nvSpPr>
          <p:spPr>
            <a:xfrm>
              <a:off x="4623" y="2063"/>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3" name="Google Shape;220;p28">
              <a:extLst>
                <a:ext uri="{FF2B5EF4-FFF2-40B4-BE49-F238E27FC236}">
                  <a16:creationId xmlns:a16="http://schemas.microsoft.com/office/drawing/2014/main" id="{1B5B45E5-F4A8-4B9D-BB71-ADDD5E50207C}"/>
                </a:ext>
              </a:extLst>
            </p:cNvPr>
            <p:cNvSpPr/>
            <p:nvPr/>
          </p:nvSpPr>
          <p:spPr>
            <a:xfrm>
              <a:off x="5032" y="2063"/>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4" name="Google Shape;221;p28">
              <a:extLst>
                <a:ext uri="{FF2B5EF4-FFF2-40B4-BE49-F238E27FC236}">
                  <a16:creationId xmlns:a16="http://schemas.microsoft.com/office/drawing/2014/main" id="{09B8AC1D-0FE3-44C7-BB84-36D237FED473}"/>
                </a:ext>
              </a:extLst>
            </p:cNvPr>
            <p:cNvSpPr/>
            <p:nvPr/>
          </p:nvSpPr>
          <p:spPr>
            <a:xfrm>
              <a:off x="5321" y="2063"/>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220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5" name="Google Shape;222;p28">
              <a:extLst>
                <a:ext uri="{FF2B5EF4-FFF2-40B4-BE49-F238E27FC236}">
                  <a16:creationId xmlns:a16="http://schemas.microsoft.com/office/drawing/2014/main" id="{25FCCBBA-C2F9-46E4-BCA5-E57BF2AAF14B}"/>
                </a:ext>
              </a:extLst>
            </p:cNvPr>
            <p:cNvSpPr/>
            <p:nvPr/>
          </p:nvSpPr>
          <p:spPr>
            <a:xfrm>
              <a:off x="5736" y="2063"/>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6" name="Google Shape;223;p28">
              <a:extLst>
                <a:ext uri="{FF2B5EF4-FFF2-40B4-BE49-F238E27FC236}">
                  <a16:creationId xmlns:a16="http://schemas.microsoft.com/office/drawing/2014/main" id="{7D1871A4-44DD-45FA-8C8B-DF9B7B6C57DE}"/>
                </a:ext>
              </a:extLst>
            </p:cNvPr>
            <p:cNvSpPr/>
            <p:nvPr/>
          </p:nvSpPr>
          <p:spPr>
            <a:xfrm>
              <a:off x="6157" y="2063"/>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34</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7" name="Google Shape;224;p28">
              <a:extLst>
                <a:ext uri="{FF2B5EF4-FFF2-40B4-BE49-F238E27FC236}">
                  <a16:creationId xmlns:a16="http://schemas.microsoft.com/office/drawing/2014/main" id="{0A1566B4-D25C-4D9B-8058-8454CF9BB6E3}"/>
                </a:ext>
              </a:extLst>
            </p:cNvPr>
            <p:cNvSpPr/>
            <p:nvPr/>
          </p:nvSpPr>
          <p:spPr>
            <a:xfrm>
              <a:off x="6535" y="2063"/>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666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8" name="Google Shape;225;p28">
              <a:extLst>
                <a:ext uri="{FF2B5EF4-FFF2-40B4-BE49-F238E27FC236}">
                  <a16:creationId xmlns:a16="http://schemas.microsoft.com/office/drawing/2014/main" id="{FA5D69BD-A9AB-42D6-B61C-F48CC838D948}"/>
                </a:ext>
              </a:extLst>
            </p:cNvPr>
            <p:cNvSpPr/>
            <p:nvPr/>
          </p:nvSpPr>
          <p:spPr>
            <a:xfrm>
              <a:off x="4214" y="218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199" name="Google Shape;226;p28">
              <a:extLst>
                <a:ext uri="{FF2B5EF4-FFF2-40B4-BE49-F238E27FC236}">
                  <a16:creationId xmlns:a16="http://schemas.microsoft.com/office/drawing/2014/main" id="{9ABB9CA1-6EC3-4AF9-9D4F-171738F509EB}"/>
                </a:ext>
              </a:extLst>
            </p:cNvPr>
            <p:cNvSpPr/>
            <p:nvPr/>
          </p:nvSpPr>
          <p:spPr>
            <a:xfrm>
              <a:off x="4623" y="218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0" name="Google Shape;227;p28">
              <a:extLst>
                <a:ext uri="{FF2B5EF4-FFF2-40B4-BE49-F238E27FC236}">
                  <a16:creationId xmlns:a16="http://schemas.microsoft.com/office/drawing/2014/main" id="{AC782296-310B-46B5-9A91-D48D5A43794E}"/>
                </a:ext>
              </a:extLst>
            </p:cNvPr>
            <p:cNvSpPr/>
            <p:nvPr/>
          </p:nvSpPr>
          <p:spPr>
            <a:xfrm>
              <a:off x="5032" y="218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1" name="Google Shape;228;p28">
              <a:extLst>
                <a:ext uri="{FF2B5EF4-FFF2-40B4-BE49-F238E27FC236}">
                  <a16:creationId xmlns:a16="http://schemas.microsoft.com/office/drawing/2014/main" id="{9C4AE592-5A79-4BDE-B322-A90B4C7075F4}"/>
                </a:ext>
              </a:extLst>
            </p:cNvPr>
            <p:cNvSpPr/>
            <p:nvPr/>
          </p:nvSpPr>
          <p:spPr>
            <a:xfrm>
              <a:off x="5321" y="218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233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2" name="Google Shape;229;p28">
              <a:extLst>
                <a:ext uri="{FF2B5EF4-FFF2-40B4-BE49-F238E27FC236}">
                  <a16:creationId xmlns:a16="http://schemas.microsoft.com/office/drawing/2014/main" id="{90D7CFCB-8E6A-4D95-B7B4-B4FD119DE889}"/>
                </a:ext>
              </a:extLst>
            </p:cNvPr>
            <p:cNvSpPr/>
            <p:nvPr/>
          </p:nvSpPr>
          <p:spPr>
            <a:xfrm>
              <a:off x="5736" y="218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186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3" name="Google Shape;230;p28">
              <a:extLst>
                <a:ext uri="{FF2B5EF4-FFF2-40B4-BE49-F238E27FC236}">
                  <a16:creationId xmlns:a16="http://schemas.microsoft.com/office/drawing/2014/main" id="{A25CEEAB-C5F3-4F62-AA12-E474408E3682}"/>
                </a:ext>
              </a:extLst>
            </p:cNvPr>
            <p:cNvSpPr/>
            <p:nvPr/>
          </p:nvSpPr>
          <p:spPr>
            <a:xfrm>
              <a:off x="6157" y="2189"/>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4" name="Google Shape;231;p28">
              <a:extLst>
                <a:ext uri="{FF2B5EF4-FFF2-40B4-BE49-F238E27FC236}">
                  <a16:creationId xmlns:a16="http://schemas.microsoft.com/office/drawing/2014/main" id="{CE565A24-5DE1-4878-A0AF-66332A1D2DF5}"/>
                </a:ext>
              </a:extLst>
            </p:cNvPr>
            <p:cNvSpPr/>
            <p:nvPr/>
          </p:nvSpPr>
          <p:spPr>
            <a:xfrm>
              <a:off x="6535" y="218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436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5" name="Google Shape;232;p28">
              <a:extLst>
                <a:ext uri="{FF2B5EF4-FFF2-40B4-BE49-F238E27FC236}">
                  <a16:creationId xmlns:a16="http://schemas.microsoft.com/office/drawing/2014/main" id="{068A61C0-CC04-46B6-9FC9-6396A07469DD}"/>
                </a:ext>
              </a:extLst>
            </p:cNvPr>
            <p:cNvSpPr/>
            <p:nvPr/>
          </p:nvSpPr>
          <p:spPr>
            <a:xfrm>
              <a:off x="4214" y="2316"/>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6" name="Google Shape;233;p28">
              <a:extLst>
                <a:ext uri="{FF2B5EF4-FFF2-40B4-BE49-F238E27FC236}">
                  <a16:creationId xmlns:a16="http://schemas.microsoft.com/office/drawing/2014/main" id="{F35C0748-C725-407E-A769-2473C399800E}"/>
                </a:ext>
              </a:extLst>
            </p:cNvPr>
            <p:cNvSpPr/>
            <p:nvPr/>
          </p:nvSpPr>
          <p:spPr>
            <a:xfrm>
              <a:off x="4623" y="2316"/>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7" name="Google Shape;234;p28">
              <a:extLst>
                <a:ext uri="{FF2B5EF4-FFF2-40B4-BE49-F238E27FC236}">
                  <a16:creationId xmlns:a16="http://schemas.microsoft.com/office/drawing/2014/main" id="{8130DBC7-062E-4C8B-ACA7-B826D67B1DFF}"/>
                </a:ext>
              </a:extLst>
            </p:cNvPr>
            <p:cNvSpPr/>
            <p:nvPr/>
          </p:nvSpPr>
          <p:spPr>
            <a:xfrm>
              <a:off x="5032" y="2316"/>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4</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8" name="Google Shape;235;p28">
              <a:extLst>
                <a:ext uri="{FF2B5EF4-FFF2-40B4-BE49-F238E27FC236}">
                  <a16:creationId xmlns:a16="http://schemas.microsoft.com/office/drawing/2014/main" id="{2AB10732-4F6E-4208-833D-057A4488FB0A}"/>
                </a:ext>
              </a:extLst>
            </p:cNvPr>
            <p:cNvSpPr/>
            <p:nvPr/>
          </p:nvSpPr>
          <p:spPr>
            <a:xfrm>
              <a:off x="5321" y="2316"/>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220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09" name="Google Shape;236;p28">
              <a:extLst>
                <a:ext uri="{FF2B5EF4-FFF2-40B4-BE49-F238E27FC236}">
                  <a16:creationId xmlns:a16="http://schemas.microsoft.com/office/drawing/2014/main" id="{1DE53262-CC8E-4BE1-ABFE-DC5A4C05E73F}"/>
                </a:ext>
              </a:extLst>
            </p:cNvPr>
            <p:cNvSpPr/>
            <p:nvPr/>
          </p:nvSpPr>
          <p:spPr>
            <a:xfrm>
              <a:off x="5736" y="2316"/>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0" name="Google Shape;237;p28">
              <a:extLst>
                <a:ext uri="{FF2B5EF4-FFF2-40B4-BE49-F238E27FC236}">
                  <a16:creationId xmlns:a16="http://schemas.microsoft.com/office/drawing/2014/main" id="{5631C9E7-96EA-441D-B765-F1855722676B}"/>
                </a:ext>
              </a:extLst>
            </p:cNvPr>
            <p:cNvSpPr/>
            <p:nvPr/>
          </p:nvSpPr>
          <p:spPr>
            <a:xfrm>
              <a:off x="6157" y="2316"/>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1" name="Google Shape;238;p28">
              <a:extLst>
                <a:ext uri="{FF2B5EF4-FFF2-40B4-BE49-F238E27FC236}">
                  <a16:creationId xmlns:a16="http://schemas.microsoft.com/office/drawing/2014/main" id="{516917D6-7A1F-4849-B253-3DA37FA1B77D}"/>
                </a:ext>
              </a:extLst>
            </p:cNvPr>
            <p:cNvSpPr/>
            <p:nvPr/>
          </p:nvSpPr>
          <p:spPr>
            <a:xfrm>
              <a:off x="6499" y="2316"/>
              <a:ext cx="271"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1,060</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2" name="Google Shape;239;p28">
              <a:extLst>
                <a:ext uri="{FF2B5EF4-FFF2-40B4-BE49-F238E27FC236}">
                  <a16:creationId xmlns:a16="http://schemas.microsoft.com/office/drawing/2014/main" id="{19A6E927-5BD9-44CD-8D65-227E5D53034E}"/>
                </a:ext>
              </a:extLst>
            </p:cNvPr>
            <p:cNvSpPr/>
            <p:nvPr/>
          </p:nvSpPr>
          <p:spPr>
            <a:xfrm>
              <a:off x="4214" y="2442"/>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3" name="Google Shape;240;p28">
              <a:extLst>
                <a:ext uri="{FF2B5EF4-FFF2-40B4-BE49-F238E27FC236}">
                  <a16:creationId xmlns:a16="http://schemas.microsoft.com/office/drawing/2014/main" id="{EA5D12AF-3F48-4FD2-B57C-6803632CD650}"/>
                </a:ext>
              </a:extLst>
            </p:cNvPr>
            <p:cNvSpPr/>
            <p:nvPr/>
          </p:nvSpPr>
          <p:spPr>
            <a:xfrm>
              <a:off x="4623" y="2442"/>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4" name="Google Shape;241;p28">
              <a:extLst>
                <a:ext uri="{FF2B5EF4-FFF2-40B4-BE49-F238E27FC236}">
                  <a16:creationId xmlns:a16="http://schemas.microsoft.com/office/drawing/2014/main" id="{DC68545E-3179-4588-AEE6-ED4240A50368}"/>
                </a:ext>
              </a:extLst>
            </p:cNvPr>
            <p:cNvSpPr/>
            <p:nvPr/>
          </p:nvSpPr>
          <p:spPr>
            <a:xfrm>
              <a:off x="5032" y="2442"/>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5" name="Google Shape;242;p28">
              <a:extLst>
                <a:ext uri="{FF2B5EF4-FFF2-40B4-BE49-F238E27FC236}">
                  <a16:creationId xmlns:a16="http://schemas.microsoft.com/office/drawing/2014/main" id="{B1657954-1B09-4EB8-8F5E-14DAA7E6BEC5}"/>
                </a:ext>
              </a:extLst>
            </p:cNvPr>
            <p:cNvSpPr/>
            <p:nvPr/>
          </p:nvSpPr>
          <p:spPr>
            <a:xfrm>
              <a:off x="5321" y="2442"/>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233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6" name="Google Shape;243;p28">
              <a:extLst>
                <a:ext uri="{FF2B5EF4-FFF2-40B4-BE49-F238E27FC236}">
                  <a16:creationId xmlns:a16="http://schemas.microsoft.com/office/drawing/2014/main" id="{B2D8D3D0-628F-4D48-8E54-D2F74FC9D247}"/>
                </a:ext>
              </a:extLst>
            </p:cNvPr>
            <p:cNvSpPr/>
            <p:nvPr/>
          </p:nvSpPr>
          <p:spPr>
            <a:xfrm>
              <a:off x="5736" y="2442"/>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7" name="Google Shape;244;p28">
              <a:extLst>
                <a:ext uri="{FF2B5EF4-FFF2-40B4-BE49-F238E27FC236}">
                  <a16:creationId xmlns:a16="http://schemas.microsoft.com/office/drawing/2014/main" id="{EB07D8B3-10DD-4FAE-9203-7B0B19920138}"/>
                </a:ext>
              </a:extLst>
            </p:cNvPr>
            <p:cNvSpPr/>
            <p:nvPr/>
          </p:nvSpPr>
          <p:spPr>
            <a:xfrm>
              <a:off x="6157" y="2442"/>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29</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8" name="Google Shape;245;p28">
              <a:extLst>
                <a:ext uri="{FF2B5EF4-FFF2-40B4-BE49-F238E27FC236}">
                  <a16:creationId xmlns:a16="http://schemas.microsoft.com/office/drawing/2014/main" id="{A539AC84-C4D3-487C-BFEC-76D6000AD91D}"/>
                </a:ext>
              </a:extLst>
            </p:cNvPr>
            <p:cNvSpPr/>
            <p:nvPr/>
          </p:nvSpPr>
          <p:spPr>
            <a:xfrm>
              <a:off x="6535" y="2442"/>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398</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19" name="Google Shape;246;p28">
              <a:extLst>
                <a:ext uri="{FF2B5EF4-FFF2-40B4-BE49-F238E27FC236}">
                  <a16:creationId xmlns:a16="http://schemas.microsoft.com/office/drawing/2014/main" id="{DB404316-8654-47C2-A223-5EA534CA7369}"/>
                </a:ext>
              </a:extLst>
            </p:cNvPr>
            <p:cNvSpPr/>
            <p:nvPr/>
          </p:nvSpPr>
          <p:spPr>
            <a:xfrm>
              <a:off x="4214" y="256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0" name="Google Shape;247;p28">
              <a:extLst>
                <a:ext uri="{FF2B5EF4-FFF2-40B4-BE49-F238E27FC236}">
                  <a16:creationId xmlns:a16="http://schemas.microsoft.com/office/drawing/2014/main" id="{434F5FA5-51B7-4B9E-83EF-90814C78F264}"/>
                </a:ext>
              </a:extLst>
            </p:cNvPr>
            <p:cNvSpPr/>
            <p:nvPr/>
          </p:nvSpPr>
          <p:spPr>
            <a:xfrm>
              <a:off x="4623" y="256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1" name="Google Shape;248;p28">
              <a:extLst>
                <a:ext uri="{FF2B5EF4-FFF2-40B4-BE49-F238E27FC236}">
                  <a16:creationId xmlns:a16="http://schemas.microsoft.com/office/drawing/2014/main" id="{AF3B49FB-5D95-4746-A076-2CEAA1826406}"/>
                </a:ext>
              </a:extLst>
            </p:cNvPr>
            <p:cNvSpPr/>
            <p:nvPr/>
          </p:nvSpPr>
          <p:spPr>
            <a:xfrm>
              <a:off x="5032" y="2569"/>
              <a:ext cx="96"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6</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2" name="Google Shape;249;p28">
              <a:extLst>
                <a:ext uri="{FF2B5EF4-FFF2-40B4-BE49-F238E27FC236}">
                  <a16:creationId xmlns:a16="http://schemas.microsoft.com/office/drawing/2014/main" id="{430F94B6-AD95-49E0-B5BD-771B27E58770}"/>
                </a:ext>
              </a:extLst>
            </p:cNvPr>
            <p:cNvSpPr/>
            <p:nvPr/>
          </p:nvSpPr>
          <p:spPr>
            <a:xfrm>
              <a:off x="5321" y="256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244</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3" name="Google Shape;250;p28">
              <a:extLst>
                <a:ext uri="{FF2B5EF4-FFF2-40B4-BE49-F238E27FC236}">
                  <a16:creationId xmlns:a16="http://schemas.microsoft.com/office/drawing/2014/main" id="{912F7C1D-6F84-44AA-A903-02157FA7D42E}"/>
                </a:ext>
              </a:extLst>
            </p:cNvPr>
            <p:cNvSpPr/>
            <p:nvPr/>
          </p:nvSpPr>
          <p:spPr>
            <a:xfrm>
              <a:off x="5736" y="256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205</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4" name="Google Shape;251;p28">
              <a:extLst>
                <a:ext uri="{FF2B5EF4-FFF2-40B4-BE49-F238E27FC236}">
                  <a16:creationId xmlns:a16="http://schemas.microsoft.com/office/drawing/2014/main" id="{491E1B3E-1720-4EDC-A8A3-01634AC7DF04}"/>
                </a:ext>
              </a:extLst>
            </p:cNvPr>
            <p:cNvSpPr/>
            <p:nvPr/>
          </p:nvSpPr>
          <p:spPr>
            <a:xfrm>
              <a:off x="6157" y="2569"/>
              <a:ext cx="144"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39</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5" name="Google Shape;252;p28">
              <a:extLst>
                <a:ext uri="{FF2B5EF4-FFF2-40B4-BE49-F238E27FC236}">
                  <a16:creationId xmlns:a16="http://schemas.microsoft.com/office/drawing/2014/main" id="{D1980D54-F628-43C1-8FA4-809472DC1385}"/>
                </a:ext>
              </a:extLst>
            </p:cNvPr>
            <p:cNvSpPr/>
            <p:nvPr/>
          </p:nvSpPr>
          <p:spPr>
            <a:xfrm>
              <a:off x="6535" y="2569"/>
              <a:ext cx="192"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271</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6" name="Google Shape;253;p28">
              <a:extLst>
                <a:ext uri="{FF2B5EF4-FFF2-40B4-BE49-F238E27FC236}">
                  <a16:creationId xmlns:a16="http://schemas.microsoft.com/office/drawing/2014/main" id="{6712EC62-57CA-41DA-B6C3-D546B5E5C393}"/>
                </a:ext>
              </a:extLst>
            </p:cNvPr>
            <p:cNvSpPr/>
            <p:nvPr/>
          </p:nvSpPr>
          <p:spPr>
            <a:xfrm>
              <a:off x="4431" y="799"/>
              <a:ext cx="463"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Frequency</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sp>
          <p:nvSpPr>
            <p:cNvPr id="227" name="Google Shape;254;p28">
              <a:extLst>
                <a:ext uri="{FF2B5EF4-FFF2-40B4-BE49-F238E27FC236}">
                  <a16:creationId xmlns:a16="http://schemas.microsoft.com/office/drawing/2014/main" id="{C9F1CFE2-FB61-44D7-B333-B55F7757ABF5}"/>
                </a:ext>
              </a:extLst>
            </p:cNvPr>
            <p:cNvSpPr/>
            <p:nvPr/>
          </p:nvSpPr>
          <p:spPr>
            <a:xfrm>
              <a:off x="6415" y="1052"/>
              <a:ext cx="415" cy="15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r>
                <a:rPr kumimoji="0" lang="en" sz="900" b="1" i="1" u="none" strike="noStrike" kern="1200" cap="none" spc="0" normalizeH="0" baseline="0" noProof="0">
                  <a:ln>
                    <a:noFill/>
                  </a:ln>
                  <a:solidFill>
                    <a:srgbClr val="1F1A62"/>
                  </a:solidFill>
                  <a:effectLst/>
                  <a:uLnTx/>
                  <a:uFillTx/>
                  <a:latin typeface="Calibri"/>
                  <a:ea typeface="Calibri"/>
                  <a:cs typeface="Calibri"/>
                  <a:sym typeface="Calibri"/>
                </a:rPr>
                <a:t>TV Count</a:t>
              </a:r>
              <a:endParaRPr kumimoji="0" sz="1400" b="0" i="0" u="none" strike="noStrike" kern="1200" cap="none" spc="0" normalizeH="0" baseline="0" noProof="0">
                <a:ln>
                  <a:noFill/>
                </a:ln>
                <a:solidFill>
                  <a:srgbClr val="1F1A62"/>
                </a:solidFill>
                <a:effectLst/>
                <a:uLnTx/>
                <a:uFillTx/>
                <a:latin typeface="Arial"/>
                <a:ea typeface="Arial"/>
                <a:cs typeface="Arial"/>
                <a:sym typeface="Arial"/>
              </a:endParaRPr>
            </a:p>
          </p:txBody>
        </p:sp>
        <p:cxnSp>
          <p:nvCxnSpPr>
            <p:cNvPr id="228" name="Google Shape;255;p28">
              <a:extLst>
                <a:ext uri="{FF2B5EF4-FFF2-40B4-BE49-F238E27FC236}">
                  <a16:creationId xmlns:a16="http://schemas.microsoft.com/office/drawing/2014/main" id="{1301AA33-E673-406C-91E7-6751AF3BC538}"/>
                </a:ext>
              </a:extLst>
            </p:cNvPr>
            <p:cNvCxnSpPr/>
            <p:nvPr/>
          </p:nvCxnSpPr>
          <p:spPr>
            <a:xfrm>
              <a:off x="4100" y="913"/>
              <a:ext cx="1088" cy="0"/>
            </a:xfrm>
            <a:prstGeom prst="straightConnector1">
              <a:avLst/>
            </a:prstGeom>
            <a:noFill/>
            <a:ln w="9525" cap="flat" cmpd="sng">
              <a:solidFill>
                <a:srgbClr val="000000"/>
              </a:solidFill>
              <a:prstDash val="solid"/>
              <a:round/>
              <a:headEnd type="none" w="med" len="med"/>
              <a:tailEnd type="none" w="med" len="med"/>
            </a:ln>
          </p:spPr>
        </p:cxnSp>
        <p:sp>
          <p:nvSpPr>
            <p:cNvPr id="229" name="Google Shape;256;p28">
              <a:extLst>
                <a:ext uri="{FF2B5EF4-FFF2-40B4-BE49-F238E27FC236}">
                  <a16:creationId xmlns:a16="http://schemas.microsoft.com/office/drawing/2014/main" id="{81D82D72-0808-42EC-BAAC-84D0EA7BF46C}"/>
                </a:ext>
              </a:extLst>
            </p:cNvPr>
            <p:cNvSpPr/>
            <p:nvPr/>
          </p:nvSpPr>
          <p:spPr>
            <a:xfrm>
              <a:off x="4100" y="913"/>
              <a:ext cx="108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cxnSp>
          <p:nvCxnSpPr>
            <p:cNvPr id="230" name="Google Shape;257;p28">
              <a:extLst>
                <a:ext uri="{FF2B5EF4-FFF2-40B4-BE49-F238E27FC236}">
                  <a16:creationId xmlns:a16="http://schemas.microsoft.com/office/drawing/2014/main" id="{A2AA1E94-68D9-4476-BFB1-ADE46B71D696}"/>
                </a:ext>
              </a:extLst>
            </p:cNvPr>
            <p:cNvCxnSpPr/>
            <p:nvPr/>
          </p:nvCxnSpPr>
          <p:spPr>
            <a:xfrm>
              <a:off x="4100" y="1166"/>
              <a:ext cx="2718" cy="0"/>
            </a:xfrm>
            <a:prstGeom prst="straightConnector1">
              <a:avLst/>
            </a:prstGeom>
            <a:noFill/>
            <a:ln w="9525" cap="flat" cmpd="sng">
              <a:solidFill>
                <a:srgbClr val="000000"/>
              </a:solidFill>
              <a:prstDash val="solid"/>
              <a:round/>
              <a:headEnd type="none" w="med" len="med"/>
              <a:tailEnd type="none" w="med" len="med"/>
            </a:ln>
          </p:spPr>
        </p:cxnSp>
        <p:sp>
          <p:nvSpPr>
            <p:cNvPr id="231" name="Google Shape;258;p28">
              <a:extLst>
                <a:ext uri="{FF2B5EF4-FFF2-40B4-BE49-F238E27FC236}">
                  <a16:creationId xmlns:a16="http://schemas.microsoft.com/office/drawing/2014/main" id="{15E9FD0C-B69D-4D70-BCDA-EB714478B789}"/>
                </a:ext>
              </a:extLst>
            </p:cNvPr>
            <p:cNvSpPr/>
            <p:nvPr/>
          </p:nvSpPr>
          <p:spPr>
            <a:xfrm>
              <a:off x="4100" y="1166"/>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cxnSp>
          <p:nvCxnSpPr>
            <p:cNvPr id="232" name="Google Shape;259;p28">
              <a:extLst>
                <a:ext uri="{FF2B5EF4-FFF2-40B4-BE49-F238E27FC236}">
                  <a16:creationId xmlns:a16="http://schemas.microsoft.com/office/drawing/2014/main" id="{A26D43A8-1FDF-46CD-8EB9-1CADEB499439}"/>
                </a:ext>
              </a:extLst>
            </p:cNvPr>
            <p:cNvCxnSpPr/>
            <p:nvPr/>
          </p:nvCxnSpPr>
          <p:spPr>
            <a:xfrm>
              <a:off x="4100" y="1545"/>
              <a:ext cx="2718" cy="0"/>
            </a:xfrm>
            <a:prstGeom prst="straightConnector1">
              <a:avLst/>
            </a:prstGeom>
            <a:noFill/>
            <a:ln w="9525" cap="flat" cmpd="sng">
              <a:solidFill>
                <a:srgbClr val="000000"/>
              </a:solidFill>
              <a:prstDash val="solid"/>
              <a:round/>
              <a:headEnd type="none" w="med" len="med"/>
              <a:tailEnd type="none" w="med" len="med"/>
            </a:ln>
          </p:spPr>
        </p:cxnSp>
        <p:sp>
          <p:nvSpPr>
            <p:cNvPr id="233" name="Google Shape;260;p28">
              <a:extLst>
                <a:ext uri="{FF2B5EF4-FFF2-40B4-BE49-F238E27FC236}">
                  <a16:creationId xmlns:a16="http://schemas.microsoft.com/office/drawing/2014/main" id="{0D2D3E49-0FE9-40F3-98D7-541A8E9CB610}"/>
                </a:ext>
              </a:extLst>
            </p:cNvPr>
            <p:cNvSpPr/>
            <p:nvPr/>
          </p:nvSpPr>
          <p:spPr>
            <a:xfrm>
              <a:off x="4100" y="1545"/>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cxnSp>
          <p:nvCxnSpPr>
            <p:cNvPr id="234" name="Google Shape;261;p28">
              <a:extLst>
                <a:ext uri="{FF2B5EF4-FFF2-40B4-BE49-F238E27FC236}">
                  <a16:creationId xmlns:a16="http://schemas.microsoft.com/office/drawing/2014/main" id="{E83BD76C-83C5-42EB-84C3-9C7DCB744E4D}"/>
                </a:ext>
              </a:extLst>
            </p:cNvPr>
            <p:cNvCxnSpPr/>
            <p:nvPr/>
          </p:nvCxnSpPr>
          <p:spPr>
            <a:xfrm>
              <a:off x="4100" y="1925"/>
              <a:ext cx="2718" cy="0"/>
            </a:xfrm>
            <a:prstGeom prst="straightConnector1">
              <a:avLst/>
            </a:prstGeom>
            <a:noFill/>
            <a:ln w="9525" cap="flat" cmpd="sng">
              <a:solidFill>
                <a:srgbClr val="000000"/>
              </a:solidFill>
              <a:prstDash val="solid"/>
              <a:round/>
              <a:headEnd type="none" w="med" len="med"/>
              <a:tailEnd type="none" w="med" len="med"/>
            </a:ln>
          </p:spPr>
        </p:cxnSp>
        <p:sp>
          <p:nvSpPr>
            <p:cNvPr id="235" name="Google Shape;262;p28">
              <a:extLst>
                <a:ext uri="{FF2B5EF4-FFF2-40B4-BE49-F238E27FC236}">
                  <a16:creationId xmlns:a16="http://schemas.microsoft.com/office/drawing/2014/main" id="{5D42C861-3C8B-42A6-A251-5BC47EE02DC0}"/>
                </a:ext>
              </a:extLst>
            </p:cNvPr>
            <p:cNvSpPr/>
            <p:nvPr/>
          </p:nvSpPr>
          <p:spPr>
            <a:xfrm>
              <a:off x="4100" y="1925"/>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cxnSp>
          <p:nvCxnSpPr>
            <p:cNvPr id="236" name="Google Shape;263;p28">
              <a:extLst>
                <a:ext uri="{FF2B5EF4-FFF2-40B4-BE49-F238E27FC236}">
                  <a16:creationId xmlns:a16="http://schemas.microsoft.com/office/drawing/2014/main" id="{846DED81-3657-4C1E-9502-E4D0C079C47A}"/>
                </a:ext>
              </a:extLst>
            </p:cNvPr>
            <p:cNvCxnSpPr/>
            <p:nvPr/>
          </p:nvCxnSpPr>
          <p:spPr>
            <a:xfrm>
              <a:off x="4100" y="2304"/>
              <a:ext cx="2718" cy="0"/>
            </a:xfrm>
            <a:prstGeom prst="straightConnector1">
              <a:avLst/>
            </a:prstGeom>
            <a:noFill/>
            <a:ln w="9525" cap="flat" cmpd="sng">
              <a:solidFill>
                <a:srgbClr val="000000"/>
              </a:solidFill>
              <a:prstDash val="solid"/>
              <a:round/>
              <a:headEnd type="none" w="med" len="med"/>
              <a:tailEnd type="none" w="med" len="med"/>
            </a:ln>
          </p:spPr>
        </p:cxnSp>
        <p:sp>
          <p:nvSpPr>
            <p:cNvPr id="237" name="Google Shape;264;p28">
              <a:extLst>
                <a:ext uri="{FF2B5EF4-FFF2-40B4-BE49-F238E27FC236}">
                  <a16:creationId xmlns:a16="http://schemas.microsoft.com/office/drawing/2014/main" id="{F6EE0418-A39E-4253-A99E-341EC81D8EAC}"/>
                </a:ext>
              </a:extLst>
            </p:cNvPr>
            <p:cNvSpPr/>
            <p:nvPr/>
          </p:nvSpPr>
          <p:spPr>
            <a:xfrm>
              <a:off x="4100" y="2304"/>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cxnSp>
          <p:nvCxnSpPr>
            <p:cNvPr id="238" name="Google Shape;265;p28">
              <a:extLst>
                <a:ext uri="{FF2B5EF4-FFF2-40B4-BE49-F238E27FC236}">
                  <a16:creationId xmlns:a16="http://schemas.microsoft.com/office/drawing/2014/main" id="{3031E097-3CA1-461A-9E3E-038BCDB2F2E8}"/>
                </a:ext>
              </a:extLst>
            </p:cNvPr>
            <p:cNvCxnSpPr/>
            <p:nvPr/>
          </p:nvCxnSpPr>
          <p:spPr>
            <a:xfrm>
              <a:off x="4100" y="2683"/>
              <a:ext cx="2718" cy="0"/>
            </a:xfrm>
            <a:prstGeom prst="straightConnector1">
              <a:avLst/>
            </a:prstGeom>
            <a:noFill/>
            <a:ln w="9525" cap="flat" cmpd="sng">
              <a:solidFill>
                <a:srgbClr val="000000"/>
              </a:solidFill>
              <a:prstDash val="solid"/>
              <a:round/>
              <a:headEnd type="none" w="med" len="med"/>
              <a:tailEnd type="none" w="med" len="med"/>
            </a:ln>
          </p:spPr>
        </p:cxnSp>
        <p:sp>
          <p:nvSpPr>
            <p:cNvPr id="239" name="Google Shape;266;p28">
              <a:extLst>
                <a:ext uri="{FF2B5EF4-FFF2-40B4-BE49-F238E27FC236}">
                  <a16:creationId xmlns:a16="http://schemas.microsoft.com/office/drawing/2014/main" id="{222DC5F2-A132-4090-9A27-F0A9E3F56690}"/>
                </a:ext>
              </a:extLst>
            </p:cNvPr>
            <p:cNvSpPr/>
            <p:nvPr/>
          </p:nvSpPr>
          <p:spPr>
            <a:xfrm>
              <a:off x="4100" y="2683"/>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F1A62"/>
                </a:solidFill>
                <a:effectLst/>
                <a:uLnTx/>
                <a:uFillTx/>
                <a:latin typeface="Calibri"/>
                <a:ea typeface="Calibri"/>
                <a:cs typeface="Calibri"/>
                <a:sym typeface="Calibri"/>
              </a:endParaRPr>
            </a:p>
          </p:txBody>
        </p:sp>
      </p:grpSp>
      <p:sp>
        <p:nvSpPr>
          <p:cNvPr id="2" name="Rectangle 1">
            <a:extLst>
              <a:ext uri="{FF2B5EF4-FFF2-40B4-BE49-F238E27FC236}">
                <a16:creationId xmlns:a16="http://schemas.microsoft.com/office/drawing/2014/main" id="{0F1AB81A-B742-4996-8F62-E9049E71C79D}"/>
              </a:ext>
            </a:extLst>
          </p:cNvPr>
          <p:cNvSpPr/>
          <p:nvPr/>
        </p:nvSpPr>
        <p:spPr>
          <a:xfrm>
            <a:off x="4143980" y="2485131"/>
            <a:ext cx="3453319" cy="2485706"/>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1" name="Chart 240">
            <a:extLst>
              <a:ext uri="{FF2B5EF4-FFF2-40B4-BE49-F238E27FC236}">
                <a16:creationId xmlns:a16="http://schemas.microsoft.com/office/drawing/2014/main" id="{C90821EC-5C4D-4148-99C5-C449A2075E41}"/>
              </a:ext>
            </a:extLst>
          </p:cNvPr>
          <p:cNvGraphicFramePr/>
          <p:nvPr/>
        </p:nvGraphicFramePr>
        <p:xfrm>
          <a:off x="7962238" y="2169196"/>
          <a:ext cx="4139343" cy="2996194"/>
        </p:xfrm>
        <a:graphic>
          <a:graphicData uri="http://schemas.openxmlformats.org/drawingml/2006/chart">
            <c:chart xmlns:c="http://schemas.openxmlformats.org/drawingml/2006/chart" xmlns:r="http://schemas.openxmlformats.org/officeDocument/2006/relationships" r:id="rId7"/>
          </a:graphicData>
        </a:graphic>
      </p:graphicFrame>
      <p:cxnSp>
        <p:nvCxnSpPr>
          <p:cNvPr id="242" name="Straight Connector 241">
            <a:extLst>
              <a:ext uri="{FF2B5EF4-FFF2-40B4-BE49-F238E27FC236}">
                <a16:creationId xmlns:a16="http://schemas.microsoft.com/office/drawing/2014/main" id="{1CB1CA45-5101-44F4-B225-E9D563256679}"/>
              </a:ext>
            </a:extLst>
          </p:cNvPr>
          <p:cNvCxnSpPr/>
          <p:nvPr/>
        </p:nvCxnSpPr>
        <p:spPr>
          <a:xfrm>
            <a:off x="8367265" y="3187493"/>
            <a:ext cx="3570753" cy="0"/>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F48F4B1-ED94-4B6A-BC8A-BB4942A53683}"/>
              </a:ext>
            </a:extLst>
          </p:cNvPr>
          <p:cNvSpPr/>
          <p:nvPr/>
        </p:nvSpPr>
        <p:spPr>
          <a:xfrm>
            <a:off x="9649837" y="3397605"/>
            <a:ext cx="1621955" cy="17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Baseline for Base Freq 1</a:t>
            </a:r>
          </a:p>
        </p:txBody>
      </p:sp>
      <p:sp>
        <p:nvSpPr>
          <p:cNvPr id="243" name="Rectangle 242">
            <a:extLst>
              <a:ext uri="{FF2B5EF4-FFF2-40B4-BE49-F238E27FC236}">
                <a16:creationId xmlns:a16="http://schemas.microsoft.com/office/drawing/2014/main" id="{D44F52E0-4071-45E9-B1B4-5C0E58B5B1F1}"/>
              </a:ext>
            </a:extLst>
          </p:cNvPr>
          <p:cNvSpPr/>
          <p:nvPr/>
        </p:nvSpPr>
        <p:spPr>
          <a:xfrm>
            <a:off x="10181618" y="3092806"/>
            <a:ext cx="1621955" cy="17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Baseline for Base Freq 3</a:t>
            </a:r>
          </a:p>
        </p:txBody>
      </p:sp>
      <p:sp>
        <p:nvSpPr>
          <p:cNvPr id="8" name="TextBox 7">
            <a:extLst>
              <a:ext uri="{FF2B5EF4-FFF2-40B4-BE49-F238E27FC236}">
                <a16:creationId xmlns:a16="http://schemas.microsoft.com/office/drawing/2014/main" id="{2130CD0F-76B6-4526-B7EA-133EAAFF32CE}"/>
              </a:ext>
            </a:extLst>
          </p:cNvPr>
          <p:cNvSpPr txBox="1"/>
          <p:nvPr/>
        </p:nvSpPr>
        <p:spPr>
          <a:xfrm rot="16200000">
            <a:off x="6891294" y="3474046"/>
            <a:ext cx="200426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Response Rate (Indexed)</a:t>
            </a:r>
          </a:p>
        </p:txBody>
      </p:sp>
      <p:sp>
        <p:nvSpPr>
          <p:cNvPr id="244" name="Google Shape;267;p28">
            <a:extLst>
              <a:ext uri="{FF2B5EF4-FFF2-40B4-BE49-F238E27FC236}">
                <a16:creationId xmlns:a16="http://schemas.microsoft.com/office/drawing/2014/main" id="{A8EDFA1C-1E4B-41CE-A035-42E1782E87CB}"/>
              </a:ext>
            </a:extLst>
          </p:cNvPr>
          <p:cNvSpPr/>
          <p:nvPr/>
        </p:nvSpPr>
        <p:spPr>
          <a:xfrm>
            <a:off x="4014788" y="5028606"/>
            <a:ext cx="4190476" cy="495338"/>
          </a:xfrm>
          <a:prstGeom prst="flowChartProcess">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1" i="0" u="sng"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Base Frequency</a:t>
            </a:r>
            <a:r>
              <a:rPr kumimoji="0" lang="en" sz="800" b="0"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 Impressions delivered through other networks (not Bounce)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00" b="0"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1" i="0" u="sng"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Incremental Frequency</a:t>
            </a:r>
            <a:r>
              <a:rPr kumimoji="0" lang="en" sz="800" b="0"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 Impressions delivered through Bounce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200" b="0"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1" i="0" u="sng"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Total Frequency</a:t>
            </a:r>
            <a:r>
              <a:rPr kumimoji="0" lang="en" sz="800" b="0"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 Sum of the previous two</a:t>
            </a:r>
            <a:endParaRPr kumimoji="0"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399E9394-6796-4BE1-B8DF-28769218AA81}"/>
              </a:ext>
            </a:extLst>
          </p:cNvPr>
          <p:cNvSpPr/>
          <p:nvPr/>
        </p:nvSpPr>
        <p:spPr>
          <a:xfrm>
            <a:off x="5493819" y="2741367"/>
            <a:ext cx="507206" cy="2114550"/>
          </a:xfrm>
          <a:prstGeom prst="rect">
            <a:avLst/>
          </a:prstGeom>
          <a:no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TextBox 244">
            <a:extLst>
              <a:ext uri="{FF2B5EF4-FFF2-40B4-BE49-F238E27FC236}">
                <a16:creationId xmlns:a16="http://schemas.microsoft.com/office/drawing/2014/main" id="{B601CB41-7E62-4944-B441-43E7FC3E238C}"/>
              </a:ext>
            </a:extLst>
          </p:cNvPr>
          <p:cNvSpPr txBox="1"/>
          <p:nvPr/>
        </p:nvSpPr>
        <p:spPr>
          <a:xfrm>
            <a:off x="4239306" y="1480574"/>
            <a:ext cx="7376160" cy="584775"/>
          </a:xfrm>
          <a:prstGeom prst="rect">
            <a:avLst/>
          </a:prstGeom>
          <a:noFill/>
        </p:spPr>
        <p:txBody>
          <a:bodyPr wrap="square">
            <a:spAutoFit/>
          </a:bodyPr>
          <a:lstStyle/>
          <a:p>
            <a:pPr marL="0" marR="0" lvl="0" indent="0" algn="ctr" defTabSz="3895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Incremental Response Calculations – Bounce TV Network (w/o 2/14/22) example</a:t>
            </a:r>
          </a:p>
          <a:p>
            <a:pPr marL="0" marR="0" lvl="0" indent="0" algn="ctr" defTabSz="389591"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endParaRPr>
          </a:p>
          <a:p>
            <a:pPr marL="0" marR="0" lvl="0" indent="0" algn="ctr" defTabSz="389591"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The first linear TV ad imp has the highest incremental response rate at 60% (160 index)</a:t>
            </a:r>
          </a:p>
        </p:txBody>
      </p:sp>
      <p:sp>
        <p:nvSpPr>
          <p:cNvPr id="246" name="Google Shape;269;p28">
            <a:extLst>
              <a:ext uri="{FF2B5EF4-FFF2-40B4-BE49-F238E27FC236}">
                <a16:creationId xmlns:a16="http://schemas.microsoft.com/office/drawing/2014/main" id="{190BCA5C-768F-460C-BAD5-24A9DD0BD515}"/>
              </a:ext>
            </a:extLst>
          </p:cNvPr>
          <p:cNvSpPr/>
          <p:nvPr/>
        </p:nvSpPr>
        <p:spPr>
          <a:xfrm>
            <a:off x="4128790" y="5600926"/>
            <a:ext cx="2199085" cy="468434"/>
          </a:xfrm>
          <a:prstGeom prst="flowChartProcess">
            <a:avLst/>
          </a:prstGeom>
          <a:noFill/>
          <a:ln w="12700" cap="flat" cmpd="sng">
            <a:solidFill>
              <a:srgbClr val="1F1A6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iSpot IULD Impressions: 135k</a:t>
            </a:r>
            <a:endParaRPr kumimoji="0" sz="1100" b="0" i="0" u="none" strike="noStrike" kern="1200" cap="none" spc="0" normalizeH="0" baseline="0" noProof="0">
              <a:ln>
                <a:noFill/>
              </a:ln>
              <a:solidFill>
                <a:srgbClr val="1F1A6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Distinct Devices: 40k  – 3.5 Avg Frequency</a:t>
            </a:r>
            <a:endParaRPr kumimoji="0" sz="1100" b="0" i="0" u="none" strike="noStrike" kern="1200" cap="none" spc="0" normalizeH="0" baseline="0" noProof="0">
              <a:ln>
                <a:noFill/>
              </a:ln>
              <a:solidFill>
                <a:srgbClr val="1F1A6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1F1A62"/>
                </a:solidFill>
                <a:effectLst/>
                <a:uLnTx/>
                <a:uFillTx/>
                <a:latin typeface="Calibri"/>
                <a:ea typeface="Calibri"/>
                <a:cs typeface="Calibri"/>
                <a:sym typeface="Calibri"/>
              </a:rPr>
              <a:t>Audience Size: 160k – 25% Reach</a:t>
            </a:r>
            <a:endParaRPr kumimoji="0" sz="1100" b="0" i="0" u="none" strike="noStrike" kern="1200" cap="none" spc="0" normalizeH="0" baseline="0" noProof="0">
              <a:ln>
                <a:noFill/>
              </a:ln>
              <a:solidFill>
                <a:srgbClr val="1F1A62"/>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FDD9FFC-5615-77B4-1C52-A30433F49DD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D996F63C-E4D0-4803-874D-DB08D340DB4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62F648A8-3412-61ED-172D-65055CEF22A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499473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730169"/>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that the intended audience will be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(e.g., make a purchase, download an app, sign-up </a:t>
            </a:r>
            <a:b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booking, etc.)</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1" y="996396"/>
            <a:ext cx="472916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C5AD"/>
                </a:solidFill>
                <a:effectLst/>
                <a:uLnTx/>
                <a:uFillTx/>
                <a:latin typeface="Helvetica" pitchFamily="2" charset="0"/>
                <a:ea typeface="+mn-ea"/>
                <a:cs typeface="+mn-cs"/>
              </a:rPr>
              <a:t>Mid-To-Lower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285433" y="3737851"/>
            <a:ext cx="6340510" cy="18928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1200150" lvl="2" indent="-285750">
              <a:buBlip>
                <a:blip r:embed="rId2"/>
              </a:buBlip>
              <a:defRPr/>
            </a:pPr>
            <a:r>
              <a:rPr lang="en-US" sz="1600">
                <a:solidFill>
                  <a:srgbClr val="1F1A62"/>
                </a:solidFill>
                <a:latin typeface="Helvetica"/>
                <a:cs typeface="Helvetica"/>
              </a:rPr>
              <a:t>Conversion Rates (website traffic, app downloads, subscription sign-ups, tune-in, foot traffic)</a:t>
            </a:r>
          </a:p>
          <a:p>
            <a:pPr marL="285750" lvl="0" indent="-285750">
              <a:buBlip>
                <a:blip r:embed="rId2"/>
              </a:buBlip>
              <a:defRPr/>
            </a:pPr>
            <a:endParaRPr lang="en-US" sz="500">
              <a:solidFill>
                <a:srgbClr val="1F1A62"/>
              </a:solidFill>
              <a:latin typeface="Helvetica"/>
              <a:cs typeface="Helvetica"/>
            </a:endParaRPr>
          </a:p>
          <a:p>
            <a:pPr marL="1200150" lvl="2" indent="-285750">
              <a:buBlip>
                <a:blip r:embed="rId2"/>
              </a:buBlip>
              <a:defRPr/>
            </a:pPr>
            <a:r>
              <a:rPr lang="en-US" sz="1600">
                <a:solidFill>
                  <a:srgbClr val="1F1A62"/>
                </a:solidFill>
                <a:latin typeface="Helvetica"/>
                <a:cs typeface="Helvetica"/>
              </a:rPr>
              <a:t>Sales / Revenues</a:t>
            </a:r>
            <a:endParaRPr lang="en-US" sz="1400">
              <a:solidFill>
                <a:srgbClr val="1F1A62"/>
              </a:solidFill>
              <a:latin typeface="Helvetica"/>
              <a:cs typeface="Helvetica"/>
            </a:endParaRPr>
          </a:p>
          <a:p>
            <a:pPr marL="285750" lvl="0" indent="-285750">
              <a:buBlip>
                <a:blip r:embed="rId2"/>
              </a:buBlip>
              <a:defRPr/>
            </a:pPr>
            <a:endParaRPr lang="en-US" sz="500">
              <a:solidFill>
                <a:srgbClr val="1F1A62"/>
              </a:solidFill>
              <a:latin typeface="Helvetica"/>
              <a:cs typeface="Helvetica"/>
            </a:endParaRPr>
          </a:p>
          <a:p>
            <a:pPr marL="1200150" lvl="2" indent="-285750">
              <a:buBlip>
                <a:blip r:embed="rId2"/>
              </a:buBlip>
              <a:defRPr/>
            </a:pPr>
            <a:r>
              <a:rPr lang="en-US" sz="1600">
                <a:solidFill>
                  <a:srgbClr val="1F1A62"/>
                </a:solidFill>
                <a:latin typeface="Helvetica"/>
                <a:cs typeface="Helvetica"/>
              </a:rPr>
              <a:t>Optimizations / ROI</a:t>
            </a:r>
            <a:endParaRPr lang="en-US" sz="14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lang="en-US" sz="500">
              <a:solidFill>
                <a:srgbClr val="1F1A62"/>
              </a:solidFill>
              <a:latin typeface="Helvetica"/>
              <a:cs typeface="Helvetica"/>
            </a:endParaRPr>
          </a:p>
          <a:p>
            <a:pPr marL="1200150" lvl="2" indent="-285750">
              <a:buBlip>
                <a:blip r:embed="rId2"/>
              </a:buBlip>
              <a:defRPr/>
            </a:pPr>
            <a:r>
              <a:rPr lang="en-US" sz="1600">
                <a:solidFill>
                  <a:srgbClr val="1F1A62"/>
                </a:solidFill>
                <a:latin typeface="Helvetica"/>
                <a:cs typeface="Helvetica"/>
              </a:rPr>
              <a:t>Cost Efficiencies (Conversions)</a:t>
            </a:r>
          </a:p>
        </p:txBody>
      </p:sp>
      <p:pic>
        <p:nvPicPr>
          <p:cNvPr id="2" name="Picture 1" descr="Icon&#10;&#10;Description automatically generated">
            <a:extLst>
              <a:ext uri="{FF2B5EF4-FFF2-40B4-BE49-F238E27FC236}">
                <a16:creationId xmlns:a16="http://schemas.microsoft.com/office/drawing/2014/main" id="{BFF1E593-1726-71BA-EAA1-80514A3F0C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6123" y="3008320"/>
            <a:ext cx="1156916" cy="1156916"/>
          </a:xfrm>
          <a:prstGeom prst="rect">
            <a:avLst/>
          </a:prstGeom>
        </p:spPr>
      </p:pic>
      <p:sp>
        <p:nvSpPr>
          <p:cNvPr id="3" name="Rectangle 2">
            <a:extLst>
              <a:ext uri="{FF2B5EF4-FFF2-40B4-BE49-F238E27FC236}">
                <a16:creationId xmlns:a16="http://schemas.microsoft.com/office/drawing/2014/main" id="{F9A18760-470B-BA75-3D44-9634E0C68C84}"/>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6C5AD"/>
                </a:solidFill>
                <a:effectLst/>
                <a:uLnTx/>
                <a:uFillTx/>
                <a:latin typeface="Helvetica" pitchFamily="2" charset="0"/>
                <a:ea typeface="+mn-ea"/>
                <a:cs typeface="+mn-cs"/>
              </a:rPr>
              <a:t>Action</a:t>
            </a:r>
          </a:p>
        </p:txBody>
      </p:sp>
      <p:pic>
        <p:nvPicPr>
          <p:cNvPr id="4" name="Picture 3">
            <a:extLst>
              <a:ext uri="{FF2B5EF4-FFF2-40B4-BE49-F238E27FC236}">
                <a16:creationId xmlns:a16="http://schemas.microsoft.com/office/drawing/2014/main" id="{AF1390FF-846C-5EBE-0021-6B728E8917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CD4D375A-E8E9-303F-690F-7BB423DCA6E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590F4B8-06D4-1C20-97BC-6195C06F380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28534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2" name="Picture 31" descr="Logo, icon&#10;&#10;Description automatically generated">
            <a:extLst>
              <a:ext uri="{FF2B5EF4-FFF2-40B4-BE49-F238E27FC236}">
                <a16:creationId xmlns:a16="http://schemas.microsoft.com/office/drawing/2014/main" id="{14F04699-7E6A-499A-BAEE-6CE780942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sp>
        <p:nvSpPr>
          <p:cNvPr id="25" name="Rectangle 24">
            <a:extLst>
              <a:ext uri="{FF2B5EF4-FFF2-40B4-BE49-F238E27FC236}">
                <a16:creationId xmlns:a16="http://schemas.microsoft.com/office/drawing/2014/main" id="{D6F3E4AB-B239-4014-8CC3-C8706E0369B4}"/>
              </a:ext>
            </a:extLst>
          </p:cNvPr>
          <p:cNvSpPr/>
          <p:nvPr/>
        </p:nvSpPr>
        <p:spPr>
          <a:xfrm>
            <a:off x="76122" y="896763"/>
            <a:ext cx="3904144" cy="55707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auto brand sought to efficiently maximize reach and drive website traffic with an audience-based, cross-platform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audience-based TV campaign ran across 41 networks, with 70% of impressions running outside primetime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Enhanced with 20% of overall investment in a targeted streaming campaign to support and expand overall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Entire campaign was geographically targeted to the area where majority of sales originated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In-market for new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Nearly half (</a:t>
            </a:r>
            <a:r>
              <a:rPr kumimoji="0" lang="en-US" sz="1200" b="1" i="0" u="none" strike="noStrike" kern="1200" cap="none" spc="0" normalizeH="0" baseline="0" noProof="0">
                <a:ln>
                  <a:noFill/>
                </a:ln>
                <a:solidFill>
                  <a:srgbClr val="1F1A62"/>
                </a:solidFill>
                <a:effectLst/>
                <a:uLnTx/>
                <a:uFillTx/>
                <a:latin typeface="Helvetica"/>
                <a:ea typeface="+mn-ea"/>
                <a:cs typeface="Helvetica"/>
              </a:rPr>
              <a:t>43%)</a:t>
            </a:r>
            <a:r>
              <a:rPr kumimoji="0" lang="en-US" sz="1200" b="0" i="0" u="none" strike="noStrike" kern="1200" cap="none" spc="0" normalizeH="0" baseline="0" noProof="0">
                <a:ln>
                  <a:noFill/>
                </a:ln>
                <a:solidFill>
                  <a:srgbClr val="1F1A62"/>
                </a:solidFill>
                <a:effectLst/>
                <a:uLnTx/>
                <a:uFillTx/>
                <a:latin typeface="Helvetica"/>
                <a:ea typeface="+mn-ea"/>
                <a:cs typeface="Helvetica"/>
              </a:rPr>
              <a:t> of households reached via streaming were incremental to TV. Campaign also generated a positive impact on website traffic, increasing immediate visitors to brand’s website </a:t>
            </a:r>
            <a:r>
              <a:rPr kumimoji="0" lang="en-US" sz="1200" b="1" i="0" u="none" strike="noStrike" kern="1200" cap="none" spc="0" normalizeH="0" baseline="0" noProof="0">
                <a:ln>
                  <a:noFill/>
                </a:ln>
                <a:solidFill>
                  <a:srgbClr val="1F1A62"/>
                </a:solidFill>
                <a:effectLst/>
                <a:uLnTx/>
                <a:uFillTx/>
                <a:latin typeface="Helvetica"/>
                <a:ea typeface="+mn-ea"/>
                <a:cs typeface="Helvetica"/>
              </a:rPr>
              <a:t>+419 </a:t>
            </a:r>
            <a:r>
              <a:rPr kumimoji="0" lang="en-US" sz="1200" b="0" i="0" u="none" strike="noStrike" kern="1200" cap="none" spc="0" normalizeH="0" baseline="0" noProof="0">
                <a:ln>
                  <a:noFill/>
                </a:ln>
                <a:solidFill>
                  <a:srgbClr val="1F1A62"/>
                </a:solidFill>
                <a:effectLst/>
                <a:uLnTx/>
                <a:uFillTx/>
                <a:latin typeface="Helvetica"/>
                <a:ea typeface="+mn-ea"/>
                <a:cs typeface="Helvetica"/>
              </a:rPr>
              <a:t>in one month</a:t>
            </a:r>
            <a:endParaRPr kumimoji="0" lang="en-US" sz="1200" b="0" i="0" u="none" strike="noStrike" kern="1200" cap="none" spc="0" normalizeH="0" baseline="0" noProof="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Effectv</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‘Effectv Streaming’*** + Linear TV</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TV, Connected TV (CTV) STB VOD, Mobile &amp; Web</a:t>
            </a:r>
          </a:p>
        </p:txBody>
      </p:sp>
      <p:sp>
        <p:nvSpPr>
          <p:cNvPr id="30" name="Rectangle 29">
            <a:extLst>
              <a:ext uri="{FF2B5EF4-FFF2-40B4-BE49-F238E27FC236}">
                <a16:creationId xmlns:a16="http://schemas.microsoft.com/office/drawing/2014/main" id="{75F81532-3D49-4828-8247-ECFA9B63B40D}"/>
              </a:ext>
            </a:extLst>
          </p:cNvPr>
          <p:cNvSpPr/>
          <p:nvPr/>
        </p:nvSpPr>
        <p:spPr>
          <a:xfrm>
            <a:off x="3980267" y="121423"/>
            <a:ext cx="8190214"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 geo-targeted, audience-based campaign </a:t>
            </a:r>
            <a:r>
              <a:rPr lang="en-US" sz="2200" b="1">
                <a:solidFill>
                  <a:srgbClr val="1F1A62"/>
                </a:solidFill>
                <a:latin typeface="Helvetica"/>
                <a:cs typeface="Helvetica"/>
              </a:rPr>
              <a:t>drove website traffic</a:t>
            </a:r>
            <a:r>
              <a:rPr lang="en-US" sz="2200">
                <a:solidFill>
                  <a:srgbClr val="1F1A62"/>
                </a:solidFill>
                <a:latin typeface="Helvetica"/>
                <a:cs typeface="Helvetica"/>
              </a:rPr>
              <a:t> for an automotive brand</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64429" y="5859935"/>
            <a:ext cx="70272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Effectv, Automotive Case Study. Based on analysis of Effectv Streaming advertising campaigns (2021); Web site results provided by TVSquared analysis. Time period: February 2021. *The “Awareness” portion of the analysis consisted of aggregated ad exposure data of viewing by Comcast households. **The “Consideration” portion of the analysis consisted of third-party web site evaluation by TVSquared; Immediate visitors are defined as additional (above pre-determined baseline) web site visitors occurring within 30 minutes of a cable TV ad airing. ***’Effectv Streaming’ consists of premium, mostly long-form video across multiple devices including Connected TV (CTV), set-top-box VOD (STB VOD), mobile and web.</a:t>
            </a:r>
          </a:p>
        </p:txBody>
      </p:sp>
      <p:sp>
        <p:nvSpPr>
          <p:cNvPr id="42" name="TextBox 41">
            <a:extLst>
              <a:ext uri="{FF2B5EF4-FFF2-40B4-BE49-F238E27FC236}">
                <a16:creationId xmlns:a16="http://schemas.microsoft.com/office/drawing/2014/main" id="{E08B79E5-2581-461A-BD5E-36F9672FB095}"/>
              </a:ext>
            </a:extLst>
          </p:cNvPr>
          <p:cNvSpPr txBox="1"/>
          <p:nvPr/>
        </p:nvSpPr>
        <p:spPr>
          <a:xfrm>
            <a:off x="4565131" y="2212116"/>
            <a:ext cx="2341615" cy="2554545"/>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more likely for TV viewers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 be in the target audience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78%</a:t>
            </a:r>
            <a:endParaRPr kumimoji="0" lang="en-US" sz="3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targeted impressions came from an audience-based campaign with the remainder from fixed programming</a:t>
            </a:r>
          </a:p>
        </p:txBody>
      </p:sp>
      <p:sp>
        <p:nvSpPr>
          <p:cNvPr id="2" name="Rectangle 1">
            <a:extLst>
              <a:ext uri="{FF2B5EF4-FFF2-40B4-BE49-F238E27FC236}">
                <a16:creationId xmlns:a16="http://schemas.microsoft.com/office/drawing/2014/main" id="{7C39B520-E733-4BE2-B097-45C0EA0204C0}"/>
              </a:ext>
            </a:extLst>
          </p:cNvPr>
          <p:cNvSpPr/>
          <p:nvPr/>
        </p:nvSpPr>
        <p:spPr>
          <a:xfrm>
            <a:off x="4565131" y="1615269"/>
            <a:ext cx="2341615" cy="3881190"/>
          </a:xfrm>
          <a:prstGeom prst="rect">
            <a:avLst/>
          </a:prstGeom>
          <a:no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0363ED4-105B-4B88-8CC8-64845C2CFF68}"/>
              </a:ext>
            </a:extLst>
          </p:cNvPr>
          <p:cNvSpPr txBox="1"/>
          <p:nvPr/>
        </p:nvSpPr>
        <p:spPr>
          <a:xfrm>
            <a:off x="4919943" y="1716044"/>
            <a:ext cx="16319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Outcomes</a:t>
            </a:r>
          </a:p>
        </p:txBody>
      </p:sp>
      <p:sp>
        <p:nvSpPr>
          <p:cNvPr id="29" name="Rectangle 28">
            <a:extLst>
              <a:ext uri="{FF2B5EF4-FFF2-40B4-BE49-F238E27FC236}">
                <a16:creationId xmlns:a16="http://schemas.microsoft.com/office/drawing/2014/main" id="{FE1FD5B6-E374-4711-9987-D5393B01DA98}"/>
              </a:ext>
            </a:extLst>
          </p:cNvPr>
          <p:cNvSpPr/>
          <p:nvPr/>
        </p:nvSpPr>
        <p:spPr>
          <a:xfrm>
            <a:off x="4565131" y="1126345"/>
            <a:ext cx="4760932" cy="430887"/>
          </a:xfrm>
          <a:prstGeom prst="rect">
            <a:avLst/>
          </a:prstGeom>
          <a:solidFill>
            <a:srgbClr val="1F1A62"/>
          </a:solidFill>
          <a:ln w="28575">
            <a:solidFill>
              <a:srgbClr val="1F1A62"/>
            </a:solidFill>
          </a:ln>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AWARENESS*</a:t>
            </a:r>
          </a:p>
        </p:txBody>
      </p:sp>
      <p:sp>
        <p:nvSpPr>
          <p:cNvPr id="43" name="TextBox 42">
            <a:extLst>
              <a:ext uri="{FF2B5EF4-FFF2-40B4-BE49-F238E27FC236}">
                <a16:creationId xmlns:a16="http://schemas.microsoft.com/office/drawing/2014/main" id="{3408F425-2724-423B-B14B-2080594851EB}"/>
              </a:ext>
            </a:extLst>
          </p:cNvPr>
          <p:cNvSpPr txBox="1"/>
          <p:nvPr/>
        </p:nvSpPr>
        <p:spPr>
          <a:xfrm>
            <a:off x="6998285" y="2212116"/>
            <a:ext cx="2321830" cy="3277820"/>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households reached with streaming were incremental to TV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streaming impressions delivered were to households with no TV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streaming impressions were served via the TV screen</a:t>
            </a:r>
          </a:p>
        </p:txBody>
      </p:sp>
      <p:sp>
        <p:nvSpPr>
          <p:cNvPr id="26" name="Rectangle 25">
            <a:extLst>
              <a:ext uri="{FF2B5EF4-FFF2-40B4-BE49-F238E27FC236}">
                <a16:creationId xmlns:a16="http://schemas.microsoft.com/office/drawing/2014/main" id="{B482690A-4825-47E0-B7B6-9FD7D5D7B210}"/>
              </a:ext>
            </a:extLst>
          </p:cNvPr>
          <p:cNvSpPr/>
          <p:nvPr/>
        </p:nvSpPr>
        <p:spPr>
          <a:xfrm>
            <a:off x="6988393" y="1615269"/>
            <a:ext cx="2341615" cy="3881190"/>
          </a:xfrm>
          <a:prstGeom prst="rect">
            <a:avLst/>
          </a:prstGeom>
          <a:no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65C223A-9D81-4A15-B085-43992F630043}"/>
              </a:ext>
            </a:extLst>
          </p:cNvPr>
          <p:cNvSpPr txBox="1"/>
          <p:nvPr/>
        </p:nvSpPr>
        <p:spPr>
          <a:xfrm>
            <a:off x="6998285" y="1716044"/>
            <a:ext cx="2321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Streaming Outcomes</a:t>
            </a:r>
          </a:p>
        </p:txBody>
      </p:sp>
      <p:sp>
        <p:nvSpPr>
          <p:cNvPr id="31" name="Rectangle 30">
            <a:extLst>
              <a:ext uri="{FF2B5EF4-FFF2-40B4-BE49-F238E27FC236}">
                <a16:creationId xmlns:a16="http://schemas.microsoft.com/office/drawing/2014/main" id="{06C3210B-F409-4141-9D52-6C0E3DBD1E70}"/>
              </a:ext>
            </a:extLst>
          </p:cNvPr>
          <p:cNvSpPr/>
          <p:nvPr/>
        </p:nvSpPr>
        <p:spPr>
          <a:xfrm>
            <a:off x="9430204" y="1126345"/>
            <a:ext cx="2202771" cy="430887"/>
          </a:xfrm>
          <a:prstGeom prst="rect">
            <a:avLst/>
          </a:prstGeom>
          <a:solidFill>
            <a:srgbClr val="4EBEA4"/>
          </a:solidFill>
          <a:ln w="28575">
            <a:solidFill>
              <a:srgbClr val="4EBEA4"/>
            </a:solidFill>
          </a:ln>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CONSIDERATION**</a:t>
            </a:r>
          </a:p>
        </p:txBody>
      </p:sp>
      <p:sp>
        <p:nvSpPr>
          <p:cNvPr id="41" name="TextBox 40">
            <a:extLst>
              <a:ext uri="{FF2B5EF4-FFF2-40B4-BE49-F238E27FC236}">
                <a16:creationId xmlns:a16="http://schemas.microsoft.com/office/drawing/2014/main" id="{A8CDBD32-3B66-4025-B88C-49D48C254F97}"/>
              </a:ext>
            </a:extLst>
          </p:cNvPr>
          <p:cNvSpPr txBox="1"/>
          <p:nvPr/>
        </p:nvSpPr>
        <p:spPr>
          <a:xfrm>
            <a:off x="9411654" y="2212116"/>
            <a:ext cx="2239871" cy="2123658"/>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Immediate visitors to their website within one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Visits within the month from these immediate visitors</a:t>
            </a:r>
          </a:p>
        </p:txBody>
      </p:sp>
      <p:sp>
        <p:nvSpPr>
          <p:cNvPr id="27" name="Rectangle 26">
            <a:extLst>
              <a:ext uri="{FF2B5EF4-FFF2-40B4-BE49-F238E27FC236}">
                <a16:creationId xmlns:a16="http://schemas.microsoft.com/office/drawing/2014/main" id="{918CF46E-46E7-49F9-BD21-C1A18E105B44}"/>
              </a:ext>
            </a:extLst>
          </p:cNvPr>
          <p:cNvSpPr/>
          <p:nvPr/>
        </p:nvSpPr>
        <p:spPr>
          <a:xfrm>
            <a:off x="9430204" y="1615269"/>
            <a:ext cx="2202770" cy="3881190"/>
          </a:xfrm>
          <a:prstGeom prst="rect">
            <a:avLst/>
          </a:prstGeom>
          <a:no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8ED48BE-A295-47E1-A2AF-CF953F075817}"/>
              </a:ext>
            </a:extLst>
          </p:cNvPr>
          <p:cNvSpPr txBox="1"/>
          <p:nvPr/>
        </p:nvSpPr>
        <p:spPr>
          <a:xfrm>
            <a:off x="9476212" y="1671839"/>
            <a:ext cx="21107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Web Results</a:t>
            </a:r>
          </a:p>
        </p:txBody>
      </p:sp>
      <p:pic>
        <p:nvPicPr>
          <p:cNvPr id="38" name="Picture 2" descr="Effectv (formerly Comcast Spotlight) - Full Vendor Profile, Client Reviews  and Learning Resources">
            <a:extLst>
              <a:ext uri="{FF2B5EF4-FFF2-40B4-BE49-F238E27FC236}">
                <a16:creationId xmlns:a16="http://schemas.microsoft.com/office/drawing/2014/main" id="{62C5306A-BA46-4390-8E8C-5E4C13910D5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8438" y="6004598"/>
            <a:ext cx="1329361" cy="501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9126189-8543-D27C-C358-339C28D4979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E5C90E23-0A6B-5584-7D04-6F53BAE9BA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38008F92-FFE1-E6B6-DAFA-47E7563EEB3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62439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endParaRPr kumimoji="0" lang="en-US" sz="1600" b="0" i="0" u="none" strike="noStrike" kern="1200" cap="none" spc="0" normalizeH="0" baseline="0" noProof="0">
              <a:ln>
                <a:noFill/>
              </a:ln>
              <a:solidFill>
                <a:srgbClr val="FFE900"/>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2" y="944388"/>
            <a:ext cx="3904144" cy="49398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automotive advertiser wanted to drive website traffic during the month of February 2021</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4-week addressable campaign was launched using Experian pixel data to measure website traffic and compare impact on custom audience target compared to an unexposed control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audience category target built jointly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by AMC and Canoe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statistically significant </a:t>
            </a:r>
            <a:r>
              <a:rPr kumimoji="0" lang="en-US" sz="1200" b="1" i="0" u="none" strike="noStrike" kern="1200" cap="none" spc="0" normalizeH="0" baseline="0" noProof="0">
                <a:ln>
                  <a:noFill/>
                </a:ln>
                <a:solidFill>
                  <a:srgbClr val="1F1A62"/>
                </a:solidFill>
                <a:effectLst/>
                <a:uLnTx/>
                <a:uFillTx/>
                <a:latin typeface="Helvetica"/>
                <a:ea typeface="+mn-ea"/>
                <a:cs typeface="Helvetica"/>
              </a:rPr>
              <a:t>+13.0%</a:t>
            </a:r>
            <a:r>
              <a:rPr kumimoji="0" lang="en-US" sz="1200" b="0" i="0" u="none" strike="noStrike" kern="1200" cap="none" spc="0" normalizeH="0" baseline="0" noProof="0">
                <a:ln>
                  <a:noFill/>
                </a:ln>
                <a:solidFill>
                  <a:srgbClr val="1F1A62"/>
                </a:solidFill>
                <a:effectLst/>
                <a:uLnTx/>
                <a:uFillTx/>
                <a:latin typeface="Helvetica"/>
                <a:ea typeface="+mn-ea"/>
                <a:cs typeface="Helvetica"/>
              </a:rPr>
              <a:t> increase in overall website visitors can be attributed to the addressable ad campaign on AMC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Helvetica"/>
              </a:rPr>
              <a:t>All website page-specific lifts were positive and most were statistically significant, with sport model page seeing the largest significant lift of </a:t>
            </a:r>
            <a:r>
              <a:rPr kumimoji="0" lang="en-US" sz="1200" b="1" i="0" u="none" strike="noStrike" kern="1200" cap="none" spc="0" normalizeH="0" baseline="0" noProof="0">
                <a:ln>
                  <a:noFill/>
                </a:ln>
                <a:solidFill>
                  <a:srgbClr val="1B1464"/>
                </a:solidFill>
                <a:effectLst/>
                <a:uLnTx/>
                <a:uFillTx/>
                <a:latin typeface="Helvetica"/>
                <a:ea typeface="+mn-ea"/>
                <a:cs typeface="Helvetica"/>
              </a:rPr>
              <a:t>+19.5%</a:t>
            </a:r>
            <a:endParaRPr kumimoji="0" lang="en-US" sz="1200" b="0" i="0" u="none" strike="noStrike" kern="1200" cap="none" spc="0" normalizeH="0" baseline="0" noProof="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605 Media, Canoe, AMC Networks </a:t>
            </a:r>
            <a:r>
              <a:rPr kumimoji="0" lang="en-US" sz="1200" b="1" i="0" u="none" strike="noStrike" kern="1200" cap="none" spc="0" normalizeH="0" baseline="0" noProof="0">
                <a:ln>
                  <a:noFill/>
                </a:ln>
                <a:solidFill>
                  <a:srgbClr val="1F1A62"/>
                </a:solidFill>
                <a:effectLst/>
                <a:uLnTx/>
                <a:uFillTx/>
                <a:latin typeface="Helvetica"/>
                <a:ea typeface="+mn-e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Linear and VOD Addressable</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4787" y="5910457"/>
            <a:ext cx="5972484"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AMC On Canoe Addressable Case Study. Charter and Comcast addressable files, Experian pixel tracked visits to the automotive brand’s website. Sample Dates: 1/25/21 - 2/28/21 . Except where otherwise noted, displayed viewership data is reported at the household level. 605 and Comcast Viewership Data - Viewership Dates: 1/25/2021 - 2/28/2021. Website Visit Measurement Dates: 1/25/2021 - 3/7/2021. Measurement note: Treatment (addressable campaign target) and control groups were comparable across demographic factors, including: income, age, race, and home ownership. The treatment effect was measured as the difference in conversion rates between the control and treatment groups </a:t>
            </a:r>
          </a:p>
        </p:txBody>
      </p:sp>
      <p:pic>
        <p:nvPicPr>
          <p:cNvPr id="1026" name="Picture 2">
            <a:extLst>
              <a:ext uri="{FF2B5EF4-FFF2-40B4-BE49-F238E27FC236}">
                <a16:creationId xmlns:a16="http://schemas.microsoft.com/office/drawing/2014/main" id="{35EEA89C-C9DB-4937-A460-6453E0B567AA}"/>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69797" y="5751062"/>
            <a:ext cx="1204366" cy="375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05 Launches Attribution Application for TV Ads | Broadcasting+Cable">
            <a:extLst>
              <a:ext uri="{FF2B5EF4-FFF2-40B4-BE49-F238E27FC236}">
                <a16:creationId xmlns:a16="http://schemas.microsoft.com/office/drawing/2014/main" id="{46102591-2FCC-4AE6-857A-F47E08095BE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062267" y="5865945"/>
            <a:ext cx="663333" cy="611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MC Networks InSites | MediaVillage">
            <a:extLst>
              <a:ext uri="{FF2B5EF4-FFF2-40B4-BE49-F238E27FC236}">
                <a16:creationId xmlns:a16="http://schemas.microsoft.com/office/drawing/2014/main" id="{754B7790-D018-412A-A725-07F45245CAB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00596" y="6192022"/>
            <a:ext cx="1361581" cy="2854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B33D675-1549-4258-BAD2-E22F934856AD}"/>
              </a:ext>
            </a:extLst>
          </p:cNvPr>
          <p:cNvSpPr/>
          <p:nvPr/>
        </p:nvSpPr>
        <p:spPr>
          <a:xfrm>
            <a:off x="4064308" y="63929"/>
            <a:ext cx="8127692"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An AMC campaign on Canoe Addressable </a:t>
            </a:r>
            <a:r>
              <a:rPr lang="en-US" sz="2200" b="1">
                <a:solidFill>
                  <a:srgbClr val="1F1A62"/>
                </a:solidFill>
                <a:latin typeface="Helvetica"/>
                <a:cs typeface="Helvetica"/>
              </a:rPr>
              <a:t>drove increased website visits </a:t>
            </a:r>
            <a:r>
              <a:rPr lang="en-US" sz="2200">
                <a:solidFill>
                  <a:srgbClr val="1F1A62"/>
                </a:solidFill>
                <a:latin typeface="Helvetica"/>
                <a:cs typeface="Helvetica"/>
              </a:rPr>
              <a:t>for an automotive brand</a:t>
            </a:r>
          </a:p>
        </p:txBody>
      </p:sp>
      <p:graphicFrame>
        <p:nvGraphicFramePr>
          <p:cNvPr id="18" name="Chart 17">
            <a:extLst>
              <a:ext uri="{FF2B5EF4-FFF2-40B4-BE49-F238E27FC236}">
                <a16:creationId xmlns:a16="http://schemas.microsoft.com/office/drawing/2014/main" id="{55D2EF8E-E877-4AE9-A3EA-CB686D837415}"/>
              </a:ext>
            </a:extLst>
          </p:cNvPr>
          <p:cNvGraphicFramePr/>
          <p:nvPr/>
        </p:nvGraphicFramePr>
        <p:xfrm>
          <a:off x="4392889" y="1412240"/>
          <a:ext cx="6731215" cy="4109917"/>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a:extLst>
              <a:ext uri="{FF2B5EF4-FFF2-40B4-BE49-F238E27FC236}">
                <a16:creationId xmlns:a16="http://schemas.microsoft.com/office/drawing/2014/main" id="{532BC331-2B75-4762-BAC9-347250369014}"/>
              </a:ext>
            </a:extLst>
          </p:cNvPr>
          <p:cNvSpPr txBox="1"/>
          <p:nvPr/>
        </p:nvSpPr>
        <p:spPr>
          <a:xfrm>
            <a:off x="4704596" y="1632805"/>
            <a:ext cx="609600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sng" strike="noStrike" kern="1200" spc="0" baseline="0">
                <a:solidFill>
                  <a:srgbClr val="1F1A62"/>
                </a:solidFill>
                <a:latin typeface="Helvetica" panose="020B0403020202020204" pitchFamily="34" charset="0"/>
                <a:ea typeface="+mn-ea"/>
                <a:cs typeface="Arial" panose="020B0604020202020204" pitchFamily="34" charset="0"/>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of Website Visitors Attributed to Addressable Ad Campaign</a:t>
            </a:r>
          </a:p>
          <a:p>
            <a:pPr marL="0" marR="0" lvl="0" indent="0" algn="ctr" defTabSz="914400" rtl="0" eaLnBrk="1" fontAlgn="auto" latinLnBrk="0" hangingPunct="1">
              <a:lnSpc>
                <a:spcPct val="100000"/>
              </a:lnSpc>
              <a:spcBef>
                <a:spcPts val="0"/>
              </a:spcBef>
              <a:spcAft>
                <a:spcPts val="0"/>
              </a:spcAft>
              <a:buClrTx/>
              <a:buSzTx/>
              <a:buFontTx/>
              <a:buNone/>
              <a:tabLst/>
              <a:defRPr sz="1400" b="1" i="0" u="sng" strike="noStrike" kern="1200" spc="0" baseline="0">
                <a:solidFill>
                  <a:srgbClr val="1F1A62"/>
                </a:solidFill>
                <a:latin typeface="Helvetica" panose="020B0403020202020204" pitchFamily="34" charset="0"/>
                <a:ea typeface="+mn-ea"/>
                <a:cs typeface="Arial" panose="020B0604020202020204" pitchFamily="34" charset="0"/>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Target vs. Control</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B81DD98B-A2E4-44F6-B641-4B42FD2DAC37}"/>
              </a:ext>
            </a:extLst>
          </p:cNvPr>
          <p:cNvSpPr/>
          <p:nvPr/>
        </p:nvSpPr>
        <p:spPr>
          <a:xfrm>
            <a:off x="10489050" y="1998951"/>
            <a:ext cx="992336" cy="532996"/>
          </a:xfrm>
          <a:prstGeom prst="roundRect">
            <a:avLst/>
          </a:prstGeom>
          <a:solidFill>
            <a:srgbClr val="00B0F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+13%</a:t>
            </a:r>
            <a:r>
              <a:rPr kumimoji="0" lang="en-US" sz="1400" b="0" i="0" u="none" strike="noStrike" kern="1200" cap="none" spc="0" normalizeH="0" baseline="0" noProof="0">
                <a:ln>
                  <a:noFill/>
                </a:ln>
                <a:solidFill>
                  <a:srgbClr val="FFE600"/>
                </a:solidFill>
                <a:effectLst/>
                <a:uLnTx/>
                <a:uFillTx/>
                <a:latin typeface="Helvetica" panose="020B0403020202020204" pitchFamily="34" charset="0"/>
                <a:ea typeface="+mn-ea"/>
                <a:cs typeface="+mn-cs"/>
              </a:rPr>
              <a:t> </a:t>
            </a:r>
            <a:b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vs. control</a:t>
            </a:r>
          </a:p>
        </p:txBody>
      </p:sp>
      <p:pic>
        <p:nvPicPr>
          <p:cNvPr id="2" name="Picture 1" descr="Logo, icon&#10;&#10;Description automatically generated">
            <a:extLst>
              <a:ext uri="{FF2B5EF4-FFF2-40B4-BE49-F238E27FC236}">
                <a16:creationId xmlns:a16="http://schemas.microsoft.com/office/drawing/2014/main" id="{A957B495-3E61-7F70-12CE-3A72DEAE91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pic>
        <p:nvPicPr>
          <p:cNvPr id="7" name="Picture 6">
            <a:extLst>
              <a:ext uri="{FF2B5EF4-FFF2-40B4-BE49-F238E27FC236}">
                <a16:creationId xmlns:a16="http://schemas.microsoft.com/office/drawing/2014/main" id="{03021A95-8D6D-3C0E-0F17-9560CC15461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B0439618-32DA-3161-95B2-648ADCEC590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D3C284B0-760F-4591-9D92-2A063A45E73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47857557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1" y="922241"/>
            <a:ext cx="4014788" cy="53937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An auto brand wanted to understand which tactics from their cross-platform campaign have an impact on driving consumers to website pages specific to a new car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To determine causal impact, 605 utilized a</a:t>
            </a:r>
            <a:r>
              <a:rPr kumimoji="0" lang="en-US" sz="1050" b="1" i="0" u="none" strike="noStrike" kern="1200" cap="none" spc="0" normalizeH="0" baseline="0" noProof="0">
                <a:ln>
                  <a:noFill/>
                </a:ln>
                <a:solidFill>
                  <a:srgbClr val="1F1A62"/>
                </a:solidFill>
                <a:effectLst/>
                <a:uLnTx/>
                <a:uFillTx/>
                <a:latin typeface="Helvetica"/>
                <a:ea typeface="+mn-ea"/>
                <a:cs typeface="Helvetica"/>
              </a:rPr>
              <a:t> “Matched Control”</a:t>
            </a:r>
            <a:r>
              <a:rPr kumimoji="0" lang="en-US" sz="1050" b="0" i="0" u="none" strike="noStrike" kern="1200" cap="none" spc="0" normalizeH="0" baseline="0" noProof="0">
                <a:ln>
                  <a:noFill/>
                </a:ln>
                <a:solidFill>
                  <a:srgbClr val="1F1A62"/>
                </a:solidFill>
                <a:effectLst/>
                <a:uLnTx/>
                <a:uFillTx/>
                <a:latin typeface="Helvetica"/>
                <a:ea typeface="+mn-ea"/>
                <a:cs typeface="Helvetica"/>
              </a:rPr>
              <a:t> to remove outside influences and biases. This is done by applying machine learning methods to match each “treated” household to unexposed households that compose a “Matched Control”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Conversion was measured both for any page on the Auto website, and at the page level for five distinct model-related pages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The national linear campaign drove a </a:t>
            </a:r>
            <a:r>
              <a:rPr kumimoji="0" lang="en-US" sz="1000" b="1" i="0" u="none" strike="noStrike" kern="1200" cap="none" spc="0" normalizeH="0" baseline="0" noProof="0">
                <a:ln>
                  <a:noFill/>
                </a:ln>
                <a:solidFill>
                  <a:srgbClr val="1F1A62"/>
                </a:solidFill>
                <a:effectLst/>
                <a:uLnTx/>
                <a:uFillTx/>
                <a:latin typeface="Helvetica"/>
                <a:ea typeface="+mn-ea"/>
                <a:cs typeface="Helvetica"/>
              </a:rPr>
              <a:t>+12% </a:t>
            </a:r>
            <a:r>
              <a:rPr kumimoji="0" lang="en-US" sz="1000" b="0" i="0" u="none" strike="noStrike" kern="1200" cap="none" spc="0" normalizeH="0" baseline="0" noProof="0">
                <a:ln>
                  <a:noFill/>
                </a:ln>
                <a:solidFill>
                  <a:srgbClr val="1F1A62"/>
                </a:solidFill>
                <a:effectLst/>
                <a:uLnTx/>
                <a:uFillTx/>
                <a:latin typeface="Helvetica"/>
                <a:ea typeface="+mn-ea"/>
                <a:cs typeface="Helvetica"/>
              </a:rPr>
              <a:t>increase in website visitors. On top of this, cross platform targeted ads produced an additional </a:t>
            </a:r>
            <a:r>
              <a:rPr kumimoji="0" lang="en-US" sz="1000" b="1" i="0" u="none" strike="noStrike" kern="1200" cap="none" spc="0" normalizeH="0" baseline="0" noProof="0">
                <a:ln>
                  <a:noFill/>
                </a:ln>
                <a:solidFill>
                  <a:srgbClr val="1F1A62"/>
                </a:solidFill>
                <a:effectLst/>
                <a:uLnTx/>
                <a:uFillTx/>
                <a:latin typeface="Helvetica"/>
                <a:ea typeface="+mn-ea"/>
                <a:cs typeface="Helvetica"/>
              </a:rPr>
              <a:t>+11% </a:t>
            </a:r>
            <a:r>
              <a:rPr kumimoji="0" lang="en-US" sz="1000" b="0" i="0" u="none" strike="noStrike" kern="1200" cap="none" spc="0" normalizeH="0" baseline="0" noProof="0">
                <a:ln>
                  <a:noFill/>
                </a:ln>
                <a:solidFill>
                  <a:srgbClr val="1F1A62"/>
                </a:solidFill>
                <a:effectLst/>
                <a:uLnTx/>
                <a:uFillTx/>
                <a:latin typeface="Helvetica"/>
                <a:ea typeface="+mn-ea"/>
                <a:cs typeface="Helvetica"/>
              </a:rPr>
              <a:t>increase, indicating that the campaign is driving even further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Out of all three platforms, OLV drove the highest engagement with </a:t>
            </a:r>
            <a:r>
              <a:rPr kumimoji="0" lang="en-US" sz="1000" b="1" i="0" u="none" strike="noStrike" kern="1200" cap="none" spc="0" normalizeH="0" baseline="0" noProof="0">
                <a:ln>
                  <a:noFill/>
                </a:ln>
                <a:solidFill>
                  <a:srgbClr val="1F1A62"/>
                </a:solidFill>
                <a:effectLst/>
                <a:uLnTx/>
                <a:uFillTx/>
                <a:latin typeface="Helvetica"/>
                <a:ea typeface="+mn-ea"/>
                <a:cs typeface="Helvetica"/>
              </a:rPr>
              <a:t>+&gt;100% </a:t>
            </a:r>
            <a:r>
              <a:rPr kumimoji="0" lang="en-US" sz="1000" b="0" i="0" u="none" strike="noStrike" kern="1200" cap="none" spc="0" normalizeH="0" baseline="0" noProof="0">
                <a:ln>
                  <a:noFill/>
                </a:ln>
                <a:solidFill>
                  <a:srgbClr val="1F1A62"/>
                </a:solidFill>
                <a:effectLst/>
                <a:uLnTx/>
                <a:uFillTx/>
                <a:latin typeface="Helvetica"/>
                <a:ea typeface="+mn-ea"/>
                <a:cs typeface="Helvetica"/>
              </a:rPr>
              <a:t>lifts across most pages. Digital delivery increased digital engagement with the brand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Exposed households that converted tended to be younger, highly educated, and earn higher incomes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605</a:t>
            </a:r>
            <a:r>
              <a:rPr kumimoji="0" lang="en-US" sz="1050" b="1" i="0" u="none" strike="noStrike" kern="1200" cap="none" spc="0" normalizeH="0" baseline="0" noProof="0">
                <a:ln>
                  <a:noFill/>
                </a:ln>
                <a:solidFill>
                  <a:srgbClr val="1F1A62"/>
                </a:solidFill>
                <a:effectLst/>
                <a:uLnTx/>
                <a:uFillTx/>
                <a:latin typeface="Helvetica"/>
                <a:ea typeface="+mn-ea"/>
                <a:cs typeface="Helvetica"/>
              </a:rPr>
              <a:t> / </a:t>
            </a:r>
            <a:r>
              <a:rPr kumimoji="0" lang="en-US" sz="1050" b="0" i="0" u="none" strike="noStrike" kern="1200" cap="none" spc="0" normalizeH="0" baseline="0" noProof="0">
                <a:ln>
                  <a:noFill/>
                </a:ln>
                <a:solidFill>
                  <a:srgbClr val="1F1A62"/>
                </a:solidFill>
                <a:effectLst/>
                <a:uLnTx/>
                <a:uFillTx/>
                <a:latin typeface="Helvetica"/>
                <a:ea typeface="+mn-ea"/>
                <a:cs typeface="Helvetica"/>
              </a:rPr>
              <a:t>Automated Content Recognition (ACR), Set-Top Box </a:t>
            </a:r>
            <a:r>
              <a:rPr kumimoji="0" lang="en-US" sz="1050" b="1" i="0" u="none" strike="noStrike" kern="1200" cap="none" spc="0" normalizeH="0" baseline="0" noProof="0">
                <a:ln>
                  <a:noFill/>
                </a:ln>
                <a:solidFill>
                  <a:srgbClr val="1F1A62"/>
                </a:solidFill>
                <a:effectLst/>
                <a:uLnTx/>
                <a:uFillTx/>
                <a:latin typeface="Helvetica"/>
                <a:ea typeface="+mn-ea"/>
                <a:cs typeface="Helvetica"/>
              </a:rPr>
              <a:t>/ </a:t>
            </a:r>
            <a:r>
              <a:rPr kumimoji="0" lang="en-US" sz="1050" b="0" i="0" u="none" strike="noStrike" kern="1200" cap="none" spc="0" normalizeH="0" baseline="0" noProof="0">
                <a:ln>
                  <a:noFill/>
                </a:ln>
                <a:solidFill>
                  <a:srgbClr val="1F1A62"/>
                </a:solidFill>
                <a:effectLst/>
                <a:uLnTx/>
                <a:uFillTx/>
                <a:latin typeface="Helvetica"/>
                <a:ea typeface="+mn-ea"/>
                <a:cs typeface="Helvetica"/>
              </a:rPr>
              <a:t>Linear TV, Addressable, Addressable VOD, Digital</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9" y="5984"/>
            <a:ext cx="8177212"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An automotive brand utilized 605 to understand which platforms drove the </a:t>
            </a:r>
            <a:r>
              <a:rPr lang="en-US" sz="2200" b="1">
                <a:solidFill>
                  <a:srgbClr val="1F1A62"/>
                </a:solidFill>
                <a:latin typeface="Helvetica"/>
                <a:cs typeface="Helvetica"/>
              </a:rPr>
              <a:t>highest engagement via website visits</a:t>
            </a:r>
          </a:p>
        </p:txBody>
      </p:sp>
      <p:sp>
        <p:nvSpPr>
          <p:cNvPr id="17" name="TextBox 16">
            <a:extLst>
              <a:ext uri="{FF2B5EF4-FFF2-40B4-BE49-F238E27FC236}">
                <a16:creationId xmlns:a16="http://schemas.microsoft.com/office/drawing/2014/main" id="{5561D278-87F4-4C02-8D7F-CA899CE1510E}"/>
              </a:ext>
            </a:extLst>
          </p:cNvPr>
          <p:cNvSpPr txBox="1"/>
          <p:nvPr/>
        </p:nvSpPr>
        <p:spPr>
          <a:xfrm>
            <a:off x="4008244" y="6220628"/>
            <a:ext cx="62704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605,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for Automotive Brand.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time period: 4/5/2021 – 6/13/2021. OLV = online video. Percentage point differences are compared to the matched control group.</a:t>
            </a:r>
          </a:p>
        </p:txBody>
      </p:sp>
      <p:pic>
        <p:nvPicPr>
          <p:cNvPr id="44" name="Picture 2" descr="Pivotal Targeting">
            <a:extLst>
              <a:ext uri="{FF2B5EF4-FFF2-40B4-BE49-F238E27FC236}">
                <a16:creationId xmlns:a16="http://schemas.microsoft.com/office/drawing/2014/main" id="{B368C7E8-7FCE-49DA-BF77-D33C4A2F5C3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78210" y="6323967"/>
            <a:ext cx="1497739" cy="173955"/>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AFBB0FFD-C2BA-407A-B1D6-C7F9AC19556C}"/>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5" name="Rectangle 64">
            <a:extLst>
              <a:ext uri="{FF2B5EF4-FFF2-40B4-BE49-F238E27FC236}">
                <a16:creationId xmlns:a16="http://schemas.microsoft.com/office/drawing/2014/main" id="{F8FC6316-11D0-4415-A81F-F301A33FA315}"/>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66" name="Picture 65" descr="Logo, icon&#10;&#10;Description automatically generated">
            <a:extLst>
              <a:ext uri="{FF2B5EF4-FFF2-40B4-BE49-F238E27FC236}">
                <a16:creationId xmlns:a16="http://schemas.microsoft.com/office/drawing/2014/main" id="{71E26554-D65F-493E-84CA-7B3A548EA7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67" name="Google Shape;243;p31">
            <a:extLst>
              <a:ext uri="{FF2B5EF4-FFF2-40B4-BE49-F238E27FC236}">
                <a16:creationId xmlns:a16="http://schemas.microsoft.com/office/drawing/2014/main" id="{BABCE3C2-B9DE-4583-97D3-5757A2CAC4E0}"/>
              </a:ext>
            </a:extLst>
          </p:cNvPr>
          <p:cNvGraphicFramePr/>
          <p:nvPr/>
        </p:nvGraphicFramePr>
        <p:xfrm>
          <a:off x="4156017" y="1192597"/>
          <a:ext cx="7894754" cy="2358098"/>
        </p:xfrm>
        <a:graphic>
          <a:graphicData uri="http://schemas.openxmlformats.org/drawingml/2006/table">
            <a:tbl>
              <a:tblPr>
                <a:noFill/>
              </a:tblPr>
              <a:tblGrid>
                <a:gridCol w="940598">
                  <a:extLst>
                    <a:ext uri="{9D8B030D-6E8A-4147-A177-3AD203B41FA5}">
                      <a16:colId xmlns:a16="http://schemas.microsoft.com/office/drawing/2014/main" val="20000"/>
                    </a:ext>
                  </a:extLst>
                </a:gridCol>
                <a:gridCol w="1015793">
                  <a:extLst>
                    <a:ext uri="{9D8B030D-6E8A-4147-A177-3AD203B41FA5}">
                      <a16:colId xmlns:a16="http://schemas.microsoft.com/office/drawing/2014/main" val="20001"/>
                    </a:ext>
                  </a:extLst>
                </a:gridCol>
                <a:gridCol w="675223">
                  <a:extLst>
                    <a:ext uri="{9D8B030D-6E8A-4147-A177-3AD203B41FA5}">
                      <a16:colId xmlns:a16="http://schemas.microsoft.com/office/drawing/2014/main" val="20002"/>
                    </a:ext>
                  </a:extLst>
                </a:gridCol>
                <a:gridCol w="877190">
                  <a:extLst>
                    <a:ext uri="{9D8B030D-6E8A-4147-A177-3AD203B41FA5}">
                      <a16:colId xmlns:a16="http://schemas.microsoft.com/office/drawing/2014/main" val="20003"/>
                    </a:ext>
                  </a:extLst>
                </a:gridCol>
                <a:gridCol w="877190">
                  <a:extLst>
                    <a:ext uri="{9D8B030D-6E8A-4147-A177-3AD203B41FA5}">
                      <a16:colId xmlns:a16="http://schemas.microsoft.com/office/drawing/2014/main" val="20004"/>
                    </a:ext>
                  </a:extLst>
                </a:gridCol>
                <a:gridCol w="877190">
                  <a:extLst>
                    <a:ext uri="{9D8B030D-6E8A-4147-A177-3AD203B41FA5}">
                      <a16:colId xmlns:a16="http://schemas.microsoft.com/office/drawing/2014/main" val="20005"/>
                    </a:ext>
                  </a:extLst>
                </a:gridCol>
                <a:gridCol w="877190">
                  <a:extLst>
                    <a:ext uri="{9D8B030D-6E8A-4147-A177-3AD203B41FA5}">
                      <a16:colId xmlns:a16="http://schemas.microsoft.com/office/drawing/2014/main" val="20006"/>
                    </a:ext>
                  </a:extLst>
                </a:gridCol>
                <a:gridCol w="877190">
                  <a:extLst>
                    <a:ext uri="{9D8B030D-6E8A-4147-A177-3AD203B41FA5}">
                      <a16:colId xmlns:a16="http://schemas.microsoft.com/office/drawing/2014/main" val="20007"/>
                    </a:ext>
                  </a:extLst>
                </a:gridCol>
                <a:gridCol w="877190">
                  <a:extLst>
                    <a:ext uri="{9D8B030D-6E8A-4147-A177-3AD203B41FA5}">
                      <a16:colId xmlns:a16="http://schemas.microsoft.com/office/drawing/2014/main" val="20008"/>
                    </a:ext>
                  </a:extLst>
                </a:gridCol>
              </a:tblGrid>
              <a:tr h="302850">
                <a:tc>
                  <a:txBody>
                    <a:bodyPr/>
                    <a:lstStyle/>
                    <a:p>
                      <a:pPr marL="0" lvl="0" indent="0" algn="l" rtl="0">
                        <a:lnSpc>
                          <a:spcPct val="115000"/>
                        </a:lnSpc>
                        <a:spcBef>
                          <a:spcPts val="0"/>
                        </a:spcBef>
                        <a:spcAft>
                          <a:spcPts val="0"/>
                        </a:spcAft>
                        <a:buNone/>
                      </a:pPr>
                      <a:endParaRPr sz="1050" b="1">
                        <a:solidFill>
                          <a:srgbClr val="1F1A62"/>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All Reached Households</a:t>
                      </a:r>
                      <a:endParaRPr sz="1050" b="1">
                        <a:solidFill>
                          <a:srgbClr val="1F1A62"/>
                        </a:solidFill>
                        <a:latin typeface="Helvetica" panose="020B0403020202020204" pitchFamily="34" charset="0"/>
                      </a:endParaRPr>
                    </a:p>
                  </a:txBody>
                  <a:tcPr marL="83127" marR="83127"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Uniquely Reached Households</a:t>
                      </a:r>
                      <a:endParaRPr sz="1050" b="1">
                        <a:solidFill>
                          <a:srgbClr val="1F1A62"/>
                        </a:solidFill>
                        <a:latin typeface="Helvetica" panose="020B0403020202020204" pitchFamily="34" charset="0"/>
                      </a:endParaRPr>
                    </a:p>
                  </a:txBody>
                  <a:tcPr marL="83127" marR="83127" marT="0" marB="0" anchor="ctr">
                    <a:lnL w="9525" cap="flat" cmpd="sng">
                      <a:solidFill>
                        <a:srgbClr val="FFFFFF"/>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2375">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Platform</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Impressions</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Reach Overall</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Reach per Platform</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Average Frequency</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Unique 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Unique </a:t>
                      </a:r>
                      <a:endParaRPr sz="1050" b="1">
                        <a:solidFill>
                          <a:schemeClr val="bg1"/>
                        </a:solidFill>
                        <a:latin typeface="Helvetica" panose="020B0403020202020204" pitchFamily="34" charset="0"/>
                      </a:endParaRPr>
                    </a:p>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Average Frequency</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extLst>
                  <a:ext uri="{0D108BD9-81ED-4DB2-BD59-A6C34878D82A}">
                    <a16:rowId xmlns:a16="http://schemas.microsoft.com/office/drawing/2014/main" val="10001"/>
                  </a:ext>
                </a:extLst>
              </a:tr>
              <a:tr h="379700">
                <a:tc>
                  <a:txBody>
                    <a:bodyPr/>
                    <a:lstStyle/>
                    <a:p>
                      <a:pPr marL="0" lvl="0" indent="0" algn="ctr" rtl="0">
                        <a:lnSpc>
                          <a:spcPct val="115000"/>
                        </a:lnSpc>
                        <a:spcBef>
                          <a:spcPts val="0"/>
                        </a:spcBef>
                        <a:spcAft>
                          <a:spcPts val="0"/>
                        </a:spcAft>
                        <a:buNone/>
                      </a:pPr>
                      <a:r>
                        <a:rPr lang="en-US" sz="900" b="1">
                          <a:solidFill>
                            <a:srgbClr val="1F1A62"/>
                          </a:solidFill>
                          <a:latin typeface="Helvetica" panose="020B0403020202020204" pitchFamily="34" charset="0"/>
                        </a:rPr>
                        <a:t>Full Campaign</a:t>
                      </a:r>
                      <a:endParaRPr sz="900" b="1">
                        <a:solidFill>
                          <a:srgbClr val="1F1A62"/>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2,832,587</a:t>
                      </a:r>
                      <a:endParaRPr sz="1050">
                        <a:solidFill>
                          <a:srgbClr val="1F1A62"/>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660,435</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16.5%</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US" sz="1050" b="1">
                          <a:solidFill>
                            <a:srgbClr val="1F1A62"/>
                          </a:solidFill>
                          <a:latin typeface="Helvetica" panose="020B0403020202020204" pitchFamily="34" charset="0"/>
                        </a:rPr>
                        <a:t>—</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4.3</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extLst>
                  <a:ext uri="{0D108BD9-81ED-4DB2-BD59-A6C34878D82A}">
                    <a16:rowId xmlns:a16="http://schemas.microsoft.com/office/drawing/2014/main" val="10002"/>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Addressable Linear</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1,247,772</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422,678</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10.5%</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22.5%</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360,348</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85.3%</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2.9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extLst>
                  <a:ext uri="{0D108BD9-81ED-4DB2-BD59-A6C34878D82A}">
                    <a16:rowId xmlns:a16="http://schemas.microsoft.com/office/drawing/2014/main" val="10003"/>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Addressable VOD</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1,226,973</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250,710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6.2%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6.9%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188,544</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75.2%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extLst>
                  <a:ext uri="{0D108BD9-81ED-4DB2-BD59-A6C34878D82A}">
                    <a16:rowId xmlns:a16="http://schemas.microsoft.com/office/drawing/2014/main" val="10004"/>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OLV</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434343">
                          <a:alpha val="0"/>
                        </a:srgbClr>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357,842</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49,577</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14.0%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7.2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49,074</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99.0%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7.2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7D6115F1-169A-4407-AD78-F72A775FE305}"/>
              </a:ext>
            </a:extLst>
          </p:cNvPr>
          <p:cNvSpPr txBox="1"/>
          <p:nvPr/>
        </p:nvSpPr>
        <p:spPr>
          <a:xfrm>
            <a:off x="4448697" y="3814835"/>
            <a:ext cx="29239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Visiting Auto Website</a:t>
            </a:r>
          </a:p>
        </p:txBody>
      </p:sp>
      <p:graphicFrame>
        <p:nvGraphicFramePr>
          <p:cNvPr id="6" name="Chart 5">
            <a:extLst>
              <a:ext uri="{FF2B5EF4-FFF2-40B4-BE49-F238E27FC236}">
                <a16:creationId xmlns:a16="http://schemas.microsoft.com/office/drawing/2014/main" id="{D60B711D-53B7-422D-8473-F7622905DC91}"/>
              </a:ext>
            </a:extLst>
          </p:cNvPr>
          <p:cNvGraphicFramePr/>
          <p:nvPr/>
        </p:nvGraphicFramePr>
        <p:xfrm>
          <a:off x="4014788" y="3962400"/>
          <a:ext cx="3791772" cy="22964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B1A16809-7517-4B3A-B160-997CEA5E250D}"/>
              </a:ext>
            </a:extLst>
          </p:cNvPr>
          <p:cNvGraphicFramePr/>
          <p:nvPr/>
        </p:nvGraphicFramePr>
        <p:xfrm>
          <a:off x="8201166" y="4051175"/>
          <a:ext cx="3914713" cy="2118906"/>
        </p:xfrm>
        <a:graphic>
          <a:graphicData uri="http://schemas.openxmlformats.org/drawingml/2006/chart">
            <c:chart xmlns:c="http://schemas.openxmlformats.org/drawingml/2006/chart" xmlns:r="http://schemas.openxmlformats.org/officeDocument/2006/relationships" r:id="rId8"/>
          </a:graphicData>
        </a:graphic>
      </p:graphicFrame>
      <p:sp>
        <p:nvSpPr>
          <p:cNvPr id="68" name="TextBox 67">
            <a:extLst>
              <a:ext uri="{FF2B5EF4-FFF2-40B4-BE49-F238E27FC236}">
                <a16:creationId xmlns:a16="http://schemas.microsoft.com/office/drawing/2014/main" id="{F4C5B1A8-73CA-4B3E-8797-D0A3217AB688}"/>
              </a:ext>
            </a:extLst>
          </p:cNvPr>
          <p:cNvSpPr txBox="1"/>
          <p:nvPr/>
        </p:nvSpPr>
        <p:spPr>
          <a:xfrm>
            <a:off x="8696545" y="3659986"/>
            <a:ext cx="29239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Effect Size </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(percentage point difference)</a:t>
            </a:r>
          </a:p>
        </p:txBody>
      </p:sp>
      <p:cxnSp>
        <p:nvCxnSpPr>
          <p:cNvPr id="69" name="Straight Connector 68">
            <a:extLst>
              <a:ext uri="{FF2B5EF4-FFF2-40B4-BE49-F238E27FC236}">
                <a16:creationId xmlns:a16="http://schemas.microsoft.com/office/drawing/2014/main" id="{0844C128-4E8E-4731-B2EA-FCF3C4320835}"/>
              </a:ext>
            </a:extLst>
          </p:cNvPr>
          <p:cNvCxnSpPr>
            <a:cxnSpLocks/>
          </p:cNvCxnSpPr>
          <p:nvPr/>
        </p:nvCxnSpPr>
        <p:spPr>
          <a:xfrm>
            <a:off x="8003863" y="3946676"/>
            <a:ext cx="0" cy="2223405"/>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72AFD29-E074-4D2D-862A-66A160D6D115}"/>
              </a:ext>
            </a:extLst>
          </p:cNvPr>
          <p:cNvSpPr/>
          <p:nvPr/>
        </p:nvSpPr>
        <p:spPr>
          <a:xfrm>
            <a:off x="5089236" y="1192597"/>
            <a:ext cx="4331856" cy="317364"/>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E1BC8A5-E24F-4319-91FB-4F74B1A84C3E}"/>
              </a:ext>
            </a:extLst>
          </p:cNvPr>
          <p:cNvSpPr/>
          <p:nvPr/>
        </p:nvSpPr>
        <p:spPr>
          <a:xfrm>
            <a:off x="9421092" y="1187980"/>
            <a:ext cx="2609276" cy="317364"/>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A0AC0C9-3D48-20AD-4CE2-BE4C4EE89B8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0" name="Slide Number Placeholder 5">
            <a:extLst>
              <a:ext uri="{FF2B5EF4-FFF2-40B4-BE49-F238E27FC236}">
                <a16:creationId xmlns:a16="http://schemas.microsoft.com/office/drawing/2014/main" id="{85BDF223-073B-E45A-ED43-D2189D485CD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F4321929-1CCB-8767-5F14-C5EDDED0F34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89810864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AD847310-A0F5-4A08-87A3-FA2CA2660D48}"/>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14788" y="82279"/>
            <a:ext cx="8177211"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Leading auto manufacturer shifted to an addressable + data-driven TV strategy which drove </a:t>
            </a:r>
            <a:r>
              <a:rPr lang="en-US" sz="2200" b="1">
                <a:solidFill>
                  <a:srgbClr val="1F1A62"/>
                </a:solidFill>
                <a:latin typeface="Helvetica"/>
                <a:cs typeface="Helvetica"/>
              </a:rPr>
              <a:t>incremental sales revenue </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79065" y="5968009"/>
            <a:ext cx="55408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NY Interconnect,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Addressable TV Collaboration Drives Up Sales.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NY DMA, Conversion analysis based on set-top box ad exposure matched to Experian Automotive sales data. Incremental Lift = (Exposed Buy Rate – Unexposed Buy rate)/Unexposed Buy rate), Incremental Sales = (Exposed Households * (Exposed Buy Rate – Unexposed Buy Rate). Spot Addressable TV – Altice, Linear TV – Charter, Comcast. Campaign time period: 4Q ’19.</a:t>
            </a:r>
          </a:p>
        </p:txBody>
      </p:sp>
      <p:sp>
        <p:nvSpPr>
          <p:cNvPr id="28" name="Rectangle 27">
            <a:extLst>
              <a:ext uri="{FF2B5EF4-FFF2-40B4-BE49-F238E27FC236}">
                <a16:creationId xmlns:a16="http://schemas.microsoft.com/office/drawing/2014/main" id="{9E43917D-BFBD-4D88-B6F6-12C45678E999}"/>
              </a:ext>
            </a:extLst>
          </p:cNvPr>
          <p:cNvSpPr/>
          <p:nvPr/>
        </p:nvSpPr>
        <p:spPr>
          <a:xfrm>
            <a:off x="170666" y="1052616"/>
            <a:ext cx="3641009" cy="5170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auto manufacturer set a goal to increase sales in the NY area for five specific model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To ensure the initiative focused on the most qualified in-market prospects, NYI created spot addressable and linear TV campaigns exposing messaging to four target auto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Four targeted auto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By concentrating on the four auto segments, conversion among those homes skyrocketed: four of the five models experienced an incremental lift; net incremental sales revenue increased $7.1M with most sales occurring with two months of seeing the first 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NY Interconnect / Addressable TV, Data-driven linear</a:t>
            </a:r>
          </a:p>
        </p:txBody>
      </p:sp>
      <p:sp>
        <p:nvSpPr>
          <p:cNvPr id="18" name="object 17">
            <a:extLst>
              <a:ext uri="{FF2B5EF4-FFF2-40B4-BE49-F238E27FC236}">
                <a16:creationId xmlns:a16="http://schemas.microsoft.com/office/drawing/2014/main" id="{62F6E197-E6B0-48E4-A67D-02E87D681D6A}"/>
              </a:ext>
            </a:extLst>
          </p:cNvPr>
          <p:cNvSpPr txBox="1"/>
          <p:nvPr/>
        </p:nvSpPr>
        <p:spPr>
          <a:xfrm>
            <a:off x="4173452" y="1401205"/>
            <a:ext cx="3656725" cy="255417"/>
          </a:xfrm>
          <a:prstGeom prst="rect">
            <a:avLst/>
          </a:prstGeom>
          <a:solidFill>
            <a:srgbClr val="1F1A62"/>
          </a:solidFill>
          <a:ln w="6350">
            <a:noFill/>
          </a:ln>
        </p:spPr>
        <p:txBody>
          <a:bodyPr vert="horz" wrap="square" lIns="121807" tIns="15226" rIns="0" bIns="24361" rtlCol="0" anchor="b" anchorCtr="0">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Results / ROI</a:t>
            </a:r>
            <a:endParaRPr kumimoji="0"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object 17">
            <a:extLst>
              <a:ext uri="{FF2B5EF4-FFF2-40B4-BE49-F238E27FC236}">
                <a16:creationId xmlns:a16="http://schemas.microsoft.com/office/drawing/2014/main" id="{72EF9CE6-8968-4356-956C-F9C2303E1C79}"/>
              </a:ext>
            </a:extLst>
          </p:cNvPr>
          <p:cNvSpPr txBox="1"/>
          <p:nvPr/>
        </p:nvSpPr>
        <p:spPr>
          <a:xfrm>
            <a:off x="8317715" y="1401205"/>
            <a:ext cx="3635468" cy="255417"/>
          </a:xfrm>
          <a:prstGeom prst="rect">
            <a:avLst/>
          </a:prstGeom>
          <a:solidFill>
            <a:srgbClr val="1F1A62"/>
          </a:solidFill>
          <a:ln w="6350">
            <a:noFill/>
          </a:ln>
        </p:spPr>
        <p:txBody>
          <a:bodyPr vert="horz" wrap="square" lIns="121807" tIns="15226" rIns="0" bIns="24361" rtlCol="0" anchor="b" anchorCtr="0">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Additional Key Findings</a:t>
            </a:r>
            <a:endParaRPr kumimoji="0"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 name="Straight Connector 3">
            <a:extLst>
              <a:ext uri="{FF2B5EF4-FFF2-40B4-BE49-F238E27FC236}">
                <a16:creationId xmlns:a16="http://schemas.microsoft.com/office/drawing/2014/main" id="{DFBD9D37-C046-4317-95C7-E972A0CC1BAC}"/>
              </a:ext>
            </a:extLst>
          </p:cNvPr>
          <p:cNvCxnSpPr>
            <a:cxnSpLocks/>
          </p:cNvCxnSpPr>
          <p:nvPr/>
        </p:nvCxnSpPr>
        <p:spPr>
          <a:xfrm>
            <a:off x="8033308" y="1389686"/>
            <a:ext cx="0" cy="446435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276F2E2-1BC6-48D7-A98D-4D77B7C0FDC9}"/>
              </a:ext>
            </a:extLst>
          </p:cNvPr>
          <p:cNvSpPr/>
          <p:nvPr/>
        </p:nvSpPr>
        <p:spPr>
          <a:xfrm>
            <a:off x="9037108" y="1810300"/>
            <a:ext cx="2916078" cy="41549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Households exposed to the campaign </a:t>
            </a:r>
            <a:r>
              <a:rPr kumimoji="0" lang="en-US" sz="1200" b="1" i="0" u="none" strike="noStrike" kern="1200" cap="none" spc="0" normalizeH="0" baseline="0" noProof="0">
                <a:ln>
                  <a:noFill/>
                </a:ln>
                <a:solidFill>
                  <a:srgbClr val="ED3C8D"/>
                </a:solidFill>
                <a:effectLst/>
                <a:uLnTx/>
                <a:uFillTx/>
                <a:latin typeface="Helvetica"/>
                <a:ea typeface="+mn-ea"/>
                <a:cs typeface="Helvetica"/>
              </a:rPr>
              <a:t>purchased 6,302 target model vehicles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Four of the five models experienced </a:t>
            </a:r>
            <a:r>
              <a:rPr kumimoji="0" lang="en-US" sz="1200" b="0" i="0" u="none" strike="noStrike" kern="1200" cap="none" spc="0" normalizeH="0" baseline="0" noProof="0">
                <a:ln>
                  <a:noFill/>
                </a:ln>
                <a:solidFill>
                  <a:srgbClr val="ED3C8D"/>
                </a:solidFill>
                <a:effectLst/>
                <a:uLnTx/>
                <a:uFillTx/>
                <a:latin typeface="Helvetica"/>
                <a:ea typeface="+mn-ea"/>
                <a:cs typeface="Helvetica"/>
              </a:rPr>
              <a:t>positive sales lift outcomes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Three of the models ranked among the Top 3 in share within their respective competitive classes;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One of the models ranked </a:t>
            </a:r>
            <a:r>
              <a:rPr kumimoji="0" lang="en-US" sz="1200" b="0" i="0" u="none" strike="noStrike" kern="1200" cap="none" spc="0" normalizeH="0" baseline="0" noProof="0">
                <a:ln>
                  <a:noFill/>
                </a:ln>
                <a:solidFill>
                  <a:srgbClr val="ED3C8D"/>
                </a:solidFill>
                <a:effectLst/>
                <a:uLnTx/>
                <a:uFillTx/>
                <a:latin typeface="Helvetica"/>
                <a:ea typeface="+mn-ea"/>
                <a:cs typeface="Helvetica"/>
              </a:rPr>
              <a:t>#1 in its competitive class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Increased ad exposure had a positive impact as the </a:t>
            </a:r>
            <a:r>
              <a:rPr kumimoji="0" lang="en-US" sz="1200" b="0" i="0" u="none" strike="noStrike" kern="1200" cap="none" spc="0" normalizeH="0" baseline="0" noProof="0">
                <a:ln>
                  <a:noFill/>
                </a:ln>
                <a:solidFill>
                  <a:srgbClr val="ED3C8D"/>
                </a:solidFill>
                <a:effectLst/>
                <a:uLnTx/>
                <a:uFillTx/>
                <a:latin typeface="Helvetica"/>
                <a:ea typeface="+mn-ea"/>
                <a:cs typeface="Helvetica"/>
              </a:rPr>
              <a:t>conversion rate increased along with the number of exposures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majority of </a:t>
            </a:r>
            <a:r>
              <a:rPr kumimoji="0" lang="en-US" sz="1200" b="0" i="0" u="none" strike="noStrike" kern="1200" cap="none" spc="0" normalizeH="0" baseline="0" noProof="0">
                <a:ln>
                  <a:noFill/>
                </a:ln>
                <a:solidFill>
                  <a:srgbClr val="ED3C8D"/>
                </a:solidFill>
                <a:effectLst/>
                <a:uLnTx/>
                <a:uFillTx/>
                <a:latin typeface="Helvetica"/>
                <a:ea typeface="+mn-ea"/>
                <a:cs typeface="Helvetica"/>
              </a:rPr>
              <a:t>sales occurred 60 days after first being exposed</a:t>
            </a:r>
            <a:r>
              <a:rPr kumimoji="0" lang="en-US" sz="1200" b="0" i="0" u="none" strike="noStrike" kern="1200" cap="none" spc="0" normalizeH="0" baseline="0" noProof="0">
                <a:ln>
                  <a:noFill/>
                </a:ln>
                <a:solidFill>
                  <a:srgbClr val="1F1A62"/>
                </a:solidFill>
                <a:effectLst/>
                <a:uLnTx/>
                <a:uFillTx/>
                <a:latin typeface="Helvetica"/>
                <a:ea typeface="+mn-ea"/>
                <a:cs typeface="Helvetica"/>
              </a:rPr>
              <a:t> to the ad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7" name="Rectangle 26">
            <a:extLst>
              <a:ext uri="{FF2B5EF4-FFF2-40B4-BE49-F238E27FC236}">
                <a16:creationId xmlns:a16="http://schemas.microsoft.com/office/drawing/2014/main" id="{B7A809BB-3065-42FC-B4C8-35FEA700640C}"/>
              </a:ext>
            </a:extLst>
          </p:cNvPr>
          <p:cNvSpPr/>
          <p:nvPr/>
        </p:nvSpPr>
        <p:spPr>
          <a:xfrm>
            <a:off x="5013646" y="1810300"/>
            <a:ext cx="3100506" cy="32162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Model Vehicles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336 Incremental sales</a:t>
            </a: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1" i="0" u="none" strike="noStrike" kern="1200" cap="none" spc="0" normalizeH="0" baseline="0" noProof="0">
                <a:ln>
                  <a:noFill/>
                </a:ln>
                <a:solidFill>
                  <a:srgbClr val="ED3C8D"/>
                </a:solidFill>
                <a:effectLst/>
                <a:uLnTx/>
                <a:uFillTx/>
                <a:latin typeface="Helvetica"/>
                <a:ea typeface="+mn-ea"/>
                <a:cs typeface="Helvetica"/>
              </a:rPr>
              <a:t>+6% Incremental lift in sales </a:t>
            </a: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ROI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Net Incremental Sales Revenue: </a:t>
            </a:r>
            <a:r>
              <a:rPr kumimoji="0" lang="en-US" sz="1400" b="1" i="0" u="none" strike="noStrike" kern="1200" cap="none" spc="0" normalizeH="0" baseline="0" noProof="0">
                <a:ln>
                  <a:noFill/>
                </a:ln>
                <a:solidFill>
                  <a:srgbClr val="ED3C8D"/>
                </a:solidFill>
                <a:effectLst/>
                <a:uLnTx/>
                <a:uFillTx/>
                <a:latin typeface="Helvetica"/>
                <a:ea typeface="+mn-ea"/>
                <a:cs typeface="Helvetica"/>
              </a:rPr>
              <a:t>$7.1M </a:t>
            </a: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$4.53 per dollar spent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15" name="Picture 14" descr="A picture containing text, sign&#10;&#10;Description automatically generated">
            <a:extLst>
              <a:ext uri="{FF2B5EF4-FFF2-40B4-BE49-F238E27FC236}">
                <a16:creationId xmlns:a16="http://schemas.microsoft.com/office/drawing/2014/main" id="{15C5B4F7-95B8-4014-A4AF-E59ACE4ED1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6576" y="1836103"/>
            <a:ext cx="531315" cy="531315"/>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D2F4BFBD-A530-4AEF-B36F-932AA4F717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46578" y="2499133"/>
            <a:ext cx="531311" cy="531311"/>
          </a:xfrm>
          <a:prstGeom prst="rect">
            <a:avLst/>
          </a:prstGeom>
        </p:spPr>
      </p:pic>
      <p:pic>
        <p:nvPicPr>
          <p:cNvPr id="35" name="Picture 34" descr="Icon&#10;&#10;Description automatically generated">
            <a:extLst>
              <a:ext uri="{FF2B5EF4-FFF2-40B4-BE49-F238E27FC236}">
                <a16:creationId xmlns:a16="http://schemas.microsoft.com/office/drawing/2014/main" id="{5878ECF9-9355-42DE-95D1-AB0CA21652E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46578" y="3186643"/>
            <a:ext cx="531310" cy="531310"/>
          </a:xfrm>
          <a:prstGeom prst="rect">
            <a:avLst/>
          </a:prstGeom>
        </p:spPr>
      </p:pic>
      <p:pic>
        <p:nvPicPr>
          <p:cNvPr id="37" name="Picture 36" descr="Icon&#10;&#10;Description automatically generated">
            <a:extLst>
              <a:ext uri="{FF2B5EF4-FFF2-40B4-BE49-F238E27FC236}">
                <a16:creationId xmlns:a16="http://schemas.microsoft.com/office/drawing/2014/main" id="{B858582A-83C6-4348-9358-967D9F1D2B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46580" y="4064371"/>
            <a:ext cx="531307" cy="531307"/>
          </a:xfrm>
          <a:prstGeom prst="rect">
            <a:avLst/>
          </a:prstGeom>
        </p:spPr>
      </p:pic>
      <p:pic>
        <p:nvPicPr>
          <p:cNvPr id="39" name="Picture 38" descr="Icon&#10;&#10;Description automatically generated">
            <a:extLst>
              <a:ext uri="{FF2B5EF4-FFF2-40B4-BE49-F238E27FC236}">
                <a16:creationId xmlns:a16="http://schemas.microsoft.com/office/drawing/2014/main" id="{2EFDD2E4-3806-4D8C-AB88-655024D3AE7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46580" y="4902243"/>
            <a:ext cx="531306" cy="531306"/>
          </a:xfrm>
          <a:prstGeom prst="rect">
            <a:avLst/>
          </a:prstGeom>
        </p:spPr>
      </p:pic>
      <p:pic>
        <p:nvPicPr>
          <p:cNvPr id="43" name="Picture 2" descr="Image result for ny interconnect logo">
            <a:extLst>
              <a:ext uri="{FF2B5EF4-FFF2-40B4-BE49-F238E27FC236}">
                <a16:creationId xmlns:a16="http://schemas.microsoft.com/office/drawing/2014/main" id="{EE7AC0E6-1B8C-4553-A54F-ADCCE952045B}"/>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9617713" y="5998174"/>
            <a:ext cx="2526662" cy="441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546C5934-649B-4A1C-B223-73EA154D84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11202" y="2024983"/>
            <a:ext cx="802444" cy="8024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96381AC-200F-4373-B9B9-12D0B6DA166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63835" y="3768871"/>
            <a:ext cx="949811" cy="949811"/>
          </a:xfrm>
          <a:prstGeom prst="rect">
            <a:avLst/>
          </a:prstGeom>
        </p:spPr>
      </p:pic>
      <p:pic>
        <p:nvPicPr>
          <p:cNvPr id="2" name="Picture 1" descr="Logo, icon&#10;&#10;Description automatically generated">
            <a:extLst>
              <a:ext uri="{FF2B5EF4-FFF2-40B4-BE49-F238E27FC236}">
                <a16:creationId xmlns:a16="http://schemas.microsoft.com/office/drawing/2014/main" id="{CE48E859-D7C3-938F-06D6-BADA6C8558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sp>
        <p:nvSpPr>
          <p:cNvPr id="5" name="Rectangle 4">
            <a:extLst>
              <a:ext uri="{FF2B5EF4-FFF2-40B4-BE49-F238E27FC236}">
                <a16:creationId xmlns:a16="http://schemas.microsoft.com/office/drawing/2014/main" id="{D5B1CAAF-AEB1-ADAA-A723-A4220C6E05C5}"/>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7" name="Picture 6">
            <a:extLst>
              <a:ext uri="{FF2B5EF4-FFF2-40B4-BE49-F238E27FC236}">
                <a16:creationId xmlns:a16="http://schemas.microsoft.com/office/drawing/2014/main" id="{214669D5-72FF-2AB1-130C-4A11A959021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03C8F7DB-6C98-2643-2364-07D9C05CE7D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8469E95-D730-A369-2FEF-4E83970AD48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008095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9" name="Rectangle 38">
            <a:extLst>
              <a:ext uri="{FF2B5EF4-FFF2-40B4-BE49-F238E27FC236}">
                <a16:creationId xmlns:a16="http://schemas.microsoft.com/office/drawing/2014/main" id="{1C0E4998-1EE8-47BA-BB89-3F3F4E2B7908}"/>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5427170" y="1254341"/>
            <a:ext cx="4872121"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a:ea typeface="+mn-ea"/>
                <a:cs typeface="Helvetica"/>
              </a:rPr>
              <a:t>NBCU AdSmart Exposure Drove Sales Lift</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25717"/>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02303" y="6210389"/>
            <a:ext cx="2192839" cy="2489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Logo, icon&#10;&#10;Description automatically generated">
            <a:extLst>
              <a:ext uri="{FF2B5EF4-FFF2-40B4-BE49-F238E27FC236}">
                <a16:creationId xmlns:a16="http://schemas.microsoft.com/office/drawing/2014/main" id="{3A6FC806-31A6-4455-8983-4F546E2879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4556" y="-44804"/>
            <a:ext cx="886904" cy="886904"/>
          </a:xfrm>
          <a:prstGeom prst="rect">
            <a:avLst/>
          </a:prstGeom>
          <a:noFill/>
          <a:ln>
            <a:noFill/>
          </a:ln>
        </p:spPr>
      </p:pic>
      <p:sp>
        <p:nvSpPr>
          <p:cNvPr id="48" name="TextBox 47">
            <a:extLst>
              <a:ext uri="{FF2B5EF4-FFF2-40B4-BE49-F238E27FC236}">
                <a16:creationId xmlns:a16="http://schemas.microsoft.com/office/drawing/2014/main" id="{08C594F4-D742-4F5A-88F3-834C6262985D}"/>
              </a:ext>
            </a:extLst>
          </p:cNvPr>
          <p:cNvSpPr txBox="1"/>
          <p:nvPr/>
        </p:nvSpPr>
        <p:spPr>
          <a:xfrm>
            <a:off x="6678907" y="1623055"/>
            <a:ext cx="23686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Advertised SUV</a:t>
            </a:r>
            <a:endParaRPr kumimoji="0" lang="en-US" sz="14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61" name="TextBox 60">
            <a:extLst>
              <a:ext uri="{FF2B5EF4-FFF2-40B4-BE49-F238E27FC236}">
                <a16:creationId xmlns:a16="http://schemas.microsoft.com/office/drawing/2014/main" id="{6DA16866-2D0D-4BA0-8B13-7A5E16FA7B13}"/>
              </a:ext>
            </a:extLst>
          </p:cNvPr>
          <p:cNvSpPr txBox="1"/>
          <p:nvPr/>
        </p:nvSpPr>
        <p:spPr>
          <a:xfrm>
            <a:off x="4379174" y="3010477"/>
            <a:ext cx="709455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Advertiser Overall</a:t>
            </a:r>
            <a:endParaRPr kumimoji="0" lang="en-US" sz="14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cxnSp>
        <p:nvCxnSpPr>
          <p:cNvPr id="71" name="Straight Connector 70">
            <a:extLst>
              <a:ext uri="{FF2B5EF4-FFF2-40B4-BE49-F238E27FC236}">
                <a16:creationId xmlns:a16="http://schemas.microsoft.com/office/drawing/2014/main" id="{9D6E88D0-BA1F-4305-ADD0-26BC49D1AF4C}"/>
              </a:ext>
            </a:extLst>
          </p:cNvPr>
          <p:cNvCxnSpPr>
            <a:cxnSpLocks/>
          </p:cNvCxnSpPr>
          <p:nvPr/>
        </p:nvCxnSpPr>
        <p:spPr>
          <a:xfrm flipV="1">
            <a:off x="4379174" y="2893907"/>
            <a:ext cx="7338344" cy="1"/>
          </a:xfrm>
          <a:prstGeom prst="line">
            <a:avLst/>
          </a:prstGeom>
          <a:ln w="28575">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B4CC46D-1292-42BA-B511-C385F2FBDCD0}"/>
              </a:ext>
            </a:extLst>
          </p:cNvPr>
          <p:cNvSpPr txBox="1"/>
          <p:nvPr/>
        </p:nvSpPr>
        <p:spPr>
          <a:xfrm>
            <a:off x="4269347" y="1991932"/>
            <a:ext cx="219979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Sales Lift</a:t>
            </a:r>
          </a:p>
        </p:txBody>
      </p:sp>
      <p:sp>
        <p:nvSpPr>
          <p:cNvPr id="51" name="TextBox 50">
            <a:extLst>
              <a:ext uri="{FF2B5EF4-FFF2-40B4-BE49-F238E27FC236}">
                <a16:creationId xmlns:a16="http://schemas.microsoft.com/office/drawing/2014/main" id="{788C3D2C-BF29-4330-8108-CFF3FB4207E5}"/>
              </a:ext>
            </a:extLst>
          </p:cNvPr>
          <p:cNvSpPr txBox="1"/>
          <p:nvPr/>
        </p:nvSpPr>
        <p:spPr>
          <a:xfrm>
            <a:off x="6422611" y="1991932"/>
            <a:ext cx="267886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In-Target Sales Lift</a:t>
            </a:r>
          </a:p>
        </p:txBody>
      </p:sp>
      <p:sp>
        <p:nvSpPr>
          <p:cNvPr id="53" name="TextBox 52">
            <a:extLst>
              <a:ext uri="{FF2B5EF4-FFF2-40B4-BE49-F238E27FC236}">
                <a16:creationId xmlns:a16="http://schemas.microsoft.com/office/drawing/2014/main" id="{B6968078-DE39-4671-A970-6D72F331E1DD}"/>
              </a:ext>
            </a:extLst>
          </p:cNvPr>
          <p:cNvSpPr txBox="1"/>
          <p:nvPr/>
        </p:nvSpPr>
        <p:spPr>
          <a:xfrm>
            <a:off x="9310945" y="1991932"/>
            <a:ext cx="234834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2.5X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Higher In-Target Buy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Non-Target)</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cxnSp>
        <p:nvCxnSpPr>
          <p:cNvPr id="72" name="Straight Connector 71">
            <a:extLst>
              <a:ext uri="{FF2B5EF4-FFF2-40B4-BE49-F238E27FC236}">
                <a16:creationId xmlns:a16="http://schemas.microsoft.com/office/drawing/2014/main" id="{CF0BFA61-B245-4750-874B-AD60E3E9BF78}"/>
              </a:ext>
            </a:extLst>
          </p:cNvPr>
          <p:cNvCxnSpPr>
            <a:cxnSpLocks/>
          </p:cNvCxnSpPr>
          <p:nvPr/>
        </p:nvCxnSpPr>
        <p:spPr>
          <a:xfrm>
            <a:off x="6472275" y="2028563"/>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94EBBE4-11FA-4B0D-BE8D-06DDB268653F}"/>
              </a:ext>
            </a:extLst>
          </p:cNvPr>
          <p:cNvCxnSpPr>
            <a:cxnSpLocks/>
          </p:cNvCxnSpPr>
          <p:nvPr/>
        </p:nvCxnSpPr>
        <p:spPr>
          <a:xfrm>
            <a:off x="9101479" y="1962574"/>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B50561E-018D-45CF-868E-63AF8314953E}"/>
              </a:ext>
            </a:extLst>
          </p:cNvPr>
          <p:cNvSpPr txBox="1"/>
          <p:nvPr/>
        </p:nvSpPr>
        <p:spPr>
          <a:xfrm>
            <a:off x="4379174" y="3506362"/>
            <a:ext cx="206140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Sales Lift</a:t>
            </a:r>
          </a:p>
        </p:txBody>
      </p:sp>
      <p:sp>
        <p:nvSpPr>
          <p:cNvPr id="67" name="TextBox 66">
            <a:extLst>
              <a:ext uri="{FF2B5EF4-FFF2-40B4-BE49-F238E27FC236}">
                <a16:creationId xmlns:a16="http://schemas.microsoft.com/office/drawing/2014/main" id="{18CC2035-DE95-4F7C-9493-66428ECF0211}"/>
              </a:ext>
            </a:extLst>
          </p:cNvPr>
          <p:cNvSpPr txBox="1"/>
          <p:nvPr/>
        </p:nvSpPr>
        <p:spPr>
          <a:xfrm>
            <a:off x="6406777" y="3506362"/>
            <a:ext cx="26430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In-Target Sales Lift</a:t>
            </a:r>
          </a:p>
        </p:txBody>
      </p:sp>
      <p:sp>
        <p:nvSpPr>
          <p:cNvPr id="68" name="TextBox 67">
            <a:extLst>
              <a:ext uri="{FF2B5EF4-FFF2-40B4-BE49-F238E27FC236}">
                <a16:creationId xmlns:a16="http://schemas.microsoft.com/office/drawing/2014/main" id="{2F65D1DE-10E0-4BC5-9D84-255F1407B3F4}"/>
              </a:ext>
            </a:extLst>
          </p:cNvPr>
          <p:cNvSpPr txBox="1"/>
          <p:nvPr/>
        </p:nvSpPr>
        <p:spPr>
          <a:xfrm>
            <a:off x="9282894" y="3506362"/>
            <a:ext cx="243462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Higher In-Target Buy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Non-Target)</a:t>
            </a:r>
          </a:p>
        </p:txBody>
      </p:sp>
      <p:cxnSp>
        <p:nvCxnSpPr>
          <p:cNvPr id="74" name="Straight Connector 73">
            <a:extLst>
              <a:ext uri="{FF2B5EF4-FFF2-40B4-BE49-F238E27FC236}">
                <a16:creationId xmlns:a16="http://schemas.microsoft.com/office/drawing/2014/main" id="{D9D2D600-5A77-4C7E-AF01-051DF13CD18F}"/>
              </a:ext>
            </a:extLst>
          </p:cNvPr>
          <p:cNvCxnSpPr>
            <a:cxnSpLocks/>
          </p:cNvCxnSpPr>
          <p:nvPr/>
        </p:nvCxnSpPr>
        <p:spPr>
          <a:xfrm>
            <a:off x="6459866" y="3506362"/>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B27E93E-C4C4-4CB4-9E88-101FD162DF2D}"/>
              </a:ext>
            </a:extLst>
          </p:cNvPr>
          <p:cNvCxnSpPr>
            <a:cxnSpLocks/>
          </p:cNvCxnSpPr>
          <p:nvPr/>
        </p:nvCxnSpPr>
        <p:spPr>
          <a:xfrm>
            <a:off x="9055881" y="3506362"/>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EE409BC-9F72-4EF0-8ED0-D634CBE22E9F}"/>
              </a:ext>
            </a:extLst>
          </p:cNvPr>
          <p:cNvSpPr/>
          <p:nvPr/>
        </p:nvSpPr>
        <p:spPr>
          <a:xfrm>
            <a:off x="4142969" y="4385576"/>
            <a:ext cx="7574549"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a:ea typeface="+mn-ea"/>
                <a:cs typeface="Helvetica"/>
              </a:rPr>
              <a:t>NBCU AdSmart Buy Rate Beat National Benchmarks</a:t>
            </a:r>
          </a:p>
        </p:txBody>
      </p:sp>
      <p:sp>
        <p:nvSpPr>
          <p:cNvPr id="15" name="Rectangle 14">
            <a:extLst>
              <a:ext uri="{FF2B5EF4-FFF2-40B4-BE49-F238E27FC236}">
                <a16:creationId xmlns:a16="http://schemas.microsoft.com/office/drawing/2014/main" id="{13D25A1F-FE38-4D5D-8BA8-79AF387FC5A9}"/>
              </a:ext>
            </a:extLst>
          </p:cNvPr>
          <p:cNvSpPr/>
          <p:nvPr/>
        </p:nvSpPr>
        <p:spPr>
          <a:xfrm>
            <a:off x="4269347" y="5157732"/>
            <a:ext cx="959478" cy="415147"/>
          </a:xfrm>
          <a:prstGeom prst="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2X</a:t>
            </a:r>
          </a:p>
        </p:txBody>
      </p:sp>
      <p:sp>
        <p:nvSpPr>
          <p:cNvPr id="77" name="Rectangle 76">
            <a:extLst>
              <a:ext uri="{FF2B5EF4-FFF2-40B4-BE49-F238E27FC236}">
                <a16:creationId xmlns:a16="http://schemas.microsoft.com/office/drawing/2014/main" id="{6A9BDC11-6D3B-4E9A-BFB1-E5337B6EF571}"/>
              </a:ext>
            </a:extLst>
          </p:cNvPr>
          <p:cNvSpPr/>
          <p:nvPr/>
        </p:nvSpPr>
        <p:spPr>
          <a:xfrm>
            <a:off x="4269347" y="5725643"/>
            <a:ext cx="959478" cy="415147"/>
          </a:xfrm>
          <a:prstGeom prst="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4X</a:t>
            </a:r>
          </a:p>
        </p:txBody>
      </p:sp>
      <p:sp>
        <p:nvSpPr>
          <p:cNvPr id="78" name="Rectangle 77">
            <a:extLst>
              <a:ext uri="{FF2B5EF4-FFF2-40B4-BE49-F238E27FC236}">
                <a16:creationId xmlns:a16="http://schemas.microsoft.com/office/drawing/2014/main" id="{0E797E36-C804-41F1-B55C-165B1362282F}"/>
              </a:ext>
            </a:extLst>
          </p:cNvPr>
          <p:cNvSpPr/>
          <p:nvPr/>
        </p:nvSpPr>
        <p:spPr>
          <a:xfrm>
            <a:off x="8286410" y="5157732"/>
            <a:ext cx="846051" cy="415147"/>
          </a:xfrm>
          <a:prstGeom prst="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1.3X</a:t>
            </a:r>
          </a:p>
        </p:txBody>
      </p:sp>
      <p:sp>
        <p:nvSpPr>
          <p:cNvPr id="79" name="Rectangle 78">
            <a:extLst>
              <a:ext uri="{FF2B5EF4-FFF2-40B4-BE49-F238E27FC236}">
                <a16:creationId xmlns:a16="http://schemas.microsoft.com/office/drawing/2014/main" id="{6ED4BA85-7BA7-488C-A69A-4CB0BD9113EF}"/>
              </a:ext>
            </a:extLst>
          </p:cNvPr>
          <p:cNvSpPr/>
          <p:nvPr/>
        </p:nvSpPr>
        <p:spPr>
          <a:xfrm>
            <a:off x="8286410" y="5725643"/>
            <a:ext cx="846051" cy="415147"/>
          </a:xfrm>
          <a:prstGeom prst="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3X</a:t>
            </a:r>
          </a:p>
        </p:txBody>
      </p:sp>
      <p:sp>
        <p:nvSpPr>
          <p:cNvPr id="80" name="Rectangle 79">
            <a:extLst>
              <a:ext uri="{FF2B5EF4-FFF2-40B4-BE49-F238E27FC236}">
                <a16:creationId xmlns:a16="http://schemas.microsoft.com/office/drawing/2014/main" id="{FF0CE37B-9DA7-4BDC-ADF7-613A18D23E02}"/>
              </a:ext>
            </a:extLst>
          </p:cNvPr>
          <p:cNvSpPr/>
          <p:nvPr/>
        </p:nvSpPr>
        <p:spPr>
          <a:xfrm>
            <a:off x="5282150" y="5189300"/>
            <a:ext cx="2190834" cy="3520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Total Buy Rate</a:t>
            </a:r>
          </a:p>
        </p:txBody>
      </p:sp>
      <p:sp>
        <p:nvSpPr>
          <p:cNvPr id="81" name="Rectangle 80">
            <a:extLst>
              <a:ext uri="{FF2B5EF4-FFF2-40B4-BE49-F238E27FC236}">
                <a16:creationId xmlns:a16="http://schemas.microsoft.com/office/drawing/2014/main" id="{57D08EB0-460C-49E1-984C-CECDE6CFB834}"/>
              </a:ext>
            </a:extLst>
          </p:cNvPr>
          <p:cNvSpPr/>
          <p:nvPr/>
        </p:nvSpPr>
        <p:spPr>
          <a:xfrm>
            <a:off x="5282150" y="5763939"/>
            <a:ext cx="2643251" cy="338554"/>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In-Target Buy Rate</a:t>
            </a:r>
          </a:p>
        </p:txBody>
      </p:sp>
      <p:sp>
        <p:nvSpPr>
          <p:cNvPr id="82" name="Rectangle 81">
            <a:extLst>
              <a:ext uri="{FF2B5EF4-FFF2-40B4-BE49-F238E27FC236}">
                <a16:creationId xmlns:a16="http://schemas.microsoft.com/office/drawing/2014/main" id="{85859A34-E8F8-4E11-890B-060EB8BE3973}"/>
              </a:ext>
            </a:extLst>
          </p:cNvPr>
          <p:cNvSpPr/>
          <p:nvPr/>
        </p:nvSpPr>
        <p:spPr>
          <a:xfrm>
            <a:off x="9282894" y="5189300"/>
            <a:ext cx="2190834" cy="3520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Total Buy Rate</a:t>
            </a:r>
          </a:p>
        </p:txBody>
      </p:sp>
      <p:sp>
        <p:nvSpPr>
          <p:cNvPr id="83" name="Rectangle 82">
            <a:extLst>
              <a:ext uri="{FF2B5EF4-FFF2-40B4-BE49-F238E27FC236}">
                <a16:creationId xmlns:a16="http://schemas.microsoft.com/office/drawing/2014/main" id="{B34C9A55-B599-4604-9551-01E80EEB5A0E}"/>
              </a:ext>
            </a:extLst>
          </p:cNvPr>
          <p:cNvSpPr/>
          <p:nvPr/>
        </p:nvSpPr>
        <p:spPr>
          <a:xfrm>
            <a:off x="9304061" y="5763939"/>
            <a:ext cx="2643251" cy="338554"/>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In-Target Buy Rate</a:t>
            </a:r>
          </a:p>
        </p:txBody>
      </p:sp>
      <p:sp>
        <p:nvSpPr>
          <p:cNvPr id="84" name="TextBox 83">
            <a:extLst>
              <a:ext uri="{FF2B5EF4-FFF2-40B4-BE49-F238E27FC236}">
                <a16:creationId xmlns:a16="http://schemas.microsoft.com/office/drawing/2014/main" id="{A588A554-38F7-4A7E-9C88-2DA967A3C87D}"/>
              </a:ext>
            </a:extLst>
          </p:cNvPr>
          <p:cNvSpPr txBox="1"/>
          <p:nvPr/>
        </p:nvSpPr>
        <p:spPr>
          <a:xfrm>
            <a:off x="4089553" y="4857119"/>
            <a:ext cx="13370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Advertised SUV</a:t>
            </a:r>
            <a:endParaRPr kumimoji="0" lang="en-US" sz="11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5" name="TextBox 84">
            <a:extLst>
              <a:ext uri="{FF2B5EF4-FFF2-40B4-BE49-F238E27FC236}">
                <a16:creationId xmlns:a16="http://schemas.microsoft.com/office/drawing/2014/main" id="{00211AAF-6FC5-4048-8116-1371B0157DD9}"/>
              </a:ext>
            </a:extLst>
          </p:cNvPr>
          <p:cNvSpPr txBox="1"/>
          <p:nvPr/>
        </p:nvSpPr>
        <p:spPr>
          <a:xfrm>
            <a:off x="7885298" y="4848233"/>
            <a:ext cx="16210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Advertiser Overall</a:t>
            </a:r>
            <a:endParaRPr kumimoji="0" lang="en-US" sz="11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44" name="Rectangle 43">
            <a:extLst>
              <a:ext uri="{FF2B5EF4-FFF2-40B4-BE49-F238E27FC236}">
                <a16:creationId xmlns:a16="http://schemas.microsoft.com/office/drawing/2014/main" id="{9E33FCE6-AE73-4365-96DD-746C91003345}"/>
              </a:ext>
            </a:extLst>
          </p:cNvPr>
          <p:cNvSpPr/>
          <p:nvPr/>
        </p:nvSpPr>
        <p:spPr>
          <a:xfrm>
            <a:off x="4014789" y="44966"/>
            <a:ext cx="8198728" cy="1107996"/>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Through advanced TV targeting, a luxury auto brand </a:t>
            </a:r>
            <a:r>
              <a:rPr lang="en-US" sz="2200" b="1">
                <a:solidFill>
                  <a:srgbClr val="1F1A62"/>
                </a:solidFill>
                <a:latin typeface="Helvetica"/>
                <a:cs typeface="Helvetica"/>
              </a:rPr>
              <a:t>drove sales lifts and achieved buy rates</a:t>
            </a:r>
            <a:r>
              <a:rPr lang="en-US" sz="2200">
                <a:solidFill>
                  <a:srgbClr val="1F1A62"/>
                </a:solidFill>
                <a:latin typeface="Helvetica"/>
                <a:cs typeface="Helvetica"/>
              </a:rPr>
              <a:t> that beat national benchmarks</a:t>
            </a:r>
          </a:p>
        </p:txBody>
      </p:sp>
      <p:sp>
        <p:nvSpPr>
          <p:cNvPr id="38" name="Rectangle 37">
            <a:extLst>
              <a:ext uri="{FF2B5EF4-FFF2-40B4-BE49-F238E27FC236}">
                <a16:creationId xmlns:a16="http://schemas.microsoft.com/office/drawing/2014/main" id="{3792A6A8-4871-431C-AFE7-1707EDC61B75}"/>
              </a:ext>
            </a:extLst>
          </p:cNvPr>
          <p:cNvSpPr/>
          <p:nvPr/>
        </p:nvSpPr>
        <p:spPr>
          <a:xfrm>
            <a:off x="170666" y="1052616"/>
            <a:ext cx="3844122" cy="5170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luxury auto manufacturer sought to increase sales for their compact SUV just as they were releasing an all-new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Using NBCU’s AdSmart audience targeting solution, the brand ran a national TV campaign across the NBCU portfolio to reach their custom target. IHS Markit was utilized to measure the impact of the campaign on driving sales lift for the advertising SUV and the advertiser overall.</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IHS Market ‘In-Market Luxury Auto Intenders’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By implementing a targeted data-driven TV campaign, the brand saw a </a:t>
            </a:r>
            <a:r>
              <a:rPr kumimoji="0" lang="en-US" sz="1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rPr>
              <a:t>+10% total sales lift for their advertised SUV </a:t>
            </a:r>
            <a:r>
              <a:rPr kumimoji="0" lang="en-US" sz="1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and the buy rate beat national benchmarks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NBCU’s AdSmart solution / Data-driven linear</a:t>
            </a: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5" name="Picture 4">
            <a:extLst>
              <a:ext uri="{FF2B5EF4-FFF2-40B4-BE49-F238E27FC236}">
                <a16:creationId xmlns:a16="http://schemas.microsoft.com/office/drawing/2014/main" id="{1560D371-F757-8E3D-8A4D-E55459154E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30967392-D00F-92B1-ACAD-75D5C0A42AA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1927902F-D8D0-94EF-9465-6FD77D03F2C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76127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sp>
        <p:nvSpPr>
          <p:cNvPr id="25" name="Rectangle 24">
            <a:extLst>
              <a:ext uri="{FF2B5EF4-FFF2-40B4-BE49-F238E27FC236}">
                <a16:creationId xmlns:a16="http://schemas.microsoft.com/office/drawing/2014/main" id="{D6F3E4AB-B239-4014-8CC3-C8706E0369B4}"/>
              </a:ext>
            </a:extLst>
          </p:cNvPr>
          <p:cNvSpPr/>
          <p:nvPr/>
        </p:nvSpPr>
        <p:spPr>
          <a:xfrm>
            <a:off x="25322" y="835199"/>
            <a:ext cx="3989466" cy="55707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local Ford dealership was looking to expand their primary customer base and conquest sales from competitive dealerships in a geography 20+ miles south of their location</a:t>
            </a: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Solution</a:t>
            </a: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Spectrum Reach developed new creative with new relevant, targeted messaging to use in a multiscreen campaign aimed at Ford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In partnership with Experian and IHS Markit, Spectrum was able to isolate exposed / unexposed viewers to measure the direct impact of the campaign on 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Ford Car &amp; Truck Buyers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Reach</a:t>
            </a:r>
            <a:r>
              <a:rPr kumimoji="0" lang="en-US" sz="1100" b="0" i="0" u="none" strike="noStrike" kern="1200" cap="none" spc="0" normalizeH="0" baseline="0" noProof="0">
                <a:ln>
                  <a:noFill/>
                </a:ln>
                <a:solidFill>
                  <a:srgbClr val="1F1A62"/>
                </a:solidFill>
                <a:effectLst/>
                <a:uLnTx/>
                <a:uFillTx/>
                <a:latin typeface="Helvetica"/>
                <a:ea typeface="+mn-ea"/>
                <a:cs typeface="Helvetica"/>
              </a:rPr>
              <a:t>: A total of </a:t>
            </a:r>
            <a:r>
              <a:rPr kumimoji="0" lang="en-US" sz="1100" b="1" i="0" u="none" strike="noStrike" kern="1200" cap="none" spc="0" normalizeH="0" baseline="0" noProof="0">
                <a:ln>
                  <a:noFill/>
                </a:ln>
                <a:solidFill>
                  <a:srgbClr val="1F1A62"/>
                </a:solidFill>
                <a:effectLst/>
                <a:uLnTx/>
                <a:uFillTx/>
                <a:latin typeface="Helvetica"/>
                <a:ea typeface="+mn-ea"/>
                <a:cs typeface="Helvetica"/>
              </a:rPr>
              <a:t>94,975 HHs</a:t>
            </a:r>
            <a:r>
              <a:rPr kumimoji="0" lang="en-US" sz="1100" b="0" i="0" u="none" strike="noStrike" kern="1200" cap="none" spc="0" normalizeH="0" baseline="0" noProof="0">
                <a:ln>
                  <a:noFill/>
                </a:ln>
                <a:solidFill>
                  <a:srgbClr val="1F1A62"/>
                </a:solidFill>
                <a:effectLst/>
                <a:uLnTx/>
                <a:uFillTx/>
                <a:latin typeface="Helvetica"/>
                <a:ea typeface="+mn-ea"/>
                <a:cs typeface="Helvetica"/>
              </a:rPr>
              <a:t> were exposed to a Ford Dealer Commercial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Sales</a:t>
            </a:r>
            <a:r>
              <a:rPr kumimoji="0" lang="en-US" sz="1100" b="0" i="0" u="none" strike="noStrike" kern="1200" cap="none" spc="0" normalizeH="0" baseline="0" noProof="0">
                <a:ln>
                  <a:noFill/>
                </a:ln>
                <a:solidFill>
                  <a:srgbClr val="1F1A62"/>
                </a:solidFill>
                <a:effectLst/>
                <a:uLnTx/>
                <a:uFillTx/>
                <a:latin typeface="Helvetica"/>
                <a:ea typeface="+mn-ea"/>
                <a:cs typeface="Helvetica"/>
              </a:rPr>
              <a:t>: Exposed homes bought a total of </a:t>
            </a:r>
            <a:r>
              <a:rPr kumimoji="0" lang="en-US" sz="1100" b="1" i="0" u="none" strike="noStrike" kern="1200" cap="none" spc="0" normalizeH="0" baseline="0" noProof="0">
                <a:ln>
                  <a:noFill/>
                </a:ln>
                <a:solidFill>
                  <a:srgbClr val="1F1A62"/>
                </a:solidFill>
                <a:effectLst/>
                <a:uLnTx/>
                <a:uFillTx/>
                <a:latin typeface="Helvetica"/>
                <a:ea typeface="+mn-ea"/>
                <a:cs typeface="Helvetica"/>
              </a:rPr>
              <a:t>185 cars </a:t>
            </a:r>
            <a:r>
              <a:rPr kumimoji="0" lang="en-US" sz="1100" b="0" i="0" u="none" strike="noStrike" kern="1200" cap="none" spc="0" normalizeH="0" baseline="0" noProof="0">
                <a:ln>
                  <a:noFill/>
                </a:ln>
                <a:solidFill>
                  <a:srgbClr val="1F1A62"/>
                </a:solidFill>
                <a:effectLst/>
                <a:uLnTx/>
                <a:uFillTx/>
                <a:latin typeface="Helvetica"/>
                <a:ea typeface="+mn-ea"/>
                <a:cs typeface="Helvetica"/>
              </a:rPr>
              <a:t>– essentially, 1 car sold for every 500 homes exposed to an ad</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Scale</a:t>
            </a:r>
            <a:r>
              <a:rPr kumimoji="0" lang="en-US" sz="1100" b="0" i="0" u="none" strike="noStrike" kern="1200" cap="none" spc="0" normalizeH="0" baseline="0" noProof="0">
                <a:ln>
                  <a:noFill/>
                </a:ln>
                <a:solidFill>
                  <a:srgbClr val="1F1A62"/>
                </a:solidFill>
                <a:effectLst/>
                <a:uLnTx/>
                <a:uFillTx/>
                <a:latin typeface="Helvetica"/>
                <a:ea typeface="+mn-ea"/>
                <a:cs typeface="Helvetica"/>
              </a:rPr>
              <a:t>: Spectrum HHs accounted for </a:t>
            </a:r>
            <a:r>
              <a:rPr kumimoji="0" lang="en-US" sz="1100" b="1" i="0" u="none" strike="noStrike" kern="1200" cap="none" spc="0" normalizeH="0" baseline="0" noProof="0">
                <a:ln>
                  <a:noFill/>
                </a:ln>
                <a:solidFill>
                  <a:srgbClr val="1F1A62"/>
                </a:solidFill>
                <a:effectLst/>
                <a:uLnTx/>
                <a:uFillTx/>
                <a:latin typeface="Helvetica"/>
                <a:ea typeface="+mn-ea"/>
                <a:cs typeface="Helvetica"/>
              </a:rPr>
              <a:t>61%</a:t>
            </a:r>
            <a:r>
              <a:rPr kumimoji="0" lang="en-US" sz="1100" b="0" i="0" u="none" strike="noStrike" kern="1200" cap="none" spc="0" normalizeH="0" baseline="0" noProof="0">
                <a:ln>
                  <a:noFill/>
                </a:ln>
                <a:solidFill>
                  <a:srgbClr val="1F1A62"/>
                </a:solidFill>
                <a:effectLst/>
                <a:uLnTx/>
                <a:uFillTx/>
                <a:latin typeface="Helvetica"/>
                <a:ea typeface="+mn-ea"/>
                <a:cs typeface="Helvetica"/>
              </a:rPr>
              <a:t> of all Palm Coast Ford sales for the 3-month time period. Among that group, </a:t>
            </a:r>
            <a:r>
              <a:rPr kumimoji="0" lang="en-US" sz="1100" b="1" i="0" u="none" strike="noStrike" kern="1200" cap="none" spc="0" normalizeH="0" baseline="0" noProof="0">
                <a:ln>
                  <a:noFill/>
                </a:ln>
                <a:solidFill>
                  <a:srgbClr val="1F1A62"/>
                </a:solidFill>
                <a:effectLst/>
                <a:uLnTx/>
                <a:uFillTx/>
                <a:latin typeface="Helvetica"/>
                <a:ea typeface="+mn-ea"/>
                <a:cs typeface="Helvetica"/>
              </a:rPr>
              <a:t>80%</a:t>
            </a:r>
            <a:r>
              <a:rPr kumimoji="0" lang="en-US" sz="1100" b="0" i="0" u="none" strike="noStrike" kern="1200" cap="none" spc="0" normalizeH="0" baseline="0" noProof="0">
                <a:ln>
                  <a:noFill/>
                </a:ln>
                <a:solidFill>
                  <a:srgbClr val="1F1A62"/>
                </a:solidFill>
                <a:effectLst/>
                <a:uLnTx/>
                <a:uFillTx/>
                <a:latin typeface="Helvetica"/>
                <a:ea typeface="+mn-ea"/>
                <a:cs typeface="Helvetica"/>
              </a:rPr>
              <a:t> were exposed to the 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Spectrum Reach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TV, streaming TV and addressable online video, display and search</a:t>
            </a:r>
          </a:p>
        </p:txBody>
      </p:sp>
      <p:sp>
        <p:nvSpPr>
          <p:cNvPr id="30" name="Rectangle 29">
            <a:extLst>
              <a:ext uri="{FF2B5EF4-FFF2-40B4-BE49-F238E27FC236}">
                <a16:creationId xmlns:a16="http://schemas.microsoft.com/office/drawing/2014/main" id="{75F81532-3D49-4828-8247-ECFA9B63B40D}"/>
              </a:ext>
            </a:extLst>
          </p:cNvPr>
          <p:cNvSpPr/>
          <p:nvPr/>
        </p:nvSpPr>
        <p:spPr>
          <a:xfrm>
            <a:off x="4031570" y="12686"/>
            <a:ext cx="8135108"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 geo-targeted multiscreen TV campaign with tailored creative had a </a:t>
            </a:r>
            <a:r>
              <a:rPr lang="en-US" sz="2200" b="1">
                <a:solidFill>
                  <a:srgbClr val="1F1A62"/>
                </a:solidFill>
                <a:latin typeface="Helvetica"/>
                <a:cs typeface="Helvetica"/>
              </a:rPr>
              <a:t>direct impact on sales</a:t>
            </a:r>
            <a:r>
              <a:rPr lang="en-US" sz="2200">
                <a:solidFill>
                  <a:srgbClr val="1F1A62"/>
                </a:solidFill>
                <a:latin typeface="Helvetica"/>
                <a:cs typeface="Helvetica"/>
              </a:rPr>
              <a:t> for a local Ford dealership</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4788" y="5896126"/>
            <a:ext cx="638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Spectrum Reach, Custom Case study: </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Campaign Attribution Made Palm Coast Ford, a Believer in Multiscreen Media</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Data partners: Experian, IHS Markit. Campaign time period: Dec 14, 2020 – Feb 28, 2021. Traffic, Leads and Sales based on purchased made by exposed HH within 90 days of exposure. Conquest: sales during </a:t>
            </a:r>
            <a:b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Oct-Dec 2021 compared to Jan-</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Apr, 2021.  </a:t>
            </a:r>
          </a:p>
        </p:txBody>
      </p:sp>
      <p:pic>
        <p:nvPicPr>
          <p:cNvPr id="1026" name="Picture 2" descr="Spectrum Reach InSites | MediaVillage">
            <a:extLst>
              <a:ext uri="{FF2B5EF4-FFF2-40B4-BE49-F238E27FC236}">
                <a16:creationId xmlns:a16="http://schemas.microsoft.com/office/drawing/2014/main" id="{9DDFF9FE-8C7F-4114-AF0D-DC8D6BF52E8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44096" y="6056340"/>
            <a:ext cx="1487329" cy="4267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 icon&#10;&#10;Description automatically generated">
            <a:extLst>
              <a:ext uri="{FF2B5EF4-FFF2-40B4-BE49-F238E27FC236}">
                <a16:creationId xmlns:a16="http://schemas.microsoft.com/office/drawing/2014/main" id="{015994AB-1AFD-47FD-AE52-A4045CAD12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sp>
        <p:nvSpPr>
          <p:cNvPr id="42" name="Rectangle 41">
            <a:extLst>
              <a:ext uri="{FF2B5EF4-FFF2-40B4-BE49-F238E27FC236}">
                <a16:creationId xmlns:a16="http://schemas.microsoft.com/office/drawing/2014/main" id="{B66B06B2-AAA3-4AEA-9460-6A8AFFF873BB}"/>
              </a:ext>
            </a:extLst>
          </p:cNvPr>
          <p:cNvSpPr/>
          <p:nvPr/>
        </p:nvSpPr>
        <p:spPr>
          <a:xfrm>
            <a:off x="4636718" y="2943761"/>
            <a:ext cx="1517648"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Site Traffic</a:t>
            </a:r>
          </a:p>
        </p:txBody>
      </p:sp>
      <p:sp>
        <p:nvSpPr>
          <p:cNvPr id="44" name="Rectangle 43">
            <a:extLst>
              <a:ext uri="{FF2B5EF4-FFF2-40B4-BE49-F238E27FC236}">
                <a16:creationId xmlns:a16="http://schemas.microsoft.com/office/drawing/2014/main" id="{40FB3441-0F61-4FDD-976C-9349C6A3555B}"/>
              </a:ext>
            </a:extLst>
          </p:cNvPr>
          <p:cNvSpPr/>
          <p:nvPr/>
        </p:nvSpPr>
        <p:spPr>
          <a:xfrm>
            <a:off x="7106657" y="2943761"/>
            <a:ext cx="166941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Leads</a:t>
            </a:r>
          </a:p>
        </p:txBody>
      </p:sp>
      <p:sp>
        <p:nvSpPr>
          <p:cNvPr id="45" name="Rectangle 44">
            <a:extLst>
              <a:ext uri="{FF2B5EF4-FFF2-40B4-BE49-F238E27FC236}">
                <a16:creationId xmlns:a16="http://schemas.microsoft.com/office/drawing/2014/main" id="{537AAF48-D937-4C56-9AD6-8CB44681BB96}"/>
              </a:ext>
            </a:extLst>
          </p:cNvPr>
          <p:cNvSpPr/>
          <p:nvPr/>
        </p:nvSpPr>
        <p:spPr>
          <a:xfrm>
            <a:off x="9728360" y="2943761"/>
            <a:ext cx="185082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Sales</a:t>
            </a:r>
          </a:p>
        </p:txBody>
      </p:sp>
      <p:sp>
        <p:nvSpPr>
          <p:cNvPr id="16" name="Oval 15">
            <a:extLst>
              <a:ext uri="{FF2B5EF4-FFF2-40B4-BE49-F238E27FC236}">
                <a16:creationId xmlns:a16="http://schemas.microsoft.com/office/drawing/2014/main" id="{4B4D998A-5252-4C43-80DD-7C9BFE60F5FE}"/>
              </a:ext>
            </a:extLst>
          </p:cNvPr>
          <p:cNvSpPr/>
          <p:nvPr/>
        </p:nvSpPr>
        <p:spPr>
          <a:xfrm>
            <a:off x="4774196" y="1763056"/>
            <a:ext cx="1242693" cy="1182529"/>
          </a:xfrm>
          <a:prstGeom prst="ellipse">
            <a:avLst/>
          </a:prstGeom>
          <a:solidFill>
            <a:srgbClr val="E2E8F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outerShdw blurRad="38100" dist="38100" dir="2700000" algn="tl">
                    <a:srgbClr val="000000">
                      <a:alpha val="43137"/>
                    </a:srgbClr>
                  </a:outerShdw>
                </a:effectLst>
                <a:uLnTx/>
                <a:uFillTx/>
                <a:latin typeface="Helvetica" panose="020B0403020202020204" pitchFamily="34" charset="0"/>
                <a:ea typeface="+mn-ea"/>
                <a:cs typeface="+mn-cs"/>
              </a:rPr>
              <a:t>+52%</a:t>
            </a:r>
          </a:p>
        </p:txBody>
      </p:sp>
      <p:sp>
        <p:nvSpPr>
          <p:cNvPr id="52" name="Oval 51">
            <a:extLst>
              <a:ext uri="{FF2B5EF4-FFF2-40B4-BE49-F238E27FC236}">
                <a16:creationId xmlns:a16="http://schemas.microsoft.com/office/drawing/2014/main" id="{F9A17F61-07F8-4370-86C8-19FFA31DBA21}"/>
              </a:ext>
            </a:extLst>
          </p:cNvPr>
          <p:cNvSpPr/>
          <p:nvPr/>
        </p:nvSpPr>
        <p:spPr>
          <a:xfrm>
            <a:off x="7320017" y="1763056"/>
            <a:ext cx="1242693" cy="1182529"/>
          </a:xfrm>
          <a:prstGeom prst="ellipse">
            <a:avLst/>
          </a:prstGeom>
          <a:solidFill>
            <a:srgbClr val="E2E8F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outerShdw blurRad="38100" dist="38100" dir="2700000" algn="tl">
                    <a:srgbClr val="000000">
                      <a:alpha val="43137"/>
                    </a:srgbClr>
                  </a:outerShdw>
                </a:effectLst>
                <a:uLnTx/>
                <a:uFillTx/>
                <a:latin typeface="Helvetica" panose="020B0403020202020204" pitchFamily="34" charset="0"/>
                <a:ea typeface="+mn-ea"/>
                <a:cs typeface="+mn-cs"/>
              </a:rPr>
              <a:t>+8%</a:t>
            </a:r>
          </a:p>
        </p:txBody>
      </p:sp>
      <p:sp>
        <p:nvSpPr>
          <p:cNvPr id="53" name="Oval 52">
            <a:extLst>
              <a:ext uri="{FF2B5EF4-FFF2-40B4-BE49-F238E27FC236}">
                <a16:creationId xmlns:a16="http://schemas.microsoft.com/office/drawing/2014/main" id="{97296A20-2DA2-421A-A50F-5F6DF4DB44E1}"/>
              </a:ext>
            </a:extLst>
          </p:cNvPr>
          <p:cNvSpPr/>
          <p:nvPr/>
        </p:nvSpPr>
        <p:spPr>
          <a:xfrm>
            <a:off x="10032425" y="1763056"/>
            <a:ext cx="1242693" cy="1182529"/>
          </a:xfrm>
          <a:prstGeom prst="ellipse">
            <a:avLst/>
          </a:prstGeom>
          <a:solidFill>
            <a:srgbClr val="E2E8F1"/>
          </a:solidFill>
          <a:ln w="190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outerShdw blurRad="38100" dist="38100" dir="2700000" algn="tl">
                    <a:srgbClr val="000000">
                      <a:alpha val="43137"/>
                    </a:srgbClr>
                  </a:outerShdw>
                </a:effectLst>
                <a:uLnTx/>
                <a:uFillTx/>
                <a:latin typeface="Helvetica" panose="020B0403020202020204" pitchFamily="34" charset="0"/>
                <a:ea typeface="+mn-ea"/>
                <a:cs typeface="+mn-cs"/>
              </a:rPr>
              <a:t>+13%</a:t>
            </a:r>
          </a:p>
        </p:txBody>
      </p:sp>
      <p:sp>
        <p:nvSpPr>
          <p:cNvPr id="2" name="TextBox 1"/>
          <p:cNvSpPr txBox="1"/>
          <p:nvPr/>
        </p:nvSpPr>
        <p:spPr>
          <a:xfrm>
            <a:off x="4887078" y="1331609"/>
            <a:ext cx="6441744" cy="307777"/>
          </a:xfrm>
          <a:prstGeom prst="rect">
            <a:avLst/>
          </a:prstGeom>
          <a:solidFill>
            <a:srgbClr val="1F1A62"/>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Overall Dealership Multiscreen Impact</a:t>
            </a:r>
          </a:p>
        </p:txBody>
      </p:sp>
      <p:sp>
        <p:nvSpPr>
          <p:cNvPr id="38" name="Rectangle 37">
            <a:extLst>
              <a:ext uri="{FF2B5EF4-FFF2-40B4-BE49-F238E27FC236}">
                <a16:creationId xmlns:a16="http://schemas.microsoft.com/office/drawing/2014/main" id="{E0AF8307-52CE-46D6-BAF4-DA7C9F0C4EFE}"/>
              </a:ext>
            </a:extLst>
          </p:cNvPr>
          <p:cNvSpPr/>
          <p:nvPr/>
        </p:nvSpPr>
        <p:spPr>
          <a:xfrm>
            <a:off x="4264613" y="3403599"/>
            <a:ext cx="7686674" cy="2342917"/>
          </a:xfrm>
          <a:prstGeom prst="rect">
            <a:avLst/>
          </a:prstGeom>
          <a:no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D9C2BE3-7597-4D5A-B615-3231E49BFF7B}"/>
              </a:ext>
            </a:extLst>
          </p:cNvPr>
          <p:cNvGrpSpPr/>
          <p:nvPr/>
        </p:nvGrpSpPr>
        <p:grpSpPr>
          <a:xfrm>
            <a:off x="4591941" y="3451998"/>
            <a:ext cx="7032019" cy="2287075"/>
            <a:chOff x="4540622" y="3451998"/>
            <a:chExt cx="7032019" cy="2287075"/>
          </a:xfrm>
        </p:grpSpPr>
        <p:grpSp>
          <p:nvGrpSpPr>
            <p:cNvPr id="8" name="Group 7">
              <a:extLst>
                <a:ext uri="{FF2B5EF4-FFF2-40B4-BE49-F238E27FC236}">
                  <a16:creationId xmlns:a16="http://schemas.microsoft.com/office/drawing/2014/main" id="{4C219640-25C3-4B30-9140-55BEB3AEC2F6}"/>
                </a:ext>
              </a:extLst>
            </p:cNvPr>
            <p:cNvGrpSpPr/>
            <p:nvPr/>
          </p:nvGrpSpPr>
          <p:grpSpPr>
            <a:xfrm>
              <a:off x="4540622" y="3451998"/>
              <a:ext cx="4239405" cy="2287075"/>
              <a:chOff x="4540622" y="3451998"/>
              <a:chExt cx="4239405" cy="2287075"/>
            </a:xfrm>
          </p:grpSpPr>
          <p:graphicFrame>
            <p:nvGraphicFramePr>
              <p:cNvPr id="7" name="Chart 6">
                <a:extLst>
                  <a:ext uri="{FF2B5EF4-FFF2-40B4-BE49-F238E27FC236}">
                    <a16:creationId xmlns:a16="http://schemas.microsoft.com/office/drawing/2014/main" id="{846A4109-D242-41F1-ACC7-FA1C5C6635EB}"/>
                  </a:ext>
                </a:extLst>
              </p:cNvPr>
              <p:cNvGraphicFramePr/>
              <p:nvPr/>
            </p:nvGraphicFramePr>
            <p:xfrm>
              <a:off x="5072815" y="3506236"/>
              <a:ext cx="3175018" cy="1838960"/>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649F3792-4545-484B-B6D7-C0D8F4DE6077}"/>
                  </a:ext>
                </a:extLst>
              </p:cNvPr>
              <p:cNvSpPr txBox="1"/>
              <p:nvPr/>
            </p:nvSpPr>
            <p:spPr>
              <a:xfrm>
                <a:off x="4540622" y="5277408"/>
                <a:ext cx="4239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Those exposed to the ad were more than </a:t>
                </a:r>
                <a:r>
                  <a:rPr kumimoji="0" lang="en-US" sz="12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2X</a:t>
                </a: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r>
                  <a:rPr kumimoji="0" lang="en-US" sz="1200" b="0" i="1" u="none" strike="noStrike" kern="1200" cap="none" spc="0" normalizeH="0" baseline="0" noProof="0">
                    <a:ln>
                      <a:noFill/>
                    </a:ln>
                    <a:solidFill>
                      <a:srgbClr val="002060"/>
                    </a:solidFill>
                    <a:effectLst/>
                    <a:uLnTx/>
                    <a:uFillTx/>
                    <a:latin typeface="Helvetica" panose="020B0403020202020204" pitchFamily="34" charset="0"/>
                    <a:ea typeface="+mn-ea"/>
                    <a:cs typeface="+mn-cs"/>
                  </a:rPr>
                  <a:t>as</a:t>
                </a: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 likely to buy a new vehicle from Palm Coast Ford vs. unexposed</a:t>
                </a:r>
              </a:p>
            </p:txBody>
          </p:sp>
          <p:grpSp>
            <p:nvGrpSpPr>
              <p:cNvPr id="13" name="Group 12">
                <a:extLst>
                  <a:ext uri="{FF2B5EF4-FFF2-40B4-BE49-F238E27FC236}">
                    <a16:creationId xmlns:a16="http://schemas.microsoft.com/office/drawing/2014/main" id="{CF5205A8-36DE-4418-BD1A-F67B2001F15A}"/>
                  </a:ext>
                </a:extLst>
              </p:cNvPr>
              <p:cNvGrpSpPr/>
              <p:nvPr/>
            </p:nvGrpSpPr>
            <p:grpSpPr>
              <a:xfrm>
                <a:off x="6073427" y="3723860"/>
                <a:ext cx="1173794" cy="307777"/>
                <a:chOff x="7152442" y="3551198"/>
                <a:chExt cx="1173794" cy="307777"/>
              </a:xfrm>
            </p:grpSpPr>
            <p:sp>
              <p:nvSpPr>
                <p:cNvPr id="11" name="Isosceles Triangle 10">
                  <a:extLst>
                    <a:ext uri="{FF2B5EF4-FFF2-40B4-BE49-F238E27FC236}">
                      <a16:creationId xmlns:a16="http://schemas.microsoft.com/office/drawing/2014/main" id="{0B100639-1249-4E11-9675-A3B4DFE291C3}"/>
                    </a:ext>
                  </a:extLst>
                </p:cNvPr>
                <p:cNvSpPr/>
                <p:nvPr/>
              </p:nvSpPr>
              <p:spPr>
                <a:xfrm>
                  <a:off x="7152442" y="3593326"/>
                  <a:ext cx="254000" cy="223520"/>
                </a:xfrm>
                <a:prstGeom prst="triangle">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4A61F86-BA2D-46E3-9949-BD13FE88A5D2}"/>
                    </a:ext>
                  </a:extLst>
                </p:cNvPr>
                <p:cNvSpPr txBox="1"/>
                <p:nvPr/>
              </p:nvSpPr>
              <p:spPr>
                <a:xfrm>
                  <a:off x="7371036" y="3551198"/>
                  <a:ext cx="9552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121.25%</a:t>
                  </a:r>
                </a:p>
              </p:txBody>
            </p:sp>
          </p:grpSp>
          <p:sp>
            <p:nvSpPr>
              <p:cNvPr id="4" name="TextBox 3"/>
              <p:cNvSpPr txBox="1"/>
              <p:nvPr/>
            </p:nvSpPr>
            <p:spPr>
              <a:xfrm>
                <a:off x="4688111" y="3451998"/>
                <a:ext cx="39444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Overall Dealership Conversion Lift</a:t>
                </a:r>
              </a:p>
            </p:txBody>
          </p:sp>
        </p:grpSp>
        <p:grpSp>
          <p:nvGrpSpPr>
            <p:cNvPr id="5" name="Group 4">
              <a:extLst>
                <a:ext uri="{FF2B5EF4-FFF2-40B4-BE49-F238E27FC236}">
                  <a16:creationId xmlns:a16="http://schemas.microsoft.com/office/drawing/2014/main" id="{CA3A960F-F831-44B6-9B67-2F8CE30EE339}"/>
                </a:ext>
              </a:extLst>
            </p:cNvPr>
            <p:cNvGrpSpPr/>
            <p:nvPr/>
          </p:nvGrpSpPr>
          <p:grpSpPr>
            <a:xfrm>
              <a:off x="9185508" y="3451998"/>
              <a:ext cx="2387133" cy="2240908"/>
              <a:chOff x="9185508" y="3451998"/>
              <a:chExt cx="2387133" cy="2240908"/>
            </a:xfrm>
          </p:grpSpPr>
          <p:sp>
            <p:nvSpPr>
              <p:cNvPr id="29" name="TextBox 28"/>
              <p:cNvSpPr txBox="1"/>
              <p:nvPr/>
            </p:nvSpPr>
            <p:spPr>
              <a:xfrm>
                <a:off x="9463310" y="3451998"/>
                <a:ext cx="1831528" cy="419695"/>
              </a:xfrm>
              <a:prstGeom prst="rect">
                <a:avLst/>
              </a:prstGeom>
              <a:noFill/>
            </p:spPr>
            <p:txBody>
              <a:bodyPr wrap="square" rtlCol="0">
                <a:spAutoFit/>
              </a:bodyPr>
              <a:lstStyle>
                <a:defPPr>
                  <a:defRPr lang="en-US"/>
                </a:defPPr>
                <a:lvl1pPr algn="ctr">
                  <a:defRPr sz="1200" b="1" u="sng">
                    <a:solidFill>
                      <a:srgbClr val="1F1A62"/>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Conquest Geography Sales Lift</a:t>
                </a:r>
              </a:p>
            </p:txBody>
          </p:sp>
          <p:grpSp>
            <p:nvGrpSpPr>
              <p:cNvPr id="3" name="Group 2">
                <a:extLst>
                  <a:ext uri="{FF2B5EF4-FFF2-40B4-BE49-F238E27FC236}">
                    <a16:creationId xmlns:a16="http://schemas.microsoft.com/office/drawing/2014/main" id="{739B7C43-E48C-49EF-BD25-1D68C0FC55E9}"/>
                  </a:ext>
                </a:extLst>
              </p:cNvPr>
              <p:cNvGrpSpPr/>
              <p:nvPr/>
            </p:nvGrpSpPr>
            <p:grpSpPr>
              <a:xfrm>
                <a:off x="9600958" y="4105191"/>
                <a:ext cx="1556232" cy="523220"/>
                <a:chOff x="9619441" y="4049911"/>
                <a:chExt cx="1556232" cy="523220"/>
              </a:xfrm>
            </p:grpSpPr>
            <p:sp>
              <p:nvSpPr>
                <p:cNvPr id="6" name="TextBox 5"/>
                <p:cNvSpPr txBox="1"/>
                <p:nvPr/>
              </p:nvSpPr>
              <p:spPr>
                <a:xfrm>
                  <a:off x="10024994" y="4049911"/>
                  <a:ext cx="1150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263%</a:t>
                  </a:r>
                </a:p>
              </p:txBody>
            </p:sp>
            <p:sp>
              <p:nvSpPr>
                <p:cNvPr id="32" name="Isosceles Triangle 31">
                  <a:extLst>
                    <a:ext uri="{FF2B5EF4-FFF2-40B4-BE49-F238E27FC236}">
                      <a16:creationId xmlns:a16="http://schemas.microsoft.com/office/drawing/2014/main" id="{0B100639-1249-4E11-9675-A3B4DFE291C3}"/>
                    </a:ext>
                  </a:extLst>
                </p:cNvPr>
                <p:cNvSpPr/>
                <p:nvPr/>
              </p:nvSpPr>
              <p:spPr>
                <a:xfrm>
                  <a:off x="9619441" y="4162769"/>
                  <a:ext cx="371881" cy="297505"/>
                </a:xfrm>
                <a:prstGeom prst="triangle">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649F3792-4545-484B-B6D7-C0D8F4DE6077}"/>
                  </a:ext>
                </a:extLst>
              </p:cNvPr>
              <p:cNvSpPr txBox="1"/>
              <p:nvPr/>
            </p:nvSpPr>
            <p:spPr>
              <a:xfrm>
                <a:off x="9185508" y="4861909"/>
                <a:ext cx="2387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The unique messaging and introduction of Multiscreen TV in the conquest geography drove sales up by </a:t>
                </a:r>
                <a:r>
                  <a:rPr kumimoji="0" lang="en-US" sz="12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263%</a:t>
                </a:r>
              </a:p>
            </p:txBody>
          </p:sp>
        </p:grpSp>
      </p:grpSp>
      <p:pic>
        <p:nvPicPr>
          <p:cNvPr id="17" name="Picture 16">
            <a:extLst>
              <a:ext uri="{FF2B5EF4-FFF2-40B4-BE49-F238E27FC236}">
                <a16:creationId xmlns:a16="http://schemas.microsoft.com/office/drawing/2014/main" id="{24281345-E6CC-D6E1-A541-E95A9269362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8" name="Slide Number Placeholder 5">
            <a:extLst>
              <a:ext uri="{FF2B5EF4-FFF2-40B4-BE49-F238E27FC236}">
                <a16:creationId xmlns:a16="http://schemas.microsoft.com/office/drawing/2014/main" id="{03E1347F-CC39-7EAB-B70F-95101AFCC0F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9FB74DDF-1798-F9F2-A30B-815FF545066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7002133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264319" y="208067"/>
            <a:ext cx="106737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16</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 Automotive category ‘real world’ case studies showcasing how multiscreen TV drives business outcomes across the funnel</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2" name="Rectangle: Rounded Corners 21">
            <a:extLst>
              <a:ext uri="{FF2B5EF4-FFF2-40B4-BE49-F238E27FC236}">
                <a16:creationId xmlns:a16="http://schemas.microsoft.com/office/drawing/2014/main" id="{5611772A-3EEF-4332-95A3-C4E154C3F6C2}"/>
              </a:ext>
            </a:extLst>
          </p:cNvPr>
          <p:cNvSpPr/>
          <p:nvPr/>
        </p:nvSpPr>
        <p:spPr>
          <a:xfrm>
            <a:off x="264319" y="1437143"/>
            <a:ext cx="3700560" cy="4812882"/>
          </a:xfrm>
          <a:prstGeom prst="roundRect">
            <a:avLst>
              <a:gd name="adj" fmla="val 0"/>
            </a:avLst>
          </a:prstGeom>
          <a:solidFill>
            <a:srgbClr val="E2E8F0"/>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Upper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FF2"/>
                </a:solidFill>
                <a:latin typeface="Helvetica" panose="020B0403020202020204" pitchFamily="34" charset="0"/>
              </a:rPr>
              <a:t>Awareness</a:t>
            </a:r>
            <a:endParaRPr kumimoji="0" lang="en-US" b="1" i="0"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against a brand’s best customer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0000"/>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i="0" u="none" strike="noStrike" kern="1200" cap="none" spc="0" normalizeH="0" baseline="0" noProof="0" dirty="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indent="-285750">
              <a:buBlip>
                <a:blip r:embed="rId4"/>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Reach / Reach Extension / Incremental Reach</a:t>
            </a:r>
          </a:p>
          <a:p>
            <a:pPr marL="285750" indent="-285750">
              <a:buBlip>
                <a:blip r:embed="rId4"/>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Ad / Brand Recall</a:t>
            </a:r>
          </a:p>
          <a:p>
            <a:pPr marL="285750" indent="-285750">
              <a:buBlip>
                <a:blip r:embed="rId4"/>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Cost Efficiencies (Reach / Targeted IMPs)</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 name="Rectangle: Rounded Corners 1">
            <a:extLst>
              <a:ext uri="{FF2B5EF4-FFF2-40B4-BE49-F238E27FC236}">
                <a16:creationId xmlns:a16="http://schemas.microsoft.com/office/drawing/2014/main" id="{3CBE9EE2-3E49-13B6-6F4C-E8ADFB914C79}"/>
              </a:ext>
            </a:extLst>
          </p:cNvPr>
          <p:cNvSpPr/>
          <p:nvPr/>
        </p:nvSpPr>
        <p:spPr>
          <a:xfrm>
            <a:off x="4205438" y="1437143"/>
            <a:ext cx="3700560" cy="4812882"/>
          </a:xfrm>
          <a:prstGeom prst="roundRect">
            <a:avLst>
              <a:gd name="adj" fmla="val 0"/>
            </a:avLst>
          </a:prstGeom>
          <a:solidFill>
            <a:srgbClr val="E2E8F0"/>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66C5AD"/>
                </a:solidFill>
                <a:effectLst/>
                <a:uLnTx/>
                <a:uFillTx/>
                <a:latin typeface="Helvetica" panose="020B0403020202020204" pitchFamily="34" charset="0"/>
                <a:ea typeface="+mn-ea"/>
                <a:cs typeface="+mn-cs"/>
              </a:rPr>
              <a:t>Mid-to-Lower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66C5AD"/>
                </a:solidFill>
                <a:latin typeface="Helvetica" panose="020B0403020202020204" pitchFamily="34" charset="0"/>
              </a:rPr>
              <a:t>Action</a:t>
            </a:r>
            <a:r>
              <a:rPr kumimoji="0" lang="en-US" b="1" i="0" u="none" strike="noStrike" kern="1200" cap="none" spc="0" normalizeH="0" baseline="0" noProof="0" dirty="0">
                <a:ln>
                  <a:noFill/>
                </a:ln>
                <a:solidFill>
                  <a:srgbClr val="66C5AD"/>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increase the likelihood</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 </a:t>
            </a:r>
            <a:b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endParaRPr lang="en-US" sz="1600" dirty="0">
              <a:solidFill>
                <a:srgbClr val="1F1A62"/>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i="0" u="none" strike="noStrike" kern="1200" cap="none" spc="0" normalizeH="0" baseline="0" noProof="0" dirty="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indent="-285750">
              <a:buBlip>
                <a:blip r:embed="rId4"/>
              </a:buBlip>
              <a:defRPr/>
            </a:pPr>
            <a:r>
              <a:rPr lang="en-US" sz="1400" dirty="0">
                <a:solidFill>
                  <a:srgbClr val="1F1A62"/>
                </a:solidFill>
                <a:latin typeface="Helvetica"/>
                <a:cs typeface="Helvetica"/>
              </a:rPr>
              <a:t>Conversion Rates (website traffic</a:t>
            </a:r>
            <a:r>
              <a:rPr lang="en-US" sz="1400">
                <a:solidFill>
                  <a:srgbClr val="1F1A62"/>
                </a:solidFill>
                <a:latin typeface="Helvetica"/>
                <a:cs typeface="Helvetica"/>
              </a:rPr>
              <a:t>, </a:t>
            </a:r>
            <a:br>
              <a:rPr lang="en-US" sz="1400">
                <a:solidFill>
                  <a:srgbClr val="1F1A62"/>
                </a:solidFill>
                <a:latin typeface="Helvetica"/>
                <a:cs typeface="Helvetica"/>
              </a:rPr>
            </a:br>
            <a:r>
              <a:rPr lang="en-US" sz="1400">
                <a:solidFill>
                  <a:srgbClr val="1F1A62"/>
                </a:solidFill>
                <a:latin typeface="Helvetica"/>
                <a:cs typeface="Helvetica"/>
              </a:rPr>
              <a:t>app </a:t>
            </a:r>
            <a:r>
              <a:rPr lang="en-US" sz="1400" dirty="0">
                <a:solidFill>
                  <a:srgbClr val="1F1A62"/>
                </a:solidFill>
                <a:latin typeface="Helvetica"/>
                <a:cs typeface="Helvetica"/>
              </a:rPr>
              <a:t>downloads, subscription sign-ups, </a:t>
            </a:r>
            <a:br>
              <a:rPr lang="en-US" sz="1400" dirty="0">
                <a:solidFill>
                  <a:srgbClr val="1F1A62"/>
                </a:solidFill>
                <a:latin typeface="Helvetica"/>
                <a:cs typeface="Helvetica"/>
              </a:rPr>
            </a:br>
            <a:r>
              <a:rPr lang="en-US" sz="1400" dirty="0">
                <a:solidFill>
                  <a:srgbClr val="1F1A62"/>
                </a:solidFill>
                <a:latin typeface="Helvetica"/>
                <a:cs typeface="Helvetica"/>
              </a:rPr>
              <a:t>tune-in, foot traffic)</a:t>
            </a:r>
          </a:p>
          <a:p>
            <a:pPr marL="285750" indent="-285750">
              <a:buBlip>
                <a:blip r:embed="rId4"/>
              </a:buBlip>
              <a:defRPr/>
            </a:pPr>
            <a:r>
              <a:rPr lang="en-US" sz="1400" dirty="0">
                <a:solidFill>
                  <a:srgbClr val="1F1A62"/>
                </a:solidFill>
                <a:latin typeface="Helvetica"/>
                <a:cs typeface="Helvetica"/>
              </a:rPr>
              <a:t>Sales / Revenues</a:t>
            </a:r>
            <a:endParaRPr lang="en-US" sz="1200" dirty="0">
              <a:solidFill>
                <a:srgbClr val="1F1A62"/>
              </a:solidFill>
              <a:latin typeface="Helvetica"/>
              <a:cs typeface="Helvetica"/>
            </a:endParaRPr>
          </a:p>
          <a:p>
            <a:pPr marL="285750" indent="-285750">
              <a:buBlip>
                <a:blip r:embed="rId4"/>
              </a:buBlip>
              <a:defRPr/>
            </a:pPr>
            <a:r>
              <a:rPr lang="en-US" sz="1400" dirty="0">
                <a:solidFill>
                  <a:srgbClr val="1F1A62"/>
                </a:solidFill>
                <a:latin typeface="Helvetica"/>
                <a:cs typeface="Helvetica"/>
              </a:rPr>
              <a:t>Optimizations / ROI</a:t>
            </a:r>
            <a:endParaRPr lang="en-US" sz="1200" dirty="0">
              <a:solidFill>
                <a:srgbClr val="1F1A62"/>
              </a:solidFill>
              <a:latin typeface="Helvetica"/>
              <a:cs typeface="Helvetica"/>
            </a:endParaRPr>
          </a:p>
          <a:p>
            <a:pPr marL="285750" indent="-285750">
              <a:buBlip>
                <a:blip r:embed="rId4"/>
              </a:buBlip>
              <a:defRPr/>
            </a:pPr>
            <a:r>
              <a:rPr lang="en-US" sz="1400" dirty="0">
                <a:solidFill>
                  <a:srgbClr val="1F1A62"/>
                </a:solidFill>
                <a:latin typeface="Helvetica"/>
                <a:cs typeface="Helvetica"/>
              </a:rPr>
              <a:t>Cost Efficiencies (Conversions)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Rounded Corners 2">
            <a:extLst>
              <a:ext uri="{FF2B5EF4-FFF2-40B4-BE49-F238E27FC236}">
                <a16:creationId xmlns:a16="http://schemas.microsoft.com/office/drawing/2014/main" id="{B68A7C96-7D8D-A59C-98FA-27AD3E8214CD}"/>
              </a:ext>
            </a:extLst>
          </p:cNvPr>
          <p:cNvSpPr/>
          <p:nvPr/>
        </p:nvSpPr>
        <p:spPr>
          <a:xfrm>
            <a:off x="8156289" y="1437143"/>
            <a:ext cx="3700560" cy="4812882"/>
          </a:xfrm>
          <a:prstGeom prst="roundRect">
            <a:avLst>
              <a:gd name="adj" fmla="val 0"/>
            </a:avLst>
          </a:prstGeom>
          <a:solidFill>
            <a:srgbClr val="E2E8F0"/>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Full-Funnel Outcomes</a:t>
            </a:r>
            <a:endParaRPr lang="en-US" b="1" u="sng" dirty="0">
              <a:solidFill>
                <a:srgbClr val="ED3C8D"/>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Awareness +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while also increasing the likelihood 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1F1A62"/>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Sampling</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full-funnel outcomes:</a:t>
            </a:r>
          </a:p>
          <a:p>
            <a:pPr marL="285750" indent="-285750">
              <a:buBlip>
                <a:blip r:embed="rId4"/>
              </a:buBlip>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Reach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 Brand Recall  Conversion Rates  Sales  Optimizations  </a:t>
            </a:r>
            <a:b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b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Cost Efficiencies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26" name="Group 25">
            <a:extLst>
              <a:ext uri="{FF2B5EF4-FFF2-40B4-BE49-F238E27FC236}">
                <a16:creationId xmlns:a16="http://schemas.microsoft.com/office/drawing/2014/main" id="{53FD7662-7271-4575-978A-289D4A581EF7}"/>
              </a:ext>
            </a:extLst>
          </p:cNvPr>
          <p:cNvGrpSpPr/>
          <p:nvPr/>
        </p:nvGrpSpPr>
        <p:grpSpPr>
          <a:xfrm>
            <a:off x="1640646" y="1534435"/>
            <a:ext cx="947907" cy="811783"/>
            <a:chOff x="6096001" y="2282518"/>
            <a:chExt cx="2310121" cy="2134924"/>
          </a:xfrm>
        </p:grpSpPr>
        <p:pic>
          <p:nvPicPr>
            <p:cNvPr id="23" name="Picture 22" descr="Icon&#10;&#10;Description automatically generated">
              <a:extLst>
                <a:ext uri="{FF2B5EF4-FFF2-40B4-BE49-F238E27FC236}">
                  <a16:creationId xmlns:a16="http://schemas.microsoft.com/office/drawing/2014/main" id="{EFB7FBB8-9770-4061-8603-440DCBFB55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25" name="Picture 24" descr="Logo&#10;&#10;Description automatically generated">
              <a:extLst>
                <a:ext uri="{FF2B5EF4-FFF2-40B4-BE49-F238E27FC236}">
                  <a16:creationId xmlns:a16="http://schemas.microsoft.com/office/drawing/2014/main" id="{CF1B852E-94FA-4662-95D3-5F154E35FA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20" name="Picture 19" descr="Icon&#10;&#10;Description automatically generated">
            <a:extLst>
              <a:ext uri="{FF2B5EF4-FFF2-40B4-BE49-F238E27FC236}">
                <a16:creationId xmlns:a16="http://schemas.microsoft.com/office/drawing/2014/main" id="{CCED575B-6758-4F08-AE0A-32DCC04587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51858" y="1534435"/>
            <a:ext cx="807720" cy="807720"/>
          </a:xfrm>
          <a:prstGeom prst="rect">
            <a:avLst/>
          </a:prstGeom>
        </p:spPr>
      </p:pic>
      <p:pic>
        <p:nvPicPr>
          <p:cNvPr id="6" name="Picture 5" descr="A colorful logo with arrows and a gear&#10;&#10;Description automatically generated with medium confidence">
            <a:extLst>
              <a:ext uri="{FF2B5EF4-FFF2-40B4-BE49-F238E27FC236}">
                <a16:creationId xmlns:a16="http://schemas.microsoft.com/office/drawing/2014/main" id="{B56A92E3-DF6B-486B-E7A5-6AE4BC26F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2709" y="1534435"/>
            <a:ext cx="807720" cy="807720"/>
          </a:xfrm>
          <a:prstGeom prst="rect">
            <a:avLst/>
          </a:prstGeom>
        </p:spPr>
      </p:pic>
      <p:sp>
        <p:nvSpPr>
          <p:cNvPr id="5" name="TextBox 4">
            <a:extLst>
              <a:ext uri="{FF2B5EF4-FFF2-40B4-BE49-F238E27FC236}">
                <a16:creationId xmlns:a16="http://schemas.microsoft.com/office/drawing/2014/main" id="{F0334CFD-93B3-8372-0DD9-1FBBF12611D9}"/>
              </a:ext>
            </a:extLst>
          </p:cNvPr>
          <p:cNvSpPr txBox="1"/>
          <p:nvPr/>
        </p:nvSpPr>
        <p:spPr>
          <a:xfrm>
            <a:off x="526244" y="6260127"/>
            <a:ext cx="2047302" cy="246221"/>
          </a:xfrm>
          <a:prstGeom prst="rect">
            <a:avLst/>
          </a:prstGeom>
          <a:noFill/>
        </p:spPr>
        <p:txBody>
          <a:bodyPr wrap="square" rtlCol="0">
            <a:spAutoFit/>
          </a:bodyPr>
          <a:lstStyle/>
          <a:p>
            <a:r>
              <a:rPr lang="en-US" sz="1000">
                <a:solidFill>
                  <a:srgbClr val="1F1A62"/>
                </a:solidFill>
                <a:latin typeface="Helvetica" panose="020B0403020202020204" pitchFamily="34" charset="0"/>
              </a:rPr>
              <a:t>*based on campaign KPIs</a:t>
            </a:r>
          </a:p>
        </p:txBody>
      </p:sp>
      <p:pic>
        <p:nvPicPr>
          <p:cNvPr id="7" name="Picture 6">
            <a:extLst>
              <a:ext uri="{FF2B5EF4-FFF2-40B4-BE49-F238E27FC236}">
                <a16:creationId xmlns:a16="http://schemas.microsoft.com/office/drawing/2014/main" id="{5CA353D7-8ADB-B673-A079-3712C91C60C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54DB3E78-AB52-EBA6-6621-132B59B6AEA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878B68A-36E5-9BEC-63BA-1FD7E3FABC4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855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435279" y="4912163"/>
            <a:ext cx="37983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pic>
        <p:nvPicPr>
          <p:cNvPr id="3" name="Picture 2" descr="A colorful logo with arrows and a gear&#10;&#10;Description automatically generated with medium confidence">
            <a:extLst>
              <a:ext uri="{FF2B5EF4-FFF2-40B4-BE49-F238E27FC236}">
                <a16:creationId xmlns:a16="http://schemas.microsoft.com/office/drawing/2014/main" id="{7938F263-2793-3CDB-3B41-5D229603D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238" y="3288325"/>
            <a:ext cx="1156916" cy="1156916"/>
          </a:xfrm>
          <a:prstGeom prst="rect">
            <a:avLst/>
          </a:prstGeom>
        </p:spPr>
      </p:pic>
      <p:sp>
        <p:nvSpPr>
          <p:cNvPr id="2" name="Rectangle 1">
            <a:extLst>
              <a:ext uri="{FF2B5EF4-FFF2-40B4-BE49-F238E27FC236}">
                <a16:creationId xmlns:a16="http://schemas.microsoft.com/office/drawing/2014/main" id="{E6C8D499-FE2C-E140-E2F7-A08A2C0FC35C}"/>
              </a:ext>
            </a:extLst>
          </p:cNvPr>
          <p:cNvSpPr/>
          <p:nvPr/>
        </p:nvSpPr>
        <p:spPr>
          <a:xfrm>
            <a:off x="190689" y="1249309"/>
            <a:ext cx="428749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algn="ctr">
              <a:defRPr/>
            </a:pPr>
            <a:r>
              <a:rPr lang="en-US" sz="3600" b="1">
                <a:solidFill>
                  <a:srgbClr val="ED3C8D"/>
                </a:solidFill>
                <a:latin typeface="Helvetica" pitchFamily="2" charset="0"/>
              </a:rPr>
              <a:t>Full-Funnel Outcomes</a:t>
            </a:r>
          </a:p>
        </p:txBody>
      </p:sp>
      <p:sp>
        <p:nvSpPr>
          <p:cNvPr id="4" name="Cross 3">
            <a:extLst>
              <a:ext uri="{FF2B5EF4-FFF2-40B4-BE49-F238E27FC236}">
                <a16:creationId xmlns:a16="http://schemas.microsoft.com/office/drawing/2014/main" id="{62A697C2-A114-0DC0-6FFD-BC61E7D05D69}"/>
              </a:ext>
            </a:extLst>
          </p:cNvPr>
          <p:cNvSpPr/>
          <p:nvPr/>
        </p:nvSpPr>
        <p:spPr>
          <a:xfrm>
            <a:off x="7280239" y="2835458"/>
            <a:ext cx="921081" cy="934164"/>
          </a:xfrm>
          <a:prstGeom prst="plus">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997E47E-4E71-196A-95B0-BE5C209200DD}"/>
              </a:ext>
            </a:extLst>
          </p:cNvPr>
          <p:cNvSpPr/>
          <p:nvPr/>
        </p:nvSpPr>
        <p:spPr>
          <a:xfrm>
            <a:off x="5008268" y="811800"/>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16D319-6F28-8AD9-2F1B-06E8E231ACC8}"/>
              </a:ext>
            </a:extLst>
          </p:cNvPr>
          <p:cNvSpPr txBox="1"/>
          <p:nvPr/>
        </p:nvSpPr>
        <p:spPr>
          <a:xfrm>
            <a:off x="5008268" y="840456"/>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8" name="TextBox 7">
            <a:extLst>
              <a:ext uri="{FF2B5EF4-FFF2-40B4-BE49-F238E27FC236}">
                <a16:creationId xmlns:a16="http://schemas.microsoft.com/office/drawing/2014/main" id="{F41B3CF7-A01E-2126-5C48-B9FCFDCD482F}"/>
              </a:ext>
            </a:extLst>
          </p:cNvPr>
          <p:cNvSpPr txBox="1"/>
          <p:nvPr/>
        </p:nvSpPr>
        <p:spPr>
          <a:xfrm>
            <a:off x="5100052" y="1278780"/>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9" name="Rectangle: Rounded Corners 8">
            <a:extLst>
              <a:ext uri="{FF2B5EF4-FFF2-40B4-BE49-F238E27FC236}">
                <a16:creationId xmlns:a16="http://schemas.microsoft.com/office/drawing/2014/main" id="{E2F0FB63-126F-F287-8BB4-8621AECD390E}"/>
              </a:ext>
            </a:extLst>
          </p:cNvPr>
          <p:cNvSpPr/>
          <p:nvPr/>
        </p:nvSpPr>
        <p:spPr>
          <a:xfrm>
            <a:off x="5008268" y="4273239"/>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275D0C5-0369-3B0C-D6FA-6225EAB43887}"/>
              </a:ext>
            </a:extLst>
          </p:cNvPr>
          <p:cNvSpPr txBox="1"/>
          <p:nvPr/>
        </p:nvSpPr>
        <p:spPr>
          <a:xfrm>
            <a:off x="5008268" y="4301895"/>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11" name="TextBox 10">
            <a:extLst>
              <a:ext uri="{FF2B5EF4-FFF2-40B4-BE49-F238E27FC236}">
                <a16:creationId xmlns:a16="http://schemas.microsoft.com/office/drawing/2014/main" id="{42ED1FEB-4706-7E74-BA0A-8D4190590753}"/>
              </a:ext>
            </a:extLst>
          </p:cNvPr>
          <p:cNvSpPr txBox="1"/>
          <p:nvPr/>
        </p:nvSpPr>
        <p:spPr>
          <a:xfrm>
            <a:off x="5100052" y="4659835"/>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(e.g., visit a website, download an app, sign-up </a:t>
            </a:r>
            <a:b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purchase, etc.)</a:t>
            </a:r>
            <a:endPar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4F0FA27B-EDF6-061E-FBEF-6A34853FE2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6368" y="4469608"/>
            <a:ext cx="1156916" cy="1156916"/>
          </a:xfrm>
          <a:prstGeom prst="rect">
            <a:avLst/>
          </a:prstGeom>
        </p:spPr>
      </p:pic>
      <p:grpSp>
        <p:nvGrpSpPr>
          <p:cNvPr id="13" name="Group 12">
            <a:extLst>
              <a:ext uri="{FF2B5EF4-FFF2-40B4-BE49-F238E27FC236}">
                <a16:creationId xmlns:a16="http://schemas.microsoft.com/office/drawing/2014/main" id="{FA640583-2A16-63FB-09F7-6CEFDECFC5D7}"/>
              </a:ext>
            </a:extLst>
          </p:cNvPr>
          <p:cNvGrpSpPr/>
          <p:nvPr/>
        </p:nvGrpSpPr>
        <p:grpSpPr>
          <a:xfrm>
            <a:off x="10726368" y="959604"/>
            <a:ext cx="1340216" cy="1162735"/>
            <a:chOff x="6096001" y="2282518"/>
            <a:chExt cx="2310121" cy="2134924"/>
          </a:xfrm>
        </p:grpSpPr>
        <p:pic>
          <p:nvPicPr>
            <p:cNvPr id="14" name="Picture 13" descr="Icon&#10;&#10;Description automatically generated">
              <a:extLst>
                <a:ext uri="{FF2B5EF4-FFF2-40B4-BE49-F238E27FC236}">
                  <a16:creationId xmlns:a16="http://schemas.microsoft.com/office/drawing/2014/main" id="{FA4A2FFB-1E7C-A9C9-6420-2A682AFDDA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17" name="Picture 16" descr="Logo&#10;&#10;Description automatically generated">
              <a:extLst>
                <a:ext uri="{FF2B5EF4-FFF2-40B4-BE49-F238E27FC236}">
                  <a16:creationId xmlns:a16="http://schemas.microsoft.com/office/drawing/2014/main" id="{0AF6F24C-0D11-932A-24C2-5497C2F71C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8" name="Picture 17">
            <a:extLst>
              <a:ext uri="{FF2B5EF4-FFF2-40B4-BE49-F238E27FC236}">
                <a16:creationId xmlns:a16="http://schemas.microsoft.com/office/drawing/2014/main" id="{B5C282E3-717A-4870-AF97-68A836DEE6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9" name="Slide Number Placeholder 5">
            <a:extLst>
              <a:ext uri="{FF2B5EF4-FFF2-40B4-BE49-F238E27FC236}">
                <a16:creationId xmlns:a16="http://schemas.microsoft.com/office/drawing/2014/main" id="{8C1122B0-9446-F87E-B808-E3AE09ED53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B6C00D4E-4F6B-820C-DB6F-1247B84B4CC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51083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2B05E005-0B37-4DA4-AA5D-6DB7530A9FA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42581" y="69560"/>
            <a:ext cx="8170936" cy="1107996"/>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An optimized test led to an audience-based TV campaign which </a:t>
            </a:r>
            <a:r>
              <a:rPr lang="en-US" sz="2200" b="1">
                <a:solidFill>
                  <a:srgbClr val="1F1A62"/>
                </a:solidFill>
                <a:latin typeface="Helvetica"/>
                <a:cs typeface="Helvetica"/>
              </a:rPr>
              <a:t>drove incremental reach</a:t>
            </a:r>
            <a:r>
              <a:rPr lang="en-US" sz="2200">
                <a:solidFill>
                  <a:srgbClr val="1F1A62"/>
                </a:solidFill>
                <a:latin typeface="Helvetica"/>
                <a:cs typeface="Helvetica"/>
              </a:rPr>
              <a:t>, </a:t>
            </a:r>
            <a:r>
              <a:rPr lang="en-US" sz="2200" b="1">
                <a:solidFill>
                  <a:srgbClr val="1F1A62"/>
                </a:solidFill>
                <a:latin typeface="Helvetica"/>
                <a:cs typeface="Helvetica"/>
              </a:rPr>
              <a:t>increased sales </a:t>
            </a:r>
            <a:r>
              <a:rPr lang="en-US" sz="2200">
                <a:solidFill>
                  <a:srgbClr val="1F1A62"/>
                </a:solidFill>
                <a:latin typeface="Helvetica"/>
                <a:cs typeface="Helvetica"/>
              </a:rPr>
              <a:t>and </a:t>
            </a:r>
            <a:r>
              <a:rPr lang="en-US" sz="2200" b="1">
                <a:solidFill>
                  <a:srgbClr val="1F1A62"/>
                </a:solidFill>
                <a:latin typeface="Helvetica"/>
                <a:cs typeface="Helvetica"/>
              </a:rPr>
              <a:t>cost efficiencies</a:t>
            </a:r>
            <a:r>
              <a:rPr lang="en-US" sz="2200">
                <a:solidFill>
                  <a:srgbClr val="1F1A62"/>
                </a:solidFill>
                <a:latin typeface="Helvetica"/>
                <a:cs typeface="Helvetica"/>
              </a:rPr>
              <a:t> for the local auto dealership</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75457" y="6208307"/>
            <a:ext cx="66694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Effectv, Automotive Case Study. *AIL = Audience Intelligence for Local,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Effectv’s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audience-based video solution. The test campaign ran between June-July 2020. </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1" name="Picture 30" descr="Logo, icon&#10;&#10;Description automatically generated">
            <a:extLst>
              <a:ext uri="{FF2B5EF4-FFF2-40B4-BE49-F238E27FC236}">
                <a16:creationId xmlns:a16="http://schemas.microsoft.com/office/drawing/2014/main" id="{7E835760-0B3C-45FC-BF7F-E7EB4B379F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556" y="-35376"/>
            <a:ext cx="886904" cy="886904"/>
          </a:xfrm>
          <a:prstGeom prst="rect">
            <a:avLst/>
          </a:prstGeom>
          <a:noFill/>
          <a:ln>
            <a:noFill/>
          </a:ln>
        </p:spPr>
      </p:pic>
      <p:pic>
        <p:nvPicPr>
          <p:cNvPr id="9" name="Picture 2" descr="Image result for effectv logo">
            <a:extLst>
              <a:ext uri="{FF2B5EF4-FFF2-40B4-BE49-F238E27FC236}">
                <a16:creationId xmlns:a16="http://schemas.microsoft.com/office/drawing/2014/main" id="{AB3BBCDD-C385-4CBB-A19D-47165511493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79521" y="5975904"/>
            <a:ext cx="1343511" cy="507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Chart 49">
            <a:extLst>
              <a:ext uri="{FF2B5EF4-FFF2-40B4-BE49-F238E27FC236}">
                <a16:creationId xmlns:a16="http://schemas.microsoft.com/office/drawing/2014/main" id="{43D1E173-AD86-420C-AA32-991440C4C519}"/>
              </a:ext>
            </a:extLst>
          </p:cNvPr>
          <p:cNvGraphicFramePr/>
          <p:nvPr/>
        </p:nvGraphicFramePr>
        <p:xfrm>
          <a:off x="4306673" y="2702598"/>
          <a:ext cx="7269804" cy="36625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Chart 51">
            <a:extLst>
              <a:ext uri="{FF2B5EF4-FFF2-40B4-BE49-F238E27FC236}">
                <a16:creationId xmlns:a16="http://schemas.microsoft.com/office/drawing/2014/main" id="{3B32AFD7-2616-4132-8E49-9258BA825881}"/>
              </a:ext>
            </a:extLst>
          </p:cNvPr>
          <p:cNvGraphicFramePr/>
          <p:nvPr/>
        </p:nvGraphicFramePr>
        <p:xfrm>
          <a:off x="5447487" y="3304850"/>
          <a:ext cx="4854101" cy="280304"/>
        </p:xfrm>
        <a:graphic>
          <a:graphicData uri="http://schemas.openxmlformats.org/drawingml/2006/chart">
            <c:chart xmlns:c="http://schemas.openxmlformats.org/drawingml/2006/chart" xmlns:r="http://schemas.openxmlformats.org/officeDocument/2006/relationships" r:id="rId6"/>
          </a:graphicData>
        </a:graphic>
      </p:graphicFrame>
      <p:sp>
        <p:nvSpPr>
          <p:cNvPr id="53" name="Rectangle: Rounded Corners 52">
            <a:extLst>
              <a:ext uri="{FF2B5EF4-FFF2-40B4-BE49-F238E27FC236}">
                <a16:creationId xmlns:a16="http://schemas.microsoft.com/office/drawing/2014/main" id="{5B7EF79C-D980-4EAD-8F22-C8F9F8E670BC}"/>
              </a:ext>
            </a:extLst>
          </p:cNvPr>
          <p:cNvSpPr/>
          <p:nvPr/>
        </p:nvSpPr>
        <p:spPr>
          <a:xfrm>
            <a:off x="10073386" y="3423915"/>
            <a:ext cx="1221581" cy="578157"/>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 </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reach for Sports/News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4" name="Rectangle: Rounded Corners 53">
            <a:extLst>
              <a:ext uri="{FF2B5EF4-FFF2-40B4-BE49-F238E27FC236}">
                <a16:creationId xmlns:a16="http://schemas.microsoft.com/office/drawing/2014/main" id="{8048A8C3-A857-4174-B5A1-E198C7C6F9EE}"/>
              </a:ext>
            </a:extLst>
          </p:cNvPr>
          <p:cNvSpPr/>
          <p:nvPr/>
        </p:nvSpPr>
        <p:spPr>
          <a:xfrm>
            <a:off x="10073385" y="4245069"/>
            <a:ext cx="1221581" cy="578157"/>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reach for audience targeted schedule</a:t>
            </a:r>
          </a:p>
        </p:txBody>
      </p:sp>
      <p:sp>
        <p:nvSpPr>
          <p:cNvPr id="55" name="TextBox 54">
            <a:extLst>
              <a:ext uri="{FF2B5EF4-FFF2-40B4-BE49-F238E27FC236}">
                <a16:creationId xmlns:a16="http://schemas.microsoft.com/office/drawing/2014/main" id="{15F318FB-BD80-423A-9E79-565C961E329D}"/>
              </a:ext>
            </a:extLst>
          </p:cNvPr>
          <p:cNvSpPr txBox="1"/>
          <p:nvPr/>
        </p:nvSpPr>
        <p:spPr>
          <a:xfrm>
            <a:off x="4464995" y="2815583"/>
            <a:ext cx="70428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Target HH 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In-Market for a New Vehicle</a:t>
            </a:r>
          </a:p>
        </p:txBody>
      </p:sp>
      <p:sp>
        <p:nvSpPr>
          <p:cNvPr id="36" name="TextBox 35">
            <a:extLst>
              <a:ext uri="{FF2B5EF4-FFF2-40B4-BE49-F238E27FC236}">
                <a16:creationId xmlns:a16="http://schemas.microsoft.com/office/drawing/2014/main" id="{851CBE55-976F-4495-964F-AE5F96EFFB22}"/>
              </a:ext>
            </a:extLst>
          </p:cNvPr>
          <p:cNvSpPr txBox="1"/>
          <p:nvPr/>
        </p:nvSpPr>
        <p:spPr>
          <a:xfrm>
            <a:off x="4464995" y="2566358"/>
            <a:ext cx="70428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ED3C8D"/>
                </a:solidFill>
                <a:effectLst/>
                <a:uLnTx/>
                <a:uFillTx/>
                <a:latin typeface="Helvetica" panose="020B0403020202020204" pitchFamily="34" charset="0"/>
                <a:ea typeface="+mn-ea"/>
                <a:cs typeface="+mn-cs"/>
              </a:rPr>
              <a:t>August 2020: Full Scale, Audience-Based Campaign</a:t>
            </a:r>
          </a:p>
        </p:txBody>
      </p:sp>
      <p:sp>
        <p:nvSpPr>
          <p:cNvPr id="27" name="Rectangle 26">
            <a:extLst>
              <a:ext uri="{FF2B5EF4-FFF2-40B4-BE49-F238E27FC236}">
                <a16:creationId xmlns:a16="http://schemas.microsoft.com/office/drawing/2014/main" id="{70DF31C6-3694-497B-B62C-5152B469E0BD}"/>
              </a:ext>
            </a:extLst>
          </p:cNvPr>
          <p:cNvSpPr/>
          <p:nvPr/>
        </p:nvSpPr>
        <p:spPr>
          <a:xfrm>
            <a:off x="95249" y="901784"/>
            <a:ext cx="3884959" cy="56477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Tate Automotive (Dodge, Chrysler, Jeep) in Glen Burnie, Maryland sought to increase sales by expanding their customer base while achieving cost efficiencies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Following a small test based on a data-driven TV campaign with Effectv, which showed that incremental reach is achieved within a broader schedule, the brand applied those learnings to a full-scale audience-based campaign utilizing more than twice as many networks as the previous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In-Market for a New Vehicle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full-scale audience-based campaign led to:</a:t>
            </a:r>
          </a:p>
          <a:p>
            <a:pPr marL="742950" marR="0" lvl="1"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sng" strike="noStrike" kern="1200" cap="none" spc="0" normalizeH="0" baseline="0" noProof="0">
                <a:ln>
                  <a:noFill/>
                </a:ln>
                <a:solidFill>
                  <a:srgbClr val="1F1A62"/>
                </a:solidFill>
                <a:effectLst/>
                <a:uLnTx/>
                <a:uFillTx/>
                <a:latin typeface="Helvetica"/>
                <a:ea typeface="+mn-ea"/>
                <a:cs typeface="Helvetica"/>
              </a:rPr>
              <a:t>Greater efficiencies</a:t>
            </a:r>
            <a:r>
              <a:rPr kumimoji="0" lang="en-US" sz="1100" b="0" i="0" u="none" strike="noStrike" kern="1200" cap="none" spc="0" normalizeH="0" baseline="0" noProof="0">
                <a:ln>
                  <a:noFill/>
                </a:ln>
                <a:solidFill>
                  <a:srgbClr val="1F1A62"/>
                </a:solidFill>
                <a:effectLst/>
                <a:uLnTx/>
                <a:uFillTx/>
                <a:latin typeface="Helvetica"/>
                <a:ea typeface="+mn-ea"/>
                <a:cs typeface="Helvetica"/>
              </a:rPr>
              <a:t>: +24% YoY investment increase vs. </a:t>
            </a:r>
            <a:r>
              <a:rPr kumimoji="0" lang="en-US" sz="1100" b="0" i="0" u="none" strike="noStrike" kern="1200" cap="none" spc="0" normalizeH="0" baseline="0" noProof="0">
                <a:ln>
                  <a:noFill/>
                </a:ln>
                <a:solidFill>
                  <a:srgbClr val="ED3C8D"/>
                </a:solidFill>
                <a:effectLst/>
                <a:uLnTx/>
                <a:uFillTx/>
                <a:latin typeface="Helvetica"/>
                <a:ea typeface="+mn-ea"/>
                <a:cs typeface="Helvetica"/>
              </a:rPr>
              <a:t>+46% YoY increase in target HH reach</a:t>
            </a:r>
            <a:r>
              <a:rPr kumimoji="0" lang="en-US" sz="1100" b="0" i="0" u="none" strike="noStrike" kern="1200" cap="none" spc="0" normalizeH="0" baseline="0" noProof="0">
                <a:ln>
                  <a:noFill/>
                </a:ln>
                <a:solidFill>
                  <a:srgbClr val="1F1A62"/>
                </a:solidFill>
                <a:effectLst/>
                <a:uLnTx/>
                <a:uFillTx/>
                <a:latin typeface="Helvetica"/>
                <a:ea typeface="+mn-ea"/>
                <a:cs typeface="Helvetica"/>
              </a:rPr>
              <a:t> (vs. traditional campaign in 2019)</a:t>
            </a:r>
          </a:p>
          <a:p>
            <a:pPr marL="742950" marR="0" lvl="1" indent="-285750" algn="l" defTabSz="914400" rtl="0" eaLnBrk="1" fontAlgn="auto" latinLnBrk="0" hangingPunct="1">
              <a:lnSpc>
                <a:spcPct val="100000"/>
              </a:lnSpc>
              <a:spcBef>
                <a:spcPts val="0"/>
              </a:spcBef>
              <a:spcAft>
                <a:spcPts val="0"/>
              </a:spcAft>
              <a:buClrTx/>
              <a:buSzTx/>
              <a:buFontTx/>
              <a:buBlip>
                <a:blip r:embed="rId7"/>
              </a:buBlip>
              <a:tabLst/>
              <a:defRPr/>
            </a:pPr>
            <a:endParaRPr kumimoji="0" lang="en-US" sz="400" b="0" i="0" u="sng"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sng" strike="noStrike" kern="1200" cap="none" spc="0" normalizeH="0" baseline="0" noProof="0">
                <a:ln>
                  <a:noFill/>
                </a:ln>
                <a:solidFill>
                  <a:srgbClr val="1F1A62"/>
                </a:solidFill>
                <a:effectLst/>
                <a:uLnTx/>
                <a:uFillTx/>
                <a:latin typeface="Helvetica"/>
                <a:ea typeface="+mn-ea"/>
                <a:cs typeface="Helvetica"/>
              </a:rPr>
              <a:t>Sales</a:t>
            </a:r>
            <a:r>
              <a:rPr kumimoji="0" lang="en-US" sz="1100" b="0"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ED3C8D"/>
                </a:solidFill>
                <a:effectLst/>
                <a:uLnTx/>
                <a:uFillTx/>
                <a:latin typeface="Helvetica"/>
                <a:ea typeface="+mn-ea"/>
                <a:cs typeface="Helvetica"/>
              </a:rPr>
              <a:t>160 cars sold</a:t>
            </a:r>
            <a:r>
              <a:rPr kumimoji="0" lang="en-US" sz="1100" b="0" i="0" u="none" strike="noStrike" kern="1200" cap="none" spc="0" normalizeH="0" baseline="0" noProof="0">
                <a:ln>
                  <a:noFill/>
                </a:ln>
                <a:solidFill>
                  <a:srgbClr val="1F1A62"/>
                </a:solidFill>
                <a:effectLst/>
                <a:uLnTx/>
                <a:uFillTx/>
                <a:latin typeface="Helvetica"/>
                <a:ea typeface="+mn-ea"/>
                <a:cs typeface="Helvetica"/>
              </a:rPr>
              <a:t>, #1 brand dealer in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Effectv’s</a:t>
            </a:r>
            <a:r>
              <a:rPr kumimoji="0" lang="en-US" sz="1200" b="0" i="0" u="none" strike="noStrike" kern="1200" cap="none" spc="0" normalizeH="0" baseline="0" noProof="0">
                <a:ln>
                  <a:noFill/>
                </a:ln>
                <a:solidFill>
                  <a:srgbClr val="1F1A62"/>
                </a:solidFill>
                <a:effectLst/>
                <a:uLnTx/>
                <a:uFillTx/>
                <a:latin typeface="Helvetica"/>
                <a:ea typeface="+mn-ea"/>
                <a:cs typeface="Helvetica"/>
              </a:rPr>
              <a:t> Audience Intelligence for Local / Data-driven linear</a:t>
            </a: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p:txBody>
      </p:sp>
      <p:sp>
        <p:nvSpPr>
          <p:cNvPr id="29" name="Rectangle 28">
            <a:extLst>
              <a:ext uri="{FF2B5EF4-FFF2-40B4-BE49-F238E27FC236}">
                <a16:creationId xmlns:a16="http://schemas.microsoft.com/office/drawing/2014/main" id="{7EA0A2BB-D565-4ACD-B1B5-CBD22C194DFC}"/>
              </a:ext>
            </a:extLst>
          </p:cNvPr>
          <p:cNvSpPr/>
          <p:nvPr/>
        </p:nvSpPr>
        <p:spPr>
          <a:xfrm>
            <a:off x="8431532" y="1650288"/>
            <a:ext cx="1135917" cy="70788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160</a:t>
            </a:r>
            <a:br>
              <a:rPr kumimoji="0" lang="en-US" sz="3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Cars Sold</a:t>
            </a:r>
            <a:endPar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2" name="Rectangle 31">
            <a:extLst>
              <a:ext uri="{FF2B5EF4-FFF2-40B4-BE49-F238E27FC236}">
                <a16:creationId xmlns:a16="http://schemas.microsoft.com/office/drawing/2014/main" id="{CF3C24AC-12AA-4EF0-BE22-54517D5B6969}"/>
              </a:ext>
            </a:extLst>
          </p:cNvPr>
          <p:cNvSpPr/>
          <p:nvPr/>
        </p:nvSpPr>
        <p:spPr>
          <a:xfrm>
            <a:off x="9929458" y="1585549"/>
            <a:ext cx="1135917" cy="9233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a:t>
            </a:r>
            <a:br>
              <a:rPr kumimoji="0" lang="en-US" sz="3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Dealer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 the State</a:t>
            </a:r>
            <a:endPar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aphicFrame>
        <p:nvGraphicFramePr>
          <p:cNvPr id="33" name="Table 32">
            <a:extLst>
              <a:ext uri="{FF2B5EF4-FFF2-40B4-BE49-F238E27FC236}">
                <a16:creationId xmlns:a16="http://schemas.microsoft.com/office/drawing/2014/main" id="{72570B51-E437-4E72-ABB7-90904871F566}"/>
              </a:ext>
            </a:extLst>
          </p:cNvPr>
          <p:cNvGraphicFramePr>
            <a:graphicFrameLocks noGrp="1"/>
          </p:cNvGraphicFramePr>
          <p:nvPr/>
        </p:nvGraphicFramePr>
        <p:xfrm>
          <a:off x="4391538" y="1251833"/>
          <a:ext cx="3722614" cy="1323110"/>
        </p:xfrm>
        <a:graphic>
          <a:graphicData uri="http://schemas.openxmlformats.org/drawingml/2006/table">
            <a:tbl>
              <a:tblPr/>
              <a:tblGrid>
                <a:gridCol w="1123863">
                  <a:extLst>
                    <a:ext uri="{9D8B030D-6E8A-4147-A177-3AD203B41FA5}">
                      <a16:colId xmlns:a16="http://schemas.microsoft.com/office/drawing/2014/main" val="3163056944"/>
                    </a:ext>
                  </a:extLst>
                </a:gridCol>
                <a:gridCol w="745502">
                  <a:extLst>
                    <a:ext uri="{9D8B030D-6E8A-4147-A177-3AD203B41FA5}">
                      <a16:colId xmlns:a16="http://schemas.microsoft.com/office/drawing/2014/main" val="1512650426"/>
                    </a:ext>
                  </a:extLst>
                </a:gridCol>
                <a:gridCol w="784587">
                  <a:extLst>
                    <a:ext uri="{9D8B030D-6E8A-4147-A177-3AD203B41FA5}">
                      <a16:colId xmlns:a16="http://schemas.microsoft.com/office/drawing/2014/main" val="8500115"/>
                    </a:ext>
                  </a:extLst>
                </a:gridCol>
                <a:gridCol w="1068662">
                  <a:extLst>
                    <a:ext uri="{9D8B030D-6E8A-4147-A177-3AD203B41FA5}">
                      <a16:colId xmlns:a16="http://schemas.microsoft.com/office/drawing/2014/main" val="3737990062"/>
                    </a:ext>
                  </a:extLst>
                </a:gridCol>
              </a:tblGrid>
              <a:tr h="177770">
                <a:tc gridSpan="4">
                  <a:txBody>
                    <a:bodyPr/>
                    <a:lstStyle/>
                    <a:p>
                      <a:pPr algn="ctr" fontAlgn="b"/>
                      <a:r>
                        <a:rPr lang="en-US" sz="1000" b="1" i="0" u="none" strike="noStrike">
                          <a:solidFill>
                            <a:schemeClr val="bg1"/>
                          </a:solidFill>
                          <a:effectLst/>
                          <a:latin typeface="Helvetica" panose="020B0604020202020204" pitchFamily="34" charset="0"/>
                          <a:cs typeface="Helvetica" panose="020B0604020202020204" pitchFamily="34" charset="0"/>
                        </a:rPr>
                        <a:t>Traditional vs. Targeted Campaign</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126560"/>
                  </a:ext>
                </a:extLst>
              </a:tr>
              <a:tr h="325743">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Campaign</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 of Networks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Target Reach</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Frequency</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1350236350"/>
                  </a:ext>
                </a:extLst>
              </a:tr>
              <a:tr h="325743">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August 2019</a:t>
                      </a:r>
                      <a:endParaRPr lang="en-US" sz="1200" b="0" i="1" u="none" strike="noStrike">
                        <a:solidFill>
                          <a:srgbClr val="1F1A62"/>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12</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48%</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3.7</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223958"/>
                  </a:ext>
                </a:extLst>
              </a:tr>
              <a:tr h="325743">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August 2020</a:t>
                      </a:r>
                      <a:endParaRPr lang="en-US" sz="1200" b="0" i="1" u="none" strike="noStrike">
                        <a:solidFill>
                          <a:srgbClr val="1F1A62"/>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34</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70%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11.1</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685419"/>
                  </a:ext>
                </a:extLst>
              </a:tr>
              <a:tr h="150954">
                <a:tc>
                  <a:txBody>
                    <a:bodyPr/>
                    <a:lstStyle/>
                    <a:p>
                      <a:pPr algn="ctr" fontAlgn="b"/>
                      <a:r>
                        <a:rPr lang="en-US" sz="9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9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9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9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797625406"/>
                  </a:ext>
                </a:extLst>
              </a:tr>
            </a:tbl>
          </a:graphicData>
        </a:graphic>
      </p:graphicFrame>
      <p:sp>
        <p:nvSpPr>
          <p:cNvPr id="37" name="TextBox 36">
            <a:extLst>
              <a:ext uri="{FF2B5EF4-FFF2-40B4-BE49-F238E27FC236}">
                <a16:creationId xmlns:a16="http://schemas.microsoft.com/office/drawing/2014/main" id="{1ACA01FA-3288-4ED9-9ABA-5793826AD542}"/>
              </a:ext>
            </a:extLst>
          </p:cNvPr>
          <p:cNvSpPr txBox="1"/>
          <p:nvPr/>
        </p:nvSpPr>
        <p:spPr>
          <a:xfrm>
            <a:off x="8986424" y="1212079"/>
            <a:ext cx="1600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August 2020 Results</a:t>
            </a:r>
          </a:p>
        </p:txBody>
      </p:sp>
      <p:sp>
        <p:nvSpPr>
          <p:cNvPr id="38" name="Rectangle 37">
            <a:extLst>
              <a:ext uri="{FF2B5EF4-FFF2-40B4-BE49-F238E27FC236}">
                <a16:creationId xmlns:a16="http://schemas.microsoft.com/office/drawing/2014/main" id="{3A7B7D23-8819-4086-8E27-9EC06495AB2E}"/>
              </a:ext>
            </a:extLst>
          </p:cNvPr>
          <p:cNvSpPr/>
          <p:nvPr/>
        </p:nvSpPr>
        <p:spPr>
          <a:xfrm>
            <a:off x="8326875" y="1244091"/>
            <a:ext cx="2898841" cy="1323110"/>
          </a:xfrm>
          <a:prstGeom prst="rect">
            <a:avLst/>
          </a:prstGeom>
          <a:no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C9CA11B-28CA-B60A-C411-1565E666A52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1B069F3D-5258-001D-2B1C-41B1DA63B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14A87958-2C83-E12B-E8E8-605F1F1FD63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793534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5DE51F3-DE56-FBCE-8657-60F96A2DD3D8}"/>
              </a:ext>
            </a:extLst>
          </p:cNvPr>
          <p:cNvPicPr>
            <a:picLocks noChangeAspect="1"/>
          </p:cNvPicPr>
          <p:nvPr/>
        </p:nvPicPr>
        <p:blipFill>
          <a:blip r:embed="rId4"/>
          <a:stretch>
            <a:fillRect/>
          </a:stretch>
        </p:blipFill>
        <p:spPr>
          <a:xfrm>
            <a:off x="7769860" y="3923979"/>
            <a:ext cx="2443808" cy="1374642"/>
          </a:xfrm>
          <a:prstGeom prst="rect">
            <a:avLst/>
          </a:prstGeom>
          <a:ln>
            <a:solidFill>
              <a:srgbClr val="002060"/>
            </a:solidFill>
          </a:ln>
        </p:spPr>
      </p:pic>
      <p:pic>
        <p:nvPicPr>
          <p:cNvPr id="3" name="Picture 2">
            <a:hlinkClick r:id="rId5"/>
            <a:extLst>
              <a:ext uri="{FF2B5EF4-FFF2-40B4-BE49-F238E27FC236}">
                <a16:creationId xmlns:a16="http://schemas.microsoft.com/office/drawing/2014/main" id="{65514F0E-AC67-B450-D632-C3F8E236F3AE}"/>
              </a:ext>
            </a:extLst>
          </p:cNvPr>
          <p:cNvPicPr>
            <a:picLocks noChangeAspect="1"/>
          </p:cNvPicPr>
          <p:nvPr/>
        </p:nvPicPr>
        <p:blipFill>
          <a:blip r:embed="rId6"/>
          <a:stretch>
            <a:fillRect/>
          </a:stretch>
        </p:blipFill>
        <p:spPr>
          <a:xfrm>
            <a:off x="4949677" y="3919003"/>
            <a:ext cx="2457148" cy="1382146"/>
          </a:xfrm>
          <a:prstGeom prst="rect">
            <a:avLst/>
          </a:prstGeom>
          <a:ln>
            <a:solidFill>
              <a:srgbClr val="002060"/>
            </a:solidFill>
          </a:ln>
        </p:spPr>
      </p:pic>
      <p:pic>
        <p:nvPicPr>
          <p:cNvPr id="4" name="Picture 3">
            <a:hlinkClick r:id="rId7"/>
            <a:extLst>
              <a:ext uri="{FF2B5EF4-FFF2-40B4-BE49-F238E27FC236}">
                <a16:creationId xmlns:a16="http://schemas.microsoft.com/office/drawing/2014/main" id="{42CC00A0-AFF0-0474-619D-2AF3B5EBDCF1}"/>
              </a:ext>
            </a:extLst>
          </p:cNvPr>
          <p:cNvPicPr>
            <a:picLocks noChangeAspect="1"/>
          </p:cNvPicPr>
          <p:nvPr/>
        </p:nvPicPr>
        <p:blipFill>
          <a:blip r:embed="rId8"/>
          <a:stretch>
            <a:fillRect/>
          </a:stretch>
        </p:blipFill>
        <p:spPr>
          <a:xfrm>
            <a:off x="2141349" y="3923419"/>
            <a:ext cx="2417888" cy="1372064"/>
          </a:xfrm>
          <a:prstGeom prst="rect">
            <a:avLst/>
          </a:prstGeom>
          <a:ln>
            <a:solidFill>
              <a:srgbClr val="002060"/>
            </a:solidFill>
          </a:ln>
        </p:spPr>
      </p:pic>
      <p:pic>
        <p:nvPicPr>
          <p:cNvPr id="5" name="Picture 4">
            <a:hlinkClick r:id="rId9"/>
            <a:extLst>
              <a:ext uri="{FF2B5EF4-FFF2-40B4-BE49-F238E27FC236}">
                <a16:creationId xmlns:a16="http://schemas.microsoft.com/office/drawing/2014/main" id="{DABA7BBF-10C4-BBAA-3764-E042E4F4046E}"/>
              </a:ext>
            </a:extLst>
          </p:cNvPr>
          <p:cNvPicPr>
            <a:picLocks noChangeAspect="1"/>
          </p:cNvPicPr>
          <p:nvPr/>
        </p:nvPicPr>
        <p:blipFill>
          <a:blip r:embed="rId10"/>
          <a:stretch>
            <a:fillRect/>
          </a:stretch>
        </p:blipFill>
        <p:spPr>
          <a:xfrm>
            <a:off x="9092267" y="1790391"/>
            <a:ext cx="2462189" cy="1380400"/>
          </a:xfrm>
          <a:prstGeom prst="rect">
            <a:avLst/>
          </a:prstGeom>
          <a:ln>
            <a:solidFill>
              <a:srgbClr val="002060"/>
            </a:solidFill>
          </a:ln>
        </p:spPr>
      </p:pic>
      <p:pic>
        <p:nvPicPr>
          <p:cNvPr id="6" name="Picture 5">
            <a:hlinkClick r:id="rId11"/>
            <a:extLst>
              <a:ext uri="{FF2B5EF4-FFF2-40B4-BE49-F238E27FC236}">
                <a16:creationId xmlns:a16="http://schemas.microsoft.com/office/drawing/2014/main" id="{52B098BC-EA43-3C9B-C4D2-CD475647E8B2}"/>
              </a:ext>
            </a:extLst>
          </p:cNvPr>
          <p:cNvPicPr>
            <a:picLocks noChangeAspect="1"/>
          </p:cNvPicPr>
          <p:nvPr/>
        </p:nvPicPr>
        <p:blipFill>
          <a:blip r:embed="rId12"/>
          <a:stretch>
            <a:fillRect/>
          </a:stretch>
        </p:blipFill>
        <p:spPr>
          <a:xfrm>
            <a:off x="6287981" y="1790391"/>
            <a:ext cx="2420027" cy="1380400"/>
          </a:xfrm>
          <a:prstGeom prst="rect">
            <a:avLst/>
          </a:prstGeom>
          <a:ln>
            <a:solidFill>
              <a:srgbClr val="002060"/>
            </a:solidFill>
          </a:ln>
        </p:spPr>
      </p:pic>
      <p:pic>
        <p:nvPicPr>
          <p:cNvPr id="7" name="Picture 6">
            <a:hlinkClick r:id="rId13"/>
            <a:extLst>
              <a:ext uri="{FF2B5EF4-FFF2-40B4-BE49-F238E27FC236}">
                <a16:creationId xmlns:a16="http://schemas.microsoft.com/office/drawing/2014/main" id="{E7A357AE-3B27-292A-E0F5-0BC438C11AD1}"/>
              </a:ext>
            </a:extLst>
          </p:cNvPr>
          <p:cNvPicPr>
            <a:picLocks noChangeAspect="1"/>
          </p:cNvPicPr>
          <p:nvPr/>
        </p:nvPicPr>
        <p:blipFill>
          <a:blip r:embed="rId14"/>
          <a:stretch>
            <a:fillRect/>
          </a:stretch>
        </p:blipFill>
        <p:spPr>
          <a:xfrm>
            <a:off x="3457728" y="1792481"/>
            <a:ext cx="2454045" cy="1366732"/>
          </a:xfrm>
          <a:prstGeom prst="rect">
            <a:avLst/>
          </a:prstGeom>
          <a:ln>
            <a:solidFill>
              <a:srgbClr val="002060"/>
            </a:solidFill>
          </a:ln>
        </p:spPr>
      </p:pic>
      <p:pic>
        <p:nvPicPr>
          <p:cNvPr id="8" name="Picture 7">
            <a:hlinkClick r:id="rId15"/>
            <a:extLst>
              <a:ext uri="{FF2B5EF4-FFF2-40B4-BE49-F238E27FC236}">
                <a16:creationId xmlns:a16="http://schemas.microsoft.com/office/drawing/2014/main" id="{84BC066B-9529-7CDC-0E24-4BB7129D4914}"/>
              </a:ext>
            </a:extLst>
          </p:cNvPr>
          <p:cNvPicPr>
            <a:picLocks noChangeAspect="1"/>
          </p:cNvPicPr>
          <p:nvPr/>
        </p:nvPicPr>
        <p:blipFill>
          <a:blip r:embed="rId16"/>
          <a:stretch>
            <a:fillRect/>
          </a:stretch>
        </p:blipFill>
        <p:spPr>
          <a:xfrm>
            <a:off x="637544" y="1790391"/>
            <a:ext cx="2454045" cy="1380400"/>
          </a:xfrm>
          <a:prstGeom prst="rect">
            <a:avLst/>
          </a:prstGeom>
          <a:ln>
            <a:solidFill>
              <a:srgbClr val="002060"/>
            </a:solidFill>
          </a:ln>
        </p:spPr>
      </p:pic>
      <p:pic>
        <p:nvPicPr>
          <p:cNvPr id="10" name="Picture 9">
            <a:extLst>
              <a:ext uri="{FF2B5EF4-FFF2-40B4-BE49-F238E27FC236}">
                <a16:creationId xmlns:a16="http://schemas.microsoft.com/office/drawing/2014/main" id="{F15050F5-976D-49A4-3A9D-8539F2080D8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1" name="Rectangle 10">
            <a:extLst>
              <a:ext uri="{FF2B5EF4-FFF2-40B4-BE49-F238E27FC236}">
                <a16:creationId xmlns:a16="http://schemas.microsoft.com/office/drawing/2014/main" id="{ED2472AF-DF1C-49E2-7E0C-D1ADF28703F8}"/>
              </a:ext>
            </a:extLst>
          </p:cNvPr>
          <p:cNvSpPr/>
          <p:nvPr/>
        </p:nvSpPr>
        <p:spPr>
          <a:xfrm>
            <a:off x="160226" y="427651"/>
            <a:ext cx="11001827"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has a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18">
                  <a:extLst>
                    <a:ext uri="{A12FA001-AC4F-418D-AE19-62706E023703}">
                      <ahyp:hlinkClr xmlns:ahyp="http://schemas.microsoft.com/office/drawing/2018/hyperlinkcolor" val="tx"/>
                    </a:ext>
                  </a:extLst>
                </a:hlinkClick>
              </a:rPr>
              <a:t>wealth of 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across additional categories</a:t>
            </a:r>
            <a:endParaRPr kumimoji="0" lang="en-US" sz="28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E802217-F0EE-5978-5655-61C241CD11D4}"/>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19">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D62EB906-1224-D7DF-58A8-7C150006B0E4}"/>
              </a:ext>
            </a:extLst>
          </p:cNvPr>
          <p:cNvSpPr txBox="1"/>
          <p:nvPr/>
        </p:nvSpPr>
        <p:spPr>
          <a:xfrm>
            <a:off x="2129491" y="5347624"/>
            <a:ext cx="24297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Pharmaceuticals</a:t>
            </a:r>
          </a:p>
        </p:txBody>
      </p:sp>
      <p:sp>
        <p:nvSpPr>
          <p:cNvPr id="14" name="TextBox 13">
            <a:extLst>
              <a:ext uri="{FF2B5EF4-FFF2-40B4-BE49-F238E27FC236}">
                <a16:creationId xmlns:a16="http://schemas.microsoft.com/office/drawing/2014/main" id="{15F751B0-16E8-DA12-EC7C-EBB89312E44C}"/>
              </a:ext>
            </a:extLst>
          </p:cNvPr>
          <p:cNvSpPr txBox="1"/>
          <p:nvPr/>
        </p:nvSpPr>
        <p:spPr>
          <a:xfrm>
            <a:off x="4949676" y="5347624"/>
            <a:ext cx="2429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Restaurants</a:t>
            </a:r>
          </a:p>
        </p:txBody>
      </p:sp>
      <p:sp>
        <p:nvSpPr>
          <p:cNvPr id="15" name="TextBox 14">
            <a:extLst>
              <a:ext uri="{FF2B5EF4-FFF2-40B4-BE49-F238E27FC236}">
                <a16:creationId xmlns:a16="http://schemas.microsoft.com/office/drawing/2014/main" id="{AA5ED218-9EA8-DBF0-6970-3842A44E2876}"/>
              </a:ext>
            </a:extLst>
          </p:cNvPr>
          <p:cNvSpPr txBox="1"/>
          <p:nvPr/>
        </p:nvSpPr>
        <p:spPr>
          <a:xfrm>
            <a:off x="7748024" y="5347624"/>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Retail</a:t>
            </a:r>
          </a:p>
        </p:txBody>
      </p:sp>
      <p:sp>
        <p:nvSpPr>
          <p:cNvPr id="17" name="TextBox 16">
            <a:extLst>
              <a:ext uri="{FF2B5EF4-FFF2-40B4-BE49-F238E27FC236}">
                <a16:creationId xmlns:a16="http://schemas.microsoft.com/office/drawing/2014/main" id="{26CF9F39-F01D-D60B-38F9-EAA63486F5F1}"/>
              </a:ext>
            </a:extLst>
          </p:cNvPr>
          <p:cNvSpPr txBox="1"/>
          <p:nvPr/>
        </p:nvSpPr>
        <p:spPr>
          <a:xfrm>
            <a:off x="3462515" y="3223441"/>
            <a:ext cx="24333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Entertainment &amp; Tune-In</a:t>
            </a:r>
          </a:p>
        </p:txBody>
      </p:sp>
      <p:sp>
        <p:nvSpPr>
          <p:cNvPr id="18" name="TextBox 17">
            <a:extLst>
              <a:ext uri="{FF2B5EF4-FFF2-40B4-BE49-F238E27FC236}">
                <a16:creationId xmlns:a16="http://schemas.microsoft.com/office/drawing/2014/main" id="{E8D41D15-8DA0-06CC-ABD5-4BE8A90FAD8F}"/>
              </a:ext>
            </a:extLst>
          </p:cNvPr>
          <p:cNvSpPr txBox="1"/>
          <p:nvPr/>
        </p:nvSpPr>
        <p:spPr>
          <a:xfrm>
            <a:off x="6277391" y="3223441"/>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Services &amp; Insurance</a:t>
            </a:r>
          </a:p>
        </p:txBody>
      </p:sp>
      <p:sp>
        <p:nvSpPr>
          <p:cNvPr id="19" name="TextBox 18">
            <a:extLst>
              <a:ext uri="{FF2B5EF4-FFF2-40B4-BE49-F238E27FC236}">
                <a16:creationId xmlns:a16="http://schemas.microsoft.com/office/drawing/2014/main" id="{F540AA8F-88D7-A70D-003E-CD7BE7211650}"/>
              </a:ext>
            </a:extLst>
          </p:cNvPr>
          <p:cNvSpPr txBox="1"/>
          <p:nvPr/>
        </p:nvSpPr>
        <p:spPr>
          <a:xfrm>
            <a:off x="491628" y="3223441"/>
            <a:ext cx="269904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Consumer Packaged Goods (CPG)</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D3B238BE-2CDB-A566-DD29-FC0CDCA521C2}"/>
              </a:ext>
            </a:extLst>
          </p:cNvPr>
          <p:cNvSpPr txBox="1"/>
          <p:nvPr/>
        </p:nvSpPr>
        <p:spPr>
          <a:xfrm>
            <a:off x="9096796" y="3223441"/>
            <a:ext cx="24532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Health, Wellness &amp; Beauty</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39" name="Picture 38">
            <a:extLst>
              <a:ext uri="{FF2B5EF4-FFF2-40B4-BE49-F238E27FC236}">
                <a16:creationId xmlns:a16="http://schemas.microsoft.com/office/drawing/2014/main" id="{DB3FF0D7-7E4A-6A39-514D-39B5C89CA7BD}"/>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0" name="Slide Number Placeholder 5">
            <a:extLst>
              <a:ext uri="{FF2B5EF4-FFF2-40B4-BE49-F238E27FC236}">
                <a16:creationId xmlns:a16="http://schemas.microsoft.com/office/drawing/2014/main" id="{C156CD17-00A5-06FA-BD58-C7138B7FC3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1C714FEC-F66D-0119-9076-8C567EC63C5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75061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949374-B070-FCE6-95AA-0BD1EAEB3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450" y="1789839"/>
            <a:ext cx="2443455" cy="1371600"/>
          </a:xfrm>
          <a:prstGeom prst="rect">
            <a:avLst/>
          </a:prstGeom>
          <a:ln>
            <a:solidFill>
              <a:srgbClr val="002060"/>
            </a:solidFill>
          </a:ln>
        </p:spPr>
      </p:pic>
      <p:pic>
        <p:nvPicPr>
          <p:cNvPr id="9" name="Picture 8">
            <a:extLst>
              <a:ext uri="{FF2B5EF4-FFF2-40B4-BE49-F238E27FC236}">
                <a16:creationId xmlns:a16="http://schemas.microsoft.com/office/drawing/2014/main" id="{D52A6EE9-0FDB-C5C3-73B3-B2C89C44D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6" name="TextBox 15">
            <a:extLst>
              <a:ext uri="{FF2B5EF4-FFF2-40B4-BE49-F238E27FC236}">
                <a16:creationId xmlns:a16="http://schemas.microsoft.com/office/drawing/2014/main" id="{16435546-8AF2-9206-C231-5F1BCD69D454}"/>
              </a:ext>
            </a:extLst>
          </p:cNvPr>
          <p:cNvSpPr txBox="1"/>
          <p:nvPr/>
        </p:nvSpPr>
        <p:spPr>
          <a:xfrm>
            <a:off x="9096795" y="5332726"/>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Q4 ‘22 Today’s Innovations in Measurement</a:t>
            </a:r>
          </a:p>
        </p:txBody>
      </p:sp>
      <p:sp>
        <p:nvSpPr>
          <p:cNvPr id="20" name="TextBox 19">
            <a:extLst>
              <a:ext uri="{FF2B5EF4-FFF2-40B4-BE49-F238E27FC236}">
                <a16:creationId xmlns:a16="http://schemas.microsoft.com/office/drawing/2014/main" id="{A152AA3F-8ECE-9450-7E26-2E42209D0B32}"/>
              </a:ext>
            </a:extLst>
          </p:cNvPr>
          <p:cNvSpPr txBox="1"/>
          <p:nvPr/>
        </p:nvSpPr>
        <p:spPr>
          <a:xfrm>
            <a:off x="641159" y="5332726"/>
            <a:ext cx="2429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Q1 ‘22 Today’s Innovations in Measurement</a:t>
            </a:r>
          </a:p>
        </p:txBody>
      </p:sp>
      <p:sp>
        <p:nvSpPr>
          <p:cNvPr id="22" name="TextBox 21">
            <a:extLst>
              <a:ext uri="{FF2B5EF4-FFF2-40B4-BE49-F238E27FC236}">
                <a16:creationId xmlns:a16="http://schemas.microsoft.com/office/drawing/2014/main" id="{6FF00DFA-B994-74FC-A6F2-714FBA7366F1}"/>
              </a:ext>
            </a:extLst>
          </p:cNvPr>
          <p:cNvSpPr txBox="1"/>
          <p:nvPr/>
        </p:nvSpPr>
        <p:spPr>
          <a:xfrm>
            <a:off x="3461344" y="5332726"/>
            <a:ext cx="242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Q2 ‘22 Today’s Innovations in Measurement</a:t>
            </a:r>
          </a:p>
        </p:txBody>
      </p:sp>
      <p:sp>
        <p:nvSpPr>
          <p:cNvPr id="23" name="TextBox 22">
            <a:extLst>
              <a:ext uri="{FF2B5EF4-FFF2-40B4-BE49-F238E27FC236}">
                <a16:creationId xmlns:a16="http://schemas.microsoft.com/office/drawing/2014/main" id="{93175EA8-E030-F88E-C58C-AE023B27A4A0}"/>
              </a:ext>
            </a:extLst>
          </p:cNvPr>
          <p:cNvSpPr txBox="1"/>
          <p:nvPr/>
        </p:nvSpPr>
        <p:spPr>
          <a:xfrm>
            <a:off x="6259692" y="5332726"/>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Q3 ‘22 Today’s Innovations in Measurement</a:t>
            </a:r>
          </a:p>
        </p:txBody>
      </p:sp>
      <p:pic>
        <p:nvPicPr>
          <p:cNvPr id="24" name="Picture 23">
            <a:hlinkClick r:id="rId6"/>
            <a:extLst>
              <a:ext uri="{FF2B5EF4-FFF2-40B4-BE49-F238E27FC236}">
                <a16:creationId xmlns:a16="http://schemas.microsoft.com/office/drawing/2014/main" id="{B2CE9B4A-F3A4-4BC5-B16D-FB7D14F9A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544" y="3908521"/>
            <a:ext cx="2433361" cy="1371600"/>
          </a:xfrm>
          <a:prstGeom prst="rect">
            <a:avLst/>
          </a:prstGeom>
          <a:ln>
            <a:solidFill>
              <a:srgbClr val="002060"/>
            </a:solidFill>
          </a:ln>
        </p:spPr>
      </p:pic>
      <p:pic>
        <p:nvPicPr>
          <p:cNvPr id="25" name="Picture 24">
            <a:hlinkClick r:id="rId8"/>
            <a:extLst>
              <a:ext uri="{FF2B5EF4-FFF2-40B4-BE49-F238E27FC236}">
                <a16:creationId xmlns:a16="http://schemas.microsoft.com/office/drawing/2014/main" id="{11E4C506-8C68-09AA-BE31-166EBA853E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5241" y="3908521"/>
            <a:ext cx="2439664" cy="1371600"/>
          </a:xfrm>
          <a:prstGeom prst="rect">
            <a:avLst/>
          </a:prstGeom>
          <a:ln>
            <a:solidFill>
              <a:srgbClr val="002060"/>
            </a:solidFill>
          </a:ln>
        </p:spPr>
      </p:pic>
      <p:pic>
        <p:nvPicPr>
          <p:cNvPr id="26" name="Picture 25">
            <a:hlinkClick r:id="rId10"/>
            <a:extLst>
              <a:ext uri="{FF2B5EF4-FFF2-40B4-BE49-F238E27FC236}">
                <a16:creationId xmlns:a16="http://schemas.microsoft.com/office/drawing/2014/main" id="{58FDC6AE-6B9E-A059-2301-95F1E8A78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73508" y="3908521"/>
            <a:ext cx="2443808" cy="1371600"/>
          </a:xfrm>
          <a:prstGeom prst="rect">
            <a:avLst/>
          </a:prstGeom>
          <a:ln>
            <a:solidFill>
              <a:srgbClr val="002060"/>
            </a:solidFill>
          </a:ln>
        </p:spPr>
      </p:pic>
      <p:pic>
        <p:nvPicPr>
          <p:cNvPr id="27" name="Picture 26">
            <a:hlinkClick r:id="rId12"/>
            <a:extLst>
              <a:ext uri="{FF2B5EF4-FFF2-40B4-BE49-F238E27FC236}">
                <a16:creationId xmlns:a16="http://schemas.microsoft.com/office/drawing/2014/main" id="{C4B12E30-9D20-39CF-98C3-E1542FA2A5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07873" y="3908521"/>
            <a:ext cx="2431110" cy="1371600"/>
          </a:xfrm>
          <a:prstGeom prst="rect">
            <a:avLst/>
          </a:prstGeom>
          <a:ln>
            <a:solidFill>
              <a:srgbClr val="002060"/>
            </a:solidFill>
          </a:ln>
        </p:spPr>
      </p:pic>
      <p:sp>
        <p:nvSpPr>
          <p:cNvPr id="28" name="TextBox 27">
            <a:extLst>
              <a:ext uri="{FF2B5EF4-FFF2-40B4-BE49-F238E27FC236}">
                <a16:creationId xmlns:a16="http://schemas.microsoft.com/office/drawing/2014/main" id="{793D1C44-7120-8C8D-4F10-5C329DA2FFFC}"/>
              </a:ext>
            </a:extLst>
          </p:cNvPr>
          <p:cNvSpPr txBox="1"/>
          <p:nvPr/>
        </p:nvSpPr>
        <p:spPr>
          <a:xfrm>
            <a:off x="3462515" y="3223441"/>
            <a:ext cx="2433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How can a convergent TV strategy drive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results for my brand?</a:t>
            </a:r>
          </a:p>
        </p:txBody>
      </p:sp>
      <p:sp>
        <p:nvSpPr>
          <p:cNvPr id="29" name="TextBox 28">
            <a:extLst>
              <a:ext uri="{FF2B5EF4-FFF2-40B4-BE49-F238E27FC236}">
                <a16:creationId xmlns:a16="http://schemas.microsoft.com/office/drawing/2014/main" id="{94E0247E-FEDF-0AB0-4BCD-2218476B31AE}"/>
              </a:ext>
            </a:extLst>
          </p:cNvPr>
          <p:cNvSpPr txBox="1"/>
          <p:nvPr/>
        </p:nvSpPr>
        <p:spPr>
          <a:xfrm>
            <a:off x="6277391" y="3223441"/>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 &amp; Tactics In Audience-Based TV Buying</a:t>
            </a:r>
          </a:p>
        </p:txBody>
      </p:sp>
      <p:sp>
        <p:nvSpPr>
          <p:cNvPr id="30" name="TextBox 29">
            <a:extLst>
              <a:ext uri="{FF2B5EF4-FFF2-40B4-BE49-F238E27FC236}">
                <a16:creationId xmlns:a16="http://schemas.microsoft.com/office/drawing/2014/main" id="{E9FFACA1-4346-7211-598D-D3BD0CA261FC}"/>
              </a:ext>
            </a:extLst>
          </p:cNvPr>
          <p:cNvSpPr txBox="1"/>
          <p:nvPr/>
        </p:nvSpPr>
        <p:spPr>
          <a:xfrm>
            <a:off x="637544" y="3223441"/>
            <a:ext cx="24434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Stream On</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4"/>
            <a:extLst>
              <a:ext uri="{FF2B5EF4-FFF2-40B4-BE49-F238E27FC236}">
                <a16:creationId xmlns:a16="http://schemas.microsoft.com/office/drawing/2014/main" id="{1503EDA1-007B-AB34-B6B3-0374773483A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2515" y="1791265"/>
            <a:ext cx="2442390" cy="1371600"/>
          </a:xfrm>
          <a:prstGeom prst="rect">
            <a:avLst/>
          </a:prstGeom>
          <a:ln>
            <a:solidFill>
              <a:srgbClr val="002060"/>
            </a:solidFill>
          </a:ln>
        </p:spPr>
      </p:pic>
      <p:pic>
        <p:nvPicPr>
          <p:cNvPr id="32" name="Picture 31">
            <a:hlinkClick r:id="rId16"/>
            <a:extLst>
              <a:ext uri="{FF2B5EF4-FFF2-40B4-BE49-F238E27FC236}">
                <a16:creationId xmlns:a16="http://schemas.microsoft.com/office/drawing/2014/main" id="{5B40F352-ED9B-3BE2-7A67-FDF6ABFE6A7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2806" y="1791265"/>
            <a:ext cx="2436090" cy="1371600"/>
          </a:xfrm>
          <a:prstGeom prst="rect">
            <a:avLst/>
          </a:prstGeom>
          <a:ln>
            <a:solidFill>
              <a:srgbClr val="002060"/>
            </a:solidFill>
          </a:ln>
        </p:spPr>
      </p:pic>
      <p:pic>
        <p:nvPicPr>
          <p:cNvPr id="33" name="Picture 32">
            <a:hlinkClick r:id="rId18"/>
            <a:extLst>
              <a:ext uri="{FF2B5EF4-FFF2-40B4-BE49-F238E27FC236}">
                <a16:creationId xmlns:a16="http://schemas.microsoft.com/office/drawing/2014/main" id="{9A4563A6-5158-C2E4-3A67-27DE25AB17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59" y="1791265"/>
            <a:ext cx="2443455" cy="1371600"/>
          </a:xfrm>
          <a:prstGeom prst="rect">
            <a:avLst/>
          </a:prstGeom>
          <a:ln>
            <a:solidFill>
              <a:srgbClr val="002060"/>
            </a:solidFill>
          </a:ln>
        </p:spPr>
      </p:pic>
      <p:pic>
        <p:nvPicPr>
          <p:cNvPr id="34" name="Picture 33">
            <a:hlinkClick r:id="rId19"/>
            <a:extLst>
              <a:ext uri="{FF2B5EF4-FFF2-40B4-BE49-F238E27FC236}">
                <a16:creationId xmlns:a16="http://schemas.microsoft.com/office/drawing/2014/main" id="{49E0BD65-4524-6185-42FA-42F624695B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096797" y="1791265"/>
            <a:ext cx="2454045" cy="1371600"/>
          </a:xfrm>
          <a:prstGeom prst="rect">
            <a:avLst/>
          </a:prstGeom>
          <a:ln>
            <a:solidFill>
              <a:srgbClr val="002060"/>
            </a:solidFill>
          </a:ln>
        </p:spPr>
      </p:pic>
      <p:sp>
        <p:nvSpPr>
          <p:cNvPr id="35" name="TextBox 34">
            <a:extLst>
              <a:ext uri="{FF2B5EF4-FFF2-40B4-BE49-F238E27FC236}">
                <a16:creationId xmlns:a16="http://schemas.microsoft.com/office/drawing/2014/main" id="{E9C41675-BE7C-B74D-3B9E-BCAA84DF3F2E}"/>
              </a:ext>
            </a:extLst>
          </p:cNvPr>
          <p:cNvSpPr txBox="1"/>
          <p:nvPr/>
        </p:nvSpPr>
        <p:spPr>
          <a:xfrm>
            <a:off x="9096796" y="3223441"/>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Opportunities in VOD Addressable</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A5695016-680B-EF56-15F2-A1A3071E83FF}"/>
              </a:ext>
            </a:extLst>
          </p:cNvPr>
          <p:cNvSpPr/>
          <p:nvPr/>
        </p:nvSpPr>
        <p:spPr>
          <a:xfrm>
            <a:off x="160226" y="427651"/>
            <a:ext cx="11389834" cy="954107"/>
          </a:xfrm>
          <a:prstGeom prst="rect">
            <a:avLst/>
          </a:prstGeom>
        </p:spPr>
        <p:txBody>
          <a:bodyPr wrap="square">
            <a:spAutoFit/>
          </a:bodyPr>
          <a:lstStyle/>
          <a:p>
            <a:pPr defTabSz="912205">
              <a:defRPr/>
            </a:pPr>
            <a:r>
              <a:rPr lang="en-US" sz="2800" b="1">
                <a:solidFill>
                  <a:srgbClr val="ED3C8D"/>
                </a:solidFill>
                <a:latin typeface="Helvetica" pitchFamily="2" charset="0"/>
              </a:rPr>
              <a:t>Want more? </a:t>
            </a:r>
            <a:r>
              <a:rPr lang="en-US" sz="2800" b="1">
                <a:solidFill>
                  <a:srgbClr val="1B1464"/>
                </a:solidFill>
                <a:latin typeface="Helvetica" pitchFamily="2" charset="0"/>
              </a:rPr>
              <a:t>VAB also has </a:t>
            </a:r>
            <a:r>
              <a:rPr lang="en-US" sz="2800" b="1">
                <a:solidFill>
                  <a:srgbClr val="00BFF2"/>
                </a:solidFill>
                <a:latin typeface="Helvetica" pitchFamily="2" charset="0"/>
                <a:hlinkClick r:id="rId21">
                  <a:extLst>
                    <a:ext uri="{A12FA001-AC4F-418D-AE19-62706E023703}">
                      <ahyp:hlinkClr xmlns:ahyp="http://schemas.microsoft.com/office/drawing/2018/hyperlinkcolor" val="tx"/>
                    </a:ext>
                  </a:extLst>
                </a:hlinkClick>
              </a:rPr>
              <a:t>case studies</a:t>
            </a:r>
            <a:r>
              <a:rPr lang="en-US" sz="2800" b="1">
                <a:solidFill>
                  <a:srgbClr val="00BFF2"/>
                </a:solidFill>
                <a:latin typeface="Helvetica" pitchFamily="2" charset="0"/>
              </a:rPr>
              <a:t> </a:t>
            </a:r>
            <a:r>
              <a:rPr lang="en-US" sz="2800" b="1">
                <a:solidFill>
                  <a:srgbClr val="1F1A62"/>
                </a:solidFill>
                <a:latin typeface="Helvetica" pitchFamily="2" charset="0"/>
              </a:rPr>
              <a:t>organized across multiscreen TV platforms including linear TV and streaming / CTV</a:t>
            </a:r>
          </a:p>
        </p:txBody>
      </p:sp>
      <p:sp>
        <p:nvSpPr>
          <p:cNvPr id="37" name="Rectangle 36">
            <a:extLst>
              <a:ext uri="{FF2B5EF4-FFF2-40B4-BE49-F238E27FC236}">
                <a16:creationId xmlns:a16="http://schemas.microsoft.com/office/drawing/2014/main" id="{D5EF4FD6-D9C4-4FAB-5651-CDF02C56B871}"/>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algn="ctr" defTabSz="912205"/>
            <a:r>
              <a:rPr lang="en-US" b="1">
                <a:solidFill>
                  <a:srgbClr val="1F1A62"/>
                </a:solidFill>
                <a:latin typeface="Helvetica" pitchFamily="2" charset="0"/>
              </a:rPr>
              <a:t>Access more case studies at </a:t>
            </a:r>
            <a:r>
              <a:rPr lang="en-US" b="1">
                <a:solidFill>
                  <a:srgbClr val="00BFF2"/>
                </a:solidFill>
                <a:latin typeface="Helvetica" pitchFamily="2" charset="0"/>
                <a:hlinkClick r:id="rId22">
                  <a:extLst>
                    <a:ext uri="{A12FA001-AC4F-418D-AE19-62706E023703}">
                      <ahyp:hlinkClr xmlns:ahyp="http://schemas.microsoft.com/office/drawing/2018/hyperlinkcolor" val="tx"/>
                    </a:ext>
                  </a:extLst>
                </a:hlinkClick>
              </a:rPr>
              <a:t>www.thevab.com</a:t>
            </a:r>
            <a:endParaRPr lang="en-US" b="1">
              <a:solidFill>
                <a:srgbClr val="00BFF2"/>
              </a:solidFill>
              <a:latin typeface="Helvetica" pitchFamily="2" charset="0"/>
            </a:endParaRPr>
          </a:p>
        </p:txBody>
      </p:sp>
      <p:pic>
        <p:nvPicPr>
          <p:cNvPr id="42" name="Picture 41">
            <a:extLst>
              <a:ext uri="{FF2B5EF4-FFF2-40B4-BE49-F238E27FC236}">
                <a16:creationId xmlns:a16="http://schemas.microsoft.com/office/drawing/2014/main" id="{4FB11C41-213F-A4CB-BD10-BB595E6AA35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3" name="Slide Number Placeholder 5">
            <a:extLst>
              <a:ext uri="{FF2B5EF4-FFF2-40B4-BE49-F238E27FC236}">
                <a16:creationId xmlns:a16="http://schemas.microsoft.com/office/drawing/2014/main" id="{9903F7F5-31F2-72FA-9DAB-3ECFDE3DE7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4" name="Rectangle 43">
            <a:extLst>
              <a:ext uri="{FF2B5EF4-FFF2-40B4-BE49-F238E27FC236}">
                <a16:creationId xmlns:a16="http://schemas.microsoft.com/office/drawing/2014/main" id="{A1B487EC-BC4C-9F3C-C4D1-06E439E0C2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28317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D5982520-AFAA-6AB5-CA65-A73EF49BAC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D27EE61B-B88A-8CC2-D7E8-943A5486D23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18F17FE8-B8B7-D9F5-1F1F-C7B43FB4D72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5505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2A410E2-5657-4FD5-945F-A4A1A13B3937}"/>
              </a:ext>
            </a:extLst>
          </p:cNvPr>
          <p:cNvGrpSpPr/>
          <p:nvPr/>
        </p:nvGrpSpPr>
        <p:grpSpPr>
          <a:xfrm>
            <a:off x="1694473" y="2663426"/>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810553"/>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986344"/>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164853" y="3737851"/>
            <a:ext cx="6521379" cy="14003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p>
        </p:txBody>
      </p:sp>
      <p:sp>
        <p:nvSpPr>
          <p:cNvPr id="2" name="Rectangle 1">
            <a:extLst>
              <a:ext uri="{FF2B5EF4-FFF2-40B4-BE49-F238E27FC236}">
                <a16:creationId xmlns:a16="http://schemas.microsoft.com/office/drawing/2014/main" id="{8875F9EC-523B-89E5-5C62-053B51F8A7B5}"/>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itchFamily="2" charset="0"/>
                <a:ea typeface="+mn-ea"/>
                <a:cs typeface="+mn-cs"/>
              </a:rPr>
              <a:t>How Multiscreen TV drives</a:t>
            </a:r>
            <a:endParaRPr lang="en-US" sz="2800" b="1">
              <a:solidFill>
                <a:schemeClr val="bg1"/>
              </a:solidFill>
              <a:latin typeface="Helvetica"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pic>
        <p:nvPicPr>
          <p:cNvPr id="3" name="Picture 2">
            <a:extLst>
              <a:ext uri="{FF2B5EF4-FFF2-40B4-BE49-F238E27FC236}">
                <a16:creationId xmlns:a16="http://schemas.microsoft.com/office/drawing/2014/main" id="{5D3DF06C-5827-5DFA-8C9C-A964CCC330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7BA5122D-426F-2A1C-D0AC-933152028E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10E407F-6937-B87B-9A03-062BE020CB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6885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7E3B61A-BE8C-4247-ADC5-68D9BB4BD8A5}"/>
              </a:ext>
            </a:extLst>
          </p:cNvPr>
          <p:cNvSpPr txBox="1"/>
          <p:nvPr/>
        </p:nvSpPr>
        <p:spPr>
          <a:xfrm>
            <a:off x="3971923" y="6349148"/>
            <a:ext cx="80224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Ampersand, “Automotive Brand” Test Campaign: The AND Platform.</a:t>
            </a: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graphicFrame>
        <p:nvGraphicFramePr>
          <p:cNvPr id="17" name="Chart 16">
            <a:extLst>
              <a:ext uri="{FF2B5EF4-FFF2-40B4-BE49-F238E27FC236}">
                <a16:creationId xmlns:a16="http://schemas.microsoft.com/office/drawing/2014/main" id="{3CCA3ABF-C481-4D48-BA32-F8092F0FB700}"/>
              </a:ext>
            </a:extLst>
          </p:cNvPr>
          <p:cNvGraphicFramePr/>
          <p:nvPr/>
        </p:nvGraphicFramePr>
        <p:xfrm>
          <a:off x="4735413" y="3705861"/>
          <a:ext cx="2369818" cy="1898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20B2239B-29B3-44BD-99E5-233A3D703BE6}"/>
              </a:ext>
            </a:extLst>
          </p:cNvPr>
          <p:cNvGraphicFramePr/>
          <p:nvPr/>
        </p:nvGraphicFramePr>
        <p:xfrm>
          <a:off x="8549018" y="3494478"/>
          <a:ext cx="2547928" cy="2129307"/>
        </p:xfrm>
        <a:graphic>
          <a:graphicData uri="http://schemas.openxmlformats.org/drawingml/2006/chart">
            <c:chart xmlns:c="http://schemas.openxmlformats.org/drawingml/2006/chart" xmlns:r="http://schemas.openxmlformats.org/officeDocument/2006/relationships" r:id="rId4"/>
          </a:graphicData>
        </a:graphic>
      </p:graphicFrame>
      <p:pic>
        <p:nvPicPr>
          <p:cNvPr id="31" name="Picture 2" descr="Image result for ampersand logo">
            <a:extLst>
              <a:ext uri="{FF2B5EF4-FFF2-40B4-BE49-F238E27FC236}">
                <a16:creationId xmlns:a16="http://schemas.microsoft.com/office/drawing/2014/main" id="{B162B552-8B1E-44BF-B4D7-6594B9068B8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335057" y="6071128"/>
            <a:ext cx="1736431" cy="4367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 icon&#10;&#10;Description automatically generated">
            <a:extLst>
              <a:ext uri="{FF2B5EF4-FFF2-40B4-BE49-F238E27FC236}">
                <a16:creationId xmlns:a16="http://schemas.microsoft.com/office/drawing/2014/main" id="{14F04699-7E6A-499A-BAEE-6CE7809420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27" name="Table 26">
            <a:extLst>
              <a:ext uri="{FF2B5EF4-FFF2-40B4-BE49-F238E27FC236}">
                <a16:creationId xmlns:a16="http://schemas.microsoft.com/office/drawing/2014/main" id="{041CEDC6-07EF-44B3-A396-1C807F44CB44}"/>
              </a:ext>
            </a:extLst>
          </p:cNvPr>
          <p:cNvGraphicFramePr>
            <a:graphicFrameLocks noGrp="1"/>
          </p:cNvGraphicFramePr>
          <p:nvPr/>
        </p:nvGraphicFramePr>
        <p:xfrm>
          <a:off x="4614764" y="1552043"/>
          <a:ext cx="6272013" cy="1090890"/>
        </p:xfrm>
        <a:graphic>
          <a:graphicData uri="http://schemas.openxmlformats.org/drawingml/2006/table">
            <a:tbl>
              <a:tblPr/>
              <a:tblGrid>
                <a:gridCol w="1893530">
                  <a:extLst>
                    <a:ext uri="{9D8B030D-6E8A-4147-A177-3AD203B41FA5}">
                      <a16:colId xmlns:a16="http://schemas.microsoft.com/office/drawing/2014/main" val="3163056944"/>
                    </a:ext>
                  </a:extLst>
                </a:gridCol>
                <a:gridCol w="1256052">
                  <a:extLst>
                    <a:ext uri="{9D8B030D-6E8A-4147-A177-3AD203B41FA5}">
                      <a16:colId xmlns:a16="http://schemas.microsoft.com/office/drawing/2014/main" val="1512650426"/>
                    </a:ext>
                  </a:extLst>
                </a:gridCol>
                <a:gridCol w="1321906">
                  <a:extLst>
                    <a:ext uri="{9D8B030D-6E8A-4147-A177-3AD203B41FA5}">
                      <a16:colId xmlns:a16="http://schemas.microsoft.com/office/drawing/2014/main" val="8500115"/>
                    </a:ext>
                  </a:extLst>
                </a:gridCol>
                <a:gridCol w="1800525">
                  <a:extLst>
                    <a:ext uri="{9D8B030D-6E8A-4147-A177-3AD203B41FA5}">
                      <a16:colId xmlns:a16="http://schemas.microsoft.com/office/drawing/2014/main" val="3737990062"/>
                    </a:ext>
                  </a:extLst>
                </a:gridCol>
              </a:tblGrid>
              <a:tr h="0">
                <a:tc gridSpan="4">
                  <a:txBody>
                    <a:bodyPr/>
                    <a:lstStyle/>
                    <a:p>
                      <a:pPr algn="ctr" fontAlgn="b"/>
                      <a:endParaRPr lang="en-US" sz="14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126560"/>
                  </a:ext>
                </a:extLst>
              </a:tr>
              <a:tr h="287576">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Test Campaign</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 of Dayparts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 of Networks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Total Impressions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1350236350"/>
                  </a:ext>
                </a:extLst>
              </a:tr>
              <a:tr h="203537">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4Q’19  </a:t>
                      </a:r>
                      <a:r>
                        <a:rPr lang="en-US" sz="1200" b="0" i="1" u="none" strike="noStrike">
                          <a:solidFill>
                            <a:srgbClr val="1F1A62"/>
                          </a:solidFill>
                          <a:effectLst/>
                          <a:latin typeface="Helvetica" panose="020B0604020202020204" pitchFamily="34" charset="0"/>
                          <a:cs typeface="Helvetica" panose="020B0604020202020204" pitchFamily="34" charset="0"/>
                        </a:rPr>
                        <a:t>(Traditional Buy)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11</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3,575,600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223958"/>
                  </a:ext>
                </a:extLst>
              </a:tr>
              <a:tr h="203537">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4Q’20 </a:t>
                      </a:r>
                      <a:r>
                        <a:rPr lang="en-US" sz="1200" b="0" i="1" u="none" strike="noStrike">
                          <a:solidFill>
                            <a:srgbClr val="1F1A62"/>
                          </a:solidFill>
                          <a:effectLst/>
                          <a:latin typeface="Helvetica" panose="020B0604020202020204" pitchFamily="34" charset="0"/>
                          <a:cs typeface="Helvetica" panose="020B0604020202020204" pitchFamily="34" charset="0"/>
                        </a:rPr>
                        <a:t>(AND-based Buy)</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7</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25</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4,061,500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685419"/>
                  </a:ext>
                </a:extLst>
              </a:tr>
              <a:tr h="149341">
                <a:tc>
                  <a:txBody>
                    <a:bodyPr/>
                    <a:lstStyle/>
                    <a:p>
                      <a:pPr algn="ctr" fontAlgn="b"/>
                      <a:r>
                        <a:rPr lang="en-US" sz="11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1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1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1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797625406"/>
                  </a:ext>
                </a:extLst>
              </a:tr>
            </a:tbl>
          </a:graphicData>
        </a:graphic>
      </p:graphicFrame>
      <p:sp>
        <p:nvSpPr>
          <p:cNvPr id="25" name="Rectangle 24">
            <a:extLst>
              <a:ext uri="{FF2B5EF4-FFF2-40B4-BE49-F238E27FC236}">
                <a16:creationId xmlns:a16="http://schemas.microsoft.com/office/drawing/2014/main" id="{D6F3E4AB-B239-4014-8CC3-C8706E0369B4}"/>
              </a:ext>
            </a:extLst>
          </p:cNvPr>
          <p:cNvSpPr/>
          <p:nvPr/>
        </p:nvSpPr>
        <p:spPr>
          <a:xfrm>
            <a:off x="120512" y="1188331"/>
            <a:ext cx="3764757"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Auto brand sought to extend the reach of their campaign against truck buyers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Utilizing ‘Define + Find’ within Ampersand’s audience-based buying solution, The AND Platform, the brand optimized their buy across more networks and dayparts based on target audience viewership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Truck Intenders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While adhering to market specific CPM and weekly impression goals, the optimized buy lifted total impressions by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 </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Ampersand’s The AND Platform / Data-driven linear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graphicFrame>
        <p:nvGraphicFramePr>
          <p:cNvPr id="36" name="Chart 35">
            <a:extLst>
              <a:ext uri="{FF2B5EF4-FFF2-40B4-BE49-F238E27FC236}">
                <a16:creationId xmlns:a16="http://schemas.microsoft.com/office/drawing/2014/main" id="{3CB6FFA5-A58B-46AF-AFCF-97D373BF6592}"/>
              </a:ext>
            </a:extLst>
          </p:cNvPr>
          <p:cNvGraphicFramePr/>
          <p:nvPr/>
        </p:nvGraphicFramePr>
        <p:xfrm>
          <a:off x="4802198" y="5710598"/>
          <a:ext cx="6163510" cy="270567"/>
        </p:xfrm>
        <a:graphic>
          <a:graphicData uri="http://schemas.openxmlformats.org/drawingml/2006/chart">
            <c:chart xmlns:c="http://schemas.openxmlformats.org/drawingml/2006/chart" xmlns:r="http://schemas.openxmlformats.org/officeDocument/2006/relationships" r:id="rId8"/>
          </a:graphicData>
        </a:graphic>
      </p:graphicFrame>
      <p:sp>
        <p:nvSpPr>
          <p:cNvPr id="4" name="Arrow: Right 3">
            <a:extLst>
              <a:ext uri="{FF2B5EF4-FFF2-40B4-BE49-F238E27FC236}">
                <a16:creationId xmlns:a16="http://schemas.microsoft.com/office/drawing/2014/main" id="{5DCBDBA7-DA70-497C-9B81-BD71BB1EA469}"/>
              </a:ext>
            </a:extLst>
          </p:cNvPr>
          <p:cNvSpPr/>
          <p:nvPr/>
        </p:nvSpPr>
        <p:spPr>
          <a:xfrm>
            <a:off x="7325385" y="4758515"/>
            <a:ext cx="975803" cy="263992"/>
          </a:xfrm>
          <a:prstGeom prst="rightArrow">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E35C4818-1DE0-43AE-AC34-08AD561B9046}"/>
              </a:ext>
            </a:extLst>
          </p:cNvPr>
          <p:cNvSpPr txBox="1"/>
          <p:nvPr/>
        </p:nvSpPr>
        <p:spPr>
          <a:xfrm>
            <a:off x="4747946" y="2830305"/>
            <a:ext cx="62720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TRUCK Campaign by Daypart - Washington DC</a:t>
            </a:r>
          </a:p>
        </p:txBody>
      </p:sp>
      <p:sp>
        <p:nvSpPr>
          <p:cNvPr id="3" name="TextBox 2">
            <a:extLst>
              <a:ext uri="{FF2B5EF4-FFF2-40B4-BE49-F238E27FC236}">
                <a16:creationId xmlns:a16="http://schemas.microsoft.com/office/drawing/2014/main" id="{D918E051-3C35-4794-BED1-5FA1C0F1C8AA}"/>
              </a:ext>
            </a:extLst>
          </p:cNvPr>
          <p:cNvSpPr txBox="1"/>
          <p:nvPr/>
        </p:nvSpPr>
        <p:spPr>
          <a:xfrm>
            <a:off x="4944146" y="3121343"/>
            <a:ext cx="1932955" cy="4456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Traditional Buy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4Q’19</a:t>
            </a:r>
          </a:p>
        </p:txBody>
      </p:sp>
      <p:sp>
        <p:nvSpPr>
          <p:cNvPr id="29" name="TextBox 28">
            <a:extLst>
              <a:ext uri="{FF2B5EF4-FFF2-40B4-BE49-F238E27FC236}">
                <a16:creationId xmlns:a16="http://schemas.microsoft.com/office/drawing/2014/main" id="{DF264A8B-982E-4E39-A550-939AEBD4CEBF}"/>
              </a:ext>
            </a:extLst>
          </p:cNvPr>
          <p:cNvSpPr txBox="1"/>
          <p:nvPr/>
        </p:nvSpPr>
        <p:spPr>
          <a:xfrm>
            <a:off x="8725549" y="3121343"/>
            <a:ext cx="2188538" cy="445628"/>
          </a:xfrm>
          <a:prstGeom prst="rect">
            <a:avLst/>
          </a:prstGeom>
          <a:noFill/>
        </p:spPr>
        <p:txBody>
          <a:bodyPr wrap="square" rtlCol="0">
            <a:spAutoFit/>
          </a:bodyPr>
          <a:lstStyle>
            <a:defPPr>
              <a:defRPr lang="en-US"/>
            </a:defPPr>
            <a:lvl1pPr algn="ctr">
              <a:defRPr sz="1200" b="1" i="1">
                <a:solidFill>
                  <a:srgbClr val="1F1A62"/>
                </a:solidFill>
                <a:latin typeface="Helvetica" panose="020B0604020202020204" pitchFamily="34" charset="0"/>
                <a:cs typeface="Helvetica"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AND-Based Buy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4Q’20</a:t>
            </a:r>
          </a:p>
        </p:txBody>
      </p:sp>
      <p:sp>
        <p:nvSpPr>
          <p:cNvPr id="6" name="Rectangle: Rounded Corners 5">
            <a:extLst>
              <a:ext uri="{FF2B5EF4-FFF2-40B4-BE49-F238E27FC236}">
                <a16:creationId xmlns:a16="http://schemas.microsoft.com/office/drawing/2014/main" id="{D1DD3B04-D389-4761-A8DC-FD984A0E935F}"/>
              </a:ext>
            </a:extLst>
          </p:cNvPr>
          <p:cNvSpPr/>
          <p:nvPr/>
        </p:nvSpPr>
        <p:spPr>
          <a:xfrm>
            <a:off x="6988265" y="3863665"/>
            <a:ext cx="1677719" cy="88091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of time spent by the target audience segment was spent </a:t>
            </a:r>
            <a:r>
              <a:rPr kumimoji="0" lang="en-US" sz="1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outside of Primetime </a:t>
            </a:r>
          </a:p>
        </p:txBody>
      </p:sp>
      <p:sp>
        <p:nvSpPr>
          <p:cNvPr id="33" name="Rectangle: Rounded Corners 32">
            <a:extLst>
              <a:ext uri="{FF2B5EF4-FFF2-40B4-BE49-F238E27FC236}">
                <a16:creationId xmlns:a16="http://schemas.microsoft.com/office/drawing/2014/main" id="{B116C8D2-829E-4461-B3F7-04F06952A91A}"/>
              </a:ext>
            </a:extLst>
          </p:cNvPr>
          <p:cNvSpPr/>
          <p:nvPr/>
        </p:nvSpPr>
        <p:spPr>
          <a:xfrm>
            <a:off x="8731637" y="818377"/>
            <a:ext cx="2299831" cy="675554"/>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Impressions from the AND-based buy vs. traditional</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8" y="23354"/>
            <a:ext cx="8177212"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Auto brand drove double-digit </a:t>
            </a:r>
            <a:r>
              <a:rPr kumimoji="0" lang="en-US" sz="2200" b="1" i="0" u="none" strike="noStrike" kern="1200" cap="none" spc="0" normalizeH="0" baseline="0" noProof="0">
                <a:ln>
                  <a:noFill/>
                </a:ln>
                <a:solidFill>
                  <a:srgbClr val="1F1A62"/>
                </a:solidFill>
                <a:effectLst/>
                <a:uLnTx/>
                <a:uFillTx/>
                <a:latin typeface="Helvetica"/>
                <a:ea typeface="+mn-ea"/>
                <a:cs typeface="Helvetica"/>
              </a:rPr>
              <a:t>incremental reach </a:t>
            </a:r>
            <a:r>
              <a:rPr kumimoji="0" lang="en-US" sz="2200" b="0" i="0" u="none" strike="noStrike" kern="1200" cap="none" spc="0" normalizeH="0" baseline="0" noProof="0">
                <a:ln>
                  <a:noFill/>
                </a:ln>
                <a:solidFill>
                  <a:srgbClr val="1F1A62"/>
                </a:solidFill>
                <a:effectLst/>
                <a:uLnTx/>
                <a:uFillTx/>
                <a:latin typeface="Helvetica"/>
                <a:ea typeface="+mn-ea"/>
                <a:cs typeface="Helvetica"/>
              </a:rPr>
              <a:t>through optimized buy</a:t>
            </a:r>
          </a:p>
        </p:txBody>
      </p:sp>
      <p:pic>
        <p:nvPicPr>
          <p:cNvPr id="7" name="Picture 6">
            <a:extLst>
              <a:ext uri="{FF2B5EF4-FFF2-40B4-BE49-F238E27FC236}">
                <a16:creationId xmlns:a16="http://schemas.microsoft.com/office/drawing/2014/main" id="{2B95ED87-CDE9-21E1-EDBE-4756E2A5859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DC09C2FF-6A53-0996-726B-F54B8A1C4C8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57B32FA-DCF4-21EC-5A1D-6F232D88668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07658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 </a:t>
            </a:r>
            <a:r>
              <a:rPr kumimoji="0" lang="en-US" sz="1600" b="0" i="0" u="none" strike="noStrike" kern="1200" cap="none" spc="0" normalizeH="0" baseline="0" noProof="0">
                <a:ln>
                  <a:noFill/>
                </a:ln>
                <a:solidFill>
                  <a:srgbClr val="FFE900"/>
                </a:solidFill>
                <a:effectLst/>
                <a:uLnTx/>
                <a:uFillTx/>
                <a:latin typeface="Helvetica" pitchFamily="2" charset="0"/>
                <a:ea typeface="+mn-ea"/>
                <a:cs typeface="+mn-cs"/>
              </a:rPr>
              <a:t>(Luxury)</a:t>
            </a:r>
          </a:p>
        </p:txBody>
      </p:sp>
      <p:sp>
        <p:nvSpPr>
          <p:cNvPr id="25" name="Rectangle 24">
            <a:extLst>
              <a:ext uri="{FF2B5EF4-FFF2-40B4-BE49-F238E27FC236}">
                <a16:creationId xmlns:a16="http://schemas.microsoft.com/office/drawing/2014/main" id="{D6F3E4AB-B239-4014-8CC3-C8706E0369B4}"/>
              </a:ext>
            </a:extLst>
          </p:cNvPr>
          <p:cNvSpPr/>
          <p:nvPr/>
        </p:nvSpPr>
        <p:spPr>
          <a:xfrm>
            <a:off x="76122" y="1056251"/>
            <a:ext cx="3904144" cy="39395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luxury auto advertiser wanted to extend the reach of their video campaign beyond linear TV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Tubi partnered with TVSquared who combined ACR and digital measurement to understand the incremental reach that Tubi offered beyond the advertiser's linear investments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Household Income $75K+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89%</a:t>
            </a:r>
            <a:r>
              <a:rPr kumimoji="0" lang="en-US" sz="1200" b="0" i="0" u="none" strike="noStrike" kern="1200" cap="none" spc="0" normalizeH="0" baseline="0" noProof="0">
                <a:ln>
                  <a:noFill/>
                </a:ln>
                <a:solidFill>
                  <a:srgbClr val="1F1A62"/>
                </a:solidFill>
                <a:effectLst/>
                <a:uLnTx/>
                <a:uFillTx/>
                <a:latin typeface="Helvetica"/>
                <a:ea typeface="+mn-ea"/>
                <a:cs typeface="Helvetica"/>
              </a:rPr>
              <a:t> of Tubi’s audience was incremental to the linear buy, and only </a:t>
            </a:r>
            <a:r>
              <a:rPr kumimoji="0" lang="en-US" sz="1200" b="1" i="0" u="none" strike="noStrike" kern="1200" cap="none" spc="0" normalizeH="0" baseline="0" noProof="0">
                <a:ln>
                  <a:noFill/>
                </a:ln>
                <a:solidFill>
                  <a:srgbClr val="1F1A62"/>
                </a:solidFill>
                <a:effectLst/>
                <a:uLnTx/>
                <a:uFillTx/>
                <a:latin typeface="Helvetica"/>
                <a:ea typeface="+mn-ea"/>
                <a:cs typeface="Helvetica"/>
              </a:rPr>
              <a:t>3%</a:t>
            </a:r>
            <a:r>
              <a:rPr kumimoji="0" lang="en-US" sz="1200" b="0" i="0" u="none" strike="noStrike" kern="1200" cap="none" spc="0" normalizeH="0" baseline="0" noProof="0">
                <a:ln>
                  <a:noFill/>
                </a:ln>
                <a:solidFill>
                  <a:srgbClr val="1F1A62"/>
                </a:solidFill>
                <a:effectLst/>
                <a:uLnTx/>
                <a:uFillTx/>
                <a:latin typeface="Helvetica"/>
                <a:ea typeface="+mn-ea"/>
                <a:cs typeface="Helvetica"/>
              </a:rPr>
              <a:t> of media volume overlapped between Tubi and linear campaigns</a:t>
            </a:r>
            <a:endParaRPr kumimoji="0" lang="en-US" sz="1200" b="1" i="0" u="none" strike="noStrike" kern="1200" cap="none" spc="0" normalizeH="0" baseline="0" noProof="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Tubi </a:t>
            </a:r>
            <a:r>
              <a:rPr kumimoji="0" lang="en-US" sz="1200" b="1" i="0" u="none" strike="noStrike" kern="1200" cap="none" spc="0" normalizeH="0" baseline="0" noProof="0">
                <a:ln>
                  <a:noFill/>
                </a:ln>
                <a:solidFill>
                  <a:srgbClr val="1F1A62"/>
                </a:solidFill>
                <a:effectLst/>
                <a:uLnTx/>
                <a:uFillTx/>
                <a:latin typeface="Helvetica"/>
                <a:ea typeface="+mn-e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 Streaming + Linear TV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OTT + Linear TV</a:t>
            </a:r>
          </a:p>
        </p:txBody>
      </p:sp>
      <p:sp>
        <p:nvSpPr>
          <p:cNvPr id="30" name="Rectangle 29">
            <a:extLst>
              <a:ext uri="{FF2B5EF4-FFF2-40B4-BE49-F238E27FC236}">
                <a16:creationId xmlns:a16="http://schemas.microsoft.com/office/drawing/2014/main" id="{75F81532-3D49-4828-8247-ECFA9B63B40D}"/>
              </a:ext>
            </a:extLst>
          </p:cNvPr>
          <p:cNvSpPr/>
          <p:nvPr/>
        </p:nvSpPr>
        <p:spPr>
          <a:xfrm>
            <a:off x="4062624" y="35144"/>
            <a:ext cx="8129376"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 luxury auto advertiser’s streaming campaign on Tubi delivered on cross-channel </a:t>
            </a:r>
            <a:r>
              <a:rPr lang="en-US" sz="2200" b="1">
                <a:solidFill>
                  <a:srgbClr val="1F1A62"/>
                </a:solidFill>
                <a:latin typeface="Helvetica"/>
                <a:cs typeface="Helvetica"/>
              </a:rPr>
              <a:t>incremental reach</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4133" y="6171544"/>
            <a:ext cx="58512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Tubi,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Tubi drives incremental reach</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6/16/21-6/30/21. ACR and digital measurement via TVSquared.</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38" name="Picture 37" descr="A picture containing text&#10;&#10;Description automatically generated">
            <a:extLst>
              <a:ext uri="{FF2B5EF4-FFF2-40B4-BE49-F238E27FC236}">
                <a16:creationId xmlns:a16="http://schemas.microsoft.com/office/drawing/2014/main" id="{2407B1C4-D485-44CB-9003-DF28901DF6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53199" y="104502"/>
            <a:ext cx="1061334" cy="613630"/>
          </a:xfrm>
          <a:prstGeom prst="rect">
            <a:avLst/>
          </a:prstGeom>
        </p:spPr>
      </p:pic>
      <p:pic>
        <p:nvPicPr>
          <p:cNvPr id="1026" name="Picture 2" descr="upload.wikimedia.org/wikipedia/en/thumb/d/db/Tu...">
            <a:extLst>
              <a:ext uri="{FF2B5EF4-FFF2-40B4-BE49-F238E27FC236}">
                <a16:creationId xmlns:a16="http://schemas.microsoft.com/office/drawing/2014/main" id="{F1FE1D0D-41FE-4ACB-931D-6C92305893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71729" y="6099665"/>
            <a:ext cx="845435" cy="379786"/>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47624E44-7182-447E-89CC-18B512110C3B}"/>
              </a:ext>
            </a:extLst>
          </p:cNvPr>
          <p:cNvGrpSpPr/>
          <p:nvPr/>
        </p:nvGrpSpPr>
        <p:grpSpPr>
          <a:xfrm>
            <a:off x="6552737" y="1148683"/>
            <a:ext cx="3208027" cy="2215243"/>
            <a:chOff x="4148315" y="5371048"/>
            <a:chExt cx="3208027" cy="2215243"/>
          </a:xfrm>
        </p:grpSpPr>
        <p:sp>
          <p:nvSpPr>
            <p:cNvPr id="65" name="Freeform 82">
              <a:extLst>
                <a:ext uri="{FF2B5EF4-FFF2-40B4-BE49-F238E27FC236}">
                  <a16:creationId xmlns:a16="http://schemas.microsoft.com/office/drawing/2014/main" id="{0C329F9A-777F-429E-8F58-64C11C450542}"/>
                </a:ext>
              </a:extLst>
            </p:cNvPr>
            <p:cNvSpPr/>
            <p:nvPr/>
          </p:nvSpPr>
          <p:spPr>
            <a:xfrm>
              <a:off x="4224411" y="6024531"/>
              <a:ext cx="1120376" cy="1372774"/>
            </a:xfrm>
            <a:custGeom>
              <a:avLst/>
              <a:gdLst>
                <a:gd name="connsiteX0" fmla="*/ 686387 w 1120376"/>
                <a:gd name="connsiteY0" fmla="*/ 0 h 1372774"/>
                <a:gd name="connsiteX1" fmla="*/ 824718 w 1120376"/>
                <a:gd name="connsiteY1" fmla="*/ 13945 h 1372774"/>
                <a:gd name="connsiteX2" fmla="*/ 890950 w 1120376"/>
                <a:gd name="connsiteY2" fmla="*/ 34505 h 1372774"/>
                <a:gd name="connsiteX3" fmla="*/ 858085 w 1120376"/>
                <a:gd name="connsiteY3" fmla="*/ 123491 h 1372774"/>
                <a:gd name="connsiteX4" fmla="*/ 808102 w 1120376"/>
                <a:gd name="connsiteY4" fmla="*/ 451110 h 1372774"/>
                <a:gd name="connsiteX5" fmla="*/ 997972 w 1120376"/>
                <a:gd name="connsiteY5" fmla="*/ 1067095 h 1372774"/>
                <a:gd name="connsiteX6" fmla="*/ 1120376 w 1120376"/>
                <a:gd name="connsiteY6" fmla="*/ 1214112 h 1372774"/>
                <a:gd name="connsiteX7" fmla="*/ 1070153 w 1120376"/>
                <a:gd name="connsiteY7" fmla="*/ 1255550 h 1372774"/>
                <a:gd name="connsiteX8" fmla="*/ 686387 w 1120376"/>
                <a:gd name="connsiteY8" fmla="*/ 1372774 h 1372774"/>
                <a:gd name="connsiteX9" fmla="*/ 0 w 1120376"/>
                <a:gd name="connsiteY9" fmla="*/ 686387 h 1372774"/>
                <a:gd name="connsiteX10" fmla="*/ 686387 w 1120376"/>
                <a:gd name="connsiteY10" fmla="*/ 0 h 137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0376" h="1372774">
                  <a:moveTo>
                    <a:pt x="686387" y="0"/>
                  </a:moveTo>
                  <a:cubicBezTo>
                    <a:pt x="733772" y="0"/>
                    <a:pt x="780036" y="4802"/>
                    <a:pt x="824718" y="13945"/>
                  </a:cubicBezTo>
                  <a:lnTo>
                    <a:pt x="890950" y="34505"/>
                  </a:lnTo>
                  <a:lnTo>
                    <a:pt x="858085" y="123491"/>
                  </a:lnTo>
                  <a:cubicBezTo>
                    <a:pt x="825601" y="226986"/>
                    <a:pt x="808102" y="337023"/>
                    <a:pt x="808102" y="451110"/>
                  </a:cubicBezTo>
                  <a:cubicBezTo>
                    <a:pt x="808102" y="679285"/>
                    <a:pt x="878098" y="891259"/>
                    <a:pt x="997972" y="1067095"/>
                  </a:cubicBezTo>
                  <a:lnTo>
                    <a:pt x="1120376" y="1214112"/>
                  </a:lnTo>
                  <a:lnTo>
                    <a:pt x="1070153" y="1255550"/>
                  </a:lnTo>
                  <a:cubicBezTo>
                    <a:pt x="960605" y="1329559"/>
                    <a:pt x="828543" y="1372774"/>
                    <a:pt x="686387" y="1372774"/>
                  </a:cubicBezTo>
                  <a:cubicBezTo>
                    <a:pt x="307306" y="1372774"/>
                    <a:pt x="0" y="1065468"/>
                    <a:pt x="0" y="686387"/>
                  </a:cubicBezTo>
                  <a:cubicBezTo>
                    <a:pt x="0" y="307306"/>
                    <a:pt x="307306" y="0"/>
                    <a:pt x="686387" y="0"/>
                  </a:cubicBezTo>
                  <a:close/>
                </a:path>
              </a:pathLst>
            </a:custGeom>
            <a:gradFill>
              <a:gsLst>
                <a:gs pos="0">
                  <a:srgbClr val="DDDEE3"/>
                </a:gs>
                <a:gs pos="97000">
                  <a:srgbClr val="FBFBFC"/>
                </a:gs>
              </a:gsLst>
              <a:lin ang="18900000" scaled="0"/>
            </a:gra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6" name="Freeform 84">
              <a:extLst>
                <a:ext uri="{FF2B5EF4-FFF2-40B4-BE49-F238E27FC236}">
                  <a16:creationId xmlns:a16="http://schemas.microsoft.com/office/drawing/2014/main" id="{832D4069-4362-495C-8926-1EA550ADE2C4}"/>
                </a:ext>
              </a:extLst>
            </p:cNvPr>
            <p:cNvSpPr/>
            <p:nvPr/>
          </p:nvSpPr>
          <p:spPr>
            <a:xfrm>
              <a:off x="5378525" y="5473304"/>
              <a:ext cx="1864046" cy="2005782"/>
            </a:xfrm>
            <a:custGeom>
              <a:avLst/>
              <a:gdLst>
                <a:gd name="connsiteX0" fmla="*/ 861155 w 1864046"/>
                <a:gd name="connsiteY0" fmla="*/ 0 h 2005782"/>
                <a:gd name="connsiteX1" fmla="*/ 1864046 w 1864046"/>
                <a:gd name="connsiteY1" fmla="*/ 1002891 h 2005782"/>
                <a:gd name="connsiteX2" fmla="*/ 861155 w 1864046"/>
                <a:gd name="connsiteY2" fmla="*/ 2005782 h 2005782"/>
                <a:gd name="connsiteX3" fmla="*/ 300430 w 1864046"/>
                <a:gd name="connsiteY3" fmla="*/ 1834504 h 2005782"/>
                <a:gd name="connsiteX4" fmla="*/ 230550 w 1864046"/>
                <a:gd name="connsiteY4" fmla="*/ 1776848 h 2005782"/>
                <a:gd name="connsiteX5" fmla="*/ 286170 w 1864046"/>
                <a:gd name="connsiteY5" fmla="*/ 1709435 h 2005782"/>
                <a:gd name="connsiteX6" fmla="*/ 431619 w 1864046"/>
                <a:gd name="connsiteY6" fmla="*/ 1233267 h 2005782"/>
                <a:gd name="connsiteX7" fmla="*/ 56133 w 1864046"/>
                <a:gd name="connsiteY7" fmla="*/ 527062 h 2005782"/>
                <a:gd name="connsiteX8" fmla="*/ 0 w 1864046"/>
                <a:gd name="connsiteY8" fmla="*/ 496594 h 2005782"/>
                <a:gd name="connsiteX9" fmla="*/ 29542 w 1864046"/>
                <a:gd name="connsiteY9" fmla="*/ 442166 h 2005782"/>
                <a:gd name="connsiteX10" fmla="*/ 861155 w 1864046"/>
                <a:gd name="connsiteY10" fmla="*/ 0 h 200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046" h="2005782">
                  <a:moveTo>
                    <a:pt x="861155" y="0"/>
                  </a:moveTo>
                  <a:cubicBezTo>
                    <a:pt x="1415036" y="0"/>
                    <a:pt x="1864046" y="449010"/>
                    <a:pt x="1864046" y="1002891"/>
                  </a:cubicBezTo>
                  <a:cubicBezTo>
                    <a:pt x="1864046" y="1556772"/>
                    <a:pt x="1415036" y="2005782"/>
                    <a:pt x="861155" y="2005782"/>
                  </a:cubicBezTo>
                  <a:cubicBezTo>
                    <a:pt x="653450" y="2005782"/>
                    <a:pt x="460492" y="1942640"/>
                    <a:pt x="300430" y="1834504"/>
                  </a:cubicBezTo>
                  <a:lnTo>
                    <a:pt x="230550" y="1776848"/>
                  </a:lnTo>
                  <a:lnTo>
                    <a:pt x="286170" y="1709435"/>
                  </a:lnTo>
                  <a:cubicBezTo>
                    <a:pt x="377999" y="1573510"/>
                    <a:pt x="431619" y="1409651"/>
                    <a:pt x="431619" y="1233267"/>
                  </a:cubicBezTo>
                  <a:cubicBezTo>
                    <a:pt x="431619" y="939295"/>
                    <a:pt x="282675" y="680111"/>
                    <a:pt x="56133" y="527062"/>
                  </a:cubicBezTo>
                  <a:lnTo>
                    <a:pt x="0" y="496594"/>
                  </a:lnTo>
                  <a:lnTo>
                    <a:pt x="29542" y="442166"/>
                  </a:lnTo>
                  <a:cubicBezTo>
                    <a:pt x="209769" y="175395"/>
                    <a:pt x="514980" y="0"/>
                    <a:pt x="861155" y="0"/>
                  </a:cubicBezTo>
                  <a:close/>
                </a:path>
              </a:pathLst>
            </a:custGeom>
            <a:gradFill>
              <a:gsLst>
                <a:gs pos="0">
                  <a:srgbClr val="DDDEE3"/>
                </a:gs>
                <a:gs pos="97000">
                  <a:srgbClr val="FBFBFC"/>
                </a:gs>
              </a:gsLst>
              <a:lin ang="18900000" scaled="0"/>
            </a:gra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7" name="Freeform 46">
              <a:extLst>
                <a:ext uri="{FF2B5EF4-FFF2-40B4-BE49-F238E27FC236}">
                  <a16:creationId xmlns:a16="http://schemas.microsoft.com/office/drawing/2014/main" id="{31BD244F-8D9D-4266-9DA2-4F1FC188FC1D}"/>
                </a:ext>
              </a:extLst>
            </p:cNvPr>
            <p:cNvSpPr/>
            <p:nvPr/>
          </p:nvSpPr>
          <p:spPr>
            <a:xfrm rot="14095829">
              <a:off x="5132059" y="5362008"/>
              <a:ext cx="2215243" cy="2233323"/>
            </a:xfrm>
            <a:custGeom>
              <a:avLst/>
              <a:gdLst>
                <a:gd name="connsiteX0" fmla="*/ 394108 w 1205038"/>
                <a:gd name="connsiteY0" fmla="*/ 37650 h 1214873"/>
                <a:gd name="connsiteX1" fmla="*/ 1 w 1205038"/>
                <a:gd name="connsiteY1" fmla="*/ 607141 h 1214873"/>
                <a:gd name="connsiteX2" fmla="*/ 602520 w 1205038"/>
                <a:gd name="connsiteY2" fmla="*/ 1214874 h 1214873"/>
                <a:gd name="connsiteX3" fmla="*/ 1205039 w 1205038"/>
                <a:gd name="connsiteY3" fmla="*/ 607141 h 1214873"/>
                <a:gd name="connsiteX4" fmla="*/ 602520 w 1205038"/>
                <a:gd name="connsiteY4" fmla="*/ 0 h 1214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038" h="1214873">
                  <a:moveTo>
                    <a:pt x="394108" y="37650"/>
                  </a:moveTo>
                  <a:cubicBezTo>
                    <a:pt x="156804" y="126572"/>
                    <a:pt x="-345" y="353622"/>
                    <a:pt x="1" y="607141"/>
                  </a:cubicBezTo>
                  <a:cubicBezTo>
                    <a:pt x="1" y="942827"/>
                    <a:pt x="269900" y="1214874"/>
                    <a:pt x="602520" y="1214874"/>
                  </a:cubicBezTo>
                  <a:cubicBezTo>
                    <a:pt x="935140" y="1214874"/>
                    <a:pt x="1205039" y="943123"/>
                    <a:pt x="1205039" y="607141"/>
                  </a:cubicBezTo>
                  <a:cubicBezTo>
                    <a:pt x="1205039" y="271158"/>
                    <a:pt x="935288" y="0"/>
                    <a:pt x="602520" y="0"/>
                  </a:cubicBezTo>
                </a:path>
              </a:pathLst>
            </a:custGeom>
            <a:noFill/>
            <a:ln w="85725" cap="rnd">
              <a:solidFill>
                <a:srgbClr val="00BFF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8" name="Freeform 47">
              <a:extLst>
                <a:ext uri="{FF2B5EF4-FFF2-40B4-BE49-F238E27FC236}">
                  <a16:creationId xmlns:a16="http://schemas.microsoft.com/office/drawing/2014/main" id="{10967A19-1E6B-4E04-8EE2-6E1D25187807}"/>
                </a:ext>
              </a:extLst>
            </p:cNvPr>
            <p:cNvSpPr/>
            <p:nvPr/>
          </p:nvSpPr>
          <p:spPr>
            <a:xfrm rot="2090213">
              <a:off x="4148315" y="5938364"/>
              <a:ext cx="1530800" cy="1543293"/>
            </a:xfrm>
            <a:custGeom>
              <a:avLst/>
              <a:gdLst>
                <a:gd name="connsiteX0" fmla="*/ 394108 w 1205038"/>
                <a:gd name="connsiteY0" fmla="*/ 37650 h 1214873"/>
                <a:gd name="connsiteX1" fmla="*/ 1 w 1205038"/>
                <a:gd name="connsiteY1" fmla="*/ 607141 h 1214873"/>
                <a:gd name="connsiteX2" fmla="*/ 602520 w 1205038"/>
                <a:gd name="connsiteY2" fmla="*/ 1214874 h 1214873"/>
                <a:gd name="connsiteX3" fmla="*/ 1205039 w 1205038"/>
                <a:gd name="connsiteY3" fmla="*/ 607141 h 1214873"/>
                <a:gd name="connsiteX4" fmla="*/ 602520 w 1205038"/>
                <a:gd name="connsiteY4" fmla="*/ 0 h 1214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038" h="1214873">
                  <a:moveTo>
                    <a:pt x="394108" y="37650"/>
                  </a:moveTo>
                  <a:cubicBezTo>
                    <a:pt x="156804" y="126572"/>
                    <a:pt x="-345" y="353622"/>
                    <a:pt x="1" y="607141"/>
                  </a:cubicBezTo>
                  <a:cubicBezTo>
                    <a:pt x="1" y="942827"/>
                    <a:pt x="269900" y="1214874"/>
                    <a:pt x="602520" y="1214874"/>
                  </a:cubicBezTo>
                  <a:cubicBezTo>
                    <a:pt x="935140" y="1214874"/>
                    <a:pt x="1205039" y="943123"/>
                    <a:pt x="1205039" y="607141"/>
                  </a:cubicBezTo>
                  <a:cubicBezTo>
                    <a:pt x="1205039" y="271158"/>
                    <a:pt x="935288" y="0"/>
                    <a:pt x="602520" y="0"/>
                  </a:cubicBezTo>
                </a:path>
              </a:pathLst>
            </a:custGeom>
            <a:noFill/>
            <a:ln w="85725" cap="rnd">
              <a:solidFill>
                <a:srgbClr val="ED3C8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69" name="Group 68">
              <a:extLst>
                <a:ext uri="{FF2B5EF4-FFF2-40B4-BE49-F238E27FC236}">
                  <a16:creationId xmlns:a16="http://schemas.microsoft.com/office/drawing/2014/main" id="{D0097693-81F9-4419-9DB2-DD103D3141C9}"/>
                </a:ext>
              </a:extLst>
            </p:cNvPr>
            <p:cNvGrpSpPr/>
            <p:nvPr/>
          </p:nvGrpSpPr>
          <p:grpSpPr>
            <a:xfrm>
              <a:off x="4327818" y="6240841"/>
              <a:ext cx="2511311" cy="637187"/>
              <a:chOff x="4280975" y="6240841"/>
              <a:chExt cx="2511311" cy="637187"/>
            </a:xfrm>
          </p:grpSpPr>
          <p:sp>
            <p:nvSpPr>
              <p:cNvPr id="70" name="Rectangle 69">
                <a:extLst>
                  <a:ext uri="{FF2B5EF4-FFF2-40B4-BE49-F238E27FC236}">
                    <a16:creationId xmlns:a16="http://schemas.microsoft.com/office/drawing/2014/main" id="{2345B37E-7F15-4275-B460-A9F0381D50F6}"/>
                  </a:ext>
                </a:extLst>
              </p:cNvPr>
              <p:cNvSpPr/>
              <p:nvPr/>
            </p:nvSpPr>
            <p:spPr>
              <a:xfrm>
                <a:off x="5774059" y="6240841"/>
                <a:ext cx="1018227" cy="369332"/>
              </a:xfrm>
              <a:prstGeom prst="rect">
                <a:avLst/>
              </a:prstGeom>
            </p:spPr>
            <p:txBody>
              <a:bodyPr wrap="none">
                <a:spAutoFit/>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LINEAR</a:t>
                </a:r>
              </a:p>
            </p:txBody>
          </p:sp>
          <p:sp>
            <p:nvSpPr>
              <p:cNvPr id="71" name="Rectangle 70">
                <a:extLst>
                  <a:ext uri="{FF2B5EF4-FFF2-40B4-BE49-F238E27FC236}">
                    <a16:creationId xmlns:a16="http://schemas.microsoft.com/office/drawing/2014/main" id="{60A95C02-7A85-47DF-8FBC-366691109852}"/>
                  </a:ext>
                </a:extLst>
              </p:cNvPr>
              <p:cNvSpPr/>
              <p:nvPr/>
            </p:nvSpPr>
            <p:spPr>
              <a:xfrm>
                <a:off x="4280975" y="6477918"/>
                <a:ext cx="697627" cy="400110"/>
              </a:xfrm>
              <a:prstGeom prst="rect">
                <a:avLst/>
              </a:prstGeom>
            </p:spPr>
            <p:txBody>
              <a:bodyPr wrap="none">
                <a:spAutoFit/>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OTT</a:t>
                </a:r>
              </a:p>
            </p:txBody>
          </p:sp>
        </p:grpSp>
      </p:grpSp>
      <p:sp>
        <p:nvSpPr>
          <p:cNvPr id="73" name="Rectangle 72">
            <a:extLst>
              <a:ext uri="{FF2B5EF4-FFF2-40B4-BE49-F238E27FC236}">
                <a16:creationId xmlns:a16="http://schemas.microsoft.com/office/drawing/2014/main" id="{ACED0F67-967A-4D97-9BD1-27231A798BD9}"/>
              </a:ext>
            </a:extLst>
          </p:cNvPr>
          <p:cNvSpPr/>
          <p:nvPr/>
        </p:nvSpPr>
        <p:spPr>
          <a:xfrm>
            <a:off x="6258945" y="4573876"/>
            <a:ext cx="3795611" cy="11160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8"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nvGrpSpPr>
          <p:cNvPr id="4" name="Group 3">
            <a:extLst>
              <a:ext uri="{FF2B5EF4-FFF2-40B4-BE49-F238E27FC236}">
                <a16:creationId xmlns:a16="http://schemas.microsoft.com/office/drawing/2014/main" id="{39D7C08A-6502-4BB6-A042-0EF236D3390A}"/>
              </a:ext>
            </a:extLst>
          </p:cNvPr>
          <p:cNvGrpSpPr/>
          <p:nvPr/>
        </p:nvGrpSpPr>
        <p:grpSpPr>
          <a:xfrm>
            <a:off x="6192244" y="3489885"/>
            <a:ext cx="3929012" cy="958032"/>
            <a:chOff x="6415639" y="3787318"/>
            <a:chExt cx="3929012" cy="958032"/>
          </a:xfrm>
        </p:grpSpPr>
        <p:sp>
          <p:nvSpPr>
            <p:cNvPr id="74" name="Content Placeholder 3">
              <a:extLst>
                <a:ext uri="{FF2B5EF4-FFF2-40B4-BE49-F238E27FC236}">
                  <a16:creationId xmlns:a16="http://schemas.microsoft.com/office/drawing/2014/main" id="{72A0F558-F999-4CE2-BE7C-A34259A5B813}"/>
                </a:ext>
              </a:extLst>
            </p:cNvPr>
            <p:cNvSpPr txBox="1">
              <a:spLocks/>
            </p:cNvSpPr>
            <p:nvPr/>
          </p:nvSpPr>
          <p:spPr>
            <a:xfrm>
              <a:off x="8062984" y="4067009"/>
              <a:ext cx="2281667" cy="398650"/>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tabLst/>
                <a:defRPr sz="1600" kern="1200">
                  <a:solidFill>
                    <a:schemeClr val="tx1"/>
                  </a:solidFill>
                  <a:latin typeface="+mn-lt"/>
                  <a:ea typeface="+mn-ea"/>
                  <a:cs typeface="+mn-cs"/>
                </a:defRPr>
              </a:lvl1pPr>
              <a:lvl2pPr marL="173038" indent="0" algn="l" defTabSz="914400" rtl="0" eaLnBrk="1" latinLnBrk="0" hangingPunct="1">
                <a:lnSpc>
                  <a:spcPct val="110000"/>
                </a:lnSpc>
                <a:spcBef>
                  <a:spcPts val="0"/>
                </a:spcBef>
                <a:spcAft>
                  <a:spcPts val="1200"/>
                </a:spcAft>
                <a:buFont typeface="Arial" panose="020B0604020202020204" pitchFamily="34" charset="0"/>
                <a:buNone/>
                <a:tabLst/>
                <a:defRPr sz="1600" kern="1200">
                  <a:solidFill>
                    <a:schemeClr val="tx1"/>
                  </a:solidFill>
                  <a:latin typeface="+mn-lt"/>
                  <a:ea typeface="+mn-ea"/>
                  <a:cs typeface="+mn-cs"/>
                </a:defRPr>
              </a:lvl2pPr>
              <a:lvl3pPr marL="347662" indent="0" algn="l" defTabSz="914400" rtl="0" eaLnBrk="1" latinLnBrk="0" hangingPunct="1">
                <a:lnSpc>
                  <a:spcPct val="110000"/>
                </a:lnSpc>
                <a:spcBef>
                  <a:spcPts val="0"/>
                </a:spcBef>
                <a:spcAft>
                  <a:spcPts val="1200"/>
                </a:spcAft>
                <a:buFont typeface="Arial" panose="020B0604020202020204" pitchFamily="34" charset="0"/>
                <a:buNone/>
                <a:tabLst/>
                <a:defRPr sz="1600" kern="1200">
                  <a:solidFill>
                    <a:schemeClr val="tx1"/>
                  </a:solidFill>
                  <a:latin typeface="+mn-lt"/>
                  <a:ea typeface="+mn-ea"/>
                  <a:cs typeface="+mn-cs"/>
                </a:defRPr>
              </a:lvl3pPr>
              <a:lvl4pPr marL="514350" indent="0" algn="l" defTabSz="914400" rtl="0" eaLnBrk="1" latinLnBrk="0" hangingPunct="1">
                <a:lnSpc>
                  <a:spcPct val="110000"/>
                </a:lnSpc>
                <a:spcBef>
                  <a:spcPts val="0"/>
                </a:spcBef>
                <a:spcAft>
                  <a:spcPts val="1200"/>
                </a:spcAft>
                <a:buFont typeface="Arial" panose="020B0604020202020204" pitchFamily="34" charset="0"/>
                <a:buNone/>
                <a:tabLst/>
                <a:defRPr sz="1600" kern="1200">
                  <a:solidFill>
                    <a:schemeClr val="tx1"/>
                  </a:solidFill>
                  <a:latin typeface="+mn-lt"/>
                  <a:ea typeface="+mn-ea"/>
                  <a:cs typeface="+mn-cs"/>
                </a:defRPr>
              </a:lvl4pPr>
              <a:lvl5pPr marL="688975" indent="0" algn="l" defTabSz="914400" rtl="0" eaLnBrk="1" latinLnBrk="0" hangingPunct="1">
                <a:lnSpc>
                  <a:spcPct val="110000"/>
                </a:lnSpc>
                <a:spcBef>
                  <a:spcPts val="0"/>
                </a:spcBef>
                <a:spcAft>
                  <a:spcPts val="1200"/>
                </a:spcAft>
                <a:buFont typeface="Arial" panose="020B0604020202020204" pitchFamily="34" charset="0"/>
                <a:buNone/>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CA"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of Tubi’s Audience was incremental to linear investments</a:t>
              </a:r>
            </a:p>
          </p:txBody>
        </p:sp>
        <p:sp>
          <p:nvSpPr>
            <p:cNvPr id="76" name="TextBox 75">
              <a:extLst>
                <a:ext uri="{FF2B5EF4-FFF2-40B4-BE49-F238E27FC236}">
                  <a16:creationId xmlns:a16="http://schemas.microsoft.com/office/drawing/2014/main" id="{AC1E2A6A-316D-41C8-9652-35813424276F}"/>
                </a:ext>
              </a:extLst>
            </p:cNvPr>
            <p:cNvSpPr txBox="1"/>
            <p:nvPr/>
          </p:nvSpPr>
          <p:spPr>
            <a:xfrm>
              <a:off x="6415639" y="3787318"/>
              <a:ext cx="1741595" cy="95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89%</a:t>
              </a:r>
            </a:p>
          </p:txBody>
        </p:sp>
      </p:grpSp>
      <p:graphicFrame>
        <p:nvGraphicFramePr>
          <p:cNvPr id="78" name="Table 51">
            <a:extLst>
              <a:ext uri="{FF2B5EF4-FFF2-40B4-BE49-F238E27FC236}">
                <a16:creationId xmlns:a16="http://schemas.microsoft.com/office/drawing/2014/main" id="{7E4FBC4D-D4DC-433C-903E-1E61E655F175}"/>
              </a:ext>
            </a:extLst>
          </p:cNvPr>
          <p:cNvGraphicFramePr>
            <a:graphicFrameLocks noGrp="1"/>
          </p:cNvGraphicFramePr>
          <p:nvPr/>
        </p:nvGraphicFramePr>
        <p:xfrm>
          <a:off x="4411386" y="4811445"/>
          <a:ext cx="7467622" cy="1036320"/>
        </p:xfrm>
        <a:graphic>
          <a:graphicData uri="http://schemas.openxmlformats.org/drawingml/2006/table">
            <a:tbl>
              <a:tblPr firstRow="1" bandRow="1">
                <a:tableStyleId>{5C22544A-7EE6-4342-B048-85BDC9FD1C3A}</a:tableStyleId>
              </a:tblPr>
              <a:tblGrid>
                <a:gridCol w="1368917">
                  <a:extLst>
                    <a:ext uri="{9D8B030D-6E8A-4147-A177-3AD203B41FA5}">
                      <a16:colId xmlns:a16="http://schemas.microsoft.com/office/drawing/2014/main" val="3474567293"/>
                    </a:ext>
                  </a:extLst>
                </a:gridCol>
                <a:gridCol w="2246890">
                  <a:extLst>
                    <a:ext uri="{9D8B030D-6E8A-4147-A177-3AD203B41FA5}">
                      <a16:colId xmlns:a16="http://schemas.microsoft.com/office/drawing/2014/main" val="899919837"/>
                    </a:ext>
                  </a:extLst>
                </a:gridCol>
                <a:gridCol w="2211227">
                  <a:extLst>
                    <a:ext uri="{9D8B030D-6E8A-4147-A177-3AD203B41FA5}">
                      <a16:colId xmlns:a16="http://schemas.microsoft.com/office/drawing/2014/main" val="252646485"/>
                    </a:ext>
                  </a:extLst>
                </a:gridCol>
                <a:gridCol w="1640588">
                  <a:extLst>
                    <a:ext uri="{9D8B030D-6E8A-4147-A177-3AD203B41FA5}">
                      <a16:colId xmlns:a16="http://schemas.microsoft.com/office/drawing/2014/main" val="3796173049"/>
                    </a:ext>
                  </a:extLst>
                </a:gridCol>
              </a:tblGrid>
              <a:tr h="154471">
                <a:tc>
                  <a:txBody>
                    <a:bodyPr/>
                    <a:lstStyle/>
                    <a:p>
                      <a:pPr>
                        <a:lnSpc>
                          <a:spcPct val="100000"/>
                        </a:lnSpc>
                      </a:pPr>
                      <a:endParaRPr lang="en-US" sz="1400">
                        <a:solidFill>
                          <a:schemeClr val="accent2"/>
                        </a:solidFill>
                        <a:latin typeface="Helvetica" panose="020B0604020202020204" pitchFamily="34" charset="0"/>
                        <a:cs typeface="Helvetica" panose="020B0604020202020204" pitchFamily="34" charset="0"/>
                      </a:endParaRPr>
                    </a:p>
                  </a:txBody>
                  <a:tcPr marL="0" marR="0" marT="0" anchor="ctr">
                    <a:noFill/>
                  </a:tcPr>
                </a:tc>
                <a:tc>
                  <a:txBody>
                    <a:bodyPr/>
                    <a:lstStyle/>
                    <a:p>
                      <a:pPr>
                        <a:lnSpc>
                          <a:spcPct val="100000"/>
                        </a:lnSpc>
                      </a:pPr>
                      <a:r>
                        <a:rPr lang="en-US" sz="1400">
                          <a:solidFill>
                            <a:srgbClr val="1F1A62"/>
                          </a:solidFill>
                          <a:latin typeface="Helvetica" panose="020B0604020202020204" pitchFamily="34" charset="0"/>
                          <a:cs typeface="Helvetica" panose="020B0604020202020204" pitchFamily="34" charset="0"/>
                        </a:rPr>
                        <a:t>Share of Impressions</a:t>
                      </a:r>
                    </a:p>
                  </a:txBody>
                  <a:tcPr marL="0" marR="0" marT="0" anchor="ctr">
                    <a:noFill/>
                  </a:tcPr>
                </a:tc>
                <a:tc>
                  <a:txBody>
                    <a:bodyPr/>
                    <a:lstStyle/>
                    <a:p>
                      <a:pPr>
                        <a:lnSpc>
                          <a:spcPct val="100000"/>
                        </a:lnSpc>
                      </a:pPr>
                      <a:r>
                        <a:rPr lang="en-US" sz="1400">
                          <a:solidFill>
                            <a:srgbClr val="1F1A62"/>
                          </a:solidFill>
                          <a:latin typeface="Helvetica" panose="020B0604020202020204" pitchFamily="34" charset="0"/>
                          <a:cs typeface="Helvetica" panose="020B0604020202020204" pitchFamily="34" charset="0"/>
                        </a:rPr>
                        <a:t>Reach of Proportion</a:t>
                      </a:r>
                    </a:p>
                  </a:txBody>
                  <a:tcPr marL="0" marR="0" marT="0" anchor="ctr">
                    <a:noFill/>
                  </a:tcPr>
                </a:tc>
                <a:tc>
                  <a:txBody>
                    <a:bodyPr/>
                    <a:lstStyle/>
                    <a:p>
                      <a:pPr>
                        <a:lnSpc>
                          <a:spcPct val="100000"/>
                        </a:lnSpc>
                      </a:pPr>
                      <a:r>
                        <a:rPr lang="en-US" sz="1400">
                          <a:solidFill>
                            <a:srgbClr val="1F1A62"/>
                          </a:solidFill>
                          <a:latin typeface="Helvetica" panose="020B0604020202020204" pitchFamily="34" charset="0"/>
                          <a:cs typeface="Helvetica" panose="020B0604020202020204" pitchFamily="34" charset="0"/>
                        </a:rPr>
                        <a:t>Avg. Frequency</a:t>
                      </a:r>
                    </a:p>
                  </a:txBody>
                  <a:tcPr marL="0" marR="0" marT="0" anchor="ctr">
                    <a:noFill/>
                  </a:tcPr>
                </a:tc>
                <a:extLst>
                  <a:ext uri="{0D108BD9-81ED-4DB2-BD59-A6C34878D82A}">
                    <a16:rowId xmlns:a16="http://schemas.microsoft.com/office/drawing/2014/main" val="671026458"/>
                  </a:ext>
                </a:extLst>
              </a:tr>
              <a:tr h="154471">
                <a:tc>
                  <a:txBody>
                    <a:bodyPr/>
                    <a:lstStyle/>
                    <a:p>
                      <a:pPr>
                        <a:lnSpc>
                          <a:spcPct val="100000"/>
                        </a:lnSpc>
                      </a:pPr>
                      <a:r>
                        <a:rPr lang="en-US" sz="1400" b="1">
                          <a:solidFill>
                            <a:srgbClr val="ED3C8D"/>
                          </a:solidFill>
                          <a:latin typeface="Helvetica" panose="020B0604020202020204" pitchFamily="34" charset="0"/>
                          <a:cs typeface="Helvetica" panose="020B0604020202020204" pitchFamily="34" charset="0"/>
                        </a:rPr>
                        <a:t>OTT</a:t>
                      </a:r>
                    </a:p>
                  </a:txBody>
                  <a:tcPr marL="0" marR="0" marT="0" anchor="ctr">
                    <a:noFill/>
                  </a:tcPr>
                </a:tc>
                <a:tc>
                  <a:txBody>
                    <a:bodyPr/>
                    <a:lstStyle/>
                    <a:p>
                      <a:pPr>
                        <a:lnSpc>
                          <a:spcPct val="100000"/>
                        </a:lnSpc>
                      </a:pPr>
                      <a:r>
                        <a:rPr lang="en-US" sz="1400" b="1">
                          <a:solidFill>
                            <a:srgbClr val="ED3C8D"/>
                          </a:solidFill>
                          <a:latin typeface="Helvetica" panose="020B0604020202020204" pitchFamily="34" charset="0"/>
                          <a:cs typeface="Helvetica" panose="020B0604020202020204" pitchFamily="34" charset="0"/>
                        </a:rPr>
                        <a:t>14%</a:t>
                      </a:r>
                    </a:p>
                  </a:txBody>
                  <a:tcPr marL="0" marR="0" marT="0" anchor="ctr">
                    <a:noFill/>
                  </a:tcPr>
                </a:tc>
                <a:tc>
                  <a:txBody>
                    <a:bodyPr/>
                    <a:lstStyle/>
                    <a:p>
                      <a:pPr>
                        <a:lnSpc>
                          <a:spcPct val="100000"/>
                        </a:lnSpc>
                      </a:pPr>
                      <a:r>
                        <a:rPr lang="en-US" sz="1400" b="1">
                          <a:solidFill>
                            <a:srgbClr val="ED3C8D"/>
                          </a:solidFill>
                          <a:latin typeface="Helvetica" panose="020B0604020202020204" pitchFamily="34" charset="0"/>
                          <a:cs typeface="Helvetica" panose="020B0604020202020204" pitchFamily="34" charset="0"/>
                        </a:rPr>
                        <a:t>12%</a:t>
                      </a:r>
                    </a:p>
                  </a:txBody>
                  <a:tcPr marL="0" marR="0" marT="0" anchor="ctr">
                    <a:noFill/>
                  </a:tcPr>
                </a:tc>
                <a:tc>
                  <a:txBody>
                    <a:bodyPr/>
                    <a:lstStyle/>
                    <a:p>
                      <a:pPr>
                        <a:lnSpc>
                          <a:spcPct val="100000"/>
                        </a:lnSpc>
                      </a:pPr>
                      <a:r>
                        <a:rPr lang="en-US" sz="1400" b="1">
                          <a:solidFill>
                            <a:srgbClr val="ED3C8D"/>
                          </a:solidFill>
                          <a:latin typeface="Helvetica" panose="020B0604020202020204" pitchFamily="34" charset="0"/>
                          <a:cs typeface="Helvetica" panose="020B0604020202020204" pitchFamily="34" charset="0"/>
                        </a:rPr>
                        <a:t>3.4</a:t>
                      </a:r>
                    </a:p>
                  </a:txBody>
                  <a:tcPr marL="0" marR="0" marT="0" anchor="ctr">
                    <a:noFill/>
                  </a:tcPr>
                </a:tc>
                <a:extLst>
                  <a:ext uri="{0D108BD9-81ED-4DB2-BD59-A6C34878D82A}">
                    <a16:rowId xmlns:a16="http://schemas.microsoft.com/office/drawing/2014/main" val="2656112390"/>
                  </a:ext>
                </a:extLst>
              </a:tr>
              <a:tr h="154471">
                <a:tc>
                  <a:txBody>
                    <a:bodyPr/>
                    <a:lstStyle/>
                    <a:p>
                      <a:pPr>
                        <a:lnSpc>
                          <a:spcPct val="100000"/>
                        </a:lnSpc>
                      </a:pPr>
                      <a:r>
                        <a:rPr lang="en-US" sz="1400" b="1">
                          <a:solidFill>
                            <a:srgbClr val="00BFF2"/>
                          </a:solidFill>
                          <a:latin typeface="Helvetica" panose="020B0604020202020204" pitchFamily="34" charset="0"/>
                          <a:cs typeface="Helvetica" panose="020B0604020202020204" pitchFamily="34" charset="0"/>
                        </a:rPr>
                        <a:t>LINEAR</a:t>
                      </a:r>
                    </a:p>
                  </a:txBody>
                  <a:tcPr marL="0" marR="0" marT="0" anchor="ctr">
                    <a:noFill/>
                  </a:tcPr>
                </a:tc>
                <a:tc>
                  <a:txBody>
                    <a:bodyPr/>
                    <a:lstStyle/>
                    <a:p>
                      <a:pPr>
                        <a:lnSpc>
                          <a:spcPct val="100000"/>
                        </a:lnSpc>
                      </a:pPr>
                      <a:r>
                        <a:rPr lang="en-US" sz="1400" b="1">
                          <a:solidFill>
                            <a:srgbClr val="00BFF2"/>
                          </a:solidFill>
                          <a:latin typeface="Helvetica" panose="020B0604020202020204" pitchFamily="34" charset="0"/>
                          <a:cs typeface="Helvetica" panose="020B0604020202020204" pitchFamily="34" charset="0"/>
                        </a:rPr>
                        <a:t>83%</a:t>
                      </a:r>
                    </a:p>
                  </a:txBody>
                  <a:tcPr marL="0" marR="0" marT="0" anchor="ctr">
                    <a:noFill/>
                  </a:tcPr>
                </a:tc>
                <a:tc>
                  <a:txBody>
                    <a:bodyPr/>
                    <a:lstStyle/>
                    <a:p>
                      <a:pPr>
                        <a:lnSpc>
                          <a:spcPct val="100000"/>
                        </a:lnSpc>
                      </a:pPr>
                      <a:r>
                        <a:rPr lang="en-US" sz="1400" b="1">
                          <a:solidFill>
                            <a:srgbClr val="00BFF2"/>
                          </a:solidFill>
                          <a:latin typeface="Helvetica" panose="020B0604020202020204" pitchFamily="34" charset="0"/>
                          <a:cs typeface="Helvetica" panose="020B0604020202020204" pitchFamily="34" charset="0"/>
                        </a:rPr>
                        <a:t>86%</a:t>
                      </a:r>
                    </a:p>
                  </a:txBody>
                  <a:tcPr marL="0" marR="0" marT="0" anchor="ctr">
                    <a:noFill/>
                  </a:tcPr>
                </a:tc>
                <a:tc>
                  <a:txBody>
                    <a:bodyPr/>
                    <a:lstStyle/>
                    <a:p>
                      <a:pPr>
                        <a:lnSpc>
                          <a:spcPct val="100000"/>
                        </a:lnSpc>
                      </a:pPr>
                      <a:r>
                        <a:rPr lang="en-US" sz="1400" b="1">
                          <a:solidFill>
                            <a:srgbClr val="00BFF2"/>
                          </a:solidFill>
                          <a:latin typeface="Helvetica" panose="020B0604020202020204" pitchFamily="34" charset="0"/>
                          <a:cs typeface="Helvetica" panose="020B0604020202020204" pitchFamily="34" charset="0"/>
                        </a:rPr>
                        <a:t>2.8</a:t>
                      </a:r>
                    </a:p>
                  </a:txBody>
                  <a:tcPr marL="0" marR="0" marT="0" anchor="ctr">
                    <a:noFill/>
                  </a:tcPr>
                </a:tc>
                <a:extLst>
                  <a:ext uri="{0D108BD9-81ED-4DB2-BD59-A6C34878D82A}">
                    <a16:rowId xmlns:a16="http://schemas.microsoft.com/office/drawing/2014/main" val="2015216488"/>
                  </a:ext>
                </a:extLst>
              </a:tr>
              <a:tr h="154471">
                <a:tc>
                  <a:txBody>
                    <a:bodyPr/>
                    <a:lstStyle/>
                    <a:p>
                      <a:pPr>
                        <a:lnSpc>
                          <a:spcPct val="100000"/>
                        </a:lnSpc>
                      </a:pPr>
                      <a:r>
                        <a:rPr lang="en-US" sz="1400">
                          <a:solidFill>
                            <a:srgbClr val="6D6DE2"/>
                          </a:solidFill>
                          <a:latin typeface="Helvetica" panose="020B0604020202020204" pitchFamily="34" charset="0"/>
                          <a:cs typeface="Helvetica" panose="020B0604020202020204" pitchFamily="34" charset="0"/>
                        </a:rPr>
                        <a:t>OVERLAP</a:t>
                      </a:r>
                    </a:p>
                  </a:txBody>
                  <a:tcPr marL="0" marR="0" marT="0" anchor="ctr">
                    <a:noFill/>
                  </a:tcPr>
                </a:tc>
                <a:tc>
                  <a:txBody>
                    <a:bodyPr/>
                    <a:lstStyle/>
                    <a:p>
                      <a:pPr>
                        <a:lnSpc>
                          <a:spcPct val="100000"/>
                        </a:lnSpc>
                      </a:pPr>
                      <a:r>
                        <a:rPr lang="en-US" sz="1400">
                          <a:solidFill>
                            <a:srgbClr val="6D6DE2"/>
                          </a:solidFill>
                          <a:latin typeface="Helvetica" panose="020B0604020202020204" pitchFamily="34" charset="0"/>
                          <a:cs typeface="Helvetica" panose="020B0604020202020204" pitchFamily="34" charset="0"/>
                        </a:rPr>
                        <a:t>3%</a:t>
                      </a:r>
                    </a:p>
                  </a:txBody>
                  <a:tcPr marL="0" marR="0" marT="0" anchor="ctr">
                    <a:noFill/>
                  </a:tcPr>
                </a:tc>
                <a:tc>
                  <a:txBody>
                    <a:bodyPr/>
                    <a:lstStyle/>
                    <a:p>
                      <a:pPr>
                        <a:lnSpc>
                          <a:spcPct val="100000"/>
                        </a:lnSpc>
                      </a:pPr>
                      <a:r>
                        <a:rPr lang="en-US" sz="1400">
                          <a:solidFill>
                            <a:srgbClr val="6D6DE2"/>
                          </a:solidFill>
                          <a:latin typeface="Helvetica" panose="020B0604020202020204" pitchFamily="34" charset="0"/>
                          <a:cs typeface="Helvetica" panose="020B0604020202020204" pitchFamily="34" charset="0"/>
                        </a:rPr>
                        <a:t>1%</a:t>
                      </a:r>
                    </a:p>
                  </a:txBody>
                  <a:tcPr marL="0" marR="0" marT="0" anchor="ctr">
                    <a:noFill/>
                  </a:tcPr>
                </a:tc>
                <a:tc>
                  <a:txBody>
                    <a:bodyPr/>
                    <a:lstStyle/>
                    <a:p>
                      <a:pPr>
                        <a:lnSpc>
                          <a:spcPct val="100000"/>
                        </a:lnSpc>
                      </a:pPr>
                      <a:r>
                        <a:rPr lang="en-US" sz="1400">
                          <a:solidFill>
                            <a:srgbClr val="6D6DE2"/>
                          </a:solidFill>
                          <a:latin typeface="Helvetica" panose="020B0604020202020204" pitchFamily="34" charset="0"/>
                          <a:cs typeface="Helvetica" panose="020B0604020202020204" pitchFamily="34" charset="0"/>
                        </a:rPr>
                        <a:t>6.3</a:t>
                      </a:r>
                    </a:p>
                  </a:txBody>
                  <a:tcPr marL="0" marR="0" marT="0" anchor="ctr">
                    <a:noFill/>
                  </a:tcPr>
                </a:tc>
                <a:extLst>
                  <a:ext uri="{0D108BD9-81ED-4DB2-BD59-A6C34878D82A}">
                    <a16:rowId xmlns:a16="http://schemas.microsoft.com/office/drawing/2014/main" val="2277178696"/>
                  </a:ext>
                </a:extLst>
              </a:tr>
            </a:tbl>
          </a:graphicData>
        </a:graphic>
      </p:graphicFrame>
      <p:cxnSp>
        <p:nvCxnSpPr>
          <p:cNvPr id="79" name="Straight Connector 78">
            <a:extLst>
              <a:ext uri="{FF2B5EF4-FFF2-40B4-BE49-F238E27FC236}">
                <a16:creationId xmlns:a16="http://schemas.microsoft.com/office/drawing/2014/main" id="{C7F87B7C-A248-4416-97B9-9C2D816482D9}"/>
              </a:ext>
            </a:extLst>
          </p:cNvPr>
          <p:cNvCxnSpPr>
            <a:cxnSpLocks/>
          </p:cNvCxnSpPr>
          <p:nvPr/>
        </p:nvCxnSpPr>
        <p:spPr>
          <a:xfrm>
            <a:off x="4402850" y="5047646"/>
            <a:ext cx="7484694" cy="0"/>
          </a:xfrm>
          <a:prstGeom prst="line">
            <a:avLst/>
          </a:prstGeom>
          <a:ln w="12700">
            <a:solidFill>
              <a:srgbClr val="1F1A62"/>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61D900F-6AC6-45CF-BC34-51C447C34788}"/>
              </a:ext>
            </a:extLst>
          </p:cNvPr>
          <p:cNvCxnSpPr>
            <a:cxnSpLocks/>
          </p:cNvCxnSpPr>
          <p:nvPr/>
        </p:nvCxnSpPr>
        <p:spPr>
          <a:xfrm>
            <a:off x="4402850" y="5309041"/>
            <a:ext cx="7484694" cy="0"/>
          </a:xfrm>
          <a:prstGeom prst="line">
            <a:avLst/>
          </a:prstGeom>
          <a:ln w="12700">
            <a:solidFill>
              <a:srgbClr val="1F1A62"/>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474621E-454B-48B3-9F20-CE7D3D90DCB1}"/>
              </a:ext>
            </a:extLst>
          </p:cNvPr>
          <p:cNvCxnSpPr>
            <a:cxnSpLocks/>
          </p:cNvCxnSpPr>
          <p:nvPr/>
        </p:nvCxnSpPr>
        <p:spPr>
          <a:xfrm>
            <a:off x="4402850" y="5570436"/>
            <a:ext cx="7484694" cy="0"/>
          </a:xfrm>
          <a:prstGeom prst="line">
            <a:avLst/>
          </a:prstGeom>
          <a:ln w="12700">
            <a:solidFill>
              <a:srgbClr val="1F1A62"/>
            </a:solidFill>
            <a:prstDash val="dash"/>
          </a:ln>
        </p:spPr>
        <p:style>
          <a:lnRef idx="1">
            <a:schemeClr val="accent1"/>
          </a:lnRef>
          <a:fillRef idx="0">
            <a:schemeClr val="accent1"/>
          </a:fillRef>
          <a:effectRef idx="0">
            <a:schemeClr val="accent1"/>
          </a:effectRef>
          <a:fontRef idx="minor">
            <a:schemeClr val="tx1"/>
          </a:fontRef>
        </p:style>
      </p:cxnSp>
      <p:pic>
        <p:nvPicPr>
          <p:cNvPr id="36" name="Picture 35" descr="Logo&#10;&#10;Description automatically generated">
            <a:extLst>
              <a:ext uri="{FF2B5EF4-FFF2-40B4-BE49-F238E27FC236}">
                <a16:creationId xmlns:a16="http://schemas.microsoft.com/office/drawing/2014/main" id="{1CC3AA1A-EE96-47C4-B652-4304ECB75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3856" y="6254612"/>
            <a:ext cx="1361581" cy="272492"/>
          </a:xfrm>
          <a:prstGeom prst="rect">
            <a:avLst/>
          </a:prstGeom>
        </p:spPr>
      </p:pic>
      <p:pic>
        <p:nvPicPr>
          <p:cNvPr id="6" name="Picture 5">
            <a:extLst>
              <a:ext uri="{FF2B5EF4-FFF2-40B4-BE49-F238E27FC236}">
                <a16:creationId xmlns:a16="http://schemas.microsoft.com/office/drawing/2014/main" id="{17A5847C-00D1-8A7C-84CC-DC22A0F7C5E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F0E21C41-8D48-A393-B19B-10FBE90E241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84C1B6F4-F14A-D34D-D3A6-B5E2772EB5CF}"/>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92797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 </a:t>
            </a:r>
            <a:r>
              <a:rPr kumimoji="0" lang="en-US" sz="1600" b="0" i="0" u="none" strike="noStrike" kern="1200" cap="none" spc="0" normalizeH="0" baseline="0" noProof="0">
                <a:ln>
                  <a:noFill/>
                </a:ln>
                <a:solidFill>
                  <a:srgbClr val="FFE900"/>
                </a:solidFill>
                <a:effectLst/>
                <a:uLnTx/>
                <a:uFillTx/>
                <a:latin typeface="Helvetica" pitchFamily="2" charset="0"/>
                <a:ea typeface="+mn-ea"/>
                <a:cs typeface="+mn-cs"/>
              </a:rPr>
              <a:t>(Luxury)</a:t>
            </a:r>
          </a:p>
        </p:txBody>
      </p:sp>
      <p:sp>
        <p:nvSpPr>
          <p:cNvPr id="25" name="Rectangle 24">
            <a:extLst>
              <a:ext uri="{FF2B5EF4-FFF2-40B4-BE49-F238E27FC236}">
                <a16:creationId xmlns:a16="http://schemas.microsoft.com/office/drawing/2014/main" id="{D6F3E4AB-B239-4014-8CC3-C8706E0369B4}"/>
              </a:ext>
            </a:extLst>
          </p:cNvPr>
          <p:cNvSpPr/>
          <p:nvPr/>
        </p:nvSpPr>
        <p:spPr>
          <a:xfrm>
            <a:off x="19559" y="812411"/>
            <a:ext cx="4014787" cy="595547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luxury automotive brand wanted to drive incremental reach of those who hadn’t seen their linear ad, while controlling and optimizing frequency of ad-exposed viewers by tercile</a:t>
            </a: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Created a custom suppression segment comprised of viewers already exposed to brand’s ad on linear, layered with granular digital qualifiers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Targeted new, qualified audiences across OTT, as well as retargeted light &amp; medium ad-exposed viewers across digital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Delivered cross-screen reach &amp; frequency reporting to identify overlap of ad exposed audiences across linear &amp; digital to ensure the brand’s ad reached the right viewers, at the right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Auto intenders who had not previously engaged with the brand</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Third-party audience who have been exposed via linear 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VideoAmp</a:t>
            </a:r>
            <a:r>
              <a:rPr kumimoji="0" lang="en-US" sz="1200" b="0" i="0" u="none" strike="noStrike" kern="1200" cap="none" spc="0" normalizeH="0" baseline="0" noProof="0">
                <a:ln>
                  <a:noFill/>
                </a:ln>
                <a:solidFill>
                  <a:srgbClr val="1F1A62"/>
                </a:solidFill>
                <a:effectLst/>
                <a:uLnTx/>
                <a:uFillTx/>
                <a:latin typeface="Helvetica"/>
                <a:ea typeface="+mn-ea"/>
                <a:cs typeface="Helvetica"/>
              </a:rPr>
              <a:t> measured </a:t>
            </a:r>
            <a:r>
              <a:rPr kumimoji="0" lang="en-US" sz="1200" b="1" i="0" u="none" strike="noStrike" kern="1200" cap="none" spc="0" normalizeH="0" baseline="0" noProof="0">
                <a:ln>
                  <a:noFill/>
                </a:ln>
                <a:solidFill>
                  <a:srgbClr val="1F1A62"/>
                </a:solidFill>
                <a:effectLst/>
                <a:uLnTx/>
                <a:uFillTx/>
                <a:latin typeface="Helvetica"/>
                <a:ea typeface="+mn-ea"/>
                <a:cs typeface="Helvetica"/>
              </a:rPr>
              <a:t>3.2MM</a:t>
            </a:r>
            <a:r>
              <a:rPr kumimoji="0" lang="en-US" sz="1200" b="0" i="0" u="none" strike="noStrike" kern="1200" cap="none" spc="0" normalizeH="0" baseline="0" noProof="0">
                <a:ln>
                  <a:noFill/>
                </a:ln>
                <a:solidFill>
                  <a:srgbClr val="1F1A62"/>
                </a:solidFill>
                <a:effectLst/>
                <a:uLnTx/>
                <a:uFillTx/>
                <a:latin typeface="Helvetica"/>
                <a:ea typeface="+mn-ea"/>
                <a:cs typeface="Helvetica"/>
              </a:rPr>
              <a:t> in incremental reach across OTT, an increase of </a:t>
            </a:r>
            <a:r>
              <a:rPr kumimoji="0" lang="en-US" sz="1200" b="1" i="0" u="none" strike="noStrike" kern="1200" cap="none" spc="0" normalizeH="0" baseline="0" noProof="0">
                <a:ln>
                  <a:noFill/>
                </a:ln>
                <a:solidFill>
                  <a:srgbClr val="1F1A62"/>
                </a:solidFill>
                <a:effectLst/>
                <a:uLnTx/>
                <a:uFillTx/>
                <a:latin typeface="Helvetica"/>
                <a:ea typeface="+mn-ea"/>
                <a:cs typeface="Helvetica"/>
              </a:rPr>
              <a:t>74%</a:t>
            </a:r>
            <a:r>
              <a:rPr kumimoji="0" lang="en-US" sz="1200" b="0" i="0" u="none" strike="noStrike" kern="1200" cap="none" spc="0" normalizeH="0" baseline="0" noProof="0">
                <a:ln>
                  <a:noFill/>
                </a:ln>
                <a:solidFill>
                  <a:srgbClr val="1F1A62"/>
                </a:solidFill>
                <a:effectLst/>
                <a:uLnTx/>
                <a:uFillTx/>
                <a:latin typeface="Helvetica"/>
                <a:ea typeface="+mn-ea"/>
                <a:cs typeface="Helvetica"/>
              </a:rPr>
              <a:t> vs. linear TV, for an overall cost savings of </a:t>
            </a:r>
            <a:r>
              <a:rPr kumimoji="0" lang="en-US" sz="1200" b="1" i="0" u="none" strike="noStrike" kern="1200" cap="none" spc="0" normalizeH="0" baseline="0" noProof="0">
                <a:ln>
                  <a:noFill/>
                </a:ln>
                <a:solidFill>
                  <a:srgbClr val="1F1A62"/>
                </a:solidFill>
                <a:effectLst/>
                <a:uLnTx/>
                <a:uFillTx/>
                <a:latin typeface="Helvetica"/>
                <a:ea typeface="+mn-ea"/>
                <a:cs typeface="Helvetica"/>
              </a:rPr>
              <a:t>$701K</a:t>
            </a:r>
            <a:endParaRPr kumimoji="0" lang="en-US" sz="1200" b="1" i="0" u="none" strike="noStrike" kern="1200" cap="none" spc="0" normalizeH="0" baseline="0" noProof="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VideoAmp</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 Streaming + Multiscreen (non-linear)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OTT</a:t>
            </a:r>
          </a:p>
        </p:txBody>
      </p:sp>
      <p:sp>
        <p:nvSpPr>
          <p:cNvPr id="30" name="Rectangle 29">
            <a:extLst>
              <a:ext uri="{FF2B5EF4-FFF2-40B4-BE49-F238E27FC236}">
                <a16:creationId xmlns:a16="http://schemas.microsoft.com/office/drawing/2014/main" id="{75F81532-3D49-4828-8247-ECFA9B63B40D}"/>
              </a:ext>
            </a:extLst>
          </p:cNvPr>
          <p:cNvSpPr/>
          <p:nvPr/>
        </p:nvSpPr>
        <p:spPr>
          <a:xfrm>
            <a:off x="4014133" y="79090"/>
            <a:ext cx="8177867"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 luxury brand achieved </a:t>
            </a:r>
            <a:r>
              <a:rPr lang="en-US" sz="2200" b="1">
                <a:solidFill>
                  <a:srgbClr val="1F1A62"/>
                </a:solidFill>
                <a:latin typeface="Helvetica"/>
                <a:cs typeface="Helvetica"/>
              </a:rPr>
              <a:t>incremental reach</a:t>
            </a:r>
            <a:r>
              <a:rPr lang="en-US" sz="2200">
                <a:solidFill>
                  <a:srgbClr val="1F1A62"/>
                </a:solidFill>
                <a:latin typeface="Helvetica"/>
                <a:cs typeface="Helvetica"/>
              </a:rPr>
              <a:t> among unexposed audiences by targeting qualified segments across OTT</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4133" y="6171544"/>
            <a:ext cx="65419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VideoAmp,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Luxury Automotive Brand Leaves No Household Behind with 3.2M Incremental Reach Across OTT</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February 2019.</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2050" name="Picture 2" descr="VideoAmp Celebrates More Than 30 Fortune 500 Brands Adopting Its Marketing  Investment Platform With Over $10B Of Investment Optimized">
            <a:extLst>
              <a:ext uri="{FF2B5EF4-FFF2-40B4-BE49-F238E27FC236}">
                <a16:creationId xmlns:a16="http://schemas.microsoft.com/office/drawing/2014/main" id="{44E8518B-572A-4235-A503-287409C9727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39565" y="5996253"/>
            <a:ext cx="1361581" cy="439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10;&#10;Description automatically generated">
            <a:extLst>
              <a:ext uri="{FF2B5EF4-FFF2-40B4-BE49-F238E27FC236}">
                <a16:creationId xmlns:a16="http://schemas.microsoft.com/office/drawing/2014/main" id="{AAE45A07-5C4F-47BD-AA38-B0C32B4030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53199" y="104502"/>
            <a:ext cx="1061334" cy="613630"/>
          </a:xfrm>
          <a:prstGeom prst="rect">
            <a:avLst/>
          </a:prstGeom>
        </p:spPr>
      </p:pic>
      <p:sp>
        <p:nvSpPr>
          <p:cNvPr id="40" name="Rectangle 39">
            <a:extLst>
              <a:ext uri="{FF2B5EF4-FFF2-40B4-BE49-F238E27FC236}">
                <a16:creationId xmlns:a16="http://schemas.microsoft.com/office/drawing/2014/main" id="{5A27383F-BC94-4CEA-8AE3-25412485F78B}"/>
              </a:ext>
            </a:extLst>
          </p:cNvPr>
          <p:cNvSpPr/>
          <p:nvPr/>
        </p:nvSpPr>
        <p:spPr>
          <a:xfrm>
            <a:off x="4415879" y="4092992"/>
            <a:ext cx="2221988" cy="584775"/>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Incremental Reach Across OTT</a:t>
            </a:r>
          </a:p>
        </p:txBody>
      </p:sp>
      <p:pic>
        <p:nvPicPr>
          <p:cNvPr id="42" name="Picture 41" descr="Shape, circle&#10;&#10;Description automatically generated">
            <a:extLst>
              <a:ext uri="{FF2B5EF4-FFF2-40B4-BE49-F238E27FC236}">
                <a16:creationId xmlns:a16="http://schemas.microsoft.com/office/drawing/2014/main" id="{76984808-8058-430D-BD9D-A7EE56D76D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68667" y="2130955"/>
            <a:ext cx="1916413" cy="1871357"/>
          </a:xfrm>
          <a:prstGeom prst="rect">
            <a:avLst/>
          </a:prstGeom>
        </p:spPr>
      </p:pic>
      <p:sp>
        <p:nvSpPr>
          <p:cNvPr id="43" name="Rectangle 42">
            <a:extLst>
              <a:ext uri="{FF2B5EF4-FFF2-40B4-BE49-F238E27FC236}">
                <a16:creationId xmlns:a16="http://schemas.microsoft.com/office/drawing/2014/main" id="{23FC3182-69D5-45E4-8C50-1AB60CE609FE}"/>
              </a:ext>
            </a:extLst>
          </p:cNvPr>
          <p:cNvSpPr/>
          <p:nvPr/>
        </p:nvSpPr>
        <p:spPr>
          <a:xfrm>
            <a:off x="4669473" y="2712690"/>
            <a:ext cx="1714801" cy="707886"/>
          </a:xfrm>
          <a:prstGeom prst="rect">
            <a:avLst/>
          </a:prstGeom>
        </p:spPr>
        <p:txBody>
          <a:bodyPr wrap="square" lIns="0" rIns="0">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3.2MM</a:t>
            </a:r>
          </a:p>
        </p:txBody>
      </p:sp>
      <p:pic>
        <p:nvPicPr>
          <p:cNvPr id="33" name="Picture 32" descr="Shape, circle&#10;&#10;Description automatically generated">
            <a:extLst>
              <a:ext uri="{FF2B5EF4-FFF2-40B4-BE49-F238E27FC236}">
                <a16:creationId xmlns:a16="http://schemas.microsoft.com/office/drawing/2014/main" id="{61F05B0C-809B-4A5A-A951-694407E6E6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8668" y="2130955"/>
            <a:ext cx="1871357" cy="1871357"/>
          </a:xfrm>
          <a:prstGeom prst="rect">
            <a:avLst/>
          </a:prstGeom>
        </p:spPr>
      </p:pic>
      <p:sp>
        <p:nvSpPr>
          <p:cNvPr id="45" name="Rectangle 44">
            <a:extLst>
              <a:ext uri="{FF2B5EF4-FFF2-40B4-BE49-F238E27FC236}">
                <a16:creationId xmlns:a16="http://schemas.microsoft.com/office/drawing/2014/main" id="{E7FC61F1-C844-4A05-AA27-6613179AADF1}"/>
              </a:ext>
            </a:extLst>
          </p:cNvPr>
          <p:cNvSpPr/>
          <p:nvPr/>
        </p:nvSpPr>
        <p:spPr>
          <a:xfrm>
            <a:off x="7226946" y="2712690"/>
            <a:ext cx="1714801" cy="707886"/>
          </a:xfrm>
          <a:prstGeom prst="rect">
            <a:avLst/>
          </a:prstGeom>
        </p:spPr>
        <p:txBody>
          <a:bodyPr wrap="square" lIns="0" rIns="0">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74%</a:t>
            </a:r>
          </a:p>
        </p:txBody>
      </p:sp>
      <p:sp>
        <p:nvSpPr>
          <p:cNvPr id="47" name="Rectangle 46">
            <a:extLst>
              <a:ext uri="{FF2B5EF4-FFF2-40B4-BE49-F238E27FC236}">
                <a16:creationId xmlns:a16="http://schemas.microsoft.com/office/drawing/2014/main" id="{F0065A59-F48C-435F-B606-4B34ED3D3930}"/>
              </a:ext>
            </a:extLst>
          </p:cNvPr>
          <p:cNvSpPr/>
          <p:nvPr/>
        </p:nvSpPr>
        <p:spPr>
          <a:xfrm>
            <a:off x="6973352" y="4092992"/>
            <a:ext cx="2221988" cy="584775"/>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Increase Reach Compared to Linear</a:t>
            </a:r>
          </a:p>
        </p:txBody>
      </p:sp>
      <p:pic>
        <p:nvPicPr>
          <p:cNvPr id="44" name="Picture 43">
            <a:extLst>
              <a:ext uri="{FF2B5EF4-FFF2-40B4-BE49-F238E27FC236}">
                <a16:creationId xmlns:a16="http://schemas.microsoft.com/office/drawing/2014/main" id="{7A8F6645-8439-4556-AE68-331479FB3A2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06142" y="2130955"/>
            <a:ext cx="1871357" cy="1871357"/>
          </a:xfrm>
          <a:prstGeom prst="rect">
            <a:avLst/>
          </a:prstGeom>
        </p:spPr>
      </p:pic>
      <p:sp>
        <p:nvSpPr>
          <p:cNvPr id="46" name="Rectangle 45">
            <a:extLst>
              <a:ext uri="{FF2B5EF4-FFF2-40B4-BE49-F238E27FC236}">
                <a16:creationId xmlns:a16="http://schemas.microsoft.com/office/drawing/2014/main" id="{84E66982-6201-4C99-AAEE-151A79E8EAF2}"/>
              </a:ext>
            </a:extLst>
          </p:cNvPr>
          <p:cNvSpPr/>
          <p:nvPr/>
        </p:nvSpPr>
        <p:spPr>
          <a:xfrm>
            <a:off x="9784420" y="2712690"/>
            <a:ext cx="1714801" cy="707886"/>
          </a:xfrm>
          <a:prstGeom prst="rect">
            <a:avLst/>
          </a:prstGeom>
        </p:spPr>
        <p:txBody>
          <a:bodyPr wrap="square" lIns="0" rIns="0">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$701K</a:t>
            </a:r>
          </a:p>
        </p:txBody>
      </p:sp>
      <p:sp>
        <p:nvSpPr>
          <p:cNvPr id="48" name="Rectangle 47">
            <a:extLst>
              <a:ext uri="{FF2B5EF4-FFF2-40B4-BE49-F238E27FC236}">
                <a16:creationId xmlns:a16="http://schemas.microsoft.com/office/drawing/2014/main" id="{937DE703-F2B6-4E8B-A5EE-21430139338F}"/>
              </a:ext>
            </a:extLst>
          </p:cNvPr>
          <p:cNvSpPr/>
          <p:nvPr/>
        </p:nvSpPr>
        <p:spPr>
          <a:xfrm>
            <a:off x="9530826" y="4092992"/>
            <a:ext cx="2221988" cy="584775"/>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In Overall Cost Savings</a:t>
            </a:r>
          </a:p>
        </p:txBody>
      </p:sp>
      <p:pic>
        <p:nvPicPr>
          <p:cNvPr id="5" name="Picture 4">
            <a:extLst>
              <a:ext uri="{FF2B5EF4-FFF2-40B4-BE49-F238E27FC236}">
                <a16:creationId xmlns:a16="http://schemas.microsoft.com/office/drawing/2014/main" id="{FE28F1AC-8051-D6E1-69F5-694C61DB7BE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92828BA8-943A-FC03-3EBD-B38932962E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F243F7E-5B90-6C88-48B8-E2E30B81D5F6}"/>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3146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24" y="944858"/>
            <a:ext cx="4056458"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major auto manufacturer sought to offset Linear TV over-frequency and maximize incremental reach to avoid oversaturating targeted viewers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ACR data was used to create reach-enhancing audiences for addressable CTV targeting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As the client’s linear TV and CTV campaign rolled out, Samba’s </a:t>
            </a:r>
            <a:r>
              <a:rPr kumimoji="0" lang="en-US" sz="1200" b="1" i="0" u="none" strike="noStrike" kern="1200" cap="none" spc="0" normalizeH="0" baseline="0" noProof="0">
                <a:ln>
                  <a:noFill/>
                </a:ln>
                <a:solidFill>
                  <a:srgbClr val="1F1A62"/>
                </a:solidFill>
                <a:effectLst/>
                <a:uLnTx/>
                <a:uFillTx/>
                <a:latin typeface="Helvetica"/>
                <a:ea typeface="+mn-ea"/>
                <a:cs typeface="Helvetica"/>
              </a:rPr>
              <a:t>Incremental Reach Measurement Dashboard</a:t>
            </a:r>
            <a:r>
              <a:rPr kumimoji="0" lang="en-US" sz="1200" b="0" i="0" u="none" strike="noStrike" kern="1200" cap="none" spc="0" normalizeH="0" baseline="0" noProof="0">
                <a:ln>
                  <a:noFill/>
                </a:ln>
                <a:solidFill>
                  <a:srgbClr val="1F1A62"/>
                </a:solidFill>
                <a:effectLst/>
                <a:uLnTx/>
                <a:uFillTx/>
                <a:latin typeface="Helvetica"/>
                <a:ea typeface="+mn-ea"/>
                <a:cs typeface="Helvetica"/>
              </a:rPr>
              <a:t> enabled a real-time view of the incremental delivery of various target audiences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and tactics, enabling dynamic in-campaign target and tactic optimization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Multiple custom unexposed and light-viewing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target cohorts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Achieved live and dynamic understanding of unreached (and over-reached) audiences, enabling optimization of media spend/allocation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Campaign delivered </a:t>
            </a:r>
            <a:r>
              <a:rPr kumimoji="0" lang="en-US" sz="1200" b="1" i="0" u="none" strike="noStrike" kern="1200" cap="none" spc="0" normalizeH="0" baseline="0" noProof="0">
                <a:ln>
                  <a:noFill/>
                </a:ln>
                <a:solidFill>
                  <a:srgbClr val="1F1A62"/>
                </a:solidFill>
                <a:effectLst/>
                <a:uLnTx/>
                <a:uFillTx/>
                <a:latin typeface="Helvetica"/>
                <a:ea typeface="+mn-ea"/>
                <a:cs typeface="Helvetica"/>
              </a:rPr>
              <a:t>95%</a:t>
            </a:r>
            <a:r>
              <a:rPr kumimoji="0" lang="en-US" sz="1200" b="0" i="0" u="none" strike="noStrike" kern="1200" cap="none" spc="0" normalizeH="0" baseline="0" noProof="0">
                <a:ln>
                  <a:noFill/>
                </a:ln>
                <a:solidFill>
                  <a:srgbClr val="1F1A62"/>
                </a:solidFill>
                <a:effectLst/>
                <a:uLnTx/>
                <a:uFillTx/>
                <a:latin typeface="Helvetica"/>
                <a:ea typeface="+mn-ea"/>
                <a:cs typeface="Helvetica"/>
              </a:rPr>
              <a:t> incremental impressions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and </a:t>
            </a:r>
            <a:r>
              <a:rPr kumimoji="0" lang="en-US" sz="1200" b="1" i="0" u="none" strike="noStrike" kern="1200" cap="none" spc="0" normalizeH="0" baseline="0" noProof="0">
                <a:ln>
                  <a:noFill/>
                </a:ln>
                <a:solidFill>
                  <a:srgbClr val="1F1A62"/>
                </a:solidFill>
                <a:effectLst/>
                <a:uLnTx/>
                <a:uFillTx/>
                <a:latin typeface="Helvetica"/>
                <a:ea typeface="+mn-ea"/>
                <a:cs typeface="Helvetica"/>
              </a:rPr>
              <a:t>+6.9% </a:t>
            </a:r>
            <a:r>
              <a:rPr kumimoji="0" lang="en-US" sz="1200" b="0" i="0" u="none" strike="noStrike" kern="1200" cap="none" spc="0" normalizeH="0" baseline="0" noProof="0">
                <a:ln>
                  <a:noFill/>
                </a:ln>
                <a:solidFill>
                  <a:srgbClr val="1F1A62"/>
                </a:solidFill>
                <a:effectLst/>
                <a:uLnTx/>
                <a:uFillTx/>
                <a:latin typeface="Helvetica"/>
                <a:ea typeface="+mn-ea"/>
                <a:cs typeface="Helvetica"/>
              </a:rPr>
              <a:t>incremental omni-screen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Automated Content Recognition (ACR)</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CTV, Online Video</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9" y="51973"/>
            <a:ext cx="8155692"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Samba TV provided real-time measurement to an auto manufacturer so they could </a:t>
            </a:r>
            <a:r>
              <a:rPr lang="en-US" sz="2200" b="1">
                <a:solidFill>
                  <a:srgbClr val="1F1A62"/>
                </a:solidFill>
                <a:latin typeface="Helvetica"/>
                <a:cs typeface="Helvetica"/>
              </a:rPr>
              <a:t>optimize incremental reach</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Automotive Case Study. Campaign time period: November 2021.</a:t>
            </a:r>
          </a:p>
        </p:txBody>
      </p:sp>
      <p:sp>
        <p:nvSpPr>
          <p:cNvPr id="32" name="Rectangle 31">
            <a:extLst>
              <a:ext uri="{FF2B5EF4-FFF2-40B4-BE49-F238E27FC236}">
                <a16:creationId xmlns:a16="http://schemas.microsoft.com/office/drawing/2014/main" id="{4332176B-6927-4CCD-A231-C73C18416059}"/>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3" name="Picture 32" descr="Logo, icon&#10;&#10;Description automatically generated">
            <a:extLst>
              <a:ext uri="{FF2B5EF4-FFF2-40B4-BE49-F238E27FC236}">
                <a16:creationId xmlns:a16="http://schemas.microsoft.com/office/drawing/2014/main" id="{D29BD63A-3BB3-4E4A-B8C1-7A0152DD4B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sp>
        <p:nvSpPr>
          <p:cNvPr id="60" name="Google Shape;296;p4">
            <a:extLst>
              <a:ext uri="{FF2B5EF4-FFF2-40B4-BE49-F238E27FC236}">
                <a16:creationId xmlns:a16="http://schemas.microsoft.com/office/drawing/2014/main" id="{AE49CC2C-0C33-49F1-9F66-EAA561C0A127}"/>
              </a:ext>
            </a:extLst>
          </p:cNvPr>
          <p:cNvSpPr txBox="1"/>
          <p:nvPr/>
        </p:nvSpPr>
        <p:spPr>
          <a:xfrm>
            <a:off x="4789645" y="1178074"/>
            <a:ext cx="6627502" cy="400079"/>
          </a:xfrm>
          <a:prstGeom prst="rect">
            <a:avLst/>
          </a:prstGeom>
          <a:noFill/>
          <a:ln>
            <a:noFill/>
          </a:ln>
        </p:spPr>
        <p:txBody>
          <a:bodyPr spcFirstLastPara="1" wrap="square" lIns="91425" tIns="91425" rIns="91425" bIns="91425" anchor="t" anchorCtr="0">
            <a:spAutoFit/>
          </a:bodyPr>
          <a:lstStyle>
            <a:defPPr>
              <a:defRPr lang="en-US"/>
            </a:defPPr>
            <a:lvl1pPr marL="457200" marR="0" lvl="0" indent="0" algn="ctr">
              <a:lnSpc>
                <a:spcPct val="100000"/>
              </a:lnSpc>
              <a:spcBef>
                <a:spcPts val="0"/>
              </a:spcBef>
              <a:spcAft>
                <a:spcPts val="0"/>
              </a:spcAft>
              <a:buClr>
                <a:srgbClr val="000000"/>
              </a:buClr>
              <a:buSzPts val="800"/>
              <a:buFont typeface="Arial"/>
              <a:buNone/>
              <a:defRPr sz="1400" b="1" i="0" u="none" strike="noStrike" cap="none">
                <a:solidFill>
                  <a:srgbClr val="1F1A62"/>
                </a:solidFill>
                <a:latin typeface="Helvetica" panose="020B0403020202020204" pitchFamily="34" charset="0"/>
                <a:ea typeface="Arial"/>
                <a:cs typeface="Arial"/>
              </a:defRPr>
            </a:lvl1pPr>
          </a:lstStyle>
          <a:p>
            <a:pPr marL="45720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cs typeface="Arial"/>
                <a:sym typeface="Arial"/>
              </a:rPr>
              <a:t>over 90% of CTV measured as incremental to client’s Linear TV campaign</a:t>
            </a:r>
            <a:endParaRPr kumimoji="0" sz="1400" b="0" i="1" u="none" strike="noStrike" kern="1200" cap="none" spc="0" normalizeH="0" baseline="0" noProof="0">
              <a:ln>
                <a:noFill/>
              </a:ln>
              <a:solidFill>
                <a:srgbClr val="1F1A62"/>
              </a:solidFill>
              <a:effectLst/>
              <a:uLnTx/>
              <a:uFillTx/>
              <a:latin typeface="Helvetica" panose="020B0403020202020204" pitchFamily="34" charset="0"/>
              <a:cs typeface="Arial"/>
            </a:endParaRPr>
          </a:p>
        </p:txBody>
      </p:sp>
      <p:pic>
        <p:nvPicPr>
          <p:cNvPr id="19" name="Picture 20" descr="Samba TV Home Page">
            <a:extLst>
              <a:ext uri="{FF2B5EF4-FFF2-40B4-BE49-F238E27FC236}">
                <a16:creationId xmlns:a16="http://schemas.microsoft.com/office/drawing/2014/main" id="{3E3D6C7C-5C7A-44A0-B5BA-BCC308DD0E9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3CD9BB8-4571-491B-BC5D-91BF963C7C6E}"/>
              </a:ext>
            </a:extLst>
          </p:cNvPr>
          <p:cNvPicPr>
            <a:picLocks noChangeAspect="1"/>
          </p:cNvPicPr>
          <p:nvPr/>
        </p:nvPicPr>
        <p:blipFill>
          <a:blip r:embed="rId7"/>
          <a:stretch>
            <a:fillRect/>
          </a:stretch>
        </p:blipFill>
        <p:spPr>
          <a:xfrm>
            <a:off x="4789645" y="1550564"/>
            <a:ext cx="6688070" cy="2798260"/>
          </a:xfrm>
          <a:prstGeom prst="rect">
            <a:avLst/>
          </a:prstGeom>
        </p:spPr>
      </p:pic>
      <p:grpSp>
        <p:nvGrpSpPr>
          <p:cNvPr id="3" name="Group 2">
            <a:extLst>
              <a:ext uri="{FF2B5EF4-FFF2-40B4-BE49-F238E27FC236}">
                <a16:creationId xmlns:a16="http://schemas.microsoft.com/office/drawing/2014/main" id="{37CD5E39-5E47-407E-9ED5-709EF6200D8F}"/>
              </a:ext>
            </a:extLst>
          </p:cNvPr>
          <p:cNvGrpSpPr/>
          <p:nvPr/>
        </p:nvGrpSpPr>
        <p:grpSpPr>
          <a:xfrm>
            <a:off x="6798365" y="4456495"/>
            <a:ext cx="3051313" cy="1858415"/>
            <a:chOff x="6798365" y="4456495"/>
            <a:chExt cx="3051313" cy="1858415"/>
          </a:xfrm>
        </p:grpSpPr>
        <p:grpSp>
          <p:nvGrpSpPr>
            <p:cNvPr id="45" name="Google Shape;279;p4">
              <a:extLst>
                <a:ext uri="{FF2B5EF4-FFF2-40B4-BE49-F238E27FC236}">
                  <a16:creationId xmlns:a16="http://schemas.microsoft.com/office/drawing/2014/main" id="{63AEA353-21D9-4294-9534-1A9F96D61D65}"/>
                </a:ext>
              </a:extLst>
            </p:cNvPr>
            <p:cNvGrpSpPr/>
            <p:nvPr/>
          </p:nvGrpSpPr>
          <p:grpSpPr>
            <a:xfrm>
              <a:off x="6808304" y="4516593"/>
              <a:ext cx="2961861" cy="1751502"/>
              <a:chOff x="3169019" y="1137605"/>
              <a:chExt cx="3031779" cy="1901159"/>
            </a:xfrm>
          </p:grpSpPr>
          <p:grpSp>
            <p:nvGrpSpPr>
              <p:cNvPr id="46" name="Google Shape;280;p4">
                <a:extLst>
                  <a:ext uri="{FF2B5EF4-FFF2-40B4-BE49-F238E27FC236}">
                    <a16:creationId xmlns:a16="http://schemas.microsoft.com/office/drawing/2014/main" id="{97C83AE0-1034-44F4-B1E4-61FEF6DC1306}"/>
                  </a:ext>
                </a:extLst>
              </p:cNvPr>
              <p:cNvGrpSpPr/>
              <p:nvPr/>
            </p:nvGrpSpPr>
            <p:grpSpPr>
              <a:xfrm>
                <a:off x="3169019" y="1137605"/>
                <a:ext cx="3031779" cy="1863644"/>
                <a:chOff x="3051399" y="1169609"/>
                <a:chExt cx="3386150" cy="2040786"/>
              </a:xfrm>
            </p:grpSpPr>
            <p:pic>
              <p:nvPicPr>
                <p:cNvPr id="48" name="Google Shape;281;p4">
                  <a:extLst>
                    <a:ext uri="{FF2B5EF4-FFF2-40B4-BE49-F238E27FC236}">
                      <a16:creationId xmlns:a16="http://schemas.microsoft.com/office/drawing/2014/main" id="{D30DAACB-55BD-4708-84E3-EDFF7CC39AED}"/>
                    </a:ext>
                  </a:extLst>
                </p:cNvPr>
                <p:cNvPicPr preferRelativeResize="0"/>
                <p:nvPr/>
              </p:nvPicPr>
              <p:blipFill rotWithShape="1">
                <a:blip r:embed="rId8">
                  <a:alphaModFix/>
                </a:blip>
                <a:srcRect l="17700" t="10958" r="5725" b="5387"/>
                <a:stretch/>
              </p:blipFill>
              <p:spPr>
                <a:xfrm>
                  <a:off x="3051399" y="1169609"/>
                  <a:ext cx="3386150" cy="2040786"/>
                </a:xfrm>
                <a:prstGeom prst="rect">
                  <a:avLst/>
                </a:prstGeom>
                <a:noFill/>
                <a:ln>
                  <a:noFill/>
                </a:ln>
              </p:spPr>
            </p:pic>
            <p:sp>
              <p:nvSpPr>
                <p:cNvPr id="49" name="Google Shape;282;p4">
                  <a:extLst>
                    <a:ext uri="{FF2B5EF4-FFF2-40B4-BE49-F238E27FC236}">
                      <a16:creationId xmlns:a16="http://schemas.microsoft.com/office/drawing/2014/main" id="{7FAA5583-E568-4230-A387-CFE8E86E9113}"/>
                    </a:ext>
                  </a:extLst>
                </p:cNvPr>
                <p:cNvSpPr/>
                <p:nvPr/>
              </p:nvSpPr>
              <p:spPr>
                <a:xfrm>
                  <a:off x="3506482" y="1227492"/>
                  <a:ext cx="1191322" cy="99722"/>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0" name="Google Shape;283;p4">
                  <a:extLst>
                    <a:ext uri="{FF2B5EF4-FFF2-40B4-BE49-F238E27FC236}">
                      <a16:creationId xmlns:a16="http://schemas.microsoft.com/office/drawing/2014/main" id="{0F2276C4-2AC7-40D0-830D-0415415E0E7D}"/>
                    </a:ext>
                  </a:extLst>
                </p:cNvPr>
                <p:cNvSpPr/>
                <p:nvPr/>
              </p:nvSpPr>
              <p:spPr>
                <a:xfrm>
                  <a:off x="5486838" y="1397077"/>
                  <a:ext cx="403100" cy="93884"/>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1" name="Google Shape;284;p4">
                  <a:extLst>
                    <a:ext uri="{FF2B5EF4-FFF2-40B4-BE49-F238E27FC236}">
                      <a16:creationId xmlns:a16="http://schemas.microsoft.com/office/drawing/2014/main" id="{A9F47384-95BF-4A0B-8A1C-490E7B8DF77D}"/>
                    </a:ext>
                  </a:extLst>
                </p:cNvPr>
                <p:cNvSpPr/>
                <p:nvPr/>
              </p:nvSpPr>
              <p:spPr>
                <a:xfrm>
                  <a:off x="6267352" y="1421718"/>
                  <a:ext cx="159594" cy="44602"/>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2" name="Google Shape;285;p4">
                  <a:extLst>
                    <a:ext uri="{FF2B5EF4-FFF2-40B4-BE49-F238E27FC236}">
                      <a16:creationId xmlns:a16="http://schemas.microsoft.com/office/drawing/2014/main" id="{14F492DE-97DF-4F8B-892A-F2F720AC53E6}"/>
                    </a:ext>
                  </a:extLst>
                </p:cNvPr>
                <p:cNvSpPr/>
                <p:nvPr/>
              </p:nvSpPr>
              <p:spPr>
                <a:xfrm>
                  <a:off x="3439810" y="2198724"/>
                  <a:ext cx="213656" cy="13423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3" name="Google Shape;286;p4">
                  <a:extLst>
                    <a:ext uri="{FF2B5EF4-FFF2-40B4-BE49-F238E27FC236}">
                      <a16:creationId xmlns:a16="http://schemas.microsoft.com/office/drawing/2014/main" id="{35CD6324-D455-453A-AC2F-6F002B66D808}"/>
                    </a:ext>
                  </a:extLst>
                </p:cNvPr>
                <p:cNvSpPr/>
                <p:nvPr/>
              </p:nvSpPr>
              <p:spPr>
                <a:xfrm>
                  <a:off x="4328680" y="2578004"/>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4" name="Google Shape;287;p4">
                  <a:extLst>
                    <a:ext uri="{FF2B5EF4-FFF2-40B4-BE49-F238E27FC236}">
                      <a16:creationId xmlns:a16="http://schemas.microsoft.com/office/drawing/2014/main" id="{762F8933-F623-4C2F-8E6C-A99115DCD23F}"/>
                    </a:ext>
                  </a:extLst>
                </p:cNvPr>
                <p:cNvSpPr/>
                <p:nvPr/>
              </p:nvSpPr>
              <p:spPr>
                <a:xfrm>
                  <a:off x="4396971" y="2662509"/>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Google Shape;288;p4">
                  <a:extLst>
                    <a:ext uri="{FF2B5EF4-FFF2-40B4-BE49-F238E27FC236}">
                      <a16:creationId xmlns:a16="http://schemas.microsoft.com/office/drawing/2014/main" id="{C0A6D137-4441-40DB-8B6E-D2132542CEBA}"/>
                    </a:ext>
                  </a:extLst>
                </p:cNvPr>
                <p:cNvSpPr/>
                <p:nvPr/>
              </p:nvSpPr>
              <p:spPr>
                <a:xfrm>
                  <a:off x="4497784" y="2813033"/>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6" name="Google Shape;289;p4">
                  <a:extLst>
                    <a:ext uri="{FF2B5EF4-FFF2-40B4-BE49-F238E27FC236}">
                      <a16:creationId xmlns:a16="http://schemas.microsoft.com/office/drawing/2014/main" id="{3B4C126E-0865-448C-82D5-26ECC1715951}"/>
                    </a:ext>
                  </a:extLst>
                </p:cNvPr>
                <p:cNvSpPr/>
                <p:nvPr/>
              </p:nvSpPr>
              <p:spPr>
                <a:xfrm>
                  <a:off x="5830468" y="2747758"/>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7" name="Google Shape;290;p4">
                  <a:extLst>
                    <a:ext uri="{FF2B5EF4-FFF2-40B4-BE49-F238E27FC236}">
                      <a16:creationId xmlns:a16="http://schemas.microsoft.com/office/drawing/2014/main" id="{2C77A61F-0471-409A-ADDB-1F519D966073}"/>
                    </a:ext>
                  </a:extLst>
                </p:cNvPr>
                <p:cNvSpPr/>
                <p:nvPr/>
              </p:nvSpPr>
              <p:spPr>
                <a:xfrm>
                  <a:off x="3057815" y="1312684"/>
                  <a:ext cx="667889" cy="202590"/>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8" name="Google Shape;291;p4" descr="A picture containing text, clipart&#10;&#10;Description automatically generated">
                  <a:extLst>
                    <a:ext uri="{FF2B5EF4-FFF2-40B4-BE49-F238E27FC236}">
                      <a16:creationId xmlns:a16="http://schemas.microsoft.com/office/drawing/2014/main" id="{8B510D72-5E1B-468B-9EF4-4805B68810FC}"/>
                    </a:ext>
                  </a:extLst>
                </p:cNvPr>
                <p:cNvPicPr preferRelativeResize="0"/>
                <p:nvPr/>
              </p:nvPicPr>
              <p:blipFill rotWithShape="1">
                <a:blip r:embed="rId9">
                  <a:alphaModFix/>
                </a:blip>
                <a:srcRect/>
                <a:stretch/>
              </p:blipFill>
              <p:spPr>
                <a:xfrm>
                  <a:off x="4441538" y="1197952"/>
                  <a:ext cx="538302" cy="158799"/>
                </a:xfrm>
                <a:prstGeom prst="rect">
                  <a:avLst/>
                </a:prstGeom>
                <a:noFill/>
                <a:ln>
                  <a:noFill/>
                </a:ln>
              </p:spPr>
            </p:pic>
          </p:grpSp>
          <p:sp>
            <p:nvSpPr>
              <p:cNvPr id="47" name="Google Shape;292;p4">
                <a:extLst>
                  <a:ext uri="{FF2B5EF4-FFF2-40B4-BE49-F238E27FC236}">
                    <a16:creationId xmlns:a16="http://schemas.microsoft.com/office/drawing/2014/main" id="{156AB47A-4D83-4CB5-8958-6F63B27DB256}"/>
                  </a:ext>
                </a:extLst>
              </p:cNvPr>
              <p:cNvSpPr/>
              <p:nvPr/>
            </p:nvSpPr>
            <p:spPr>
              <a:xfrm>
                <a:off x="3177539" y="2993045"/>
                <a:ext cx="3016348" cy="45719"/>
              </a:xfrm>
              <a:prstGeom prst="rect">
                <a:avLst/>
              </a:prstGeom>
              <a:solidFill>
                <a:srgbClr val="EBF0F9"/>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2" name="Rectangle 1">
              <a:extLst>
                <a:ext uri="{FF2B5EF4-FFF2-40B4-BE49-F238E27FC236}">
                  <a16:creationId xmlns:a16="http://schemas.microsoft.com/office/drawing/2014/main" id="{970899C5-EE2E-4EA8-A27B-80506D92775C}"/>
                </a:ext>
              </a:extLst>
            </p:cNvPr>
            <p:cNvSpPr/>
            <p:nvPr/>
          </p:nvSpPr>
          <p:spPr>
            <a:xfrm>
              <a:off x="6798365" y="4456495"/>
              <a:ext cx="3051313" cy="1858415"/>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8D5BA6C-FB5E-4EF5-641B-BBF5C5F0AF4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3D848EC5-1447-9166-7B89-A451CBF0D74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65F14BC-9866-F529-6333-B563C56D5FC5}"/>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4572450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2911" y="12067"/>
            <a:ext cx="8179089"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An auto brand partnered with DIRECTV to </a:t>
            </a:r>
            <a:r>
              <a:rPr lang="en-US" sz="2200" b="1">
                <a:solidFill>
                  <a:srgbClr val="1F1A62"/>
                </a:solidFill>
                <a:latin typeface="Helvetica"/>
                <a:cs typeface="Helvetica"/>
              </a:rPr>
              <a:t>increase reach</a:t>
            </a:r>
            <a:r>
              <a:rPr lang="en-US" sz="2200">
                <a:solidFill>
                  <a:srgbClr val="1F1A62"/>
                </a:solidFill>
                <a:latin typeface="Helvetica"/>
                <a:cs typeface="Helvetica"/>
              </a:rPr>
              <a:t> of its high-value audiences via Addressable TV </a:t>
            </a:r>
          </a:p>
        </p:txBody>
      </p:sp>
      <p:sp>
        <p:nvSpPr>
          <p:cNvPr id="43" name="Rectangle 42">
            <a:extLst>
              <a:ext uri="{FF2B5EF4-FFF2-40B4-BE49-F238E27FC236}">
                <a16:creationId xmlns:a16="http://schemas.microsoft.com/office/drawing/2014/main" id="{F296879F-DA1F-5F07-59FA-F3DC5B89B5E2}"/>
              </a:ext>
            </a:extLst>
          </p:cNvPr>
          <p:cNvSpPr/>
          <p:nvPr/>
        </p:nvSpPr>
        <p:spPr>
          <a:xfrm>
            <a:off x="0" y="813770"/>
            <a:ext cx="4012911" cy="5786199"/>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domestic auto brand wanted to expand reach of their High Value Audience (HVA)* and improve frequency management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brand utilized DIRECTV’s </a:t>
            </a:r>
            <a:r>
              <a:rPr kumimoji="0" lang="en-US" sz="1200" b="0" i="1" u="none" strike="noStrike" kern="1200" cap="none" spc="0" normalizeH="0" baseline="0" noProof="0">
                <a:ln>
                  <a:noFill/>
                </a:ln>
                <a:solidFill>
                  <a:srgbClr val="1F1A62"/>
                </a:solidFill>
                <a:effectLst/>
                <a:uLnTx/>
                <a:uFillTx/>
                <a:latin typeface="Helvetica"/>
                <a:ea typeface="+mn-ea"/>
                <a:cs typeface="Helvetica"/>
              </a:rPr>
              <a:t>Addressable Reach-Frequency Optimization</a:t>
            </a:r>
            <a:r>
              <a:rPr kumimoji="0" lang="en-US" sz="1200" b="0" i="0" u="none" strike="noStrike" kern="1200" cap="none" spc="0" normalizeH="0" baseline="0" noProof="0">
                <a:ln>
                  <a:noFill/>
                </a:ln>
                <a:solidFill>
                  <a:srgbClr val="1F1A62"/>
                </a:solidFill>
                <a:effectLst/>
                <a:uLnTx/>
                <a:uFillTx/>
                <a:latin typeface="Helvetica"/>
                <a:ea typeface="+mn-ea"/>
                <a:cs typeface="Helvetica"/>
              </a:rPr>
              <a:t> offering to target and reach only the HVA target underexposed to their National media campaign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HVA Target developed using data from Neustar, a Transunion company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Unreached or underexposed to brand’s national campaign from previous quarter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115" marR="0" lvl="0" indent="-285115"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The brand was able to see Addressable TV’s impact on: </a:t>
            </a:r>
          </a:p>
          <a:p>
            <a:pPr marL="742315" marR="0" lvl="1" indent="-285115"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Incremental reach of the High Value Audience target, as well as the multicultural subsegments of that audience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mn-cs"/>
            </a:endParaRPr>
          </a:p>
          <a:p>
            <a:pPr marL="742315" marR="0" lvl="1" indent="-285115"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Impression distribution against underexposed audiences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115" marR="0" lvl="0" indent="-285115" algn="l" defTabSz="914377" rtl="0" eaLnBrk="1" fontAlgn="auto" latinLnBrk="0" hangingPunct="1">
              <a:lnSpc>
                <a:spcPct val="100000"/>
              </a:lnSpc>
              <a:spcBef>
                <a:spcPts val="0"/>
              </a:spcBef>
              <a:spcAft>
                <a:spcPts val="0"/>
              </a:spcAft>
              <a:buClrTx/>
              <a:buSzTx/>
              <a:buFont typeface="Arial"/>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DIRECTV / Set-top Box / Addressable Linear TV + VOD</a:t>
            </a:r>
          </a:p>
        </p:txBody>
      </p:sp>
      <p:sp>
        <p:nvSpPr>
          <p:cNvPr id="27" name="Google Shape;145;p26">
            <a:extLst>
              <a:ext uri="{FF2B5EF4-FFF2-40B4-BE49-F238E27FC236}">
                <a16:creationId xmlns:a16="http://schemas.microsoft.com/office/drawing/2014/main" id="{698666A2-B612-CF5D-BA6D-93E6C8331811}"/>
              </a:ext>
            </a:extLst>
          </p:cNvPr>
          <p:cNvSpPr txBox="1"/>
          <p:nvPr/>
        </p:nvSpPr>
        <p:spPr>
          <a:xfrm>
            <a:off x="4002862" y="5998263"/>
            <a:ext cx="6667443" cy="584735"/>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DIRECTV, Automotive Case Study. Campaign time period: Q2 2022. Analysis conducted within DIRECTV footprint. </a:t>
            </a:r>
            <a:b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Case study results are based on individual campaign factors. DIRECTV makes no performance warranties. Data Source: Neustar &amp; DIRECTV Viewership Data. *High Value Audience (HVA) is a custom target built using </a:t>
            </a:r>
            <a:r>
              <a:rPr kumimoji="0" lang="en-US" sz="800" b="0" i="0" u="none" strike="noStrike" kern="1200" cap="none" spc="0" normalizeH="0" baseline="0" noProof="0">
                <a:ln>
                  <a:noFill/>
                </a:ln>
                <a:solidFill>
                  <a:srgbClr val="1F1A62"/>
                </a:solidFill>
                <a:effectLst/>
                <a:uLnTx/>
                <a:uFillTx/>
                <a:latin typeface="Helvetica"/>
                <a:ea typeface="+mn-ea"/>
                <a:cs typeface="Helvetica"/>
              </a:rPr>
              <a:t>data from Neustar, a Transunion company</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overlaid with viewership data to understand who was unreached or underexposed. Incremental reach within DIRECTV footprint.</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4" name="Picture 2" descr="DIRECTV -directadvertising">
            <a:extLst>
              <a:ext uri="{FF2B5EF4-FFF2-40B4-BE49-F238E27FC236}">
                <a16:creationId xmlns:a16="http://schemas.microsoft.com/office/drawing/2014/main" id="{354B3805-A338-F619-0C6D-397E414B4BA1}"/>
              </a:ext>
            </a:extLst>
          </p:cNvPr>
          <p:cNvPicPr>
            <a:picLocks noChangeAspect="1" noChangeArrowheads="1"/>
          </p:cNvPicPr>
          <p:nvPr/>
        </p:nvPicPr>
        <p:blipFill rotWithShape="1">
          <a:blip r:embed="rId5" cstate="hqprint">
            <a:clrChange>
              <a:clrFrom>
                <a:srgbClr val="C0C0C0"/>
              </a:clrFrom>
              <a:clrTo>
                <a:srgbClr val="C0C0C0">
                  <a:alpha val="0"/>
                </a:srgbClr>
              </a:clrTo>
            </a:clrChange>
            <a:extLst>
              <a:ext uri="{28A0092B-C50C-407E-A947-70E740481C1C}">
                <a14:useLocalDpi xmlns:a14="http://schemas.microsoft.com/office/drawing/2010/main"/>
              </a:ext>
            </a:extLst>
          </a:blip>
          <a:srcRect l="27030" t="15128" r="27904" b="22614"/>
          <a:stretch/>
        </p:blipFill>
        <p:spPr bwMode="auto">
          <a:xfrm>
            <a:off x="10880251" y="5968860"/>
            <a:ext cx="1195750" cy="516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3EFE77-3F29-E4E2-545A-8818F2974C1B}"/>
              </a:ext>
            </a:extLst>
          </p:cNvPr>
          <p:cNvSpPr txBox="1"/>
          <p:nvPr/>
        </p:nvSpPr>
        <p:spPr>
          <a:xfrm>
            <a:off x="4408373" y="897513"/>
            <a:ext cx="73862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The addressable campaign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reach of the brand’s HVA HHs not exposed to the </a:t>
            </a:r>
            <a:b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national campaign from 47% to 85%, </a:t>
            </a: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including positive lifts across multicultural audiences  </a:t>
            </a:r>
          </a:p>
        </p:txBody>
      </p:sp>
      <p:grpSp>
        <p:nvGrpSpPr>
          <p:cNvPr id="21" name="Group 20">
            <a:extLst>
              <a:ext uri="{FF2B5EF4-FFF2-40B4-BE49-F238E27FC236}">
                <a16:creationId xmlns:a16="http://schemas.microsoft.com/office/drawing/2014/main" id="{47181214-630F-F601-8AD8-702518A4040D}"/>
              </a:ext>
            </a:extLst>
          </p:cNvPr>
          <p:cNvGrpSpPr/>
          <p:nvPr/>
        </p:nvGrpSpPr>
        <p:grpSpPr>
          <a:xfrm>
            <a:off x="4212808" y="1413365"/>
            <a:ext cx="7777423" cy="2070465"/>
            <a:chOff x="4212808" y="961876"/>
            <a:chExt cx="7777423" cy="2326661"/>
          </a:xfrm>
        </p:grpSpPr>
        <p:graphicFrame>
          <p:nvGraphicFramePr>
            <p:cNvPr id="3" name="Chart 2">
              <a:extLst>
                <a:ext uri="{FF2B5EF4-FFF2-40B4-BE49-F238E27FC236}">
                  <a16:creationId xmlns:a16="http://schemas.microsoft.com/office/drawing/2014/main" id="{F9BC62F2-F305-8E65-6CBE-880B4ED211DF}"/>
                </a:ext>
              </a:extLst>
            </p:cNvPr>
            <p:cNvGraphicFramePr/>
            <p:nvPr/>
          </p:nvGraphicFramePr>
          <p:xfrm>
            <a:off x="4212808" y="1826051"/>
            <a:ext cx="7777423" cy="146248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D241450C-FF8B-71C7-8432-23BDF1652FB1}"/>
                </a:ext>
              </a:extLst>
            </p:cNvPr>
            <p:cNvSpPr txBox="1"/>
            <p:nvPr/>
          </p:nvSpPr>
          <p:spPr>
            <a:xfrm>
              <a:off x="5662863" y="961876"/>
              <a:ext cx="4877312" cy="484204"/>
            </a:xfrm>
            <a:prstGeom prst="rect">
              <a:avLst/>
            </a:prstGeom>
            <a:noFill/>
          </p:spPr>
          <p:txBody>
            <a:bodyPr wrap="square" rtlCol="0">
              <a:spAutoFit/>
            </a:bodyPr>
            <a:lstStyle/>
            <a:p>
              <a:pPr marL="0" marR="0" lvl="0" indent="0" algn="ctr" defTabSz="45706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ATT Aleck Sans" panose="020B0503020203020204" pitchFamily="34" charset="0"/>
                </a:rPr>
                <a:t>HVA HH Reach</a:t>
              </a:r>
            </a:p>
            <a:p>
              <a:pPr marL="0" marR="0" lvl="0" indent="0" algn="ctr" defTabSz="45706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ATT Aleck Sans" panose="020B0503020203020204" pitchFamily="34" charset="0"/>
                </a:rPr>
                <a:t>% of HHs Reached by National Campaign and National + DIRECTV Addressable </a:t>
              </a:r>
            </a:p>
          </p:txBody>
        </p:sp>
        <p:grpSp>
          <p:nvGrpSpPr>
            <p:cNvPr id="8" name="Group 7">
              <a:extLst>
                <a:ext uri="{FF2B5EF4-FFF2-40B4-BE49-F238E27FC236}">
                  <a16:creationId xmlns:a16="http://schemas.microsoft.com/office/drawing/2014/main" id="{784E626D-B23A-FF36-11BD-73E9EF38A59B}"/>
                </a:ext>
              </a:extLst>
            </p:cNvPr>
            <p:cNvGrpSpPr/>
            <p:nvPr/>
          </p:nvGrpSpPr>
          <p:grpSpPr>
            <a:xfrm>
              <a:off x="5174002" y="1498576"/>
              <a:ext cx="723276" cy="515926"/>
              <a:chOff x="6051104" y="1129361"/>
              <a:chExt cx="723276" cy="515926"/>
            </a:xfrm>
          </p:grpSpPr>
          <p:sp>
            <p:nvSpPr>
              <p:cNvPr id="9" name="Triangle 10">
                <a:extLst>
                  <a:ext uri="{FF2B5EF4-FFF2-40B4-BE49-F238E27FC236}">
                    <a16:creationId xmlns:a16="http://schemas.microsoft.com/office/drawing/2014/main" id="{A2608185-6AD3-2C4D-49C6-7684FB82340D}"/>
                  </a:ext>
                </a:extLst>
              </p:cNvPr>
              <p:cNvSpPr/>
              <p:nvPr/>
            </p:nvSpPr>
            <p:spPr>
              <a:xfrm>
                <a:off x="6351563" y="1539780"/>
                <a:ext cx="133643" cy="105507"/>
              </a:xfrm>
              <a:prstGeom prst="triangle">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1F1A62"/>
                  </a:solidFill>
                  <a:effectLst/>
                  <a:uLnTx/>
                  <a:uFillTx/>
                  <a:latin typeface="Helvetica" panose="020B0403020202020204" pitchFamily="34" charset="0"/>
                  <a:ea typeface="Times New Roman"/>
                  <a:cs typeface="Times New Roman"/>
                  <a:sym typeface="Times New Roman"/>
                </a:endParaRPr>
              </a:p>
            </p:txBody>
          </p:sp>
          <p:sp>
            <p:nvSpPr>
              <p:cNvPr id="10" name="TextBox 9">
                <a:extLst>
                  <a:ext uri="{FF2B5EF4-FFF2-40B4-BE49-F238E27FC236}">
                    <a16:creationId xmlns:a16="http://schemas.microsoft.com/office/drawing/2014/main" id="{941A3CEC-6C44-D088-25C6-A292765022EC}"/>
                  </a:ext>
                </a:extLst>
              </p:cNvPr>
              <p:cNvSpPr txBox="1"/>
              <p:nvPr/>
            </p:nvSpPr>
            <p:spPr>
              <a:xfrm>
                <a:off x="6051104" y="1129361"/>
                <a:ext cx="723276" cy="3770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+79%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lift</a:t>
                </a:r>
                <a:b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National</a:t>
                </a:r>
                <a:endPar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pSp>
        <p:grpSp>
          <p:nvGrpSpPr>
            <p:cNvPr id="11" name="Group 10">
              <a:extLst>
                <a:ext uri="{FF2B5EF4-FFF2-40B4-BE49-F238E27FC236}">
                  <a16:creationId xmlns:a16="http://schemas.microsoft.com/office/drawing/2014/main" id="{732D955A-02CB-1E5D-8458-8B0FFB6E0D05}"/>
                </a:ext>
              </a:extLst>
            </p:cNvPr>
            <p:cNvGrpSpPr/>
            <p:nvPr/>
          </p:nvGrpSpPr>
          <p:grpSpPr>
            <a:xfrm>
              <a:off x="7056491" y="1454698"/>
              <a:ext cx="723275" cy="524786"/>
              <a:chOff x="6056746" y="1120501"/>
              <a:chExt cx="723275" cy="524786"/>
            </a:xfrm>
          </p:grpSpPr>
          <p:sp>
            <p:nvSpPr>
              <p:cNvPr id="13" name="Triangle 14">
                <a:extLst>
                  <a:ext uri="{FF2B5EF4-FFF2-40B4-BE49-F238E27FC236}">
                    <a16:creationId xmlns:a16="http://schemas.microsoft.com/office/drawing/2014/main" id="{EF8D16D5-27B6-386D-7CBD-0359B308056D}"/>
                  </a:ext>
                </a:extLst>
              </p:cNvPr>
              <p:cNvSpPr/>
              <p:nvPr/>
            </p:nvSpPr>
            <p:spPr>
              <a:xfrm>
                <a:off x="6351563" y="1539780"/>
                <a:ext cx="133643" cy="105507"/>
              </a:xfrm>
              <a:prstGeom prst="triangle">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1F1A62"/>
                  </a:solidFill>
                  <a:effectLst/>
                  <a:uLnTx/>
                  <a:uFillTx/>
                  <a:latin typeface="Helvetica" panose="020B0403020202020204" pitchFamily="34" charset="0"/>
                  <a:ea typeface="Times New Roman"/>
                  <a:cs typeface="Times New Roman"/>
                  <a:sym typeface="Times New Roman"/>
                </a:endParaRPr>
              </a:p>
            </p:txBody>
          </p:sp>
          <p:sp>
            <p:nvSpPr>
              <p:cNvPr id="14" name="TextBox 13">
                <a:extLst>
                  <a:ext uri="{FF2B5EF4-FFF2-40B4-BE49-F238E27FC236}">
                    <a16:creationId xmlns:a16="http://schemas.microsoft.com/office/drawing/2014/main" id="{02B09E85-F033-ED49-A098-2EC23286C907}"/>
                  </a:ext>
                </a:extLst>
              </p:cNvPr>
              <p:cNvSpPr txBox="1"/>
              <p:nvPr/>
            </p:nvSpPr>
            <p:spPr>
              <a:xfrm>
                <a:off x="6056746" y="1120501"/>
                <a:ext cx="723275" cy="3770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+78%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lift</a:t>
                </a:r>
                <a:b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National</a:t>
                </a:r>
                <a:endPar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pSp>
        <p:grpSp>
          <p:nvGrpSpPr>
            <p:cNvPr id="15" name="Group 14">
              <a:extLst>
                <a:ext uri="{FF2B5EF4-FFF2-40B4-BE49-F238E27FC236}">
                  <a16:creationId xmlns:a16="http://schemas.microsoft.com/office/drawing/2014/main" id="{04F39B94-2AE3-DA3C-71BE-16C34536A02B}"/>
                </a:ext>
              </a:extLst>
            </p:cNvPr>
            <p:cNvGrpSpPr/>
            <p:nvPr/>
          </p:nvGrpSpPr>
          <p:grpSpPr>
            <a:xfrm>
              <a:off x="8943659" y="1423208"/>
              <a:ext cx="723275" cy="515265"/>
              <a:chOff x="6056746" y="1130022"/>
              <a:chExt cx="723275" cy="515265"/>
            </a:xfrm>
          </p:grpSpPr>
          <p:sp>
            <p:nvSpPr>
              <p:cNvPr id="16" name="Triangle 21">
                <a:extLst>
                  <a:ext uri="{FF2B5EF4-FFF2-40B4-BE49-F238E27FC236}">
                    <a16:creationId xmlns:a16="http://schemas.microsoft.com/office/drawing/2014/main" id="{A4DB1A53-9105-DAAD-FECD-D8A55C7FF8B4}"/>
                  </a:ext>
                </a:extLst>
              </p:cNvPr>
              <p:cNvSpPr/>
              <p:nvPr/>
            </p:nvSpPr>
            <p:spPr>
              <a:xfrm>
                <a:off x="6351563" y="1539780"/>
                <a:ext cx="133643" cy="105507"/>
              </a:xfrm>
              <a:prstGeom prst="triangle">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1F1A62"/>
                  </a:solidFill>
                  <a:effectLst/>
                  <a:uLnTx/>
                  <a:uFillTx/>
                  <a:latin typeface="Helvetica" panose="020B0403020202020204" pitchFamily="34" charset="0"/>
                  <a:ea typeface="Times New Roman"/>
                  <a:cs typeface="Times New Roman"/>
                  <a:sym typeface="Times New Roman"/>
                </a:endParaRPr>
              </a:p>
            </p:txBody>
          </p:sp>
          <p:sp>
            <p:nvSpPr>
              <p:cNvPr id="17" name="TextBox 16">
                <a:extLst>
                  <a:ext uri="{FF2B5EF4-FFF2-40B4-BE49-F238E27FC236}">
                    <a16:creationId xmlns:a16="http://schemas.microsoft.com/office/drawing/2014/main" id="{A018262F-1B20-3D2B-E8A0-BB98887D3D28}"/>
                  </a:ext>
                </a:extLst>
              </p:cNvPr>
              <p:cNvSpPr txBox="1"/>
              <p:nvPr/>
            </p:nvSpPr>
            <p:spPr>
              <a:xfrm>
                <a:off x="6056746" y="1130022"/>
                <a:ext cx="723275" cy="3770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+47%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lift</a:t>
                </a:r>
                <a:b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National</a:t>
                </a:r>
                <a:endPar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pSp>
        <p:grpSp>
          <p:nvGrpSpPr>
            <p:cNvPr id="18" name="Group 17">
              <a:extLst>
                <a:ext uri="{FF2B5EF4-FFF2-40B4-BE49-F238E27FC236}">
                  <a16:creationId xmlns:a16="http://schemas.microsoft.com/office/drawing/2014/main" id="{2A326298-8368-EED5-7755-1738A3C3B3CC}"/>
                </a:ext>
              </a:extLst>
            </p:cNvPr>
            <p:cNvGrpSpPr/>
            <p:nvPr/>
          </p:nvGrpSpPr>
          <p:grpSpPr>
            <a:xfrm>
              <a:off x="10766675" y="1487460"/>
              <a:ext cx="790601" cy="503767"/>
              <a:chOff x="6032691" y="1141520"/>
              <a:chExt cx="790601" cy="503767"/>
            </a:xfrm>
          </p:grpSpPr>
          <p:sp>
            <p:nvSpPr>
              <p:cNvPr id="19" name="Triangle 24">
                <a:extLst>
                  <a:ext uri="{FF2B5EF4-FFF2-40B4-BE49-F238E27FC236}">
                    <a16:creationId xmlns:a16="http://schemas.microsoft.com/office/drawing/2014/main" id="{3D2D1DC8-539A-A7BC-A795-9580BDDB59AC}"/>
                  </a:ext>
                </a:extLst>
              </p:cNvPr>
              <p:cNvSpPr/>
              <p:nvPr/>
            </p:nvSpPr>
            <p:spPr>
              <a:xfrm>
                <a:off x="6351563" y="1539780"/>
                <a:ext cx="133643" cy="105507"/>
              </a:xfrm>
              <a:prstGeom prst="triangle">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1F1A62"/>
                  </a:solidFill>
                  <a:effectLst/>
                  <a:uLnTx/>
                  <a:uFillTx/>
                  <a:latin typeface="Helvetica" panose="020B0403020202020204" pitchFamily="34" charset="0"/>
                  <a:ea typeface="Times New Roman"/>
                  <a:cs typeface="Times New Roman"/>
                  <a:sym typeface="Times New Roman"/>
                </a:endParaRPr>
              </a:p>
            </p:txBody>
          </p:sp>
          <p:sp>
            <p:nvSpPr>
              <p:cNvPr id="20" name="TextBox 19">
                <a:extLst>
                  <a:ext uri="{FF2B5EF4-FFF2-40B4-BE49-F238E27FC236}">
                    <a16:creationId xmlns:a16="http://schemas.microsoft.com/office/drawing/2014/main" id="{46699BBA-ADB8-016D-2AF0-48C4AAF582EE}"/>
                  </a:ext>
                </a:extLst>
              </p:cNvPr>
              <p:cNvSpPr txBox="1"/>
              <p:nvPr/>
            </p:nvSpPr>
            <p:spPr>
              <a:xfrm>
                <a:off x="6032691" y="1141520"/>
                <a:ext cx="790601" cy="3770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+145</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lift</a:t>
                </a:r>
                <a:b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National</a:t>
                </a:r>
                <a:endPar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pSp>
      </p:grpSp>
      <p:sp>
        <p:nvSpPr>
          <p:cNvPr id="23" name="TextBox 22">
            <a:extLst>
              <a:ext uri="{FF2B5EF4-FFF2-40B4-BE49-F238E27FC236}">
                <a16:creationId xmlns:a16="http://schemas.microsoft.com/office/drawing/2014/main" id="{B20E2B67-5144-1773-AE71-CF1B6466C2A8}"/>
              </a:ext>
            </a:extLst>
          </p:cNvPr>
          <p:cNvSpPr txBox="1"/>
          <p:nvPr/>
        </p:nvSpPr>
        <p:spPr>
          <a:xfrm>
            <a:off x="5519931" y="4241140"/>
            <a:ext cx="5163177" cy="439350"/>
          </a:xfrm>
          <a:prstGeom prst="rect">
            <a:avLst/>
          </a:prstGeom>
          <a:noFill/>
        </p:spPr>
        <p:txBody>
          <a:bodyPr wrap="square" rtlCol="0">
            <a:spAutoFit/>
          </a:bodyPr>
          <a:lstStyle/>
          <a:p>
            <a:pPr marL="0" marR="0" lvl="0" indent="0" algn="ctr" defTabSz="45706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ATT Aleck Sans" panose="020B0503020203020204" pitchFamily="34" charset="0"/>
              </a:rPr>
              <a:t>Weekly Frequency</a:t>
            </a:r>
          </a:p>
          <a:p>
            <a:pPr marL="0" marR="0" lvl="0" indent="0" algn="ctr" defTabSz="45706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ATT Aleck Sans" panose="020B0503020203020204" pitchFamily="34" charset="0"/>
              </a:rPr>
              <a:t>Difference Between National Campaign and National + DIRECTV Addressable </a:t>
            </a:r>
          </a:p>
        </p:txBody>
      </p:sp>
      <p:sp>
        <p:nvSpPr>
          <p:cNvPr id="24" name="Text Placeholder 48">
            <a:extLst>
              <a:ext uri="{FF2B5EF4-FFF2-40B4-BE49-F238E27FC236}">
                <a16:creationId xmlns:a16="http://schemas.microsoft.com/office/drawing/2014/main" id="{8232375E-AF16-DE72-0C15-5931C4E175B4}"/>
              </a:ext>
            </a:extLst>
          </p:cNvPr>
          <p:cNvSpPr txBox="1">
            <a:spLocks/>
          </p:cNvSpPr>
          <p:nvPr/>
        </p:nvSpPr>
        <p:spPr>
          <a:xfrm>
            <a:off x="4915659" y="3714484"/>
            <a:ext cx="6371720" cy="461665"/>
          </a:xfrm>
          <a:prstGeom prst="rect">
            <a:avLst/>
          </a:prstGeom>
          <a:noFill/>
        </p:spPr>
        <p:txBody>
          <a:bodyPr wrap="square">
            <a:spAutoFit/>
          </a:bodyPr>
          <a:lstStyle>
            <a:defPPr>
              <a:defRPr lang="en-US"/>
            </a:defPPr>
            <a:lvl1pPr algn="ctr">
              <a:defRPr sz="1200" b="1">
                <a:solidFill>
                  <a:srgbClr val="1F1A62"/>
                </a:solidFill>
                <a:latin typeface="Helvetica" panose="020B0403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F DIN Text Pro Light"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F DIN Text Pro Light"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Adding Addressable to the advertiser’s overall campaign </a:t>
            </a: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significantly increased </a:t>
            </a:r>
            <a:b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the share of impressions against the campaign’s lighter exposed HHs</a:t>
            </a:r>
          </a:p>
        </p:txBody>
      </p:sp>
      <p:graphicFrame>
        <p:nvGraphicFramePr>
          <p:cNvPr id="25" name="Chart 24">
            <a:extLst>
              <a:ext uri="{FF2B5EF4-FFF2-40B4-BE49-F238E27FC236}">
                <a16:creationId xmlns:a16="http://schemas.microsoft.com/office/drawing/2014/main" id="{E6F424D5-EC3F-BFFE-C815-5639F3123CA2}"/>
              </a:ext>
            </a:extLst>
          </p:cNvPr>
          <p:cNvGraphicFramePr/>
          <p:nvPr/>
        </p:nvGraphicFramePr>
        <p:xfrm>
          <a:off x="4212808" y="4618534"/>
          <a:ext cx="7777423" cy="1418245"/>
        </p:xfrm>
        <a:graphic>
          <a:graphicData uri="http://schemas.openxmlformats.org/drawingml/2006/chart">
            <c:chart xmlns:c="http://schemas.openxmlformats.org/drawingml/2006/chart" xmlns:r="http://schemas.openxmlformats.org/officeDocument/2006/relationships" r:id="rId7"/>
          </a:graphicData>
        </a:graphic>
      </p:graphicFrame>
      <p:cxnSp>
        <p:nvCxnSpPr>
          <p:cNvPr id="28" name="Straight Connector 27">
            <a:extLst>
              <a:ext uri="{FF2B5EF4-FFF2-40B4-BE49-F238E27FC236}">
                <a16:creationId xmlns:a16="http://schemas.microsoft.com/office/drawing/2014/main" id="{B5A20812-FA52-8567-58F0-F70CCE4D1C10}"/>
              </a:ext>
            </a:extLst>
          </p:cNvPr>
          <p:cNvCxnSpPr/>
          <p:nvPr/>
        </p:nvCxnSpPr>
        <p:spPr>
          <a:xfrm>
            <a:off x="4568482" y="3582638"/>
            <a:ext cx="7066074" cy="0"/>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descr="Logo, icon&#10;&#10;Description automatically generated">
            <a:extLst>
              <a:ext uri="{FF2B5EF4-FFF2-40B4-BE49-F238E27FC236}">
                <a16:creationId xmlns:a16="http://schemas.microsoft.com/office/drawing/2014/main" id="{8A43279A-0C12-677E-8DAF-4F5EA9DE4A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pic>
        <p:nvPicPr>
          <p:cNvPr id="31" name="Picture 30">
            <a:extLst>
              <a:ext uri="{FF2B5EF4-FFF2-40B4-BE49-F238E27FC236}">
                <a16:creationId xmlns:a16="http://schemas.microsoft.com/office/drawing/2014/main" id="{0FD5DF69-DE75-A7AA-E9E8-4CD205E149F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2" name="Slide Number Placeholder 5">
            <a:extLst>
              <a:ext uri="{FF2B5EF4-FFF2-40B4-BE49-F238E27FC236}">
                <a16:creationId xmlns:a16="http://schemas.microsoft.com/office/drawing/2014/main" id="{B2E35BC1-12EC-F8A8-337D-B858223453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B961804A-D2AF-FA92-5DC1-D4936147347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054314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2911" y="12067"/>
            <a:ext cx="8179089" cy="769441"/>
          </a:xfrm>
          <a:prstGeom prst="rect">
            <a:avLst/>
          </a:prstGeom>
          <a:noFill/>
        </p:spPr>
        <p:txBody>
          <a:bodyPr wrap="square">
            <a:spAutoFit/>
          </a:bodyPr>
          <a:lstStyle/>
          <a:p>
            <a:pPr defTabSz="914217">
              <a:spcAft>
                <a:spcPts val="1000"/>
              </a:spcAft>
            </a:pPr>
            <a:r>
              <a:rPr lang="en-US" sz="2200">
                <a:solidFill>
                  <a:srgbClr val="1F1A62"/>
                </a:solidFill>
                <a:latin typeface="Helvetica"/>
                <a:cs typeface="Helvetica"/>
              </a:rPr>
              <a:t>DIRECTV helped an auto brand </a:t>
            </a:r>
            <a:r>
              <a:rPr lang="en-US" sz="2200" b="1">
                <a:solidFill>
                  <a:srgbClr val="1F1A62"/>
                </a:solidFill>
                <a:latin typeface="Helvetica"/>
                <a:cs typeface="Helvetica"/>
              </a:rPr>
              <a:t>increase reach across multicultural audiences</a:t>
            </a:r>
            <a:r>
              <a:rPr lang="en-US" sz="2200">
                <a:solidFill>
                  <a:srgbClr val="1F1A62"/>
                </a:solidFill>
                <a:latin typeface="Helvetica"/>
                <a:cs typeface="Helvetica"/>
              </a:rPr>
              <a:t> via Addressable TV </a:t>
            </a:r>
          </a:p>
        </p:txBody>
      </p:sp>
      <p:sp>
        <p:nvSpPr>
          <p:cNvPr id="43" name="Rectangle 42">
            <a:extLst>
              <a:ext uri="{FF2B5EF4-FFF2-40B4-BE49-F238E27FC236}">
                <a16:creationId xmlns:a16="http://schemas.microsoft.com/office/drawing/2014/main" id="{F296879F-DA1F-5F07-59FA-F3DC5B89B5E2}"/>
              </a:ext>
            </a:extLst>
          </p:cNvPr>
          <p:cNvSpPr/>
          <p:nvPr/>
        </p:nvSpPr>
        <p:spPr>
          <a:xfrm>
            <a:off x="7862" y="979124"/>
            <a:ext cx="4012911" cy="4093428"/>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auto brand wanted to attain incremental reach against viewers lightly exposed to the national campaign while also better managing impression and frequency distribution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lang="en-US" sz="1200">
                <a:solidFill>
                  <a:srgbClr val="1F1A62"/>
                </a:solidFill>
                <a:latin typeface="Helvetica"/>
                <a:cs typeface="Helvetica"/>
              </a:rPr>
              <a:t>7-week National + Addressable media campaign</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a:t>
            </a:r>
            <a:r>
              <a:rPr lang="en-US" sz="1200">
                <a:solidFill>
                  <a:srgbClr val="1F1A62"/>
                </a:solidFill>
                <a:latin typeface="Helvetica"/>
                <a:cs typeface="Helvetica"/>
              </a:rPr>
              <a:t>target and deciles 0-6 of brand’s national campaign from previous quarter</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115" marR="0" lvl="0" indent="-285115"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Integration of addressable with the National campaign resulted in significant increases in HH reach across three multicultural audiences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Helvetica"/>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115" marR="0" lvl="0" indent="-285115" algn="l" defTabSz="914377" rtl="0" eaLnBrk="1" fontAlgn="auto" latinLnBrk="0" hangingPunct="1">
              <a:lnSpc>
                <a:spcPct val="100000"/>
              </a:lnSpc>
              <a:spcBef>
                <a:spcPts val="0"/>
              </a:spcBef>
              <a:spcAft>
                <a:spcPts val="0"/>
              </a:spcAft>
              <a:buClrTx/>
              <a:buSzTx/>
              <a:buFont typeface="Arial"/>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DIRECTV Viewership + Third-party data, Linear + Addressable TV</a:t>
            </a:r>
          </a:p>
        </p:txBody>
      </p:sp>
      <p:sp>
        <p:nvSpPr>
          <p:cNvPr id="27" name="Google Shape;145;p26">
            <a:extLst>
              <a:ext uri="{FF2B5EF4-FFF2-40B4-BE49-F238E27FC236}">
                <a16:creationId xmlns:a16="http://schemas.microsoft.com/office/drawing/2014/main" id="{698666A2-B612-CF5D-BA6D-93E6C8331811}"/>
              </a:ext>
            </a:extLst>
          </p:cNvPr>
          <p:cNvSpPr txBox="1"/>
          <p:nvPr/>
        </p:nvSpPr>
        <p:spPr>
          <a:xfrm>
            <a:off x="4002862" y="6107008"/>
            <a:ext cx="6667443"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DIRECTV, Automotive + Addressable Case Study. Campaign time period: </a:t>
            </a:r>
            <a:r>
              <a:rPr lang="en-US" sz="800">
                <a:solidFill>
                  <a:srgbClr val="1F1A62"/>
                </a:solidFill>
                <a:latin typeface="Helvetica" panose="020B0604020202020204" pitchFamily="34" charset="0"/>
                <a:cs typeface="Helvetica" panose="020B0604020202020204" pitchFamily="34" charset="0"/>
              </a:rPr>
              <a:t>2Q-3Q ‘22</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Case study results are based on individual campaign factors. DIRECTV makes no performance warranties. Data Source: Third-party data &amp; DIRECTV Viewership Data. Incremental reach within DIRECTV footprint.</a:t>
            </a: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4" name="Picture 2" descr="DIRECTV -directadvertising">
            <a:extLst>
              <a:ext uri="{FF2B5EF4-FFF2-40B4-BE49-F238E27FC236}">
                <a16:creationId xmlns:a16="http://schemas.microsoft.com/office/drawing/2014/main" id="{354B3805-A338-F619-0C6D-397E414B4BA1}"/>
              </a:ext>
            </a:extLst>
          </p:cNvPr>
          <p:cNvPicPr>
            <a:picLocks noChangeAspect="1" noChangeArrowheads="1"/>
          </p:cNvPicPr>
          <p:nvPr/>
        </p:nvPicPr>
        <p:blipFill rotWithShape="1">
          <a:blip r:embed="rId5" cstate="hqprint">
            <a:clrChange>
              <a:clrFrom>
                <a:srgbClr val="C0C0C0"/>
              </a:clrFrom>
              <a:clrTo>
                <a:srgbClr val="C0C0C0">
                  <a:alpha val="0"/>
                </a:srgbClr>
              </a:clrTo>
            </a:clrChange>
            <a:extLst>
              <a:ext uri="{28A0092B-C50C-407E-A947-70E740481C1C}">
                <a14:useLocalDpi xmlns:a14="http://schemas.microsoft.com/office/drawing/2010/main"/>
              </a:ext>
            </a:extLst>
          </a:blip>
          <a:srcRect l="27030" t="15128" r="27904" b="22614"/>
          <a:stretch/>
        </p:blipFill>
        <p:spPr bwMode="auto">
          <a:xfrm>
            <a:off x="10880251" y="5968860"/>
            <a:ext cx="1195750" cy="516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icon&#10;&#10;Description automatically generated">
            <a:extLst>
              <a:ext uri="{FF2B5EF4-FFF2-40B4-BE49-F238E27FC236}">
                <a16:creationId xmlns:a16="http://schemas.microsoft.com/office/drawing/2014/main" id="{8A43279A-0C12-677E-8DAF-4F5EA9DE4A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pic>
        <p:nvPicPr>
          <p:cNvPr id="31" name="Picture 30">
            <a:extLst>
              <a:ext uri="{FF2B5EF4-FFF2-40B4-BE49-F238E27FC236}">
                <a16:creationId xmlns:a16="http://schemas.microsoft.com/office/drawing/2014/main" id="{0FD5DF69-DE75-A7AA-E9E8-4CD205E149F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2" name="Slide Number Placeholder 5">
            <a:extLst>
              <a:ext uri="{FF2B5EF4-FFF2-40B4-BE49-F238E27FC236}">
                <a16:creationId xmlns:a16="http://schemas.microsoft.com/office/drawing/2014/main" id="{B2E35BC1-12EC-F8A8-337D-B858223453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B961804A-D2AF-FA92-5DC1-D4936147347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aphicFrame>
        <p:nvGraphicFramePr>
          <p:cNvPr id="34" name="Chart 33">
            <a:extLst>
              <a:ext uri="{FF2B5EF4-FFF2-40B4-BE49-F238E27FC236}">
                <a16:creationId xmlns:a16="http://schemas.microsoft.com/office/drawing/2014/main" id="{C7034319-957E-3622-57A8-BB7A95AA99AC}"/>
              </a:ext>
            </a:extLst>
          </p:cNvPr>
          <p:cNvGraphicFramePr/>
          <p:nvPr>
            <p:extLst>
              <p:ext uri="{D42A27DB-BD31-4B8C-83A1-F6EECF244321}">
                <p14:modId xmlns:p14="http://schemas.microsoft.com/office/powerpoint/2010/main" val="2400739616"/>
              </p:ext>
            </p:extLst>
          </p:nvPr>
        </p:nvGraphicFramePr>
        <p:xfrm>
          <a:off x="4026757" y="1594303"/>
          <a:ext cx="8128000" cy="4263057"/>
        </p:xfrm>
        <a:graphic>
          <a:graphicData uri="http://schemas.openxmlformats.org/drawingml/2006/chart">
            <c:chart xmlns:c="http://schemas.openxmlformats.org/drawingml/2006/chart" xmlns:r="http://schemas.openxmlformats.org/officeDocument/2006/relationships" r:id="rId8"/>
          </a:graphicData>
        </a:graphic>
      </p:graphicFrame>
      <p:sp>
        <p:nvSpPr>
          <p:cNvPr id="35" name="TextBox 34">
            <a:extLst>
              <a:ext uri="{FF2B5EF4-FFF2-40B4-BE49-F238E27FC236}">
                <a16:creationId xmlns:a16="http://schemas.microsoft.com/office/drawing/2014/main" id="{1CE3B052-5432-BA1E-398C-D1D526FDC9EF}"/>
              </a:ext>
            </a:extLst>
          </p:cNvPr>
          <p:cNvSpPr txBox="1"/>
          <p:nvPr/>
        </p:nvSpPr>
        <p:spPr>
          <a:xfrm>
            <a:off x="4002862" y="1104115"/>
            <a:ext cx="8189138" cy="492443"/>
          </a:xfrm>
          <a:prstGeom prst="rect">
            <a:avLst/>
          </a:prstGeom>
          <a:noFill/>
        </p:spPr>
        <p:txBody>
          <a:bodyPr wrap="square" rtlCol="0">
            <a:spAutoFit/>
          </a:bodyPr>
          <a:lstStyle/>
          <a:p>
            <a:pPr algn="ctr"/>
            <a:r>
              <a:rPr lang="en-US" sz="1400" b="1" u="sng">
                <a:solidFill>
                  <a:srgbClr val="1F1A62"/>
                </a:solidFill>
                <a:latin typeface="Helvetica" panose="020B0403020202020204" pitchFamily="34" charset="0"/>
              </a:rPr>
              <a:t>Multicultural HH Reach</a:t>
            </a:r>
          </a:p>
          <a:p>
            <a:pPr algn="ctr"/>
            <a:r>
              <a:rPr lang="en-US" sz="1200">
                <a:solidFill>
                  <a:srgbClr val="1F1A62"/>
                </a:solidFill>
                <a:latin typeface="Helvetica" panose="020B0403020202020204" pitchFamily="34" charset="0"/>
              </a:rPr>
              <a:t>% of HHs reached by</a:t>
            </a:r>
            <a:endParaRPr lang="en-US" sz="1100">
              <a:solidFill>
                <a:srgbClr val="1F1A62"/>
              </a:solidFill>
              <a:latin typeface="Helvetica" panose="020B0403020202020204" pitchFamily="34" charset="0"/>
            </a:endParaRPr>
          </a:p>
        </p:txBody>
      </p:sp>
    </p:spTree>
    <p:extLst>
      <p:ext uri="{BB962C8B-B14F-4D97-AF65-F5344CB8AC3E}">
        <p14:creationId xmlns:p14="http://schemas.microsoft.com/office/powerpoint/2010/main" val="91988188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HULU REBRAND FALL 2018">
    <a:dk1>
      <a:srgbClr val="FEFDFF"/>
    </a:dk1>
    <a:lt1>
      <a:srgbClr val="141514"/>
    </a:lt1>
    <a:dk2>
      <a:srgbClr val="FEFFFF"/>
    </a:dk2>
    <a:lt2>
      <a:srgbClr val="141514"/>
    </a:lt2>
    <a:accent1>
      <a:srgbClr val="1CE783"/>
    </a:accent1>
    <a:accent2>
      <a:srgbClr val="354CFF"/>
    </a:accent2>
    <a:accent3>
      <a:srgbClr val="21F4ED"/>
    </a:accent3>
    <a:accent4>
      <a:srgbClr val="8B19D1"/>
    </a:accent4>
    <a:accent5>
      <a:srgbClr val="FA3970"/>
    </a:accent5>
    <a:accent6>
      <a:srgbClr val="D3FF1F"/>
    </a:accent6>
    <a:hlink>
      <a:srgbClr val="354CFD"/>
    </a:hlink>
    <a:folHlink>
      <a:srgbClr val="344BF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4291D3CFFFB3468A8BEBC160241642" ma:contentTypeVersion="18" ma:contentTypeDescription="Create a new document." ma:contentTypeScope="" ma:versionID="387be907f486394efa0aa922f6891cb4">
  <xsd:schema xmlns:xsd="http://www.w3.org/2001/XMLSchema" xmlns:xs="http://www.w3.org/2001/XMLSchema" xmlns:p="http://schemas.microsoft.com/office/2006/metadata/properties" xmlns:ns2="97cdb7a3-d8d8-4d5a-8559-ae518cf29f49" xmlns:ns3="8ffbcc2d-a520-42b9-8ca7-e090664160a6" targetNamespace="http://schemas.microsoft.com/office/2006/metadata/properties" ma:root="true" ma:fieldsID="5bf9659b688e4d2890b1db6b33d4e217" ns2:_="" ns3:_="">
    <xsd:import namespace="97cdb7a3-d8d8-4d5a-8559-ae518cf29f49"/>
    <xsd:import namespace="8ffbcc2d-a520-42b9-8ca7-e090664160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db7a3-d8d8-4d5a-8559-ae518cf29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fbcc2d-a520-42b9-8ca7-e090664160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92ae5e6-0bf7-4809-94d2-b453c12df252}" ma:internalName="TaxCatchAll" ma:showField="CatchAllData" ma:web="8ffbcc2d-a520-42b9-8ca7-e09066416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ffbcc2d-a520-42b9-8ca7-e090664160a6" xsi:nil="true"/>
    <lcf76f155ced4ddcb4097134ff3c332f xmlns="97cdb7a3-d8d8-4d5a-8559-ae518cf29f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F3F617-B14B-42BC-88DE-B2E752B1CE86}">
  <ds:schemaRefs>
    <ds:schemaRef ds:uri="http://schemas.microsoft.com/sharepoint/v3/contenttype/forms"/>
  </ds:schemaRefs>
</ds:datastoreItem>
</file>

<file path=customXml/itemProps2.xml><?xml version="1.0" encoding="utf-8"?>
<ds:datastoreItem xmlns:ds="http://schemas.openxmlformats.org/officeDocument/2006/customXml" ds:itemID="{7608E897-A3D7-4ABF-9AD8-6ACDDC74B0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db7a3-d8d8-4d5a-8559-ae518cf29f49"/>
    <ds:schemaRef ds:uri="8ffbcc2d-a520-42b9-8ca7-e09066416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02DAF2-ACFE-46B7-A24D-561FC849E762}">
  <ds:schemaRefs>
    <ds:schemaRef ds:uri="8ffbcc2d-a520-42b9-8ca7-e090664160a6"/>
    <ds:schemaRef ds:uri="97cdb7a3-d8d8-4d5a-8559-ae518cf29f49"/>
    <ds:schemaRef ds:uri="9f6166fe-9f5b-43aa-b8a9-b4d7ad530bda"/>
    <ds:schemaRef ds:uri="a86b28e8-29a6-4ab8-af18-2a7f61acfad2"/>
    <ds:schemaRef ds:uri="c00419b3-ff22-4e92-8e74-ef4894f6b0e1"/>
    <ds:schemaRef ds:uri="c3801c2d-3f2f-44a1-8478-554d1c91a4f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TotalTime>
  <Words>5372</Words>
  <Application>Microsoft Office PowerPoint</Application>
  <PresentationFormat>Widescreen</PresentationFormat>
  <Paragraphs>851</Paragraphs>
  <Slides>24</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Calibri</vt:lpstr>
      <vt:lpstr>Calibri Light</vt:lpstr>
      <vt:lpstr>Helvetica</vt:lpstr>
      <vt:lpstr>Helvetica Light</vt:lpstr>
      <vt:lpstr>Helvetica-Light</vt:lpstr>
      <vt:lpstr>Helvetica-Lightoblique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Dylan Breger</cp:lastModifiedBy>
  <cp:revision>1</cp:revision>
  <dcterms:created xsi:type="dcterms:W3CDTF">2024-04-19T15:36:59Z</dcterms:created>
  <dcterms:modified xsi:type="dcterms:W3CDTF">2024-07-10T21:22:34Z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0x010100C24291D3CFFFB3468A8BEBC160241642</vt:lpwstr>
  </property>
</Properties>
</file>