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  <p:sldMasterId id="2147483687" r:id="rId8"/>
  </p:sldMasterIdLst>
  <p:notesMasterIdLst>
    <p:notesMasterId r:id="rId44"/>
  </p:notesMasterIdLst>
  <p:sldIdLst>
    <p:sldId id="16180" r:id="rId9"/>
    <p:sldId id="288" r:id="rId10"/>
    <p:sldId id="16295" r:id="rId11"/>
    <p:sldId id="2144327374" r:id="rId12"/>
    <p:sldId id="2144327337" r:id="rId13"/>
    <p:sldId id="2144327350" r:id="rId14"/>
    <p:sldId id="2144327349" r:id="rId15"/>
    <p:sldId id="2144327301" r:id="rId16"/>
    <p:sldId id="2144327290" r:id="rId17"/>
    <p:sldId id="2144327331" r:id="rId18"/>
    <p:sldId id="2144327302" r:id="rId19"/>
    <p:sldId id="2144327297" r:id="rId20"/>
    <p:sldId id="2144327294" r:id="rId21"/>
    <p:sldId id="2144327377" r:id="rId22"/>
    <p:sldId id="2248" r:id="rId23"/>
    <p:sldId id="2144327351" r:id="rId24"/>
    <p:sldId id="2144327310" r:id="rId25"/>
    <p:sldId id="2144327311" r:id="rId26"/>
    <p:sldId id="2144327368" r:id="rId27"/>
    <p:sldId id="2144327312" r:id="rId28"/>
    <p:sldId id="2264" r:id="rId29"/>
    <p:sldId id="2144327367" r:id="rId30"/>
    <p:sldId id="2144327378" r:id="rId31"/>
    <p:sldId id="2144327379" r:id="rId32"/>
    <p:sldId id="2144327375" r:id="rId33"/>
    <p:sldId id="2144327363" r:id="rId34"/>
    <p:sldId id="2144327354" r:id="rId35"/>
    <p:sldId id="2144327355" r:id="rId36"/>
    <p:sldId id="2312" r:id="rId37"/>
    <p:sldId id="2144327353" r:id="rId38"/>
    <p:sldId id="16234" r:id="rId39"/>
    <p:sldId id="2144327347" r:id="rId40"/>
    <p:sldId id="2144327380" r:id="rId41"/>
    <p:sldId id="286" r:id="rId42"/>
    <p:sldId id="16232" r:id="rId43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ED3C8D"/>
    <a:srgbClr val="FFE600"/>
    <a:srgbClr val="00BFF2"/>
    <a:srgbClr val="E2E8F1"/>
    <a:srgbClr val="4EBEA4"/>
    <a:srgbClr val="7ED2F6"/>
    <a:srgbClr val="201A62"/>
    <a:srgbClr val="FFB3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2C76D-EA0E-475D-918C-759690841EE6}" v="1" dt="2021-02-26T17:46:15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11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86162AD9-4121-4556-A0BA-6C62C289A7FA}"/>
    <pc:docChg chg="modSld">
      <pc:chgData name="Leah Montner Dixon" userId="d5b2ae9e-9213-4442-b7df-4db8cbe51e5d" providerId="ADAL" clId="{86162AD9-4121-4556-A0BA-6C62C289A7FA}" dt="2021-02-26T17:44:58.061" v="3" actId="20577"/>
      <pc:docMkLst>
        <pc:docMk/>
      </pc:docMkLst>
      <pc:sldChg chg="modSp mod">
        <pc:chgData name="Leah Montner Dixon" userId="d5b2ae9e-9213-4442-b7df-4db8cbe51e5d" providerId="ADAL" clId="{86162AD9-4121-4556-A0BA-6C62C289A7FA}" dt="2021-02-26T17:44:58.061" v="3" actId="20577"/>
        <pc:sldMkLst>
          <pc:docMk/>
          <pc:sldMk cId="1085901086" sldId="16180"/>
        </pc:sldMkLst>
        <pc:spChg chg="mod">
          <ac:chgData name="Leah Montner Dixon" userId="d5b2ae9e-9213-4442-b7df-4db8cbe51e5d" providerId="ADAL" clId="{86162AD9-4121-4556-A0BA-6C62C289A7FA}" dt="2021-02-26T17:44:58.061" v="3" actId="20577"/>
          <ac:spMkLst>
            <pc:docMk/>
            <pc:sldMk cId="1085901086" sldId="16180"/>
            <ac:spMk id="11" creationId="{5EABED81-3476-4FCB-B347-FCBAECEB771E}"/>
          </ac:spMkLst>
        </pc:spChg>
      </pc:sldChg>
    </pc:docChg>
  </pc:docChgLst>
  <pc:docChgLst>
    <pc:chgData name="Leah Montner Dixon" userId="d5b2ae9e-9213-4442-b7df-4db8cbe51e5d" providerId="ADAL" clId="{95C14735-9145-4B7F-AAB6-CAED0D7EF4A8}"/>
    <pc:docChg chg="modSld">
      <pc:chgData name="Leah Montner Dixon" userId="d5b2ae9e-9213-4442-b7df-4db8cbe51e5d" providerId="ADAL" clId="{95C14735-9145-4B7F-AAB6-CAED0D7EF4A8}" dt="2021-01-15T19:59:27.323" v="4" actId="20577"/>
      <pc:docMkLst>
        <pc:docMk/>
      </pc:docMkLst>
      <pc:sldChg chg="modSp mod">
        <pc:chgData name="Leah Montner Dixon" userId="d5b2ae9e-9213-4442-b7df-4db8cbe51e5d" providerId="ADAL" clId="{95C14735-9145-4B7F-AAB6-CAED0D7EF4A8}" dt="2021-01-15T19:59:27.323" v="4" actId="20577"/>
        <pc:sldMkLst>
          <pc:docMk/>
          <pc:sldMk cId="1368313700" sldId="2144327353"/>
        </pc:sldMkLst>
        <pc:spChg chg="mod">
          <ac:chgData name="Leah Montner Dixon" userId="d5b2ae9e-9213-4442-b7df-4db8cbe51e5d" providerId="ADAL" clId="{95C14735-9145-4B7F-AAB6-CAED0D7EF4A8}" dt="2021-01-15T19:59:27.323" v="4" actId="20577"/>
          <ac:spMkLst>
            <pc:docMk/>
            <pc:sldMk cId="1368313700" sldId="2144327353"/>
            <ac:spMk id="14" creationId="{A707BD55-2F0C-45D7-A432-6228207AC940}"/>
          </ac:spMkLst>
        </pc:spChg>
      </pc:sldChg>
    </pc:docChg>
  </pc:docChgLst>
  <pc:docChgLst>
    <pc:chgData name="Leah Montner Dixon" userId="d5b2ae9e-9213-4442-b7df-4db8cbe51e5d" providerId="ADAL" clId="{B112C76D-EA0E-475D-918C-759690841EE6}"/>
    <pc:docChg chg="undo custSel modSld">
      <pc:chgData name="Leah Montner Dixon" userId="d5b2ae9e-9213-4442-b7df-4db8cbe51e5d" providerId="ADAL" clId="{B112C76D-EA0E-475D-918C-759690841EE6}" dt="2021-02-26T17:46:04.235" v="1" actId="1076"/>
      <pc:docMkLst>
        <pc:docMk/>
      </pc:docMkLst>
      <pc:sldChg chg="modSp mod">
        <pc:chgData name="Leah Montner Dixon" userId="d5b2ae9e-9213-4442-b7df-4db8cbe51e5d" providerId="ADAL" clId="{B112C76D-EA0E-475D-918C-759690841EE6}" dt="2021-02-26T17:46:04.235" v="1" actId="1076"/>
        <pc:sldMkLst>
          <pc:docMk/>
          <pc:sldMk cId="1085901086" sldId="16180"/>
        </pc:sldMkLst>
        <pc:picChg chg="mod">
          <ac:chgData name="Leah Montner Dixon" userId="d5b2ae9e-9213-4442-b7df-4db8cbe51e5d" providerId="ADAL" clId="{B112C76D-EA0E-475D-918C-759690841EE6}" dt="2021-02-26T17:46:04.235" v="1" actId="1076"/>
          <ac:picMkLst>
            <pc:docMk/>
            <pc:sldMk cId="1085901086" sldId="16180"/>
            <ac:picMk id="2" creationId="{3A512FA1-18C3-4DDA-9BBE-A7A7281B604D}"/>
          </ac:picMkLst>
        </pc:picChg>
      </pc:sldChg>
    </pc:docChg>
  </pc:docChgLst>
  <pc:docChgLst>
    <pc:chgData name="Leah Montner Dixon" userId="d5b2ae9e-9213-4442-b7df-4db8cbe51e5d" providerId="ADAL" clId="{3B4DCA71-3D1B-45AB-9E47-FD51810BE5C4}"/>
    <pc:docChg chg="undo custSel modSld">
      <pc:chgData name="Leah Montner Dixon" userId="d5b2ae9e-9213-4442-b7df-4db8cbe51e5d" providerId="ADAL" clId="{3B4DCA71-3D1B-45AB-9E47-FD51810BE5C4}" dt="2020-12-16T14:48:22.751" v="7" actId="20577"/>
      <pc:docMkLst>
        <pc:docMk/>
      </pc:docMkLst>
      <pc:sldChg chg="modSp mod">
        <pc:chgData name="Leah Montner Dixon" userId="d5b2ae9e-9213-4442-b7df-4db8cbe51e5d" providerId="ADAL" clId="{3B4DCA71-3D1B-45AB-9E47-FD51810BE5C4}" dt="2020-12-16T14:46:05.537" v="5" actId="20577"/>
        <pc:sldMkLst>
          <pc:docMk/>
          <pc:sldMk cId="1216268898" sldId="2144327297"/>
        </pc:sldMkLst>
        <pc:spChg chg="mod">
          <ac:chgData name="Leah Montner Dixon" userId="d5b2ae9e-9213-4442-b7df-4db8cbe51e5d" providerId="ADAL" clId="{3B4DCA71-3D1B-45AB-9E47-FD51810BE5C4}" dt="2020-12-16T14:46:05.537" v="5" actId="20577"/>
          <ac:spMkLst>
            <pc:docMk/>
            <pc:sldMk cId="1216268898" sldId="2144327297"/>
            <ac:spMk id="3" creationId="{422B66B3-10CE-4D10-88DF-68D0942F0499}"/>
          </ac:spMkLst>
        </pc:spChg>
      </pc:sldChg>
      <pc:sldChg chg="modSp mod">
        <pc:chgData name="Leah Montner Dixon" userId="d5b2ae9e-9213-4442-b7df-4db8cbe51e5d" providerId="ADAL" clId="{3B4DCA71-3D1B-45AB-9E47-FD51810BE5C4}" dt="2020-12-16T14:48:22.751" v="7" actId="20577"/>
        <pc:sldMkLst>
          <pc:docMk/>
          <pc:sldMk cId="1368313700" sldId="2144327353"/>
        </pc:sldMkLst>
        <pc:spChg chg="mod">
          <ac:chgData name="Leah Montner Dixon" userId="d5b2ae9e-9213-4442-b7df-4db8cbe51e5d" providerId="ADAL" clId="{3B4DCA71-3D1B-45AB-9E47-FD51810BE5C4}" dt="2020-12-16T14:48:22.751" v="7" actId="20577"/>
          <ac:spMkLst>
            <pc:docMk/>
            <pc:sldMk cId="1368313700" sldId="2144327353"/>
            <ac:spMk id="2" creationId="{465C6C23-6635-4F79-8FB4-C00C364926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A18-34 &amp; A50+ Actual &amp; Projected</a:t>
            </a:r>
            <a:r>
              <a:rPr lang="en-US" sz="1600" b="1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 U.S. Population</a:t>
            </a:r>
          </a:p>
          <a:p>
            <a:pPr>
              <a:defRPr b="1">
                <a:solidFill>
                  <a:schemeClr val="bg1"/>
                </a:solidFill>
                <a:latin typeface="Helvetica" panose="020B0403020202020204" pitchFamily="34" charset="0"/>
              </a:defRPr>
            </a:pPr>
            <a:r>
              <a:rPr lang="en-US" sz="1400" b="0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(in millions)</a:t>
            </a:r>
            <a:endParaRPr lang="en-US" sz="1800" b="0" dirty="0">
              <a:solidFill>
                <a:srgbClr val="1B1464"/>
              </a:solidFill>
              <a:latin typeface="Helvetica" panose="020B0403020202020204" pitchFamily="34" charset="0"/>
            </a:endParaRPr>
          </a:p>
        </c:rich>
      </c:tx>
      <c:layout>
        <c:manualLayout>
          <c:xMode val="edge"/>
          <c:yMode val="edge"/>
          <c:x val="0.29898444224966697"/>
          <c:y val="8.802637380666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A18-34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  <c:pt idx="8">
                  <c:v>2060</c:v>
                </c:pt>
              </c:strCache>
            </c:strRef>
          </c:cat>
          <c:val>
            <c:numRef>
              <c:f>Sheet1!$B$2:$B$10</c:f>
              <c:numCache>
                <c:formatCode>_(* #,##0.0_);_(* \(#,##0.0\);_(* "-"??_);_(@_)</c:formatCode>
                <c:ptCount val="9"/>
                <c:pt idx="0">
                  <c:v>67.099999999999994</c:v>
                </c:pt>
                <c:pt idx="1">
                  <c:v>69.900000000000006</c:v>
                </c:pt>
                <c:pt idx="2">
                  <c:v>67</c:v>
                </c:pt>
                <c:pt idx="3">
                  <c:v>70.400000000000006</c:v>
                </c:pt>
                <c:pt idx="4">
                  <c:v>76.900000000000006</c:v>
                </c:pt>
                <c:pt idx="5">
                  <c:v>77</c:v>
                </c:pt>
                <c:pt idx="6">
                  <c:v>78.3</c:v>
                </c:pt>
                <c:pt idx="7">
                  <c:v>80.7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1-482A-BF98-9B7737FAD7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A50+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  <c:pt idx="8">
                  <c:v>2060</c:v>
                </c:pt>
              </c:strCache>
            </c:strRef>
          </c:cat>
          <c:val>
            <c:numRef>
              <c:f>Sheet1!$C$2:$C$10</c:f>
              <c:numCache>
                <c:formatCode>_(* #,##0.0_);_(* \(#,##0.0\);_(* "-"??_);_(@_)</c:formatCode>
                <c:ptCount val="9"/>
                <c:pt idx="0">
                  <c:v>58.962333999999998</c:v>
                </c:pt>
                <c:pt idx="1">
                  <c:v>63.740267000000003</c:v>
                </c:pt>
                <c:pt idx="2">
                  <c:v>76.851984999999999</c:v>
                </c:pt>
                <c:pt idx="3">
                  <c:v>95.867999999999995</c:v>
                </c:pt>
                <c:pt idx="4">
                  <c:v>119.34399999999999</c:v>
                </c:pt>
                <c:pt idx="5">
                  <c:v>132.405</c:v>
                </c:pt>
                <c:pt idx="6">
                  <c:v>145.20099999999999</c:v>
                </c:pt>
                <c:pt idx="7">
                  <c:v>156.72900000000001</c:v>
                </c:pt>
                <c:pt idx="8">
                  <c:v>166.97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1-482A-BF98-9B7737FAD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216184"/>
        <c:axId val="696222584"/>
      </c:barChart>
      <c:catAx>
        <c:axId val="6962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96222584"/>
        <c:crosses val="autoZero"/>
        <c:auto val="1"/>
        <c:lblAlgn val="ctr"/>
        <c:lblOffset val="100"/>
        <c:noMultiLvlLbl val="0"/>
      </c:catAx>
      <c:valAx>
        <c:axId val="69622258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69621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B1464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Share of Annual Aggregate Expenditures </a:t>
            </a:r>
          </a:p>
          <a:p>
            <a:pPr>
              <a:defRPr sz="1600" b="1">
                <a:solidFill>
                  <a:srgbClr val="1B1464"/>
                </a:solidFill>
              </a:defRPr>
            </a:pPr>
            <a:r>
              <a:rPr lang="en-US" sz="1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Demo</a:t>
            </a:r>
          </a:p>
        </c:rich>
      </c:tx>
      <c:layout>
        <c:manualLayout>
          <c:xMode val="edge"/>
          <c:yMode val="edge"/>
          <c:x val="0.15673795331186216"/>
          <c:y val="1.3793560497917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B146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31934329409285"/>
          <c:y val="0.13825636184466583"/>
          <c:w val="0.49296551245927239"/>
          <c:h val="0.641706208232926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Share of Aggregate Annual 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C-4C4C-A352-B282F141DF47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8C-4C4C-A352-B282F141DF4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C-4C4C-A352-B282F141DF4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8C-4C4C-A352-B282F141DF47}"/>
              </c:ext>
            </c:extLst>
          </c:dPt>
          <c:dPt>
            <c:idx val="4"/>
            <c:bubble3D val="0"/>
            <c:spPr>
              <a:solidFill>
                <a:srgbClr val="ED3C8D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8C-4C4C-A352-B282F141DF47}"/>
              </c:ext>
            </c:extLst>
          </c:dPt>
          <c:dLbls>
            <c:dLbl>
              <c:idx val="0"/>
              <c:layout>
                <c:manualLayout>
                  <c:x val="-1.5003084541239895E-2"/>
                  <c:y val="7.3332938910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06665853452551E-2"/>
                      <c:h val="4.98004610618732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8C-4C4C-A352-B282F141DF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8C-4C4C-A352-B282F141DF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8C-4C4C-A352-B282F141DF47}"/>
                </c:ext>
              </c:extLst>
            </c:dLbl>
            <c:dLbl>
              <c:idx val="4"/>
              <c:layout>
                <c:manualLayout>
                  <c:x val="9.4550612001926909E-2"/>
                  <c:y val="5.55209671246327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8C-4C4C-A352-B282F141D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Under 25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55+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0.14699999999999999</c:v>
                </c:pt>
                <c:pt idx="2">
                  <c:v>0.2</c:v>
                </c:pt>
                <c:pt idx="3">
                  <c:v>0.20699999999999999</c:v>
                </c:pt>
                <c:pt idx="4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C-4C4C-A352-B282F141D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511701180826915"/>
          <c:w val="1"/>
          <c:h val="8.3373406228164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Adult 55+ % Share of Annual Aggregate U.S. Expenditures </a:t>
            </a:r>
            <a:endParaRPr lang="en-US" dirty="0">
              <a:solidFill>
                <a:srgbClr val="1B1464"/>
              </a:solidFill>
              <a:effectLst/>
              <a:latin typeface="Helvetica" panose="020B04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182468586067103E-2"/>
          <c:y val="0.1899851885474311"/>
          <c:w val="0.95963506282786581"/>
          <c:h val="0.72512442406859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A55+ % Share of Annual Aggregate Expenditures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C-42AB-BB5E-F14C3421AA56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C-42AB-BB5E-F14C3421AA56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C-42AB-BB5E-F14C3421AA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306F74D-8526-4AB9-92B6-907B2ABC386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7C-42AB-BB5E-F14C3421AA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214161-CCD5-491F-85AC-F564CF5931C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7C-42AB-BB5E-F14C3421AA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14EB48-6FB5-43E7-8BDA-4DE077D1C1F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7C-42AB-BB5E-F14C3421A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2009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0.28100000000000003</c:v>
                </c:pt>
                <c:pt idx="1">
                  <c:v>0.33700000000000002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67C-42AB-BB5E-F14C3421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908088"/>
        <c:axId val="567910648"/>
      </c:barChart>
      <c:catAx>
        <c:axId val="56790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67910648"/>
        <c:crosses val="autoZero"/>
        <c:auto val="1"/>
        <c:lblAlgn val="ctr"/>
        <c:lblOffset val="100"/>
        <c:noMultiLvlLbl val="0"/>
      </c:catAx>
      <c:valAx>
        <c:axId val="567910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790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Annual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83079080465166"/>
          <c:y val="9.9678264373865816E-2"/>
          <c:w val="0.77700825539505047"/>
          <c:h val="0.80118412891602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rgbClr val="1B146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A65+ Years</c:v>
                </c:pt>
                <c:pt idx="1">
                  <c:v>A55-64 Years</c:v>
                </c:pt>
                <c:pt idx="2">
                  <c:v>A45-54 Years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49445</c:v>
                </c:pt>
                <c:pt idx="1">
                  <c:v>81865</c:v>
                </c:pt>
                <c:pt idx="2">
                  <c:v>91384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3-4A58-8D74-1126BEE08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A65+ Years</c:v>
                </c:pt>
                <c:pt idx="1">
                  <c:v>A55-64 Years</c:v>
                </c:pt>
                <c:pt idx="2">
                  <c:v>A45-54 Years</c:v>
                </c:pt>
              </c:strCache>
            </c:strRef>
          </c:cat>
          <c:val>
            <c:numRef>
              <c:f>Sheet1!$C$2:$C$4</c:f>
              <c:numCache>
                <c:formatCode>"$"#,##0_);[Red]\("$"#,##0\)</c:formatCode>
                <c:ptCount val="3"/>
                <c:pt idx="0">
                  <c:v>39054</c:v>
                </c:pt>
                <c:pt idx="1">
                  <c:v>67586</c:v>
                </c:pt>
                <c:pt idx="2">
                  <c:v>77460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3-4A58-8D74-1126BEE088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A65+ Years</c:v>
                </c:pt>
                <c:pt idx="1">
                  <c:v>A55-64 Years</c:v>
                </c:pt>
                <c:pt idx="2">
                  <c:v>A45-54 Years</c:v>
                </c:pt>
              </c:strCache>
            </c:strRef>
          </c:cat>
          <c:val>
            <c:numRef>
              <c:f>Sheet1!$D$2:$D$4</c:f>
              <c:numCache>
                <c:formatCode>"$"#,##0_);[Red]\("$"#,##0\)</c:formatCode>
                <c:ptCount val="3"/>
                <c:pt idx="0">
                  <c:v>25325</c:v>
                </c:pt>
                <c:pt idx="1">
                  <c:v>45193</c:v>
                </c:pt>
                <c:pt idx="2">
                  <c:v>54459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3-4A58-8D74-1126BEE08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3590728"/>
        <c:axId val="713588168"/>
      </c:barChart>
      <c:catAx>
        <c:axId val="713590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13588168"/>
        <c:crosses val="autoZero"/>
        <c:auto val="1"/>
        <c:lblAlgn val="ctr"/>
        <c:lblOffset val="100"/>
        <c:noMultiLvlLbl val="0"/>
      </c:catAx>
      <c:valAx>
        <c:axId val="713588168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71359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1B1464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Average Annual Expenditures by Category</a:t>
            </a:r>
          </a:p>
        </c:rich>
      </c:tx>
      <c:layout>
        <c:manualLayout>
          <c:xMode val="edge"/>
          <c:yMode val="edge"/>
          <c:x val="0.26716938447765265"/>
          <c:y val="1.21123065415432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1B146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09358674211651E-2"/>
          <c:y val="0.19935678732649831"/>
          <c:w val="0.86716039871268702"/>
          <c:h val="0.560277128711840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rgbClr val="1B146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9B9-4DE6-9A06-6414AEE9CA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0.43864078916397409</c:v>
                </c:pt>
                <c:pt idx="1">
                  <c:v>0.39664106217719153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9-4DE6-9A06-6414AEE9C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BFF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0.22031540881176043</c:v>
                </c:pt>
                <c:pt idx="1">
                  <c:v>0.19014698791264162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14-4AF0-8CBF-FFB3FBE1A8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ED3C8D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0.15770440588021312</c:v>
                </c:pt>
                <c:pt idx="1">
                  <c:v>0.15483971528463411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114-4AF0-8CBF-FFB3FBE1A8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Healthcare</c:v>
                </c:pt>
              </c:strCache>
            </c:strRef>
          </c:tx>
          <c:spPr>
            <a:solidFill>
              <a:srgbClr val="4EBEA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6.7660967624590757E-2</c:v>
                </c:pt>
                <c:pt idx="1">
                  <c:v>0.1347288481647245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14-4AF0-8CBF-FFB3FBE1A8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Entertainment</c:v>
                </c:pt>
              </c:strCache>
            </c:strRef>
          </c:tx>
          <c:spPr>
            <a:solidFill>
              <a:srgbClr val="FFE6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5.1248582372199515E-2</c:v>
                </c:pt>
                <c:pt idx="1">
                  <c:v>6.3618772476514401E-2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114-4AF0-8CBF-FFB3FBE1A8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Apparel and Services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50754076716478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114-4AF0-8CBF-FFB3FBE1A8B0}"/>
                </c:ext>
              </c:extLst>
            </c:dLbl>
            <c:dLbl>
              <c:idx val="1"/>
              <c:layout>
                <c:manualLayout>
                  <c:x val="-0.1394069956733031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14-4AF0-8CBF-FFB3FBE1A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4.01857359895577E-2</c:v>
                </c:pt>
                <c:pt idx="1">
                  <c:v>3.1771044102208462E-2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114-4AF0-8CBF-FFB3FBE1A8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Personal Care Products &amp; Services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5399609987167204"/>
                  <c:y val="-1.368155586222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14-4AF0-8CBF-FFB3FBE1A8B0}"/>
                </c:ext>
              </c:extLst>
            </c:dLbl>
            <c:dLbl>
              <c:idx val="1"/>
              <c:layout>
                <c:manualLayout>
                  <c:x val="0.12643890305253072"/>
                  <c:y val="-2.5082852414076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14-4AF0-8CBF-FFB3FBE1A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Sheet1!$H$2:$H$3</c:f>
              <c:numCache>
                <c:formatCode>0%</c:formatCode>
                <c:ptCount val="2"/>
                <c:pt idx="0">
                  <c:v>1.3010078531230608E-2</c:v>
                </c:pt>
                <c:pt idx="1">
                  <c:v>1.594949507157685E-2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114-4AF0-8CBF-FFB3FBE1A8B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Alcoholic Beverages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2671590457423935E-2"/>
                  <c:y val="-4.332492689704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14-4AF0-8CBF-FFB3FBE1A8B0}"/>
                </c:ext>
              </c:extLst>
            </c:dLbl>
            <c:dLbl>
              <c:idx val="1"/>
              <c:layout>
                <c:manualLayout>
                  <c:x val="4.5388324172703338E-2"/>
                  <c:y val="-4.332492689704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114-4AF0-8CBF-FFB3FBE1A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A25-34</c:v>
                </c:pt>
                <c:pt idx="1">
                  <c:v>A55+</c:v>
                </c:pt>
              </c:strCache>
            </c:strRef>
          </c:cat>
          <c:val>
            <c:numRef>
              <c:f>Sheet1!$I$2:$I$3</c:f>
              <c:numCache>
                <c:formatCode>0%</c:formatCode>
                <c:ptCount val="2"/>
                <c:pt idx="0">
                  <c:v>1.1234031626473798E-2</c:v>
                </c:pt>
                <c:pt idx="1">
                  <c:v>1.230407481050858E-2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114-4AF0-8CBF-FFB3FBE1A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82895344"/>
        <c:axId val="1922643712"/>
      </c:barChart>
      <c:catAx>
        <c:axId val="38289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22643712"/>
        <c:crosses val="autoZero"/>
        <c:auto val="1"/>
        <c:lblAlgn val="ctr"/>
        <c:lblOffset val="100"/>
        <c:noMultiLvlLbl val="0"/>
      </c:catAx>
      <c:valAx>
        <c:axId val="1922643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28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515860002802928E-2"/>
          <c:y val="0.78897618511540091"/>
          <c:w val="0.88338851154632503"/>
          <c:h val="0.1426160355734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B1464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rgbClr val="1F1A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u="sng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P12-17</a:t>
            </a:r>
          </a:p>
        </c:rich>
      </c:tx>
      <c:layout>
        <c:manualLayout>
          <c:xMode val="edge"/>
          <c:yMode val="edge"/>
          <c:x val="0.361572174827409"/>
          <c:y val="0.1030738181680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rgbClr val="1F1A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0" i="0" u="sng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u="sng" strike="noStrike" kern="1200" spc="0" baseline="0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P18+</a:t>
            </a:r>
          </a:p>
        </c:rich>
      </c:tx>
      <c:layout>
        <c:manualLayout>
          <c:xMode val="edge"/>
          <c:yMode val="edge"/>
          <c:x val="0.40234700219161246"/>
          <c:y val="0.10086652245881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0" i="0" u="sng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u="sng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P50-64</a:t>
            </a:r>
          </a:p>
        </c:rich>
      </c:tx>
      <c:layout>
        <c:manualLayout>
          <c:xMode val="edge"/>
          <c:yMode val="edge"/>
          <c:x val="0.38091778202676863"/>
          <c:y val="5.3387037265186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rgbClr val="1F1A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u="sng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P12-17</a:t>
            </a:r>
          </a:p>
        </c:rich>
      </c:tx>
      <c:layout>
        <c:manualLayout>
          <c:xMode val="edge"/>
          <c:yMode val="edge"/>
          <c:x val="0.361572174827409"/>
          <c:y val="0.1030738181680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rgbClr val="1F1A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u="sng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P50-64</a:t>
            </a:r>
          </a:p>
        </c:rich>
      </c:tx>
      <c:layout>
        <c:manualLayout>
          <c:xMode val="edge"/>
          <c:yMode val="edge"/>
          <c:x val="0.38091778202676863"/>
          <c:y val="5.3387037265186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0" i="0" u="sng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0" i="0" u="sng" strike="noStrike" kern="1200" spc="0" baseline="0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P18+</a:t>
            </a:r>
          </a:p>
        </c:rich>
      </c:tx>
      <c:layout>
        <c:manualLayout>
          <c:xMode val="edge"/>
          <c:yMode val="edge"/>
          <c:x val="0.40234700219161246"/>
          <c:y val="0.10086652245881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0" i="0" u="sng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A50+ Projected</a:t>
            </a:r>
            <a:r>
              <a:rPr lang="en-US" sz="1600" b="1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 U.S. Population</a:t>
            </a:r>
          </a:p>
          <a:p>
            <a:pPr>
              <a:defRPr b="1">
                <a:solidFill>
                  <a:schemeClr val="bg1"/>
                </a:solidFill>
                <a:latin typeface="Helvetica" panose="020B0403020202020204" pitchFamily="34" charset="0"/>
              </a:defRPr>
            </a:pPr>
            <a:r>
              <a:rPr lang="en-US" sz="1400" b="0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(in millions)</a:t>
            </a:r>
            <a:endParaRPr lang="en-US" sz="1800" b="0" dirty="0">
              <a:solidFill>
                <a:srgbClr val="1B1464"/>
              </a:solidFill>
              <a:latin typeface="Helvetica" panose="020B04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58227848101266E-2"/>
          <c:y val="0.22265038614601365"/>
          <c:w val="0.97468354430379744"/>
          <c:h val="0.69870093782880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85.751557000000005</c:v>
                </c:pt>
                <c:pt idx="1">
                  <c:v>88.5017</c:v>
                </c:pt>
                <c:pt idx="2">
                  <c:v>90.251361000000003</c:v>
                </c:pt>
                <c:pt idx="3">
                  <c:v>90.158811</c:v>
                </c:pt>
                <c:pt idx="4">
                  <c:v>89.408956000000003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1-482A-BF98-9B7737FAD7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strCache>
            </c:strRef>
          </c:cat>
          <c:val>
            <c:numRef>
              <c:f>Sheet1!$C$2:$C$6</c:f>
              <c:numCache>
                <c:formatCode>_(* #,##0.0_);_(* \(#,##0.0\);_(* "-"??_);_(@_)</c:formatCode>
                <c:ptCount val="5"/>
                <c:pt idx="0">
                  <c:v>12.768143999999999</c:v>
                </c:pt>
                <c:pt idx="1">
                  <c:v>14.890860999999999</c:v>
                </c:pt>
                <c:pt idx="2">
                  <c:v>17.282767</c:v>
                </c:pt>
                <c:pt idx="3">
                  <c:v>19.895402000000001</c:v>
                </c:pt>
                <c:pt idx="4">
                  <c:v>21.807773000000001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1-482A-BF98-9B7737FAD7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strCache>
            </c:strRef>
          </c:cat>
          <c:val>
            <c:numRef>
              <c:f>Sheet1!$D$2:$D$6</c:f>
              <c:numCache>
                <c:formatCode>_(* #,##0.0_);_(* \(#,##0.0\);_(* "-"??_);_(@_)</c:formatCode>
                <c:ptCount val="5"/>
                <c:pt idx="0">
                  <c:v>13.726335000000001</c:v>
                </c:pt>
                <c:pt idx="1">
                  <c:v>19.635497999999998</c:v>
                </c:pt>
                <c:pt idx="2">
                  <c:v>25.750506000000001</c:v>
                </c:pt>
                <c:pt idx="3">
                  <c:v>32.305802999999997</c:v>
                </c:pt>
                <c:pt idx="4">
                  <c:v>39.143740000000001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0-4322-8B7D-6BC1A9E8B7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 Asian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strCache>
            </c:strRef>
          </c:cat>
          <c:val>
            <c:numRef>
              <c:f>Sheet1!$E$2:$E$6</c:f>
              <c:numCache>
                <c:formatCode>_(* #,##0.0_);_(* \(#,##0.0\);_(* "-"??_);_(@_)</c:formatCode>
                <c:ptCount val="5"/>
                <c:pt idx="0">
                  <c:v>5.9841100000000003</c:v>
                </c:pt>
                <c:pt idx="1">
                  <c:v>8.0604759999999995</c:v>
                </c:pt>
                <c:pt idx="2">
                  <c:v>10.359139000000001</c:v>
                </c:pt>
                <c:pt idx="3">
                  <c:v>12.578142</c:v>
                </c:pt>
                <c:pt idx="4">
                  <c:v>14.635144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9-463C-B662-5EEC956B97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strCache>
            </c:strRef>
          </c:cat>
          <c:val>
            <c:numRef>
              <c:f>Sheet1!$F$2:$F$6</c:f>
              <c:numCache>
                <c:formatCode>_(* #,##0.0_);_(* \(#,##0.0\);_(* "-"??_);_(@_)</c:formatCode>
                <c:ptCount val="5"/>
                <c:pt idx="0">
                  <c:v>1.1000000000000001</c:v>
                </c:pt>
                <c:pt idx="1">
                  <c:v>1.3</c:v>
                </c:pt>
                <c:pt idx="2">
                  <c:v>1.5</c:v>
                </c:pt>
                <c:pt idx="3">
                  <c:v>1.8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9-463C-B662-5EEC956B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96216184"/>
        <c:axId val="696222584"/>
      </c:barChart>
      <c:catAx>
        <c:axId val="6962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96222584"/>
        <c:crosses val="autoZero"/>
        <c:auto val="1"/>
        <c:lblAlgn val="ctr"/>
        <c:lblOffset val="100"/>
        <c:noMultiLvlLbl val="0"/>
      </c:catAx>
      <c:valAx>
        <c:axId val="69622258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69621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205666754256406"/>
          <c:y val="0.15635559927689449"/>
          <c:w val="0.36505178365937857"/>
          <c:h val="5.830129518382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1B1464"/>
                </a:solidFill>
              </a:rPr>
              <a:t>How well are you coping with the impacts of COVID-19?</a:t>
            </a:r>
          </a:p>
          <a:p>
            <a:pPr>
              <a:defRPr sz="1800">
                <a:solidFill>
                  <a:srgbClr val="1B1464"/>
                </a:solidFill>
              </a:defRPr>
            </a:pPr>
            <a:r>
              <a:rPr lang="en-US" sz="1200" b="0" u="none" dirty="0">
                <a:solidFill>
                  <a:srgbClr val="1B1464"/>
                </a:solidFill>
              </a:rPr>
              <a:t>% of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well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  <c:pt idx="4">
                  <c:v>Silent Gen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0.24</c:v>
                </c:pt>
                <c:pt idx="2">
                  <c:v>0.15</c:v>
                </c:pt>
                <c:pt idx="3">
                  <c:v>0.12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D-4DBD-8A59-1057037BE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well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  <c:pt idx="4">
                  <c:v>Silent Gen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D-4DBD-8A59-1057037BE4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well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  <c:pt idx="4">
                  <c:v>Silent Gen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BD-4DBD-8A59-1057037BE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351887"/>
        <c:axId val="379772031"/>
      </c:barChart>
      <c:catAx>
        <c:axId val="61335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9772031"/>
        <c:crosses val="autoZero"/>
        <c:auto val="1"/>
        <c:lblAlgn val="ctr"/>
        <c:lblOffset val="100"/>
        <c:noMultiLvlLbl val="0"/>
      </c:catAx>
      <c:valAx>
        <c:axId val="3797720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335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U.S. A50+ Population, Actual and Projected</a:t>
            </a:r>
          </a:p>
          <a:p>
            <a:pPr>
              <a:defRPr b="1">
                <a:solidFill>
                  <a:srgbClr val="1B1464"/>
                </a:solidFill>
                <a:latin typeface="Helvetica" panose="020B0403020202020204" pitchFamily="34" charset="0"/>
              </a:defRPr>
            </a:pPr>
            <a:r>
              <a:rPr lang="en-US" sz="1400" b="0" baseline="0" dirty="0">
                <a:solidFill>
                  <a:srgbClr val="1B1464"/>
                </a:solidFill>
                <a:latin typeface="Helvetica" panose="020B0403020202020204" pitchFamily="34" charset="0"/>
              </a:rPr>
              <a:t>(in millions)</a:t>
            </a:r>
            <a:endParaRPr lang="en-US" b="0" dirty="0">
              <a:solidFill>
                <a:srgbClr val="1B1464"/>
              </a:solidFill>
              <a:latin typeface="Helvetica" panose="020B0403020202020204" pitchFamily="34" charset="0"/>
            </a:endParaRPr>
          </a:p>
        </c:rich>
      </c:tx>
      <c:layout>
        <c:manualLayout>
          <c:xMode val="edge"/>
          <c:yMode val="edge"/>
          <c:x val="0.27653466063523174"/>
          <c:y val="1.2604055391083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4886572654813E-2"/>
          <c:y val="0.16494474732113742"/>
          <c:w val="0.97302268546903736"/>
          <c:h val="0.689064258850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_(* #,##0.0_);_(* \(#,##0.0\);_(* "-"??_);_(@_)</c:formatCode>
                <c:ptCount val="1"/>
                <c:pt idx="0">
                  <c:v>58.962333999999998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C-44E6-8289-700C42DA9C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_(* #,##0.0_);_(* \(#,##0.0\);_(* "-"??_);_(@_)</c:formatCode>
                <c:ptCount val="1"/>
                <c:pt idx="0">
                  <c:v>63.740267000000003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C-44E6-8289-700C42DA9C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_(* #,##0.0_);_(* \(#,##0.0\);_(* "-"??_);_(@_)</c:formatCode>
                <c:ptCount val="1"/>
                <c:pt idx="0">
                  <c:v>76.851984999999999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C-44E6-8289-700C42DA9C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_(* #,##0.0_);_(* \(#,##0.0\);_(* "-"??_);_(@_)</c:formatCode>
                <c:ptCount val="1"/>
                <c:pt idx="0">
                  <c:v>95.867999999999995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C-44E6-8289-700C42DA9C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D3C8D"/>
            </a:solidFill>
            <a:ln w="285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9-4467-9DEC-0BB6681198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_(* #,##0.0_);_(* \(#,##0.0\);_(* "-"??_);_(@_)</c:formatCode>
                <c:ptCount val="1"/>
                <c:pt idx="0">
                  <c:v>119.34399999999999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4E6-8289-700C42DA9C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_(* #,##0.0_);_(* \(#,##0.0\);_(* "-"??_);_(@_)</c:formatCode>
                <c:ptCount val="1"/>
                <c:pt idx="0">
                  <c:v>132.405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0C-44E6-8289-700C42DA9CE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_(* #,##0.0_);_(* \(#,##0.0\);_(* "-"??_);_(@_)</c:formatCode>
                <c:ptCount val="1"/>
                <c:pt idx="0">
                  <c:v>145.20099999999999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0C-44E6-8289-700C42DA9CE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_(* #,##0.0_);_(* \(#,##0.0\);_(* "-"??_);_(@_)</c:formatCode>
                <c:ptCount val="1"/>
                <c:pt idx="0">
                  <c:v>156.72900000000001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0C-44E6-8289-700C42DA9CE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2060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_(* #,##0.0_);_(* \(#,##0.0\);_(* "-"??_);_(@_)</c:formatCode>
                <c:ptCount val="1"/>
                <c:pt idx="0">
                  <c:v>166.97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0C-44E6-8289-700C42DA9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216184"/>
        <c:axId val="696222584"/>
      </c:barChart>
      <c:catAx>
        <c:axId val="6962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222584"/>
        <c:crosses val="autoZero"/>
        <c:auto val="1"/>
        <c:lblAlgn val="ctr"/>
        <c:lblOffset val="100"/>
        <c:noMultiLvlLbl val="0"/>
      </c:catAx>
      <c:valAx>
        <c:axId val="69622258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69621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2468586067103E-2"/>
          <c:y val="7.4936012643621888E-2"/>
          <c:w val="0.95963506282786581"/>
          <c:h val="0.84017365748931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A9-43E2-954D-6732E2DC8F21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A9-43E2-954D-6732E2DC8F21}"/>
              </c:ext>
            </c:extLst>
          </c:dPt>
          <c:dPt>
            <c:idx val="2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A9-43E2-954D-6732E2DC8F21}"/>
              </c:ext>
            </c:extLst>
          </c:dPt>
          <c:dPt>
            <c:idx val="3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A9-43E2-954D-6732E2DC8F21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solidFill>
                  <a:srgbClr val="50C8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C-4AA9-9548-2B0B7029365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C-4AA9-9548-2B0B7029365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C-4AA9-9548-2B0B7029365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C-4AA9-9548-2B0B7029365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1C-4AA9-9548-2B0B702936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2020*</c:v>
                </c:pt>
                <c:pt idx="5">
                  <c:v>2030*</c:v>
                </c:pt>
                <c:pt idx="6">
                  <c:v>2040*</c:v>
                </c:pt>
                <c:pt idx="7">
                  <c:v>2050*</c:v>
                </c:pt>
                <c:pt idx="8">
                  <c:v>2060*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 formatCode="0.0">
                  <c:v>30</c:v>
                </c:pt>
                <c:pt idx="1">
                  <c:v>32.9</c:v>
                </c:pt>
                <c:pt idx="2">
                  <c:v>35.299999999999997</c:v>
                </c:pt>
                <c:pt idx="3">
                  <c:v>36.700000000000003</c:v>
                </c:pt>
                <c:pt idx="4" formatCode="0.0">
                  <c:v>38.520000000000003</c:v>
                </c:pt>
                <c:pt idx="5" formatCode="0.0">
                  <c:v>40.08</c:v>
                </c:pt>
                <c:pt idx="6" formatCode="0.0">
                  <c:v>41.5</c:v>
                </c:pt>
                <c:pt idx="7" formatCode="0.0">
                  <c:v>42.31</c:v>
                </c:pt>
                <c:pt idx="8" formatCode="0.0">
                  <c:v>42.88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1C-4AA9-9548-2B0B70293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908088"/>
        <c:axId val="567910648"/>
      </c:barChart>
      <c:catAx>
        <c:axId val="56790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67910648"/>
        <c:crosses val="autoZero"/>
        <c:auto val="1"/>
        <c:lblAlgn val="ctr"/>
        <c:lblOffset val="100"/>
        <c:noMultiLvlLbl val="0"/>
      </c:catAx>
      <c:valAx>
        <c:axId val="567910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790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24262845660783E-2"/>
          <c:y val="0.14640200961667904"/>
          <c:w val="0.97635147430867841"/>
          <c:h val="0.74927453898206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P25-54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C84B64-B011-4CDD-A7E2-D26669B239B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(63%)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B63-4273-95D1-D21BB800A9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281C95-BC58-46C1-A909-3A7571A847C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(59%)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63-4273-95D1-D21BB800A9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10AE9B-C198-4E9F-905A-869B325500B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B63-4273-95D1-D21BB800A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'09-'10</c:v>
                </c:pt>
                <c:pt idx="1">
                  <c:v>'14-'15</c:v>
                </c:pt>
                <c:pt idx="2">
                  <c:v>'19-'20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125180</c:v>
                </c:pt>
                <c:pt idx="1">
                  <c:v>123810</c:v>
                </c:pt>
                <c:pt idx="2">
                  <c:v>125310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5-4713-90D2-97D72B920C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P55+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134367-35A0-4AEA-BABD-5503E14E785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3-4273-95D1-D21BB800A9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6E0FB8-4B3A-4271-82C7-709A8BA50A69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63-4273-95D1-D21BB800A9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44BEF8-122B-4019-8AD7-32C7A25D6CC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b="1" dirty="0">
                        <a:solidFill>
                          <a:srgbClr val="ED3C8D"/>
                        </a:solidFill>
                      </a:rPr>
                      <a:t>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B63-4273-95D1-D21BB800A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'09-'10</c:v>
                </c:pt>
                <c:pt idx="1">
                  <c:v>'14-'15</c:v>
                </c:pt>
                <c:pt idx="2">
                  <c:v>'19-'20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73680</c:v>
                </c:pt>
                <c:pt idx="1">
                  <c:v>85510</c:v>
                </c:pt>
                <c:pt idx="2">
                  <c:v>95350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9E-49AD-AC72-94E382DE9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373080"/>
        <c:axId val="627364224"/>
      </c:barChart>
      <c:catAx>
        <c:axId val="62737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27364224"/>
        <c:crosses val="autoZero"/>
        <c:auto val="1"/>
        <c:lblAlgn val="ctr"/>
        <c:lblOffset val="100"/>
        <c:noMultiLvlLbl val="0"/>
      </c:catAx>
      <c:valAx>
        <c:axId val="62736422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2737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912690998490175"/>
          <c:y val="6.6010065755381254E-3"/>
          <c:w val="0.20290837056963093"/>
          <c:h val="8.4058361214356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833142388435444E-2"/>
          <c:w val="1"/>
          <c:h val="0.84528914770389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P18-34</c:v>
                </c:pt>
              </c:strCache>
            </c:strRef>
          </c:tx>
          <c:spPr>
            <a:solidFill>
              <a:srgbClr val="20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'09-'10</c:v>
                </c:pt>
                <c:pt idx="1">
                  <c:v>'14-'15</c:v>
                </c:pt>
                <c:pt idx="2">
                  <c:v>'19-'20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60842</c:v>
                </c:pt>
                <c:pt idx="1">
                  <c:v>57295</c:v>
                </c:pt>
                <c:pt idx="2">
                  <c:v>42382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8-4D9C-8106-518B616A3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7"/>
        <c:axId val="524920336"/>
        <c:axId val="524919024"/>
      </c:barChart>
      <c:catAx>
        <c:axId val="5249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524919024"/>
        <c:crosses val="autoZero"/>
        <c:auto val="1"/>
        <c:lblAlgn val="ctr"/>
        <c:lblOffset val="100"/>
        <c:noMultiLvlLbl val="0"/>
      </c:catAx>
      <c:valAx>
        <c:axId val="5249190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49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5901999967836E-2"/>
          <c:y val="4.7386910983607158E-2"/>
          <c:w val="0.9440398351543714"/>
          <c:h val="0.85680519597972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1B1464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ED3C8D"/>
              </a:solidFill>
              <a:ln w="9525">
                <a:solidFill>
                  <a:srgbClr val="ED3C8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247989579074883E-2"/>
                  <c:y val="-9.241409205753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9-4D0D-BBCC-AE0BB21E9A7F}"/>
                </c:ext>
              </c:extLst>
            </c:dLbl>
            <c:dLbl>
              <c:idx val="1"/>
              <c:layout>
                <c:manualLayout>
                  <c:x val="-3.3322922565044065E-2"/>
                  <c:y val="-9.901509863307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9-4D0D-BBCC-AE0BB21E9A7F}"/>
                </c:ext>
              </c:extLst>
            </c:dLbl>
            <c:dLbl>
              <c:idx val="2"/>
              <c:layout>
                <c:manualLayout>
                  <c:x val="-3.2247989579074862E-2"/>
                  <c:y val="-9.241409205753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9-4D0D-BBCC-AE0BB21E9A7F}"/>
                </c:ext>
              </c:extLst>
            </c:dLbl>
            <c:dLbl>
              <c:idx val="3"/>
              <c:layout>
                <c:manualLayout>
                  <c:x val="-3.1173056593105781E-2"/>
                  <c:y val="-0.10231560192084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9-4D0D-BBCC-AE0BB21E9A7F}"/>
                </c:ext>
              </c:extLst>
            </c:dLbl>
            <c:dLbl>
              <c:idx val="4"/>
              <c:layout>
                <c:manualLayout>
                  <c:x val="-3.2247989579074862E-2"/>
                  <c:y val="-9.571459534530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49-4D0D-BBCC-AE0BB21E9A7F}"/>
                </c:ext>
              </c:extLst>
            </c:dLbl>
            <c:dLbl>
              <c:idx val="5"/>
              <c:layout>
                <c:manualLayout>
                  <c:x val="-3.2247989579075022E-2"/>
                  <c:y val="-9.2414092057533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9-4D0D-BBCC-AE0BB21E9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'14-'15</c:v>
                </c:pt>
                <c:pt idx="1">
                  <c:v>'15-'16</c:v>
                </c:pt>
                <c:pt idx="2">
                  <c:v>'16-'17</c:v>
                </c:pt>
                <c:pt idx="3">
                  <c:v>'17-'18</c:v>
                </c:pt>
                <c:pt idx="4">
                  <c:v>'18-'19</c:v>
                </c:pt>
                <c:pt idx="5">
                  <c:v>'19-'20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49.166938109131777</c:v>
                </c:pt>
                <c:pt idx="1">
                  <c:v>50.239609852306018</c:v>
                </c:pt>
                <c:pt idx="2">
                  <c:v>51.600198993548396</c:v>
                </c:pt>
                <c:pt idx="3">
                  <c:v>53.497789365542531</c:v>
                </c:pt>
                <c:pt idx="4">
                  <c:v>55.17671040650206</c:v>
                </c:pt>
                <c:pt idx="5">
                  <c:v>56.630006793256008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5-4713-90D2-97D72B920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373080"/>
        <c:axId val="627364224"/>
      </c:lineChart>
      <c:catAx>
        <c:axId val="62737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27364224"/>
        <c:crosses val="autoZero"/>
        <c:auto val="1"/>
        <c:lblAlgn val="ctr"/>
        <c:lblOffset val="100"/>
        <c:noMultiLvlLbl val="0"/>
      </c:catAx>
      <c:valAx>
        <c:axId val="627364224"/>
        <c:scaling>
          <c:orientation val="minMax"/>
          <c:max val="60"/>
          <c:min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62737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2000" u="sng" dirty="0"/>
              <a:t>’14-’15</a:t>
            </a:r>
          </a:p>
        </c:rich>
      </c:tx>
      <c:layout>
        <c:manualLayout>
          <c:xMode val="edge"/>
          <c:yMode val="edge"/>
          <c:x val="0.414103603752079"/>
          <c:y val="1.9450172716002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01260842478641"/>
          <c:y val="0.25846037844114267"/>
          <c:w val="0.52797460104249505"/>
          <c:h val="0.740035679070108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solidFill>
                <a:srgbClr val="1B1464"/>
              </a:solidFill>
            </a:ln>
          </c:spPr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rgbClr val="1B14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1-48FF-BA55-E7D66E0F8628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rgbClr val="00BFF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21-48FF-BA55-E7D66E0F8628}"/>
              </c:ext>
            </c:extLst>
          </c:dPt>
          <c:dLbls>
            <c:dLbl>
              <c:idx val="0"/>
              <c:layout>
                <c:manualLayout>
                  <c:x val="-0.11101299540414211"/>
                  <c:y val="-1.2966781810668139E-2"/>
                </c:manualLayout>
              </c:layout>
              <c:tx>
                <c:rich>
                  <a:bodyPr/>
                  <a:lstStyle/>
                  <a:p>
                    <a:fld id="{7AD2ECB6-57C8-4DBF-8D90-96208964014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21-48FF-BA55-E7D66E0F8628}"/>
                </c:ext>
              </c:extLst>
            </c:dLbl>
            <c:dLbl>
              <c:idx val="1"/>
              <c:layout>
                <c:manualLayout>
                  <c:x val="0.11101299540414211"/>
                  <c:y val="0"/>
                </c:manualLayout>
              </c:layout>
              <c:tx>
                <c:rich>
                  <a:bodyPr/>
                  <a:lstStyle/>
                  <a:p>
                    <a:fld id="{8961F434-C6DF-444B-A768-4498E2F0675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821-48FF-BA55-E7D66E0F8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1B1464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P18-54</c:v>
                </c:pt>
                <c:pt idx="1">
                  <c:v>P55+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1-48FF-BA55-E7D66E0F8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81249220350413"/>
          <c:y val="0.13620506710181962"/>
          <c:w val="0.30164794930989286"/>
          <c:h val="7.4665690584508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2000" u="sng" dirty="0"/>
              <a:t>’19-’20 </a:t>
            </a:r>
            <a:r>
              <a:rPr lang="en-US" sz="1200" u="sng" dirty="0"/>
              <a:t>(YTD)</a:t>
            </a:r>
            <a:endParaRPr lang="en-US" sz="2000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01260842478641"/>
          <c:y val="0.25846037844114267"/>
          <c:w val="0.52797460104249505"/>
          <c:h val="0.740035679070108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rgbClr val="1B14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3-4A49-A99D-D12C9530289E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rgbClr val="00BFF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3-4A49-A99D-D12C9530289E}"/>
              </c:ext>
            </c:extLst>
          </c:dPt>
          <c:dLbls>
            <c:dLbl>
              <c:idx val="0"/>
              <c:layout>
                <c:manualLayout>
                  <c:x val="-0.11101299540414211"/>
                  <c:y val="-1.2966781810668139E-2"/>
                </c:manualLayout>
              </c:layout>
              <c:tx>
                <c:rich>
                  <a:bodyPr/>
                  <a:lstStyle/>
                  <a:p>
                    <a:fld id="{7AD2ECB6-57C8-4DBF-8D90-96208964014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63-4A49-A99D-D12C9530289E}"/>
                </c:ext>
              </c:extLst>
            </c:dLbl>
            <c:dLbl>
              <c:idx val="1"/>
              <c:layout>
                <c:manualLayout>
                  <c:x val="0.11101299540414211"/>
                  <c:y val="0"/>
                </c:manualLayout>
              </c:layout>
              <c:tx>
                <c:rich>
                  <a:bodyPr/>
                  <a:lstStyle/>
                  <a:p>
                    <a:fld id="{8961F434-C6DF-444B-A768-4498E2F0675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63-4A49-A99D-D12C95302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1B1464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P18-54</c:v>
                </c:pt>
                <c:pt idx="1">
                  <c:v>P55+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63-4A49-A99D-D12C95302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81249220350413"/>
          <c:y val="0.13620506710181962"/>
          <c:w val="0.30164794930989286"/>
          <c:h val="7.4665690584508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0.19633</cdr:x>
      <cdr:y>0.86668</cdr:y>
    </cdr:from>
    <cdr:to>
      <cdr:x>0.24635</cdr:x>
      <cdr:y>0.92273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AA7F674A-FD9F-4313-A4F6-46550227D247}"/>
            </a:ext>
          </a:extLst>
        </cdr:cNvPr>
        <cdr:cNvSpPr txBox="1"/>
      </cdr:nvSpPr>
      <cdr:spPr>
        <a:xfrm xmlns:a="http://schemas.openxmlformats.org/drawingml/2006/main">
          <a:off x="2033339" y="4045214"/>
          <a:ext cx="51809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1B1464"/>
              </a:solidFill>
              <a:latin typeface="Helvetica" panose="020B0403020202020204" pitchFamily="34" charset="0"/>
            </a:rPr>
            <a:t>1990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0.11521</cdr:x>
      <cdr:y>0.37698</cdr:y>
    </cdr:from>
    <cdr:to>
      <cdr:x>0.24265</cdr:x>
      <cdr:y>0.45395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F8FCC8-C084-4F31-BAA4-6A4B408EE656}"/>
            </a:ext>
          </a:extLst>
        </cdr:cNvPr>
        <cdr:cNvSpPr txBox="1"/>
      </cdr:nvSpPr>
      <cdr:spPr>
        <a:xfrm xmlns:a="http://schemas.openxmlformats.org/drawingml/2006/main">
          <a:off x="1167584" y="1581347"/>
          <a:ext cx="1291473" cy="322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1B1464"/>
              </a:solidFill>
              <a:latin typeface="Helvetica" panose="020B0403020202020204" pitchFamily="34" charset="0"/>
            </a:rPr>
            <a:t>$1.1T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NH-White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4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034"/>
            <a:fld id="{B4DC5A39-9615-4EA5-AD81-2B3B06F13EE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034"/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999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2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44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4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04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271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879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1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271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756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271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138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271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621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034"/>
            <a:fld id="{B4DC5A39-9615-4EA5-AD81-2B3B06F13EE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034"/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174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1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039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9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3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6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95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27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5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99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2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65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178" indent="0">
              <a:buNone/>
              <a:defRPr sz="2500" b="1"/>
            </a:lvl2pPr>
            <a:lvl3pPr marL="1166376" indent="0">
              <a:buNone/>
              <a:defRPr sz="2300" b="1"/>
            </a:lvl3pPr>
            <a:lvl4pPr marL="1749563" indent="0">
              <a:buNone/>
              <a:defRPr sz="2000" b="1"/>
            </a:lvl4pPr>
            <a:lvl5pPr marL="2332751" indent="0">
              <a:buNone/>
              <a:defRPr sz="2000" b="1"/>
            </a:lvl5pPr>
            <a:lvl6pPr marL="2915937" indent="0">
              <a:buNone/>
              <a:defRPr sz="2000" b="1"/>
            </a:lvl6pPr>
            <a:lvl7pPr marL="3499125" indent="0">
              <a:buNone/>
              <a:defRPr sz="2000" b="1"/>
            </a:lvl7pPr>
            <a:lvl8pPr marL="4082312" indent="0">
              <a:buNone/>
              <a:defRPr sz="2000" b="1"/>
            </a:lvl8pPr>
            <a:lvl9pPr marL="46655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178" indent="0">
              <a:buNone/>
              <a:defRPr sz="2500" b="1"/>
            </a:lvl2pPr>
            <a:lvl3pPr marL="1166376" indent="0">
              <a:buNone/>
              <a:defRPr sz="2300" b="1"/>
            </a:lvl3pPr>
            <a:lvl4pPr marL="1749563" indent="0">
              <a:buNone/>
              <a:defRPr sz="2000" b="1"/>
            </a:lvl4pPr>
            <a:lvl5pPr marL="2332751" indent="0">
              <a:buNone/>
              <a:defRPr sz="2000" b="1"/>
            </a:lvl5pPr>
            <a:lvl6pPr marL="2915937" indent="0">
              <a:buNone/>
              <a:defRPr sz="2000" b="1"/>
            </a:lvl6pPr>
            <a:lvl7pPr marL="3499125" indent="0">
              <a:buNone/>
              <a:defRPr sz="2000" b="1"/>
            </a:lvl7pPr>
            <a:lvl8pPr marL="4082312" indent="0">
              <a:buNone/>
              <a:defRPr sz="2000" b="1"/>
            </a:lvl8pPr>
            <a:lvl9pPr marL="46655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0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9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2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66" y="273052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3178" indent="0">
              <a:buNone/>
              <a:defRPr sz="1500"/>
            </a:lvl2pPr>
            <a:lvl3pPr marL="1166376" indent="0">
              <a:buNone/>
              <a:defRPr sz="1300"/>
            </a:lvl3pPr>
            <a:lvl4pPr marL="1749563" indent="0">
              <a:buNone/>
              <a:defRPr sz="1100"/>
            </a:lvl4pPr>
            <a:lvl5pPr marL="2332751" indent="0">
              <a:buNone/>
              <a:defRPr sz="1100"/>
            </a:lvl5pPr>
            <a:lvl6pPr marL="2915937" indent="0">
              <a:buNone/>
              <a:defRPr sz="1100"/>
            </a:lvl6pPr>
            <a:lvl7pPr marL="3499125" indent="0">
              <a:buNone/>
              <a:defRPr sz="1100"/>
            </a:lvl7pPr>
            <a:lvl8pPr marL="4082312" indent="0">
              <a:buNone/>
              <a:defRPr sz="1100"/>
            </a:lvl8pPr>
            <a:lvl9pPr marL="46655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33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3178" indent="0">
              <a:buNone/>
              <a:defRPr sz="3600"/>
            </a:lvl2pPr>
            <a:lvl3pPr marL="1166376" indent="0">
              <a:buNone/>
              <a:defRPr sz="3100"/>
            </a:lvl3pPr>
            <a:lvl4pPr marL="1749563" indent="0">
              <a:buNone/>
              <a:defRPr sz="2500"/>
            </a:lvl4pPr>
            <a:lvl5pPr marL="2332751" indent="0">
              <a:buNone/>
              <a:defRPr sz="2500"/>
            </a:lvl5pPr>
            <a:lvl6pPr marL="2915937" indent="0">
              <a:buNone/>
              <a:defRPr sz="2500"/>
            </a:lvl6pPr>
            <a:lvl7pPr marL="3499125" indent="0">
              <a:buNone/>
              <a:defRPr sz="2500"/>
            </a:lvl7pPr>
            <a:lvl8pPr marL="4082312" indent="0">
              <a:buNone/>
              <a:defRPr sz="2500"/>
            </a:lvl8pPr>
            <a:lvl9pPr marL="4665500" indent="0">
              <a:buNone/>
              <a:defRPr sz="2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3178" indent="0">
              <a:buNone/>
              <a:defRPr sz="1500"/>
            </a:lvl2pPr>
            <a:lvl3pPr marL="1166376" indent="0">
              <a:buNone/>
              <a:defRPr sz="1300"/>
            </a:lvl3pPr>
            <a:lvl4pPr marL="1749563" indent="0">
              <a:buNone/>
              <a:defRPr sz="1100"/>
            </a:lvl4pPr>
            <a:lvl5pPr marL="2332751" indent="0">
              <a:buNone/>
              <a:defRPr sz="1100"/>
            </a:lvl5pPr>
            <a:lvl6pPr marL="2915937" indent="0">
              <a:buNone/>
              <a:defRPr sz="1100"/>
            </a:lvl6pPr>
            <a:lvl7pPr marL="3499125" indent="0">
              <a:buNone/>
              <a:defRPr sz="1100"/>
            </a:lvl7pPr>
            <a:lvl8pPr marL="4082312" indent="0">
              <a:buNone/>
              <a:defRPr sz="1100"/>
            </a:lvl8pPr>
            <a:lvl9pPr marL="46655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2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2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6656" tIns="58311" rIns="116656" bIns="58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16656" tIns="58311" rIns="116656" bIns="58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116656" tIns="58311" rIns="116656" bIns="5831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317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116656" tIns="58311" rIns="116656" bIns="5831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3178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31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8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/>
  <p:txStyles>
    <p:titleStyle>
      <a:lvl1pPr algn="ctr" defTabSz="583178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384" indent="-437384" algn="l" defTabSz="583178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7680" indent="-364486" algn="l" defTabSz="583178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7964" indent="-291589" algn="l" defTabSz="583178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1154" indent="-291589" algn="l" defTabSz="58317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24346" indent="-291589" algn="l" defTabSz="583178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7532" indent="-291589" algn="l" defTabSz="58317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719" indent="-291589" algn="l" defTabSz="58317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3906" indent="-291589" algn="l" defTabSz="58317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57092" indent="-291589" algn="l" defTabSz="58317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178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376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9563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751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5937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99125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12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500" algn="l" defTabSz="58317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2.jpeg"/><Relationship Id="rId18" Type="http://schemas.openxmlformats.org/officeDocument/2006/relationships/image" Target="../media/image84.png"/><Relationship Id="rId3" Type="http://schemas.openxmlformats.org/officeDocument/2006/relationships/hyperlink" Target="https://thevab.com/" TargetMode="External"/><Relationship Id="rId7" Type="http://schemas.openxmlformats.org/officeDocument/2006/relationships/hyperlink" Target="http://www.thevab.com/" TargetMode="External"/><Relationship Id="rId12" Type="http://schemas.openxmlformats.org/officeDocument/2006/relationships/hyperlink" Target="https://thevab.com/insight/age-opportunity" TargetMode="External"/><Relationship Id="rId17" Type="http://schemas.openxmlformats.org/officeDocument/2006/relationships/hyperlink" Target="https://thevab.com/insight/matter-of-principle#download-insight" TargetMode="External"/><Relationship Id="rId2" Type="http://schemas.openxmlformats.org/officeDocument/2006/relationships/image" Target="../media/image78.png"/><Relationship Id="rId16" Type="http://schemas.openxmlformats.org/officeDocument/2006/relationships/hyperlink" Target="https://thevab.com/our-team/leah-montner-dix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hyperlink" Target="https://thevab.com/insight/matter-of-principle" TargetMode="External"/><Relationship Id="rId5" Type="http://schemas.openxmlformats.org/officeDocument/2006/relationships/hyperlink" Target="https://twitter.com/VABintel" TargetMode="External"/><Relationship Id="rId15" Type="http://schemas.openxmlformats.org/officeDocument/2006/relationships/image" Target="../media/image83.png"/><Relationship Id="rId10" Type="http://schemas.openxmlformats.org/officeDocument/2006/relationships/hyperlink" Target="https://thevab.com/our-team/jason-wiese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7.png"/><Relationship Id="rId14" Type="http://schemas.openxmlformats.org/officeDocument/2006/relationships/hyperlink" Target="https://thevab.com/insight/as-time-goes-b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512FA1-18C3-4DDA-9BBE-A7A7281B6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" y="0"/>
            <a:ext cx="12190539" cy="6858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2BF6F-4CBE-4747-B65E-7952A86CB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BED81-3476-4FCB-B347-FCBAECEB771E}"/>
              </a:ext>
            </a:extLst>
          </p:cNvPr>
          <p:cNvSpPr txBox="1"/>
          <p:nvPr/>
        </p:nvSpPr>
        <p:spPr>
          <a:xfrm>
            <a:off x="398216" y="2931666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047CA5-FCE3-4E83-B5A0-D6D561171653}"/>
              </a:ext>
            </a:extLst>
          </p:cNvPr>
          <p:cNvCxnSpPr/>
          <p:nvPr/>
        </p:nvCxnSpPr>
        <p:spPr>
          <a:xfrm>
            <a:off x="493843" y="2851387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810F61-DD1B-40E3-9875-44B7E25F4C8E}"/>
              </a:ext>
            </a:extLst>
          </p:cNvPr>
          <p:cNvSpPr txBox="1"/>
          <p:nvPr/>
        </p:nvSpPr>
        <p:spPr>
          <a:xfrm>
            <a:off x="229374" y="3502528"/>
            <a:ext cx="6011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 Migration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Leveraging Population Shifts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To Unlock $4 Trillion In Buying Power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0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6ACFD-0DA1-4635-93A5-BCDE12E93937}"/>
              </a:ext>
            </a:extLst>
          </p:cNvPr>
          <p:cNvSpPr/>
          <p:nvPr/>
        </p:nvSpPr>
        <p:spPr>
          <a:xfrm>
            <a:off x="146481" y="303396"/>
            <a:ext cx="12037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the last 10 years, nearly 22 million adults have aged out of the 25-54 buying demo 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941EB29-FEFF-4474-854E-7CB3160CCE05}"/>
              </a:ext>
            </a:extLst>
          </p:cNvPr>
          <p:cNvGraphicFramePr/>
          <p:nvPr/>
        </p:nvGraphicFramePr>
        <p:xfrm>
          <a:off x="1423765" y="2398916"/>
          <a:ext cx="9328935" cy="384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86199AD-22B8-45CB-A623-0AABE18E7DD2}"/>
              </a:ext>
            </a:extLst>
          </p:cNvPr>
          <p:cNvSpPr/>
          <p:nvPr/>
        </p:nvSpPr>
        <p:spPr>
          <a:xfrm>
            <a:off x="0" y="173643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U.S. Population by Demo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Broadcast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DB4E7-C411-48AF-A445-0B4588ADAE64}"/>
              </a:ext>
            </a:extLst>
          </p:cNvPr>
          <p:cNvSpPr txBox="1"/>
          <p:nvPr/>
        </p:nvSpPr>
        <p:spPr>
          <a:xfrm>
            <a:off x="476170" y="6337557"/>
            <a:ext cx="11758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Universe Estimates data, Total U.S., Base: P25+, years reflect that following: 8/31/09-8/29/10, 9/1/14-8/30/15 &amp; 8/26/19-8/30/20.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0405D0-3585-4351-92A9-815B58023E55}"/>
              </a:ext>
            </a:extLst>
          </p:cNvPr>
          <p:cNvSpPr/>
          <p:nvPr/>
        </p:nvSpPr>
        <p:spPr>
          <a:xfrm>
            <a:off x="10260275" y="2324392"/>
            <a:ext cx="1553922" cy="1011892"/>
          </a:xfrm>
          <a:prstGeom prst="roundRect">
            <a:avLst/>
          </a:prstGeom>
          <a:solidFill>
            <a:srgbClr val="FFE600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’19 vs ’09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adassah Friedlaender" panose="020B0604020202020204" pitchFamily="18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P55+: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+21.7MM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P25-54: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+0.1MM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P25+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adassah Friedlaender" panose="020B0604020202020204" pitchFamily="18" charset="-79"/>
              </a:rPr>
              <a:t>:    +21.8MM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162EF-75A0-4EA8-BA10-F420C7F80445}"/>
              </a:ext>
            </a:extLst>
          </p:cNvPr>
          <p:cNvSpPr txBox="1"/>
          <p:nvPr/>
        </p:nvSpPr>
        <p:spPr>
          <a:xfrm>
            <a:off x="362268" y="3990726"/>
            <a:ext cx="1590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(% of P25+ US Pop)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51184-790F-40EA-BA6B-3BB44CB69882}"/>
              </a:ext>
            </a:extLst>
          </p:cNvPr>
          <p:cNvSpPr/>
          <p:nvPr/>
        </p:nvSpPr>
        <p:spPr>
          <a:xfrm>
            <a:off x="557578" y="4227414"/>
            <a:ext cx="1373964" cy="261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F0305-F383-4721-8A1F-4A66FE94743F}"/>
              </a:ext>
            </a:extLst>
          </p:cNvPr>
          <p:cNvSpPr txBox="1"/>
          <p:nvPr/>
        </p:nvSpPr>
        <p:spPr>
          <a:xfrm>
            <a:off x="2414726" y="3169375"/>
            <a:ext cx="12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198,860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DFC95-1964-4EAB-9601-ED371C4C8289}"/>
              </a:ext>
            </a:extLst>
          </p:cNvPr>
          <p:cNvSpPr txBox="1"/>
          <p:nvPr/>
        </p:nvSpPr>
        <p:spPr>
          <a:xfrm>
            <a:off x="5462356" y="3046854"/>
            <a:ext cx="12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209,320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B4A15-CC42-4CE2-AA47-05CCBD191544}"/>
              </a:ext>
            </a:extLst>
          </p:cNvPr>
          <p:cNvSpPr txBox="1"/>
          <p:nvPr/>
        </p:nvSpPr>
        <p:spPr>
          <a:xfrm>
            <a:off x="8479653" y="2933657"/>
            <a:ext cx="12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220,660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348A8-62F1-4075-9409-11D2603F6814}"/>
              </a:ext>
            </a:extLst>
          </p:cNvPr>
          <p:cNvSpPr txBox="1"/>
          <p:nvPr/>
        </p:nvSpPr>
        <p:spPr>
          <a:xfrm>
            <a:off x="363748" y="3246488"/>
            <a:ext cx="1590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P25+ U.S. Pop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6D04D-55CF-4DD6-BE28-FE6514754990}"/>
              </a:ext>
            </a:extLst>
          </p:cNvPr>
          <p:cNvSpPr/>
          <p:nvPr/>
        </p:nvSpPr>
        <p:spPr>
          <a:xfrm>
            <a:off x="315228" y="1189999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5"/>
              </a:buBlip>
              <a:defRPr/>
            </a:pPr>
            <a:r>
              <a:rPr lang="en-US" sz="1600" dirty="0">
                <a:solidFill>
                  <a:srgbClr val="1F1A62"/>
                </a:solidFill>
                <a:latin typeface="Helvetica"/>
                <a:cs typeface="Helvetica"/>
              </a:rPr>
              <a:t>There was virtually no replacement for those adults by the younger population entering the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67A4C-71BC-4E34-8D36-4E222FE0452C}"/>
              </a:ext>
            </a:extLst>
          </p:cNvPr>
          <p:cNvSpPr/>
          <p:nvPr/>
        </p:nvSpPr>
        <p:spPr>
          <a:xfrm>
            <a:off x="292963" y="417748"/>
            <a:ext cx="11899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In addition,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18 million adults 18-34 have cut the cord, lowering penetration to 57%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7FB268-B58A-4376-AF1D-9710530BA442}"/>
              </a:ext>
            </a:extLst>
          </p:cNvPr>
          <p:cNvSpPr/>
          <p:nvPr/>
        </p:nvSpPr>
        <p:spPr>
          <a:xfrm>
            <a:off x="0" y="1771609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</a:rPr>
              <a:t>Cable + DBS 18-34 Subscribers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F61D8-1663-4F51-AE71-1F59727F886C}"/>
              </a:ext>
            </a:extLst>
          </p:cNvPr>
          <p:cNvSpPr txBox="1"/>
          <p:nvPr/>
        </p:nvSpPr>
        <p:spPr>
          <a:xfrm>
            <a:off x="446732" y="6341503"/>
            <a:ext cx="11687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Universe Estimates data, Total U.S., Market Breaks (Cable + DBS), Base: P18+, years reflect that following: 8/31/09-8/29/10, 9/1/14-8/30/15 &amp; 8/26/19-8/30/20.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4D81B9-7690-4303-A4AE-E409C84E8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470502"/>
              </p:ext>
            </p:extLst>
          </p:nvPr>
        </p:nvGraphicFramePr>
        <p:xfrm>
          <a:off x="2032000" y="2352825"/>
          <a:ext cx="8128000" cy="39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8372C9-CCB1-4E77-B3B0-32DCF0E65F17}"/>
              </a:ext>
            </a:extLst>
          </p:cNvPr>
          <p:cNvSpPr txBox="1"/>
          <p:nvPr/>
        </p:nvSpPr>
        <p:spPr>
          <a:xfrm>
            <a:off x="3055144" y="4326499"/>
            <a:ext cx="5984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Helvetica" panose="020B0403020202020204" pitchFamily="34" charset="0"/>
              </a:rPr>
              <a:t>88%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37C719-114C-4BF6-BD60-151D17E74BD6}"/>
              </a:ext>
            </a:extLst>
          </p:cNvPr>
          <p:cNvSpPr txBox="1"/>
          <p:nvPr/>
        </p:nvSpPr>
        <p:spPr>
          <a:xfrm>
            <a:off x="5796755" y="4326499"/>
            <a:ext cx="5984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Helvetica" panose="020B0403020202020204" pitchFamily="34" charset="0"/>
              </a:rPr>
              <a:t>79%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F82962-D3FC-4819-9FBC-3AFB71E0F94E}"/>
              </a:ext>
            </a:extLst>
          </p:cNvPr>
          <p:cNvSpPr txBox="1"/>
          <p:nvPr/>
        </p:nvSpPr>
        <p:spPr>
          <a:xfrm>
            <a:off x="8538366" y="4369820"/>
            <a:ext cx="5984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Helvetica" panose="020B0403020202020204" pitchFamily="34" charset="0"/>
              </a:rPr>
              <a:t>57%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7E70-D093-47A5-85BB-02A25CDC5D13}"/>
              </a:ext>
            </a:extLst>
          </p:cNvPr>
          <p:cNvSpPr txBox="1"/>
          <p:nvPr/>
        </p:nvSpPr>
        <p:spPr>
          <a:xfrm>
            <a:off x="1568669" y="4219400"/>
            <a:ext cx="1050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B1464"/>
                </a:solidFill>
                <a:latin typeface="Helvetica" panose="020B0403020202020204" pitchFamily="34" charset="0"/>
              </a:rPr>
              <a:t>% of US </a:t>
            </a:r>
          </a:p>
          <a:p>
            <a:r>
              <a:rPr lang="en-US" sz="1100" b="1" dirty="0">
                <a:solidFill>
                  <a:srgbClr val="1B1464"/>
                </a:solidFill>
                <a:latin typeface="Helvetica" panose="020B0403020202020204" pitchFamily="34" charset="0"/>
              </a:rPr>
              <a:t>P18-34 Pop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58CD8-BF79-4781-85C8-A21282293B08}"/>
              </a:ext>
            </a:extLst>
          </p:cNvPr>
          <p:cNvSpPr/>
          <p:nvPr/>
        </p:nvSpPr>
        <p:spPr>
          <a:xfrm>
            <a:off x="1601080" y="4246413"/>
            <a:ext cx="942492" cy="376863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F61D8-1663-4F51-AE71-1F59727F886C}"/>
              </a:ext>
            </a:extLst>
          </p:cNvPr>
          <p:cNvSpPr txBox="1"/>
          <p:nvPr/>
        </p:nvSpPr>
        <p:spPr>
          <a:xfrm>
            <a:off x="546751" y="6082515"/>
            <a:ext cx="1163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Ratings Analysis Time Period Report data , National TV (broadcast TV and cable TV including Spanish language networks), Live+7, Total Day, P2+,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Broadcast Years represent: 9/22/14-9/20/15, 9/21/15-9/18/16, 9/19/16-9/24/17, 9/25/17-9/23/18, 9/24/18-9/22/19, 9/23/19-5/31/20 (YTD based on when analysis was conducted). Note: median ages by network were weighted on average viewership and network duration in order to formulate an overall weighted average median age across media.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6ACFD-0DA1-4635-93A5-BCDE12E93937}"/>
              </a:ext>
            </a:extLst>
          </p:cNvPr>
          <p:cNvSpPr/>
          <p:nvPr/>
        </p:nvSpPr>
        <p:spPr>
          <a:xfrm>
            <a:off x="292963" y="427683"/>
            <a:ext cx="118990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Therefore, it’s no surprise, the linear TV viewer is aging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941EB29-FEFF-4474-854E-7CB3160CC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279083"/>
              </p:ext>
            </p:extLst>
          </p:nvPr>
        </p:nvGraphicFramePr>
        <p:xfrm>
          <a:off x="188687" y="2290435"/>
          <a:ext cx="11814690" cy="370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D959CD-75DE-4A3F-907F-D077D07B5834}"/>
              </a:ext>
            </a:extLst>
          </p:cNvPr>
          <p:cNvSpPr/>
          <p:nvPr/>
        </p:nvSpPr>
        <p:spPr>
          <a:xfrm>
            <a:off x="0" y="173643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Weighted Average Median Age By Year: Ad-Supported National TV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Live+7, Broadcast Years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B66B3-10CE-4D10-88DF-68D0942F0499}"/>
              </a:ext>
            </a:extLst>
          </p:cNvPr>
          <p:cNvSpPr/>
          <p:nvPr/>
        </p:nvSpPr>
        <p:spPr>
          <a:xfrm>
            <a:off x="190940" y="1037293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5"/>
              </a:buBlip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Over the past 5 years, the average age of the national TV viewer has increased by 7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6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7FB268-B58A-4376-AF1D-9710530BA442}"/>
              </a:ext>
            </a:extLst>
          </p:cNvPr>
          <p:cNvSpPr/>
          <p:nvPr/>
        </p:nvSpPr>
        <p:spPr>
          <a:xfrm>
            <a:off x="0" y="1736437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</a:rPr>
              <a:t>% Demo Share of National TV P18+ Equivalized IMPs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lang="en-US" sz="1200" dirty="0">
                <a:solidFill>
                  <a:srgbClr val="1F1A62"/>
                </a:solidFill>
                <a:latin typeface="Helvetica" panose="020B0403020202020204" pitchFamily="34" charset="0"/>
              </a:rPr>
              <a:t>C3, Broadcast Years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F61D8-1663-4F51-AE71-1F59727F886C}"/>
              </a:ext>
            </a:extLst>
          </p:cNvPr>
          <p:cNvSpPr txBox="1"/>
          <p:nvPr/>
        </p:nvSpPr>
        <p:spPr>
          <a:xfrm>
            <a:off x="546751" y="6208153"/>
            <a:ext cx="1118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Ad Intel data. National TV (broadcast TV, cable TV), Total Day, All Genres, C3, excludes Promos / PSAs / Local Avails, Broadcast Years represent: 9/22/14-9/20/15 &amp; 9/23/19-5/31/20 (YTD based on when analysis was conducted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Base: P18+. Note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C3 stream does not include Spanish-Language network data.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0ECB3E-806C-45AA-910B-6C25239F9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639181"/>
              </p:ext>
            </p:extLst>
          </p:nvPr>
        </p:nvGraphicFramePr>
        <p:xfrm>
          <a:off x="439267" y="2276062"/>
          <a:ext cx="5491249" cy="391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FBCAEA7-997B-41DA-BAF4-D830C1C58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536469"/>
              </p:ext>
            </p:extLst>
          </p:nvPr>
        </p:nvGraphicFramePr>
        <p:xfrm>
          <a:off x="6082916" y="2276062"/>
          <a:ext cx="5491249" cy="391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FFF7D6-1389-4207-81CD-E8A56AC37644}"/>
              </a:ext>
            </a:extLst>
          </p:cNvPr>
          <p:cNvCxnSpPr>
            <a:cxnSpLocks/>
          </p:cNvCxnSpPr>
          <p:nvPr/>
        </p:nvCxnSpPr>
        <p:spPr>
          <a:xfrm>
            <a:off x="6082916" y="2499360"/>
            <a:ext cx="0" cy="3523488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92964" y="438597"/>
            <a:ext cx="103404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the combination of an aging population and cord cutting, 61% of TV ad impressions are delivered against adults 55+</a:t>
            </a:r>
          </a:p>
        </p:txBody>
      </p:sp>
    </p:spTree>
    <p:extLst>
      <p:ext uri="{BB962C8B-B14F-4D97-AF65-F5344CB8AC3E}">
        <p14:creationId xmlns:p14="http://schemas.microsoft.com/office/powerpoint/2010/main" val="143251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4815-16AD-4D77-B89B-EED1B87829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8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06667" y="3057008"/>
            <a:ext cx="7112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1A62"/>
                </a:solidFill>
                <a:latin typeface="Helvetica" pitchFamily="2" charset="0"/>
              </a:rPr>
              <a:t>By ignoring adults 55+, brands are overlooking a group that controls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1A62"/>
                </a:solidFill>
                <a:latin typeface="Helvetica" pitchFamily="2" charset="0"/>
              </a:rPr>
              <a:t>4 out of 10 dollars spent in the U.S. each year…</a:t>
            </a:r>
          </a:p>
        </p:txBody>
      </p:sp>
    </p:spTree>
    <p:extLst>
      <p:ext uri="{BB962C8B-B14F-4D97-AF65-F5344CB8AC3E}">
        <p14:creationId xmlns:p14="http://schemas.microsoft.com/office/powerpoint/2010/main" val="217737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C27EC-2A0E-44BB-9952-2A37AC3BF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358" y="4638"/>
            <a:ext cx="5465642" cy="6853362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A30214-A5B5-4EA3-8967-BC6D4961E0D7}"/>
              </a:ext>
            </a:extLst>
          </p:cNvPr>
          <p:cNvSpPr txBox="1">
            <a:spLocks/>
          </p:cNvSpPr>
          <p:nvPr/>
        </p:nvSpPr>
        <p:spPr>
          <a:xfrm>
            <a:off x="526244" y="6190420"/>
            <a:ext cx="5849275" cy="328678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VAB analysis of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Consumer Expenditure Survey 2019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 data, U.S. Bureau of Labor Statistics, reported as of September 2020, Data represents adults 55+ due to data age group breakouts.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A71EDD5-79CC-4170-921C-E20AFFE6D5E8}"/>
              </a:ext>
            </a:extLst>
          </p:cNvPr>
          <p:cNvGraphicFramePr/>
          <p:nvPr/>
        </p:nvGraphicFramePr>
        <p:xfrm>
          <a:off x="220836" y="1955799"/>
          <a:ext cx="6287807" cy="43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70652F-38E7-4B75-B494-BB0702BA4B32}"/>
              </a:ext>
            </a:extLst>
          </p:cNvPr>
          <p:cNvSpPr txBox="1"/>
          <p:nvPr/>
        </p:nvSpPr>
        <p:spPr>
          <a:xfrm>
            <a:off x="220836" y="228708"/>
            <a:ext cx="6597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Adults 55+ account for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41%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of annual total U.S. expenditures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B7366-1ED3-4CF7-B44D-207AECC6DDAA}"/>
              </a:ext>
            </a:extLst>
          </p:cNvPr>
          <p:cNvSpPr/>
          <p:nvPr/>
        </p:nvSpPr>
        <p:spPr>
          <a:xfrm>
            <a:off x="595391" y="1318410"/>
            <a:ext cx="535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This translates to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$3.4 trillion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cs typeface="Helvetica" panose="020B0604020202020204" pitchFamily="34" charset="0"/>
              </a:rPr>
              <a:t>in total yearly spend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A97DC-05C1-4BC7-855C-A0B7B2FF0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B8F39-2BCD-4BEF-B01D-6D69EDBEED9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1D79C-BE8B-444C-8690-9990C622FF3F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2046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179095-2C04-4674-95CC-057F8BB879FA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A30214-A5B5-4EA3-8967-BC6D4961E0D7}"/>
              </a:ext>
            </a:extLst>
          </p:cNvPr>
          <p:cNvSpPr txBox="1">
            <a:spLocks/>
          </p:cNvSpPr>
          <p:nvPr/>
        </p:nvSpPr>
        <p:spPr>
          <a:xfrm>
            <a:off x="526244" y="6327356"/>
            <a:ext cx="11012164" cy="224492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 Expenditure Survey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data, U.S. Bureau of Labor Statistics, 1999, 2009 &amp; 2019, Data represents adults 55+ due to data age group breakouts.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0652F-38E7-4B75-B494-BB0702BA4B32}"/>
              </a:ext>
            </a:extLst>
          </p:cNvPr>
          <p:cNvSpPr txBox="1"/>
          <p:nvPr/>
        </p:nvSpPr>
        <p:spPr>
          <a:xfrm>
            <a:off x="160256" y="283876"/>
            <a:ext cx="11953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Adults 55+ have become a powerful buying segment as their annual spending has increased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by over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 trillion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in the last two decades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A97DC-05C1-4BC7-855C-A0B7B2FF0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B8F39-2BCD-4BEF-B01D-6D69EDBEED9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1D79C-BE8B-444C-8690-9990C622FF3F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2E85B4-DC6E-4125-B1BE-26B4266B8457}"/>
              </a:ext>
            </a:extLst>
          </p:cNvPr>
          <p:cNvGraphicFramePr/>
          <p:nvPr/>
        </p:nvGraphicFramePr>
        <p:xfrm>
          <a:off x="1028861" y="1847653"/>
          <a:ext cx="10134279" cy="41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EB19016-AA7C-4A35-BE73-5D117CAF47B5}"/>
              </a:ext>
            </a:extLst>
          </p:cNvPr>
          <p:cNvSpPr txBox="1"/>
          <p:nvPr/>
        </p:nvSpPr>
        <p:spPr>
          <a:xfrm>
            <a:off x="5450263" y="3069604"/>
            <a:ext cx="1291473" cy="3228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1B1464"/>
                </a:solidFill>
                <a:latin typeface="Helvetica" panose="020B0403020202020204" pitchFamily="34" charset="0"/>
              </a:rPr>
              <a:t>$2.0T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EB19016-AA7C-4A35-BE73-5D117CAF47B5}"/>
              </a:ext>
            </a:extLst>
          </p:cNvPr>
          <p:cNvSpPr txBox="1"/>
          <p:nvPr/>
        </p:nvSpPr>
        <p:spPr>
          <a:xfrm>
            <a:off x="8693083" y="2579410"/>
            <a:ext cx="1291473" cy="3228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1B1464"/>
                </a:solidFill>
                <a:latin typeface="Helvetica" panose="020B0403020202020204" pitchFamily="34" charset="0"/>
              </a:rPr>
              <a:t>$3.4T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F76F59-57EF-48B6-A7C6-B72BE70D7767}"/>
              </a:ext>
            </a:extLst>
          </p:cNvPr>
          <p:cNvSpPr/>
          <p:nvPr/>
        </p:nvSpPr>
        <p:spPr>
          <a:xfrm>
            <a:off x="315228" y="1228292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5"/>
              </a:buBlip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Adult 55+ share of annual expenditures has increased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46%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 since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9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BEDE853-422E-479E-90AA-8AE73D8B6C26}"/>
              </a:ext>
            </a:extLst>
          </p:cNvPr>
          <p:cNvSpPr txBox="1">
            <a:spLocks/>
          </p:cNvSpPr>
          <p:nvPr/>
        </p:nvSpPr>
        <p:spPr>
          <a:xfrm>
            <a:off x="546750" y="6303429"/>
            <a:ext cx="7880809" cy="261864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Source: VAB analysis of Consumer Expenditure Survey, U.S. Bureau of Labor Statistics, 1999, 2009 &amp; 2019; Reflects income after taxes.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D10060B-B2F9-4B6A-8269-8F5C6E942B0A}"/>
              </a:ext>
            </a:extLst>
          </p:cNvPr>
          <p:cNvGraphicFramePr/>
          <p:nvPr/>
        </p:nvGraphicFramePr>
        <p:xfrm>
          <a:off x="680696" y="1792300"/>
          <a:ext cx="6477294" cy="453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E200F2BF-9B10-42AC-86E0-F00321DE0760}"/>
              </a:ext>
            </a:extLst>
          </p:cNvPr>
          <p:cNvGrpSpPr/>
          <p:nvPr/>
        </p:nvGrpSpPr>
        <p:grpSpPr>
          <a:xfrm>
            <a:off x="7417853" y="2055149"/>
            <a:ext cx="2040159" cy="3863952"/>
            <a:chOff x="8203115" y="1374715"/>
            <a:chExt cx="2147270" cy="42340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3F783C-A0E7-4964-9A35-AD962FA68AF3}"/>
                </a:ext>
              </a:extLst>
            </p:cNvPr>
            <p:cNvGrpSpPr/>
            <p:nvPr/>
          </p:nvGrpSpPr>
          <p:grpSpPr>
            <a:xfrm>
              <a:off x="8203115" y="1374715"/>
              <a:ext cx="2143023" cy="4234067"/>
              <a:chOff x="8328154" y="1298630"/>
              <a:chExt cx="2143023" cy="423406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651D8A-00B9-408F-A4F3-8A8D1C6A8EE3}"/>
                  </a:ext>
                </a:extLst>
              </p:cNvPr>
              <p:cNvSpPr txBox="1"/>
              <p:nvPr/>
            </p:nvSpPr>
            <p:spPr>
              <a:xfrm>
                <a:off x="8328154" y="1298630"/>
                <a:ext cx="2143023" cy="70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1999 vs.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% Change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F1F817-BF25-4032-B756-0DA63FF3E40F}"/>
                  </a:ext>
                </a:extLst>
              </p:cNvPr>
              <p:cNvSpPr/>
              <p:nvPr/>
            </p:nvSpPr>
            <p:spPr>
              <a:xfrm>
                <a:off x="8741332" y="2083449"/>
                <a:ext cx="1318601" cy="34492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1B146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6EF609-88D2-4D09-B55E-6A2FC18EC640}"/>
                  </a:ext>
                </a:extLst>
              </p:cNvPr>
              <p:cNvCxnSpPr/>
              <p:nvPr/>
            </p:nvCxnSpPr>
            <p:spPr>
              <a:xfrm>
                <a:off x="8741332" y="3196701"/>
                <a:ext cx="1318601" cy="0"/>
              </a:xfrm>
              <a:prstGeom prst="line">
                <a:avLst/>
              </a:prstGeom>
              <a:ln>
                <a:solidFill>
                  <a:srgbClr val="00A9AC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4B866A6-12FB-440D-9B80-18EEAFFEE46F}"/>
                  </a:ext>
                </a:extLst>
              </p:cNvPr>
              <p:cNvCxnSpPr/>
              <p:nvPr/>
            </p:nvCxnSpPr>
            <p:spPr>
              <a:xfrm>
                <a:off x="8766735" y="4377666"/>
                <a:ext cx="1318601" cy="0"/>
              </a:xfrm>
              <a:prstGeom prst="line">
                <a:avLst/>
              </a:prstGeom>
              <a:ln>
                <a:solidFill>
                  <a:srgbClr val="00A9AC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D8F313-4F94-4152-83B0-6EAD3046D18F}"/>
                  </a:ext>
                </a:extLst>
              </p:cNvPr>
              <p:cNvSpPr txBox="1"/>
              <p:nvPr/>
            </p:nvSpPr>
            <p:spPr>
              <a:xfrm>
                <a:off x="8689558" y="2330957"/>
                <a:ext cx="1422149" cy="6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+68%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01F427-9DC9-450B-A1A7-C5E167EA3EEF}"/>
                  </a:ext>
                </a:extLst>
              </p:cNvPr>
              <p:cNvSpPr txBox="1"/>
              <p:nvPr/>
            </p:nvSpPr>
            <p:spPr>
              <a:xfrm>
                <a:off x="8689558" y="3479986"/>
                <a:ext cx="1422149" cy="6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+81%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1AFFC3-4793-40AC-884A-02217A27FE38}"/>
                  </a:ext>
                </a:extLst>
              </p:cNvPr>
              <p:cNvSpPr txBox="1"/>
              <p:nvPr/>
            </p:nvSpPr>
            <p:spPr>
              <a:xfrm>
                <a:off x="8689558" y="4629015"/>
                <a:ext cx="1422149" cy="6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+95%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74EFD-5A50-4880-976D-53021194D68A}"/>
                </a:ext>
              </a:extLst>
            </p:cNvPr>
            <p:cNvSpPr txBox="1"/>
            <p:nvPr/>
          </p:nvSpPr>
          <p:spPr>
            <a:xfrm rot="5400000">
              <a:off x="9668703" y="2616329"/>
              <a:ext cx="1088020" cy="27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A45-54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4F124-6B10-4384-BCD7-3FE2CE638B7B}"/>
                </a:ext>
              </a:extLst>
            </p:cNvPr>
            <p:cNvSpPr txBox="1"/>
            <p:nvPr/>
          </p:nvSpPr>
          <p:spPr>
            <a:xfrm rot="5400000">
              <a:off x="9664456" y="3741564"/>
              <a:ext cx="1088020" cy="27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A55-64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59133-4559-4935-A9FA-827044104C5E}"/>
                </a:ext>
              </a:extLst>
            </p:cNvPr>
            <p:cNvSpPr txBox="1"/>
            <p:nvPr/>
          </p:nvSpPr>
          <p:spPr>
            <a:xfrm rot="5400000">
              <a:off x="9664456" y="4890592"/>
              <a:ext cx="1088020" cy="27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A65</a:t>
              </a: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</p:grp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A438072D-A236-45BE-BC9B-64DD43064EE0}"/>
              </a:ext>
            </a:extLst>
          </p:cNvPr>
          <p:cNvSpPr/>
          <p:nvPr/>
        </p:nvSpPr>
        <p:spPr>
          <a:xfrm>
            <a:off x="9814060" y="3146421"/>
            <a:ext cx="1725509" cy="1162981"/>
          </a:xfrm>
          <a:prstGeom prst="wedgeRectCallout">
            <a:avLst>
              <a:gd name="adj1" fmla="val -51336"/>
              <a:gd name="adj2" fmla="val 78031"/>
            </a:avLst>
          </a:prstGeom>
          <a:solidFill>
            <a:srgbClr val="ED3C8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+76%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National Average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%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(all adults)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A47AB6-6E11-4744-9399-886AB20E2283}"/>
              </a:ext>
            </a:extLst>
          </p:cNvPr>
          <p:cNvCxnSpPr/>
          <p:nvPr/>
        </p:nvCxnSpPr>
        <p:spPr>
          <a:xfrm>
            <a:off x="7237603" y="1872175"/>
            <a:ext cx="0" cy="4347300"/>
          </a:xfrm>
          <a:prstGeom prst="line">
            <a:avLst/>
          </a:prstGeom>
          <a:ln w="28575">
            <a:solidFill>
              <a:srgbClr val="1B146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95D0AB4-5EDF-4DB9-B04B-3C31BAEE798E}"/>
              </a:ext>
            </a:extLst>
          </p:cNvPr>
          <p:cNvSpPr txBox="1">
            <a:spLocks/>
          </p:cNvSpPr>
          <p:nvPr/>
        </p:nvSpPr>
        <p:spPr>
          <a:xfrm>
            <a:off x="119696" y="281712"/>
            <a:ext cx="10862531" cy="1005817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Working later into life, this group is filled with active buyers and not “retirees” with limited spending power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A8963-8380-481C-957B-D1A6AF3AD25D}"/>
              </a:ext>
            </a:extLst>
          </p:cNvPr>
          <p:cNvSpPr/>
          <p:nvPr/>
        </p:nvSpPr>
        <p:spPr>
          <a:xfrm>
            <a:off x="217498" y="1296078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Their household income has outpaced the national average increase over the past 20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568342"/>
            <a:ext cx="12235037" cy="530080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C2DEAA7-BA5E-44C1-94E4-53BB24D2CEBD}"/>
              </a:ext>
            </a:extLst>
          </p:cNvPr>
          <p:cNvSpPr txBox="1">
            <a:spLocks/>
          </p:cNvSpPr>
          <p:nvPr/>
        </p:nvSpPr>
        <p:spPr>
          <a:xfrm>
            <a:off x="546750" y="6327048"/>
            <a:ext cx="9627941" cy="218083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VAB analysis of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Consumer Expenditure Survey 2019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 data, U.S. Bureau of Labor Statistics, reported as of September 2020. Data represents adults 55+ due to data age group breakouts.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C8BA23-12ED-4C01-8D84-C7C2F159EBA4}"/>
              </a:ext>
            </a:extLst>
          </p:cNvPr>
          <p:cNvSpPr txBox="1"/>
          <p:nvPr/>
        </p:nvSpPr>
        <p:spPr>
          <a:xfrm>
            <a:off x="1729001" y="1551609"/>
            <a:ext cx="88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A55+ Total Annual Expenditures By 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(% Share of Total Category Spend)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A89158-4DFA-463C-87A6-2AB6AF4CEF0B}"/>
              </a:ext>
            </a:extLst>
          </p:cNvPr>
          <p:cNvCxnSpPr>
            <a:cxnSpLocks/>
          </p:cNvCxnSpPr>
          <p:nvPr/>
        </p:nvCxnSpPr>
        <p:spPr>
          <a:xfrm>
            <a:off x="342194" y="3505247"/>
            <a:ext cx="11559173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DEA38A-6619-4A56-8E3A-34534C0B20BC}"/>
              </a:ext>
            </a:extLst>
          </p:cNvPr>
          <p:cNvCxnSpPr>
            <a:cxnSpLocks/>
          </p:cNvCxnSpPr>
          <p:nvPr/>
        </p:nvCxnSpPr>
        <p:spPr>
          <a:xfrm>
            <a:off x="316414" y="4962159"/>
            <a:ext cx="11559173" cy="0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9F6056-EFC5-4B95-BE20-30AF5CF72276}"/>
              </a:ext>
            </a:extLst>
          </p:cNvPr>
          <p:cNvGrpSpPr/>
          <p:nvPr/>
        </p:nvGrpSpPr>
        <p:grpSpPr>
          <a:xfrm>
            <a:off x="405478" y="2124617"/>
            <a:ext cx="1807016" cy="1276291"/>
            <a:chOff x="556667" y="2013905"/>
            <a:chExt cx="1807016" cy="127629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E6F394-8EC6-4BF4-A0BB-91D98295BF41}"/>
                </a:ext>
              </a:extLst>
            </p:cNvPr>
            <p:cNvSpPr txBox="1"/>
            <p:nvPr/>
          </p:nvSpPr>
          <p:spPr>
            <a:xfrm>
              <a:off x="823724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$633.5B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(39%)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3E10DB-393A-49F2-82EA-3CAA239C0BEC}"/>
                </a:ext>
              </a:extLst>
            </p:cNvPr>
            <p:cNvSpPr txBox="1"/>
            <p:nvPr/>
          </p:nvSpPr>
          <p:spPr>
            <a:xfrm>
              <a:off x="556667" y="302858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Housing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1613462-D44A-4DF9-A07C-BE408F0F6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8993" y="2013905"/>
              <a:ext cx="482364" cy="4823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6C0AE8-703A-42D3-B598-6C3AF06DE6FD}"/>
              </a:ext>
            </a:extLst>
          </p:cNvPr>
          <p:cNvGrpSpPr/>
          <p:nvPr/>
        </p:nvGrpSpPr>
        <p:grpSpPr>
          <a:xfrm>
            <a:off x="1739740" y="2099293"/>
            <a:ext cx="1807016" cy="1326939"/>
            <a:chOff x="3949595" y="1963257"/>
            <a:chExt cx="1807016" cy="132693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2D5C21-F153-4398-8CB7-60004D908BB0}"/>
                </a:ext>
              </a:extLst>
            </p:cNvPr>
            <p:cNvSpPr txBox="1"/>
            <p:nvPr/>
          </p:nvSpPr>
          <p:spPr>
            <a:xfrm>
              <a:off x="4216652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$381.8B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(56%)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DA9B42-342B-4DD3-B694-2DB757014129}"/>
                </a:ext>
              </a:extLst>
            </p:cNvPr>
            <p:cNvSpPr txBox="1"/>
            <p:nvPr/>
          </p:nvSpPr>
          <p:spPr>
            <a:xfrm>
              <a:off x="3949595" y="302858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Healthcare 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DBB83A2-B18C-4F30-8830-B76C93487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1273" y="1963257"/>
              <a:ext cx="583660" cy="5836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8DD15E-E353-4A08-AE7E-E25785976985}"/>
              </a:ext>
            </a:extLst>
          </p:cNvPr>
          <p:cNvGrpSpPr/>
          <p:nvPr/>
        </p:nvGrpSpPr>
        <p:grpSpPr>
          <a:xfrm>
            <a:off x="3335411" y="2124591"/>
            <a:ext cx="1807016" cy="1276342"/>
            <a:chOff x="5494870" y="2013854"/>
            <a:chExt cx="1807016" cy="127634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1EA9F4-EA08-4B01-AE9E-F5DC615966E3}"/>
                </a:ext>
              </a:extLst>
            </p:cNvPr>
            <p:cNvSpPr txBox="1"/>
            <p:nvPr/>
          </p:nvSpPr>
          <p:spPr>
            <a:xfrm>
              <a:off x="5761927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$259.3B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(42%)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5C3573-D423-4B6A-834D-1061149A9470}"/>
                </a:ext>
              </a:extLst>
            </p:cNvPr>
            <p:cNvSpPr txBox="1"/>
            <p:nvPr/>
          </p:nvSpPr>
          <p:spPr>
            <a:xfrm>
              <a:off x="5494870" y="302858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Food at Home 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7FDFDCC-5682-4F35-ABF0-0399CC831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7145" y="2013854"/>
              <a:ext cx="482467" cy="48246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DA6A06-4971-4B84-894D-4C6F2A212FEB}"/>
              </a:ext>
            </a:extLst>
          </p:cNvPr>
          <p:cNvGrpSpPr/>
          <p:nvPr/>
        </p:nvGrpSpPr>
        <p:grpSpPr>
          <a:xfrm>
            <a:off x="4931082" y="2099293"/>
            <a:ext cx="1807016" cy="1326939"/>
            <a:chOff x="7040145" y="1963257"/>
            <a:chExt cx="1807016" cy="132693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6F82BB-E96D-4087-BDC6-A1B4E1EB798B}"/>
                </a:ext>
              </a:extLst>
            </p:cNvPr>
            <p:cNvSpPr txBox="1"/>
            <p:nvPr/>
          </p:nvSpPr>
          <p:spPr>
            <a:xfrm>
              <a:off x="7307202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</a:t>
              </a:r>
              <a:r>
                <a:rPr lang="en-US" sz="16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208.0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(36%)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85F492-6D6F-4803-8165-FFDA96AABCD1}"/>
                </a:ext>
              </a:extLst>
            </p:cNvPr>
            <p:cNvSpPr txBox="1"/>
            <p:nvPr/>
          </p:nvSpPr>
          <p:spPr>
            <a:xfrm>
              <a:off x="7040145" y="302858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Vehicle Purchases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42995E2-1565-480F-A69F-EE1BD616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1823" y="1963257"/>
              <a:ext cx="583660" cy="58366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2D1D65-99C5-4811-8090-8DECF32FD983}"/>
              </a:ext>
            </a:extLst>
          </p:cNvPr>
          <p:cNvGrpSpPr/>
          <p:nvPr/>
        </p:nvGrpSpPr>
        <p:grpSpPr>
          <a:xfrm>
            <a:off x="6526753" y="2014623"/>
            <a:ext cx="1807016" cy="1496278"/>
            <a:chOff x="8585420" y="1963195"/>
            <a:chExt cx="1807016" cy="149627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86173B-07B5-4DE7-9649-4C38DB55580E}"/>
                </a:ext>
              </a:extLst>
            </p:cNvPr>
            <p:cNvSpPr txBox="1"/>
            <p:nvPr/>
          </p:nvSpPr>
          <p:spPr>
            <a:xfrm>
              <a:off x="8852477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$170.0B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(37%)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33B559-FF05-48DD-B388-8E1943B93D36}"/>
                </a:ext>
              </a:extLst>
            </p:cNvPr>
            <p:cNvSpPr txBox="1"/>
            <p:nvPr/>
          </p:nvSpPr>
          <p:spPr>
            <a:xfrm>
              <a:off x="8585420" y="3028586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Food Away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From Home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28D6321-A869-4E9A-8577-E76D0DFC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7036" y="1963195"/>
              <a:ext cx="583785" cy="58378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4041B0-2B20-4B3D-9559-752ACFCEEB10}"/>
              </a:ext>
            </a:extLst>
          </p:cNvPr>
          <p:cNvGrpSpPr/>
          <p:nvPr/>
        </p:nvGrpSpPr>
        <p:grpSpPr>
          <a:xfrm>
            <a:off x="8122426" y="2000063"/>
            <a:ext cx="1807016" cy="1525399"/>
            <a:chOff x="10130695" y="1934074"/>
            <a:chExt cx="1807016" cy="152539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F19456-7F19-4BED-A646-AAFB56F25210}"/>
                </a:ext>
              </a:extLst>
            </p:cNvPr>
            <p:cNvSpPr txBox="1"/>
            <p:nvPr/>
          </p:nvSpPr>
          <p:spPr>
            <a:xfrm>
              <a:off x="10397752" y="2522761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$119.2B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(43%)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6BAE908-7B78-447B-8E64-456937A783B7}"/>
                </a:ext>
              </a:extLst>
            </p:cNvPr>
            <p:cNvSpPr txBox="1"/>
            <p:nvPr/>
          </p:nvSpPr>
          <p:spPr>
            <a:xfrm>
              <a:off x="10130695" y="3028586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Household Furnishings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&amp; Equipment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E13D943-8AE2-4171-A6AF-325965A3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190" y="1934074"/>
              <a:ext cx="642026" cy="6420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A19E76-7FBB-449A-8D5D-F351FC8306DE}"/>
              </a:ext>
            </a:extLst>
          </p:cNvPr>
          <p:cNvGrpSpPr/>
          <p:nvPr/>
        </p:nvGrpSpPr>
        <p:grpSpPr>
          <a:xfrm>
            <a:off x="10045785" y="2106056"/>
            <a:ext cx="1807016" cy="1276342"/>
            <a:chOff x="1861432" y="3578810"/>
            <a:chExt cx="1807016" cy="127634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B7A15A-14EC-44AD-BA5A-793E09AD77C6}"/>
                </a:ext>
              </a:extLst>
            </p:cNvPr>
            <p:cNvSpPr txBox="1"/>
            <p:nvPr/>
          </p:nvSpPr>
          <p:spPr>
            <a:xfrm>
              <a:off x="2128489" y="4087717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$102.7B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(37%)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3100A78-5D66-47B0-9C38-3DA085F2E57E}"/>
                </a:ext>
              </a:extLst>
            </p:cNvPr>
            <p:cNvSpPr txBox="1"/>
            <p:nvPr/>
          </p:nvSpPr>
          <p:spPr>
            <a:xfrm>
              <a:off x="1861432" y="4593542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Gasoline / Fuel 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E15B731-86EC-4318-8434-2EE90726D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3707" y="3578810"/>
              <a:ext cx="482467" cy="48246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5102B-A28A-4E20-94CF-C2A42154E742}"/>
              </a:ext>
            </a:extLst>
          </p:cNvPr>
          <p:cNvGrpSpPr/>
          <p:nvPr/>
        </p:nvGrpSpPr>
        <p:grpSpPr>
          <a:xfrm>
            <a:off x="8598796" y="3553209"/>
            <a:ext cx="1807016" cy="1324943"/>
            <a:chOff x="2173607" y="2024633"/>
            <a:chExt cx="1807016" cy="132494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248B7A3-14AB-4E69-B688-E0CB7415AA8B}"/>
                </a:ext>
              </a:extLst>
            </p:cNvPr>
            <p:cNvSpPr txBox="1"/>
            <p:nvPr/>
          </p:nvSpPr>
          <p:spPr>
            <a:xfrm>
              <a:off x="2440664" y="2606224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$44.4B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</a:t>
              </a:r>
              <a:r>
                <a:rPr lang="en-US" sz="12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43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%)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F0E8F1F-AA62-43FD-B193-D66DE386208E}"/>
                </a:ext>
              </a:extLst>
            </p:cNvPr>
            <p:cNvSpPr txBox="1"/>
            <p:nvPr/>
          </p:nvSpPr>
          <p:spPr>
            <a:xfrm>
              <a:off x="2173607" y="308796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Transportation 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E59442A-C749-4871-8C8B-ADB614D08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034" y="2024633"/>
              <a:ext cx="642163" cy="64216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AC9D9D-7EB7-4B9F-81A3-5D112CC2D225}"/>
              </a:ext>
            </a:extLst>
          </p:cNvPr>
          <p:cNvGrpSpPr/>
          <p:nvPr/>
        </p:nvGrpSpPr>
        <p:grpSpPr>
          <a:xfrm>
            <a:off x="208349" y="3593158"/>
            <a:ext cx="1807016" cy="1245044"/>
            <a:chOff x="3382831" y="3552472"/>
            <a:chExt cx="1807016" cy="124504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9481B2-F0DF-4BBE-B054-B8D33DDEAED8}"/>
                </a:ext>
              </a:extLst>
            </p:cNvPr>
            <p:cNvSpPr txBox="1"/>
            <p:nvPr/>
          </p:nvSpPr>
          <p:spPr>
            <a:xfrm>
              <a:off x="3649888" y="4054164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</a:t>
              </a:r>
              <a:r>
                <a:rPr lang="en-US" sz="16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75.1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(40%)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763BDB-0EA9-49E3-9A01-06C678036242}"/>
                </a:ext>
              </a:extLst>
            </p:cNvPr>
            <p:cNvSpPr txBox="1"/>
            <p:nvPr/>
          </p:nvSpPr>
          <p:spPr>
            <a:xfrm>
              <a:off x="3382831" y="453590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Phone 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C6A005-3244-4441-A2F2-3459B0925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157" y="3552472"/>
              <a:ext cx="482364" cy="4823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821FF-F325-4377-902F-0243430FB696}"/>
              </a:ext>
            </a:extLst>
          </p:cNvPr>
          <p:cNvGrpSpPr/>
          <p:nvPr/>
        </p:nvGrpSpPr>
        <p:grpSpPr>
          <a:xfrm>
            <a:off x="1784246" y="3511477"/>
            <a:ext cx="1807016" cy="1436688"/>
            <a:chOff x="4893846" y="3530105"/>
            <a:chExt cx="1807016" cy="143668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6E3CD-18E1-45CE-AC49-320603109BBB}"/>
                </a:ext>
              </a:extLst>
            </p:cNvPr>
            <p:cNvSpPr txBox="1"/>
            <p:nvPr/>
          </p:nvSpPr>
          <p:spPr>
            <a:xfrm>
              <a:off x="5160903" y="4054164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$61.1B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(46%)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5F38167-32C4-40D1-84D7-20873333BC66}"/>
                </a:ext>
              </a:extLst>
            </p:cNvPr>
            <p:cNvSpPr txBox="1"/>
            <p:nvPr/>
          </p:nvSpPr>
          <p:spPr>
            <a:xfrm>
              <a:off x="4893846" y="4535906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Audio &amp; Visual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Equipment &amp; Services  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8B0B0E8-C4D7-4A52-A41B-0BB8D107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524" y="3530105"/>
              <a:ext cx="583660" cy="5836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03DF5E-12A8-47B7-AEEF-1DE01AF9C109}"/>
              </a:ext>
            </a:extLst>
          </p:cNvPr>
          <p:cNvGrpSpPr/>
          <p:nvPr/>
        </p:nvGrpSpPr>
        <p:grpSpPr>
          <a:xfrm>
            <a:off x="3360143" y="3581071"/>
            <a:ext cx="1807016" cy="1269219"/>
            <a:chOff x="6404861" y="3528297"/>
            <a:chExt cx="1807016" cy="126921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6A0CA47-ACE9-4ABC-99E6-4B7640A8B3E4}"/>
                </a:ext>
              </a:extLst>
            </p:cNvPr>
            <p:cNvSpPr txBox="1"/>
            <p:nvPr/>
          </p:nvSpPr>
          <p:spPr>
            <a:xfrm>
              <a:off x="6671918" y="4054164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$55.7B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(29%)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FB3E4BB-1AE4-4473-9554-55F483DC84B1}"/>
                </a:ext>
              </a:extLst>
            </p:cNvPr>
            <p:cNvSpPr txBox="1"/>
            <p:nvPr/>
          </p:nvSpPr>
          <p:spPr>
            <a:xfrm>
              <a:off x="6404861" y="453590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Education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EACD97E-59E5-40C3-8948-10721570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3012" y="3528297"/>
              <a:ext cx="530714" cy="53071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2ECB1B-1A82-4032-92A9-5EB7050AF180}"/>
              </a:ext>
            </a:extLst>
          </p:cNvPr>
          <p:cNvGrpSpPr/>
          <p:nvPr/>
        </p:nvGrpSpPr>
        <p:grpSpPr>
          <a:xfrm>
            <a:off x="4936040" y="3581071"/>
            <a:ext cx="2317978" cy="1269219"/>
            <a:chOff x="7915876" y="3528297"/>
            <a:chExt cx="2317978" cy="126921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E838BE8-373E-4849-92BD-78F1264AEF31}"/>
                </a:ext>
              </a:extLst>
            </p:cNvPr>
            <p:cNvSpPr txBox="1"/>
            <p:nvPr/>
          </p:nvSpPr>
          <p:spPr>
            <a:xfrm>
              <a:off x="8438414" y="4054164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$49.3B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</a:t>
              </a:r>
              <a:r>
                <a:rPr lang="en-US" sz="12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49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%)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F70BA0-4C66-45B9-9139-25CFD4C07C43}"/>
                </a:ext>
              </a:extLst>
            </p:cNvPr>
            <p:cNvSpPr txBox="1"/>
            <p:nvPr/>
          </p:nvSpPr>
          <p:spPr>
            <a:xfrm>
              <a:off x="7915876" y="4535906"/>
              <a:ext cx="23179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Housekeeping Supplies 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D13D550-4C8E-4959-B908-CCF77261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9508" y="3528297"/>
              <a:ext cx="530714" cy="53071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8D286-1303-4A09-BA37-3297799BF670}"/>
              </a:ext>
            </a:extLst>
          </p:cNvPr>
          <p:cNvGrpSpPr/>
          <p:nvPr/>
        </p:nvGrpSpPr>
        <p:grpSpPr>
          <a:xfrm>
            <a:off x="10174692" y="3593158"/>
            <a:ext cx="1807016" cy="1245044"/>
            <a:chOff x="278132" y="5069386"/>
            <a:chExt cx="1807016" cy="124504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8551E5F-3F08-4AB4-AC15-4C95D7A52426}"/>
                </a:ext>
              </a:extLst>
            </p:cNvPr>
            <p:cNvSpPr txBox="1"/>
            <p:nvPr/>
          </p:nvSpPr>
          <p:spPr>
            <a:xfrm>
              <a:off x="545189" y="5571078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</a:t>
              </a:r>
              <a:r>
                <a:rPr lang="en-US" sz="16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40.3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(45%)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5E81D17-CBC8-4856-996E-469BD2DEC3B0}"/>
                </a:ext>
              </a:extLst>
            </p:cNvPr>
            <p:cNvSpPr txBox="1"/>
            <p:nvPr/>
          </p:nvSpPr>
          <p:spPr>
            <a:xfrm>
              <a:off x="278132" y="6052820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Pets 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51BCF25-9C33-429E-913C-3C95A004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458" y="5069386"/>
              <a:ext cx="482364" cy="48236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22DEF6-F912-4179-93FA-243DCF865E1B}"/>
              </a:ext>
            </a:extLst>
          </p:cNvPr>
          <p:cNvGrpSpPr/>
          <p:nvPr/>
        </p:nvGrpSpPr>
        <p:grpSpPr>
          <a:xfrm>
            <a:off x="7022899" y="3521881"/>
            <a:ext cx="1807016" cy="1387599"/>
            <a:chOff x="9884121" y="3473030"/>
            <a:chExt cx="1807016" cy="138759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0D29FF1-01ED-4273-A686-7A038A288B94}"/>
                </a:ext>
              </a:extLst>
            </p:cNvPr>
            <p:cNvSpPr txBox="1"/>
            <p:nvPr/>
          </p:nvSpPr>
          <p:spPr>
            <a:xfrm>
              <a:off x="10151178" y="3959575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</a:t>
              </a:r>
              <a:r>
                <a:rPr lang="en-US" sz="16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49.0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</a:t>
              </a:r>
              <a:r>
                <a:rPr lang="en-US" sz="1200" b="1" dirty="0">
                  <a:solidFill>
                    <a:srgbClr val="1B1464"/>
                  </a:solidFill>
                  <a:latin typeface="Helvetica" panose="020B0403020202020204" pitchFamily="34" charset="0"/>
                </a:rPr>
                <a:t>42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%)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6A11781-266D-426D-B81A-1D2546577463}"/>
                </a:ext>
              </a:extLst>
            </p:cNvPr>
            <p:cNvSpPr txBox="1"/>
            <p:nvPr/>
          </p:nvSpPr>
          <p:spPr>
            <a:xfrm>
              <a:off x="9884121" y="4429742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Entertainment Fees / Admissions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C8845BB-80FF-4DF6-83AA-C5E0F170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2272" y="3473030"/>
              <a:ext cx="530714" cy="53071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4CA066-25C7-4CE8-A9B2-10651C93F085}"/>
              </a:ext>
            </a:extLst>
          </p:cNvPr>
          <p:cNvGrpSpPr/>
          <p:nvPr/>
        </p:nvGrpSpPr>
        <p:grpSpPr>
          <a:xfrm>
            <a:off x="476175" y="4966359"/>
            <a:ext cx="1807016" cy="1438439"/>
            <a:chOff x="1543593" y="4968767"/>
            <a:chExt cx="1807016" cy="143843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66B46C5-62BB-4CBC-8B3F-935D7FB01489}"/>
                </a:ext>
              </a:extLst>
            </p:cNvPr>
            <p:cNvSpPr txBox="1"/>
            <p:nvPr/>
          </p:nvSpPr>
          <p:spPr>
            <a:xfrm>
              <a:off x="1810650" y="5494577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$39.7B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(40%)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4303E71-4168-490A-9502-966E61C58136}"/>
                </a:ext>
              </a:extLst>
            </p:cNvPr>
            <p:cNvSpPr txBox="1"/>
            <p:nvPr/>
          </p:nvSpPr>
          <p:spPr>
            <a:xfrm>
              <a:off x="1543593" y="5976319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Personal Care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Products &amp; Services 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97714F1-C649-4266-8F0E-46B091AA2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1801" y="4968767"/>
              <a:ext cx="530600" cy="5306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550447-785C-40C0-B746-35ACE0BCD9CB}"/>
              </a:ext>
            </a:extLst>
          </p:cNvPr>
          <p:cNvGrpSpPr/>
          <p:nvPr/>
        </p:nvGrpSpPr>
        <p:grpSpPr>
          <a:xfrm>
            <a:off x="2362702" y="5003866"/>
            <a:ext cx="1807016" cy="1363424"/>
            <a:chOff x="3011839" y="5043782"/>
            <a:chExt cx="1807016" cy="136342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517670-5D38-46A2-B17E-246359572114}"/>
                </a:ext>
              </a:extLst>
            </p:cNvPr>
            <p:cNvSpPr txBox="1"/>
            <p:nvPr/>
          </p:nvSpPr>
          <p:spPr>
            <a:xfrm>
              <a:off x="3278896" y="5506152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$35.5B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(38%)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BA7003B-E8FF-452E-9EDE-3F39DF4CDAA1}"/>
                </a:ext>
              </a:extLst>
            </p:cNvPr>
            <p:cNvSpPr txBox="1"/>
            <p:nvPr/>
          </p:nvSpPr>
          <p:spPr>
            <a:xfrm>
              <a:off x="3011839" y="5976319"/>
              <a:ext cx="1807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Women &amp; Girls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Apparel 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35E7C75-42D3-4779-9C0F-B81990D9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165" y="5043782"/>
              <a:ext cx="482364" cy="48236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EC827E-C577-4473-9B05-11E8CC71071B}"/>
              </a:ext>
            </a:extLst>
          </p:cNvPr>
          <p:cNvGrpSpPr/>
          <p:nvPr/>
        </p:nvGrpSpPr>
        <p:grpSpPr>
          <a:xfrm>
            <a:off x="4249229" y="5099468"/>
            <a:ext cx="1807016" cy="1172221"/>
            <a:chOff x="4465608" y="5065708"/>
            <a:chExt cx="1807016" cy="1172221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F613F4A-64CB-432B-BCD6-775EB27A64DB}"/>
                </a:ext>
              </a:extLst>
            </p:cNvPr>
            <p:cNvSpPr txBox="1"/>
            <p:nvPr/>
          </p:nvSpPr>
          <p:spPr>
            <a:xfrm>
              <a:off x="4732665" y="5506152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$34.3B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(45%)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89EE172-CE4E-4747-9317-DB0BA359AC78}"/>
                </a:ext>
              </a:extLst>
            </p:cNvPr>
            <p:cNvSpPr txBox="1"/>
            <p:nvPr/>
          </p:nvSpPr>
          <p:spPr>
            <a:xfrm>
              <a:off x="4465608" y="5976319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Alcohol 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C83C23C-808F-4FBF-AC62-7D9C8CE9D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860" y="5065708"/>
              <a:ext cx="438513" cy="4385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24CD7B-350D-4D04-B36A-36EF701BE7B8}"/>
              </a:ext>
            </a:extLst>
          </p:cNvPr>
          <p:cNvGrpSpPr/>
          <p:nvPr/>
        </p:nvGrpSpPr>
        <p:grpSpPr>
          <a:xfrm>
            <a:off x="6135756" y="5088479"/>
            <a:ext cx="1807016" cy="1194198"/>
            <a:chOff x="5919377" y="5043731"/>
            <a:chExt cx="1807016" cy="119419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5A46239-FA32-4349-876F-199CC5A5C6D1}"/>
                </a:ext>
              </a:extLst>
            </p:cNvPr>
            <p:cNvSpPr txBox="1"/>
            <p:nvPr/>
          </p:nvSpPr>
          <p:spPr>
            <a:xfrm>
              <a:off x="6186434" y="5506152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$19.1B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(32%)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634B3CE-ADD2-46A8-AE6C-BC8636346C91}"/>
                </a:ext>
              </a:extLst>
            </p:cNvPr>
            <p:cNvSpPr txBox="1"/>
            <p:nvPr/>
          </p:nvSpPr>
          <p:spPr>
            <a:xfrm>
              <a:off x="5919377" y="5976319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Men &amp; Boys Apparel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D3CD0BA-DD3D-449B-A07E-56D553BB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652" y="5043731"/>
              <a:ext cx="482467" cy="48246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CA0178-1456-497C-8B8E-CD0DE509E0B6}"/>
              </a:ext>
            </a:extLst>
          </p:cNvPr>
          <p:cNvGrpSpPr/>
          <p:nvPr/>
        </p:nvGrpSpPr>
        <p:grpSpPr>
          <a:xfrm>
            <a:off x="8022283" y="5048589"/>
            <a:ext cx="1807016" cy="1273978"/>
            <a:chOff x="7373146" y="4963951"/>
            <a:chExt cx="1807016" cy="127397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FE9002B-AA7A-4F3F-9500-B5DBD2B7F5D5}"/>
                </a:ext>
              </a:extLst>
            </p:cNvPr>
            <p:cNvSpPr txBox="1"/>
            <p:nvPr/>
          </p:nvSpPr>
          <p:spPr>
            <a:xfrm>
              <a:off x="7640203" y="5506152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$18.2B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(33%)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E52CDDB-E8E4-4921-8A35-D20E9EA55EE6}"/>
                </a:ext>
              </a:extLst>
            </p:cNvPr>
            <p:cNvSpPr txBox="1"/>
            <p:nvPr/>
          </p:nvSpPr>
          <p:spPr>
            <a:xfrm>
              <a:off x="7373146" y="5976319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Footwear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A5479A8-915F-4391-A9FB-E4EC9AD5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641" y="4963951"/>
              <a:ext cx="642026" cy="64202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174B96-7E1D-476D-9A2A-7092B9D1ACC4}"/>
              </a:ext>
            </a:extLst>
          </p:cNvPr>
          <p:cNvGrpSpPr/>
          <p:nvPr/>
        </p:nvGrpSpPr>
        <p:grpSpPr>
          <a:xfrm>
            <a:off x="9908809" y="5079847"/>
            <a:ext cx="1807016" cy="1211462"/>
            <a:chOff x="8826915" y="5026467"/>
            <a:chExt cx="1807016" cy="121146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AC6679-DF88-4E59-863D-B2D17206DF8D}"/>
                </a:ext>
              </a:extLst>
            </p:cNvPr>
            <p:cNvSpPr txBox="1"/>
            <p:nvPr/>
          </p:nvSpPr>
          <p:spPr>
            <a:xfrm>
              <a:off x="9093972" y="5506152"/>
              <a:ext cx="1272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$7.0B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(57%)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5E5DAF9-6C92-40E0-A3BD-4B2B2601D220}"/>
                </a:ext>
              </a:extLst>
            </p:cNvPr>
            <p:cNvSpPr txBox="1"/>
            <p:nvPr/>
          </p:nvSpPr>
          <p:spPr>
            <a:xfrm>
              <a:off x="8826915" y="5976319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</a:rPr>
                <a:t>Reading 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EC9E8D3-DB11-4459-B967-0BDCDE57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1926" y="5026467"/>
              <a:ext cx="516995" cy="51699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721C14B-1F5E-42A7-8395-AFAB44287FCB}"/>
              </a:ext>
            </a:extLst>
          </p:cNvPr>
          <p:cNvSpPr txBox="1">
            <a:spLocks/>
          </p:cNvSpPr>
          <p:nvPr/>
        </p:nvSpPr>
        <p:spPr>
          <a:xfrm>
            <a:off x="119696" y="82391"/>
            <a:ext cx="11219010" cy="1005817"/>
          </a:xfrm>
          <a:prstGeom prst="rect">
            <a:avLst/>
          </a:prstGeom>
        </p:spPr>
        <p:txBody>
          <a:bodyPr vert="horz" lIns="116656" tIns="58311" rIns="116656" bIns="58311" rtlCol="0" anchor="ctr">
            <a:norm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Adults 55+ collectively spend more on consumer goods &amp; services than any other demographic segment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AA3D8-95B5-48BF-9E7E-2108A40A90CC}"/>
              </a:ext>
            </a:extLst>
          </p:cNvPr>
          <p:cNvSpPr/>
          <p:nvPr/>
        </p:nvSpPr>
        <p:spPr>
          <a:xfrm>
            <a:off x="313262" y="1109833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22"/>
              </a:buBlip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In fact, on average adults 55+ are responsible for </a:t>
            </a:r>
            <a:r>
              <a:rPr lang="en-US" sz="1600" u="sng" dirty="0">
                <a:solidFill>
                  <a:srgbClr val="1B1464"/>
                </a:solidFill>
                <a:latin typeface="Helvetica"/>
              </a:rPr>
              <a:t>42%</a:t>
            </a:r>
            <a:r>
              <a:rPr lang="en-US" sz="1600" dirty="0">
                <a:solidFill>
                  <a:srgbClr val="1B1464"/>
                </a:solidFill>
                <a:latin typeface="Helvetica"/>
              </a:rPr>
              <a:t> of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spending across the top consumer categories</a:t>
            </a:r>
            <a:endParaRPr lang="en-US" dirty="0">
              <a:solidFill>
                <a:srgbClr val="1B146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78A4-9B27-4D4B-8BFB-CE92037B6D7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0BAC-31CF-4AD7-9B55-EABF3671A49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78B6A-F317-469C-84A0-665CE6CC40E2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2358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4815-16AD-4D77-B89B-EED1B8782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191"/>
            <a:ext cx="12192000" cy="708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06667" y="3057008"/>
            <a:ext cx="7112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1A62"/>
                </a:solidFill>
                <a:latin typeface="Helvetica" pitchFamily="2" charset="0"/>
              </a:rPr>
              <a:t>With plenty of disposable income and time on their hands, adults 55+ are more active and spend more than millennials</a:t>
            </a:r>
          </a:p>
        </p:txBody>
      </p:sp>
    </p:spTree>
    <p:extLst>
      <p:ext uri="{BB962C8B-B14F-4D97-AF65-F5344CB8AC3E}">
        <p14:creationId xmlns:p14="http://schemas.microsoft.com/office/powerpoint/2010/main" val="346382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lang="en-US" sz="2000" b="1" dirty="0">
                <a:solidFill>
                  <a:srgbClr val="00BFF2"/>
                </a:solidFill>
                <a:latin typeface="Helvetica" pitchFamily="2" charset="0"/>
              </a:rPr>
              <a:t>discover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EEF44E4-E975-4760-91C3-BB3793B5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1" y="4269336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1DA80E5-4A68-436A-AF65-C5276772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6" y="4252054"/>
            <a:ext cx="3183572" cy="14710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10A3B9A-A32F-48BC-8546-671243C7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80" y="4252054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</p:spTree>
    <p:extLst>
      <p:ext uri="{BB962C8B-B14F-4D97-AF65-F5344CB8AC3E}">
        <p14:creationId xmlns:p14="http://schemas.microsoft.com/office/powerpoint/2010/main" val="4979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568342"/>
            <a:ext cx="12235037" cy="530080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 Placeholder 3">
            <a:extLst>
              <a:ext uri="{FF2B5EF4-FFF2-40B4-BE49-F238E27FC236}">
                <a16:creationId xmlns:a16="http://schemas.microsoft.com/office/drawing/2014/main" id="{F113DCD8-76BB-4DF2-A5B7-0773E85A0979}"/>
              </a:ext>
            </a:extLst>
          </p:cNvPr>
          <p:cNvSpPr txBox="1">
            <a:spLocks/>
          </p:cNvSpPr>
          <p:nvPr/>
        </p:nvSpPr>
        <p:spPr>
          <a:xfrm>
            <a:off x="503967" y="6186337"/>
            <a:ext cx="11713588" cy="321748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Source: VAB analysis of Bureau of Labor Statistics data,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American Time Use Survey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2019, % Share Based on Average Hours Per Day Spent in Primary Activities; data represents A55+ due to data breakouts; Younger Millennials = A25-34 due to data breakouts.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B30F3089-3BFC-42A7-B877-4BC3298A55C5}"/>
              </a:ext>
            </a:extLst>
          </p:cNvPr>
          <p:cNvSpPr txBox="1">
            <a:spLocks/>
          </p:cNvSpPr>
          <p:nvPr/>
        </p:nvSpPr>
        <p:spPr>
          <a:xfrm>
            <a:off x="9622" y="289826"/>
            <a:ext cx="12235037" cy="1005817"/>
          </a:xfrm>
          <a:prstGeom prst="rect">
            <a:avLst/>
          </a:prstGeom>
        </p:spPr>
        <p:txBody>
          <a:bodyPr vert="horz" lIns="116656" tIns="58311" rIns="116656" bIns="58311" rtlCol="0" anchor="ctr">
            <a:normAutofit/>
          </a:bodyPr>
          <a:lstStyle>
            <a:defPPr>
              <a:defRPr lang="en-US"/>
            </a:defPPr>
            <a:lvl1pPr marR="0" lvl="0" indent="0" defTabSz="583178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bg1"/>
                </a:solidFill>
                <a:latin typeface="Trebuchet MS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More disposable income, and often less demanding family responsibilities, frees older adults to indulge their interests and spend on their hobbies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73BDF53-09EE-4648-803D-4066A98DA7CC}"/>
              </a:ext>
            </a:extLst>
          </p:cNvPr>
          <p:cNvSpPr txBox="1"/>
          <p:nvPr/>
        </p:nvSpPr>
        <p:spPr>
          <a:xfrm>
            <a:off x="-6974" y="4690613"/>
            <a:ext cx="268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A55+ Spend 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12%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 More Time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Than Younger Millennials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Eating &amp; Drinking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D38534-FEE8-48E4-85F2-43529DA460EB}"/>
              </a:ext>
            </a:extLst>
          </p:cNvPr>
          <p:cNvSpPr txBox="1"/>
          <p:nvPr/>
        </p:nvSpPr>
        <p:spPr>
          <a:xfrm>
            <a:off x="2493604" y="4690613"/>
            <a:ext cx="268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A55+ Spend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46% More Time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Than Younger Millennials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Shopping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DC7866A-076B-437B-B773-B3EC06F892B8}"/>
              </a:ext>
            </a:extLst>
          </p:cNvPr>
          <p:cNvSpPr txBox="1"/>
          <p:nvPr/>
        </p:nvSpPr>
        <p:spPr>
          <a:xfrm>
            <a:off x="5256067" y="4690613"/>
            <a:ext cx="342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A55+ Spend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57% More Time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Than Younger Millennials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Doing Leisure Activities &amp; Sports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1238C32-D3F9-4ECD-95DE-25A626291CC0}"/>
              </a:ext>
            </a:extLst>
          </p:cNvPr>
          <p:cNvSpPr txBox="1"/>
          <p:nvPr/>
        </p:nvSpPr>
        <p:spPr>
          <a:xfrm>
            <a:off x="8794505" y="4690613"/>
            <a:ext cx="342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A55+ Spend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51% More Time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Than Younger Millennials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Doing Household Activities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To Maintain Their Homes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61655B6-7EA6-471E-8E17-D27820A74C16}"/>
              </a:ext>
            </a:extLst>
          </p:cNvPr>
          <p:cNvSpPr txBox="1"/>
          <p:nvPr/>
        </p:nvSpPr>
        <p:spPr>
          <a:xfrm>
            <a:off x="2712844" y="1733710"/>
            <a:ext cx="702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Normal" pitchFamily="2" charset="0"/>
              </a:rPr>
              <a:t>In many ways, they are more active than younger millennials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E203F-FD78-4948-B5CE-0E69595A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7850-E945-49E2-A80D-AB48A970C3CB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7806E-B8A0-42B5-A66A-F180B539360F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E864646-6279-460A-829B-F46284BB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1" y="2639203"/>
            <a:ext cx="1831777" cy="183177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E55D8D6-27DE-465C-88D8-FE37E5328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545" y="2722465"/>
            <a:ext cx="1665252" cy="166525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A7D9440-6B13-4811-809B-503E9FABE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14" y="2547614"/>
            <a:ext cx="2014955" cy="201495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C4F8ADE-DB37-411D-AE43-9FB66BB13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141" y="2639203"/>
            <a:ext cx="1831777" cy="18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B1CD8-BC9D-4022-85B6-46EDE1C20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403" y="0"/>
            <a:ext cx="4508598" cy="68580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B22562-DB2E-44DA-8378-27A5778D01C9}"/>
              </a:ext>
            </a:extLst>
          </p:cNvPr>
          <p:cNvGraphicFramePr/>
          <p:nvPr/>
        </p:nvGraphicFramePr>
        <p:xfrm>
          <a:off x="285367" y="1178569"/>
          <a:ext cx="7122376" cy="523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5A85A5-DA5A-4BC3-8BAB-072A8BAB2AB2}"/>
              </a:ext>
            </a:extLst>
          </p:cNvPr>
          <p:cNvSpPr txBox="1">
            <a:spLocks/>
          </p:cNvSpPr>
          <p:nvPr/>
        </p:nvSpPr>
        <p:spPr>
          <a:xfrm>
            <a:off x="546751" y="6179236"/>
            <a:ext cx="7093616" cy="30383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VAB analysis of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Consumer Expenditure Survey 2019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 data, U.S. Bureau of Labor Statistics, reported as of September 2020, Adults 55+ calculated based on a weighted average for Adults 55-64 and Adults 65 and older; Data represents adults 55+ due to data age group breakouts.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24D878-F01A-4EAA-8A84-983D28CE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4" y="132824"/>
            <a:ext cx="7563709" cy="944628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They buy across the same categories of goods and services as millennials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604EA-B70C-4B10-BD94-8634C802F3B8}"/>
              </a:ext>
            </a:extLst>
          </p:cNvPr>
          <p:cNvSpPr txBox="1"/>
          <p:nvPr/>
        </p:nvSpPr>
        <p:spPr>
          <a:xfrm>
            <a:off x="1584930" y="1535261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Adults 25-34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41266-5939-4312-81B5-D03EC6E11457}"/>
              </a:ext>
            </a:extLst>
          </p:cNvPr>
          <p:cNvSpPr txBox="1"/>
          <p:nvPr/>
        </p:nvSpPr>
        <p:spPr>
          <a:xfrm>
            <a:off x="4562573" y="1535261"/>
            <a:ext cx="161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Adults 55+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72D6A-A91A-4C8D-9202-CD003F2EA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573ACE-0485-46D4-9208-4600D3B64B86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0FEF5-7F94-479E-A6FE-32668B88D9C2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07075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4815-16AD-4D77-B89B-EED1B8782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191"/>
            <a:ext cx="12166036" cy="708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06667" y="3057008"/>
            <a:ext cx="7112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1A62"/>
                </a:solidFill>
                <a:latin typeface="Helvetica" pitchFamily="2" charset="0"/>
              </a:rPr>
              <a:t>By being inclusive of the adult 55+ segment, brands automatically unleash $4 trillion more in consumer spending…  </a:t>
            </a:r>
          </a:p>
        </p:txBody>
      </p:sp>
    </p:spTree>
    <p:extLst>
      <p:ext uri="{BB962C8B-B14F-4D97-AF65-F5344CB8AC3E}">
        <p14:creationId xmlns:p14="http://schemas.microsoft.com/office/powerpoint/2010/main" val="128069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7EFB0EB-8C17-4FF2-AE2E-4B0C5CD63E7E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3304D99E-E752-45DC-8BAE-B12B5A27F098}"/>
              </a:ext>
            </a:extLst>
          </p:cNvPr>
          <p:cNvGraphicFramePr/>
          <p:nvPr/>
        </p:nvGraphicFramePr>
        <p:xfrm>
          <a:off x="4779811" y="1548172"/>
          <a:ext cx="2632379" cy="258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D2180045-BA35-4315-B79F-F508BACEE636}"/>
              </a:ext>
            </a:extLst>
          </p:cNvPr>
          <p:cNvSpPr/>
          <p:nvPr/>
        </p:nvSpPr>
        <p:spPr>
          <a:xfrm>
            <a:off x="0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C60160F-8C21-49B2-AACC-077833879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CCB081BF-B8FC-441F-9D2D-42186524A3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65BBBF-36CD-44D2-BD22-1169D602C10F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9D89FC-824D-4DE9-B999-B64A03EC0C2E}"/>
              </a:ext>
            </a:extLst>
          </p:cNvPr>
          <p:cNvSpPr txBox="1"/>
          <p:nvPr/>
        </p:nvSpPr>
        <p:spPr>
          <a:xfrm>
            <a:off x="236215" y="1725733"/>
            <a:ext cx="11664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Annual Aggregate U.S. Expenditures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653D2BDC-24F3-4E52-B3D0-193CBFAE801F}"/>
              </a:ext>
            </a:extLst>
          </p:cNvPr>
          <p:cNvGraphicFramePr/>
          <p:nvPr/>
        </p:nvGraphicFramePr>
        <p:xfrm>
          <a:off x="8069824" y="1548172"/>
          <a:ext cx="2463483" cy="25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99EED67-0739-48E3-839D-0D8AEB9C1528}"/>
              </a:ext>
            </a:extLst>
          </p:cNvPr>
          <p:cNvSpPr txBox="1">
            <a:spLocks/>
          </p:cNvSpPr>
          <p:nvPr/>
        </p:nvSpPr>
        <p:spPr>
          <a:xfrm>
            <a:off x="526244" y="6322396"/>
            <a:ext cx="11374749" cy="18577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 Expenditure Survey 2019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data, U.S. Bureau of Labor Statistics, reported as of September 2020.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6BE19759-9988-4670-B620-6C087993AB93}"/>
              </a:ext>
            </a:extLst>
          </p:cNvPr>
          <p:cNvGraphicFramePr/>
          <p:nvPr/>
        </p:nvGraphicFramePr>
        <p:xfrm>
          <a:off x="6434805" y="3288365"/>
          <a:ext cx="2463483" cy="25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" name="Oval 62">
            <a:extLst>
              <a:ext uri="{FF2B5EF4-FFF2-40B4-BE49-F238E27FC236}">
                <a16:creationId xmlns:a16="http://schemas.microsoft.com/office/drawing/2014/main" id="{60F664CB-BADF-49B6-B6DC-C1BFCA365C2C}"/>
              </a:ext>
            </a:extLst>
          </p:cNvPr>
          <p:cNvSpPr/>
          <p:nvPr/>
        </p:nvSpPr>
        <p:spPr>
          <a:xfrm>
            <a:off x="4419143" y="2716279"/>
            <a:ext cx="3406924" cy="3410457"/>
          </a:xfrm>
          <a:prstGeom prst="ellipse">
            <a:avLst/>
          </a:prstGeom>
          <a:solidFill>
            <a:srgbClr val="1B1464"/>
          </a:solidFill>
          <a:ln>
            <a:solidFill>
              <a:srgbClr val="1B14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FDCA6A-C14A-4955-9639-7DC0011DFC57}"/>
              </a:ext>
            </a:extLst>
          </p:cNvPr>
          <p:cNvSpPr txBox="1"/>
          <p:nvPr/>
        </p:nvSpPr>
        <p:spPr>
          <a:xfrm>
            <a:off x="5009797" y="2321870"/>
            <a:ext cx="22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$8.3 Trillion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C84E0DF-2C84-4389-97D1-85BE7B21BCF5}"/>
              </a:ext>
            </a:extLst>
          </p:cNvPr>
          <p:cNvSpPr/>
          <p:nvPr/>
        </p:nvSpPr>
        <p:spPr>
          <a:xfrm>
            <a:off x="5176201" y="4017097"/>
            <a:ext cx="1892808" cy="1892808"/>
          </a:xfrm>
          <a:prstGeom prst="ellipse">
            <a:avLst/>
          </a:prstGeom>
          <a:solidFill>
            <a:srgbClr val="00BF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Adults 25-54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55% of total expenditures ($4.6T)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F75D94-C296-43FC-B70E-DD27F38268DE}"/>
              </a:ext>
            </a:extLst>
          </p:cNvPr>
          <p:cNvSpPr txBox="1"/>
          <p:nvPr/>
        </p:nvSpPr>
        <p:spPr>
          <a:xfrm>
            <a:off x="4965040" y="3087390"/>
            <a:ext cx="23151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Outside A25-54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45% of total expenditures ($3.7T)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FE3CFC99-28F9-442A-8334-B9FF8B3124DE}"/>
              </a:ext>
            </a:extLst>
          </p:cNvPr>
          <p:cNvSpPr txBox="1">
            <a:spLocks/>
          </p:cNvSpPr>
          <p:nvPr/>
        </p:nvSpPr>
        <p:spPr>
          <a:xfrm>
            <a:off x="320511" y="217851"/>
            <a:ext cx="11580482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rPr>
              <a:t>Opening the TV buying demo to all adults, rather than focusing on a traditional demo target like A25-54, unlocks access to consumers that spend nearly $4 trillion annually, or 45% of total U.S. expenditures</a:t>
            </a:r>
          </a:p>
        </p:txBody>
      </p:sp>
    </p:spTree>
    <p:extLst>
      <p:ext uri="{BB962C8B-B14F-4D97-AF65-F5344CB8AC3E}">
        <p14:creationId xmlns:p14="http://schemas.microsoft.com/office/powerpoint/2010/main" val="324712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65987-1E41-41BC-93E6-FE136D112BA7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A24F57D-23F2-45BC-B9E7-CC77AE0DB844}"/>
              </a:ext>
            </a:extLst>
          </p:cNvPr>
          <p:cNvGraphicFramePr/>
          <p:nvPr/>
        </p:nvGraphicFramePr>
        <p:xfrm>
          <a:off x="4779811" y="1548172"/>
          <a:ext cx="2632379" cy="258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CC983DC-5437-428B-BFF6-E49963CAFF09}"/>
              </a:ext>
            </a:extLst>
          </p:cNvPr>
          <p:cNvGraphicFramePr/>
          <p:nvPr/>
        </p:nvGraphicFramePr>
        <p:xfrm>
          <a:off x="6434805" y="3288365"/>
          <a:ext cx="2463483" cy="25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C9E2078-D06F-4D3F-AA0E-8FC0A8344351}"/>
              </a:ext>
            </a:extLst>
          </p:cNvPr>
          <p:cNvSpPr/>
          <p:nvPr/>
        </p:nvSpPr>
        <p:spPr>
          <a:xfrm>
            <a:off x="0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483AAE-A524-4C3B-9F9B-8E7C76167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B69C360-D6C1-4798-8E3F-84CCBFE1FB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B05E30-1495-4A17-886B-3A518336BD52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BB2417-D791-4A10-A0DB-E800C8C47EC0}"/>
              </a:ext>
            </a:extLst>
          </p:cNvPr>
          <p:cNvSpPr txBox="1"/>
          <p:nvPr/>
        </p:nvSpPr>
        <p:spPr>
          <a:xfrm>
            <a:off x="236215" y="1725733"/>
            <a:ext cx="11664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National TV IMPs (equivalized)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 Year: ’18 – ‘19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7696C25-5CB1-40A6-A6C9-7F608EEE9305}"/>
              </a:ext>
            </a:extLst>
          </p:cNvPr>
          <p:cNvSpPr txBox="1">
            <a:spLocks/>
          </p:cNvSpPr>
          <p:nvPr/>
        </p:nvSpPr>
        <p:spPr>
          <a:xfrm>
            <a:off x="236215" y="189570"/>
            <a:ext cx="11664778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rPr>
              <a:t>An adult 18+ buying demo also opens value within nearly four trillion national TV impressions, or 62% of the total, that can be included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rPr>
              <a:t>TV plans for brands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4383D7B-93D1-49EE-9D7B-BB8E2F3ED7ED}"/>
              </a:ext>
            </a:extLst>
          </p:cNvPr>
          <p:cNvGraphicFramePr/>
          <p:nvPr/>
        </p:nvGraphicFramePr>
        <p:xfrm>
          <a:off x="8069824" y="1548172"/>
          <a:ext cx="2463483" cy="25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410374B8-8EAF-4B52-A996-0AF8C42675D1}"/>
              </a:ext>
            </a:extLst>
          </p:cNvPr>
          <p:cNvSpPr/>
          <p:nvPr/>
        </p:nvSpPr>
        <p:spPr>
          <a:xfrm>
            <a:off x="4419143" y="2716279"/>
            <a:ext cx="3406924" cy="3410457"/>
          </a:xfrm>
          <a:prstGeom prst="ellipse">
            <a:avLst/>
          </a:prstGeom>
          <a:solidFill>
            <a:srgbClr val="1B1464"/>
          </a:solidFill>
          <a:ln>
            <a:solidFill>
              <a:srgbClr val="1B14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12208-5AB9-4F70-83B3-F39B5CBAFDA9}"/>
              </a:ext>
            </a:extLst>
          </p:cNvPr>
          <p:cNvSpPr txBox="1"/>
          <p:nvPr/>
        </p:nvSpPr>
        <p:spPr>
          <a:xfrm>
            <a:off x="5009797" y="2331598"/>
            <a:ext cx="22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5.9 Trillion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D9A5C-C40C-4AC5-A897-2ADF64893E41}"/>
              </a:ext>
            </a:extLst>
          </p:cNvPr>
          <p:cNvSpPr txBox="1"/>
          <p:nvPr/>
        </p:nvSpPr>
        <p:spPr>
          <a:xfrm>
            <a:off x="4702367" y="3454542"/>
            <a:ext cx="284047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Outside A25-54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Helvetica" panose="020B0403020202020204" pitchFamily="34" charset="0"/>
              </a:rPr>
              <a:t>62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total IMPs (3.7T)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F483CA-3A39-4DD6-B978-7617472DF100}"/>
              </a:ext>
            </a:extLst>
          </p:cNvPr>
          <p:cNvSpPr txBox="1"/>
          <p:nvPr/>
        </p:nvSpPr>
        <p:spPr>
          <a:xfrm>
            <a:off x="446732" y="6214963"/>
            <a:ext cx="1168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Ad Intel data. National TV (broadcast TV, cable TV), Total Day, All Genres, C3, Demos: P18-24, P25-34, P35-44, P45-54, P55-64, P65+, excludes Promos / PSAs / Local Avails, Broadcast Year represent: 9/24/18-9/22/19.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P18+. Note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C3 stream does not include Spanish-Language network data.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CEDD52-D09C-43F7-BDFF-A166F9C83F70}"/>
              </a:ext>
            </a:extLst>
          </p:cNvPr>
          <p:cNvSpPr/>
          <p:nvPr/>
        </p:nvSpPr>
        <p:spPr>
          <a:xfrm>
            <a:off x="5477953" y="4526858"/>
            <a:ext cx="1289304" cy="1289304"/>
          </a:xfrm>
          <a:prstGeom prst="ellipse">
            <a:avLst/>
          </a:prstGeom>
          <a:solidFill>
            <a:srgbClr val="00BF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Adults 25-54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 of total IMPs (2.2T)</a:t>
            </a:r>
          </a:p>
        </p:txBody>
      </p:sp>
    </p:spTree>
    <p:extLst>
      <p:ext uri="{BB962C8B-B14F-4D97-AF65-F5344CB8AC3E}">
        <p14:creationId xmlns:p14="http://schemas.microsoft.com/office/powerpoint/2010/main" val="3670503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93CAFA-23FE-4EF0-BEA1-A4ABDE9E46A8}"/>
              </a:ext>
            </a:extLst>
          </p:cNvPr>
          <p:cNvSpPr/>
          <p:nvPr/>
        </p:nvSpPr>
        <p:spPr>
          <a:xfrm>
            <a:off x="-1" y="1568342"/>
            <a:ext cx="12235037" cy="530080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154C6-10F0-410D-937C-941C2C063DEB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751C6-342A-4AEA-B9C4-62845B483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3AFE32-3FDF-4C32-B7B1-55C86804B16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CF791-0941-4EBE-98BB-81E1242A63ED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E43A442B-6935-4306-BEAB-732BCE68398B}"/>
              </a:ext>
            </a:extLst>
          </p:cNvPr>
          <p:cNvSpPr txBox="1">
            <a:spLocks/>
          </p:cNvSpPr>
          <p:nvPr/>
        </p:nvSpPr>
        <p:spPr>
          <a:xfrm>
            <a:off x="245097" y="312123"/>
            <a:ext cx="1189034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With sophisticated consumer profiles and 1st party data,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savvy marketers understand age isn’t what defines their customer </a:t>
            </a: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A8A4662D-A859-4D18-B42D-710D7DA7A5DA}"/>
              </a:ext>
            </a:extLst>
          </p:cNvPr>
          <p:cNvSpPr/>
          <p:nvPr/>
        </p:nvSpPr>
        <p:spPr>
          <a:xfrm>
            <a:off x="984125" y="2303659"/>
            <a:ext cx="4822310" cy="4045675"/>
          </a:xfrm>
          <a:custGeom>
            <a:avLst/>
            <a:gdLst/>
            <a:ahLst/>
            <a:cxnLst/>
            <a:rect l="l" t="t" r="r" b="b"/>
            <a:pathLst>
              <a:path w="5974715" h="7139305">
                <a:moveTo>
                  <a:pt x="5974592" y="0"/>
                </a:moveTo>
                <a:lnTo>
                  <a:pt x="20805" y="0"/>
                </a:lnTo>
                <a:lnTo>
                  <a:pt x="0" y="6928375"/>
                </a:lnTo>
                <a:lnTo>
                  <a:pt x="5422" y="6976621"/>
                </a:lnTo>
                <a:lnTo>
                  <a:pt x="21143" y="7020926"/>
                </a:lnTo>
                <a:lnTo>
                  <a:pt x="45896" y="7060021"/>
                </a:lnTo>
                <a:lnTo>
                  <a:pt x="78416" y="7092638"/>
                </a:lnTo>
                <a:lnTo>
                  <a:pt x="117437" y="7117506"/>
                </a:lnTo>
                <a:lnTo>
                  <a:pt x="161694" y="7133358"/>
                </a:lnTo>
                <a:lnTo>
                  <a:pt x="209920" y="7138923"/>
                </a:lnTo>
                <a:lnTo>
                  <a:pt x="5743877" y="7138923"/>
                </a:lnTo>
                <a:lnTo>
                  <a:pt x="5791915" y="7133401"/>
                </a:lnTo>
                <a:lnTo>
                  <a:pt x="5836028" y="7117669"/>
                </a:lnTo>
                <a:lnTo>
                  <a:pt x="5874961" y="7092977"/>
                </a:lnTo>
                <a:lnTo>
                  <a:pt x="5907459" y="7060577"/>
                </a:lnTo>
                <a:lnTo>
                  <a:pt x="5932267" y="7021718"/>
                </a:lnTo>
                <a:lnTo>
                  <a:pt x="5948132" y="6977653"/>
                </a:lnTo>
                <a:lnTo>
                  <a:pt x="5953797" y="6929631"/>
                </a:lnTo>
                <a:lnTo>
                  <a:pt x="597459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B146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16E5B38-3178-4CAE-86F8-6E3880271966}"/>
              </a:ext>
            </a:extLst>
          </p:cNvPr>
          <p:cNvSpPr txBox="1"/>
          <p:nvPr/>
        </p:nvSpPr>
        <p:spPr>
          <a:xfrm>
            <a:off x="1180365" y="2529012"/>
            <a:ext cx="2909183" cy="328713"/>
          </a:xfrm>
          <a:prstGeom prst="rect">
            <a:avLst/>
          </a:prstGeom>
        </p:spPr>
        <p:txBody>
          <a:bodyPr vert="horz" wrap="square" lIns="0" tIns="51214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0038"/>
                </a:solidFill>
                <a:effectLst/>
                <a:uLnTx/>
                <a:uFillTx/>
                <a:latin typeface="Helvetica" panose="020B0403020202020204" pitchFamily="34" charset="0"/>
              </a:rPr>
              <a:t>Buying Habits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A01599CE-9897-4C17-BCFD-15EB0216D814}"/>
              </a:ext>
            </a:extLst>
          </p:cNvPr>
          <p:cNvSpPr/>
          <p:nvPr/>
        </p:nvSpPr>
        <p:spPr>
          <a:xfrm>
            <a:off x="1180365" y="2462662"/>
            <a:ext cx="758962" cy="511076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0988" y="0"/>
                </a:lnTo>
              </a:path>
            </a:pathLst>
          </a:custGeom>
          <a:ln w="26344">
            <a:solidFill>
              <a:srgbClr val="00D9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E1297797-ED12-445B-B07E-E4467BCC1927}"/>
              </a:ext>
            </a:extLst>
          </p:cNvPr>
          <p:cNvSpPr/>
          <p:nvPr/>
        </p:nvSpPr>
        <p:spPr>
          <a:xfrm>
            <a:off x="6385565" y="2295734"/>
            <a:ext cx="4822310" cy="4045676"/>
          </a:xfrm>
          <a:custGeom>
            <a:avLst/>
            <a:gdLst/>
            <a:ahLst/>
            <a:cxnLst/>
            <a:rect l="l" t="t" r="r" b="b"/>
            <a:pathLst>
              <a:path w="5974715" h="7139305">
                <a:moveTo>
                  <a:pt x="5974592" y="0"/>
                </a:moveTo>
                <a:lnTo>
                  <a:pt x="20805" y="0"/>
                </a:lnTo>
                <a:lnTo>
                  <a:pt x="0" y="6928375"/>
                </a:lnTo>
                <a:lnTo>
                  <a:pt x="5422" y="6976621"/>
                </a:lnTo>
                <a:lnTo>
                  <a:pt x="21143" y="7020926"/>
                </a:lnTo>
                <a:lnTo>
                  <a:pt x="45896" y="7060021"/>
                </a:lnTo>
                <a:lnTo>
                  <a:pt x="78416" y="7092638"/>
                </a:lnTo>
                <a:lnTo>
                  <a:pt x="117437" y="7117506"/>
                </a:lnTo>
                <a:lnTo>
                  <a:pt x="161694" y="7133358"/>
                </a:lnTo>
                <a:lnTo>
                  <a:pt x="209920" y="7138923"/>
                </a:lnTo>
                <a:lnTo>
                  <a:pt x="5743877" y="7138923"/>
                </a:lnTo>
                <a:lnTo>
                  <a:pt x="5791915" y="7133401"/>
                </a:lnTo>
                <a:lnTo>
                  <a:pt x="5836028" y="7117669"/>
                </a:lnTo>
                <a:lnTo>
                  <a:pt x="5874961" y="7092977"/>
                </a:lnTo>
                <a:lnTo>
                  <a:pt x="5907459" y="7060577"/>
                </a:lnTo>
                <a:lnTo>
                  <a:pt x="5932267" y="7021718"/>
                </a:lnTo>
                <a:lnTo>
                  <a:pt x="5948132" y="6977653"/>
                </a:lnTo>
                <a:lnTo>
                  <a:pt x="5953797" y="6929631"/>
                </a:lnTo>
                <a:lnTo>
                  <a:pt x="597459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B146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ADD80EB0-54F2-478D-8822-00AF17102999}"/>
              </a:ext>
            </a:extLst>
          </p:cNvPr>
          <p:cNvSpPr txBox="1"/>
          <p:nvPr/>
        </p:nvSpPr>
        <p:spPr>
          <a:xfrm>
            <a:off x="6593502" y="2529012"/>
            <a:ext cx="3872122" cy="328713"/>
          </a:xfrm>
          <a:prstGeom prst="rect">
            <a:avLst/>
          </a:prstGeom>
        </p:spPr>
        <p:txBody>
          <a:bodyPr vert="horz" wrap="square" lIns="0" tIns="51214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0038"/>
                </a:solidFill>
                <a:effectLst/>
                <a:uLnTx/>
                <a:uFillTx/>
                <a:latin typeface="Helvetica" panose="020B0403020202020204" pitchFamily="34" charset="0"/>
              </a:rPr>
              <a:t>TV Viewing Behaviors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85806-9098-4D49-9C11-68F9EEFDD8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32" y="2985865"/>
            <a:ext cx="854537" cy="85453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4ABD3A-8A8A-4A90-995F-2A651B965FAA}"/>
              </a:ext>
            </a:extLst>
          </p:cNvPr>
          <p:cNvSpPr txBox="1"/>
          <p:nvPr/>
        </p:nvSpPr>
        <p:spPr>
          <a:xfrm>
            <a:off x="1008157" y="3783491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In-Market Car Buyers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5C51E0-EBC7-46DC-B891-BD85EE5F2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87" y="4357850"/>
            <a:ext cx="642026" cy="6420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82FE18B-3A3C-4713-9729-07BA26568071}"/>
              </a:ext>
            </a:extLst>
          </p:cNvPr>
          <p:cNvSpPr txBox="1"/>
          <p:nvPr/>
        </p:nvSpPr>
        <p:spPr>
          <a:xfrm>
            <a:off x="1008157" y="4978706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Casual Diners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0FAF8-0290-436E-A9E0-0DA07F79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41" y="3108371"/>
            <a:ext cx="609524" cy="6095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731621-D945-43D9-ADA5-D0A6F0304176}"/>
              </a:ext>
            </a:extLst>
          </p:cNvPr>
          <p:cNvSpPr txBox="1"/>
          <p:nvPr/>
        </p:nvSpPr>
        <p:spPr>
          <a:xfrm>
            <a:off x="2552460" y="3783491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Frequent Travelers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9C8FED-3C0B-4461-83F4-BD33B6D684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77" y="4223024"/>
            <a:ext cx="776852" cy="7768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00C656F-E046-4077-8680-31D63DD8AD37}"/>
              </a:ext>
            </a:extLst>
          </p:cNvPr>
          <p:cNvSpPr txBox="1"/>
          <p:nvPr/>
        </p:nvSpPr>
        <p:spPr>
          <a:xfrm>
            <a:off x="2552460" y="4978706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Recent Homeowner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A30725-6184-453C-844D-9603E183E0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469" y="3060019"/>
            <a:ext cx="706229" cy="7062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618358A-9F15-4341-A9CC-6B52E98B76A8}"/>
              </a:ext>
            </a:extLst>
          </p:cNvPr>
          <p:cNvSpPr txBox="1"/>
          <p:nvPr/>
        </p:nvSpPr>
        <p:spPr>
          <a:xfrm>
            <a:off x="4155140" y="3783491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Pet Owners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CF96D8-9D0D-43A3-B745-5E887B5EC7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404" y="4293647"/>
            <a:ext cx="548359" cy="70622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153D75B-B22B-4C97-BA50-746FE8C7A8CF}"/>
              </a:ext>
            </a:extLst>
          </p:cNvPr>
          <p:cNvSpPr txBox="1"/>
          <p:nvPr/>
        </p:nvSpPr>
        <p:spPr>
          <a:xfrm>
            <a:off x="4096763" y="4978706"/>
            <a:ext cx="1368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Wine Drinkers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DB024F-E440-407B-8C11-353E47273D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022" y="5362301"/>
            <a:ext cx="706229" cy="70622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310622-CA5A-4A33-9004-C0AB7BEA2D9B}"/>
              </a:ext>
            </a:extLst>
          </p:cNvPr>
          <p:cNvSpPr txBox="1"/>
          <p:nvPr/>
        </p:nvSpPr>
        <p:spPr>
          <a:xfrm>
            <a:off x="1669693" y="6087850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Fast Food Regulars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A6DAD8-F87E-466F-8FEF-8211A29A596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310" y="5362300"/>
            <a:ext cx="706229" cy="70622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DE4F737-9C87-469A-A477-EC394DC0981B}"/>
              </a:ext>
            </a:extLst>
          </p:cNvPr>
          <p:cNvSpPr txBox="1"/>
          <p:nvPr/>
        </p:nvSpPr>
        <p:spPr>
          <a:xfrm>
            <a:off x="3551981" y="6087850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Financial Planners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A04913-43F4-478C-A96B-A2FD5B2477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745" y="3148096"/>
            <a:ext cx="854537" cy="85453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05A997C-0F82-4389-B410-7894944EB8F2}"/>
              </a:ext>
            </a:extLst>
          </p:cNvPr>
          <p:cNvSpPr txBox="1"/>
          <p:nvPr/>
        </p:nvSpPr>
        <p:spPr>
          <a:xfrm>
            <a:off x="6388570" y="4017828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Sports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F3B642-06AF-4516-A642-75168465597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52" y="3148096"/>
            <a:ext cx="854537" cy="85453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70B6093-0690-47D2-A38F-C68CB160D74A}"/>
              </a:ext>
            </a:extLst>
          </p:cNvPr>
          <p:cNvSpPr txBox="1"/>
          <p:nvPr/>
        </p:nvSpPr>
        <p:spPr>
          <a:xfrm>
            <a:off x="8012277" y="4017828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Drama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7EB699-8432-42F3-B5F3-9252F2082A5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159" y="3148096"/>
            <a:ext cx="854537" cy="85453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B4AB0AF-0F14-4B78-8306-5501B83238B4}"/>
              </a:ext>
            </a:extLst>
          </p:cNvPr>
          <p:cNvSpPr txBox="1"/>
          <p:nvPr/>
        </p:nvSpPr>
        <p:spPr>
          <a:xfrm>
            <a:off x="9635984" y="4017828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Comedy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1149A34-6416-422D-A9B1-C776F76454E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587" y="4902445"/>
            <a:ext cx="776852" cy="77685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4274426-2068-4AD6-BD6B-E26D917B18E1}"/>
              </a:ext>
            </a:extLst>
          </p:cNvPr>
          <p:cNvSpPr txBox="1"/>
          <p:nvPr/>
        </p:nvSpPr>
        <p:spPr>
          <a:xfrm>
            <a:off x="6388570" y="5695120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News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16C80D-D2E4-4754-BB31-3D2BA7ADC68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06" y="4541908"/>
            <a:ext cx="589773" cy="113738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DC0C592-D725-4E21-8AF5-C9C4F802C6F9}"/>
              </a:ext>
            </a:extLst>
          </p:cNvPr>
          <p:cNvSpPr txBox="1"/>
          <p:nvPr/>
        </p:nvSpPr>
        <p:spPr>
          <a:xfrm>
            <a:off x="8012277" y="5695120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Award Shows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57DAF9D-882E-4CA6-9C5C-9427A4DD95B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357" y="4541908"/>
            <a:ext cx="1137389" cy="113738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C26EB37-BFA3-4C91-83D9-21BD275095AC}"/>
              </a:ext>
            </a:extLst>
          </p:cNvPr>
          <p:cNvSpPr txBox="1"/>
          <p:nvPr/>
        </p:nvSpPr>
        <p:spPr>
          <a:xfrm>
            <a:off x="9635984" y="5695120"/>
            <a:ext cx="1568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Documentaries</a:t>
            </a:r>
          </a:p>
        </p:txBody>
      </p:sp>
      <p:sp>
        <p:nvSpPr>
          <p:cNvPr id="101" name="object 7">
            <a:extLst>
              <a:ext uri="{FF2B5EF4-FFF2-40B4-BE49-F238E27FC236}">
                <a16:creationId xmlns:a16="http://schemas.microsoft.com/office/drawing/2014/main" id="{4E7BD973-DA08-4BD5-B888-F6964F8EE364}"/>
              </a:ext>
            </a:extLst>
          </p:cNvPr>
          <p:cNvSpPr/>
          <p:nvPr/>
        </p:nvSpPr>
        <p:spPr>
          <a:xfrm>
            <a:off x="6587051" y="2462662"/>
            <a:ext cx="758962" cy="511076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0988" y="0"/>
                </a:lnTo>
              </a:path>
            </a:pathLst>
          </a:custGeom>
          <a:ln w="26344">
            <a:solidFill>
              <a:srgbClr val="00D9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4812E1-3D27-473F-B432-675B8F67A747}"/>
              </a:ext>
            </a:extLst>
          </p:cNvPr>
          <p:cNvSpPr txBox="1"/>
          <p:nvPr/>
        </p:nvSpPr>
        <p:spPr>
          <a:xfrm>
            <a:off x="-1" y="1579890"/>
            <a:ext cx="1219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B1464"/>
                </a:solidFill>
                <a:latin typeface="Helvetica" panose="020B0403020202020204" pitchFamily="34" charset="0"/>
              </a:rPr>
              <a:t>Marketers can now buy on buying habits or viewing behavior (programs, genres watched) </a:t>
            </a:r>
          </a:p>
          <a:p>
            <a:pPr algn="ctr"/>
            <a:r>
              <a:rPr lang="en-US" dirty="0">
                <a:solidFill>
                  <a:srgbClr val="1B1464"/>
                </a:solidFill>
                <a:latin typeface="Helvetica" panose="020B0403020202020204" pitchFamily="34" charset="0"/>
              </a:rPr>
              <a:t>which is a more accurate surrogate for their customer than a prescribed 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age bucket</a:t>
            </a:r>
            <a:endParaRPr lang="en-US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6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F00AD28-A18B-4086-BA2F-2BA15CB8D9D4}"/>
              </a:ext>
            </a:extLst>
          </p:cNvPr>
          <p:cNvSpPr/>
          <p:nvPr/>
        </p:nvSpPr>
        <p:spPr>
          <a:xfrm>
            <a:off x="256077" y="4233891"/>
            <a:ext cx="2664553" cy="1130725"/>
          </a:xfrm>
          <a:prstGeom prst="wedgeRectCallout">
            <a:avLst>
              <a:gd name="adj1" fmla="val -21356"/>
              <a:gd name="adj2" fmla="val 67523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“Our goal is to continue to share our mission with </a:t>
            </a:r>
            <a:r>
              <a:rPr lang="en-US" sz="1050" b="1" kern="0" dirty="0">
                <a:solidFill>
                  <a:srgbClr val="ED3C8D"/>
                </a:solidFill>
                <a:latin typeface="Helvetica Light" panose="020B0403020202020204"/>
              </a:rPr>
              <a:t>new audiences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 We are excited to see the impact this national TV ad campaign can make.”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6E6824C-C4F6-43F9-8CC4-D1338A2D763A}"/>
              </a:ext>
            </a:extLst>
          </p:cNvPr>
          <p:cNvSpPr/>
          <p:nvPr/>
        </p:nvSpPr>
        <p:spPr>
          <a:xfrm>
            <a:off x="3191351" y="4233891"/>
            <a:ext cx="2984504" cy="1368178"/>
          </a:xfrm>
          <a:prstGeom prst="wedgeRectCallout">
            <a:avLst>
              <a:gd name="adj1" fmla="val -21416"/>
              <a:gd name="adj2" fmla="val 62231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 understand online very well, </a:t>
            </a:r>
            <a:r>
              <a:rPr lang="en-US" sz="1050" b="1" kern="0" dirty="0">
                <a:solidFill>
                  <a:srgbClr val="ED3C8D"/>
                </a:solidFill>
                <a:latin typeface="Helvetica Light" panose="020B0403020202020204"/>
              </a:rPr>
              <a:t>we also understand consumer behavior and we’re a very data driven company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 Those are all advantages we have, because that is basically where we came from.”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9AC4A49-DA7D-40F5-B0F0-924C261401FD}"/>
              </a:ext>
            </a:extLst>
          </p:cNvPr>
          <p:cNvSpPr/>
          <p:nvPr/>
        </p:nvSpPr>
        <p:spPr>
          <a:xfrm>
            <a:off x="6446576" y="4233891"/>
            <a:ext cx="2609313" cy="1348304"/>
          </a:xfrm>
          <a:prstGeom prst="wedgeRectCallout">
            <a:avLst>
              <a:gd name="adj1" fmla="val -18109"/>
              <a:gd name="adj2" fmla="val 66311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 have seen our TV advertising drive </a:t>
            </a:r>
            <a:r>
              <a:rPr kumimoji="0" lang="en-US" sz="1050" b="1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 new level of website and customer activity through its broad reach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but also precision of finding our target audience.”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077B088-4EEE-40A0-ABA1-7B9EBC3D1EE5}"/>
              </a:ext>
            </a:extLst>
          </p:cNvPr>
          <p:cNvSpPr/>
          <p:nvPr/>
        </p:nvSpPr>
        <p:spPr>
          <a:xfrm>
            <a:off x="9326611" y="4233891"/>
            <a:ext cx="2609313" cy="1348304"/>
          </a:xfrm>
          <a:prstGeom prst="wedgeRectCallout">
            <a:avLst>
              <a:gd name="adj1" fmla="val -13862"/>
              <a:gd name="adj2" fmla="val 69736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“When we started with television, it was just an experiment….Very quickly it actually ended up being </a:t>
            </a:r>
            <a:r>
              <a:rPr kumimoji="0" lang="en-US" sz="1050" b="1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the biggest portion of our marketing spend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3543B02-648E-4020-A4AA-0A0DCDDDE3CC}"/>
              </a:ext>
            </a:extLst>
          </p:cNvPr>
          <p:cNvSpPr/>
          <p:nvPr/>
        </p:nvSpPr>
        <p:spPr>
          <a:xfrm>
            <a:off x="256077" y="2112672"/>
            <a:ext cx="2630518" cy="1220231"/>
          </a:xfrm>
          <a:prstGeom prst="wedgeRectCallout">
            <a:avLst>
              <a:gd name="adj1" fmla="val -21986"/>
              <a:gd name="adj2" fmla="val 65890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“(TV) has been game-changing for the business. We’ve been able to </a:t>
            </a:r>
            <a:r>
              <a:rPr lang="en-US" sz="1050" b="1" kern="0" dirty="0">
                <a:solidFill>
                  <a:srgbClr val="ED3C8D"/>
                </a:solidFill>
                <a:latin typeface="Helvetica Light" panose="020B0403020202020204"/>
              </a:rPr>
              <a:t>reach more new people on TV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than any other channel…it has </a:t>
            </a:r>
            <a:r>
              <a:rPr lang="en-US" sz="1050" b="1" kern="0" dirty="0">
                <a:solidFill>
                  <a:srgbClr val="ED3C8D"/>
                </a:solidFill>
                <a:latin typeface="Helvetica Light" panose="020B0403020202020204"/>
              </a:rPr>
              <a:t>massively exposed us to a broader set of people.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94BE8DB-6F05-451F-A4E4-41AF7A1173E9}"/>
              </a:ext>
            </a:extLst>
          </p:cNvPr>
          <p:cNvSpPr/>
          <p:nvPr/>
        </p:nvSpPr>
        <p:spPr>
          <a:xfrm>
            <a:off x="6330209" y="2112672"/>
            <a:ext cx="3021452" cy="1254042"/>
          </a:xfrm>
          <a:prstGeom prst="wedgeRectCallout">
            <a:avLst>
              <a:gd name="adj1" fmla="val -21790"/>
              <a:gd name="adj2" fmla="val 61724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“None of my DTC brands talk about GRPs or cord cutting or ratings. </a:t>
            </a:r>
            <a:r>
              <a:rPr lang="en-US" sz="1050" b="1" kern="0" dirty="0">
                <a:solidFill>
                  <a:srgbClr val="ED3C8D"/>
                </a:solidFill>
                <a:latin typeface="Helvetica Light" panose="020B0403020202020204"/>
              </a:rPr>
              <a:t>They don’t care as long as they get a sale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23262D0-AF05-42EE-9650-E6D33DB91A5C}"/>
              </a:ext>
            </a:extLst>
          </p:cNvPr>
          <p:cNvSpPr/>
          <p:nvPr/>
        </p:nvSpPr>
        <p:spPr>
          <a:xfrm>
            <a:off x="3161382" y="2112672"/>
            <a:ext cx="3021452" cy="1130725"/>
          </a:xfrm>
          <a:prstGeom prst="wedgeRectCallout">
            <a:avLst>
              <a:gd name="adj1" fmla="val -21607"/>
              <a:gd name="adj2" fmla="val 70060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“”We know that </a:t>
            </a:r>
            <a:r>
              <a:rPr kumimoji="0" lang="en-US" sz="1050" b="1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TV is a great way to expand our presence with a broader audience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, who aren't necessarily that engaged digitally."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0DBFA-34BB-46DF-9EFB-73CD5DF51CBF}"/>
              </a:ext>
            </a:extLst>
          </p:cNvPr>
          <p:cNvSpPr txBox="1"/>
          <p:nvPr/>
        </p:nvSpPr>
        <p:spPr>
          <a:xfrm>
            <a:off x="98489" y="3526252"/>
            <a:ext cx="3092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Brandon Windle, Co-Founder &amp; CMO,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Tecovas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(Interview with Tatari</a:t>
            </a:r>
            <a:r>
              <a:rPr lang="en-US" b="0" dirty="0"/>
              <a:t>.tv, 11/13/19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AF73A-D2E3-4988-8FD2-D89DC224E601}"/>
              </a:ext>
            </a:extLst>
          </p:cNvPr>
          <p:cNvSpPr txBox="1"/>
          <p:nvPr/>
        </p:nvSpPr>
        <p:spPr>
          <a:xfrm>
            <a:off x="6535953" y="3497971"/>
            <a:ext cx="26099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Jo Kinsella, President,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TVSquared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(Advertising Week, ‘Why DTC Rewrote Their Media Strategies,’ 9/24/19)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9257D8-A45A-4C5D-B1E3-58F9D5E96140}"/>
              </a:ext>
            </a:extLst>
          </p:cNvPr>
          <p:cNvSpPr txBox="1"/>
          <p:nvPr/>
        </p:nvSpPr>
        <p:spPr>
          <a:xfrm>
            <a:off x="3520211" y="3497971"/>
            <a:ext cx="2303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Justin Woolverton, CEO,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Halo Top 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(Business Insider, 3/5/19)</a:t>
            </a:r>
          </a:p>
        </p:txBody>
      </p:sp>
      <p:pic>
        <p:nvPicPr>
          <p:cNvPr id="20" name="Picture 4" descr="Image result for halo top logo">
            <a:extLst>
              <a:ext uri="{FF2B5EF4-FFF2-40B4-BE49-F238E27FC236}">
                <a16:creationId xmlns:a16="http://schemas.microsoft.com/office/drawing/2014/main" id="{3BBA9002-9EAA-4810-9F42-9F484487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287" y="2179541"/>
            <a:ext cx="1085643" cy="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B55979-7A40-4E71-A1A1-81BDBCF5A030}"/>
              </a:ext>
            </a:extLst>
          </p:cNvPr>
          <p:cNvSpPr txBox="1"/>
          <p:nvPr/>
        </p:nvSpPr>
        <p:spPr>
          <a:xfrm>
            <a:off x="131382" y="5648577"/>
            <a:ext cx="28569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Zachary Quinn, President,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Love Your Melon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(Business Wire, 10/30/19)</a:t>
            </a:r>
          </a:p>
        </p:txBody>
      </p:sp>
      <p:pic>
        <p:nvPicPr>
          <p:cNvPr id="1032" name="Picture 8" descr="FabFitFun">
            <a:extLst>
              <a:ext uri="{FF2B5EF4-FFF2-40B4-BE49-F238E27FC236}">
                <a16:creationId xmlns:a16="http://schemas.microsoft.com/office/drawing/2014/main" id="{74F22381-75E7-488A-8E30-B9022C537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342" y="4287357"/>
            <a:ext cx="971186" cy="4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D5F063F-BF3F-463F-B056-B23D191F3D55}"/>
              </a:ext>
            </a:extLst>
          </p:cNvPr>
          <p:cNvSpPr/>
          <p:nvPr/>
        </p:nvSpPr>
        <p:spPr>
          <a:xfrm>
            <a:off x="9488334" y="2112672"/>
            <a:ext cx="2609964" cy="1130725"/>
          </a:xfrm>
          <a:prstGeom prst="wedgeRectCallout">
            <a:avLst>
              <a:gd name="adj1" fmla="val -10077"/>
              <a:gd name="adj2" fmla="val 63867"/>
            </a:avLst>
          </a:prstGeom>
          <a:solidFill>
            <a:sysClr val="window" lastClr="FFFFFF"/>
          </a:solidFill>
          <a:ln w="28575" cap="flat" cmpd="sng" algn="ctr">
            <a:solidFill>
              <a:srgbClr val="00BFF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en-US" sz="1050" b="1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Television continues to outperform most of our other marketing opportunities </a:t>
            </a: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on a dollar-for-dollar basis,”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7D293-4F91-48F5-9245-4DAE3BF892C7}"/>
              </a:ext>
            </a:extLst>
          </p:cNvPr>
          <p:cNvSpPr txBox="1"/>
          <p:nvPr/>
        </p:nvSpPr>
        <p:spPr>
          <a:xfrm>
            <a:off x="9351661" y="3497971"/>
            <a:ext cx="27466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John Foley, Founder &amp; CEO,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Peloton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VAB’s ‘Founders Campaign’ spot, May 2019</a:t>
            </a:r>
          </a:p>
        </p:txBody>
      </p:sp>
      <p:pic>
        <p:nvPicPr>
          <p:cNvPr id="19" name="Picture 2" descr="Peloton (company) - Wikipedia">
            <a:extLst>
              <a:ext uri="{FF2B5EF4-FFF2-40B4-BE49-F238E27FC236}">
                <a16:creationId xmlns:a16="http://schemas.microsoft.com/office/drawing/2014/main" id="{495D2C2E-3749-4FF3-9DA6-E52DB782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252" y="2133742"/>
            <a:ext cx="1404129" cy="5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2A783F-A09F-4892-B146-B308F81B6293}"/>
              </a:ext>
            </a:extLst>
          </p:cNvPr>
          <p:cNvSpPr txBox="1"/>
          <p:nvPr/>
        </p:nvSpPr>
        <p:spPr>
          <a:xfrm>
            <a:off x="9326612" y="5848632"/>
            <a:ext cx="270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Jerry Hum, Co-founder &amp; CEO, 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Touch of Modern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VAB’s ‘Founders Campaign’ spot, May 2019</a:t>
            </a:r>
          </a:p>
        </p:txBody>
      </p:sp>
      <p:pic>
        <p:nvPicPr>
          <p:cNvPr id="1028" name="Picture 4" descr="Press - Touch of Modern">
            <a:extLst>
              <a:ext uri="{FF2B5EF4-FFF2-40B4-BE49-F238E27FC236}">
                <a16:creationId xmlns:a16="http://schemas.microsoft.com/office/drawing/2014/main" id="{0848B32F-1989-4A53-AD3A-D919D1B9F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54" b="45179"/>
          <a:stretch/>
        </p:blipFill>
        <p:spPr bwMode="auto">
          <a:xfrm>
            <a:off x="9531504" y="4425321"/>
            <a:ext cx="2199524" cy="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9A9410F-225D-4801-BDFB-6DBFC8D334B3}"/>
              </a:ext>
            </a:extLst>
          </p:cNvPr>
          <p:cNvSpPr/>
          <p:nvPr/>
        </p:nvSpPr>
        <p:spPr>
          <a:xfrm>
            <a:off x="292963" y="305133"/>
            <a:ext cx="118990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</a:rPr>
              <a:t>Direct-to-Consumer brands, who have experienced tremendous growth from television, lean heavily on audience-based buying and data &amp; analytics to drive their decisions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EEFDEE-8EDF-4868-BF48-DDABF420D627}"/>
              </a:ext>
            </a:extLst>
          </p:cNvPr>
          <p:cNvSpPr txBox="1"/>
          <p:nvPr/>
        </p:nvSpPr>
        <p:spPr>
          <a:xfrm>
            <a:off x="2910343" y="5855049"/>
            <a:ext cx="354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Constantin Eis, Co-Founder &amp; Global Managing Director, 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Casper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(Marketing Week, 8/29/18</a:t>
            </a:r>
            <a:endParaRPr kumimoji="0" lang="en-US" sz="1050" b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16CC3-9C8B-4555-A9DB-10C3AFE03F32}"/>
              </a:ext>
            </a:extLst>
          </p:cNvPr>
          <p:cNvSpPr txBox="1"/>
          <p:nvPr/>
        </p:nvSpPr>
        <p:spPr>
          <a:xfrm>
            <a:off x="6232034" y="5851632"/>
            <a:ext cx="321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Rachael Tann, Head of Acquisition Marketing, 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</a:rPr>
              <a:t>FabFitFun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(The Halo Effect: TV As A Growth Engine, Nov ‘20)</a:t>
            </a: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4" descr="Image result for casper sleep logo">
            <a:extLst>
              <a:ext uri="{FF2B5EF4-FFF2-40B4-BE49-F238E27FC236}">
                <a16:creationId xmlns:a16="http://schemas.microsoft.com/office/drawing/2014/main" id="{FB495A8A-64C9-479B-90FD-DC7FC5A2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367" y="4312451"/>
            <a:ext cx="1043891" cy="3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ecovas in San Antonio, TX | The Shops at La Cantera">
            <a:extLst>
              <a:ext uri="{FF2B5EF4-FFF2-40B4-BE49-F238E27FC236}">
                <a16:creationId xmlns:a16="http://schemas.microsoft.com/office/drawing/2014/main" id="{5840B698-9B50-4072-9DAB-DEADC7D9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82" y="2179541"/>
            <a:ext cx="14623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Image result for love your melon logo">
            <a:extLst>
              <a:ext uri="{FF2B5EF4-FFF2-40B4-BE49-F238E27FC236}">
                <a16:creationId xmlns:a16="http://schemas.microsoft.com/office/drawing/2014/main" id="{6C8A7DA8-CEE4-43FD-A551-23EDA277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89" y="4312451"/>
            <a:ext cx="1758214" cy="2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VSquared Raises $8M in Funding |FinSMEs">
            <a:extLst>
              <a:ext uri="{FF2B5EF4-FFF2-40B4-BE49-F238E27FC236}">
                <a16:creationId xmlns:a16="http://schemas.microsoft.com/office/drawing/2014/main" id="{CA9D1B27-F7CD-45C1-A5AF-76F95F0EB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8" t="36451" r="13655" b="25944"/>
          <a:stretch/>
        </p:blipFill>
        <p:spPr bwMode="auto">
          <a:xfrm>
            <a:off x="7085616" y="2201751"/>
            <a:ext cx="1572928" cy="4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7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5BA2C4-31CD-43C2-AE6F-3410C94D1AED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7BD55-2F0C-45D7-A432-6228207AC940}"/>
              </a:ext>
            </a:extLst>
          </p:cNvPr>
          <p:cNvSpPr/>
          <p:nvPr/>
        </p:nvSpPr>
        <p:spPr>
          <a:xfrm>
            <a:off x="296437" y="237585"/>
            <a:ext cx="117314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fact, adults 50+ have been flocking to direct-to-consumer brands’ digital platforms during the pandemic; brands that are also significant spenders on TV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275FF-F263-4133-9C35-453C080131A9}"/>
              </a:ext>
            </a:extLst>
          </p:cNvPr>
          <p:cNvSpPr/>
          <p:nvPr/>
        </p:nvSpPr>
        <p:spPr>
          <a:xfrm>
            <a:off x="546750" y="6204726"/>
            <a:ext cx="11481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</a:rPr>
              <a:t>analysis of Comscore MediaMetrix Media Trend multiplatform (desktop + mobile) data, April 2019 – September 2019 vs. April 2020 – September 2020, P50+, total digital population, total monthly unique visitors/viewers. Percentages = average monthly unique visitors increase between the two 6-month time periods.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3E6C6-151D-4C76-B047-8E8A7C81D56D}"/>
              </a:ext>
            </a:extLst>
          </p:cNvPr>
          <p:cNvSpPr txBox="1"/>
          <p:nvPr/>
        </p:nvSpPr>
        <p:spPr>
          <a:xfrm>
            <a:off x="-3" y="1704523"/>
            <a:ext cx="12235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Average monthly unique adult 50+ visitors increase by digital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6-month average YoY comparison: Apr-Sep ‘19 vs. Apr-Sep ‘20</a:t>
            </a:r>
            <a:endParaRPr kumimoji="0" lang="en-US" sz="140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22E19-5F0C-4FED-8585-914FF10C8E86}"/>
              </a:ext>
            </a:extLst>
          </p:cNvPr>
          <p:cNvSpPr/>
          <p:nvPr/>
        </p:nvSpPr>
        <p:spPr>
          <a:xfrm>
            <a:off x="186971" y="317892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+35%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(+307K avg monthly UVs)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C06426-A792-402D-952F-2B0BBFA5FE41}"/>
              </a:ext>
            </a:extLst>
          </p:cNvPr>
          <p:cNvSpPr/>
          <p:nvPr/>
        </p:nvSpPr>
        <p:spPr>
          <a:xfrm>
            <a:off x="2630082" y="3180497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+26%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(+253K avg monthly UVs)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D554A3-F9A7-4840-A06E-63FF2398A90E}"/>
              </a:ext>
            </a:extLst>
          </p:cNvPr>
          <p:cNvSpPr/>
          <p:nvPr/>
        </p:nvSpPr>
        <p:spPr>
          <a:xfrm>
            <a:off x="5071623" y="3180499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+89%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(+919K avg monthly UVs)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CFDB28-C585-4CD5-8D27-9CFA23D94C47}"/>
              </a:ext>
            </a:extLst>
          </p:cNvPr>
          <p:cNvSpPr/>
          <p:nvPr/>
        </p:nvSpPr>
        <p:spPr>
          <a:xfrm>
            <a:off x="7569725" y="3171070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+18%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(+1.2MM avg monthly UVs)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155A36-B7D5-4D98-A7EB-41A9C833FF69}"/>
              </a:ext>
            </a:extLst>
          </p:cNvPr>
          <p:cNvSpPr/>
          <p:nvPr/>
        </p:nvSpPr>
        <p:spPr>
          <a:xfrm>
            <a:off x="9982987" y="318049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+30%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(+1.7MM avg monthly UVs)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67A008-5874-4F10-A007-3492AD95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20" y="2615467"/>
            <a:ext cx="1113063" cy="5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look after ourselves, and each other. — Calm Blog">
            <a:extLst>
              <a:ext uri="{FF2B5EF4-FFF2-40B4-BE49-F238E27FC236}">
                <a16:creationId xmlns:a16="http://schemas.microsoft.com/office/drawing/2014/main" id="{481970AA-DA38-471D-90F6-160D52CB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825" y="2331729"/>
            <a:ext cx="821707" cy="8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ex of /wp-content/uploads/2017/09">
            <a:extLst>
              <a:ext uri="{FF2B5EF4-FFF2-40B4-BE49-F238E27FC236}">
                <a16:creationId xmlns:a16="http://schemas.microsoft.com/office/drawing/2014/main" id="{A3699ECC-508B-467F-964A-1C44709A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0751" y="2658284"/>
            <a:ext cx="1764301" cy="4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ewy Logo Download Vector">
            <a:extLst>
              <a:ext uri="{FF2B5EF4-FFF2-40B4-BE49-F238E27FC236}">
                <a16:creationId xmlns:a16="http://schemas.microsoft.com/office/drawing/2014/main" id="{458432F5-5962-49C4-B9DD-99135B6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889" y="2658285"/>
            <a:ext cx="1526574" cy="4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ordash Logo transparent PNG - StickPNG">
            <a:extLst>
              <a:ext uri="{FF2B5EF4-FFF2-40B4-BE49-F238E27FC236}">
                <a16:creationId xmlns:a16="http://schemas.microsoft.com/office/drawing/2014/main" id="{DAC06180-1151-4AFB-B1F6-5246D5FF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37"/>
          <a:stretch/>
        </p:blipFill>
        <p:spPr bwMode="auto">
          <a:xfrm>
            <a:off x="10130029" y="2774722"/>
            <a:ext cx="1671687" cy="2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wnload Purple Logo - Purple Mattress Logo PNG Image with No Background -  PNGkey.com">
            <a:extLst>
              <a:ext uri="{FF2B5EF4-FFF2-40B4-BE49-F238E27FC236}">
                <a16:creationId xmlns:a16="http://schemas.microsoft.com/office/drawing/2014/main" id="{0C649D06-11D0-4748-BCC1-93F0EEC5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27" y="4439668"/>
            <a:ext cx="1563222" cy="4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mpliSafe Home Security Review – 2020 | National Council For Home Safety  and Security">
            <a:extLst>
              <a:ext uri="{FF2B5EF4-FFF2-40B4-BE49-F238E27FC236}">
                <a16:creationId xmlns:a16="http://schemas.microsoft.com/office/drawing/2014/main" id="{0AFF78E2-3E09-4535-B1D8-758AB34A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001" y="4506699"/>
            <a:ext cx="1932495" cy="3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arby Parker - WestBend">
            <a:extLst>
              <a:ext uri="{FF2B5EF4-FFF2-40B4-BE49-F238E27FC236}">
                <a16:creationId xmlns:a16="http://schemas.microsoft.com/office/drawing/2014/main" id="{2F62F70F-2397-435F-99AE-8C3B772F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009" y="4610973"/>
            <a:ext cx="2411981" cy="2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60419BC-54C6-4D3C-A6E0-68844C18D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7706" y="4497272"/>
            <a:ext cx="1846372" cy="4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illow MediaRoom - Logos">
            <a:extLst>
              <a:ext uri="{FF2B5EF4-FFF2-40B4-BE49-F238E27FC236}">
                <a16:creationId xmlns:a16="http://schemas.microsoft.com/office/drawing/2014/main" id="{70E6C12D-DE36-469D-A8DC-D753364C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8310" y="4534618"/>
            <a:ext cx="1653007" cy="3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ECEA056-521D-4CE6-9D2E-5B81ECAFB81A}"/>
              </a:ext>
            </a:extLst>
          </p:cNvPr>
          <p:cNvSpPr/>
          <p:nvPr/>
        </p:nvSpPr>
        <p:spPr>
          <a:xfrm>
            <a:off x="188541" y="4999872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+28%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(+198K avg monthly UVs)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83B0A-531B-46B1-8309-7D428FB96EC6}"/>
              </a:ext>
            </a:extLst>
          </p:cNvPr>
          <p:cNvSpPr/>
          <p:nvPr/>
        </p:nvSpPr>
        <p:spPr>
          <a:xfrm>
            <a:off x="2631652" y="5001441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+9%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(+118K avg monthly UVs)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8543FB-4FFE-47F7-97F5-84F0327A2C6A}"/>
              </a:ext>
            </a:extLst>
          </p:cNvPr>
          <p:cNvSpPr/>
          <p:nvPr/>
        </p:nvSpPr>
        <p:spPr>
          <a:xfrm>
            <a:off x="5073193" y="5001443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+35%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(+235K avg monthly UVs)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AC68E4-1E99-4FCC-B498-2CE899B0A3D7}"/>
              </a:ext>
            </a:extLst>
          </p:cNvPr>
          <p:cNvSpPr/>
          <p:nvPr/>
        </p:nvSpPr>
        <p:spPr>
          <a:xfrm>
            <a:off x="7571295" y="4992014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+30%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(+5.7MM avg monthly UVs)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6B6D29-047A-4683-9D35-162D641C5014}"/>
              </a:ext>
            </a:extLst>
          </p:cNvPr>
          <p:cNvSpPr/>
          <p:nvPr/>
        </p:nvSpPr>
        <p:spPr>
          <a:xfrm>
            <a:off x="9984557" y="5001442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anose="020B0403020202020204" pitchFamily="34" charset="0"/>
              </a:rPr>
              <a:t>+20%</a:t>
            </a:r>
          </a:p>
          <a:p>
            <a:pPr algn="ctr"/>
            <a:r>
              <a:rPr lang="en-US" sz="1100" dirty="0">
                <a:latin typeface="Helvetica" panose="020B0403020202020204" pitchFamily="34" charset="0"/>
              </a:rPr>
              <a:t>(+6.7MM avg monthly UVs)</a:t>
            </a:r>
          </a:p>
        </p:txBody>
      </p:sp>
    </p:spTree>
    <p:extLst>
      <p:ext uri="{BB962C8B-B14F-4D97-AF65-F5344CB8AC3E}">
        <p14:creationId xmlns:p14="http://schemas.microsoft.com/office/powerpoint/2010/main" val="3522994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3D3585-68F3-4BF7-A651-95ADA6ECE712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7BD55-2F0C-45D7-A432-6228207AC940}"/>
              </a:ext>
            </a:extLst>
          </p:cNvPr>
          <p:cNvSpPr/>
          <p:nvPr/>
        </p:nvSpPr>
        <p:spPr>
          <a:xfrm>
            <a:off x="296438" y="360134"/>
            <a:ext cx="10431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median age of many of these DTC brand platforms is rising as they attract a new, broader customer base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275FF-F263-4133-9C35-453C080131A9}"/>
              </a:ext>
            </a:extLst>
          </p:cNvPr>
          <p:cNvSpPr/>
          <p:nvPr/>
        </p:nvSpPr>
        <p:spPr>
          <a:xfrm>
            <a:off x="546750" y="6308423"/>
            <a:ext cx="114811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Comscore MediaMetrix Media Trend multiplatform (desktop + mobile) data, September 2020. Base: P18+, total digital population, median adult age.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3E6C6-151D-4C76-B047-8E8A7C81D56D}"/>
              </a:ext>
            </a:extLst>
          </p:cNvPr>
          <p:cNvSpPr txBox="1"/>
          <p:nvPr/>
        </p:nvSpPr>
        <p:spPr>
          <a:xfrm>
            <a:off x="-3" y="1723377"/>
            <a:ext cx="12235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Median age by digital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September 2020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22E19-5F0C-4FED-8585-914FF10C8E86}"/>
              </a:ext>
            </a:extLst>
          </p:cNvPr>
          <p:cNvSpPr/>
          <p:nvPr/>
        </p:nvSpPr>
        <p:spPr>
          <a:xfrm>
            <a:off x="186971" y="3160074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43.1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C06426-A792-402D-952F-2B0BBFA5FE41}"/>
              </a:ext>
            </a:extLst>
          </p:cNvPr>
          <p:cNvSpPr/>
          <p:nvPr/>
        </p:nvSpPr>
        <p:spPr>
          <a:xfrm>
            <a:off x="2630082" y="3161643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44.9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D554A3-F9A7-4840-A06E-63FF2398A90E}"/>
              </a:ext>
            </a:extLst>
          </p:cNvPr>
          <p:cNvSpPr/>
          <p:nvPr/>
        </p:nvSpPr>
        <p:spPr>
          <a:xfrm>
            <a:off x="5071623" y="3161645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45.3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CFDB28-C585-4CD5-8D27-9CFA23D94C47}"/>
              </a:ext>
            </a:extLst>
          </p:cNvPr>
          <p:cNvSpPr/>
          <p:nvPr/>
        </p:nvSpPr>
        <p:spPr>
          <a:xfrm>
            <a:off x="7569725" y="3152216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48.9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155A36-B7D5-4D98-A7EB-41A9C833FF69}"/>
              </a:ext>
            </a:extLst>
          </p:cNvPr>
          <p:cNvSpPr/>
          <p:nvPr/>
        </p:nvSpPr>
        <p:spPr>
          <a:xfrm>
            <a:off x="9982987" y="3161644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34.8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67A008-5874-4F10-A007-3492AD95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20" y="2596613"/>
            <a:ext cx="1113063" cy="5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look after ourselves, and each other. — Calm Blog">
            <a:extLst>
              <a:ext uri="{FF2B5EF4-FFF2-40B4-BE49-F238E27FC236}">
                <a16:creationId xmlns:a16="http://schemas.microsoft.com/office/drawing/2014/main" id="{481970AA-DA38-471D-90F6-160D52CB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825" y="2312875"/>
            <a:ext cx="821707" cy="8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ex of /wp-content/uploads/2017/09">
            <a:extLst>
              <a:ext uri="{FF2B5EF4-FFF2-40B4-BE49-F238E27FC236}">
                <a16:creationId xmlns:a16="http://schemas.microsoft.com/office/drawing/2014/main" id="{A3699ECC-508B-467F-964A-1C44709A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0751" y="2639430"/>
            <a:ext cx="1764301" cy="4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ewy Logo Download Vector">
            <a:extLst>
              <a:ext uri="{FF2B5EF4-FFF2-40B4-BE49-F238E27FC236}">
                <a16:creationId xmlns:a16="http://schemas.microsoft.com/office/drawing/2014/main" id="{458432F5-5962-49C4-B9DD-99135B6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889" y="2639431"/>
            <a:ext cx="1526574" cy="4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ordash Logo transparent PNG - StickPNG">
            <a:extLst>
              <a:ext uri="{FF2B5EF4-FFF2-40B4-BE49-F238E27FC236}">
                <a16:creationId xmlns:a16="http://schemas.microsoft.com/office/drawing/2014/main" id="{DAC06180-1151-4AFB-B1F6-5246D5FF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37"/>
          <a:stretch/>
        </p:blipFill>
        <p:spPr bwMode="auto">
          <a:xfrm>
            <a:off x="10130029" y="2755868"/>
            <a:ext cx="1671687" cy="2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wnload Purple Logo - Purple Mattress Logo PNG Image with No Background -  PNGkey.com">
            <a:extLst>
              <a:ext uri="{FF2B5EF4-FFF2-40B4-BE49-F238E27FC236}">
                <a16:creationId xmlns:a16="http://schemas.microsoft.com/office/drawing/2014/main" id="{0C649D06-11D0-4748-BCC1-93F0EEC5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27" y="4420814"/>
            <a:ext cx="1563222" cy="4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mpliSafe Home Security Review – 2020 | National Council For Home Safety  and Security">
            <a:extLst>
              <a:ext uri="{FF2B5EF4-FFF2-40B4-BE49-F238E27FC236}">
                <a16:creationId xmlns:a16="http://schemas.microsoft.com/office/drawing/2014/main" id="{0AFF78E2-3E09-4535-B1D8-758AB34A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001" y="4487845"/>
            <a:ext cx="1932495" cy="3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arby Parker - WestBend">
            <a:extLst>
              <a:ext uri="{FF2B5EF4-FFF2-40B4-BE49-F238E27FC236}">
                <a16:creationId xmlns:a16="http://schemas.microsoft.com/office/drawing/2014/main" id="{2F62F70F-2397-435F-99AE-8C3B772F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009" y="4592119"/>
            <a:ext cx="2411981" cy="2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60419BC-54C6-4D3C-A6E0-68844C18D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7706" y="4478418"/>
            <a:ext cx="1846372" cy="4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illow MediaRoom - Logos">
            <a:extLst>
              <a:ext uri="{FF2B5EF4-FFF2-40B4-BE49-F238E27FC236}">
                <a16:creationId xmlns:a16="http://schemas.microsoft.com/office/drawing/2014/main" id="{70E6C12D-DE36-469D-A8DC-D753364C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8310" y="4515764"/>
            <a:ext cx="1653007" cy="3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ECEA056-521D-4CE6-9D2E-5B81ECAFB81A}"/>
              </a:ext>
            </a:extLst>
          </p:cNvPr>
          <p:cNvSpPr/>
          <p:nvPr/>
        </p:nvSpPr>
        <p:spPr>
          <a:xfrm>
            <a:off x="188541" y="498101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48.4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83B0A-531B-46B1-8309-7D428FB96EC6}"/>
              </a:ext>
            </a:extLst>
          </p:cNvPr>
          <p:cNvSpPr/>
          <p:nvPr/>
        </p:nvSpPr>
        <p:spPr>
          <a:xfrm>
            <a:off x="2631652" y="4982587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58.2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8543FB-4FFE-47F7-97F5-84F0327A2C6A}"/>
              </a:ext>
            </a:extLst>
          </p:cNvPr>
          <p:cNvSpPr/>
          <p:nvPr/>
        </p:nvSpPr>
        <p:spPr>
          <a:xfrm>
            <a:off x="5073193" y="4982589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53.8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7AC68E4-1E99-4FCC-B498-2CE899B0A3D7}"/>
              </a:ext>
            </a:extLst>
          </p:cNvPr>
          <p:cNvSpPr/>
          <p:nvPr/>
        </p:nvSpPr>
        <p:spPr>
          <a:xfrm>
            <a:off x="7571295" y="4973160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52.2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6B6D29-047A-4683-9D35-162D641C5014}"/>
              </a:ext>
            </a:extLst>
          </p:cNvPr>
          <p:cNvSpPr/>
          <p:nvPr/>
        </p:nvSpPr>
        <p:spPr>
          <a:xfrm>
            <a:off x="9984557" y="4982588"/>
            <a:ext cx="1934354" cy="1011885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45.0</a:t>
            </a:r>
          </a:p>
        </p:txBody>
      </p:sp>
    </p:spTree>
    <p:extLst>
      <p:ext uri="{BB962C8B-B14F-4D97-AF65-F5344CB8AC3E}">
        <p14:creationId xmlns:p14="http://schemas.microsoft.com/office/powerpoint/2010/main" val="4109963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A5DA57-4E66-4389-A673-BDBB6C6E80DE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8AA1A-C90B-4DE9-A3EA-C22B09FF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254" y="1683478"/>
            <a:ext cx="4557486" cy="49399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72D5CD-D361-4F80-8AAC-283D3E68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4" y="216567"/>
            <a:ext cx="11527174" cy="1150383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ea typeface="+mn-ea"/>
              </a:rPr>
              <a:t>Presenting an opportunity for marketers, adults 50+ often feel they are underrepresented, misrepresented or ignored by advertisers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C77E61-7678-423D-9881-1152C1BF2451}"/>
              </a:ext>
            </a:extLst>
          </p:cNvPr>
          <p:cNvSpPr/>
          <p:nvPr/>
        </p:nvSpPr>
        <p:spPr>
          <a:xfrm>
            <a:off x="3249372" y="170625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78%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0F8FB-6D81-462F-A392-33ABF2FDF786}"/>
              </a:ext>
            </a:extLst>
          </p:cNvPr>
          <p:cNvSpPr/>
          <p:nvPr/>
        </p:nvSpPr>
        <p:spPr>
          <a:xfrm>
            <a:off x="846811" y="2232644"/>
            <a:ext cx="5913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that they felt their age group was underrepresented and misrepresented in advertising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56E08-D1B5-4EA3-9318-1038DDAD3C2E}"/>
              </a:ext>
            </a:extLst>
          </p:cNvPr>
          <p:cNvSpPr/>
          <p:nvPr/>
        </p:nvSpPr>
        <p:spPr>
          <a:xfrm>
            <a:off x="846811" y="3357332"/>
            <a:ext cx="5913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50-59-year-olds feel that their age group is most ignored by advertisers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F8B65-B618-44BF-856E-E1F16796356B}"/>
              </a:ext>
            </a:extLst>
          </p:cNvPr>
          <p:cNvSpPr/>
          <p:nvPr/>
        </p:nvSpPr>
        <p:spPr>
          <a:xfrm>
            <a:off x="3249372" y="283094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77%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47295-46DD-4843-9F06-8BC8FA3655F2}"/>
              </a:ext>
            </a:extLst>
          </p:cNvPr>
          <p:cNvSpPr/>
          <p:nvPr/>
        </p:nvSpPr>
        <p:spPr>
          <a:xfrm>
            <a:off x="3249372" y="40131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4F0EB-FFC7-4004-AD27-7D061783C1C5}"/>
              </a:ext>
            </a:extLst>
          </p:cNvPr>
          <p:cNvSpPr/>
          <p:nvPr/>
        </p:nvSpPr>
        <p:spPr>
          <a:xfrm>
            <a:off x="789382" y="4519165"/>
            <a:ext cx="6027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believe that they are ignored because advertisers are too young to understand their market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B164F-FA2A-4ABF-AB1F-90D21061C630}"/>
              </a:ext>
            </a:extLst>
          </p:cNvPr>
          <p:cNvSpPr/>
          <p:nvPr/>
        </p:nvSpPr>
        <p:spPr>
          <a:xfrm>
            <a:off x="451691" y="6303599"/>
            <a:ext cx="4224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Gransnet,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Ageism in Advertising: Fighting Marketing’s Unconscious Bias,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1D98F-D17E-493B-8907-64818AB6C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F018E1-7B2A-4F9C-BDF6-46EE65CC28C6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7E9C0-552D-40FD-A0EA-896DC2299350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99558-71FD-4733-AAE6-54E9535A0C2A}"/>
              </a:ext>
            </a:extLst>
          </p:cNvPr>
          <p:cNvSpPr/>
          <p:nvPr/>
        </p:nvSpPr>
        <p:spPr>
          <a:xfrm>
            <a:off x="3259531" y="5180033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F23DCE-5FC2-4CC5-90B8-45D7BF9DA954}"/>
              </a:ext>
            </a:extLst>
          </p:cNvPr>
          <p:cNvSpPr/>
          <p:nvPr/>
        </p:nvSpPr>
        <p:spPr>
          <a:xfrm>
            <a:off x="799542" y="5706418"/>
            <a:ext cx="6027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Avoid brands who actively ignore their age group</a:t>
            </a:r>
          </a:p>
        </p:txBody>
      </p:sp>
    </p:spTree>
    <p:extLst>
      <p:ext uri="{BB962C8B-B14F-4D97-AF65-F5344CB8AC3E}">
        <p14:creationId xmlns:p14="http://schemas.microsoft.com/office/powerpoint/2010/main" val="376571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73029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98883" y="670405"/>
            <a:ext cx="1184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E04A7-B551-462A-BC4E-3156488723A9}"/>
              </a:ext>
            </a:extLst>
          </p:cNvPr>
          <p:cNvSpPr/>
          <p:nvPr/>
        </p:nvSpPr>
        <p:spPr>
          <a:xfrm>
            <a:off x="458632" y="1965948"/>
            <a:ext cx="10787546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How traditional buying demographics have not kept up with shifting population trends and the aging of America</a:t>
            </a:r>
            <a:endParaRPr lang="en-US" sz="2200" dirty="0">
              <a:solidFill>
                <a:srgbClr val="1B1464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upside for marketers who embrace the purchasing power and buying habits of adults 55+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2200" dirty="0">
                <a:solidFill>
                  <a:srgbClr val="1B146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Sizing the total market opportunity for consumer spending and TV impressions beyond a traditional buying demo (adults 25-54)</a:t>
            </a:r>
            <a:endParaRPr lang="en-US" sz="2200" dirty="0">
              <a:solidFill>
                <a:srgbClr val="1B1464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n-US" sz="2800" dirty="0">
              <a:solidFill>
                <a:srgbClr val="1B1464"/>
              </a:solidFill>
              <a:latin typeface="Helvetica"/>
              <a:ea typeface="Times New Roman" panose="02020603050405020304" pitchFamily="18" charset="0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2200" dirty="0">
                <a:solidFill>
                  <a:srgbClr val="1B146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The ability of TV to drive brand outcomes for digital-native, data-driven brands through older audiences</a:t>
            </a:r>
          </a:p>
        </p:txBody>
      </p:sp>
    </p:spTree>
    <p:extLst>
      <p:ext uri="{BB962C8B-B14F-4D97-AF65-F5344CB8AC3E}">
        <p14:creationId xmlns:p14="http://schemas.microsoft.com/office/powerpoint/2010/main" val="2713857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19DBDD-0981-4E74-A69A-26435F983760}"/>
              </a:ext>
            </a:extLst>
          </p:cNvPr>
          <p:cNvSpPr/>
          <p:nvPr/>
        </p:nvSpPr>
        <p:spPr>
          <a:xfrm>
            <a:off x="-1" y="1568342"/>
            <a:ext cx="12235037" cy="530080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7BD55-2F0C-45D7-A432-6228207AC940}"/>
              </a:ext>
            </a:extLst>
          </p:cNvPr>
          <p:cNvSpPr/>
          <p:nvPr/>
        </p:nvSpPr>
        <p:spPr>
          <a:xfrm>
            <a:off x="296438" y="181023"/>
            <a:ext cx="11251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Most importantly, marketers can win over adults 50+ since, for many of them, their wallet is still up for grabs across goods &amp;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24F3-4E0E-484C-993F-0D2C0EDDEA69}"/>
              </a:ext>
            </a:extLst>
          </p:cNvPr>
          <p:cNvSpPr txBox="1"/>
          <p:nvPr/>
        </p:nvSpPr>
        <p:spPr>
          <a:xfrm>
            <a:off x="3151145" y="4376956"/>
            <a:ext cx="587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 of Consumers Who Enjoy Variety In The Products They Purchase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201B5-2D61-433C-A87C-9FF46F36E878}"/>
              </a:ext>
            </a:extLst>
          </p:cNvPr>
          <p:cNvSpPr txBox="1"/>
          <p:nvPr/>
        </p:nvSpPr>
        <p:spPr>
          <a:xfrm>
            <a:off x="2260238" y="2571348"/>
            <a:ext cx="767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 of 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Consumers Who Are On The Lookout For New Products That Are Relevant To Them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84D50F-A9B0-43D5-B13C-5ACF39BF7CE7}"/>
              </a:ext>
            </a:extLst>
          </p:cNvPr>
          <p:cNvSpPr/>
          <p:nvPr/>
        </p:nvSpPr>
        <p:spPr>
          <a:xfrm>
            <a:off x="6852083" y="1904596"/>
            <a:ext cx="631498" cy="318253"/>
          </a:xfrm>
          <a:prstGeom prst="rect">
            <a:avLst/>
          </a:prstGeom>
          <a:solidFill>
            <a:srgbClr val="ED3C8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B1A1D3-F6A7-470F-87A5-34FC1204D053}"/>
              </a:ext>
            </a:extLst>
          </p:cNvPr>
          <p:cNvSpPr/>
          <p:nvPr/>
        </p:nvSpPr>
        <p:spPr>
          <a:xfrm>
            <a:off x="4556287" y="1904596"/>
            <a:ext cx="631498" cy="318253"/>
          </a:xfrm>
          <a:prstGeom prst="rect">
            <a:avLst/>
          </a:prstGeom>
          <a:solidFill>
            <a:srgbClr val="1B1464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F0D4B-6074-43A3-91A6-16673B623606}"/>
              </a:ext>
            </a:extLst>
          </p:cNvPr>
          <p:cNvSpPr txBox="1"/>
          <p:nvPr/>
        </p:nvSpPr>
        <p:spPr>
          <a:xfrm>
            <a:off x="7460582" y="1894445"/>
            <a:ext cx="1314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A50+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ACE74D-61B5-4002-A08E-B5B1CEB212D5}"/>
              </a:ext>
            </a:extLst>
          </p:cNvPr>
          <p:cNvSpPr txBox="1"/>
          <p:nvPr/>
        </p:nvSpPr>
        <p:spPr>
          <a:xfrm>
            <a:off x="5182562" y="1894445"/>
            <a:ext cx="160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A18-34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DA9237-6DD8-4A5B-8390-6657E03863C9}"/>
              </a:ext>
            </a:extLst>
          </p:cNvPr>
          <p:cNvSpPr/>
          <p:nvPr/>
        </p:nvSpPr>
        <p:spPr>
          <a:xfrm>
            <a:off x="4367463" y="2949456"/>
            <a:ext cx="1132707" cy="1091253"/>
          </a:xfrm>
          <a:prstGeom prst="ellipse">
            <a:avLst/>
          </a:prstGeom>
          <a:solidFill>
            <a:srgbClr val="1B1464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43.4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Million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F070B5-3AA3-4352-976A-AC5358313625}"/>
              </a:ext>
            </a:extLst>
          </p:cNvPr>
          <p:cNvSpPr/>
          <p:nvPr/>
        </p:nvSpPr>
        <p:spPr>
          <a:xfrm>
            <a:off x="4367463" y="4866488"/>
            <a:ext cx="1132707" cy="1091253"/>
          </a:xfrm>
          <a:prstGeom prst="ellipse">
            <a:avLst/>
          </a:prstGeom>
          <a:solidFill>
            <a:srgbClr val="1B1464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27.7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Million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17CB7D-58F3-469B-99C6-AA41487B112B}"/>
              </a:ext>
            </a:extLst>
          </p:cNvPr>
          <p:cNvSpPr/>
          <p:nvPr/>
        </p:nvSpPr>
        <p:spPr>
          <a:xfrm>
            <a:off x="6663259" y="2949456"/>
            <a:ext cx="1132707" cy="1091253"/>
          </a:xfrm>
          <a:prstGeom prst="ellipse">
            <a:avLst/>
          </a:prstGeom>
          <a:solidFill>
            <a:srgbClr val="ED3C8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56.0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Million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7D6800-9DE7-4787-935C-0888C8D3D4B9}"/>
              </a:ext>
            </a:extLst>
          </p:cNvPr>
          <p:cNvSpPr/>
          <p:nvPr/>
        </p:nvSpPr>
        <p:spPr>
          <a:xfrm>
            <a:off x="6663259" y="4866488"/>
            <a:ext cx="1132707" cy="1091253"/>
          </a:xfrm>
          <a:prstGeom prst="ellipse">
            <a:avLst/>
          </a:prstGeom>
          <a:solidFill>
            <a:srgbClr val="ED3C8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28.8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Million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C6C23-6635-4F79-8FB4-C00C364926CC}"/>
              </a:ext>
            </a:extLst>
          </p:cNvPr>
          <p:cNvSpPr/>
          <p:nvPr/>
        </p:nvSpPr>
        <p:spPr>
          <a:xfrm>
            <a:off x="313263" y="1109833"/>
            <a:ext cx="110554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There are more adults 50+ than adults 18-34 actively in the market looking for new, relevant products to purchase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275FF-F263-4133-9C35-453C080131A9}"/>
              </a:ext>
            </a:extLst>
          </p:cNvPr>
          <p:cNvSpPr/>
          <p:nvPr/>
        </p:nvSpPr>
        <p:spPr>
          <a:xfrm>
            <a:off x="546750" y="6204726"/>
            <a:ext cx="11481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GfK MRI, 2019 Doublebase;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 Who Are Always On The Lookout For New Products That Are Relevant To Them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= Any Agree [I enjoy wandering the store looking for new, interesting products],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 Who Enjoy Variety In The Products They Purchase =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Any Agree [I like to change brands often for the sake of variety and novelty]. </a:t>
            </a:r>
          </a:p>
        </p:txBody>
      </p:sp>
    </p:spTree>
    <p:extLst>
      <p:ext uri="{BB962C8B-B14F-4D97-AF65-F5344CB8AC3E}">
        <p14:creationId xmlns:p14="http://schemas.microsoft.com/office/powerpoint/2010/main" val="136831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05C67E-D443-4267-8B3E-017BF8576F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180" y="0"/>
            <a:ext cx="4015469" cy="2337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EDE254-A2A1-426D-8BC2-03937D3C0AA2}"/>
              </a:ext>
            </a:extLst>
          </p:cNvPr>
          <p:cNvGrpSpPr/>
          <p:nvPr/>
        </p:nvGrpSpPr>
        <p:grpSpPr>
          <a:xfrm>
            <a:off x="1461214" y="3072273"/>
            <a:ext cx="9269574" cy="2114963"/>
            <a:chOff x="3096724" y="2190131"/>
            <a:chExt cx="7412468" cy="2559106"/>
          </a:xfrm>
        </p:grpSpPr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AA2BD5B8-145C-4074-92EC-41E249CE8AB0}"/>
                </a:ext>
              </a:extLst>
            </p:cNvPr>
            <p:cNvSpPr/>
            <p:nvPr/>
          </p:nvSpPr>
          <p:spPr>
            <a:xfrm>
              <a:off x="3096724" y="2190131"/>
              <a:ext cx="7412468" cy="2559106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AD8267-A33A-4C62-8D5B-D34F4A8D9D9F}"/>
                </a:ext>
              </a:extLst>
            </p:cNvPr>
            <p:cNvSpPr/>
            <p:nvPr/>
          </p:nvSpPr>
          <p:spPr>
            <a:xfrm>
              <a:off x="3348915" y="2249799"/>
              <a:ext cx="6908084" cy="243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“When you have been a mother—the head of the household for 50 years—you have a lot of brand loyalty going on….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but with the time that we’re in of COVID, there’s no reason to not explore things.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We’re forced to try them. As a result, that exposure has changed some of my buying.”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83678DC-3740-432C-9B36-0C1F7329D7E3}"/>
              </a:ext>
            </a:extLst>
          </p:cNvPr>
          <p:cNvSpPr/>
          <p:nvPr/>
        </p:nvSpPr>
        <p:spPr>
          <a:xfrm>
            <a:off x="198884" y="328864"/>
            <a:ext cx="9444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while this trend existed pre-pandemic, it has become even more prevalent during COVID-19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4B9C0-F7FB-4C50-B307-E4F464FA50B3}"/>
              </a:ext>
            </a:extLst>
          </p:cNvPr>
          <p:cNvSpPr/>
          <p:nvPr/>
        </p:nvSpPr>
        <p:spPr>
          <a:xfrm>
            <a:off x="2756542" y="5498483"/>
            <a:ext cx="59877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Mary Lou Hoffar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77-year-old retired 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 Age, 10/15/20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83695-AC13-4738-B2E4-74AF22B87714}"/>
              </a:ext>
            </a:extLst>
          </p:cNvPr>
          <p:cNvGrpSpPr/>
          <p:nvPr/>
        </p:nvGrpSpPr>
        <p:grpSpPr>
          <a:xfrm rot="20471612">
            <a:off x="409952" y="1727094"/>
            <a:ext cx="2763613" cy="1441238"/>
            <a:chOff x="4832806" y="1621349"/>
            <a:chExt cx="2526383" cy="124636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F2151D-0B8F-4553-A448-20C59C8E7595}"/>
                </a:ext>
              </a:extLst>
            </p:cNvPr>
            <p:cNvSpPr/>
            <p:nvPr/>
          </p:nvSpPr>
          <p:spPr>
            <a:xfrm>
              <a:off x="4832806" y="1621349"/>
              <a:ext cx="2526383" cy="12463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1704AE-B3DC-4FDE-9B04-A566E006E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8574" y="1933267"/>
              <a:ext cx="2334848" cy="884657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7C97E43-DBF9-4C63-BECD-9B45D1748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279" y="1704588"/>
              <a:ext cx="845435" cy="28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39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FE8FFC-8387-46F5-8FA5-601879C3887E}"/>
              </a:ext>
            </a:extLst>
          </p:cNvPr>
          <p:cNvSpPr/>
          <p:nvPr/>
        </p:nvSpPr>
        <p:spPr>
          <a:xfrm>
            <a:off x="5797482" y="1790623"/>
            <a:ext cx="6394517" cy="397316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261B-20B5-4D72-B65D-34C738255CF4}"/>
              </a:ext>
            </a:extLst>
          </p:cNvPr>
          <p:cNvSpPr/>
          <p:nvPr/>
        </p:nvSpPr>
        <p:spPr>
          <a:xfrm>
            <a:off x="296180" y="355522"/>
            <a:ext cx="11714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Today, older Americans are valuable consumers and have shown resilience, both mentally and financially, in the face of a global pandemic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C972A-370C-47CF-80E1-2B20B4231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B8C0EA-32EC-4940-8530-DC8872697C2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AB96AC-68E7-46F9-BA5C-FD539F5AA0FE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65B04-40D3-4A63-BBB4-D4B1F32BCB79}"/>
              </a:ext>
            </a:extLst>
          </p:cNvPr>
          <p:cNvSpPr/>
          <p:nvPr/>
        </p:nvSpPr>
        <p:spPr>
          <a:xfrm>
            <a:off x="-1" y="1790623"/>
            <a:ext cx="5797485" cy="3973161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5AC7A11-A5C1-4CBD-9742-F96338578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66" y="1841622"/>
            <a:ext cx="5161550" cy="3871161"/>
          </a:xfrm>
          <a:prstGeom prst="rect">
            <a:avLst/>
          </a:prstGeom>
        </p:spPr>
      </p:pic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24DE06A-F55C-41A9-ABAA-EDB1DF96DFED}"/>
              </a:ext>
            </a:extLst>
          </p:cNvPr>
          <p:cNvSpPr txBox="1">
            <a:spLocks/>
          </p:cNvSpPr>
          <p:nvPr/>
        </p:nvSpPr>
        <p:spPr>
          <a:xfrm>
            <a:off x="546751" y="6333722"/>
            <a:ext cx="10793694" cy="157723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Edward Jones, Age Wave, The Harris Poll,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Four Pillars of the New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Retirement, 2020. Base: U.S. adults by generation: Gen Z (18-23), Millennial (24-39), Gen X (40-55), Boomer (56-74), Silent Gen (75+).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6B3AAC3C-5039-4E77-89EA-F634198DB57B}"/>
              </a:ext>
            </a:extLst>
          </p:cNvPr>
          <p:cNvGraphicFramePr/>
          <p:nvPr/>
        </p:nvGraphicFramePr>
        <p:xfrm>
          <a:off x="5978566" y="1975940"/>
          <a:ext cx="6032348" cy="360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798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7795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391163"/>
            <a:ext cx="11704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Takeaways For Marketing Plans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242525-3551-4CCA-8F02-3E9C86E1FBE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20957-9260-438E-B7BD-9E46E95BA67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98710-73D6-47BC-B552-5C240AF45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59" y="1755757"/>
            <a:ext cx="1251128" cy="12511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8C5DCF-75B1-4F46-B188-C1A1FA411908}"/>
              </a:ext>
            </a:extLst>
          </p:cNvPr>
          <p:cNvSpPr/>
          <p:nvPr/>
        </p:nvSpPr>
        <p:spPr>
          <a:xfrm>
            <a:off x="107601" y="3062796"/>
            <a:ext cx="2242644" cy="333081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B4AD8-9D8D-4601-8B5D-B9F643A61118}"/>
              </a:ext>
            </a:extLst>
          </p:cNvPr>
          <p:cNvSpPr txBox="1"/>
          <p:nvPr/>
        </p:nvSpPr>
        <p:spPr>
          <a:xfrm>
            <a:off x="127409" y="3955912"/>
            <a:ext cx="2242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In 2020, adults 50+ account for almost half (46%) of the adult 18+ population, yet this often isn’t reflected in many brands’ targeting priorities.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0B18CA-1271-4297-9FD6-60DCCB2B7276}"/>
              </a:ext>
            </a:extLst>
          </p:cNvPr>
          <p:cNvSpPr/>
          <p:nvPr/>
        </p:nvSpPr>
        <p:spPr>
          <a:xfrm>
            <a:off x="118257" y="3157669"/>
            <a:ext cx="2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Acknowledge the U.S. Population Shifts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B41110-4FA7-4BB8-84AF-D1E3A9D30A68}"/>
              </a:ext>
            </a:extLst>
          </p:cNvPr>
          <p:cNvSpPr/>
          <p:nvPr/>
        </p:nvSpPr>
        <p:spPr>
          <a:xfrm>
            <a:off x="2531861" y="3073792"/>
            <a:ext cx="2242644" cy="333081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4E4868-F159-4B88-A315-3C3B7765E742}"/>
              </a:ext>
            </a:extLst>
          </p:cNvPr>
          <p:cNvSpPr/>
          <p:nvPr/>
        </p:nvSpPr>
        <p:spPr>
          <a:xfrm>
            <a:off x="4963973" y="3073793"/>
            <a:ext cx="2242644" cy="333081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C57DC8-6EAF-4F73-AAAE-365ED50E0A7A}"/>
              </a:ext>
            </a:extLst>
          </p:cNvPr>
          <p:cNvSpPr/>
          <p:nvPr/>
        </p:nvSpPr>
        <p:spPr>
          <a:xfrm>
            <a:off x="7414944" y="3073792"/>
            <a:ext cx="2242644" cy="333081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E4D70D-CF4F-4DCF-8793-F8C409479FC3}"/>
              </a:ext>
            </a:extLst>
          </p:cNvPr>
          <p:cNvSpPr/>
          <p:nvPr/>
        </p:nvSpPr>
        <p:spPr>
          <a:xfrm>
            <a:off x="9837627" y="3064366"/>
            <a:ext cx="2242644" cy="333081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DC9E36-8C22-410C-8187-08B08B8A143D}"/>
              </a:ext>
            </a:extLst>
          </p:cNvPr>
          <p:cNvSpPr txBox="1"/>
          <p:nvPr/>
        </p:nvSpPr>
        <p:spPr>
          <a:xfrm>
            <a:off x="2561094" y="3957480"/>
            <a:ext cx="2194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Audience-based buying is now a reality in TV and allows brands to target current &amp; potential buyers which also unlocks access to  </a:t>
            </a:r>
          </a:p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$4 trillion in purchasing power outside of traditional buying </a:t>
            </a:r>
          </a:p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demos like adults 25-54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47CF20-FDF4-449C-A8B1-1EF97128C3D7}"/>
              </a:ext>
            </a:extLst>
          </p:cNvPr>
          <p:cNvSpPr/>
          <p:nvPr/>
        </p:nvSpPr>
        <p:spPr>
          <a:xfrm>
            <a:off x="2551941" y="3159237"/>
            <a:ext cx="2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Think (and Buy) Beyond the Demo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ED55E0-6102-4AA0-A433-E87E8B1C18D1}"/>
              </a:ext>
            </a:extLst>
          </p:cNvPr>
          <p:cNvSpPr txBox="1"/>
          <p:nvPr/>
        </p:nvSpPr>
        <p:spPr>
          <a:xfrm>
            <a:off x="4985352" y="3959051"/>
            <a:ext cx="2214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With plenty of disposable income and time on their hands, adults 55+ are more active and spend more than millennials.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ABED57-E83C-4C44-BE35-B6BBDDD36D92}"/>
              </a:ext>
            </a:extLst>
          </p:cNvPr>
          <p:cNvSpPr/>
          <p:nvPr/>
        </p:nvSpPr>
        <p:spPr>
          <a:xfrm>
            <a:off x="4976200" y="3160808"/>
            <a:ext cx="2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Older Americans are Active Consumers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B52763-8C56-41F3-A734-FCE1161CFF55}"/>
              </a:ext>
            </a:extLst>
          </p:cNvPr>
          <p:cNvSpPr txBox="1"/>
          <p:nvPr/>
        </p:nvSpPr>
        <p:spPr>
          <a:xfrm>
            <a:off x="7437890" y="3960621"/>
            <a:ext cx="2214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With the combination of an aging population and cord cutting, 61% of TV ad impressions are delivered against 55+.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4CCA6-2E21-448E-A4C2-AF59F65D9EC9}"/>
              </a:ext>
            </a:extLst>
          </p:cNvPr>
          <p:cNvSpPr/>
          <p:nvPr/>
        </p:nvSpPr>
        <p:spPr>
          <a:xfrm>
            <a:off x="7428738" y="3162378"/>
            <a:ext cx="2224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Ensure Marketing Plans Effectively Reach Older Adults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E8F677-DA8E-454D-9B5E-ACE4C69780BE}"/>
              </a:ext>
            </a:extLst>
          </p:cNvPr>
          <p:cNvSpPr txBox="1"/>
          <p:nvPr/>
        </p:nvSpPr>
        <p:spPr>
          <a:xfrm>
            <a:off x="9862150" y="3962191"/>
            <a:ext cx="2214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Helvetica" panose="020B0604020202020204" pitchFamily="34" charset="0"/>
              </a:rPr>
              <a:t>Marketing plans should address the growth of older, but also more multicultural, consumers. As a result, successful campaigns will reflect more diversity and inclusivity.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7A5325-EB9A-454F-884A-F8567BE48CE1}"/>
              </a:ext>
            </a:extLst>
          </p:cNvPr>
          <p:cNvSpPr/>
          <p:nvPr/>
        </p:nvSpPr>
        <p:spPr>
          <a:xfrm>
            <a:off x="9852998" y="3163948"/>
            <a:ext cx="2242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Think More Multicultural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B6F235-6C72-4E76-BC84-AF51A2B8A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731" y="1755757"/>
            <a:ext cx="1251128" cy="1251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2821E6-8880-4CC4-AA50-82661E87D1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414" y="1812627"/>
            <a:ext cx="1137389" cy="113738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E97E887-9D2A-4403-8601-809AE04F8F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254" y="1812627"/>
            <a:ext cx="1137389" cy="1137389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AD05B5F-8BE3-49FF-8F66-1A5A20F2E2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992" y="1755757"/>
            <a:ext cx="1251128" cy="12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87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BF0AF0-9E7A-4919-AE23-74BF1A203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0" y="0"/>
            <a:ext cx="5256799" cy="3060562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A35C40F-687E-B34B-B975-ED0CDEFEC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399" y="5804284"/>
            <a:ext cx="875592" cy="636172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EEC9436E-41D9-FA4F-B24F-9D11D4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991" y="5715536"/>
            <a:ext cx="734723" cy="737087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707BE5F1-DCEB-144F-86FF-E99AA7959D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271" y="5784399"/>
            <a:ext cx="403491" cy="668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9C19A0-D3B7-4A87-B456-012648BB42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6A4B5A9-17BE-46F3-863E-9CD48629EAF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EF9231-C343-4D1F-90F9-1247C33076A1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CEE233-D17B-44A2-87B5-92A30CBD7FDA}"/>
              </a:ext>
            </a:extLst>
          </p:cNvPr>
          <p:cNvSpPr txBox="1"/>
          <p:nvPr/>
        </p:nvSpPr>
        <p:spPr>
          <a:xfrm>
            <a:off x="391454" y="1584584"/>
            <a:ext cx="3373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 Wiese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084ED-514A-4F67-90C8-4963C292B6C6}"/>
              </a:ext>
            </a:extLst>
          </p:cNvPr>
          <p:cNvSpPr txBox="1"/>
          <p:nvPr/>
        </p:nvSpPr>
        <p:spPr>
          <a:xfrm>
            <a:off x="391454" y="1897448"/>
            <a:ext cx="337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jasonw@thevab.com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A00B74-C38A-4216-9892-991288697046}"/>
              </a:ext>
            </a:extLst>
          </p:cNvPr>
          <p:cNvSpPr txBox="1"/>
          <p:nvPr/>
        </p:nvSpPr>
        <p:spPr>
          <a:xfrm>
            <a:off x="317684" y="3485258"/>
            <a:ext cx="7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Interested in learning more? Check out this related content: </a:t>
            </a:r>
          </a:p>
        </p:txBody>
      </p:sp>
      <p:sp>
        <p:nvSpPr>
          <p:cNvPr id="48" name="TextBox 47">
            <a:hlinkClick r:id="rId11"/>
            <a:extLst>
              <a:ext uri="{FF2B5EF4-FFF2-40B4-BE49-F238E27FC236}">
                <a16:creationId xmlns:a16="http://schemas.microsoft.com/office/drawing/2014/main" id="{E9EA867D-2AB8-4AEC-8A70-4AC12EFF92A3}"/>
              </a:ext>
            </a:extLst>
          </p:cNvPr>
          <p:cNvSpPr txBox="1"/>
          <p:nvPr/>
        </p:nvSpPr>
        <p:spPr>
          <a:xfrm>
            <a:off x="6686204" y="5886458"/>
            <a:ext cx="2623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Matter of Principle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Disconnect Between Proven Marketing Tenets and Marketer Behaviors</a:t>
            </a:r>
          </a:p>
        </p:txBody>
      </p:sp>
      <p:pic>
        <p:nvPicPr>
          <p:cNvPr id="7" name="Picture 6">
            <a:hlinkClick r:id="rId12"/>
            <a:extLst>
              <a:ext uri="{FF2B5EF4-FFF2-40B4-BE49-F238E27FC236}">
                <a16:creationId xmlns:a16="http://schemas.microsoft.com/office/drawing/2014/main" id="{4A6B81CA-F5AB-479A-B94E-8F61D0641C5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4" y="4291088"/>
            <a:ext cx="2673498" cy="150384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4" name="TextBox 13">
            <a:hlinkClick r:id="rId12"/>
            <a:extLst>
              <a:ext uri="{FF2B5EF4-FFF2-40B4-BE49-F238E27FC236}">
                <a16:creationId xmlns:a16="http://schemas.microsoft.com/office/drawing/2014/main" id="{C4D0C2FA-C24F-436B-B58E-93257759B194}"/>
              </a:ext>
            </a:extLst>
          </p:cNvPr>
          <p:cNvSpPr txBox="1"/>
          <p:nvPr/>
        </p:nvSpPr>
        <p:spPr>
          <a:xfrm>
            <a:off x="436303" y="5886458"/>
            <a:ext cx="2623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Age of Opportunity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Understanding the Consumer Value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Adults 50+</a:t>
            </a:r>
          </a:p>
        </p:txBody>
      </p:sp>
      <p:pic>
        <p:nvPicPr>
          <p:cNvPr id="5" name="Picture 4">
            <a:hlinkClick r:id="rId14"/>
            <a:extLst>
              <a:ext uri="{FF2B5EF4-FFF2-40B4-BE49-F238E27FC236}">
                <a16:creationId xmlns:a16="http://schemas.microsoft.com/office/drawing/2014/main" id="{4FDF15CF-9FEB-49D5-AC19-C8BDAB22028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629" y="4291088"/>
            <a:ext cx="2673498" cy="150384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1D2F0DAE-19AF-4F83-B8AF-3E225D0579B1}"/>
              </a:ext>
            </a:extLst>
          </p:cNvPr>
          <p:cNvSpPr txBox="1"/>
          <p:nvPr/>
        </p:nvSpPr>
        <p:spPr>
          <a:xfrm>
            <a:off x="3688408" y="5886458"/>
            <a:ext cx="2623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 Time Goes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Media Consumption Is Helping America Cope</a:t>
            </a:r>
          </a:p>
        </p:txBody>
      </p:sp>
      <p:sp>
        <p:nvSpPr>
          <p:cNvPr id="12" name="TextBox 11">
            <a:hlinkClick r:id="rId16"/>
            <a:extLst>
              <a:ext uri="{FF2B5EF4-FFF2-40B4-BE49-F238E27FC236}">
                <a16:creationId xmlns:a16="http://schemas.microsoft.com/office/drawing/2014/main" id="{F9B1C65A-6A35-4E12-B287-D23C8D206A17}"/>
              </a:ext>
            </a:extLst>
          </p:cNvPr>
          <p:cNvSpPr txBox="1"/>
          <p:nvPr/>
        </p:nvSpPr>
        <p:spPr>
          <a:xfrm>
            <a:off x="4412737" y="1584584"/>
            <a:ext cx="2534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Leah Montner-Dixon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76E67-A184-45C4-BAE3-9FE2A4147605}"/>
              </a:ext>
            </a:extLst>
          </p:cNvPr>
          <p:cNvSpPr txBox="1"/>
          <p:nvPr/>
        </p:nvSpPr>
        <p:spPr>
          <a:xfrm>
            <a:off x="4449078" y="1888587"/>
            <a:ext cx="2534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C72E4-B88E-4C17-8A77-ED3048D2EFD2}"/>
              </a:ext>
            </a:extLst>
          </p:cNvPr>
          <p:cNvSpPr/>
          <p:nvPr/>
        </p:nvSpPr>
        <p:spPr>
          <a:xfrm>
            <a:off x="273895" y="235287"/>
            <a:ext cx="495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pic>
        <p:nvPicPr>
          <p:cNvPr id="2" name="Picture 1">
            <a:hlinkClick r:id="rId17"/>
            <a:extLst>
              <a:ext uri="{FF2B5EF4-FFF2-40B4-BE49-F238E27FC236}">
                <a16:creationId xmlns:a16="http://schemas.microsoft.com/office/drawing/2014/main" id="{40AE4120-2986-4FC7-A3E6-4892D3C9F9C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049" y="4288774"/>
            <a:ext cx="2036250" cy="1561713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55214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07696" y="132702"/>
            <a:ext cx="7134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to the VAB Insights library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45B4F6-F7E9-8E45-8329-396915BEC239}"/>
              </a:ext>
            </a:extLst>
          </p:cNvPr>
          <p:cNvSpPr txBox="1"/>
          <p:nvPr/>
        </p:nvSpPr>
        <p:spPr>
          <a:xfrm>
            <a:off x="8446576" y="7532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F859D63-DEF8-4918-804C-D41D714D0E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7767C-561D-41EE-86F4-364D0F52F254}"/>
              </a:ext>
            </a:extLst>
          </p:cNvPr>
          <p:cNvSpPr txBox="1"/>
          <p:nvPr/>
        </p:nvSpPr>
        <p:spPr>
          <a:xfrm>
            <a:off x="413302" y="1695189"/>
            <a:ext cx="768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We’ve answered hundreds of marketers’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1525E-AB57-4A2A-A8EC-B306B4E28052}"/>
              </a:ext>
            </a:extLst>
          </p:cNvPr>
          <p:cNvSpPr txBox="1"/>
          <p:nvPr/>
        </p:nvSpPr>
        <p:spPr>
          <a:xfrm>
            <a:off x="462268" y="2694399"/>
            <a:ext cx="7291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Our guides, reports, webinars and videos provide actionable insights to help marketers navigate today’s video landscape and think differently about their strategy.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-Norma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We are committed to your business growth and proud to offer brand marketers and agencies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to our continuously-growing Insights library.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-Norma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-Norma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-Norma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Get Access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theVAB.com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or visit us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C362A-7626-4867-B7AC-31CA3E823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500" y="4919346"/>
            <a:ext cx="1214437" cy="1245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593163-53EF-47E4-986A-833088B87673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4480DE-6C0E-4982-91DE-031CCE344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2E8F0"/>
              </a:clrFrom>
              <a:clrTo>
                <a:srgbClr val="E2E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483" y="0"/>
            <a:ext cx="5256799" cy="30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4815-16AD-4D77-B89B-EED1B8782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191"/>
            <a:ext cx="12166036" cy="708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06666" y="3057008"/>
            <a:ext cx="7385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There is a disconnect between shifting U.S. population trends and many brands’ targeting priorities…</a:t>
            </a:r>
          </a:p>
        </p:txBody>
      </p:sp>
    </p:spTree>
    <p:extLst>
      <p:ext uri="{BB962C8B-B14F-4D97-AF65-F5344CB8AC3E}">
        <p14:creationId xmlns:p14="http://schemas.microsoft.com/office/powerpoint/2010/main" val="385794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73029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11EECAD3-E60D-46A3-A767-CAB5E48139B4}"/>
              </a:ext>
            </a:extLst>
          </p:cNvPr>
          <p:cNvSpPr txBox="1">
            <a:spLocks/>
          </p:cNvSpPr>
          <p:nvPr/>
        </p:nvSpPr>
        <p:spPr>
          <a:xfrm>
            <a:off x="504725" y="6226120"/>
            <a:ext cx="11628815" cy="38705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U.S. Census Bureau data, Population Estimates for 1980, 1990, 2000, 2010; U.S. Census Bureau, Population Division: Washington, DC.,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Age Groups and Sex Composition of the Population: Main Projections Series for the United States, 2017-2060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5DB79BC1-E081-4CF3-8658-33366E68D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447911"/>
              </p:ext>
            </p:extLst>
          </p:nvPr>
        </p:nvGraphicFramePr>
        <p:xfrm>
          <a:off x="637786" y="1383200"/>
          <a:ext cx="11036300" cy="487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A4CF450B-C82C-46D6-A8BE-7D4F8BC06896}"/>
              </a:ext>
            </a:extLst>
          </p:cNvPr>
          <p:cNvSpPr/>
          <p:nvPr/>
        </p:nvSpPr>
        <p:spPr>
          <a:xfrm>
            <a:off x="5602514" y="2800510"/>
            <a:ext cx="1240325" cy="3141552"/>
          </a:xfrm>
          <a:prstGeom prst="rect">
            <a:avLst/>
          </a:prstGeom>
          <a:noFill/>
          <a:ln w="19050" cap="flat" cmpd="sng" algn="ctr">
            <a:solidFill>
              <a:srgbClr val="1B146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90940" y="65520"/>
            <a:ext cx="10857274" cy="1005817"/>
          </a:xfrm>
          <a:prstGeom prst="rect">
            <a:avLst/>
          </a:prstGeom>
        </p:spPr>
        <p:txBody>
          <a:bodyPr vert="horz" lIns="116656" tIns="58311" rIns="116656" bIns="58311" rtlCol="0" anchor="ctr">
            <a:norm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Many brands continue to </a:t>
            </a: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fixate on adults 18-34 while ignoring </a:t>
            </a:r>
          </a:p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the fast-growing adult 50+ segment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j-ea"/>
              <a:cs typeface="+mj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BB93BC-9603-40AB-A070-04A1617B7551}"/>
              </a:ext>
            </a:extLst>
          </p:cNvPr>
          <p:cNvSpPr/>
          <p:nvPr/>
        </p:nvSpPr>
        <p:spPr>
          <a:xfrm>
            <a:off x="190940" y="1037293"/>
            <a:ext cx="1036708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By the end of 2020, there will be over 42 million more A50+ than A18-34, and by 2030 that gap will increase to over 55 million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11EECAD3-E60D-46A3-A767-CAB5E48139B4}"/>
              </a:ext>
            </a:extLst>
          </p:cNvPr>
          <p:cNvSpPr txBox="1">
            <a:spLocks/>
          </p:cNvSpPr>
          <p:nvPr/>
        </p:nvSpPr>
        <p:spPr>
          <a:xfrm>
            <a:off x="504725" y="6225671"/>
            <a:ext cx="11628815" cy="348909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U.S. Census Bureau data, Population Division: Washington, DC.,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Age Groups and Sex Composition of the Population: Main Projections Series for the United States, 2017-2060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NH = Non-Hispanic. Other – includes Non-Hispanic American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</a:rPr>
              <a:t>Indian, Alaska Native, Native Hawaiian and Other Pacific Islander.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5DB79BC1-E081-4CF3-8658-33366E68D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13197"/>
              </p:ext>
            </p:extLst>
          </p:nvPr>
        </p:nvGraphicFramePr>
        <p:xfrm>
          <a:off x="637786" y="1875934"/>
          <a:ext cx="11036300" cy="438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90939" y="65520"/>
            <a:ext cx="11168359" cy="1005817"/>
          </a:xfrm>
          <a:prstGeom prst="rect">
            <a:avLst/>
          </a:prstGeom>
        </p:spPr>
        <p:txBody>
          <a:bodyPr vert="horz" lIns="116656" tIns="58311" rIns="116656" bIns="58311" rtlCol="0" anchor="ctr">
            <a:norm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Over the next decade, multicultural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 audience segments will account for 78% of the total adult 50+ growth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BB93BC-9603-40AB-A070-04A1617B7551}"/>
              </a:ext>
            </a:extLst>
          </p:cNvPr>
          <p:cNvSpPr/>
          <p:nvPr/>
        </p:nvSpPr>
        <p:spPr>
          <a:xfrm>
            <a:off x="190940" y="1027866"/>
            <a:ext cx="1037650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1600" dirty="0">
                <a:solidFill>
                  <a:srgbClr val="1F1A62"/>
                </a:solidFill>
                <a:latin typeface="Helvetica"/>
              </a:rPr>
              <a:t>By 2030, 10 million more multicultural people will have aged into the adult 50+ population and future growth will be driven primarily by these segments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7F3D2-9360-4191-BB38-63D46051AAA6}"/>
              </a:ext>
            </a:extLst>
          </p:cNvPr>
          <p:cNvSpPr txBox="1"/>
          <p:nvPr/>
        </p:nvSpPr>
        <p:spPr>
          <a:xfrm>
            <a:off x="1461155" y="3560917"/>
            <a:ext cx="7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119.3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AC51D-D76B-4D5F-AC32-EF5DD975223A}"/>
              </a:ext>
            </a:extLst>
          </p:cNvPr>
          <p:cNvSpPr txBox="1"/>
          <p:nvPr/>
        </p:nvSpPr>
        <p:spPr>
          <a:xfrm>
            <a:off x="3640317" y="3322246"/>
            <a:ext cx="7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132.4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19B7A-1F9F-47F6-8546-6BA0AD5192EF}"/>
              </a:ext>
            </a:extLst>
          </p:cNvPr>
          <p:cNvSpPr txBox="1"/>
          <p:nvPr/>
        </p:nvSpPr>
        <p:spPr>
          <a:xfrm>
            <a:off x="5747209" y="3111796"/>
            <a:ext cx="7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145.2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79C67-68CB-443A-9B2B-00E81BA17093}"/>
              </a:ext>
            </a:extLst>
          </p:cNvPr>
          <p:cNvSpPr txBox="1"/>
          <p:nvPr/>
        </p:nvSpPr>
        <p:spPr>
          <a:xfrm>
            <a:off x="7892085" y="2918466"/>
            <a:ext cx="7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156.7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6DE99-36BB-4A75-B236-AAFEB62E2893}"/>
              </a:ext>
            </a:extLst>
          </p:cNvPr>
          <p:cNvSpPr txBox="1"/>
          <p:nvPr/>
        </p:nvSpPr>
        <p:spPr>
          <a:xfrm>
            <a:off x="10057385" y="2749262"/>
            <a:ext cx="7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167.0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8B0E0EE-76EA-4044-9FFD-913C4B56A5DD}"/>
              </a:ext>
            </a:extLst>
          </p:cNvPr>
          <p:cNvSpPr/>
          <p:nvPr/>
        </p:nvSpPr>
        <p:spPr>
          <a:xfrm>
            <a:off x="2351204" y="3868694"/>
            <a:ext cx="165753" cy="67578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7727C-2B73-44EC-9154-709176924054}"/>
              </a:ext>
            </a:extLst>
          </p:cNvPr>
          <p:cNvSpPr txBox="1"/>
          <p:nvPr/>
        </p:nvSpPr>
        <p:spPr>
          <a:xfrm>
            <a:off x="2582946" y="4050201"/>
            <a:ext cx="55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403020202020204" pitchFamily="34" charset="0"/>
              </a:rPr>
              <a:t>27%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56FB11C-DB0D-4247-B3C5-E333B841B0C7}"/>
              </a:ext>
            </a:extLst>
          </p:cNvPr>
          <p:cNvSpPr/>
          <p:nvPr/>
        </p:nvSpPr>
        <p:spPr>
          <a:xfrm>
            <a:off x="4445525" y="3700580"/>
            <a:ext cx="231742" cy="67469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A8AF-F7E6-46D4-9E9E-1D064D31E0EA}"/>
              </a:ext>
            </a:extLst>
          </p:cNvPr>
          <p:cNvSpPr txBox="1"/>
          <p:nvPr/>
        </p:nvSpPr>
        <p:spPr>
          <a:xfrm>
            <a:off x="4677267" y="3900941"/>
            <a:ext cx="55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403020202020204" pitchFamily="34" charset="0"/>
              </a:rPr>
              <a:t>32%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907E928B-CC9D-40D3-BD08-2DDB0131F7FC}"/>
              </a:ext>
            </a:extLst>
          </p:cNvPr>
          <p:cNvSpPr/>
          <p:nvPr/>
        </p:nvSpPr>
        <p:spPr>
          <a:xfrm>
            <a:off x="6558699" y="3447627"/>
            <a:ext cx="231742" cy="9276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523158-848F-4A3C-9B6F-22E47D95A601}"/>
              </a:ext>
            </a:extLst>
          </p:cNvPr>
          <p:cNvSpPr txBox="1"/>
          <p:nvPr/>
        </p:nvSpPr>
        <p:spPr>
          <a:xfrm>
            <a:off x="6790441" y="3751685"/>
            <a:ext cx="55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403020202020204" pitchFamily="34" charset="0"/>
              </a:rPr>
              <a:t>37%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AD621EC-2997-43A5-895E-76D793293B3E}"/>
              </a:ext>
            </a:extLst>
          </p:cNvPr>
          <p:cNvSpPr/>
          <p:nvPr/>
        </p:nvSpPr>
        <p:spPr>
          <a:xfrm>
            <a:off x="8728435" y="3237546"/>
            <a:ext cx="273377" cy="11675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AF1CC6-BF9F-4268-AA41-D4278E1C89A5}"/>
              </a:ext>
            </a:extLst>
          </p:cNvPr>
          <p:cNvSpPr txBox="1"/>
          <p:nvPr/>
        </p:nvSpPr>
        <p:spPr>
          <a:xfrm>
            <a:off x="9044373" y="3662884"/>
            <a:ext cx="55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403020202020204" pitchFamily="34" charset="0"/>
              </a:rPr>
              <a:t>41%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B3DB9C0-3B6C-4779-99C3-B586337B939C}"/>
              </a:ext>
            </a:extLst>
          </p:cNvPr>
          <p:cNvSpPr/>
          <p:nvPr/>
        </p:nvSpPr>
        <p:spPr>
          <a:xfrm>
            <a:off x="10888743" y="3111796"/>
            <a:ext cx="272901" cy="13043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1E3298-C829-4F8F-AA2E-E51D90CF7312}"/>
              </a:ext>
            </a:extLst>
          </p:cNvPr>
          <p:cNvSpPr txBox="1"/>
          <p:nvPr/>
        </p:nvSpPr>
        <p:spPr>
          <a:xfrm>
            <a:off x="11204681" y="3673880"/>
            <a:ext cx="55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anose="020B0403020202020204" pitchFamily="34" charset="0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371177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0" y="1673029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988F0C-0628-424C-A000-0A95510C4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74422"/>
              </p:ext>
            </p:extLst>
          </p:nvPr>
        </p:nvGraphicFramePr>
        <p:xfrm>
          <a:off x="1032986" y="1938236"/>
          <a:ext cx="10356850" cy="466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42DAF-8590-4DA3-B802-D85CE9E3133D}"/>
              </a:ext>
            </a:extLst>
          </p:cNvPr>
          <p:cNvSpPr txBox="1">
            <a:spLocks/>
          </p:cNvSpPr>
          <p:nvPr/>
        </p:nvSpPr>
        <p:spPr>
          <a:xfrm>
            <a:off x="156785" y="174091"/>
            <a:ext cx="11998303" cy="81224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The adult 50+ population has doubled in size over the last 40 years, reflecting an increase of 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60 million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8C81E-C16A-4839-9897-D3DE7F565CA1}"/>
              </a:ext>
            </a:extLst>
          </p:cNvPr>
          <p:cNvSpPr txBox="1"/>
          <p:nvPr/>
        </p:nvSpPr>
        <p:spPr>
          <a:xfrm>
            <a:off x="520897" y="4936133"/>
            <a:ext cx="11405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1F7E5-A136-4EE1-8452-CC1C27C1FA98}"/>
              </a:ext>
            </a:extLst>
          </p:cNvPr>
          <p:cNvSpPr txBox="1"/>
          <p:nvPr/>
        </p:nvSpPr>
        <p:spPr>
          <a:xfrm>
            <a:off x="2097306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1980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898D-2F82-4AE3-8326-82436CE9F059}"/>
              </a:ext>
            </a:extLst>
          </p:cNvPr>
          <p:cNvSpPr txBox="1"/>
          <p:nvPr/>
        </p:nvSpPr>
        <p:spPr>
          <a:xfrm>
            <a:off x="4066610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E6635-98B5-4ACA-9F47-C3D3D27AF806}"/>
              </a:ext>
            </a:extLst>
          </p:cNvPr>
          <p:cNvSpPr txBox="1"/>
          <p:nvPr/>
        </p:nvSpPr>
        <p:spPr>
          <a:xfrm>
            <a:off x="4968022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14A07-4751-482F-B018-486622CDACBC}"/>
              </a:ext>
            </a:extLst>
          </p:cNvPr>
          <p:cNvSpPr txBox="1"/>
          <p:nvPr/>
        </p:nvSpPr>
        <p:spPr>
          <a:xfrm>
            <a:off x="5952365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594E85-4FD0-4AA1-8290-1DF79FFFA101}"/>
              </a:ext>
            </a:extLst>
          </p:cNvPr>
          <p:cNvSpPr txBox="1"/>
          <p:nvPr/>
        </p:nvSpPr>
        <p:spPr>
          <a:xfrm>
            <a:off x="6969036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DD7456-8ADE-49A5-A01C-DFBDD3903D25}"/>
              </a:ext>
            </a:extLst>
          </p:cNvPr>
          <p:cNvSpPr txBox="1"/>
          <p:nvPr/>
        </p:nvSpPr>
        <p:spPr>
          <a:xfrm>
            <a:off x="7838120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6104D-8B55-4142-BEC9-F4E600AB834C}"/>
              </a:ext>
            </a:extLst>
          </p:cNvPr>
          <p:cNvSpPr txBox="1"/>
          <p:nvPr/>
        </p:nvSpPr>
        <p:spPr>
          <a:xfrm>
            <a:off x="8854791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4A2717-9894-4845-87FE-88879859FE1A}"/>
              </a:ext>
            </a:extLst>
          </p:cNvPr>
          <p:cNvSpPr txBox="1"/>
          <p:nvPr/>
        </p:nvSpPr>
        <p:spPr>
          <a:xfrm>
            <a:off x="9863267" y="599360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E96E9-DF1C-4A28-8E09-AB3694CBC057}"/>
              </a:ext>
            </a:extLst>
          </p:cNvPr>
          <p:cNvSpPr txBox="1"/>
          <p:nvPr/>
        </p:nvSpPr>
        <p:spPr>
          <a:xfrm>
            <a:off x="2129083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866EC-FE6C-406A-BA1A-C02311551CF5}"/>
              </a:ext>
            </a:extLst>
          </p:cNvPr>
          <p:cNvSpPr txBox="1"/>
          <p:nvPr/>
        </p:nvSpPr>
        <p:spPr>
          <a:xfrm>
            <a:off x="3081583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0BFD7B-F4E7-4808-A9C6-24FB184788D8}"/>
              </a:ext>
            </a:extLst>
          </p:cNvPr>
          <p:cNvSpPr txBox="1"/>
          <p:nvPr/>
        </p:nvSpPr>
        <p:spPr>
          <a:xfrm>
            <a:off x="4024280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E0B539-1BDA-436E-9B0A-E0C23D5BC372}"/>
              </a:ext>
            </a:extLst>
          </p:cNvPr>
          <p:cNvSpPr txBox="1"/>
          <p:nvPr/>
        </p:nvSpPr>
        <p:spPr>
          <a:xfrm>
            <a:off x="4999283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656880-65D8-4F75-A632-1752C847A1A4}"/>
              </a:ext>
            </a:extLst>
          </p:cNvPr>
          <p:cNvSpPr txBox="1"/>
          <p:nvPr/>
        </p:nvSpPr>
        <p:spPr>
          <a:xfrm>
            <a:off x="5958133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36%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2892B-1387-4F88-BFB5-834B1EA0D068}"/>
              </a:ext>
            </a:extLst>
          </p:cNvPr>
          <p:cNvSpPr txBox="1"/>
          <p:nvPr/>
        </p:nvSpPr>
        <p:spPr>
          <a:xfrm>
            <a:off x="6908519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3D52D3-3AF9-480F-8ABD-81FA5C65EEE7}"/>
              </a:ext>
            </a:extLst>
          </p:cNvPr>
          <p:cNvSpPr txBox="1"/>
          <p:nvPr/>
        </p:nvSpPr>
        <p:spPr>
          <a:xfrm>
            <a:off x="7868034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04999A-AF66-45EC-9C51-FD30EC85C1F4}"/>
              </a:ext>
            </a:extLst>
          </p:cNvPr>
          <p:cNvSpPr txBox="1"/>
          <p:nvPr/>
        </p:nvSpPr>
        <p:spPr>
          <a:xfrm>
            <a:off x="8827686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CFB467-434F-4452-BD07-F630B94DBD5A}"/>
              </a:ext>
            </a:extLst>
          </p:cNvPr>
          <p:cNvSpPr txBox="1"/>
          <p:nvPr/>
        </p:nvSpPr>
        <p:spPr>
          <a:xfrm>
            <a:off x="9838138" y="5068639"/>
            <a:ext cx="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41%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488C58D0-3FE0-4BE7-AA55-8815E2EDFA26}"/>
              </a:ext>
            </a:extLst>
          </p:cNvPr>
          <p:cNvSpPr txBox="1">
            <a:spLocks/>
          </p:cNvSpPr>
          <p:nvPr/>
        </p:nvSpPr>
        <p:spPr>
          <a:xfrm>
            <a:off x="520898" y="6220313"/>
            <a:ext cx="11508346" cy="338310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U.S. Census Bureau data, Population Estimates for 1980, 1990, 2000, 2010; U.S. Census Bureau, Population Division: Washington, DC.,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Age Groups and Sex Composition of the Population: Main Projections Series for the United States, 2017-2060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62138-A56A-44C9-B058-17A099B4A137}"/>
              </a:ext>
            </a:extLst>
          </p:cNvPr>
          <p:cNvSpPr/>
          <p:nvPr/>
        </p:nvSpPr>
        <p:spPr>
          <a:xfrm>
            <a:off x="190940" y="1150416"/>
            <a:ext cx="1132207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600" dirty="0">
                <a:solidFill>
                  <a:srgbClr val="1F1A62"/>
                </a:solidFill>
                <a:latin typeface="Helvetica"/>
                <a:cs typeface="Helvetica"/>
              </a:rPr>
              <a:t>Adults 50+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will continue to outpace the growth of younger demographics over the next several decades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4B6FA-412E-4A22-B5AB-042F0AA5CB2C}"/>
              </a:ext>
            </a:extLst>
          </p:cNvPr>
          <p:cNvSpPr txBox="1"/>
          <p:nvPr/>
        </p:nvSpPr>
        <p:spPr>
          <a:xfrm>
            <a:off x="2880335" y="2987655"/>
            <a:ext cx="2748399" cy="461665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A50+ also account for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almost half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(46%)</a:t>
            </a: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12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 </a:t>
            </a:r>
            <a:r>
              <a:rPr lang="en-US" sz="12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 A18+ </a:t>
            </a:r>
            <a:r>
              <a:rPr lang="en-US" sz="12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2C1E57-0628-445B-9262-1DC437079E23}"/>
              </a:ext>
            </a:extLst>
          </p:cNvPr>
          <p:cNvCxnSpPr/>
          <p:nvPr/>
        </p:nvCxnSpPr>
        <p:spPr>
          <a:xfrm>
            <a:off x="5618480" y="3449320"/>
            <a:ext cx="172535" cy="286839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2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7FB268-B58A-4376-AF1D-9710530BA442}"/>
              </a:ext>
            </a:extLst>
          </p:cNvPr>
          <p:cNvSpPr/>
          <p:nvPr/>
        </p:nvSpPr>
        <p:spPr>
          <a:xfrm>
            <a:off x="0" y="1771609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Median Age of US Population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225FC3-5292-421C-A86F-60EA7A7AC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95988"/>
              </p:ext>
            </p:extLst>
          </p:nvPr>
        </p:nvGraphicFramePr>
        <p:xfrm>
          <a:off x="1278903" y="1721001"/>
          <a:ext cx="9634194" cy="457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F0E4031-A86A-4F3A-80FB-682A98BC183F}"/>
              </a:ext>
            </a:extLst>
          </p:cNvPr>
          <p:cNvSpPr/>
          <p:nvPr/>
        </p:nvSpPr>
        <p:spPr>
          <a:xfrm>
            <a:off x="175118" y="561095"/>
            <a:ext cx="120599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Pushing up the U.S. median age by nearly 30% over the last 40 years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9FBF0E-E17B-438B-91BF-70B787B78535}"/>
              </a:ext>
            </a:extLst>
          </p:cNvPr>
          <p:cNvSpPr txBox="1">
            <a:spLocks/>
          </p:cNvSpPr>
          <p:nvPr/>
        </p:nvSpPr>
        <p:spPr>
          <a:xfrm>
            <a:off x="552392" y="6341295"/>
            <a:ext cx="11131120" cy="19504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Source: VAB analysis of U.S. Census Bureau data, Population Estimates for 1980, 1990, 2000, 2010; U.S Census Bureau,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Projected 5-Year Age Groups And Sex Composition of the Population, 2017 – 2060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* = Projected Median Age.</a:t>
            </a:r>
          </a:p>
        </p:txBody>
      </p:sp>
    </p:spTree>
    <p:extLst>
      <p:ext uri="{BB962C8B-B14F-4D97-AF65-F5344CB8AC3E}">
        <p14:creationId xmlns:p14="http://schemas.microsoft.com/office/powerpoint/2010/main" val="330829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4815-16AD-4D77-B89B-EED1B8782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191"/>
            <a:ext cx="12166036" cy="708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06666" y="3057008"/>
            <a:ext cx="7385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1A62"/>
                </a:solidFill>
                <a:latin typeface="Helvetica" pitchFamily="2" charset="0"/>
              </a:rPr>
              <a:t>Additionally, most brands still adhere to traditional buying demos, eliminating a significant portion of the television audience…</a:t>
            </a:r>
          </a:p>
        </p:txBody>
      </p:sp>
    </p:spTree>
    <p:extLst>
      <p:ext uri="{BB962C8B-B14F-4D97-AF65-F5344CB8AC3E}">
        <p14:creationId xmlns:p14="http://schemas.microsoft.com/office/powerpoint/2010/main" val="124464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Revolution">
    <a:majorFont>
      <a:latin typeface="Trebuchet MS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Trebuchet MS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Revolution">
    <a:majorFont>
      <a:latin typeface="Trebuchet MS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Trebuchet MS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0" ma:contentTypeDescription="Create a new document." ma:contentTypeScope="" ma:versionID="7c23aeb9280377b64b09627b5f091db5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ca2521f28244bf23104ce691218bfa01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F2D63-124F-4008-BE30-1ED49FD27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EE576-996E-456A-A77E-28AE53B71462}">
  <ds:schemaRefs>
    <ds:schemaRef ds:uri="http://purl.org/dc/terms/"/>
    <ds:schemaRef ds:uri="http://schemas.microsoft.com/office/2006/documentManagement/types"/>
    <ds:schemaRef ds:uri="578b25d2-4ce3-48f9-bbcf-9417e460be7c"/>
    <ds:schemaRef ds:uri="http://schemas.microsoft.com/office/2006/metadata/properties"/>
    <ds:schemaRef ds:uri="8d26fe36-1c2f-44bd-9be9-b26bb59973be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4317</Words>
  <Application>Microsoft Office PowerPoint</Application>
  <PresentationFormat>Widescreen</PresentationFormat>
  <Paragraphs>521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Helvetica Light</vt:lpstr>
      <vt:lpstr>Helvetica-Normal</vt:lpstr>
      <vt:lpstr>Open Sans</vt:lpstr>
      <vt:lpstr>Open Sans Light</vt:lpstr>
      <vt:lpstr>Trebuchet MS</vt:lpstr>
      <vt:lpstr>Office Theme</vt:lpstr>
      <vt:lpstr>9_Custom Design</vt:lpstr>
      <vt:lpstr>6_Custom Design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 buy across the same categories of goods and services as millennials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Presenting an opportunity for marketers, adults 50+ often feel they are underrepresented, misrepresented or ignored by advertisers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76</cp:revision>
  <cp:lastPrinted>2020-09-28T20:48:35Z</cp:lastPrinted>
  <dcterms:created xsi:type="dcterms:W3CDTF">2019-11-08T17:29:39Z</dcterms:created>
  <dcterms:modified xsi:type="dcterms:W3CDTF">2021-02-26T17:46:17Z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