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6.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16202" r:id="rId2"/>
    <p:sldId id="288" r:id="rId3"/>
    <p:sldId id="16206" r:id="rId4"/>
    <p:sldId id="16275" r:id="rId5"/>
    <p:sldId id="16288" r:id="rId6"/>
    <p:sldId id="16270" r:id="rId7"/>
    <p:sldId id="16166" r:id="rId8"/>
    <p:sldId id="16204" r:id="rId9"/>
    <p:sldId id="16277" r:id="rId10"/>
    <p:sldId id="16247" r:id="rId11"/>
    <p:sldId id="16158" r:id="rId12"/>
    <p:sldId id="16161" r:id="rId13"/>
    <p:sldId id="16162" r:id="rId14"/>
    <p:sldId id="16226" r:id="rId15"/>
    <p:sldId id="16242" r:id="rId16"/>
    <p:sldId id="16165" r:id="rId17"/>
    <p:sldId id="16155" r:id="rId18"/>
    <p:sldId id="16271" r:id="rId19"/>
    <p:sldId id="16267" r:id="rId20"/>
    <p:sldId id="16290" r:id="rId21"/>
    <p:sldId id="16283" r:id="rId22"/>
    <p:sldId id="16251" r:id="rId23"/>
    <p:sldId id="16252" r:id="rId24"/>
    <p:sldId id="16262" r:id="rId25"/>
    <p:sldId id="16255" r:id="rId26"/>
    <p:sldId id="16289" r:id="rId27"/>
    <p:sldId id="16263" r:id="rId28"/>
    <p:sldId id="16192" r:id="rId29"/>
    <p:sldId id="16207" r:id="rId30"/>
    <p:sldId id="16239" r:id="rId31"/>
    <p:sldId id="16257" r:id="rId32"/>
    <p:sldId id="16208" r:id="rId33"/>
    <p:sldId id="16246" r:id="rId34"/>
    <p:sldId id="16184" r:id="rId35"/>
    <p:sldId id="16187" r:id="rId36"/>
    <p:sldId id="16172" r:id="rId37"/>
    <p:sldId id="16285" r:id="rId38"/>
    <p:sldId id="16287" r:id="rId39"/>
    <p:sldId id="280" r:id="rId40"/>
    <p:sldId id="286" r:id="rId41"/>
    <p:sldId id="279" r:id="rId42"/>
    <p:sldId id="426" r:id="rId43"/>
    <p:sldId id="16175" r:id="rId44"/>
    <p:sldId id="16177" r:id="rId45"/>
    <p:sldId id="16178" r:id="rId46"/>
    <p:sldId id="16176" r:id="rId47"/>
    <p:sldId id="16229" r:id="rId48"/>
    <p:sldId id="16265" r:id="rId49"/>
    <p:sldId id="16248" r:id="rId50"/>
    <p:sldId id="16266" r:id="rId51"/>
    <p:sldId id="16230" r:id="rId52"/>
    <p:sldId id="16181"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Jason Wiese" initials="JW" lastIdx="3" clrIdx="28">
    <p:extLst>
      <p:ext uri="{19B8F6BF-5375-455C-9EA6-DF929625EA0E}">
        <p15:presenceInfo xmlns:p15="http://schemas.microsoft.com/office/powerpoint/2012/main" userId="S::jasonw@thevab.com::4bff8d5b-7de6-4655-b397-69b0afc81113" providerId="AD"/>
      </p:ext>
    </p:extLst>
  </p:cmAuthor>
  <p:cmAuthor id="1" name="Karolina Guillen" initials="KG" lastIdx="2" clrIdx="0"/>
  <p:cmAuthor id="2" name="Kathleen Grey" initials="KG" lastIdx="1" clrIdx="1"/>
  <p:cmAuthor id="3" name="Kathleen Grey" initials="KG [2]" lastIdx="1" clrIdx="2"/>
  <p:cmAuthor id="4" name="Kathleen Grey" initials="KG [3]" lastIdx="1" clrIdx="3"/>
  <p:cmAuthor id="5" name="Kathleen Grey" initials="KG [4]" lastIdx="1" clrIdx="4"/>
  <p:cmAuthor id="6" name="Kathleen Grey" initials="KG [5]" lastIdx="1" clrIdx="5"/>
  <p:cmAuthor id="7" name="Kathleen Grey" initials="KG [6]" lastIdx="1" clrIdx="6"/>
  <p:cmAuthor id="8" name="Kathleen Grey" initials="KG [7]" lastIdx="1" clrIdx="7"/>
  <p:cmAuthor id="9" name="Kathleen Grey" initials="KG [8]" lastIdx="1" clrIdx="8"/>
  <p:cmAuthor id="10" name="Kathleen Grey" initials="KG [9]" lastIdx="1" clrIdx="9"/>
  <p:cmAuthor id="11" name="Kathleen Grey" initials="KG [10]" lastIdx="1" clrIdx="10"/>
  <p:cmAuthor id="12" name="Kathleen Grey" initials="KG [11]" lastIdx="1" clrIdx="11"/>
  <p:cmAuthor id="13" name="Kathleen Grey" initials="KG [12]" lastIdx="1" clrIdx="12"/>
  <p:cmAuthor id="14" name="Kathleen Grey" initials="KG [13]" lastIdx="1" clrIdx="13"/>
  <p:cmAuthor id="15" name="Kathleen Grey" initials="KG [14]" lastIdx="1" clrIdx="14"/>
  <p:cmAuthor id="16" name="Kathleen Grey" initials="KG [15]" lastIdx="1" clrIdx="15"/>
  <p:cmAuthor id="17" name="Kathleen Grey" initials="KG [16]" lastIdx="1" clrIdx="16"/>
  <p:cmAuthor id="18" name="Kathleen Grey" initials="KG [17]" lastIdx="1" clrIdx="17"/>
  <p:cmAuthor id="19" name="Kathleen Grey" initials="KG [18]" lastIdx="0" clrIdx="18"/>
  <p:cmAuthor id="20" name="Kathleen Grey" initials="KG [19]" lastIdx="1" clrIdx="19"/>
  <p:cmAuthor id="21" name="Kathleen Grey" initials="KG [20]" lastIdx="1" clrIdx="20"/>
  <p:cmAuthor id="22" name="Kathleen Grey" initials="KG [21]" lastIdx="1" clrIdx="21"/>
  <p:cmAuthor id="23" name="Kathleen Grey" initials="KG [22]" lastIdx="1" clrIdx="22"/>
  <p:cmAuthor id="24" name="Kathleen Grey" initials="KG [23]" lastIdx="1" clrIdx="23"/>
  <p:cmAuthor id="25" name="Kathleen Grey" initials="KG [24]" lastIdx="1" clrIdx="24"/>
  <p:cmAuthor id="26" name="Reed Kiely" initials="RK" lastIdx="22" clrIdx="25">
    <p:extLst>
      <p:ext uri="{19B8F6BF-5375-455C-9EA6-DF929625EA0E}">
        <p15:presenceInfo xmlns:p15="http://schemas.microsoft.com/office/powerpoint/2012/main" userId="S::reedk@thevab.com::768be38e-2fb5-40ce-925d-bd8e9d9e3c31" providerId="AD"/>
      </p:ext>
    </p:extLst>
  </p:cmAuthor>
  <p:cmAuthor id="27" name="Danielle Delauro" initials="DD" lastIdx="13" clrIdx="26">
    <p:extLst>
      <p:ext uri="{19B8F6BF-5375-455C-9EA6-DF929625EA0E}">
        <p15:presenceInfo xmlns:p15="http://schemas.microsoft.com/office/powerpoint/2012/main" userId="S::danielled@thevab.com::79c3a64d-209a-45df-902b-7cba6cccfd68" providerId="AD"/>
      </p:ext>
    </p:extLst>
  </p:cmAuthor>
  <p:cmAuthor id="28" name="Kathy Grey" initials="KG" lastIdx="34" clrIdx="27">
    <p:extLst>
      <p:ext uri="{19B8F6BF-5375-455C-9EA6-DF929625EA0E}">
        <p15:presenceInfo xmlns:p15="http://schemas.microsoft.com/office/powerpoint/2012/main" userId="S::kathyg@thevab.com::22e59b4b-9f3d-435f-a82c-af8fffbcf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99"/>
    <a:srgbClr val="1B1464"/>
    <a:srgbClr val="00C0F3"/>
    <a:srgbClr val="ED3C8D"/>
    <a:srgbClr val="1F1A62"/>
    <a:srgbClr val="7ED2F6"/>
    <a:srgbClr val="FFE600"/>
    <a:srgbClr val="66C5AD"/>
    <a:srgbClr val="E2E8F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2" autoAdjust="0"/>
    <p:restoredTop sz="97436" autoAdjust="0"/>
  </p:normalViewPr>
  <p:slideViewPr>
    <p:cSldViewPr snapToGrid="0" snapToObjects="1">
      <p:cViewPr varScale="1">
        <p:scale>
          <a:sx n="80" d="100"/>
          <a:sy n="80" d="100"/>
        </p:scale>
        <p:origin x="1212" y="96"/>
      </p:cViewPr>
      <p:guideLst/>
    </p:cSldViewPr>
  </p:slideViewPr>
  <p:notesTextViewPr>
    <p:cViewPr>
      <p:scale>
        <a:sx n="1" d="1"/>
        <a:sy n="1" d="1"/>
      </p:scale>
      <p:origin x="0" y="0"/>
    </p:cViewPr>
  </p:notesTextViewPr>
  <p:sorterViewPr>
    <p:cViewPr>
      <p:scale>
        <a:sx n="100" d="100"/>
        <a:sy n="100" d="100"/>
      </p:scale>
      <p:origin x="0" y="-12960"/>
    </p:cViewPr>
  </p:sorterViewPr>
  <p:notesViewPr>
    <p:cSldViewPr snapToGrid="0" snapToObjects="1">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1372334831979"/>
          <c:y val="0.10096546741354738"/>
          <c:w val="0.66782136791328728"/>
          <c:h val="0.87500027534434566"/>
        </c:manualLayout>
      </c:layout>
      <c:doughnutChart>
        <c:varyColors val="1"/>
        <c:ser>
          <c:idx val="0"/>
          <c:order val="0"/>
          <c:tx>
            <c:strRef>
              <c:f>Sheet1!$B$1</c:f>
              <c:strCache>
                <c:ptCount val="1"/>
                <c:pt idx="0">
                  <c:v>Column1</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D0D4-472E-9905-A6CCC13B110F}"/>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2-D0D4-472E-9905-A6CCC13B110F}"/>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3-D0D4-472E-9905-A6CCC13B110F}"/>
              </c:ext>
            </c:extLst>
          </c:dPt>
          <c:dLbls>
            <c:dLbl>
              <c:idx val="0"/>
              <c:layout>
                <c:manualLayout>
                  <c:x val="0.14054208617930317"/>
                  <c:y val="3.4968731896108632E-3"/>
                </c:manualLayout>
              </c:layout>
              <c:tx>
                <c:rich>
                  <a:bodyPr/>
                  <a:lstStyle/>
                  <a:p>
                    <a:fld id="{47F520AF-5806-4614-8BD2-3ABBB2BE4ACC}" type="CATEGORYNAME">
                      <a:rPr lang="en-US" u="sng" smtClean="0"/>
                      <a:pPr/>
                      <a:t>[CATEGORY NAME]</a:t>
                    </a:fld>
                    <a:r>
                      <a:rPr lang="en-US" u="sng" baseline="0" dirty="0"/>
                      <a:t>d</a:t>
                    </a:r>
                    <a:br>
                      <a:rPr lang="en-US" baseline="0" dirty="0"/>
                    </a:br>
                    <a:fld id="{9619D6BC-7C63-4C7F-991C-51DB3DBE8126}" type="VALUE">
                      <a:rPr lang="en-US" b="1" smtClean="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0D4-472E-9905-A6CCC13B110F}"/>
                </c:ext>
              </c:extLst>
            </c:dLbl>
            <c:dLbl>
              <c:idx val="1"/>
              <c:layout>
                <c:manualLayout>
                  <c:x val="-0.17355185938108567"/>
                  <c:y val="-4.72077880597475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rgbClr val="1F1A62"/>
                        </a:solidFill>
                        <a:latin typeface="Helvetica" panose="020B0403020202020204" pitchFamily="34" charset="0"/>
                        <a:ea typeface="+mn-ea"/>
                        <a:cs typeface="+mn-cs"/>
                      </a:defRPr>
                    </a:pPr>
                    <a:fld id="{328D1B19-6AEC-4BDA-AE05-EDCC683580CC}" type="CATEGORYNAME">
                      <a:rPr lang="en-US" sz="1400" u="sng"/>
                      <a:pPr>
                        <a:defRPr sz="1400">
                          <a:solidFill>
                            <a:srgbClr val="1F1A62"/>
                          </a:solidFill>
                          <a:latin typeface="Helvetica" panose="020B0403020202020204" pitchFamily="34" charset="0"/>
                        </a:defRPr>
                      </a:pPr>
                      <a:t>[CATEGORY NAME]</a:t>
                    </a:fld>
                    <a:endParaRPr lang="en-US" sz="1400" u="sng" baseline="0" dirty="0"/>
                  </a:p>
                  <a:p>
                    <a:pPr>
                      <a:defRPr sz="1400">
                        <a:solidFill>
                          <a:srgbClr val="1F1A62"/>
                        </a:solidFill>
                        <a:latin typeface="Helvetica" panose="020B0403020202020204" pitchFamily="34" charset="0"/>
                      </a:defRPr>
                    </a:pPr>
                    <a:fld id="{DABD39D1-DF10-4262-A808-4BC3CF99BCA3}" type="VALUE">
                      <a:rPr lang="en-US" sz="1400" b="1"/>
                      <a:pPr>
                        <a:defRPr sz="1400">
                          <a:solidFill>
                            <a:srgbClr val="1F1A62"/>
                          </a:solidFill>
                          <a:latin typeface="Helvetica" panose="020B0403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682339523935149"/>
                      <c:h val="0.16136335100676907"/>
                    </c:manualLayout>
                  </c15:layout>
                  <c15:dlblFieldTable/>
                  <c15:showDataLabelsRange val="0"/>
                </c:ext>
                <c:ext xmlns:c16="http://schemas.microsoft.com/office/drawing/2014/chart" uri="{C3380CC4-5D6E-409C-BE32-E72D297353CC}">
                  <c16:uniqueId val="{00000002-D0D4-472E-9905-A6CCC13B110F}"/>
                </c:ext>
              </c:extLst>
            </c:dLbl>
            <c:dLbl>
              <c:idx val="2"/>
              <c:layout>
                <c:manualLayout>
                  <c:x val="-0.17130501555316172"/>
                  <c:y val="-0.12239056163638244"/>
                </c:manualLayout>
              </c:layout>
              <c:tx>
                <c:rich>
                  <a:bodyPr/>
                  <a:lstStyle/>
                  <a:p>
                    <a:fld id="{5CB2CF32-C015-47B5-8DE5-0A02AB2EEE1D}" type="CATEGORYNAME">
                      <a:rPr lang="en-US" u="sng"/>
                      <a:pPr/>
                      <a:t>[CATEGORY NAME]</a:t>
                    </a:fld>
                    <a:endParaRPr lang="en-US" u="sng" baseline="0" dirty="0"/>
                  </a:p>
                  <a:p>
                    <a:fld id="{0B546CEE-8777-4183-BFC1-6532D69CEB62}" type="VALUE">
                      <a:rPr lang="en-US" b="1"/>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D0D4-472E-9905-A6CCC13B110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rgbClr val="1F1A62"/>
                  </a:solidFill>
                  <a:round/>
                </a:ln>
                <a:effectLst/>
              </c:spPr>
            </c:leaderLines>
            <c:extLst>
              <c:ext xmlns:c15="http://schemas.microsoft.com/office/drawing/2012/chart" uri="{CE6537A1-D6FC-4f65-9D91-7224C49458BB}"/>
            </c:extLst>
          </c:dLbls>
          <c:cat>
            <c:strRef>
              <c:f>Sheet1!$A$2:$A$4</c:f>
              <c:strCache>
                <c:ptCount val="3"/>
                <c:pt idx="0">
                  <c:v>Increase</c:v>
                </c:pt>
                <c:pt idx="1">
                  <c:v>Remained the Same</c:v>
                </c:pt>
                <c:pt idx="2">
                  <c:v>Decreased</c:v>
                </c:pt>
              </c:strCache>
            </c:strRef>
          </c:cat>
          <c:val>
            <c:numRef>
              <c:f>Sheet1!$B$2:$B$4</c:f>
              <c:numCache>
                <c:formatCode>0%</c:formatCode>
                <c:ptCount val="3"/>
                <c:pt idx="0">
                  <c:v>0.72</c:v>
                </c:pt>
                <c:pt idx="1">
                  <c:v>0.24</c:v>
                </c:pt>
                <c:pt idx="2">
                  <c:v>0.04</c:v>
                </c:pt>
              </c:numCache>
            </c:numRef>
          </c:val>
          <c:extLst>
            <c:ext xmlns:c16="http://schemas.microsoft.com/office/drawing/2014/chart" uri="{C3380CC4-5D6E-409C-BE32-E72D297353CC}">
              <c16:uniqueId val="{00000000-D0D4-472E-9905-A6CCC13B110F}"/>
            </c:ext>
          </c:extLst>
        </c:ser>
        <c:dLbls>
          <c:showLegendKey val="0"/>
          <c:showVal val="0"/>
          <c:showCatName val="0"/>
          <c:showSerName val="0"/>
          <c:showPercent val="0"/>
          <c:showBubbleSize val="0"/>
          <c:showLeaderLines val="1"/>
        </c:dLbls>
        <c:firstSliceAng val="315"/>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01"/>
          <c:w val="0.96562499999999996"/>
          <c:h val="0.68229998985955898"/>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4"/>
            <c:invertIfNegative val="0"/>
            <c:bubble3D val="0"/>
            <c:spPr>
              <a:solidFill>
                <a:srgbClr val="00C0F3"/>
              </a:solidFill>
              <a:ln>
                <a:noFill/>
              </a:ln>
              <a:effectLst/>
            </c:spPr>
            <c:extLst>
              <c:ext xmlns:c16="http://schemas.microsoft.com/office/drawing/2014/chart" uri="{C3380CC4-5D6E-409C-BE32-E72D297353CC}">
                <c16:uniqueId val="{00000001-9A4A-454C-9915-4DD163C0D52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Sheet1!$B$2:$B$8</c:f>
              <c:numCache>
                <c:formatCode>0%</c:formatCode>
                <c:ptCount val="7"/>
                <c:pt idx="0">
                  <c:v>0.47</c:v>
                </c:pt>
                <c:pt idx="1">
                  <c:v>0.28999999999999998</c:v>
                </c:pt>
                <c:pt idx="2">
                  <c:v>0.46</c:v>
                </c:pt>
                <c:pt idx="3">
                  <c:v>0.44</c:v>
                </c:pt>
                <c:pt idx="4">
                  <c:v>0.36</c:v>
                </c:pt>
                <c:pt idx="5">
                  <c:v>0.21</c:v>
                </c:pt>
                <c:pt idx="6">
                  <c:v>0.24</c:v>
                </c:pt>
              </c:numCache>
            </c:numRef>
          </c:val>
          <c:extLst>
            <c:ext xmlns:c16="http://schemas.microsoft.com/office/drawing/2014/chart" uri="{C3380CC4-5D6E-409C-BE32-E72D297353CC}">
              <c16:uniqueId val="{00000002-C55E-4E02-A6A3-8F06EFE3C3C7}"/>
            </c:ext>
          </c:extLst>
        </c:ser>
        <c:ser>
          <c:idx val="1"/>
          <c:order val="1"/>
          <c:tx>
            <c:strRef>
              <c:f>Sheet1!$C$1</c:f>
              <c:strCache>
                <c:ptCount val="1"/>
                <c:pt idx="0">
                  <c:v>P25-34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Sheet1!$C$2:$C$8</c:f>
              <c:numCache>
                <c:formatCode>0%</c:formatCode>
                <c:ptCount val="7"/>
                <c:pt idx="0">
                  <c:v>0.55000000000000004</c:v>
                </c:pt>
                <c:pt idx="1">
                  <c:v>0.41</c:v>
                </c:pt>
                <c:pt idx="2">
                  <c:v>0.47</c:v>
                </c:pt>
                <c:pt idx="3">
                  <c:v>0.5</c:v>
                </c:pt>
                <c:pt idx="4">
                  <c:v>0.38</c:v>
                </c:pt>
                <c:pt idx="5">
                  <c:v>0.39</c:v>
                </c:pt>
                <c:pt idx="6">
                  <c:v>0.28000000000000003</c:v>
                </c:pt>
              </c:numCache>
            </c:numRef>
          </c:val>
          <c:extLst>
            <c:ext xmlns:c16="http://schemas.microsoft.com/office/drawing/2014/chart" uri="{C3380CC4-5D6E-409C-BE32-E72D297353CC}">
              <c16:uniqueId val="{00000003-C55E-4E02-A6A3-8F06EFE3C3C7}"/>
            </c:ext>
          </c:extLst>
        </c:ser>
        <c:ser>
          <c:idx val="2"/>
          <c:order val="2"/>
          <c:tx>
            <c:strRef>
              <c:f>Sheet1!$D$1</c:f>
              <c:strCache>
                <c:ptCount val="1"/>
                <c:pt idx="0">
                  <c:v>P35-44</c:v>
                </c:pt>
              </c:strCache>
            </c:strRef>
          </c:tx>
          <c:spPr>
            <a:solidFill>
              <a:srgbClr val="66C5AD"/>
            </a:solidFill>
            <a:ln>
              <a:noFill/>
            </a:ln>
            <a:effectLst/>
          </c:spPr>
          <c:invertIfNegative val="0"/>
          <c:dLbls>
            <c:dLbl>
              <c:idx val="0"/>
              <c:layout>
                <c:manualLayout>
                  <c:x val="-1.04161916500528E-3"/>
                  <c:y val="-9.48205812924719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5E-4E02-A6A3-8F06EFE3C3C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Sheet1!$D$2:$D$8</c:f>
              <c:numCache>
                <c:formatCode>0%</c:formatCode>
                <c:ptCount val="7"/>
                <c:pt idx="0">
                  <c:v>0.57999999999999996</c:v>
                </c:pt>
                <c:pt idx="1">
                  <c:v>0.59</c:v>
                </c:pt>
                <c:pt idx="2">
                  <c:v>0.51</c:v>
                </c:pt>
                <c:pt idx="3">
                  <c:v>0.47</c:v>
                </c:pt>
                <c:pt idx="4">
                  <c:v>0.38</c:v>
                </c:pt>
                <c:pt idx="5">
                  <c:v>0.31</c:v>
                </c:pt>
                <c:pt idx="6">
                  <c:v>0.28999999999999998</c:v>
                </c:pt>
              </c:numCache>
            </c:numRef>
          </c:val>
          <c:extLst>
            <c:ext xmlns:c16="http://schemas.microsoft.com/office/drawing/2014/chart" uri="{C3380CC4-5D6E-409C-BE32-E72D297353CC}">
              <c16:uniqueId val="{00000005-C55E-4E02-A6A3-8F06EFE3C3C7}"/>
            </c:ext>
          </c:extLst>
        </c:ser>
        <c:ser>
          <c:idx val="4"/>
          <c:order val="3"/>
          <c:tx>
            <c:strRef>
              <c:f>Sheet1!$E$1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Sheet1!$E$2:$E$8</c:f>
              <c:numCache>
                <c:formatCode>0%</c:formatCode>
                <c:ptCount val="7"/>
                <c:pt idx="0">
                  <c:v>0.52</c:v>
                </c:pt>
                <c:pt idx="1">
                  <c:v>0.63</c:v>
                </c:pt>
                <c:pt idx="2">
                  <c:v>0.49</c:v>
                </c:pt>
                <c:pt idx="3">
                  <c:v>0.42</c:v>
                </c:pt>
                <c:pt idx="4">
                  <c:v>0.32</c:v>
                </c:pt>
                <c:pt idx="5">
                  <c:v>0.31</c:v>
                </c:pt>
                <c:pt idx="6">
                  <c:v>0.25</c:v>
                </c:pt>
              </c:numCache>
            </c:numRef>
          </c:val>
          <c:extLst>
            <c:ext xmlns:c16="http://schemas.microsoft.com/office/drawing/2014/chart" uri="{C3380CC4-5D6E-409C-BE32-E72D297353CC}">
              <c16:uniqueId val="{00000006-C55E-4E02-A6A3-8F06EFE3C3C7}"/>
            </c:ext>
          </c:extLst>
        </c:ser>
        <c:ser>
          <c:idx val="5"/>
          <c:order val="4"/>
          <c:tx>
            <c:strRef>
              <c:f>Sheet1!$F$1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Sheet1!$F$2:$F$8</c:f>
              <c:numCache>
                <c:formatCode>0%</c:formatCode>
                <c:ptCount val="7"/>
                <c:pt idx="0">
                  <c:v>0.57999999999999996</c:v>
                </c:pt>
                <c:pt idx="1">
                  <c:v>0.53</c:v>
                </c:pt>
                <c:pt idx="2">
                  <c:v>0.49</c:v>
                </c:pt>
                <c:pt idx="3">
                  <c:v>0.43</c:v>
                </c:pt>
                <c:pt idx="4">
                  <c:v>0.37</c:v>
                </c:pt>
                <c:pt idx="5">
                  <c:v>0.28999999999999998</c:v>
                </c:pt>
                <c:pt idx="6">
                  <c:v>0.28000000000000003</c:v>
                </c:pt>
              </c:numCache>
            </c:numRef>
          </c:val>
          <c:extLst>
            <c:ext xmlns:c16="http://schemas.microsoft.com/office/drawing/2014/chart" uri="{C3380CC4-5D6E-409C-BE32-E72D297353CC}">
              <c16:uniqueId val="{00000007-C55E-4E02-A6A3-8F06EFE3C3C7}"/>
            </c:ext>
          </c:extLst>
        </c:ser>
        <c:dLbls>
          <c:showLegendKey val="0"/>
          <c:showVal val="0"/>
          <c:showCatName val="0"/>
          <c:showSerName val="0"/>
          <c:showPercent val="0"/>
          <c:showBubbleSize val="0"/>
        </c:dLbls>
        <c:gapWidth val="219"/>
        <c:overlap val="-27"/>
        <c:axId val="-2114212800"/>
        <c:axId val="-2124220848"/>
      </c:barChart>
      <c:catAx>
        <c:axId val="-211421280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124220848"/>
        <c:crosses val="autoZero"/>
        <c:auto val="1"/>
        <c:lblAlgn val="ctr"/>
        <c:lblOffset val="100"/>
        <c:noMultiLvlLbl val="0"/>
      </c:catAx>
      <c:valAx>
        <c:axId val="-2124220848"/>
        <c:scaling>
          <c:orientation val="minMax"/>
        </c:scaling>
        <c:delete val="1"/>
        <c:axPos val="l"/>
        <c:numFmt formatCode="0%" sourceLinked="1"/>
        <c:majorTickMark val="out"/>
        <c:minorTickMark val="none"/>
        <c:tickLblPos val="nextTo"/>
        <c:crossAx val="-21142128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Sheet1!$B$2:$B$2</c:f>
              <c:numCache>
                <c:formatCode>0%</c:formatCode>
                <c:ptCount val="1"/>
                <c:pt idx="0">
                  <c:v>0.48</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P25-34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Sheet1!$C$2:$C$2</c:f>
              <c:numCache>
                <c:formatCode>0%</c:formatCode>
                <c:ptCount val="1"/>
                <c:pt idx="0">
                  <c:v>0.56999999999999995</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Sheet1!$D$2:$D$2</c:f>
              <c:numCache>
                <c:formatCode>0%</c:formatCode>
                <c:ptCount val="1"/>
                <c:pt idx="0">
                  <c:v>0.63</c:v>
                </c:pt>
              </c:numCache>
            </c:numRef>
          </c:val>
          <c:extLst>
            <c:ext xmlns:c16="http://schemas.microsoft.com/office/drawing/2014/chart" uri="{C3380CC4-5D6E-409C-BE32-E72D297353CC}">
              <c16:uniqueId val="{00000004-8401-434C-9CF7-965EE46D7576}"/>
            </c:ext>
          </c:extLst>
        </c:ser>
        <c:ser>
          <c:idx val="4"/>
          <c:order val="3"/>
          <c:tx>
            <c:strRef>
              <c:f>Sheet1!$E$1</c:f>
              <c:strCache>
                <c:ptCount val="1"/>
                <c:pt idx="0">
                  <c:v>HHI$100K+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Sheet1!$E$2:$E$2</c:f>
              <c:numCache>
                <c:formatCode>0%</c:formatCode>
                <c:ptCount val="1"/>
                <c:pt idx="0">
                  <c:v>0.6</c:v>
                </c:pt>
              </c:numCache>
            </c:numRef>
          </c:val>
          <c:extLst>
            <c:ext xmlns:c16="http://schemas.microsoft.com/office/drawing/2014/chart" uri="{C3380CC4-5D6E-409C-BE32-E72D297353CC}">
              <c16:uniqueId val="{00000005-8401-434C-9CF7-965EE46D7576}"/>
            </c:ext>
          </c:extLst>
        </c:ser>
        <c:ser>
          <c:idx val="3"/>
          <c:order val="4"/>
          <c:tx>
            <c:strRef>
              <c:f>Sheet1!$F$1</c:f>
              <c:strCache>
                <c:ptCount val="1"/>
                <c:pt idx="0">
                  <c:v>HHw/Kids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Sheet1!$F$2:$F$2</c:f>
              <c:numCache>
                <c:formatCode>0%</c:formatCode>
                <c:ptCount val="1"/>
                <c:pt idx="0">
                  <c:v>0.65</c:v>
                </c:pt>
              </c:numCache>
            </c:numRef>
          </c:val>
          <c:extLst>
            <c:ext xmlns:c16="http://schemas.microsoft.com/office/drawing/2014/chart" uri="{C3380CC4-5D6E-409C-BE32-E72D297353CC}">
              <c16:uniqueId val="{00000006-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29"/>
          <c:w val="0.96562499999999996"/>
          <c:h val="0.75161706903822489"/>
        </c:manualLayout>
      </c:layout>
      <c:barChart>
        <c:barDir val="col"/>
        <c:grouping val="clustered"/>
        <c:varyColors val="0"/>
        <c:ser>
          <c:idx val="0"/>
          <c:order val="0"/>
          <c:tx>
            <c:strRef>
              <c:f>Sheet1!$B$1</c:f>
              <c:strCache>
                <c:ptCount val="1"/>
                <c:pt idx="0">
                  <c:v>Column1</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Television</c:v>
                </c:pt>
                <c:pt idx="1">
                  <c:v>Social Media</c:v>
                </c:pt>
                <c:pt idx="2">
                  <c:v>Newspaper</c:v>
                </c:pt>
                <c:pt idx="3">
                  <c:v>Streaming News / Online Video</c:v>
                </c:pt>
                <c:pt idx="4">
                  <c:v>Radio</c:v>
                </c:pt>
                <c:pt idx="5">
                  <c:v>News Apps</c:v>
                </c:pt>
                <c:pt idx="6">
                  <c:v>Podcasts</c:v>
                </c:pt>
              </c:strCache>
            </c:strRef>
          </c:cat>
          <c:val>
            <c:numRef>
              <c:f>Sheet1!$B$2:$B$8</c:f>
              <c:numCache>
                <c:formatCode>0%</c:formatCode>
                <c:ptCount val="7"/>
                <c:pt idx="0">
                  <c:v>0.8</c:v>
                </c:pt>
                <c:pt idx="1">
                  <c:v>0.5</c:v>
                </c:pt>
                <c:pt idx="2">
                  <c:v>0.32</c:v>
                </c:pt>
                <c:pt idx="3">
                  <c:v>0.28000000000000003</c:v>
                </c:pt>
                <c:pt idx="4">
                  <c:v>0.24</c:v>
                </c:pt>
                <c:pt idx="5">
                  <c:v>0.18</c:v>
                </c:pt>
                <c:pt idx="6">
                  <c:v>0.11</c:v>
                </c:pt>
              </c:numCache>
            </c:numRef>
          </c:val>
          <c:extLst>
            <c:ext xmlns:c16="http://schemas.microsoft.com/office/drawing/2014/chart" uri="{C3380CC4-5D6E-409C-BE32-E72D297353CC}">
              <c16:uniqueId val="{00000000-1236-4198-AF1B-F88539D78336}"/>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9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1-6361-43DF-AC00-E01D9E98A59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Sheet1!$B$2</c:f>
              <c:numCache>
                <c:formatCode>0%</c:formatCode>
                <c:ptCount val="1"/>
                <c:pt idx="0">
                  <c:v>0.54</c:v>
                </c:pt>
              </c:numCache>
            </c:numRef>
          </c:val>
          <c:extLst>
            <c:ext xmlns:c16="http://schemas.microsoft.com/office/drawing/2014/chart" uri="{C3380CC4-5D6E-409C-BE32-E72D297353CC}">
              <c16:uniqueId val="{00000002-6361-43DF-AC00-E01D9E98A59E}"/>
            </c:ext>
          </c:extLst>
        </c:ser>
        <c:ser>
          <c:idx val="2"/>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Sheet1!$C$2</c:f>
              <c:numCache>
                <c:formatCode>0%</c:formatCode>
                <c:ptCount val="1"/>
                <c:pt idx="0">
                  <c:v>0.66</c:v>
                </c:pt>
              </c:numCache>
            </c:numRef>
          </c:val>
          <c:extLst>
            <c:ext xmlns:c16="http://schemas.microsoft.com/office/drawing/2014/chart" uri="{C3380CC4-5D6E-409C-BE32-E72D297353CC}">
              <c16:uniqueId val="{00000004-6361-43DF-AC00-E01D9E98A59E}"/>
            </c:ext>
          </c:extLst>
        </c:ser>
        <c:ser>
          <c:idx val="4"/>
          <c:order val="2"/>
          <c:tx>
            <c:strRef>
              <c:f>Sheet1!$D$1</c:f>
              <c:strCache>
                <c:ptCount val="1"/>
                <c:pt idx="0">
                  <c:v>P45-54</c:v>
                </c:pt>
              </c:strCache>
            </c:strRef>
          </c:tx>
          <c:spPr>
            <a:solidFill>
              <a:srgbClr val="F4B1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Sheet1!$D$2</c:f>
              <c:numCache>
                <c:formatCode>0%</c:formatCode>
                <c:ptCount val="1"/>
                <c:pt idx="0">
                  <c:v>0.47</c:v>
                </c:pt>
              </c:numCache>
            </c:numRef>
          </c:val>
          <c:extLst>
            <c:ext xmlns:c16="http://schemas.microsoft.com/office/drawing/2014/chart" uri="{C3380CC4-5D6E-409C-BE32-E72D297353CC}">
              <c16:uniqueId val="{00000005-6361-43DF-AC00-E01D9E98A59E}"/>
            </c:ext>
          </c:extLst>
        </c:ser>
        <c:ser>
          <c:idx val="3"/>
          <c:order val="3"/>
          <c:tx>
            <c:strRef>
              <c:f>Sheet1!$E$1</c:f>
              <c:strCache>
                <c:ptCount val="1"/>
                <c:pt idx="0">
                  <c:v>P55+</c:v>
                </c:pt>
              </c:strCache>
            </c:strRef>
          </c:tx>
          <c:spPr>
            <a:solidFill>
              <a:srgbClr val="C55A1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Sheet1!$E$2</c:f>
              <c:numCache>
                <c:formatCode>0%</c:formatCode>
                <c:ptCount val="1"/>
                <c:pt idx="0">
                  <c:v>0.23</c:v>
                </c:pt>
              </c:numCache>
            </c:numRef>
          </c:val>
          <c:extLst>
            <c:ext xmlns:c16="http://schemas.microsoft.com/office/drawing/2014/chart" uri="{C3380CC4-5D6E-409C-BE32-E72D297353CC}">
              <c16:uniqueId val="{00000006-6361-43DF-AC00-E01D9E98A59E}"/>
            </c:ext>
          </c:extLst>
        </c:ser>
        <c:ser>
          <c:idx val="1"/>
          <c:order val="4"/>
          <c:tx>
            <c:strRef>
              <c:f>Sheet1!$F$1</c:f>
              <c:strCache>
                <c:ptCount val="1"/>
                <c:pt idx="0">
                  <c:v>HHI$100K+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Sheet1!$F$2</c:f>
              <c:numCache>
                <c:formatCode>0%</c:formatCode>
                <c:ptCount val="1"/>
                <c:pt idx="0">
                  <c:v>0.59</c:v>
                </c:pt>
              </c:numCache>
            </c:numRef>
          </c:val>
          <c:extLst>
            <c:ext xmlns:c16="http://schemas.microsoft.com/office/drawing/2014/chart" uri="{C3380CC4-5D6E-409C-BE32-E72D297353CC}">
              <c16:uniqueId val="{00000002-6A0B-4908-9C8F-96CE8E8C59E2}"/>
            </c:ext>
          </c:extLst>
        </c:ser>
        <c:ser>
          <c:idx val="5"/>
          <c:order val="5"/>
          <c:tx>
            <c:strRef>
              <c:f>Sheet1!$G$1</c:f>
              <c:strCache>
                <c:ptCount val="1"/>
                <c:pt idx="0">
                  <c:v>HHw/Kids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Sheet1!$G$2</c:f>
              <c:numCache>
                <c:formatCode>0%</c:formatCode>
                <c:ptCount val="1"/>
                <c:pt idx="0">
                  <c:v>0.65</c:v>
                </c:pt>
              </c:numCache>
            </c:numRef>
          </c:val>
          <c:extLst>
            <c:ext xmlns:c16="http://schemas.microsoft.com/office/drawing/2014/chart" uri="{C3380CC4-5D6E-409C-BE32-E72D297353CC}">
              <c16:uniqueId val="{00000003-6A0B-4908-9C8F-96CE8E8C59E2}"/>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0.21706631640845811"/>
          <c:y val="2.3494961401134842E-2"/>
          <c:w val="0.59731469015180527"/>
          <c:h val="6.4756518566336407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4472134321690644"/>
          <c:w val="0.98799447794211481"/>
          <c:h val="0.68229998985955931"/>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Sheet1!$B$2:$B$3</c:f>
              <c:numCache>
                <c:formatCode>0%</c:formatCode>
                <c:ptCount val="2"/>
                <c:pt idx="0">
                  <c:v>0.66</c:v>
                </c:pt>
                <c:pt idx="1">
                  <c:v>0.71</c:v>
                </c:pt>
              </c:numCache>
            </c:numRef>
          </c:val>
          <c:extLst>
            <c:ext xmlns:c16="http://schemas.microsoft.com/office/drawing/2014/chart" uri="{C3380CC4-5D6E-409C-BE32-E72D297353CC}">
              <c16:uniqueId val="{00000003-B4C0-4B90-841F-A4D594C5B7C9}"/>
            </c:ext>
          </c:extLst>
        </c:ser>
        <c:ser>
          <c:idx val="3"/>
          <c:order val="1"/>
          <c:tx>
            <c:strRef>
              <c:f>Sheet1!$D$1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Sheet1!$D$2:$D$3</c:f>
              <c:numCache>
                <c:formatCode>0%</c:formatCode>
                <c:ptCount val="2"/>
                <c:pt idx="0">
                  <c:v>0.77</c:v>
                </c:pt>
                <c:pt idx="1">
                  <c:v>0.6</c:v>
                </c:pt>
              </c:numCache>
            </c:numRef>
          </c:val>
          <c:extLst>
            <c:ext xmlns:c16="http://schemas.microsoft.com/office/drawing/2014/chart" uri="{C3380CC4-5D6E-409C-BE32-E72D297353CC}">
              <c16:uniqueId val="{00000005-B4C0-4B90-841F-A4D594C5B7C9}"/>
            </c:ext>
          </c:extLst>
        </c:ser>
        <c:ser>
          <c:idx val="4"/>
          <c:order val="2"/>
          <c:tx>
            <c:strRef>
              <c:f>Sheet1!$E$1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Sheet1!$E$2:$E$3</c:f>
              <c:numCache>
                <c:formatCode>0%</c:formatCode>
                <c:ptCount val="2"/>
                <c:pt idx="0">
                  <c:v>0.76</c:v>
                </c:pt>
                <c:pt idx="1">
                  <c:v>0.62</c:v>
                </c:pt>
              </c:numCache>
            </c:numRef>
          </c:val>
          <c:extLst>
            <c:ext xmlns:c16="http://schemas.microsoft.com/office/drawing/2014/chart" uri="{C3380CC4-5D6E-409C-BE32-E72D297353CC}">
              <c16:uniqueId val="{00000002-315A-4BD7-886A-CB30BB9C715D}"/>
            </c:ext>
          </c:extLst>
        </c:ser>
        <c:ser>
          <c:idx val="6"/>
          <c:order val="3"/>
          <c:tx>
            <c:strRef>
              <c:f>Sheet1!$G$1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Sheet1!$G$2:$G$3</c:f>
              <c:numCache>
                <c:formatCode>0%</c:formatCode>
                <c:ptCount val="2"/>
                <c:pt idx="0">
                  <c:v>0.77</c:v>
                </c:pt>
                <c:pt idx="1">
                  <c:v>0.65</c:v>
                </c:pt>
              </c:numCache>
            </c:numRef>
          </c:val>
          <c:extLst>
            <c:ext xmlns:c16="http://schemas.microsoft.com/office/drawing/2014/chart" uri="{C3380CC4-5D6E-409C-BE32-E72D297353CC}">
              <c16:uniqueId val="{00000004-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30108502269745574"/>
          <c:y val="1.5803430215411952E-2"/>
          <c:w val="0.44157795953530998"/>
          <c:h val="0.12074890838116877"/>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98E-3"/>
          <c:y val="0.10885335027889601"/>
          <c:w val="0.98799447794211503"/>
          <c:h val="0.83975669936287145"/>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Sheet1!$B$2:$B$2</c:f>
              <c:numCache>
                <c:formatCode>0%</c:formatCode>
                <c:ptCount val="1"/>
                <c:pt idx="0">
                  <c:v>0.54</c:v>
                </c:pt>
              </c:numCache>
            </c:numRef>
          </c:val>
          <c:extLst>
            <c:ext xmlns:c16="http://schemas.microsoft.com/office/drawing/2014/chart" uri="{C3380CC4-5D6E-409C-BE32-E72D297353CC}">
              <c16:uniqueId val="{00000000-F410-4D89-903E-788FE66C8992}"/>
            </c:ext>
          </c:extLst>
        </c:ser>
        <c:ser>
          <c:idx val="3"/>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Sheet1!$C$2:$C$2</c:f>
              <c:numCache>
                <c:formatCode>0%</c:formatCode>
                <c:ptCount val="1"/>
                <c:pt idx="0">
                  <c:v>0.57999999999999996</c:v>
                </c:pt>
              </c:numCache>
            </c:numRef>
          </c:val>
          <c:extLst>
            <c:ext xmlns:c16="http://schemas.microsoft.com/office/drawing/2014/chart" uri="{C3380CC4-5D6E-409C-BE32-E72D297353CC}">
              <c16:uniqueId val="{00000001-F410-4D89-903E-788FE66C8992}"/>
            </c:ext>
          </c:extLst>
        </c:ser>
        <c:ser>
          <c:idx val="4"/>
          <c:order val="2"/>
          <c:tx>
            <c:strRef>
              <c:f>Sheet1!$D$1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Sheet1!$D$2:$D$2</c:f>
              <c:numCache>
                <c:formatCode>0%</c:formatCode>
                <c:ptCount val="1"/>
                <c:pt idx="0">
                  <c:v>0.6</c:v>
                </c:pt>
              </c:numCache>
            </c:numRef>
          </c:val>
          <c:extLst>
            <c:ext xmlns:c16="http://schemas.microsoft.com/office/drawing/2014/chart" uri="{C3380CC4-5D6E-409C-BE32-E72D297353CC}">
              <c16:uniqueId val="{00000002-F410-4D89-903E-788FE66C8992}"/>
            </c:ext>
          </c:extLst>
        </c:ser>
        <c:ser>
          <c:idx val="6"/>
          <c:order val="3"/>
          <c:tx>
            <c:strRef>
              <c:f>Sheet1!$E$1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Sheet1!$E$2:$E$2</c:f>
              <c:numCache>
                <c:formatCode>0%</c:formatCode>
                <c:ptCount val="1"/>
                <c:pt idx="0">
                  <c:v>0.6</c:v>
                </c:pt>
              </c:numCache>
            </c:numRef>
          </c:val>
          <c:extLst>
            <c:ext xmlns:c16="http://schemas.microsoft.com/office/drawing/2014/chart" uri="{C3380CC4-5D6E-409C-BE32-E72D297353CC}">
              <c16:uniqueId val="{00000003-F410-4D89-903E-788FE66C8992}"/>
            </c:ext>
          </c:extLst>
        </c:ser>
        <c:dLbls>
          <c:showLegendKey val="0"/>
          <c:showVal val="0"/>
          <c:showCatName val="0"/>
          <c:showSerName val="0"/>
          <c:showPercent val="0"/>
          <c:showBubbleSize val="0"/>
        </c:dLbls>
        <c:gapWidth val="219"/>
        <c:axId val="-1983222512"/>
        <c:axId val="-1986930128"/>
      </c:barChart>
      <c:catAx>
        <c:axId val="-1983222512"/>
        <c:scaling>
          <c:orientation val="minMax"/>
        </c:scaling>
        <c:delete val="1"/>
        <c:axPos val="b"/>
        <c:numFmt formatCode="General" sourceLinked="1"/>
        <c:majorTickMark val="none"/>
        <c:minorTickMark val="none"/>
        <c:tickLblPos val="nextTo"/>
        <c:crossAx val="-1986930128"/>
        <c:crosses val="autoZero"/>
        <c:auto val="1"/>
        <c:lblAlgn val="ctr"/>
        <c:lblOffset val="100"/>
        <c:noMultiLvlLbl val="0"/>
      </c:catAx>
      <c:valAx>
        <c:axId val="-1986930128"/>
        <c:scaling>
          <c:orientation val="minMax"/>
          <c:min val="0"/>
        </c:scaling>
        <c:delete val="1"/>
        <c:axPos val="l"/>
        <c:numFmt formatCode="0%" sourceLinked="1"/>
        <c:majorTickMark val="out"/>
        <c:minorTickMark val="none"/>
        <c:tickLblPos val="nextTo"/>
        <c:crossAx val="-1983222512"/>
        <c:crosses val="autoZero"/>
        <c:crossBetween val="between"/>
      </c:valAx>
      <c:spPr>
        <a:noFill/>
        <a:ln>
          <a:noFill/>
        </a:ln>
        <a:effectLst/>
      </c:spPr>
    </c:plotArea>
    <c:legend>
      <c:legendPos val="t"/>
      <c:layout>
        <c:manualLayout>
          <c:xMode val="edge"/>
          <c:yMode val="edge"/>
          <c:x val="0.16512992188134118"/>
          <c:y val="1.5803306768196242E-2"/>
          <c:w val="0.67493374006420515"/>
          <c:h val="8.848468630358438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98E-3"/>
          <c:y val="0.10885335027889601"/>
          <c:w val="0.98799447794211503"/>
          <c:h val="0.83975669936287145"/>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Sheet1!$B$2:$B$2</c:f>
              <c:numCache>
                <c:formatCode>0%</c:formatCode>
                <c:ptCount val="1"/>
                <c:pt idx="0">
                  <c:v>0.52</c:v>
                </c:pt>
              </c:numCache>
            </c:numRef>
          </c:val>
          <c:extLst>
            <c:ext xmlns:c16="http://schemas.microsoft.com/office/drawing/2014/chart" uri="{C3380CC4-5D6E-409C-BE32-E72D297353CC}">
              <c16:uniqueId val="{00000000-7D2F-4FDC-B814-BC634667301E}"/>
            </c:ext>
          </c:extLst>
        </c:ser>
        <c:ser>
          <c:idx val="3"/>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Sheet1!$C$2:$C$2</c:f>
              <c:numCache>
                <c:formatCode>0%</c:formatCode>
                <c:ptCount val="1"/>
                <c:pt idx="0">
                  <c:v>0.67</c:v>
                </c:pt>
              </c:numCache>
            </c:numRef>
          </c:val>
          <c:extLst>
            <c:ext xmlns:c16="http://schemas.microsoft.com/office/drawing/2014/chart" uri="{C3380CC4-5D6E-409C-BE32-E72D297353CC}">
              <c16:uniqueId val="{00000001-7D2F-4FDC-B814-BC634667301E}"/>
            </c:ext>
          </c:extLst>
        </c:ser>
        <c:ser>
          <c:idx val="4"/>
          <c:order val="2"/>
          <c:tx>
            <c:strRef>
              <c:f>Sheet1!$D$1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Sheet1!$D$2:$D$2</c:f>
              <c:numCache>
                <c:formatCode>0%</c:formatCode>
                <c:ptCount val="1"/>
                <c:pt idx="0">
                  <c:v>0.65</c:v>
                </c:pt>
              </c:numCache>
            </c:numRef>
          </c:val>
          <c:extLst>
            <c:ext xmlns:c16="http://schemas.microsoft.com/office/drawing/2014/chart" uri="{C3380CC4-5D6E-409C-BE32-E72D297353CC}">
              <c16:uniqueId val="{00000002-7D2F-4FDC-B814-BC634667301E}"/>
            </c:ext>
          </c:extLst>
        </c:ser>
        <c:ser>
          <c:idx val="6"/>
          <c:order val="3"/>
          <c:tx>
            <c:strRef>
              <c:f>Sheet1!$E$1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Sheet1!$E$2:$E$2</c:f>
              <c:numCache>
                <c:formatCode>0%</c:formatCode>
                <c:ptCount val="1"/>
                <c:pt idx="0">
                  <c:v>0.65</c:v>
                </c:pt>
              </c:numCache>
            </c:numRef>
          </c:val>
          <c:extLst>
            <c:ext xmlns:c16="http://schemas.microsoft.com/office/drawing/2014/chart" uri="{C3380CC4-5D6E-409C-BE32-E72D297353CC}">
              <c16:uniqueId val="{00000003-7D2F-4FDC-B814-BC634667301E}"/>
            </c:ext>
          </c:extLst>
        </c:ser>
        <c:dLbls>
          <c:showLegendKey val="0"/>
          <c:showVal val="0"/>
          <c:showCatName val="0"/>
          <c:showSerName val="0"/>
          <c:showPercent val="0"/>
          <c:showBubbleSize val="0"/>
        </c:dLbls>
        <c:gapWidth val="219"/>
        <c:axId val="-1983222512"/>
        <c:axId val="-1986930128"/>
      </c:barChart>
      <c:catAx>
        <c:axId val="-1983222512"/>
        <c:scaling>
          <c:orientation val="minMax"/>
        </c:scaling>
        <c:delete val="1"/>
        <c:axPos val="b"/>
        <c:numFmt formatCode="General" sourceLinked="1"/>
        <c:majorTickMark val="none"/>
        <c:minorTickMark val="none"/>
        <c:tickLblPos val="nextTo"/>
        <c:crossAx val="-1986930128"/>
        <c:crosses val="autoZero"/>
        <c:auto val="1"/>
        <c:lblAlgn val="ctr"/>
        <c:lblOffset val="100"/>
        <c:noMultiLvlLbl val="0"/>
      </c:catAx>
      <c:valAx>
        <c:axId val="-1986930128"/>
        <c:scaling>
          <c:orientation val="minMax"/>
          <c:min val="0"/>
        </c:scaling>
        <c:delete val="1"/>
        <c:axPos val="l"/>
        <c:numFmt formatCode="0%" sourceLinked="1"/>
        <c:majorTickMark val="out"/>
        <c:minorTickMark val="none"/>
        <c:tickLblPos val="nextTo"/>
        <c:crossAx val="-1983222512"/>
        <c:crosses val="autoZero"/>
        <c:crossBetween val="between"/>
      </c:valAx>
      <c:spPr>
        <a:noFill/>
        <a:ln>
          <a:noFill/>
        </a:ln>
        <a:effectLst/>
      </c:spPr>
    </c:plotArea>
    <c:legend>
      <c:legendPos val="t"/>
      <c:layout>
        <c:manualLayout>
          <c:xMode val="edge"/>
          <c:yMode val="edge"/>
          <c:x val="0.16512992188134118"/>
          <c:y val="1.5803306768196242E-2"/>
          <c:w val="0.67493374006420515"/>
          <c:h val="8.848468630358438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29"/>
          <c:w val="0.96562499999999996"/>
          <c:h val="0.75161706903822489"/>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BD02-42E4-8C53-F50E9CFF10B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Sheet1!$B$2:$B$4</c:f>
              <c:numCache>
                <c:formatCode>0%</c:formatCode>
                <c:ptCount val="3"/>
                <c:pt idx="0">
                  <c:v>0.72</c:v>
                </c:pt>
                <c:pt idx="1">
                  <c:v>0.24</c:v>
                </c:pt>
                <c:pt idx="2">
                  <c:v>0.04</c:v>
                </c:pt>
              </c:numCache>
            </c:numRef>
          </c:val>
          <c:extLst>
            <c:ext xmlns:c16="http://schemas.microsoft.com/office/drawing/2014/chart" uri="{C3380CC4-5D6E-409C-BE32-E72D297353CC}">
              <c16:uniqueId val="{0000000E-17E3-47F3-8B8C-E7CFC311C5F0}"/>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Sheet1!$C$2:$C$4</c:f>
              <c:numCache>
                <c:formatCode>0%</c:formatCode>
                <c:ptCount val="3"/>
                <c:pt idx="0">
                  <c:v>0.75</c:v>
                </c:pt>
                <c:pt idx="1">
                  <c:v>0.21</c:v>
                </c:pt>
                <c:pt idx="2">
                  <c:v>0.04</c:v>
                </c:pt>
              </c:numCache>
            </c:numRef>
          </c:val>
          <c:extLst>
            <c:ext xmlns:c16="http://schemas.microsoft.com/office/drawing/2014/chart" uri="{C3380CC4-5D6E-409C-BE32-E72D297353CC}">
              <c16:uniqueId val="{0000000F-17E3-47F3-8B8C-E7CFC311C5F0}"/>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Sheet1!$D$2:$D$4</c:f>
              <c:numCache>
                <c:formatCode>0%</c:formatCode>
                <c:ptCount val="3"/>
                <c:pt idx="0">
                  <c:v>0.71</c:v>
                </c:pt>
                <c:pt idx="1">
                  <c:v>0.25</c:v>
                </c:pt>
                <c:pt idx="2">
                  <c:v>0.04</c:v>
                </c:pt>
              </c:numCache>
            </c:numRef>
          </c:val>
          <c:extLst>
            <c:ext xmlns:c16="http://schemas.microsoft.com/office/drawing/2014/chart" uri="{C3380CC4-5D6E-409C-BE32-E72D297353CC}">
              <c16:uniqueId val="{00000010-17E3-47F3-8B8C-E7CFC311C5F0}"/>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Sheet1!$E$2:$E$4</c:f>
              <c:numCache>
                <c:formatCode>0%</c:formatCode>
                <c:ptCount val="3"/>
                <c:pt idx="0">
                  <c:v>0.72</c:v>
                </c:pt>
                <c:pt idx="1">
                  <c:v>0.26</c:v>
                </c:pt>
                <c:pt idx="2">
                  <c:v>0.02</c:v>
                </c:pt>
              </c:numCache>
            </c:numRef>
          </c:val>
          <c:extLst>
            <c:ext xmlns:c16="http://schemas.microsoft.com/office/drawing/2014/chart" uri="{C3380CC4-5D6E-409C-BE32-E72D297353CC}">
              <c16:uniqueId val="{00000002-44B3-42CC-BFAF-B5E834BDDFFF}"/>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4472134321690644"/>
          <c:w val="0.98799447794211481"/>
          <c:h val="0.68229998985955931"/>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couldn't imagine not having a television set right now</c:v>
                </c:pt>
                <c:pt idx="1">
                  <c:v>Watching TV or movies together as a family has become more common</c:v>
                </c:pt>
                <c:pt idx="2">
                  <c:v>I binge watch more TV shows or movies</c:v>
                </c:pt>
                <c:pt idx="3">
                  <c:v>I have learned how to use more features on my smart TV or a TV related device/platform</c:v>
                </c:pt>
              </c:strCache>
            </c:strRef>
          </c:cat>
          <c:val>
            <c:numRef>
              <c:f>Sheet1!$B$2:$B$5</c:f>
              <c:numCache>
                <c:formatCode>0%</c:formatCode>
                <c:ptCount val="4"/>
                <c:pt idx="0">
                  <c:v>0.83</c:v>
                </c:pt>
                <c:pt idx="1">
                  <c:v>0.72</c:v>
                </c:pt>
                <c:pt idx="2">
                  <c:v>0.7</c:v>
                </c:pt>
                <c:pt idx="3">
                  <c:v>0.54</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couldn't imagine not having a television set right now</c:v>
                </c:pt>
                <c:pt idx="1">
                  <c:v>Watching TV or movies together as a family has become more common</c:v>
                </c:pt>
                <c:pt idx="2">
                  <c:v>I binge watch more TV shows or movies</c:v>
                </c:pt>
                <c:pt idx="3">
                  <c:v>I have learned how to use more features on my smart TV or a TV related device/platform</c:v>
                </c:pt>
              </c:strCache>
            </c:strRef>
          </c:cat>
          <c:val>
            <c:numRef>
              <c:f>Sheet1!$C$2:$C$5</c:f>
              <c:numCache>
                <c:formatCode>0%</c:formatCode>
                <c:ptCount val="4"/>
                <c:pt idx="0">
                  <c:v>0.81</c:v>
                </c:pt>
                <c:pt idx="1">
                  <c:v>0.75</c:v>
                </c:pt>
                <c:pt idx="2">
                  <c:v>0.77</c:v>
                </c:pt>
                <c:pt idx="3">
                  <c:v>0.63</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couldn't imagine not having a television set right now</c:v>
                </c:pt>
                <c:pt idx="1">
                  <c:v>Watching TV or movies together as a family has become more common</c:v>
                </c:pt>
                <c:pt idx="2">
                  <c:v>I binge watch more TV shows or movies</c:v>
                </c:pt>
                <c:pt idx="3">
                  <c:v>I have learned how to use more features on my smart TV or a TV related device/platform</c:v>
                </c:pt>
              </c:strCache>
            </c:strRef>
          </c:cat>
          <c:val>
            <c:numRef>
              <c:f>Sheet1!$D$2:$D$5</c:f>
              <c:numCache>
                <c:formatCode>0%</c:formatCode>
                <c:ptCount val="4"/>
                <c:pt idx="0">
                  <c:v>0.84</c:v>
                </c:pt>
                <c:pt idx="1">
                  <c:v>0.7</c:v>
                </c:pt>
                <c:pt idx="2">
                  <c:v>0.66</c:v>
                </c:pt>
                <c:pt idx="3">
                  <c:v>0.48</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couldn't imagine not having a television set right now</c:v>
                </c:pt>
                <c:pt idx="1">
                  <c:v>Watching TV or movies together as a family has become more common</c:v>
                </c:pt>
                <c:pt idx="2">
                  <c:v>I binge watch more TV shows or movies</c:v>
                </c:pt>
                <c:pt idx="3">
                  <c:v>I have learned how to use more features on my smart TV or a TV related device/platform</c:v>
                </c:pt>
              </c:strCache>
            </c:strRef>
          </c:cat>
          <c:val>
            <c:numRef>
              <c:f>Sheet1!$E$2:$E$5</c:f>
              <c:numCache>
                <c:formatCode>0%</c:formatCode>
                <c:ptCount val="4"/>
                <c:pt idx="0">
                  <c:v>0.85</c:v>
                </c:pt>
                <c:pt idx="1">
                  <c:v>0.73</c:v>
                </c:pt>
                <c:pt idx="2">
                  <c:v>0.75</c:v>
                </c:pt>
                <c:pt idx="3">
                  <c:v>0.66</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26879482858229237"/>
          <c:y val="1.5803430215411952E-2"/>
          <c:w val="0.4738681536504733"/>
          <c:h val="0.1049454781657568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4472134321690644"/>
          <c:w val="0.98799447794211481"/>
          <c:h val="0.68229998985955931"/>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more time to watch/listen/read media</c:v>
                </c:pt>
                <c:pt idx="1">
                  <c:v>To stay informed and keep in touch with friends I am using my phone more often</c:v>
                </c:pt>
                <c:pt idx="2">
                  <c:v>I am more open to trying new types of media</c:v>
                </c:pt>
                <c:pt idx="3">
                  <c:v>I have tried a new service for the first time to communicate with friends or family</c:v>
                </c:pt>
              </c:strCache>
            </c:strRef>
          </c:cat>
          <c:val>
            <c:numRef>
              <c:f>Sheet1!$B$2:$B$5</c:f>
              <c:numCache>
                <c:formatCode>0%</c:formatCode>
                <c:ptCount val="4"/>
                <c:pt idx="0">
                  <c:v>0.84</c:v>
                </c:pt>
                <c:pt idx="1">
                  <c:v>0.78</c:v>
                </c:pt>
                <c:pt idx="2">
                  <c:v>0.66</c:v>
                </c:pt>
                <c:pt idx="3">
                  <c:v>0.51</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more time to watch/listen/read media</c:v>
                </c:pt>
                <c:pt idx="1">
                  <c:v>To stay informed and keep in touch with friends I am using my phone more often</c:v>
                </c:pt>
                <c:pt idx="2">
                  <c:v>I am more open to trying new types of media</c:v>
                </c:pt>
                <c:pt idx="3">
                  <c:v>I have tried a new service for the first time to communicate with friends or family</c:v>
                </c:pt>
              </c:strCache>
            </c:strRef>
          </c:cat>
          <c:val>
            <c:numRef>
              <c:f>Sheet1!$C$2:$C$5</c:f>
              <c:numCache>
                <c:formatCode>0%</c:formatCode>
                <c:ptCount val="4"/>
                <c:pt idx="0">
                  <c:v>0.84</c:v>
                </c:pt>
                <c:pt idx="1">
                  <c:v>0.79</c:v>
                </c:pt>
                <c:pt idx="2">
                  <c:v>0.77</c:v>
                </c:pt>
                <c:pt idx="3">
                  <c:v>0.61</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more time to watch/listen/read media</c:v>
                </c:pt>
                <c:pt idx="1">
                  <c:v>To stay informed and keep in touch with friends I am using my phone more often</c:v>
                </c:pt>
                <c:pt idx="2">
                  <c:v>I am more open to trying new types of media</c:v>
                </c:pt>
                <c:pt idx="3">
                  <c:v>I have tried a new service for the first time to communicate with friends or family</c:v>
                </c:pt>
              </c:strCache>
            </c:strRef>
          </c:cat>
          <c:val>
            <c:numRef>
              <c:f>Sheet1!$D$2:$D$5</c:f>
              <c:numCache>
                <c:formatCode>0%</c:formatCode>
                <c:ptCount val="4"/>
                <c:pt idx="0">
                  <c:v>0.82</c:v>
                </c:pt>
                <c:pt idx="1">
                  <c:v>0.77</c:v>
                </c:pt>
                <c:pt idx="2">
                  <c:v>0.6</c:v>
                </c:pt>
                <c:pt idx="3">
                  <c:v>0.45</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more time to watch/listen/read media</c:v>
                </c:pt>
                <c:pt idx="1">
                  <c:v>To stay informed and keep in touch with friends I am using my phone more often</c:v>
                </c:pt>
                <c:pt idx="2">
                  <c:v>I am more open to trying new types of media</c:v>
                </c:pt>
                <c:pt idx="3">
                  <c:v>I have tried a new service for the first time to communicate with friends or family</c:v>
                </c:pt>
              </c:strCache>
            </c:strRef>
          </c:cat>
          <c:val>
            <c:numRef>
              <c:f>Sheet1!$E$2:$E$5</c:f>
              <c:numCache>
                <c:formatCode>0%</c:formatCode>
                <c:ptCount val="4"/>
                <c:pt idx="0">
                  <c:v>0.88</c:v>
                </c:pt>
                <c:pt idx="1">
                  <c:v>0.8</c:v>
                </c:pt>
                <c:pt idx="2">
                  <c:v>0.71</c:v>
                </c:pt>
                <c:pt idx="3">
                  <c:v>0.6</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w="25400">
          <a:noFill/>
        </a:ln>
        <a:effectLst/>
      </c:spPr>
    </c:plotArea>
    <c:legend>
      <c:legendPos val="t"/>
      <c:layout>
        <c:manualLayout>
          <c:xMode val="edge"/>
          <c:yMode val="edge"/>
          <c:x val="0.26566997108727652"/>
          <c:y val="1.5803430215411952E-2"/>
          <c:w val="0.46970167699045229"/>
          <c:h val="9.230273399342726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004197345301E-2"/>
          <c:y val="0.14788209855991399"/>
          <c:w val="0.96562499999999996"/>
          <c:h val="0.75161706903822501"/>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BD02-42E4-8C53-F50E9CFF10B3}"/>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Sheet1!$B$2:$B$4</c:f>
              <c:numCache>
                <c:formatCode>0%</c:formatCode>
                <c:ptCount val="3"/>
                <c:pt idx="0">
                  <c:v>0.72</c:v>
                </c:pt>
                <c:pt idx="1">
                  <c:v>0.25</c:v>
                </c:pt>
                <c:pt idx="2">
                  <c:v>0.03</c:v>
                </c:pt>
              </c:numCache>
            </c:numRef>
          </c:val>
          <c:extLst>
            <c:ext xmlns:c16="http://schemas.microsoft.com/office/drawing/2014/chart" uri="{C3380CC4-5D6E-409C-BE32-E72D297353CC}">
              <c16:uniqueId val="{0000000E-17E3-47F3-8B8C-E7CFC311C5F0}"/>
            </c:ext>
          </c:extLst>
        </c:ser>
        <c:ser>
          <c:idx val="2"/>
          <c:order val="1"/>
          <c:tx>
            <c:strRef>
              <c:f>Sheet1!$C$1</c:f>
              <c:strCache>
                <c:ptCount val="1"/>
                <c:pt idx="0">
                  <c:v>P35-44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Sheet1!$C$2:$C$4</c:f>
              <c:numCache>
                <c:formatCode>0%</c:formatCode>
                <c:ptCount val="3"/>
                <c:pt idx="0">
                  <c:v>0.8</c:v>
                </c:pt>
                <c:pt idx="1">
                  <c:v>0.15</c:v>
                </c:pt>
                <c:pt idx="2">
                  <c:v>0.05</c:v>
                </c:pt>
              </c:numCache>
            </c:numRef>
          </c:val>
          <c:extLst>
            <c:ext xmlns:c16="http://schemas.microsoft.com/office/drawing/2014/chart" uri="{C3380CC4-5D6E-409C-BE32-E72D297353CC}">
              <c16:uniqueId val="{0000000F-17E3-47F3-8B8C-E7CFC311C5F0}"/>
            </c:ext>
          </c:extLst>
        </c:ser>
        <c:ser>
          <c:idx val="3"/>
          <c:order val="2"/>
          <c:tx>
            <c:strRef>
              <c:f>Sheet1!$D$1</c:f>
              <c:strCache>
                <c:ptCount val="1"/>
                <c:pt idx="0">
                  <c:v>P45+</c:v>
                </c:pt>
              </c:strCache>
            </c:strRef>
          </c:tx>
          <c:spPr>
            <a:solidFill>
              <a:schemeClr val="accent2">
                <a:lumMod val="40000"/>
                <a:lumOff val="60000"/>
              </a:schemeClr>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F279-49BB-9D5F-712C0C3529E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Sheet1!$D$2:$D$4</c:f>
              <c:numCache>
                <c:formatCode>0%</c:formatCode>
                <c:ptCount val="3"/>
                <c:pt idx="0">
                  <c:v>0.69</c:v>
                </c:pt>
                <c:pt idx="1">
                  <c:v>0.27</c:v>
                </c:pt>
                <c:pt idx="2">
                  <c:v>0.05</c:v>
                </c:pt>
              </c:numCache>
            </c:numRef>
          </c:val>
          <c:extLst>
            <c:ext xmlns:c16="http://schemas.microsoft.com/office/drawing/2014/chart" uri="{C3380CC4-5D6E-409C-BE32-E72D297353CC}">
              <c16:uniqueId val="{00000010-17E3-47F3-8B8C-E7CFC311C5F0}"/>
            </c:ext>
          </c:extLst>
        </c:ser>
        <c:ser>
          <c:idx val="4"/>
          <c:order val="3"/>
          <c:tx>
            <c:strRef>
              <c:f>Sheet1!$E$1</c:f>
              <c:strCache>
                <c:ptCount val="1"/>
                <c:pt idx="0">
                  <c:v>HHI 100k+</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Sheet1!$E$2:$E$4</c:f>
              <c:numCache>
                <c:formatCode>0%</c:formatCode>
                <c:ptCount val="3"/>
                <c:pt idx="0">
                  <c:v>0.78</c:v>
                </c:pt>
                <c:pt idx="1">
                  <c:v>0.18</c:v>
                </c:pt>
                <c:pt idx="2">
                  <c:v>0.04</c:v>
                </c:pt>
              </c:numCache>
            </c:numRef>
          </c:val>
          <c:extLst>
            <c:ext xmlns:c16="http://schemas.microsoft.com/office/drawing/2014/chart" uri="{C3380CC4-5D6E-409C-BE32-E72D297353CC}">
              <c16:uniqueId val="{00000002-44B3-42CC-BFAF-B5E834BDDFFF}"/>
            </c:ext>
          </c:extLst>
        </c:ser>
        <c:ser>
          <c:idx val="0"/>
          <c:order val="4"/>
          <c:tx>
            <c:strRef>
              <c:f>Sheet1!$F$1</c:f>
              <c:strCache>
                <c:ptCount val="1"/>
                <c:pt idx="0">
                  <c:v>HH w/ kids</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Sheet1!$F$2:$F$4</c:f>
              <c:numCache>
                <c:formatCode>0%</c:formatCode>
                <c:ptCount val="3"/>
                <c:pt idx="0">
                  <c:v>0.78</c:v>
                </c:pt>
                <c:pt idx="1">
                  <c:v>0.19</c:v>
                </c:pt>
                <c:pt idx="2">
                  <c:v>0.03</c:v>
                </c:pt>
              </c:numCache>
            </c:numRef>
          </c:val>
          <c:extLst>
            <c:ext xmlns:c16="http://schemas.microsoft.com/office/drawing/2014/chart" uri="{C3380CC4-5D6E-409C-BE32-E72D297353CC}">
              <c16:uniqueId val="{00000002-F279-49BB-9D5F-712C0C3529E7}"/>
            </c:ext>
          </c:extLst>
        </c:ser>
        <c:dLbls>
          <c:showLegendKey val="0"/>
          <c:showVal val="0"/>
          <c:showCatName val="0"/>
          <c:showSerName val="0"/>
          <c:showPercent val="0"/>
          <c:showBubbleSize val="0"/>
        </c:dLbls>
        <c:gapWidth val="219"/>
        <c:overlap val="-27"/>
        <c:axId val="-2118237040"/>
        <c:axId val="-2118232464"/>
      </c:barChart>
      <c:catAx>
        <c:axId val="-211823704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118232464"/>
        <c:crosses val="autoZero"/>
        <c:auto val="1"/>
        <c:lblAlgn val="ctr"/>
        <c:lblOffset val="100"/>
        <c:noMultiLvlLbl val="0"/>
      </c:catAx>
      <c:valAx>
        <c:axId val="-2118232464"/>
        <c:scaling>
          <c:orientation val="minMax"/>
        </c:scaling>
        <c:delete val="1"/>
        <c:axPos val="l"/>
        <c:numFmt formatCode="0%" sourceLinked="1"/>
        <c:majorTickMark val="out"/>
        <c:minorTickMark val="none"/>
        <c:tickLblPos val="nextTo"/>
        <c:crossAx val="-21182370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29"/>
          <c:w val="0.96562499999999996"/>
          <c:h val="0.68229998985955931"/>
        </c:manualLayout>
      </c:layout>
      <c:barChart>
        <c:barDir val="col"/>
        <c:grouping val="clustered"/>
        <c:varyColors val="0"/>
        <c:ser>
          <c:idx val="0"/>
          <c:order val="0"/>
          <c:tx>
            <c:strRef>
              <c:f>Sheet1!$B$1</c:f>
              <c:strCache>
                <c:ptCount val="1"/>
                <c:pt idx="0">
                  <c:v>Total Respondents</c:v>
                </c:pt>
              </c:strCache>
            </c:strRef>
          </c:tx>
          <c:spPr>
            <a:solidFill>
              <a:srgbClr val="00C0F3"/>
            </a:solidFill>
            <a:ln>
              <a:noFill/>
            </a:ln>
            <a:effectLst/>
          </c:spPr>
          <c:invertIfNegative val="0"/>
          <c:dPt>
            <c:idx val="3"/>
            <c:invertIfNegative val="0"/>
            <c:bubble3D val="0"/>
            <c:spPr>
              <a:solidFill>
                <a:srgbClr val="00C0F3"/>
              </a:solidFill>
              <a:ln>
                <a:noFill/>
              </a:ln>
              <a:effectLst/>
            </c:spPr>
            <c:extLst>
              <c:ext xmlns:c16="http://schemas.microsoft.com/office/drawing/2014/chart" uri="{C3380CC4-5D6E-409C-BE32-E72D297353CC}">
                <c16:uniqueId val="{00000001-DE1F-4F62-A849-C47FB7B8BB9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Sheet1!$B$2:$B$9</c:f>
              <c:numCache>
                <c:formatCode>0%</c:formatCode>
                <c:ptCount val="8"/>
                <c:pt idx="0">
                  <c:v>0.56999999999999995</c:v>
                </c:pt>
                <c:pt idx="1">
                  <c:v>0.55000000000000004</c:v>
                </c:pt>
                <c:pt idx="2">
                  <c:v>0.55000000000000004</c:v>
                </c:pt>
                <c:pt idx="3">
                  <c:v>0.54</c:v>
                </c:pt>
                <c:pt idx="4">
                  <c:v>0.37</c:v>
                </c:pt>
                <c:pt idx="5">
                  <c:v>0.35</c:v>
                </c:pt>
                <c:pt idx="6">
                  <c:v>0.31</c:v>
                </c:pt>
                <c:pt idx="7">
                  <c:v>0.23</c:v>
                </c:pt>
              </c:numCache>
            </c:numRef>
          </c:val>
          <c:extLst>
            <c:ext xmlns:c16="http://schemas.microsoft.com/office/drawing/2014/chart" uri="{C3380CC4-5D6E-409C-BE32-E72D297353CC}">
              <c16:uniqueId val="{00000002-B4C0-4B90-841F-A4D594C5B7C9}"/>
            </c:ext>
          </c:extLst>
        </c:ser>
        <c:ser>
          <c:idx val="1"/>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Sheet1!$C$2:$C$9</c:f>
              <c:numCache>
                <c:formatCode>0%</c:formatCode>
                <c:ptCount val="8"/>
                <c:pt idx="0">
                  <c:v>0.55000000000000004</c:v>
                </c:pt>
                <c:pt idx="1">
                  <c:v>0.62</c:v>
                </c:pt>
                <c:pt idx="2">
                  <c:v>0.59</c:v>
                </c:pt>
                <c:pt idx="3">
                  <c:v>0.67</c:v>
                </c:pt>
                <c:pt idx="4">
                  <c:v>0.47</c:v>
                </c:pt>
                <c:pt idx="5">
                  <c:v>0.46</c:v>
                </c:pt>
                <c:pt idx="6">
                  <c:v>0.35</c:v>
                </c:pt>
                <c:pt idx="7">
                  <c:v>0.28999999999999998</c:v>
                </c:pt>
              </c:numCache>
            </c:numRef>
          </c:val>
          <c:extLst>
            <c:ext xmlns:c16="http://schemas.microsoft.com/office/drawing/2014/chart" uri="{C3380CC4-5D6E-409C-BE32-E72D297353CC}">
              <c16:uniqueId val="{00000000-EDEA-49F2-A582-5B7E06A9D4B9}"/>
            </c:ext>
          </c:extLst>
        </c:ser>
        <c:ser>
          <c:idx val="2"/>
          <c:order val="2"/>
          <c:tx>
            <c:strRef>
              <c:f>Sheet1!$D$1</c:f>
              <c:strCache>
                <c:ptCount val="1"/>
                <c:pt idx="0">
                  <c:v>Non-Hispanic White</c:v>
                </c:pt>
              </c:strCache>
            </c:strRef>
          </c:tx>
          <c:spPr>
            <a:solidFill>
              <a:srgbClr val="66C5AD"/>
            </a:solidFill>
            <a:ln>
              <a:noFill/>
            </a:ln>
            <a:effectLst/>
          </c:spPr>
          <c:invertIfNegative val="0"/>
          <c:dLbls>
            <c:dLbl>
              <c:idx val="0"/>
              <c:layout>
                <c:manualLayout>
                  <c:x val="-1.04161916500528E-3"/>
                  <c:y val="-9.48205812924720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37-42A9-AB84-C8782EF2CE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Sheet1!$D$2:$D$9</c:f>
              <c:numCache>
                <c:formatCode>0%</c:formatCode>
                <c:ptCount val="8"/>
                <c:pt idx="0">
                  <c:v>0.57999999999999996</c:v>
                </c:pt>
                <c:pt idx="1">
                  <c:v>0.51</c:v>
                </c:pt>
                <c:pt idx="2">
                  <c:v>0.52</c:v>
                </c:pt>
                <c:pt idx="3">
                  <c:v>0.5</c:v>
                </c:pt>
                <c:pt idx="4">
                  <c:v>0.32</c:v>
                </c:pt>
                <c:pt idx="5">
                  <c:v>0.3</c:v>
                </c:pt>
                <c:pt idx="6">
                  <c:v>0.28999999999999998</c:v>
                </c:pt>
                <c:pt idx="7">
                  <c:v>0.22</c:v>
                </c:pt>
              </c:numCache>
            </c:numRef>
          </c:val>
          <c:extLst>
            <c:ext xmlns:c16="http://schemas.microsoft.com/office/drawing/2014/chart" uri="{C3380CC4-5D6E-409C-BE32-E72D297353CC}">
              <c16:uniqueId val="{00000001-EDEA-49F2-A582-5B7E06A9D4B9}"/>
            </c:ext>
          </c:extLst>
        </c:ser>
        <c:ser>
          <c:idx val="3"/>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Sheet1!$E$2:$E$9</c:f>
              <c:numCache>
                <c:formatCode>0%</c:formatCode>
                <c:ptCount val="8"/>
                <c:pt idx="0">
                  <c:v>0.55000000000000004</c:v>
                </c:pt>
                <c:pt idx="1">
                  <c:v>0.57999999999999996</c:v>
                </c:pt>
                <c:pt idx="2">
                  <c:v>0.56000000000000005</c:v>
                </c:pt>
                <c:pt idx="3">
                  <c:v>0.55000000000000004</c:v>
                </c:pt>
                <c:pt idx="4">
                  <c:v>0.44</c:v>
                </c:pt>
                <c:pt idx="5">
                  <c:v>0.42</c:v>
                </c:pt>
                <c:pt idx="6">
                  <c:v>0.36</c:v>
                </c:pt>
                <c:pt idx="7">
                  <c:v>0.21</c:v>
                </c:pt>
              </c:numCache>
            </c:numRef>
          </c:val>
          <c:extLst>
            <c:ext xmlns:c16="http://schemas.microsoft.com/office/drawing/2014/chart" uri="{C3380CC4-5D6E-409C-BE32-E72D297353CC}">
              <c16:uniqueId val="{00000000-7A94-421B-879C-18C12752EEA0}"/>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7316751760464796"/>
          <c:w val="0.98799447794211481"/>
          <c:h val="0.65385385933453866"/>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Sheet1!$B$2:$B$4</c:f>
              <c:numCache>
                <c:formatCode>0%</c:formatCode>
                <c:ptCount val="3"/>
                <c:pt idx="0">
                  <c:v>0.37</c:v>
                </c:pt>
                <c:pt idx="1">
                  <c:v>0.36</c:v>
                </c:pt>
                <c:pt idx="2">
                  <c:v>0.09</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Sheet1!$C$2:$C$4</c:f>
              <c:numCache>
                <c:formatCode>0%</c:formatCode>
                <c:ptCount val="3"/>
                <c:pt idx="0">
                  <c:v>0.45</c:v>
                </c:pt>
                <c:pt idx="1">
                  <c:v>0.46</c:v>
                </c:pt>
                <c:pt idx="2">
                  <c:v>0.13</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Sheet1!$D$2:$D$4</c:f>
              <c:numCache>
                <c:formatCode>0%</c:formatCode>
                <c:ptCount val="3"/>
                <c:pt idx="0">
                  <c:v>0.32</c:v>
                </c:pt>
                <c:pt idx="1">
                  <c:v>0.32</c:v>
                </c:pt>
                <c:pt idx="2">
                  <c:v>0.06</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Sheet1!$E$2:$E$4</c:f>
              <c:numCache>
                <c:formatCode>0%</c:formatCode>
                <c:ptCount val="3"/>
                <c:pt idx="0">
                  <c:v>0.46</c:v>
                </c:pt>
                <c:pt idx="1">
                  <c:v>0.4</c:v>
                </c:pt>
                <c:pt idx="2">
                  <c:v>0.15</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25421216027221855"/>
          <c:y val="1.5803430215411952E-2"/>
          <c:w val="0.48845082196054718"/>
          <c:h val="9.230273399342726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Television</c:v>
                </c:pt>
                <c:pt idx="1">
                  <c:v>Social Media</c:v>
                </c:pt>
                <c:pt idx="2">
                  <c:v>Streaming News / Online Video</c:v>
                </c:pt>
              </c:strCache>
            </c:strRef>
          </c:cat>
          <c:val>
            <c:numRef>
              <c:f>Sheet1!$B$2:$D$2</c:f>
              <c:numCache>
                <c:formatCode>0%</c:formatCode>
                <c:ptCount val="3"/>
                <c:pt idx="0">
                  <c:v>0.8</c:v>
                </c:pt>
                <c:pt idx="1">
                  <c:v>0.5</c:v>
                </c:pt>
                <c:pt idx="2">
                  <c:v>0.28000000000000003</c:v>
                </c:pt>
              </c:numCache>
            </c:numRef>
          </c:val>
          <c:extLst>
            <c:ext xmlns:c16="http://schemas.microsoft.com/office/drawing/2014/chart" uri="{C3380CC4-5D6E-409C-BE32-E72D297353CC}">
              <c16:uniqueId val="{00000000-1236-4198-AF1B-F88539D78336}"/>
            </c:ext>
          </c:extLst>
        </c:ser>
        <c:ser>
          <c:idx val="1"/>
          <c:order val="1"/>
          <c:tx>
            <c:strRef>
              <c:f>Sheet1!$A$3</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Television</c:v>
                </c:pt>
                <c:pt idx="1">
                  <c:v>Social Media</c:v>
                </c:pt>
                <c:pt idx="2">
                  <c:v>Streaming News / Online Video</c:v>
                </c:pt>
              </c:strCache>
            </c:strRef>
          </c:cat>
          <c:val>
            <c:numRef>
              <c:f>Sheet1!$B$3:$D$3</c:f>
              <c:numCache>
                <c:formatCode>0%</c:formatCode>
                <c:ptCount val="3"/>
                <c:pt idx="0">
                  <c:v>0.71</c:v>
                </c:pt>
                <c:pt idx="1">
                  <c:v>0.59</c:v>
                </c:pt>
                <c:pt idx="2">
                  <c:v>0.35</c:v>
                </c:pt>
              </c:numCache>
            </c:numRef>
          </c:val>
          <c:extLst>
            <c:ext xmlns:c16="http://schemas.microsoft.com/office/drawing/2014/chart" uri="{C3380CC4-5D6E-409C-BE32-E72D297353CC}">
              <c16:uniqueId val="{00000000-4265-4D03-9BA2-FDADEAE89436}"/>
            </c:ext>
          </c:extLst>
        </c:ser>
        <c:ser>
          <c:idx val="2"/>
          <c:order val="2"/>
          <c:tx>
            <c:strRef>
              <c:f>Sheet1!$A$4</c:f>
              <c:strCache>
                <c:ptCount val="1"/>
                <c:pt idx="0">
                  <c:v>Non 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Television</c:v>
                </c:pt>
                <c:pt idx="1">
                  <c:v>Social Media</c:v>
                </c:pt>
                <c:pt idx="2">
                  <c:v>Streaming News / Online Video</c:v>
                </c:pt>
              </c:strCache>
            </c:strRef>
          </c:cat>
          <c:val>
            <c:numRef>
              <c:f>Sheet1!$B$4:$D$4</c:f>
              <c:numCache>
                <c:formatCode>0%</c:formatCode>
                <c:ptCount val="3"/>
                <c:pt idx="0">
                  <c:v>0.85</c:v>
                </c:pt>
                <c:pt idx="1">
                  <c:v>0.45</c:v>
                </c:pt>
                <c:pt idx="2">
                  <c:v>0.24</c:v>
                </c:pt>
              </c:numCache>
            </c:numRef>
          </c:val>
          <c:extLst>
            <c:ext xmlns:c16="http://schemas.microsoft.com/office/drawing/2014/chart" uri="{C3380CC4-5D6E-409C-BE32-E72D297353CC}">
              <c16:uniqueId val="{00000001-4265-4D03-9BA2-FDADEAE89436}"/>
            </c:ext>
          </c:extLst>
        </c:ser>
        <c:ser>
          <c:idx val="3"/>
          <c:order val="3"/>
          <c:tx>
            <c:strRef>
              <c:f>Sheet1!$A$5</c:f>
              <c:strCache>
                <c:ptCount val="1"/>
                <c:pt idx="0">
                  <c:v>Non 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Television</c:v>
                </c:pt>
                <c:pt idx="1">
                  <c:v>Social Media</c:v>
                </c:pt>
                <c:pt idx="2">
                  <c:v>Streaming News / Online Video</c:v>
                </c:pt>
              </c:strCache>
            </c:strRef>
          </c:cat>
          <c:val>
            <c:numRef>
              <c:f>Sheet1!$B$5:$D$5</c:f>
              <c:numCache>
                <c:formatCode>0%</c:formatCode>
                <c:ptCount val="3"/>
                <c:pt idx="0">
                  <c:v>0.76</c:v>
                </c:pt>
                <c:pt idx="1">
                  <c:v>0.56999999999999995</c:v>
                </c:pt>
                <c:pt idx="2">
                  <c:v>0.34</c:v>
                </c:pt>
              </c:numCache>
            </c:numRef>
          </c:val>
          <c:extLst>
            <c:ext xmlns:c16="http://schemas.microsoft.com/office/drawing/2014/chart" uri="{C3380CC4-5D6E-409C-BE32-E72D297353CC}">
              <c16:uniqueId val="{00000004-4265-4D03-9BA2-FDADEAE89436}"/>
            </c:ext>
          </c:extLst>
        </c:ser>
        <c:dLbls>
          <c:showLegendKey val="0"/>
          <c:showVal val="1"/>
          <c:showCatName val="0"/>
          <c:showSerName val="0"/>
          <c:showPercent val="0"/>
          <c:showBubbleSize val="0"/>
        </c:dLbls>
        <c:gapWidth val="150"/>
        <c:overlap val="-25"/>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9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Total Respondents</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At least one TV in my home is set to a news channel at all times</c:v>
                </c:pt>
              </c:strCache>
            </c:strRef>
          </c:cat>
          <c:val>
            <c:numRef>
              <c:f>Sheet1!$B$2</c:f>
              <c:numCache>
                <c:formatCode>0%</c:formatCode>
                <c:ptCount val="1"/>
                <c:pt idx="0">
                  <c:v>0.49</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At least one TV in my home is set to a news channel at all times</c:v>
                </c:pt>
              </c:strCache>
            </c:strRef>
          </c:cat>
          <c:val>
            <c:numRef>
              <c:f>Sheet1!$C$2</c:f>
              <c:numCache>
                <c:formatCode>0%</c:formatCode>
                <c:ptCount val="1"/>
                <c:pt idx="0">
                  <c:v>0.53</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Non 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At least one TV in my home is set to a news channel at all times</c:v>
                </c:pt>
              </c:strCache>
            </c:strRef>
          </c:cat>
          <c:val>
            <c:numRef>
              <c:f>Sheet1!$D$2</c:f>
              <c:numCache>
                <c:formatCode>0%</c:formatCode>
                <c:ptCount val="1"/>
                <c:pt idx="0">
                  <c:v>0.45</c:v>
                </c:pt>
              </c:numCache>
            </c:numRef>
          </c:val>
          <c:extLst>
            <c:ext xmlns:c16="http://schemas.microsoft.com/office/drawing/2014/chart" uri="{C3380CC4-5D6E-409C-BE32-E72D297353CC}">
              <c16:uniqueId val="{00000004-8401-434C-9CF7-965EE46D7576}"/>
            </c:ext>
          </c:extLst>
        </c:ser>
        <c:ser>
          <c:idx val="4"/>
          <c:order val="3"/>
          <c:tx>
            <c:strRef>
              <c:f>Sheet1!$E$1</c:f>
              <c:strCache>
                <c:ptCount val="1"/>
                <c:pt idx="0">
                  <c:v>Non 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At least one TV in my home is set to a news channel at all times</c:v>
                </c:pt>
              </c:strCache>
            </c:strRef>
          </c:cat>
          <c:val>
            <c:numRef>
              <c:f>Sheet1!$E$2</c:f>
              <c:numCache>
                <c:formatCode>0%</c:formatCode>
                <c:ptCount val="1"/>
                <c:pt idx="0">
                  <c:v>0.55000000000000004</c:v>
                </c:pt>
              </c:numCache>
            </c:numRef>
          </c:val>
          <c:extLst>
            <c:ext xmlns:c16="http://schemas.microsoft.com/office/drawing/2014/chart" uri="{C3380CC4-5D6E-409C-BE32-E72D297353CC}">
              <c16:uniqueId val="{00000005-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4472134321690644"/>
          <c:w val="0.98799447794211481"/>
          <c:h val="0.68229998985955931"/>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Sheet1!$B$2:$B$3</c:f>
              <c:numCache>
                <c:formatCode>0%</c:formatCode>
                <c:ptCount val="2"/>
                <c:pt idx="0">
                  <c:v>0.7</c:v>
                </c:pt>
                <c:pt idx="1">
                  <c:v>0.75</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Sheet1!$C$2:$C$3</c:f>
              <c:numCache>
                <c:formatCode>0%</c:formatCode>
                <c:ptCount val="2"/>
                <c:pt idx="0">
                  <c:v>0.66</c:v>
                </c:pt>
                <c:pt idx="1">
                  <c:v>0.63</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Sheet1!$D$2:$D$3</c:f>
              <c:numCache>
                <c:formatCode>0%</c:formatCode>
                <c:ptCount val="2"/>
                <c:pt idx="0">
                  <c:v>0.73</c:v>
                </c:pt>
                <c:pt idx="1">
                  <c:v>0.78</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Sheet1!$E$2:$E$3</c:f>
              <c:numCache>
                <c:formatCode>0%</c:formatCode>
                <c:ptCount val="2"/>
                <c:pt idx="0">
                  <c:v>0.71</c:v>
                </c:pt>
                <c:pt idx="1">
                  <c:v>0.74</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30108502269745574"/>
          <c:y val="1.5803430215411952E-2"/>
          <c:w val="0.44157795953530998"/>
          <c:h val="0.12074890838116877"/>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54E-3"/>
          <c:y val="0.16265551083809926"/>
          <c:w val="0.98799447794211481"/>
          <c:h val="0.62849772882393085"/>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Companies with specific COVID-19 related advertising messages positively impacts my perception of the brand</c:v>
                </c:pt>
                <c:pt idx="1">
                  <c:v>I am more likely to purchase a product or service from companies that are lending resources or helping local communities during the crisis</c:v>
                </c:pt>
              </c:strCache>
            </c:strRef>
          </c:cat>
          <c:val>
            <c:numRef>
              <c:f>Sheet1!$B$2:$B$3</c:f>
              <c:numCache>
                <c:formatCode>0%</c:formatCode>
                <c:ptCount val="2"/>
                <c:pt idx="0">
                  <c:v>0.52</c:v>
                </c:pt>
                <c:pt idx="1">
                  <c:v>0.55000000000000004</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Companies with specific COVID-19 related advertising messages positively impacts my perception of the brand</c:v>
                </c:pt>
                <c:pt idx="1">
                  <c:v>I am more likely to purchase a product or service from companies that are lending resources or helping local communities during the crisis</c:v>
                </c:pt>
              </c:strCache>
            </c:strRef>
          </c:cat>
          <c:val>
            <c:numRef>
              <c:f>Sheet1!$C$2:$C$3</c:f>
              <c:numCache>
                <c:formatCode>0%</c:formatCode>
                <c:ptCount val="2"/>
                <c:pt idx="0">
                  <c:v>0.54</c:v>
                </c:pt>
                <c:pt idx="1">
                  <c:v>0.54</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Companies with specific COVID-19 related advertising messages positively impacts my perception of the brand</c:v>
                </c:pt>
                <c:pt idx="1">
                  <c:v>I am more likely to purchase a product or service from companies that are lending resources or helping local communities during the crisis</c:v>
                </c:pt>
              </c:strCache>
            </c:strRef>
          </c:cat>
          <c:val>
            <c:numRef>
              <c:f>Sheet1!$D$2:$D$3</c:f>
              <c:numCache>
                <c:formatCode>0%</c:formatCode>
                <c:ptCount val="2"/>
                <c:pt idx="0">
                  <c:v>0.5</c:v>
                </c:pt>
                <c:pt idx="1">
                  <c:v>0.56000000000000005</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Companies with specific COVID-19 related advertising messages positively impacts my perception of the brand</c:v>
                </c:pt>
                <c:pt idx="1">
                  <c:v>I am more likely to purchase a product or service from companies that are lending resources or helping local communities during the crisis</c:v>
                </c:pt>
              </c:strCache>
            </c:strRef>
          </c:cat>
          <c:val>
            <c:numRef>
              <c:f>Sheet1!$E$2:$E$3</c:f>
              <c:numCache>
                <c:formatCode>0%</c:formatCode>
                <c:ptCount val="2"/>
                <c:pt idx="0">
                  <c:v>0.56999999999999995</c:v>
                </c:pt>
                <c:pt idx="1">
                  <c:v>0.51</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in val="0"/>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30108502269745574"/>
          <c:y val="1.5803430215411952E-2"/>
          <c:w val="0.44157795953530998"/>
          <c:h val="0.12074890838116877"/>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Sheet1!$B$2:$B$2</c:f>
              <c:numCache>
                <c:formatCode>0%</c:formatCode>
                <c:ptCount val="1"/>
                <c:pt idx="0">
                  <c:v>0.68</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P25-34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Sheet1!$C$2:$C$2</c:f>
              <c:numCache>
                <c:formatCode>0%</c:formatCode>
                <c:ptCount val="1"/>
                <c:pt idx="0">
                  <c:v>0.76</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Sheet1!$D$2:$D$2</c:f>
              <c:numCache>
                <c:formatCode>0%</c:formatCode>
                <c:ptCount val="1"/>
                <c:pt idx="0">
                  <c:v>0.77</c:v>
                </c:pt>
              </c:numCache>
            </c:numRef>
          </c:val>
          <c:extLst>
            <c:ext xmlns:c16="http://schemas.microsoft.com/office/drawing/2014/chart" uri="{C3380CC4-5D6E-409C-BE32-E72D297353CC}">
              <c16:uniqueId val="{00000004-8401-434C-9CF7-965EE46D7576}"/>
            </c:ext>
          </c:extLst>
        </c:ser>
        <c:ser>
          <c:idx val="4"/>
          <c:order val="3"/>
          <c:tx>
            <c:strRef>
              <c:f>Sheet1!$E$1</c:f>
              <c:strCache>
                <c:ptCount val="1"/>
                <c:pt idx="0">
                  <c:v>HHI$100K+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Sheet1!$E$2:$E$2</c:f>
              <c:numCache>
                <c:formatCode>0%</c:formatCode>
                <c:ptCount val="1"/>
                <c:pt idx="0">
                  <c:v>0.71</c:v>
                </c:pt>
              </c:numCache>
            </c:numRef>
          </c:val>
          <c:extLst>
            <c:ext xmlns:c16="http://schemas.microsoft.com/office/drawing/2014/chart" uri="{C3380CC4-5D6E-409C-BE32-E72D297353CC}">
              <c16:uniqueId val="{00000005-8401-434C-9CF7-965EE46D7576}"/>
            </c:ext>
          </c:extLst>
        </c:ser>
        <c:ser>
          <c:idx val="3"/>
          <c:order val="4"/>
          <c:tx>
            <c:strRef>
              <c:f>Sheet1!$F$1</c:f>
              <c:strCache>
                <c:ptCount val="1"/>
                <c:pt idx="0">
                  <c:v>HHw/Kids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Sheet1!$F$2:$F$2</c:f>
              <c:numCache>
                <c:formatCode>0%</c:formatCode>
                <c:ptCount val="1"/>
                <c:pt idx="0">
                  <c:v>0.76</c:v>
                </c:pt>
              </c:numCache>
            </c:numRef>
          </c:val>
          <c:extLst>
            <c:ext xmlns:c16="http://schemas.microsoft.com/office/drawing/2014/chart" uri="{C3380CC4-5D6E-409C-BE32-E72D297353CC}">
              <c16:uniqueId val="{00000006-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min val="0"/>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01"/>
          <c:w val="0.96562499999999996"/>
          <c:h val="0.68229998985955898"/>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3"/>
            <c:invertIfNegative val="0"/>
            <c:bubble3D val="0"/>
            <c:spPr>
              <a:solidFill>
                <a:srgbClr val="00C0F3"/>
              </a:solidFill>
              <a:ln>
                <a:noFill/>
              </a:ln>
              <a:effectLst/>
            </c:spPr>
            <c:extLst>
              <c:ext xmlns:c16="http://schemas.microsoft.com/office/drawing/2014/chart" uri="{C3380CC4-5D6E-409C-BE32-E72D297353CC}">
                <c16:uniqueId val="{00000001-DE1F-4F62-A849-C47FB7B8BB9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Sheet1!$B$2:$B$9</c:f>
              <c:numCache>
                <c:formatCode>0%</c:formatCode>
                <c:ptCount val="8"/>
                <c:pt idx="0">
                  <c:v>0.44</c:v>
                </c:pt>
                <c:pt idx="1">
                  <c:v>0.65</c:v>
                </c:pt>
                <c:pt idx="2">
                  <c:v>0.73</c:v>
                </c:pt>
                <c:pt idx="3">
                  <c:v>0.7</c:v>
                </c:pt>
                <c:pt idx="4">
                  <c:v>0.57999999999999996</c:v>
                </c:pt>
                <c:pt idx="5">
                  <c:v>0.56000000000000005</c:v>
                </c:pt>
                <c:pt idx="6">
                  <c:v>0.37</c:v>
                </c:pt>
                <c:pt idx="7">
                  <c:v>0.23</c:v>
                </c:pt>
              </c:numCache>
            </c:numRef>
          </c:val>
          <c:extLst>
            <c:ext xmlns:c16="http://schemas.microsoft.com/office/drawing/2014/chart" uri="{C3380CC4-5D6E-409C-BE32-E72D297353CC}">
              <c16:uniqueId val="{00000002-B4C0-4B90-841F-A4D594C5B7C9}"/>
            </c:ext>
          </c:extLst>
        </c:ser>
        <c:ser>
          <c:idx val="1"/>
          <c:order val="1"/>
          <c:tx>
            <c:strRef>
              <c:f>Sheet1!$C$1</c:f>
              <c:strCache>
                <c:ptCount val="1"/>
                <c:pt idx="0">
                  <c:v>P25-34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Sheet1!$C$2:$C$9</c:f>
              <c:numCache>
                <c:formatCode>0%</c:formatCode>
                <c:ptCount val="8"/>
                <c:pt idx="0">
                  <c:v>0.54</c:v>
                </c:pt>
                <c:pt idx="1">
                  <c:v>0.6</c:v>
                </c:pt>
                <c:pt idx="2">
                  <c:v>0.63</c:v>
                </c:pt>
                <c:pt idx="3">
                  <c:v>0.57999999999999996</c:v>
                </c:pt>
                <c:pt idx="4">
                  <c:v>0.47</c:v>
                </c:pt>
                <c:pt idx="5">
                  <c:v>0.47</c:v>
                </c:pt>
                <c:pt idx="6">
                  <c:v>0.38</c:v>
                </c:pt>
                <c:pt idx="7">
                  <c:v>0.27</c:v>
                </c:pt>
              </c:numCache>
            </c:numRef>
          </c:val>
          <c:extLst>
            <c:ext xmlns:c16="http://schemas.microsoft.com/office/drawing/2014/chart" uri="{C3380CC4-5D6E-409C-BE32-E72D297353CC}">
              <c16:uniqueId val="{00000000-EDEA-49F2-A582-5B7E06A9D4B9}"/>
            </c:ext>
          </c:extLst>
        </c:ser>
        <c:ser>
          <c:idx val="2"/>
          <c:order val="2"/>
          <c:tx>
            <c:strRef>
              <c:f>Sheet1!$D$1</c:f>
              <c:strCache>
                <c:ptCount val="1"/>
                <c:pt idx="0">
                  <c:v>P35-44</c:v>
                </c:pt>
              </c:strCache>
            </c:strRef>
          </c:tx>
          <c:spPr>
            <a:solidFill>
              <a:srgbClr val="66C5AD"/>
            </a:solidFill>
            <a:ln>
              <a:noFill/>
            </a:ln>
            <a:effectLst/>
          </c:spPr>
          <c:invertIfNegative val="0"/>
          <c:dLbls>
            <c:dLbl>
              <c:idx val="0"/>
              <c:layout>
                <c:manualLayout>
                  <c:x val="-1.04161916500528E-3"/>
                  <c:y val="-9.48205812924719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37-42A9-AB84-C8782EF2CE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Sheet1!$D$2:$D$9</c:f>
              <c:numCache>
                <c:formatCode>0%</c:formatCode>
                <c:ptCount val="8"/>
                <c:pt idx="0">
                  <c:v>0.66</c:v>
                </c:pt>
                <c:pt idx="1">
                  <c:v>0.64</c:v>
                </c:pt>
                <c:pt idx="2">
                  <c:v>0.68</c:v>
                </c:pt>
                <c:pt idx="3">
                  <c:v>0.61</c:v>
                </c:pt>
                <c:pt idx="4">
                  <c:v>0.5</c:v>
                </c:pt>
                <c:pt idx="5">
                  <c:v>0.42</c:v>
                </c:pt>
                <c:pt idx="6">
                  <c:v>0.44</c:v>
                </c:pt>
                <c:pt idx="7">
                  <c:v>0.39</c:v>
                </c:pt>
              </c:numCache>
            </c:numRef>
          </c:val>
          <c:extLst>
            <c:ext xmlns:c16="http://schemas.microsoft.com/office/drawing/2014/chart" uri="{C3380CC4-5D6E-409C-BE32-E72D297353CC}">
              <c16:uniqueId val="{00000001-EDEA-49F2-A582-5B7E06A9D4B9}"/>
            </c:ext>
          </c:extLst>
        </c:ser>
        <c:ser>
          <c:idx val="4"/>
          <c:order val="3"/>
          <c:tx>
            <c:strRef>
              <c:f>Sheet1!$F$1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Sheet1!$F$2:$F$9</c:f>
              <c:numCache>
                <c:formatCode>0%</c:formatCode>
                <c:ptCount val="8"/>
                <c:pt idx="0">
                  <c:v>0.65</c:v>
                </c:pt>
                <c:pt idx="1">
                  <c:v>0.56000000000000005</c:v>
                </c:pt>
                <c:pt idx="2">
                  <c:v>0.59</c:v>
                </c:pt>
                <c:pt idx="3">
                  <c:v>0.61</c:v>
                </c:pt>
                <c:pt idx="4">
                  <c:v>0.43</c:v>
                </c:pt>
                <c:pt idx="5">
                  <c:v>0.39</c:v>
                </c:pt>
                <c:pt idx="6">
                  <c:v>0.37</c:v>
                </c:pt>
                <c:pt idx="7">
                  <c:v>0.34</c:v>
                </c:pt>
              </c:numCache>
            </c:numRef>
          </c:val>
          <c:extLst>
            <c:ext xmlns:c16="http://schemas.microsoft.com/office/drawing/2014/chart" uri="{C3380CC4-5D6E-409C-BE32-E72D297353CC}">
              <c16:uniqueId val="{00000005-EE37-42A9-AB84-C8782EF2CED2}"/>
            </c:ext>
          </c:extLst>
        </c:ser>
        <c:ser>
          <c:idx val="5"/>
          <c:order val="4"/>
          <c:tx>
            <c:strRef>
              <c:f>Sheet1!$G$1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Sheet1!$G$2:$G$9</c:f>
              <c:numCache>
                <c:formatCode>0%</c:formatCode>
                <c:ptCount val="8"/>
                <c:pt idx="0">
                  <c:v>0.63</c:v>
                </c:pt>
                <c:pt idx="1">
                  <c:v>0.63</c:v>
                </c:pt>
                <c:pt idx="2">
                  <c:v>0.66</c:v>
                </c:pt>
                <c:pt idx="3">
                  <c:v>0.65</c:v>
                </c:pt>
                <c:pt idx="4">
                  <c:v>0.5</c:v>
                </c:pt>
                <c:pt idx="5">
                  <c:v>0.46</c:v>
                </c:pt>
                <c:pt idx="6">
                  <c:v>0.42</c:v>
                </c:pt>
                <c:pt idx="7">
                  <c:v>0.35</c:v>
                </c:pt>
              </c:numCache>
            </c:numRef>
          </c:val>
          <c:extLst>
            <c:ext xmlns:c16="http://schemas.microsoft.com/office/drawing/2014/chart" uri="{C3380CC4-5D6E-409C-BE32-E72D297353CC}">
              <c16:uniqueId val="{00000006-EE37-42A9-AB84-C8782EF2CED2}"/>
            </c:ext>
          </c:extLst>
        </c:ser>
        <c:dLbls>
          <c:showLegendKey val="0"/>
          <c:showVal val="0"/>
          <c:showCatName val="0"/>
          <c:showSerName val="0"/>
          <c:showPercent val="0"/>
          <c:showBubbleSize val="0"/>
        </c:dLbls>
        <c:gapWidth val="219"/>
        <c:overlap val="-27"/>
        <c:axId val="-2114212800"/>
        <c:axId val="-2124220848"/>
      </c:barChart>
      <c:catAx>
        <c:axId val="-211421280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124220848"/>
        <c:crosses val="autoZero"/>
        <c:auto val="1"/>
        <c:lblAlgn val="ctr"/>
        <c:lblOffset val="100"/>
        <c:noMultiLvlLbl val="0"/>
      </c:catAx>
      <c:valAx>
        <c:axId val="-2124220848"/>
        <c:scaling>
          <c:orientation val="minMax"/>
        </c:scaling>
        <c:delete val="1"/>
        <c:axPos val="l"/>
        <c:numFmt formatCode="0%" sourceLinked="1"/>
        <c:majorTickMark val="out"/>
        <c:minorTickMark val="none"/>
        <c:tickLblPos val="nextTo"/>
        <c:crossAx val="-21142128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P18-34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Sheet1!$B$2:$B$2</c:f>
              <c:numCache>
                <c:formatCode>0%</c:formatCode>
                <c:ptCount val="1"/>
                <c:pt idx="0">
                  <c:v>0.62</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P35-44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Sheet1!$C$2:$C$2</c:f>
              <c:numCache>
                <c:formatCode>0%</c:formatCode>
                <c:ptCount val="1"/>
                <c:pt idx="0">
                  <c:v>0.72</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HHI $100k+</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Sheet1!$D$2:$D$2</c:f>
              <c:numCache>
                <c:formatCode>0%</c:formatCode>
                <c:ptCount val="1"/>
                <c:pt idx="0">
                  <c:v>0.68</c:v>
                </c:pt>
              </c:numCache>
            </c:numRef>
          </c:val>
          <c:extLst>
            <c:ext xmlns:c16="http://schemas.microsoft.com/office/drawing/2014/chart" uri="{C3380CC4-5D6E-409C-BE32-E72D297353CC}">
              <c16:uniqueId val="{00000004-8401-434C-9CF7-965EE46D7576}"/>
            </c:ext>
          </c:extLst>
        </c:ser>
        <c:ser>
          <c:idx val="3"/>
          <c:order val="3"/>
          <c:tx>
            <c:strRef>
              <c:f>Sheet1!$F$1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Sheet1!$F$2:$F$2</c:f>
              <c:numCache>
                <c:formatCode>0%</c:formatCode>
                <c:ptCount val="1"/>
                <c:pt idx="0">
                  <c:v>0.7</c:v>
                </c:pt>
              </c:numCache>
            </c:numRef>
          </c:val>
          <c:extLst>
            <c:ext xmlns:c16="http://schemas.microsoft.com/office/drawing/2014/chart" uri="{C3380CC4-5D6E-409C-BE32-E72D297353CC}">
              <c16:uniqueId val="{00000006-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min val="0"/>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02E-3"/>
          <c:y val="0.144721343216906"/>
          <c:w val="0.98799447794211503"/>
          <c:h val="0.68229998985955898"/>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Sheet1!$B$2:$B$4</c:f>
              <c:numCache>
                <c:formatCode>0%</c:formatCode>
                <c:ptCount val="3"/>
                <c:pt idx="0">
                  <c:v>0.48</c:v>
                </c:pt>
                <c:pt idx="1">
                  <c:v>0.48</c:v>
                </c:pt>
                <c:pt idx="2">
                  <c:v>0.14000000000000001</c:v>
                </c:pt>
              </c:numCache>
            </c:numRef>
          </c:val>
          <c:extLst>
            <c:ext xmlns:c16="http://schemas.microsoft.com/office/drawing/2014/chart" uri="{C3380CC4-5D6E-409C-BE32-E72D297353CC}">
              <c16:uniqueId val="{00000003-B4C0-4B90-841F-A4D594C5B7C9}"/>
            </c:ext>
          </c:extLst>
        </c:ser>
        <c:ser>
          <c:idx val="3"/>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Sheet1!$C$2:$C$4</c:f>
              <c:numCache>
                <c:formatCode>0%</c:formatCode>
                <c:ptCount val="3"/>
                <c:pt idx="0">
                  <c:v>0.47</c:v>
                </c:pt>
                <c:pt idx="1">
                  <c:v>0.55000000000000004</c:v>
                </c:pt>
                <c:pt idx="2">
                  <c:v>0.11</c:v>
                </c:pt>
              </c:numCache>
            </c:numRef>
          </c:val>
          <c:extLst>
            <c:ext xmlns:c16="http://schemas.microsoft.com/office/drawing/2014/chart" uri="{C3380CC4-5D6E-409C-BE32-E72D297353CC}">
              <c16:uniqueId val="{00000005-B4C0-4B90-841F-A4D594C5B7C9}"/>
            </c:ext>
          </c:extLst>
        </c:ser>
        <c:ser>
          <c:idx val="4"/>
          <c:order val="2"/>
          <c:tx>
            <c:strRef>
              <c:f>Sheet1!$D$1</c:f>
              <c:strCache>
                <c:ptCount val="1"/>
                <c:pt idx="0">
                  <c:v>P45-54</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Sheet1!$D$2:$D$4</c:f>
              <c:numCache>
                <c:formatCode>0%</c:formatCode>
                <c:ptCount val="3"/>
                <c:pt idx="0">
                  <c:v>0.28999999999999998</c:v>
                </c:pt>
                <c:pt idx="1">
                  <c:v>0.27</c:v>
                </c:pt>
                <c:pt idx="2">
                  <c:v>0.06</c:v>
                </c:pt>
              </c:numCache>
            </c:numRef>
          </c:val>
          <c:extLst>
            <c:ext xmlns:c16="http://schemas.microsoft.com/office/drawing/2014/chart" uri="{C3380CC4-5D6E-409C-BE32-E72D297353CC}">
              <c16:uniqueId val="{00000002-315A-4BD7-886A-CB30BB9C715D}"/>
            </c:ext>
          </c:extLst>
        </c:ser>
        <c:ser>
          <c:idx val="6"/>
          <c:order val="3"/>
          <c:tx>
            <c:strRef>
              <c:f>Sheet1!$E$1</c:f>
              <c:strCache>
                <c:ptCount val="1"/>
                <c:pt idx="0">
                  <c:v>P55+</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Sheet1!$E$2:$E$4</c:f>
              <c:numCache>
                <c:formatCode>0%</c:formatCode>
                <c:ptCount val="3"/>
                <c:pt idx="0">
                  <c:v>0.17</c:v>
                </c:pt>
                <c:pt idx="1">
                  <c:v>0.09</c:v>
                </c:pt>
                <c:pt idx="2">
                  <c:v>0.03</c:v>
                </c:pt>
              </c:numCache>
            </c:numRef>
          </c:val>
          <c:extLst>
            <c:ext xmlns:c16="http://schemas.microsoft.com/office/drawing/2014/chart" uri="{C3380CC4-5D6E-409C-BE32-E72D297353CC}">
              <c16:uniqueId val="{00000004-315A-4BD7-886A-CB30BB9C715D}"/>
            </c:ext>
          </c:extLst>
        </c:ser>
        <c:ser>
          <c:idx val="0"/>
          <c:order val="4"/>
          <c:tx>
            <c:strRef>
              <c:f>Sheet1!$F$1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Sheet1!$F$2:$F$4</c:f>
              <c:numCache>
                <c:formatCode>0%</c:formatCode>
                <c:ptCount val="3"/>
                <c:pt idx="0">
                  <c:v>0.42</c:v>
                </c:pt>
                <c:pt idx="1">
                  <c:v>0.49</c:v>
                </c:pt>
                <c:pt idx="2">
                  <c:v>0.14000000000000001</c:v>
                </c:pt>
              </c:numCache>
            </c:numRef>
          </c:val>
          <c:extLst>
            <c:ext xmlns:c16="http://schemas.microsoft.com/office/drawing/2014/chart" uri="{C3380CC4-5D6E-409C-BE32-E72D297353CC}">
              <c16:uniqueId val="{00000000-99DA-406C-B3B9-D1DF45009DF5}"/>
            </c:ext>
          </c:extLst>
        </c:ser>
        <c:ser>
          <c:idx val="5"/>
          <c:order val="6"/>
          <c:tx>
            <c:strRef>
              <c:f>Sheet1!$H$1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Sheet1!$H$2:$H$4</c:f>
              <c:numCache>
                <c:formatCode>0%</c:formatCode>
                <c:ptCount val="3"/>
                <c:pt idx="0">
                  <c:v>0.47</c:v>
                </c:pt>
                <c:pt idx="1">
                  <c:v>0.54</c:v>
                </c:pt>
                <c:pt idx="2">
                  <c:v>0.15</c:v>
                </c:pt>
              </c:numCache>
            </c:numRef>
          </c:val>
          <c:extLst>
            <c:ext xmlns:c16="http://schemas.microsoft.com/office/drawing/2014/chart" uri="{C3380CC4-5D6E-409C-BE32-E72D297353CC}">
              <c16:uniqueId val="{00000002-99DA-406C-B3B9-D1DF45009DF5}"/>
            </c:ext>
          </c:extLst>
        </c:ser>
        <c:dLbls>
          <c:showLegendKey val="0"/>
          <c:showVal val="0"/>
          <c:showCatName val="0"/>
          <c:showSerName val="0"/>
          <c:showPercent val="0"/>
          <c:showBubbleSize val="0"/>
        </c:dLbls>
        <c:gapWidth val="219"/>
        <c:axId val="-2099804640"/>
        <c:axId val="-2099800000"/>
        <c:extLst>
          <c:ext xmlns:c15="http://schemas.microsoft.com/office/drawing/2012/chart" uri="{02D57815-91ED-43cb-92C2-25804820EDAC}">
            <c15:filteredBarSeries>
              <c15:ser>
                <c:idx val="2"/>
                <c:order val="5"/>
                <c:tx>
                  <c:strRef>
                    <c:extLst>
                      <c:ext uri="{02D57815-91ED-43cb-92C2-25804820EDAC}">
                        <c15:formulaRef>
                          <c15:sqref>Sheet1!$G$1</c15:sqref>
                        </c15:formulaRef>
                      </c:ext>
                    </c:extLst>
                    <c:strCache>
                      <c:ptCount val="1"/>
                      <c:pt idx="0">
                        <c:v>Married</c:v>
                      </c:pt>
                    </c:strCache>
                  </c:strRef>
                </c:tx>
                <c:spPr>
                  <a:solidFill>
                    <a:schemeClr val="accent3"/>
                  </a:solidFill>
                  <a:ln>
                    <a:noFill/>
                  </a:ln>
                  <a:effectLst/>
                </c:spPr>
                <c:invertIfNegative val="0"/>
                <c:cat>
                  <c:strRef>
                    <c:extLst>
                      <c:ext uri="{02D57815-91ED-43cb-92C2-25804820EDAC}">
                        <c15:formulaRef>
                          <c15:sqref>Sheet1!$A$2:$A$4</c15:sqref>
                        </c15:formulaRef>
                      </c:ext>
                    </c:extLst>
                    <c:strCache>
                      <c:ptCount val="3"/>
                      <c:pt idx="0">
                        <c:v>Watched a free streaming service</c:v>
                      </c:pt>
                      <c:pt idx="1">
                        <c:v>Added a new streaming service</c:v>
                      </c:pt>
                      <c:pt idx="2">
                        <c:v>Unsubscribed from a streaming service</c:v>
                      </c:pt>
                    </c:strCache>
                  </c:strRef>
                </c:cat>
                <c:val>
                  <c:numRef>
                    <c:extLst>
                      <c:ext uri="{02D57815-91ED-43cb-92C2-25804820EDAC}">
                        <c15:formulaRef>
                          <c15:sqref>Sheet1!$G$2:$G$4</c15:sqref>
                        </c15:formulaRef>
                      </c:ext>
                    </c:extLst>
                    <c:numCache>
                      <c:formatCode>0%</c:formatCode>
                      <c:ptCount val="3"/>
                      <c:pt idx="0">
                        <c:v>0.35</c:v>
                      </c:pt>
                      <c:pt idx="1">
                        <c:v>0.41</c:v>
                      </c:pt>
                      <c:pt idx="2">
                        <c:v>0.1</c:v>
                      </c:pt>
                    </c:numCache>
                  </c:numRef>
                </c:val>
                <c:extLst>
                  <c:ext xmlns:c16="http://schemas.microsoft.com/office/drawing/2014/chart" uri="{C3380CC4-5D6E-409C-BE32-E72D297353CC}">
                    <c16:uniqueId val="{00000001-99DA-406C-B3B9-D1DF45009DF5}"/>
                  </c:ext>
                </c:extLst>
              </c15:ser>
            </c15:filteredBarSeries>
          </c:ext>
        </c:extLst>
      </c:barChart>
      <c:catAx>
        <c:axId val="-209980464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099800000"/>
        <c:crosses val="autoZero"/>
        <c:auto val="1"/>
        <c:lblAlgn val="ctr"/>
        <c:lblOffset val="100"/>
        <c:noMultiLvlLbl val="0"/>
      </c:catAx>
      <c:valAx>
        <c:axId val="-2099800000"/>
        <c:scaling>
          <c:orientation val="minMax"/>
        </c:scaling>
        <c:delete val="1"/>
        <c:axPos val="l"/>
        <c:numFmt formatCode="0%" sourceLinked="1"/>
        <c:majorTickMark val="out"/>
        <c:minorTickMark val="none"/>
        <c:tickLblPos val="nextTo"/>
        <c:crossAx val="-2099804640"/>
        <c:crosses val="autoZero"/>
        <c:crossBetween val="between"/>
      </c:valAx>
      <c:spPr>
        <a:noFill/>
        <a:ln>
          <a:noFill/>
        </a:ln>
        <a:effectLst/>
      </c:spPr>
    </c:plotArea>
    <c:legend>
      <c:legendPos val="t"/>
      <c:layout>
        <c:manualLayout>
          <c:xMode val="edge"/>
          <c:yMode val="edge"/>
          <c:x val="0.30108502269745602"/>
          <c:y val="1.5803430215412001E-2"/>
          <c:w val="0.43253268633746689"/>
          <c:h val="6.5008343464534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781372207992064E-3"/>
          <c:y val="0.21431583237965449"/>
          <c:w val="0.98815932236444992"/>
          <c:h val="0.61188769907078533"/>
        </c:manualLayout>
      </c:layout>
      <c:barChart>
        <c:barDir val="col"/>
        <c:grouping val="clustered"/>
        <c:varyColors val="0"/>
        <c:ser>
          <c:idx val="1"/>
          <c:order val="0"/>
          <c:tx>
            <c:strRef>
              <c:f>Sheet1!$C$1</c:f>
              <c:strCache>
                <c:ptCount val="1"/>
                <c:pt idx="0">
                  <c:v>Information</c:v>
                </c:pt>
              </c:strCache>
            </c:strRef>
          </c:tx>
          <c:spPr>
            <a:solidFill>
              <a:srgbClr val="00C0F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Sheet1!$C$2:$C$9</c:f>
              <c:numCache>
                <c:formatCode>0%</c:formatCode>
                <c:ptCount val="8"/>
                <c:pt idx="0">
                  <c:v>0.69</c:v>
                </c:pt>
                <c:pt idx="1">
                  <c:v>0.1</c:v>
                </c:pt>
                <c:pt idx="2">
                  <c:v>0.37</c:v>
                </c:pt>
                <c:pt idx="3">
                  <c:v>0.12</c:v>
                </c:pt>
                <c:pt idx="4">
                  <c:v>0.09</c:v>
                </c:pt>
                <c:pt idx="5">
                  <c:v>0.11</c:v>
                </c:pt>
                <c:pt idx="6">
                  <c:v>0.13</c:v>
                </c:pt>
                <c:pt idx="7">
                  <c:v>0.25</c:v>
                </c:pt>
              </c:numCache>
            </c:numRef>
          </c:val>
          <c:extLst>
            <c:ext xmlns:c16="http://schemas.microsoft.com/office/drawing/2014/chart" uri="{C3380CC4-5D6E-409C-BE32-E72D297353CC}">
              <c16:uniqueId val="{0000000E-17E3-47F3-8B8C-E7CFC311C5F0}"/>
            </c:ext>
          </c:extLst>
        </c:ser>
        <c:ser>
          <c:idx val="0"/>
          <c:order val="1"/>
          <c:tx>
            <c:strRef>
              <c:f>Sheet1!$B$1</c:f>
              <c:strCache>
                <c:ptCount val="1"/>
                <c:pt idx="0">
                  <c:v>Entertainment</c:v>
                </c:pt>
              </c:strCache>
            </c:strRef>
          </c:tx>
          <c:spPr>
            <a:solidFill>
              <a:srgbClr val="1F1A62"/>
            </a:solidFill>
            <a:ln>
              <a:noFill/>
            </a:ln>
            <a:effectLst/>
          </c:spPr>
          <c:invertIfNegative val="0"/>
          <c:dLbls>
            <c:dLbl>
              <c:idx val="7"/>
              <c:layout>
                <c:manualLayout>
                  <c:x val="6.4257028112449802E-3"/>
                  <c:y val="0"/>
                </c:manualLayout>
              </c:layout>
              <c:showLegendKey val="0"/>
              <c:showVal val="1"/>
              <c:showCatName val="0"/>
              <c:showSerName val="0"/>
              <c:showPercent val="0"/>
              <c:showBubbleSize val="0"/>
              <c:extLst>
                <c:ext xmlns:c15="http://schemas.microsoft.com/office/drawing/2012/chart" uri="{CE6537A1-D6FC-4f65-9D91-7224C49458BB}">
                  <c15:layout>
                    <c:manualLayout>
                      <c:w val="3.2139223560910306E-2"/>
                      <c:h val="4.6527949281056837E-2"/>
                    </c:manualLayout>
                  </c15:layout>
                </c:ext>
                <c:ext xmlns:c16="http://schemas.microsoft.com/office/drawing/2014/chart" uri="{C3380CC4-5D6E-409C-BE32-E72D297353CC}">
                  <c16:uniqueId val="{00000000-655F-4901-B1B3-EE54DED8D308}"/>
                </c:ext>
              </c:extLst>
            </c:dLbl>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Sheet1!$B$2:$B$9</c:f>
              <c:numCache>
                <c:formatCode>0%</c:formatCode>
                <c:ptCount val="8"/>
                <c:pt idx="0">
                  <c:v>0.47</c:v>
                </c:pt>
                <c:pt idx="1">
                  <c:v>0.72</c:v>
                </c:pt>
                <c:pt idx="2">
                  <c:v>0.49</c:v>
                </c:pt>
                <c:pt idx="3">
                  <c:v>0.63</c:v>
                </c:pt>
                <c:pt idx="4">
                  <c:v>0.47</c:v>
                </c:pt>
                <c:pt idx="5">
                  <c:v>0.54</c:v>
                </c:pt>
                <c:pt idx="6">
                  <c:v>0.44</c:v>
                </c:pt>
                <c:pt idx="7">
                  <c:v>0.26</c:v>
                </c:pt>
              </c:numCache>
            </c:numRef>
          </c:val>
          <c:extLst>
            <c:ext xmlns:c16="http://schemas.microsoft.com/office/drawing/2014/chart" uri="{C3380CC4-5D6E-409C-BE32-E72D297353CC}">
              <c16:uniqueId val="{0000000D-17E3-47F3-8B8C-E7CFC311C5F0}"/>
            </c:ext>
          </c:extLst>
        </c:ser>
        <c:ser>
          <c:idx val="2"/>
          <c:order val="2"/>
          <c:tx>
            <c:strRef>
              <c:f>Sheet1!$D$1</c:f>
              <c:strCache>
                <c:ptCount val="1"/>
                <c:pt idx="0">
                  <c:v>To escape reality</c:v>
                </c:pt>
              </c:strCache>
            </c:strRef>
          </c:tx>
          <c:spPr>
            <a:solidFill>
              <a:srgbClr val="E84A99"/>
            </a:solidFill>
            <a:ln>
              <a:noFill/>
            </a:ln>
            <a:effectLst/>
          </c:spPr>
          <c:invertIfNegative val="0"/>
          <c:dPt>
            <c:idx val="3"/>
            <c:invertIfNegative val="0"/>
            <c:bubble3D val="0"/>
            <c:spPr>
              <a:solidFill>
                <a:srgbClr val="E84A99"/>
              </a:solidFill>
              <a:ln>
                <a:noFill/>
              </a:ln>
              <a:effectLst/>
            </c:spPr>
            <c:extLst>
              <c:ext xmlns:c16="http://schemas.microsoft.com/office/drawing/2014/chart" uri="{C3380CC4-5D6E-409C-BE32-E72D297353CC}">
                <c16:uniqueId val="{00000002-96FA-49DE-90CE-2B20DD87F8BF}"/>
              </c:ext>
            </c:extLst>
          </c:dPt>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Sheet1!$D$2:$D$9</c:f>
              <c:numCache>
                <c:formatCode>0%</c:formatCode>
                <c:ptCount val="8"/>
                <c:pt idx="0">
                  <c:v>0.18</c:v>
                </c:pt>
                <c:pt idx="1">
                  <c:v>0.28000000000000003</c:v>
                </c:pt>
                <c:pt idx="2">
                  <c:v>0.15</c:v>
                </c:pt>
                <c:pt idx="3">
                  <c:v>0.26</c:v>
                </c:pt>
                <c:pt idx="4">
                  <c:v>0.21</c:v>
                </c:pt>
                <c:pt idx="5">
                  <c:v>0.17</c:v>
                </c:pt>
                <c:pt idx="6">
                  <c:v>0.13</c:v>
                </c:pt>
                <c:pt idx="7">
                  <c:v>0.1</c:v>
                </c:pt>
              </c:numCache>
            </c:numRef>
          </c:val>
          <c:extLst>
            <c:ext xmlns:c16="http://schemas.microsoft.com/office/drawing/2014/chart" uri="{C3380CC4-5D6E-409C-BE32-E72D297353CC}">
              <c16:uniqueId val="{0000000F-17E3-47F3-8B8C-E7CFC311C5F0}"/>
            </c:ext>
          </c:extLst>
        </c:ser>
        <c:ser>
          <c:idx val="3"/>
          <c:order val="3"/>
          <c:tx>
            <c:strRef>
              <c:f>Sheet1!$E$1</c:f>
              <c:strCache>
                <c:ptCount val="1"/>
                <c:pt idx="0">
                  <c:v>To keep in touch with friends</c:v>
                </c:pt>
              </c:strCache>
            </c:strRef>
          </c:tx>
          <c:spPr>
            <a:solidFill>
              <a:srgbClr val="66C5A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Sheet1!$E$2:$E$9</c:f>
              <c:numCache>
                <c:formatCode>0%</c:formatCode>
                <c:ptCount val="8"/>
                <c:pt idx="0">
                  <c:v>0.09</c:v>
                </c:pt>
                <c:pt idx="1">
                  <c:v>0.09</c:v>
                </c:pt>
                <c:pt idx="2">
                  <c:v>0.48</c:v>
                </c:pt>
                <c:pt idx="3">
                  <c:v>0.1</c:v>
                </c:pt>
                <c:pt idx="4">
                  <c:v>0.15</c:v>
                </c:pt>
                <c:pt idx="5">
                  <c:v>0.08</c:v>
                </c:pt>
                <c:pt idx="6">
                  <c:v>0.1</c:v>
                </c:pt>
                <c:pt idx="7">
                  <c:v>0.09</c:v>
                </c:pt>
              </c:numCache>
            </c:numRef>
          </c:val>
          <c:extLst>
            <c:ext xmlns:c16="http://schemas.microsoft.com/office/drawing/2014/chart" uri="{C3380CC4-5D6E-409C-BE32-E72D297353CC}">
              <c16:uniqueId val="{00000010-17E3-47F3-8B8C-E7CFC311C5F0}"/>
            </c:ext>
          </c:extLst>
        </c:ser>
        <c:ser>
          <c:idx val="4"/>
          <c:order val="4"/>
          <c:tx>
            <c:strRef>
              <c:f>Sheet1!$F$1</c:f>
              <c:strCache>
                <c:ptCount val="1"/>
                <c:pt idx="0">
                  <c:v>Education</c:v>
                </c:pt>
              </c:strCache>
            </c:strRef>
          </c:tx>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Sheet1!$F$2:$F$9</c:f>
              <c:numCache>
                <c:formatCode>0%</c:formatCode>
                <c:ptCount val="8"/>
                <c:pt idx="0">
                  <c:v>0.19</c:v>
                </c:pt>
                <c:pt idx="1">
                  <c:v>0.05</c:v>
                </c:pt>
                <c:pt idx="2">
                  <c:v>0.13</c:v>
                </c:pt>
                <c:pt idx="3">
                  <c:v>7.0000000000000007E-2</c:v>
                </c:pt>
                <c:pt idx="4">
                  <c:v>0.04</c:v>
                </c:pt>
                <c:pt idx="5">
                  <c:v>0.05</c:v>
                </c:pt>
                <c:pt idx="6">
                  <c:v>0.08</c:v>
                </c:pt>
                <c:pt idx="7">
                  <c:v>0.12</c:v>
                </c:pt>
              </c:numCache>
            </c:numRef>
          </c:val>
          <c:extLst>
            <c:ext xmlns:c16="http://schemas.microsoft.com/office/drawing/2014/chart" uri="{C3380CC4-5D6E-409C-BE32-E72D297353CC}">
              <c16:uniqueId val="{00000002-44B3-42CC-BFAF-B5E834BDDFFF}"/>
            </c:ext>
          </c:extLst>
        </c:ser>
        <c:ser>
          <c:idx val="5"/>
          <c:order val="5"/>
          <c:tx>
            <c:strRef>
              <c:f>Sheet1!$G$1</c:f>
              <c:strCache>
                <c:ptCount val="1"/>
                <c:pt idx="0">
                  <c:v>Wellness</c:v>
                </c:pt>
              </c:strCache>
            </c:strRef>
          </c:tx>
          <c:spPr>
            <a:solidFill>
              <a:srgbClr val="9F5FC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Sheet1!$G$2:$G$9</c:f>
              <c:numCache>
                <c:formatCode>0%</c:formatCode>
                <c:ptCount val="8"/>
                <c:pt idx="0">
                  <c:v>0.11</c:v>
                </c:pt>
                <c:pt idx="1">
                  <c:v>0.1</c:v>
                </c:pt>
                <c:pt idx="2">
                  <c:v>0.13</c:v>
                </c:pt>
                <c:pt idx="3">
                  <c:v>0.13</c:v>
                </c:pt>
                <c:pt idx="4">
                  <c:v>0.11</c:v>
                </c:pt>
                <c:pt idx="5">
                  <c:v>0.14000000000000001</c:v>
                </c:pt>
                <c:pt idx="6">
                  <c:v>0.1</c:v>
                </c:pt>
                <c:pt idx="7">
                  <c:v>0.12</c:v>
                </c:pt>
              </c:numCache>
            </c:numRef>
          </c:val>
          <c:extLst>
            <c:ext xmlns:c16="http://schemas.microsoft.com/office/drawing/2014/chart" uri="{C3380CC4-5D6E-409C-BE32-E72D297353CC}">
              <c16:uniqueId val="{00000005-44B3-42CC-BFAF-B5E834BDDFFF}"/>
            </c:ext>
          </c:extLst>
        </c:ser>
        <c:dLbls>
          <c:showLegendKey val="0"/>
          <c:showVal val="0"/>
          <c:showCatName val="0"/>
          <c:showSerName val="0"/>
          <c:showPercent val="0"/>
          <c:showBubbleSize val="0"/>
        </c:dLbls>
        <c:gapWidth val="170"/>
        <c:overlap val="-20"/>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14672021419009371"/>
          <c:y val="3.7849961397396367E-2"/>
          <c:w val="0.70038575298569605"/>
          <c:h val="7.8434156830004778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58709295018699"/>
          <c:y val="0.122147163973959"/>
          <c:w val="0.52465131521071595"/>
          <c:h val="0.84868203196358905"/>
        </c:manualLayout>
      </c:layout>
      <c:pieChart>
        <c:varyColors val="1"/>
        <c:ser>
          <c:idx val="0"/>
          <c:order val="0"/>
          <c:tx>
            <c:strRef>
              <c:f>Sheet1!$B$1</c:f>
              <c:strCache>
                <c:ptCount val="1"/>
                <c:pt idx="0">
                  <c:v>Column1</c:v>
                </c:pt>
              </c:strCache>
            </c:strRef>
          </c:tx>
          <c:spPr>
            <a:effectLst/>
          </c:spPr>
          <c:dPt>
            <c:idx val="0"/>
            <c:bubble3D val="0"/>
            <c:spPr>
              <a:solidFill>
                <a:srgbClr val="1F1A62"/>
              </a:solidFill>
              <a:ln>
                <a:noFill/>
              </a:ln>
              <a:effectLst/>
            </c:spPr>
            <c:extLst>
              <c:ext xmlns:c16="http://schemas.microsoft.com/office/drawing/2014/chart" uri="{C3380CC4-5D6E-409C-BE32-E72D297353CC}">
                <c16:uniqueId val="{00000001-D0E1-4905-91CF-878375F9EC6C}"/>
              </c:ext>
            </c:extLst>
          </c:dPt>
          <c:dPt>
            <c:idx val="1"/>
            <c:bubble3D val="0"/>
            <c:spPr>
              <a:solidFill>
                <a:srgbClr val="00C0F3"/>
              </a:solidFill>
              <a:ln>
                <a:noFill/>
              </a:ln>
              <a:effectLst/>
            </c:spPr>
            <c:extLst>
              <c:ext xmlns:c16="http://schemas.microsoft.com/office/drawing/2014/chart" uri="{C3380CC4-5D6E-409C-BE32-E72D297353CC}">
                <c16:uniqueId val="{00000003-D0E1-4905-91CF-878375F9EC6C}"/>
              </c:ext>
            </c:extLst>
          </c:dPt>
          <c:dPt>
            <c:idx val="2"/>
            <c:bubble3D val="0"/>
            <c:spPr>
              <a:solidFill>
                <a:srgbClr val="E84A99"/>
              </a:solidFill>
              <a:ln>
                <a:noFill/>
              </a:ln>
              <a:effectLst/>
            </c:spPr>
            <c:extLst>
              <c:ext xmlns:c16="http://schemas.microsoft.com/office/drawing/2014/chart" uri="{C3380CC4-5D6E-409C-BE32-E72D297353CC}">
                <c16:uniqueId val="{00000005-D0E1-4905-91CF-878375F9EC6C}"/>
              </c:ext>
            </c:extLst>
          </c:dPt>
          <c:dPt>
            <c:idx val="3"/>
            <c:bubble3D val="0"/>
            <c:spPr>
              <a:solidFill>
                <a:schemeClr val="accent4"/>
              </a:solidFill>
              <a:ln>
                <a:noFill/>
              </a:ln>
              <a:effectLst/>
            </c:spPr>
            <c:extLst>
              <c:ext xmlns:c16="http://schemas.microsoft.com/office/drawing/2014/chart" uri="{C3380CC4-5D6E-409C-BE32-E72D297353CC}">
                <c16:uniqueId val="{00000007-D0E1-4905-91CF-878375F9EC6C}"/>
              </c:ext>
            </c:extLst>
          </c:dPt>
          <c:dPt>
            <c:idx val="4"/>
            <c:bubble3D val="0"/>
            <c:spPr>
              <a:solidFill>
                <a:srgbClr val="FFE900"/>
              </a:solidFill>
              <a:ln>
                <a:noFill/>
              </a:ln>
              <a:effectLst/>
            </c:spPr>
            <c:extLst>
              <c:ext xmlns:c16="http://schemas.microsoft.com/office/drawing/2014/chart" uri="{C3380CC4-5D6E-409C-BE32-E72D297353CC}">
                <c16:uniqueId val="{00000009-D0E1-4905-91CF-878375F9EC6C}"/>
              </c:ext>
            </c:extLst>
          </c:dPt>
          <c:dLbls>
            <c:dLbl>
              <c:idx val="0"/>
              <c:layout>
                <c:manualLayout>
                  <c:x val="-0.21873579970864973"/>
                  <c:y val="1.3770148630864119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fld id="{D4A169FD-7C0A-4392-ADD9-C0135F078B08}" type="CATEGORYNAME">
                      <a:rPr lang="en-US" sz="1400">
                        <a:solidFill>
                          <a:schemeClr val="bg1"/>
                        </a:solidFill>
                        <a:latin typeface="Helvetica" pitchFamily="2" charset="0"/>
                      </a:rPr>
                      <a:pPr>
                        <a:defRPr sz="1400">
                          <a:solidFill>
                            <a:schemeClr val="bg1"/>
                          </a:solidFill>
                          <a:latin typeface="Helvetica" pitchFamily="2" charset="0"/>
                        </a:defRPr>
                      </a:pPr>
                      <a:t>[CATEGORY NAME]</a:t>
                    </a:fld>
                    <a:r>
                      <a:rPr lang="en-US" sz="1400">
                        <a:solidFill>
                          <a:schemeClr val="bg1"/>
                        </a:solidFill>
                        <a:latin typeface="Helvetica" pitchFamily="2" charset="0"/>
                      </a:rPr>
                      <a:t>
(</a:t>
                    </a:r>
                    <a:fld id="{4AAD290C-51D5-410F-99CF-2DF34C2A08C6}" type="PERCENTAGE">
                      <a:rPr lang="en-US" sz="1400">
                        <a:solidFill>
                          <a:schemeClr val="bg1"/>
                        </a:solidFill>
                        <a:latin typeface="Helvetica" pitchFamily="2" charset="0"/>
                      </a:rPr>
                      <a:pPr>
                        <a:defRPr sz="1400">
                          <a:solidFill>
                            <a:schemeClr val="bg1"/>
                          </a:solidFill>
                          <a:latin typeface="Helvetica" pitchFamily="2" charset="0"/>
                        </a:defRPr>
                      </a:pPr>
                      <a:t>[PERCENTAGE]</a:t>
                    </a:fld>
                    <a:r>
                      <a:rPr lang="en-US" sz="1400">
                        <a:solidFill>
                          <a:schemeClr val="bg1"/>
                        </a:solidFill>
                        <a:latin typeface="Helvetica" pitchFamily="2" charset="0"/>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223882440417228"/>
                      <c:h val="0.1413735259435383"/>
                    </c:manualLayout>
                  </c15:layout>
                  <c15:dlblFieldTable/>
                  <c15:showDataLabelsRange val="0"/>
                </c:ext>
                <c:ext xmlns:c16="http://schemas.microsoft.com/office/drawing/2014/chart" uri="{C3380CC4-5D6E-409C-BE32-E72D297353CC}">
                  <c16:uniqueId val="{00000001-D0E1-4905-91CF-878375F9EC6C}"/>
                </c:ext>
              </c:extLst>
            </c:dLbl>
            <c:dLbl>
              <c:idx val="1"/>
              <c:layout>
                <c:manualLayout>
                  <c:x val="0.13940148259519478"/>
                  <c:y val="-0.24340201461009167"/>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rgbClr val="1F1A62"/>
                        </a:solidFill>
                        <a:latin typeface="Helvetica" pitchFamily="2" charset="0"/>
                        <a:ea typeface="+mn-ea"/>
                        <a:cs typeface="+mn-cs"/>
                      </a:defRPr>
                    </a:pPr>
                    <a:fld id="{54693435-90CA-4CC1-A66D-9CF297611BD0}" type="CATEGORYNAME">
                      <a:rPr lang="en-US" sz="1400">
                        <a:solidFill>
                          <a:srgbClr val="1F1A62"/>
                        </a:solidFill>
                      </a:rPr>
                      <a:pPr>
                        <a:defRPr sz="1400">
                          <a:solidFill>
                            <a:srgbClr val="1F1A62"/>
                          </a:solidFill>
                          <a:latin typeface="Helvetica" pitchFamily="2" charset="0"/>
                        </a:defRPr>
                      </a:pPr>
                      <a:t>[CATEGORY NAME]</a:t>
                    </a:fld>
                    <a:r>
                      <a:rPr lang="en-US" sz="1400">
                        <a:solidFill>
                          <a:srgbClr val="1F1A62"/>
                        </a:solidFill>
                      </a:rPr>
                      <a:t>
(</a:t>
                    </a:r>
                    <a:fld id="{98A72FBF-C024-422A-AC3A-C8763D88B7C8}" type="PERCENTAGE">
                      <a:rPr lang="en-US" sz="1400">
                        <a:solidFill>
                          <a:srgbClr val="1F1A62"/>
                        </a:solidFill>
                      </a:rPr>
                      <a:pPr>
                        <a:defRPr sz="1400">
                          <a:solidFill>
                            <a:srgbClr val="1F1A62"/>
                          </a:solidFill>
                          <a:latin typeface="Helvetica" pitchFamily="2" charset="0"/>
                        </a:defRPr>
                      </a:pPr>
                      <a:t>[PERCENTAGE]</a:t>
                    </a:fld>
                    <a:r>
                      <a:rPr lang="en-US" sz="1400">
                        <a:solidFill>
                          <a:srgbClr val="1F1A62"/>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rgbClr val="1F1A62"/>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775077379875127"/>
                      <c:h val="0.1413735259435383"/>
                    </c:manualLayout>
                  </c15:layout>
                  <c15:dlblFieldTable/>
                  <c15:showDataLabelsRange val="0"/>
                </c:ext>
                <c:ext xmlns:c16="http://schemas.microsoft.com/office/drawing/2014/chart" uri="{C3380CC4-5D6E-409C-BE32-E72D297353CC}">
                  <c16:uniqueId val="{00000003-D0E1-4905-91CF-878375F9EC6C}"/>
                </c:ext>
              </c:extLst>
            </c:dLbl>
            <c:dLbl>
              <c:idx val="2"/>
              <c:layout>
                <c:manualLayout>
                  <c:x val="0.16093514797216715"/>
                  <c:y val="0.18792433863530236"/>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fld id="{8F889965-5896-4853-95E7-361B8D71A7C7}" type="CATEGORYNAME">
                      <a:rPr lang="en-US" sz="1400">
                        <a:solidFill>
                          <a:schemeClr val="bg1"/>
                        </a:solidFill>
                      </a:rPr>
                      <a:pPr>
                        <a:defRPr sz="1400">
                          <a:solidFill>
                            <a:schemeClr val="bg1"/>
                          </a:solidFill>
                          <a:latin typeface="Helvetica" pitchFamily="2" charset="0"/>
                        </a:defRPr>
                      </a:pPr>
                      <a:t>[CATEGORY NAME]</a:t>
                    </a:fld>
                    <a:r>
                      <a:rPr lang="en-US" sz="1400">
                        <a:solidFill>
                          <a:schemeClr val="bg1"/>
                        </a:solidFill>
                      </a:rPr>
                      <a:t>
(</a:t>
                    </a:r>
                    <a:fld id="{34674824-447A-400A-ACE0-E9638060A839}" type="PERCENTAGE">
                      <a:rPr lang="en-US" sz="1400">
                        <a:solidFill>
                          <a:schemeClr val="bg1"/>
                        </a:solidFill>
                      </a:rPr>
                      <a:pPr>
                        <a:defRPr sz="1400">
                          <a:solidFill>
                            <a:schemeClr val="bg1"/>
                          </a:solidFill>
                          <a:latin typeface="Helvetica" pitchFamily="2" charset="0"/>
                        </a:defRPr>
                      </a:pPr>
                      <a:t>[PERCENTAGE]</a:t>
                    </a:fld>
                    <a:r>
                      <a:rPr lang="en-US" sz="140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717243887873339"/>
                      <c:h val="0.15973372411802378"/>
                    </c:manualLayout>
                  </c15:layout>
                  <c15:dlblFieldTable/>
                  <c15:showDataLabelsRange val="0"/>
                </c:ext>
                <c:ext xmlns:c16="http://schemas.microsoft.com/office/drawing/2014/chart" uri="{C3380CC4-5D6E-409C-BE32-E72D297353CC}">
                  <c16:uniqueId val="{00000005-D0E1-4905-91CF-878375F9EC6C}"/>
                </c:ext>
              </c:extLst>
            </c:dLbl>
            <c:dLbl>
              <c:idx val="4"/>
              <c:layout>
                <c:manualLayout>
                  <c:x val="4.3067241514093302E-2"/>
                  <c:y val="-3.0599125553396099E-3"/>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rgbClr val="002060"/>
                        </a:solidFill>
                        <a:latin typeface="Helvetica" pitchFamily="2" charset="0"/>
                        <a:ea typeface="+mn-ea"/>
                        <a:cs typeface="+mn-cs"/>
                      </a:defRPr>
                    </a:pPr>
                    <a:fld id="{DDA1CE26-D14A-4C17-9F57-0364144B5834}" type="CATEGORYNAME">
                      <a:rPr lang="en-US" sz="1400">
                        <a:solidFill>
                          <a:srgbClr val="002060"/>
                        </a:solidFill>
                      </a:rPr>
                      <a:pPr>
                        <a:defRPr sz="1400">
                          <a:solidFill>
                            <a:srgbClr val="002060"/>
                          </a:solidFill>
                          <a:latin typeface="Helvetica" pitchFamily="2" charset="0"/>
                        </a:defRPr>
                      </a:pPr>
                      <a:t>[CATEGORY NAME]</a:t>
                    </a:fld>
                    <a:r>
                      <a:rPr lang="en-US" sz="1400">
                        <a:solidFill>
                          <a:srgbClr val="002060"/>
                        </a:solidFill>
                      </a:rPr>
                      <a:t>
(</a:t>
                    </a:r>
                    <a:fld id="{483E4488-D63B-4C78-A3F8-4CF944E46DA5}" type="PERCENTAGE">
                      <a:rPr lang="en-US" sz="1400">
                        <a:solidFill>
                          <a:srgbClr val="002060"/>
                        </a:solidFill>
                      </a:rPr>
                      <a:pPr>
                        <a:defRPr sz="1400">
                          <a:solidFill>
                            <a:srgbClr val="002060"/>
                          </a:solidFill>
                          <a:latin typeface="Helvetica" pitchFamily="2" charset="0"/>
                        </a:defRPr>
                      </a:pPr>
                      <a:t>[PERCENTAGE]</a:t>
                    </a:fld>
                    <a:r>
                      <a:rPr lang="en-US" sz="1400">
                        <a:solidFill>
                          <a:srgbClr val="002060"/>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rgbClr val="002060"/>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9306360052816"/>
                      <c:h val="0.16034573072384001"/>
                    </c:manualLayout>
                  </c15:layout>
                  <c15:dlblFieldTable/>
                  <c15:showDataLabelsRange val="0"/>
                </c:ext>
                <c:ext xmlns:c16="http://schemas.microsoft.com/office/drawing/2014/chart" uri="{C3380CC4-5D6E-409C-BE32-E72D297353CC}">
                  <c16:uniqueId val="{00000009-D0E1-4905-91CF-878375F9EC6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002060"/>
                    </a:solidFill>
                    <a:latin typeface="Helvetica"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More</c:v>
                </c:pt>
                <c:pt idx="1">
                  <c:v>Same</c:v>
                </c:pt>
                <c:pt idx="2">
                  <c:v>Less</c:v>
                </c:pt>
              </c:strCache>
            </c:strRef>
          </c:cat>
          <c:val>
            <c:numRef>
              <c:f>Sheet1!$B$2:$B$4</c:f>
              <c:numCache>
                <c:formatCode>0%</c:formatCode>
                <c:ptCount val="3"/>
                <c:pt idx="0">
                  <c:v>0.45</c:v>
                </c:pt>
                <c:pt idx="1">
                  <c:v>0.28999999999999998</c:v>
                </c:pt>
                <c:pt idx="2">
                  <c:v>0.26</c:v>
                </c:pt>
              </c:numCache>
            </c:numRef>
          </c:val>
          <c:extLst>
            <c:ext xmlns:c16="http://schemas.microsoft.com/office/drawing/2014/chart" uri="{C3380CC4-5D6E-409C-BE32-E72D297353CC}">
              <c16:uniqueId val="{0000000A-D0E1-4905-91CF-878375F9EC6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876893400369E-3"/>
          <c:y val="0.1369178036535966"/>
          <c:w val="0.98815932236444992"/>
          <c:h val="0.61188769907078533"/>
        </c:manualLayout>
      </c:layout>
      <c:barChart>
        <c:barDir val="col"/>
        <c:grouping val="clustered"/>
        <c:varyColors val="0"/>
        <c:ser>
          <c:idx val="0"/>
          <c:order val="0"/>
          <c:tx>
            <c:strRef>
              <c:f>Sheet1!$B$1</c:f>
              <c:strCache>
                <c:ptCount val="1"/>
                <c:pt idx="0">
                  <c:v>P18+</c:v>
                </c:pt>
              </c:strCache>
            </c:strRef>
          </c:tx>
          <c:spPr>
            <a:solidFill>
              <a:srgbClr val="1F1A6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Sheet1!$B$2:$B$8</c:f>
              <c:numCache>
                <c:formatCode>0%</c:formatCode>
                <c:ptCount val="7"/>
                <c:pt idx="0">
                  <c:v>0.55000000000000004</c:v>
                </c:pt>
                <c:pt idx="1">
                  <c:v>0.53</c:v>
                </c:pt>
                <c:pt idx="2">
                  <c:v>0.48</c:v>
                </c:pt>
                <c:pt idx="3">
                  <c:v>0.42</c:v>
                </c:pt>
                <c:pt idx="4">
                  <c:v>0.32</c:v>
                </c:pt>
                <c:pt idx="5">
                  <c:v>0.31</c:v>
                </c:pt>
                <c:pt idx="6">
                  <c:v>0.25</c:v>
                </c:pt>
              </c:numCache>
            </c:numRef>
          </c:val>
          <c:extLst>
            <c:ext xmlns:c16="http://schemas.microsoft.com/office/drawing/2014/chart" uri="{C3380CC4-5D6E-409C-BE32-E72D297353CC}">
              <c16:uniqueId val="{0000000D-17E3-47F3-8B8C-E7CFC311C5F0}"/>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45E417-358E-4CDF-B7E7-7B45952BC266}" type="datetimeFigureOut">
              <a:rPr lang="en-US" smtClean="0"/>
              <a:t>5/1/2020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E9DBD83-D1B9-4C94-BEB0-64D470B9FD8B}" type="slidenum">
              <a:rPr lang="en-US" smtClean="0"/>
              <a:t>‹#›</a:t>
            </a:fld>
            <a:endParaRPr lang="en-US"/>
          </a:p>
        </p:txBody>
      </p:sp>
    </p:spTree>
    <p:extLst>
      <p:ext uri="{BB962C8B-B14F-4D97-AF65-F5344CB8AC3E}">
        <p14:creationId xmlns:p14="http://schemas.microsoft.com/office/powerpoint/2010/main" val="2361573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5/1/2020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641660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17</a:t>
            </a:fld>
            <a:endParaRPr lang="en-US"/>
          </a:p>
        </p:txBody>
      </p:sp>
    </p:spTree>
    <p:extLst>
      <p:ext uri="{BB962C8B-B14F-4D97-AF65-F5344CB8AC3E}">
        <p14:creationId xmlns:p14="http://schemas.microsoft.com/office/powerpoint/2010/main" val="332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87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4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92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29</a:t>
            </a:fld>
            <a:endParaRPr lang="en-US"/>
          </a:p>
        </p:txBody>
      </p:sp>
    </p:spTree>
    <p:extLst>
      <p:ext uri="{BB962C8B-B14F-4D97-AF65-F5344CB8AC3E}">
        <p14:creationId xmlns:p14="http://schemas.microsoft.com/office/powerpoint/2010/main" val="25940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16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32</a:t>
            </a:fld>
            <a:endParaRPr lang="en-US"/>
          </a:p>
        </p:txBody>
      </p:sp>
    </p:spTree>
    <p:extLst>
      <p:ext uri="{BB962C8B-B14F-4D97-AF65-F5344CB8AC3E}">
        <p14:creationId xmlns:p14="http://schemas.microsoft.com/office/powerpoint/2010/main" val="1824447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35</a:t>
            </a:fld>
            <a:endParaRPr lang="en-US"/>
          </a:p>
        </p:txBody>
      </p:sp>
    </p:spTree>
    <p:extLst>
      <p:ext uri="{BB962C8B-B14F-4D97-AF65-F5344CB8AC3E}">
        <p14:creationId xmlns:p14="http://schemas.microsoft.com/office/powerpoint/2010/main" val="82044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36</a:t>
            </a:fld>
            <a:endParaRPr lang="en-US"/>
          </a:p>
        </p:txBody>
      </p:sp>
    </p:spTree>
    <p:extLst>
      <p:ext uri="{BB962C8B-B14F-4D97-AF65-F5344CB8AC3E}">
        <p14:creationId xmlns:p14="http://schemas.microsoft.com/office/powerpoint/2010/main" val="259980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710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44</a:t>
            </a:fld>
            <a:endParaRPr lang="en-US"/>
          </a:p>
        </p:txBody>
      </p:sp>
    </p:spTree>
    <p:extLst>
      <p:ext uri="{BB962C8B-B14F-4D97-AF65-F5344CB8AC3E}">
        <p14:creationId xmlns:p14="http://schemas.microsoft.com/office/powerpoint/2010/main" val="2753864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45</a:t>
            </a:fld>
            <a:endParaRPr lang="en-US"/>
          </a:p>
        </p:txBody>
      </p:sp>
    </p:spTree>
    <p:extLst>
      <p:ext uri="{BB962C8B-B14F-4D97-AF65-F5344CB8AC3E}">
        <p14:creationId xmlns:p14="http://schemas.microsoft.com/office/powerpoint/2010/main" val="3366541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46</a:t>
            </a:fld>
            <a:endParaRPr lang="en-US"/>
          </a:p>
        </p:txBody>
      </p:sp>
    </p:spTree>
    <p:extLst>
      <p:ext uri="{BB962C8B-B14F-4D97-AF65-F5344CB8AC3E}">
        <p14:creationId xmlns:p14="http://schemas.microsoft.com/office/powerpoint/2010/main" val="2644284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47</a:t>
            </a:fld>
            <a:endParaRPr lang="en-US"/>
          </a:p>
        </p:txBody>
      </p:sp>
    </p:spTree>
    <p:extLst>
      <p:ext uri="{BB962C8B-B14F-4D97-AF65-F5344CB8AC3E}">
        <p14:creationId xmlns:p14="http://schemas.microsoft.com/office/powerpoint/2010/main" val="2740171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807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51</a:t>
            </a:fld>
            <a:endParaRPr lang="en-US"/>
          </a:p>
        </p:txBody>
      </p:sp>
    </p:spTree>
    <p:extLst>
      <p:ext uri="{BB962C8B-B14F-4D97-AF65-F5344CB8AC3E}">
        <p14:creationId xmlns:p14="http://schemas.microsoft.com/office/powerpoint/2010/main" val="1033816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52</a:t>
            </a:fld>
            <a:endParaRPr lang="en-US"/>
          </a:p>
        </p:txBody>
      </p:sp>
    </p:spTree>
    <p:extLst>
      <p:ext uri="{BB962C8B-B14F-4D97-AF65-F5344CB8AC3E}">
        <p14:creationId xmlns:p14="http://schemas.microsoft.com/office/powerpoint/2010/main" val="238231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03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11</a:t>
            </a:fld>
            <a:endParaRPr lang="en-US"/>
          </a:p>
        </p:txBody>
      </p:sp>
    </p:spTree>
    <p:extLst>
      <p:ext uri="{BB962C8B-B14F-4D97-AF65-F5344CB8AC3E}">
        <p14:creationId xmlns:p14="http://schemas.microsoft.com/office/powerpoint/2010/main" val="131285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12</a:t>
            </a:fld>
            <a:endParaRPr lang="en-US"/>
          </a:p>
        </p:txBody>
      </p:sp>
    </p:spTree>
    <p:extLst>
      <p:ext uri="{BB962C8B-B14F-4D97-AF65-F5344CB8AC3E}">
        <p14:creationId xmlns:p14="http://schemas.microsoft.com/office/powerpoint/2010/main" val="307792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88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14</a:t>
            </a:fld>
            <a:endParaRPr lang="en-US"/>
          </a:p>
        </p:txBody>
      </p:sp>
    </p:spTree>
    <p:extLst>
      <p:ext uri="{BB962C8B-B14F-4D97-AF65-F5344CB8AC3E}">
        <p14:creationId xmlns:p14="http://schemas.microsoft.com/office/powerpoint/2010/main" val="346673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90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16</a:t>
            </a:fld>
            <a:endParaRPr lang="en-US"/>
          </a:p>
        </p:txBody>
      </p:sp>
    </p:spTree>
    <p:extLst>
      <p:ext uri="{BB962C8B-B14F-4D97-AF65-F5344CB8AC3E}">
        <p14:creationId xmlns:p14="http://schemas.microsoft.com/office/powerpoint/2010/main" val="1724732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5.xml"/><Relationship Id="rId7" Type="http://schemas.openxmlformats.org/officeDocument/2006/relationships/slide" Target="slide34.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slide" Target="slide28.xml"/><Relationship Id="rId4" Type="http://schemas.openxmlformats.org/officeDocument/2006/relationships/slide" Target="slide6.xml"/><Relationship Id="rId9" Type="http://schemas.openxmlformats.org/officeDocument/2006/relationships/slide" Target="slide39.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chart" Target="../charts/chart1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hyperlink" Target="https://thevab.com/insight/bulletin-tv-in-the-time-of-covid-19" TargetMode="External"/><Relationship Id="rId12" Type="http://schemas.openxmlformats.org/officeDocument/2006/relationships/hyperlink" Target="https://thevab.com/insight/vab-resource-guide-covid-19" TargetMode="External"/><Relationship Id="rId17" Type="http://schemas.openxmlformats.org/officeDocument/2006/relationships/hyperlink" Target="https://thevab.com/our-team/karolina-guillen" TargetMode="External"/><Relationship Id="rId2" Type="http://schemas.openxmlformats.org/officeDocument/2006/relationships/hyperlink" Target="https://thevab.com/" TargetMode="External"/><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thevab.com/our-team/kathy-grey" TargetMode="External"/><Relationship Id="rId11" Type="http://schemas.openxmlformats.org/officeDocument/2006/relationships/image" Target="../media/image68.png"/><Relationship Id="rId5" Type="http://schemas.openxmlformats.org/officeDocument/2006/relationships/hyperlink" Target="http://www.thevab.com/" TargetMode="External"/><Relationship Id="rId15" Type="http://schemas.openxmlformats.org/officeDocument/2006/relationships/image" Target="../media/image70.png"/><Relationship Id="rId10" Type="http://schemas.openxmlformats.org/officeDocument/2006/relationships/hyperlink" Target="https://thevab.com/insight/second-look" TargetMode="External"/><Relationship Id="rId4" Type="http://schemas.openxmlformats.org/officeDocument/2006/relationships/hyperlink" Target="https://twitter.com/VABintel" TargetMode="External"/><Relationship Id="rId9" Type="http://schemas.openxmlformats.org/officeDocument/2006/relationships/hyperlink" Target="https://thevab.com/our-team/reed-kiely" TargetMode="External"/><Relationship Id="rId1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hyperlink" Target="https://thevab.com/create-account"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m, computer&#10;&#10;Description automatically generated">
            <a:extLst>
              <a:ext uri="{FF2B5EF4-FFF2-40B4-BE49-F238E27FC236}">
                <a16:creationId xmlns:a16="http://schemas.microsoft.com/office/drawing/2014/main" id="{BFB54058-76FD-47CD-A948-9706FC4CEC21}"/>
              </a:ext>
            </a:extLst>
          </p:cNvPr>
          <p:cNvPicPr>
            <a:picLocks noChangeAspect="1"/>
          </p:cNvPicPr>
          <p:nvPr/>
        </p:nvPicPr>
        <p:blipFill rotWithShape="1">
          <a:blip r:embed="rId3"/>
          <a:srcRect b="15700"/>
          <a:stretch/>
        </p:blipFill>
        <p:spPr>
          <a:xfrm>
            <a:off x="0" y="1"/>
            <a:ext cx="12202864" cy="6858000"/>
          </a:xfrm>
          <a:prstGeom prst="rect">
            <a:avLst/>
          </a:prstGeom>
        </p:spPr>
      </p:pic>
      <p:pic>
        <p:nvPicPr>
          <p:cNvPr id="10" name="Picture 9" descr="A picture containing computer&#10;&#10;Description automatically generated">
            <a:extLst>
              <a:ext uri="{FF2B5EF4-FFF2-40B4-BE49-F238E27FC236}">
                <a16:creationId xmlns:a16="http://schemas.microsoft.com/office/drawing/2014/main" id="{8C575144-C6A1-4BDE-94FA-CD29091BEF24}"/>
              </a:ext>
            </a:extLst>
          </p:cNvPr>
          <p:cNvPicPr>
            <a:picLocks noChangeAspect="1"/>
          </p:cNvPicPr>
          <p:nvPr/>
        </p:nvPicPr>
        <p:blipFill rotWithShape="1">
          <a:blip r:embed="rId4"/>
          <a:srcRect r="21146"/>
          <a:stretch/>
        </p:blipFill>
        <p:spPr>
          <a:xfrm>
            <a:off x="-10864" y="1"/>
            <a:ext cx="12213728" cy="6858000"/>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244399"/>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84A99"/>
                </a:solidFill>
                <a:effectLst/>
                <a:uLnTx/>
                <a:uFillTx/>
                <a:latin typeface="Helvetica" pitchFamily="2" charset="0"/>
                <a:ea typeface="+mn-ea"/>
                <a:cs typeface="+mn-cs"/>
              </a:rPr>
              <a:t>April, 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55743" y="3164120"/>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98447" y="4075395"/>
            <a:ext cx="8781784" cy="1015663"/>
          </a:xfrm>
          <a:prstGeom prst="rect">
            <a:avLst/>
          </a:prstGeom>
          <a:noFill/>
        </p:spPr>
        <p:txBody>
          <a:bodyPr wrap="square" rtlCol="0">
            <a:spAutoFit/>
          </a:bodyPr>
          <a:lstStyle/>
          <a:p>
            <a:pPr lvl="0"/>
            <a:r>
              <a:rPr lang="en-US" sz="3400" b="1" dirty="0">
                <a:solidFill>
                  <a:srgbClr val="E84A99"/>
                </a:solidFill>
                <a:latin typeface="Helvetica" pitchFamily="2" charset="0"/>
              </a:rPr>
              <a:t>As Time Goes By</a:t>
            </a:r>
            <a:br>
              <a:rPr lang="en-US" sz="3400" b="1" dirty="0">
                <a:solidFill>
                  <a:srgbClr val="E84A99"/>
                </a:solidFill>
                <a:latin typeface="Helvetica" pitchFamily="2" charset="0"/>
              </a:rPr>
            </a:br>
            <a:r>
              <a:rPr lang="en-US" sz="2600" dirty="0">
                <a:solidFill>
                  <a:prstClr val="white"/>
                </a:solidFill>
                <a:latin typeface="Helvetica" pitchFamily="2" charset="0"/>
              </a:rPr>
              <a:t>How Media Consumption Is Helping America Cope  </a:t>
            </a:r>
          </a:p>
        </p:txBody>
      </p:sp>
      <p:pic>
        <p:nvPicPr>
          <p:cNvPr id="13" name="Picture 12" descr="A picture containing drawing&#10;&#10;Description automatically generated">
            <a:extLst>
              <a:ext uri="{FF2B5EF4-FFF2-40B4-BE49-F238E27FC236}">
                <a16:creationId xmlns:a16="http://schemas.microsoft.com/office/drawing/2014/main" id="{AE48BEAA-6F89-4A7E-AF49-9319DE7C24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4710" t="36878" r="29720" b="37455"/>
          <a:stretch/>
        </p:blipFill>
        <p:spPr>
          <a:xfrm>
            <a:off x="503469" y="5777977"/>
            <a:ext cx="2085727" cy="660480"/>
          </a:xfrm>
          <a:prstGeom prst="rect">
            <a:avLst/>
          </a:prstGeom>
        </p:spPr>
      </p:pic>
    </p:spTree>
    <p:extLst>
      <p:ext uri="{BB962C8B-B14F-4D97-AF65-F5344CB8AC3E}">
        <p14:creationId xmlns:p14="http://schemas.microsoft.com/office/powerpoint/2010/main" val="147714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sitting, man, young&#10;&#10;Description automatically generated">
            <a:extLst>
              <a:ext uri="{FF2B5EF4-FFF2-40B4-BE49-F238E27FC236}">
                <a16:creationId xmlns:a16="http://schemas.microsoft.com/office/drawing/2014/main" id="{7E7643DD-37EF-469F-B632-CC699490ED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6340" r="22724"/>
          <a:stretch/>
        </p:blipFill>
        <p:spPr>
          <a:xfrm>
            <a:off x="5909844" y="-8238"/>
            <a:ext cx="6288979" cy="6877387"/>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0"/>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375337"/>
            <a:ext cx="5631454" cy="1292662"/>
          </a:xfrm>
          <a:prstGeom prst="rect">
            <a:avLst/>
          </a:prstGeom>
        </p:spPr>
        <p:txBody>
          <a:bodyPr wrap="square">
            <a:spAutoFit/>
          </a:bodyPr>
          <a:lstStyle/>
          <a:p>
            <a:pPr lvl="0">
              <a:defRPr sz="1862" b="0" i="0" u="none" strike="noStrike" kern="1200" spc="0" baseline="0">
                <a:solidFill>
                  <a:srgbClr val="1F1A62"/>
                </a:solidFill>
                <a:latin typeface="+mn-lt"/>
                <a:ea typeface="+mn-ea"/>
                <a:cs typeface="+mn-cs"/>
              </a:defRPr>
            </a:pPr>
            <a:r>
              <a:rPr lang="en-US" sz="2600" b="1" dirty="0">
                <a:solidFill>
                  <a:srgbClr val="1B1464"/>
                </a:solidFill>
                <a:latin typeface="Helvetica" panose="020B0604020202020204" pitchFamily="34" charset="0"/>
                <a:cs typeface="Helvetica" panose="020B0604020202020204" pitchFamily="34" charset="0"/>
              </a:rPr>
              <a:t>Media is not just helping us cope; we are also using it as a means of </a:t>
            </a:r>
            <a:r>
              <a:rPr lang="en-US" sz="2600" b="1" dirty="0">
                <a:solidFill>
                  <a:srgbClr val="E84A99"/>
                </a:solidFill>
                <a:latin typeface="Helvetica" panose="020B0604020202020204" pitchFamily="34" charset="0"/>
                <a:cs typeface="Helvetica" panose="020B0604020202020204" pitchFamily="34" charset="0"/>
              </a:rPr>
              <a:t>distraction from COVID-19 news</a:t>
            </a:r>
            <a:endParaRPr kumimoji="0" lang="en-US" sz="2600" b="1" i="0" u="none" strike="noStrike" kern="1200" cap="none" spc="0" normalizeH="0" baseline="0" noProof="0" dirty="0">
              <a:ln>
                <a:noFill/>
              </a:ln>
              <a:solidFill>
                <a:srgbClr val="1B1464"/>
              </a:solidFill>
              <a:effectLst/>
              <a:uLnTx/>
              <a:uFillTx/>
              <a:latin typeface="Helvetica" panose="020B0604020202020204" pitchFamily="34" charset="0"/>
              <a:cs typeface="Helvetica" panose="020B0604020202020204" pitchFamily="34" charset="0"/>
            </a:endParaRPr>
          </a:p>
        </p:txBody>
      </p:sp>
      <p:graphicFrame>
        <p:nvGraphicFramePr>
          <p:cNvPr id="8" name="Chart 7">
            <a:extLst>
              <a:ext uri="{FF2B5EF4-FFF2-40B4-BE49-F238E27FC236}">
                <a16:creationId xmlns:a16="http://schemas.microsoft.com/office/drawing/2014/main" id="{05AABE76-1EB0-4DB6-8876-63CF63BA1C5B}"/>
              </a:ext>
            </a:extLst>
          </p:cNvPr>
          <p:cNvGraphicFramePr/>
          <p:nvPr/>
        </p:nvGraphicFramePr>
        <p:xfrm>
          <a:off x="171222" y="3085676"/>
          <a:ext cx="5574462" cy="326576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123421"/>
            <a:ext cx="5881501" cy="415498"/>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 top 2 box (agree completely or agree somewhat)</a:t>
            </a: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560583"/>
            <a:ext cx="5881501" cy="523220"/>
          </a:xfrm>
          <a:prstGeom prst="rect">
            <a:avLst/>
          </a:prstGeom>
          <a:noFill/>
        </p:spPr>
        <p:txBody>
          <a:bodyPr wrap="square" rtlCol="0">
            <a:spAutoFit/>
          </a:bodyPr>
          <a:lstStyle/>
          <a:p>
            <a:pPr algn="ctr"/>
            <a:r>
              <a:rPr lang="en-US" sz="1500" b="1" u="sng" dirty="0">
                <a:solidFill>
                  <a:srgbClr val="1F1A62"/>
                </a:solidFill>
                <a:latin typeface="Helvetica" panose="020B0604020202020204" pitchFamily="34" charset="0"/>
                <a:cs typeface="Helvetica" panose="020B0604020202020204" pitchFamily="34" charset="0"/>
              </a:rPr>
              <a:t>“I regularly seek distractions from COVID-19 news” </a:t>
            </a:r>
          </a:p>
          <a:p>
            <a:pPr algn="ctr"/>
            <a:r>
              <a:rPr lang="en-US" sz="1200" dirty="0">
                <a:solidFill>
                  <a:srgbClr val="1F1A62"/>
                </a:solidFill>
                <a:latin typeface="Helvetica" panose="020B0604020202020204" pitchFamily="34" charset="0"/>
                <a:cs typeface="Helvetica" panose="020B0604020202020204" pitchFamily="34" charset="0"/>
              </a:rPr>
              <a:t>Top 2 Box (Agree Completely or Agree Somewhat)</a:t>
            </a:r>
          </a:p>
        </p:txBody>
      </p:sp>
    </p:spTree>
    <p:extLst>
      <p:ext uri="{BB962C8B-B14F-4D97-AF65-F5344CB8AC3E}">
        <p14:creationId xmlns:p14="http://schemas.microsoft.com/office/powerpoint/2010/main" val="3420540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11</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&amp;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445159"/>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TV has become the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centerpiece of the household</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with 8 out of 10 people saying they couldn’t imagine not having a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television</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right now</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451516"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83%</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59157" y="5001249"/>
            <a:ext cx="2149249"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couldn't imagine not having a television set right now”</a:t>
            </a:r>
          </a:p>
        </p:txBody>
      </p:sp>
      <p:sp>
        <p:nvSpPr>
          <p:cNvPr id="28" name="TextBox 27">
            <a:extLst>
              <a:ext uri="{FF2B5EF4-FFF2-40B4-BE49-F238E27FC236}">
                <a16:creationId xmlns:a16="http://schemas.microsoft.com/office/drawing/2014/main" id="{A3C1315C-C509-41B1-B5A5-78979D5D1530}"/>
              </a:ext>
            </a:extLst>
          </p:cNvPr>
          <p:cNvSpPr txBox="1"/>
          <p:nvPr/>
        </p:nvSpPr>
        <p:spPr>
          <a:xfrm>
            <a:off x="4162657"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72%</a:t>
            </a:r>
          </a:p>
        </p:txBody>
      </p:sp>
      <p:sp>
        <p:nvSpPr>
          <p:cNvPr id="29" name="TextBox 28">
            <a:extLst>
              <a:ext uri="{FF2B5EF4-FFF2-40B4-BE49-F238E27FC236}">
                <a16:creationId xmlns:a16="http://schemas.microsoft.com/office/drawing/2014/main" id="{B15FA562-ADB3-4FB7-BA1F-C7A8EC575DD7}"/>
              </a:ext>
            </a:extLst>
          </p:cNvPr>
          <p:cNvSpPr txBox="1"/>
          <p:nvPr/>
        </p:nvSpPr>
        <p:spPr>
          <a:xfrm>
            <a:off x="3670298" y="5001249"/>
            <a:ext cx="2231230"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“Watching TV or movies together as a family has become more common”</a:t>
            </a:r>
          </a:p>
        </p:txBody>
      </p:sp>
      <p:sp>
        <p:nvSpPr>
          <p:cNvPr id="30" name="TextBox 29">
            <a:extLst>
              <a:ext uri="{FF2B5EF4-FFF2-40B4-BE49-F238E27FC236}">
                <a16:creationId xmlns:a16="http://schemas.microsoft.com/office/drawing/2014/main" id="{82FDCA69-87E1-4D1B-BF4B-9024258A9E93}"/>
              </a:ext>
            </a:extLst>
          </p:cNvPr>
          <p:cNvSpPr txBox="1"/>
          <p:nvPr/>
        </p:nvSpPr>
        <p:spPr>
          <a:xfrm>
            <a:off x="6886244"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70%</a:t>
            </a:r>
          </a:p>
        </p:txBody>
      </p:sp>
      <p:sp>
        <p:nvSpPr>
          <p:cNvPr id="31" name="TextBox 30">
            <a:extLst>
              <a:ext uri="{FF2B5EF4-FFF2-40B4-BE49-F238E27FC236}">
                <a16:creationId xmlns:a16="http://schemas.microsoft.com/office/drawing/2014/main" id="{AC3CB09C-9DB2-42E9-9F50-1CF2130D7969}"/>
              </a:ext>
            </a:extLst>
          </p:cNvPr>
          <p:cNvSpPr txBox="1"/>
          <p:nvPr/>
        </p:nvSpPr>
        <p:spPr>
          <a:xfrm>
            <a:off x="6393885" y="5001249"/>
            <a:ext cx="2149249" cy="523220"/>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binge watch more TV shows or movies”</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6637"/>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sp>
        <p:nvSpPr>
          <p:cNvPr id="36" name="TextBox 35">
            <a:extLst>
              <a:ext uri="{FF2B5EF4-FFF2-40B4-BE49-F238E27FC236}">
                <a16:creationId xmlns:a16="http://schemas.microsoft.com/office/drawing/2014/main" id="{BB62FAB1-F100-4F54-B4DE-A31A217CE61F}"/>
              </a:ext>
            </a:extLst>
          </p:cNvPr>
          <p:cNvSpPr txBox="1"/>
          <p:nvPr/>
        </p:nvSpPr>
        <p:spPr>
          <a:xfrm>
            <a:off x="9559515" y="4323584"/>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67%</a:t>
            </a:r>
          </a:p>
        </p:txBody>
      </p:sp>
      <p:sp>
        <p:nvSpPr>
          <p:cNvPr id="37" name="TextBox 36">
            <a:extLst>
              <a:ext uri="{FF2B5EF4-FFF2-40B4-BE49-F238E27FC236}">
                <a16:creationId xmlns:a16="http://schemas.microsoft.com/office/drawing/2014/main" id="{84CA4390-9396-4824-9593-9418FFCC1B7A}"/>
              </a:ext>
            </a:extLst>
          </p:cNvPr>
          <p:cNvSpPr txBox="1"/>
          <p:nvPr/>
        </p:nvSpPr>
        <p:spPr>
          <a:xfrm>
            <a:off x="8897155" y="5001249"/>
            <a:ext cx="2493317" cy="523220"/>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“TV has become the central focus of our home”</a:t>
            </a:r>
          </a:p>
        </p:txBody>
      </p:sp>
      <p:pic>
        <p:nvPicPr>
          <p:cNvPr id="22" name="Picture 21" descr="A close up of a logo&#10;&#10;Description automatically generated">
            <a:extLst>
              <a:ext uri="{FF2B5EF4-FFF2-40B4-BE49-F238E27FC236}">
                <a16:creationId xmlns:a16="http://schemas.microsoft.com/office/drawing/2014/main" id="{073EC5EA-6C52-4F66-B461-4CFB3D30D461}"/>
              </a:ext>
            </a:extLst>
          </p:cNvPr>
          <p:cNvPicPr>
            <a:picLocks noChangeAspect="1"/>
          </p:cNvPicPr>
          <p:nvPr/>
        </p:nvPicPr>
        <p:blipFill>
          <a:blip r:embed="rId4"/>
          <a:stretch>
            <a:fillRect/>
          </a:stretch>
        </p:blipFill>
        <p:spPr>
          <a:xfrm>
            <a:off x="3841956" y="2417733"/>
            <a:ext cx="1757424" cy="1757424"/>
          </a:xfrm>
          <a:prstGeom prst="rect">
            <a:avLst/>
          </a:prstGeom>
        </p:spPr>
      </p:pic>
      <p:pic>
        <p:nvPicPr>
          <p:cNvPr id="23" name="Picture 22" descr="A picture containing drawing, plate, food&#10;&#10;Description automatically generated">
            <a:extLst>
              <a:ext uri="{FF2B5EF4-FFF2-40B4-BE49-F238E27FC236}">
                <a16:creationId xmlns:a16="http://schemas.microsoft.com/office/drawing/2014/main" id="{A000FBB9-A867-4C0D-BC0E-F82C6256885F}"/>
              </a:ext>
            </a:extLst>
          </p:cNvPr>
          <p:cNvPicPr>
            <a:picLocks noChangeAspect="1"/>
          </p:cNvPicPr>
          <p:nvPr/>
        </p:nvPicPr>
        <p:blipFill>
          <a:blip r:embed="rId5"/>
          <a:stretch>
            <a:fillRect/>
          </a:stretch>
        </p:blipFill>
        <p:spPr>
          <a:xfrm>
            <a:off x="6593299" y="2417733"/>
            <a:ext cx="1757424" cy="1757424"/>
          </a:xfrm>
          <a:prstGeom prst="rect">
            <a:avLst/>
          </a:prstGeom>
        </p:spPr>
      </p:pic>
      <p:pic>
        <p:nvPicPr>
          <p:cNvPr id="32" name="Picture 31" descr="A picture containing phone&#10;&#10;Description automatically generated">
            <a:extLst>
              <a:ext uri="{FF2B5EF4-FFF2-40B4-BE49-F238E27FC236}">
                <a16:creationId xmlns:a16="http://schemas.microsoft.com/office/drawing/2014/main" id="{DF601C06-C762-441C-83F3-D4139B10FC4C}"/>
              </a:ext>
            </a:extLst>
          </p:cNvPr>
          <p:cNvPicPr>
            <a:picLocks noChangeAspect="1"/>
          </p:cNvPicPr>
          <p:nvPr/>
        </p:nvPicPr>
        <p:blipFill>
          <a:blip r:embed="rId6"/>
          <a:stretch>
            <a:fillRect/>
          </a:stretch>
        </p:blipFill>
        <p:spPr>
          <a:xfrm>
            <a:off x="9263068" y="2417733"/>
            <a:ext cx="1757425" cy="1757425"/>
          </a:xfrm>
          <a:prstGeom prst="rect">
            <a:avLst/>
          </a:prstGeom>
        </p:spPr>
      </p:pic>
      <p:pic>
        <p:nvPicPr>
          <p:cNvPr id="33" name="Picture 32" descr="A picture containing clock&#10;&#10;Description automatically generated">
            <a:extLst>
              <a:ext uri="{FF2B5EF4-FFF2-40B4-BE49-F238E27FC236}">
                <a16:creationId xmlns:a16="http://schemas.microsoft.com/office/drawing/2014/main" id="{F350DD49-7E5A-488B-8B4C-8F26DFBFC679}"/>
              </a:ext>
            </a:extLst>
          </p:cNvPr>
          <p:cNvPicPr>
            <a:picLocks noChangeAspect="1"/>
          </p:cNvPicPr>
          <p:nvPr/>
        </p:nvPicPr>
        <p:blipFill>
          <a:blip r:embed="rId7"/>
          <a:stretch>
            <a:fillRect/>
          </a:stretch>
        </p:blipFill>
        <p:spPr>
          <a:xfrm>
            <a:off x="1155069" y="2351046"/>
            <a:ext cx="1757424" cy="1757424"/>
          </a:xfrm>
          <a:prstGeom prst="rect">
            <a:avLst/>
          </a:prstGeom>
        </p:spPr>
      </p:pic>
    </p:spTree>
    <p:extLst>
      <p:ext uri="{BB962C8B-B14F-4D97-AF65-F5344CB8AC3E}">
        <p14:creationId xmlns:p14="http://schemas.microsoft.com/office/powerpoint/2010/main" val="2509057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12</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29E081BE-B669-44C4-8916-25AE25315AA8}"/>
              </a:ext>
            </a:extLst>
          </p:cNvPr>
          <p:cNvSpPr txBox="1"/>
          <p:nvPr/>
        </p:nvSpPr>
        <p:spPr>
          <a:xfrm>
            <a:off x="0" y="1738464"/>
            <a:ext cx="12191999" cy="584775"/>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 Of Respondents Who Increased Usage By Platform Since COVID-19 Outbreak</a:t>
            </a:r>
            <a:br>
              <a:rPr lang="en-US" sz="1600" dirty="0">
                <a:solidFill>
                  <a:srgbClr val="1F1A62"/>
                </a:solidFill>
                <a:latin typeface="Helvetica" panose="020B0604020202020204" pitchFamily="34" charset="0"/>
                <a:cs typeface="Helvetica" panose="020B0604020202020204" pitchFamily="34" charset="0"/>
              </a:rPr>
            </a:br>
            <a:r>
              <a:rPr lang="en-US" sz="1600" dirty="0">
                <a:solidFill>
                  <a:srgbClr val="1F1A62"/>
                </a:solidFill>
                <a:latin typeface="Helvetica" panose="020B0604020202020204" pitchFamily="34" charset="0"/>
                <a:cs typeface="Helvetica" panose="020B0604020202020204" pitchFamily="34" charset="0"/>
              </a:rPr>
              <a:t>P18+</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242267"/>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 SVOD: Subscription Video On Demand (e.g. Netflix, Amazon Prime Video), AVOD: Ad-Supported Video On Demand (e.g. Tubi, Roku).</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26079"/>
            <a:ext cx="11844942" cy="492443"/>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With live TV experiencing the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biggest increase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since COVID-19 began</a:t>
            </a:r>
          </a:p>
        </p:txBody>
      </p:sp>
      <p:sp>
        <p:nvSpPr>
          <p:cNvPr id="36" name="TextBox 35">
            <a:extLst>
              <a:ext uri="{FF2B5EF4-FFF2-40B4-BE49-F238E27FC236}">
                <a16:creationId xmlns:a16="http://schemas.microsoft.com/office/drawing/2014/main" id="{7A4FA6B4-A75A-42E9-80BF-081B6F77E0F2}"/>
              </a:ext>
            </a:extLst>
          </p:cNvPr>
          <p:cNvSpPr txBox="1"/>
          <p:nvPr/>
        </p:nvSpPr>
        <p:spPr>
          <a:xfrm>
            <a:off x="988234" y="2758291"/>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57%</a:t>
            </a:r>
          </a:p>
        </p:txBody>
      </p:sp>
      <p:sp>
        <p:nvSpPr>
          <p:cNvPr id="37" name="TextBox 36">
            <a:extLst>
              <a:ext uri="{FF2B5EF4-FFF2-40B4-BE49-F238E27FC236}">
                <a16:creationId xmlns:a16="http://schemas.microsoft.com/office/drawing/2014/main" id="{5BBC3963-C842-4A16-A7AF-8904E59F458C}"/>
              </a:ext>
            </a:extLst>
          </p:cNvPr>
          <p:cNvSpPr txBox="1"/>
          <p:nvPr/>
        </p:nvSpPr>
        <p:spPr>
          <a:xfrm>
            <a:off x="946831" y="3360608"/>
            <a:ext cx="1164533" cy="369332"/>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Live TV</a:t>
            </a:r>
          </a:p>
        </p:txBody>
      </p:sp>
      <p:sp>
        <p:nvSpPr>
          <p:cNvPr id="40" name="TextBox 39">
            <a:extLst>
              <a:ext uri="{FF2B5EF4-FFF2-40B4-BE49-F238E27FC236}">
                <a16:creationId xmlns:a16="http://schemas.microsoft.com/office/drawing/2014/main" id="{299499D7-2C0B-43C0-A541-929F4D4F7135}"/>
              </a:ext>
            </a:extLst>
          </p:cNvPr>
          <p:cNvSpPr txBox="1"/>
          <p:nvPr/>
        </p:nvSpPr>
        <p:spPr>
          <a:xfrm>
            <a:off x="4301019" y="2750898"/>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55%</a:t>
            </a:r>
          </a:p>
        </p:txBody>
      </p:sp>
      <p:sp>
        <p:nvSpPr>
          <p:cNvPr id="41" name="TextBox 40">
            <a:extLst>
              <a:ext uri="{FF2B5EF4-FFF2-40B4-BE49-F238E27FC236}">
                <a16:creationId xmlns:a16="http://schemas.microsoft.com/office/drawing/2014/main" id="{D4531C81-F19F-44A0-A5F4-4938B8C5226D}"/>
              </a:ext>
            </a:extLst>
          </p:cNvPr>
          <p:cNvSpPr txBox="1"/>
          <p:nvPr/>
        </p:nvSpPr>
        <p:spPr>
          <a:xfrm>
            <a:off x="4073311" y="3302272"/>
            <a:ext cx="1484137"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Social </a:t>
            </a:r>
            <a:br>
              <a:rPr lang="en-US" b="1" dirty="0">
                <a:solidFill>
                  <a:srgbClr val="1F1A62"/>
                </a:solidFill>
                <a:latin typeface="Helvetica" panose="020B0403020202020204" pitchFamily="34" charset="0"/>
              </a:rPr>
            </a:br>
            <a:r>
              <a:rPr lang="en-US" b="1" dirty="0">
                <a:solidFill>
                  <a:srgbClr val="1F1A62"/>
                </a:solidFill>
                <a:latin typeface="Helvetica" panose="020B0403020202020204" pitchFamily="34" charset="0"/>
              </a:rPr>
              <a:t>Media</a:t>
            </a:r>
          </a:p>
        </p:txBody>
      </p:sp>
      <p:sp>
        <p:nvSpPr>
          <p:cNvPr id="42" name="TextBox 41">
            <a:extLst>
              <a:ext uri="{FF2B5EF4-FFF2-40B4-BE49-F238E27FC236}">
                <a16:creationId xmlns:a16="http://schemas.microsoft.com/office/drawing/2014/main" id="{58966E90-843D-4F01-957A-1E62338EFFBE}"/>
              </a:ext>
            </a:extLst>
          </p:cNvPr>
          <p:cNvSpPr txBox="1"/>
          <p:nvPr/>
        </p:nvSpPr>
        <p:spPr>
          <a:xfrm>
            <a:off x="7702609" y="275091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54%</a:t>
            </a:r>
          </a:p>
        </p:txBody>
      </p:sp>
      <p:sp>
        <p:nvSpPr>
          <p:cNvPr id="43" name="TextBox 42">
            <a:extLst>
              <a:ext uri="{FF2B5EF4-FFF2-40B4-BE49-F238E27FC236}">
                <a16:creationId xmlns:a16="http://schemas.microsoft.com/office/drawing/2014/main" id="{44C6D690-7B1D-4D72-B5CD-482888215952}"/>
              </a:ext>
            </a:extLst>
          </p:cNvPr>
          <p:cNvSpPr txBox="1"/>
          <p:nvPr/>
        </p:nvSpPr>
        <p:spPr>
          <a:xfrm>
            <a:off x="7676893" y="3302287"/>
            <a:ext cx="1164533"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SVOD</a:t>
            </a:r>
          </a:p>
          <a:p>
            <a:pPr algn="ctr"/>
            <a:r>
              <a:rPr lang="en-US" b="1" dirty="0">
                <a:solidFill>
                  <a:srgbClr val="1F1A62"/>
                </a:solidFill>
                <a:latin typeface="Helvetica" panose="020B0403020202020204" pitchFamily="34" charset="0"/>
              </a:rPr>
              <a:t>Service</a:t>
            </a:r>
          </a:p>
        </p:txBody>
      </p:sp>
      <p:sp>
        <p:nvSpPr>
          <p:cNvPr id="44" name="TextBox 43">
            <a:extLst>
              <a:ext uri="{FF2B5EF4-FFF2-40B4-BE49-F238E27FC236}">
                <a16:creationId xmlns:a16="http://schemas.microsoft.com/office/drawing/2014/main" id="{BAF44E7F-D75C-4BCF-BCF2-CA27BA73780B}"/>
              </a:ext>
            </a:extLst>
          </p:cNvPr>
          <p:cNvSpPr txBox="1"/>
          <p:nvPr/>
        </p:nvSpPr>
        <p:spPr>
          <a:xfrm>
            <a:off x="554850" y="470327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37%</a:t>
            </a:r>
          </a:p>
        </p:txBody>
      </p:sp>
      <p:sp>
        <p:nvSpPr>
          <p:cNvPr id="45" name="TextBox 44">
            <a:extLst>
              <a:ext uri="{FF2B5EF4-FFF2-40B4-BE49-F238E27FC236}">
                <a16:creationId xmlns:a16="http://schemas.microsoft.com/office/drawing/2014/main" id="{E8F6042D-575B-4FC0-A1A0-B2FEF56BC013}"/>
              </a:ext>
            </a:extLst>
          </p:cNvPr>
          <p:cNvSpPr txBox="1"/>
          <p:nvPr/>
        </p:nvSpPr>
        <p:spPr>
          <a:xfrm>
            <a:off x="421095" y="5294814"/>
            <a:ext cx="1339302"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Video </a:t>
            </a:r>
            <a:br>
              <a:rPr lang="en-US" b="1" dirty="0">
                <a:solidFill>
                  <a:srgbClr val="1F1A62"/>
                </a:solidFill>
                <a:latin typeface="Helvetica" panose="020B0403020202020204" pitchFamily="34" charset="0"/>
              </a:rPr>
            </a:br>
            <a:r>
              <a:rPr lang="en-US" b="1" dirty="0">
                <a:solidFill>
                  <a:srgbClr val="1F1A62"/>
                </a:solidFill>
                <a:latin typeface="Helvetica" panose="020B0403020202020204" pitchFamily="34" charset="0"/>
              </a:rPr>
              <a:t>Games</a:t>
            </a:r>
          </a:p>
        </p:txBody>
      </p:sp>
      <p:sp>
        <p:nvSpPr>
          <p:cNvPr id="46" name="TextBox 45">
            <a:extLst>
              <a:ext uri="{FF2B5EF4-FFF2-40B4-BE49-F238E27FC236}">
                <a16:creationId xmlns:a16="http://schemas.microsoft.com/office/drawing/2014/main" id="{28AA24C2-11EE-4515-B6AE-CE8B247EC398}"/>
              </a:ext>
            </a:extLst>
          </p:cNvPr>
          <p:cNvSpPr txBox="1"/>
          <p:nvPr/>
        </p:nvSpPr>
        <p:spPr>
          <a:xfrm>
            <a:off x="3502672" y="470327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35%</a:t>
            </a:r>
          </a:p>
        </p:txBody>
      </p:sp>
      <p:sp>
        <p:nvSpPr>
          <p:cNvPr id="47" name="TextBox 46">
            <a:extLst>
              <a:ext uri="{FF2B5EF4-FFF2-40B4-BE49-F238E27FC236}">
                <a16:creationId xmlns:a16="http://schemas.microsoft.com/office/drawing/2014/main" id="{E21AF983-653A-4AA6-8927-B30A0A197394}"/>
              </a:ext>
            </a:extLst>
          </p:cNvPr>
          <p:cNvSpPr txBox="1"/>
          <p:nvPr/>
        </p:nvSpPr>
        <p:spPr>
          <a:xfrm>
            <a:off x="3432688" y="5292482"/>
            <a:ext cx="1302256"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Streaming Music</a:t>
            </a:r>
          </a:p>
        </p:txBody>
      </p:sp>
      <p:sp>
        <p:nvSpPr>
          <p:cNvPr id="48" name="TextBox 47">
            <a:extLst>
              <a:ext uri="{FF2B5EF4-FFF2-40B4-BE49-F238E27FC236}">
                <a16:creationId xmlns:a16="http://schemas.microsoft.com/office/drawing/2014/main" id="{E8E1CF17-DA37-4836-A3E3-D55D72907244}"/>
              </a:ext>
            </a:extLst>
          </p:cNvPr>
          <p:cNvSpPr txBox="1"/>
          <p:nvPr/>
        </p:nvSpPr>
        <p:spPr>
          <a:xfrm>
            <a:off x="6519284" y="470327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31%</a:t>
            </a:r>
          </a:p>
        </p:txBody>
      </p:sp>
      <p:sp>
        <p:nvSpPr>
          <p:cNvPr id="49" name="TextBox 48">
            <a:extLst>
              <a:ext uri="{FF2B5EF4-FFF2-40B4-BE49-F238E27FC236}">
                <a16:creationId xmlns:a16="http://schemas.microsoft.com/office/drawing/2014/main" id="{A7EFCD72-0B8F-48F5-9746-C89664D3E785}"/>
              </a:ext>
            </a:extLst>
          </p:cNvPr>
          <p:cNvSpPr txBox="1"/>
          <p:nvPr/>
        </p:nvSpPr>
        <p:spPr>
          <a:xfrm>
            <a:off x="6359481" y="5292482"/>
            <a:ext cx="1484137"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AVOD</a:t>
            </a:r>
          </a:p>
          <a:p>
            <a:pPr algn="ctr"/>
            <a:r>
              <a:rPr lang="en-US" b="1" dirty="0">
                <a:solidFill>
                  <a:srgbClr val="1F1A62"/>
                </a:solidFill>
                <a:latin typeface="Helvetica" panose="020B0403020202020204" pitchFamily="34" charset="0"/>
              </a:rPr>
              <a:t>Service</a:t>
            </a:r>
          </a:p>
        </p:txBody>
      </p:sp>
      <p:sp>
        <p:nvSpPr>
          <p:cNvPr id="50" name="TextBox 49">
            <a:extLst>
              <a:ext uri="{FF2B5EF4-FFF2-40B4-BE49-F238E27FC236}">
                <a16:creationId xmlns:a16="http://schemas.microsoft.com/office/drawing/2014/main" id="{07DCE09F-F6B4-46D8-85D0-9648015FE995}"/>
              </a:ext>
            </a:extLst>
          </p:cNvPr>
          <p:cNvSpPr txBox="1"/>
          <p:nvPr/>
        </p:nvSpPr>
        <p:spPr>
          <a:xfrm>
            <a:off x="9323554" y="470327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23%</a:t>
            </a:r>
          </a:p>
        </p:txBody>
      </p:sp>
      <p:sp>
        <p:nvSpPr>
          <p:cNvPr id="51" name="TextBox 50">
            <a:extLst>
              <a:ext uri="{FF2B5EF4-FFF2-40B4-BE49-F238E27FC236}">
                <a16:creationId xmlns:a16="http://schemas.microsoft.com/office/drawing/2014/main" id="{683459FF-3151-47A9-B2C8-2B20FE8C4DBF}"/>
              </a:ext>
            </a:extLst>
          </p:cNvPr>
          <p:cNvSpPr txBox="1"/>
          <p:nvPr/>
        </p:nvSpPr>
        <p:spPr>
          <a:xfrm>
            <a:off x="9217169" y="5338649"/>
            <a:ext cx="1377302" cy="369332"/>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Podcasts</a:t>
            </a:r>
            <a:endParaRPr lang="en-US" sz="2000" b="1" dirty="0">
              <a:solidFill>
                <a:srgbClr val="1F1A62"/>
              </a:solidFill>
              <a:latin typeface="Helvetica" panose="020B0403020202020204" pitchFamily="34" charset="0"/>
            </a:endParaRPr>
          </a:p>
        </p:txBody>
      </p:sp>
      <p:sp>
        <p:nvSpPr>
          <p:cNvPr id="3" name="Rectangle 2">
            <a:extLst>
              <a:ext uri="{FF2B5EF4-FFF2-40B4-BE49-F238E27FC236}">
                <a16:creationId xmlns:a16="http://schemas.microsoft.com/office/drawing/2014/main" id="{54E195C4-738B-4C51-B6D2-19537DBD9311}"/>
              </a:ext>
            </a:extLst>
          </p:cNvPr>
          <p:cNvSpPr/>
          <p:nvPr/>
        </p:nvSpPr>
        <p:spPr>
          <a:xfrm>
            <a:off x="2069960" y="3088358"/>
            <a:ext cx="673240" cy="44424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screen shot of a computer&#10;&#10;Description automatically generated">
            <a:extLst>
              <a:ext uri="{FF2B5EF4-FFF2-40B4-BE49-F238E27FC236}">
                <a16:creationId xmlns:a16="http://schemas.microsoft.com/office/drawing/2014/main" id="{D2E2BC00-11A6-40F9-B5EF-E5DC942982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06153" y="2721809"/>
            <a:ext cx="1339302" cy="1339302"/>
          </a:xfrm>
          <a:prstGeom prst="rect">
            <a:avLst/>
          </a:prstGeom>
        </p:spPr>
      </p:pic>
      <p:pic>
        <p:nvPicPr>
          <p:cNvPr id="53" name="Picture 52" descr="A picture containing weapon, ball&#10;&#10;Description automatically generated">
            <a:extLst>
              <a:ext uri="{FF2B5EF4-FFF2-40B4-BE49-F238E27FC236}">
                <a16:creationId xmlns:a16="http://schemas.microsoft.com/office/drawing/2014/main" id="{40CF2D1C-AB6B-4A57-927F-518CD9B20A0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50975" y="2651205"/>
            <a:ext cx="1297398" cy="1297398"/>
          </a:xfrm>
          <a:prstGeom prst="rect">
            <a:avLst/>
          </a:prstGeom>
        </p:spPr>
      </p:pic>
      <p:pic>
        <p:nvPicPr>
          <p:cNvPr id="54" name="Picture 53" descr="A close up of a sign&#10;&#10;Description automatically generated">
            <a:extLst>
              <a:ext uri="{FF2B5EF4-FFF2-40B4-BE49-F238E27FC236}">
                <a16:creationId xmlns:a16="http://schemas.microsoft.com/office/drawing/2014/main" id="{7A33C9B9-C7F6-410E-8F4D-A5075581605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54195" y="2646069"/>
            <a:ext cx="1344946" cy="1344946"/>
          </a:xfrm>
          <a:prstGeom prst="rect">
            <a:avLst/>
          </a:prstGeom>
        </p:spPr>
      </p:pic>
      <p:pic>
        <p:nvPicPr>
          <p:cNvPr id="55" name="Picture 54" descr="A picture containing drawing, clock&#10;&#10;Description automatically generated">
            <a:extLst>
              <a:ext uri="{FF2B5EF4-FFF2-40B4-BE49-F238E27FC236}">
                <a16:creationId xmlns:a16="http://schemas.microsoft.com/office/drawing/2014/main" id="{0E80DF2D-D034-4EF5-951D-E9CCCCEBC1C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37193" y="4541092"/>
            <a:ext cx="1339302" cy="1339302"/>
          </a:xfrm>
          <a:prstGeom prst="rect">
            <a:avLst/>
          </a:prstGeom>
        </p:spPr>
      </p:pic>
      <p:pic>
        <p:nvPicPr>
          <p:cNvPr id="56" name="Picture 55" descr="A picture containing plate, food, clock&#10;&#10;Description automatically generated">
            <a:extLst>
              <a:ext uri="{FF2B5EF4-FFF2-40B4-BE49-F238E27FC236}">
                <a16:creationId xmlns:a16="http://schemas.microsoft.com/office/drawing/2014/main" id="{2FFD2520-DEF5-438A-A147-AB0B606B073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699236" y="4562171"/>
            <a:ext cx="1345864" cy="1345864"/>
          </a:xfrm>
          <a:prstGeom prst="rect">
            <a:avLst/>
          </a:prstGeom>
        </p:spPr>
      </p:pic>
      <p:pic>
        <p:nvPicPr>
          <p:cNvPr id="57" name="Picture 56" descr="A screen shot of a computer&#10;&#10;Description automatically generated">
            <a:extLst>
              <a:ext uri="{FF2B5EF4-FFF2-40B4-BE49-F238E27FC236}">
                <a16:creationId xmlns:a16="http://schemas.microsoft.com/office/drawing/2014/main" id="{1859D059-6587-4DE5-B368-BE2D69F2818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03549" y="4567159"/>
            <a:ext cx="1297399" cy="1297399"/>
          </a:xfrm>
          <a:prstGeom prst="rect">
            <a:avLst/>
          </a:prstGeom>
        </p:spPr>
      </p:pic>
      <p:pic>
        <p:nvPicPr>
          <p:cNvPr id="4" name="Picture 3">
            <a:extLst>
              <a:ext uri="{FF2B5EF4-FFF2-40B4-BE49-F238E27FC236}">
                <a16:creationId xmlns:a16="http://schemas.microsoft.com/office/drawing/2014/main" id="{F163492B-E473-4241-889C-FFC58625D68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594471" y="4495119"/>
            <a:ext cx="1297399" cy="1297399"/>
          </a:xfrm>
          <a:prstGeom prst="rect">
            <a:avLst/>
          </a:prstGeom>
        </p:spPr>
      </p:pic>
      <p:sp>
        <p:nvSpPr>
          <p:cNvPr id="35" name="Triangle 30">
            <a:extLst>
              <a:ext uri="{FF2B5EF4-FFF2-40B4-BE49-F238E27FC236}">
                <a16:creationId xmlns:a16="http://schemas.microsoft.com/office/drawing/2014/main" id="{4B413380-03B5-4384-970C-7E7A39D9AF31}"/>
              </a:ext>
            </a:extLst>
          </p:cNvPr>
          <p:cNvSpPr/>
          <p:nvPr/>
        </p:nvSpPr>
        <p:spPr>
          <a:xfrm rot="5400000">
            <a:off x="425614" y="1026297"/>
            <a:ext cx="200893" cy="209936"/>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0796B30E-B970-471A-95B6-4F37938FACB8}"/>
              </a:ext>
            </a:extLst>
          </p:cNvPr>
          <p:cNvSpPr txBox="1"/>
          <p:nvPr/>
        </p:nvSpPr>
        <p:spPr>
          <a:xfrm>
            <a:off x="688324" y="927955"/>
            <a:ext cx="10627509" cy="400110"/>
          </a:xfrm>
          <a:prstGeom prst="rect">
            <a:avLst/>
          </a:prstGeom>
          <a:noFill/>
        </p:spPr>
        <p:txBody>
          <a:bodyPr wrap="square" rtlCol="0">
            <a:spAutoFit/>
          </a:bodyPr>
          <a:lstStyle/>
          <a:p>
            <a:pPr lvl="0">
              <a:defRPr/>
            </a:pPr>
            <a:r>
              <a:rPr lang="en-US" sz="2000" dirty="0">
                <a:solidFill>
                  <a:srgbClr val="1F1A62"/>
                </a:solidFill>
                <a:latin typeface="Helvetica Light" panose="020B0403020202020204" pitchFamily="34" charset="0"/>
              </a:rPr>
              <a:t>Social media is also seeing gains as people use it to stay connected with friends &amp; family </a:t>
            </a:r>
          </a:p>
        </p:txBody>
      </p:sp>
    </p:spTree>
    <p:extLst>
      <p:ext uri="{BB962C8B-B14F-4D97-AF65-F5344CB8AC3E}">
        <p14:creationId xmlns:p14="http://schemas.microsoft.com/office/powerpoint/2010/main" val="206770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Increase In Platform Usage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increased usage</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242267"/>
            <a:ext cx="111190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 SVOD: Subscription Video On Demand (e.g. Netflix, Amazon Prime Video), AVOD: Ad-Supported Video On Demand (e.g. Tubi, Roku).</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12861"/>
            <a:ext cx="1195329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Life stage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appears to be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 driving force across much of the platform usage growth, as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Gen X</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&amp;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HHs with children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increase usage across their preferred media</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1064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14</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12861"/>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With more time in their day, consumers are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utilizing new platforms and discovering the full functionality </a:t>
            </a:r>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of their existing devices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419083" y="4402899"/>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84%</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26724" y="5077449"/>
            <a:ext cx="2149249"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have more time to watch/listen/read media”</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55365" y="4402899"/>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66%</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675837" y="5077449"/>
            <a:ext cx="2688589" cy="83099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am more open to trying new types of media”</a:t>
            </a:r>
            <a:br>
              <a:rPr lang="en-US" sz="1400" b="1" dirty="0">
                <a:solidFill>
                  <a:srgbClr val="1F1A62"/>
                </a:solidFill>
                <a:latin typeface="Helvetica" panose="020B0403020202020204" pitchFamily="34" charset="0"/>
              </a:rPr>
            </a:br>
            <a:r>
              <a:rPr lang="en-US" sz="1000" dirty="0">
                <a:solidFill>
                  <a:srgbClr val="1F1A62"/>
                </a:solidFill>
                <a:latin typeface="Helvetica" panose="020B0403020202020204" pitchFamily="34" charset="0"/>
              </a:rPr>
              <a:t>(e.g. new streaming services, podcasts, social media platforms, </a:t>
            </a:r>
            <a:r>
              <a:rPr lang="en-US" sz="1000" dirty="0" err="1">
                <a:solidFill>
                  <a:srgbClr val="1F1A62"/>
                </a:solidFill>
                <a:latin typeface="Helvetica" panose="020B0403020202020204" pitchFamily="34" charset="0"/>
              </a:rPr>
              <a:t>etc</a:t>
            </a:r>
            <a:r>
              <a:rPr lang="en-US" sz="1000" dirty="0">
                <a:solidFill>
                  <a:srgbClr val="1F1A62"/>
                </a:solidFill>
                <a:latin typeface="Helvetica" panose="020B0403020202020204" pitchFamily="34" charset="0"/>
              </a:rPr>
              <a:t>)</a:t>
            </a:r>
          </a:p>
        </p:txBody>
      </p:sp>
      <p:sp>
        <p:nvSpPr>
          <p:cNvPr id="36" name="TextBox 35">
            <a:extLst>
              <a:ext uri="{FF2B5EF4-FFF2-40B4-BE49-F238E27FC236}">
                <a16:creationId xmlns:a16="http://schemas.microsoft.com/office/drawing/2014/main" id="{00E85A12-B5CE-4EAF-9AFA-FD536F5F1DF1}"/>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sp>
        <p:nvSpPr>
          <p:cNvPr id="33" name="TextBox 32">
            <a:extLst>
              <a:ext uri="{FF2B5EF4-FFF2-40B4-BE49-F238E27FC236}">
                <a16:creationId xmlns:a16="http://schemas.microsoft.com/office/drawing/2014/main" id="{82D52FBD-6045-4425-AE30-5BECF47FBD14}"/>
              </a:ext>
            </a:extLst>
          </p:cNvPr>
          <p:cNvSpPr txBox="1"/>
          <p:nvPr/>
        </p:nvSpPr>
        <p:spPr>
          <a:xfrm>
            <a:off x="9349204" y="4402899"/>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54%</a:t>
            </a:r>
          </a:p>
        </p:txBody>
      </p:sp>
      <p:sp>
        <p:nvSpPr>
          <p:cNvPr id="34" name="TextBox 33">
            <a:extLst>
              <a:ext uri="{FF2B5EF4-FFF2-40B4-BE49-F238E27FC236}">
                <a16:creationId xmlns:a16="http://schemas.microsoft.com/office/drawing/2014/main" id="{6CB97DFA-B104-4CE7-BECA-2F7C7BFD9706}"/>
              </a:ext>
            </a:extLst>
          </p:cNvPr>
          <p:cNvSpPr txBox="1"/>
          <p:nvPr/>
        </p:nvSpPr>
        <p:spPr>
          <a:xfrm>
            <a:off x="8795769" y="5077449"/>
            <a:ext cx="2270015"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have learned how to use more features on my smart TV or a TV related device/platform”</a:t>
            </a:r>
          </a:p>
        </p:txBody>
      </p:sp>
      <p:pic>
        <p:nvPicPr>
          <p:cNvPr id="18" name="Picture 17" descr="A close up of a clock&#10;&#10;Description automatically generated">
            <a:extLst>
              <a:ext uri="{FF2B5EF4-FFF2-40B4-BE49-F238E27FC236}">
                <a16:creationId xmlns:a16="http://schemas.microsoft.com/office/drawing/2014/main" id="{87CC346F-E2F0-4AC9-91DB-5ECC8A06F742}"/>
              </a:ext>
            </a:extLst>
          </p:cNvPr>
          <p:cNvPicPr>
            <a:picLocks noChangeAspect="1"/>
          </p:cNvPicPr>
          <p:nvPr/>
        </p:nvPicPr>
        <p:blipFill>
          <a:blip r:embed="rId4"/>
          <a:stretch>
            <a:fillRect/>
          </a:stretch>
        </p:blipFill>
        <p:spPr>
          <a:xfrm>
            <a:off x="1102618" y="2442782"/>
            <a:ext cx="1797460" cy="1797460"/>
          </a:xfrm>
          <a:prstGeom prst="rect">
            <a:avLst/>
          </a:prstGeom>
        </p:spPr>
      </p:pic>
      <p:pic>
        <p:nvPicPr>
          <p:cNvPr id="19" name="Picture 18" descr="A picture containing light, drawing&#10;&#10;Description automatically generated">
            <a:extLst>
              <a:ext uri="{FF2B5EF4-FFF2-40B4-BE49-F238E27FC236}">
                <a16:creationId xmlns:a16="http://schemas.microsoft.com/office/drawing/2014/main" id="{754C2E5A-FC49-433C-9139-5152E675AAB7}"/>
              </a:ext>
            </a:extLst>
          </p:cNvPr>
          <p:cNvPicPr>
            <a:picLocks noChangeAspect="1"/>
          </p:cNvPicPr>
          <p:nvPr/>
        </p:nvPicPr>
        <p:blipFill>
          <a:blip r:embed="rId5"/>
          <a:stretch>
            <a:fillRect/>
          </a:stretch>
        </p:blipFill>
        <p:spPr>
          <a:xfrm>
            <a:off x="5224235" y="2493724"/>
            <a:ext cx="1743530" cy="1743530"/>
          </a:xfrm>
          <a:prstGeom prst="rect">
            <a:avLst/>
          </a:prstGeom>
        </p:spPr>
      </p:pic>
      <p:pic>
        <p:nvPicPr>
          <p:cNvPr id="20" name="Picture 19" descr="A screen shot of a computer&#10;&#10;Description automatically generated">
            <a:extLst>
              <a:ext uri="{FF2B5EF4-FFF2-40B4-BE49-F238E27FC236}">
                <a16:creationId xmlns:a16="http://schemas.microsoft.com/office/drawing/2014/main" id="{9C44A65A-B988-4DEC-9079-FD6726CDDEEC}"/>
              </a:ext>
            </a:extLst>
          </p:cNvPr>
          <p:cNvPicPr>
            <a:picLocks noChangeAspect="1"/>
          </p:cNvPicPr>
          <p:nvPr/>
        </p:nvPicPr>
        <p:blipFill>
          <a:blip r:embed="rId6"/>
          <a:stretch>
            <a:fillRect/>
          </a:stretch>
        </p:blipFill>
        <p:spPr>
          <a:xfrm>
            <a:off x="8866255" y="2392189"/>
            <a:ext cx="2129042" cy="2129042"/>
          </a:xfrm>
          <a:prstGeom prst="rect">
            <a:avLst/>
          </a:prstGeom>
        </p:spPr>
      </p:pic>
    </p:spTree>
    <p:extLst>
      <p:ext uri="{BB962C8B-B14F-4D97-AF65-F5344CB8AC3E}">
        <p14:creationId xmlns:p14="http://schemas.microsoft.com/office/powerpoint/2010/main" val="3045017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video game remote control&#10;&#10;Description automatically generated">
            <a:extLst>
              <a:ext uri="{FF2B5EF4-FFF2-40B4-BE49-F238E27FC236}">
                <a16:creationId xmlns:a16="http://schemas.microsoft.com/office/drawing/2014/main" id="{81EBA106-BF59-4B81-AA7A-C70B8C5F34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8865"/>
          <a:stretch/>
        </p:blipFill>
        <p:spPr>
          <a:xfrm>
            <a:off x="5903020" y="0"/>
            <a:ext cx="6288980" cy="6858000"/>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0"/>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289307"/>
            <a:ext cx="563145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lang="en-US" sz="2600" b="1" dirty="0">
                <a:solidFill>
                  <a:srgbClr val="1F1A62"/>
                </a:solidFill>
                <a:latin typeface="Helvetica" panose="020B0604020202020204" pitchFamily="34" charset="0"/>
                <a:cs typeface="Helvetica" panose="020B0604020202020204" pitchFamily="34" charset="0"/>
              </a:rPr>
              <a:t>Including exploring</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new features </a:t>
            </a:r>
            <a:r>
              <a:rPr lang="en-US" sz="2600" b="1" dirty="0">
                <a:solidFill>
                  <a:srgbClr val="1F1A62"/>
                </a:solidFill>
                <a:latin typeface="Helvetica" panose="020B0604020202020204" pitchFamily="34" charset="0"/>
                <a:cs typeface="Helvetica" panose="020B0604020202020204" pitchFamily="34" charset="0"/>
              </a:rPr>
              <a:t>on</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a:t>
            </a:r>
            <a:r>
              <a:rPr lang="en-US" sz="2600" b="1" dirty="0">
                <a:solidFill>
                  <a:srgbClr val="1F1A62"/>
                </a:solidFill>
                <a:latin typeface="Helvetica" panose="020B0604020202020204" pitchFamily="34" charset="0"/>
                <a:cs typeface="Helvetica" panose="020B0604020202020204" pitchFamily="34" charset="0"/>
              </a:rPr>
              <a:t>their</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smart TVs </a:t>
            </a:r>
            <a:r>
              <a:rPr lang="en-US" sz="2600" b="1" dirty="0">
                <a:solidFill>
                  <a:srgbClr val="1F1A62"/>
                </a:solidFill>
                <a:latin typeface="Helvetica" panose="020B0604020202020204" pitchFamily="34" charset="0"/>
                <a:cs typeface="Helvetica" panose="020B0604020202020204" pitchFamily="34" charset="0"/>
              </a:rPr>
              <a:t>and</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connected devices</a:t>
            </a:r>
          </a:p>
        </p:txBody>
      </p:sp>
      <p:graphicFrame>
        <p:nvGraphicFramePr>
          <p:cNvPr id="8" name="Chart 7">
            <a:extLst>
              <a:ext uri="{FF2B5EF4-FFF2-40B4-BE49-F238E27FC236}">
                <a16:creationId xmlns:a16="http://schemas.microsoft.com/office/drawing/2014/main" id="{05AABE76-1EB0-4DB6-8876-63CF63BA1C5B}"/>
              </a:ext>
            </a:extLst>
          </p:cNvPr>
          <p:cNvGraphicFramePr/>
          <p:nvPr/>
        </p:nvGraphicFramePr>
        <p:xfrm>
          <a:off x="171222" y="3251200"/>
          <a:ext cx="5574462" cy="310024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123421"/>
            <a:ext cx="588150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 top 2 box (agree completely or agree somewhat).</a:t>
            </a: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314158"/>
            <a:ext cx="58815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 have learned how to use more features on my </a:t>
            </a:r>
            <a:b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smart TV or a TV related device/platform”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Top 2 Box (Agree Completely or Agree Somewhat)</a:t>
            </a:r>
          </a:p>
        </p:txBody>
      </p:sp>
    </p:spTree>
    <p:extLst>
      <p:ext uri="{BB962C8B-B14F-4D97-AF65-F5344CB8AC3E}">
        <p14:creationId xmlns:p14="http://schemas.microsoft.com/office/powerpoint/2010/main" val="222857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16</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77207"/>
            <a:ext cx="11749730" cy="492443"/>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And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sampling</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both ad-supported and subscription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streaming services </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581539" y="425400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37%</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09344" y="4943420"/>
            <a:ext cx="2453284" cy="707886"/>
          </a:xfrm>
          <a:prstGeom prst="rect">
            <a:avLst/>
          </a:prstGeom>
          <a:noFill/>
        </p:spPr>
        <p:txBody>
          <a:bodyPr wrap="square" rtlCol="0" anchor="ctr">
            <a:spAutoFit/>
          </a:bodyPr>
          <a:lstStyle/>
          <a:p>
            <a:pPr algn="ctr"/>
            <a:r>
              <a:rPr lang="en-US" sz="2000" b="1" dirty="0">
                <a:solidFill>
                  <a:srgbClr val="1F1A62"/>
                </a:solidFill>
                <a:latin typeface="Helvetica" panose="020B0403020202020204" pitchFamily="34" charset="0"/>
              </a:rPr>
              <a:t>Watched a free streaming service</a:t>
            </a:r>
          </a:p>
        </p:txBody>
      </p:sp>
      <p:sp>
        <p:nvSpPr>
          <p:cNvPr id="28" name="TextBox 27">
            <a:extLst>
              <a:ext uri="{FF2B5EF4-FFF2-40B4-BE49-F238E27FC236}">
                <a16:creationId xmlns:a16="http://schemas.microsoft.com/office/drawing/2014/main" id="{A3C1315C-C509-41B1-B5A5-78979D5D1530}"/>
              </a:ext>
            </a:extLst>
          </p:cNvPr>
          <p:cNvSpPr txBox="1"/>
          <p:nvPr/>
        </p:nvSpPr>
        <p:spPr>
          <a:xfrm>
            <a:off x="5490533" y="425400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36%</a:t>
            </a:r>
          </a:p>
        </p:txBody>
      </p:sp>
      <p:sp>
        <p:nvSpPr>
          <p:cNvPr id="30" name="TextBox 29">
            <a:extLst>
              <a:ext uri="{FF2B5EF4-FFF2-40B4-BE49-F238E27FC236}">
                <a16:creationId xmlns:a16="http://schemas.microsoft.com/office/drawing/2014/main" id="{82FDCA69-87E1-4D1B-BF4B-9024258A9E93}"/>
              </a:ext>
            </a:extLst>
          </p:cNvPr>
          <p:cNvSpPr txBox="1"/>
          <p:nvPr/>
        </p:nvSpPr>
        <p:spPr>
          <a:xfrm>
            <a:off x="9118395" y="425400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9%</a:t>
            </a:r>
          </a:p>
        </p:txBody>
      </p:sp>
      <p:sp>
        <p:nvSpPr>
          <p:cNvPr id="34" name="TextBox 33">
            <a:extLst>
              <a:ext uri="{FF2B5EF4-FFF2-40B4-BE49-F238E27FC236}">
                <a16:creationId xmlns:a16="http://schemas.microsoft.com/office/drawing/2014/main" id="{1B16EB37-9425-4CF6-AA99-B455F9426AB7}"/>
              </a:ext>
            </a:extLst>
          </p:cNvPr>
          <p:cNvSpPr txBox="1"/>
          <p:nvPr/>
        </p:nvSpPr>
        <p:spPr>
          <a:xfrm>
            <a:off x="-1813" y="1691226"/>
            <a:ext cx="12191999" cy="584775"/>
          </a:xfrm>
          <a:prstGeom prst="rect">
            <a:avLst/>
          </a:prstGeom>
          <a:noFill/>
        </p:spPr>
        <p:txBody>
          <a:bodyPr wrap="square" rtlCol="0">
            <a:spAutoFit/>
          </a:bodyPr>
          <a:lstStyle/>
          <a:p>
            <a:pPr algn="ctr"/>
            <a:r>
              <a:rPr lang="en-US" sz="1600" b="1" u="sng" dirty="0">
                <a:solidFill>
                  <a:srgbClr val="1F1A62"/>
                </a:solidFill>
                <a:latin typeface="Helvetica" panose="020B0403020202020204" pitchFamily="34" charset="0"/>
              </a:rPr>
              <a:t>Since the COVID-19 Pandemic, have you done any of the following?</a:t>
            </a:r>
            <a:br>
              <a:rPr lang="en-US" sz="1600" u="sng" dirty="0">
                <a:solidFill>
                  <a:srgbClr val="1F1A62"/>
                </a:solidFill>
                <a:latin typeface="Helvetica" panose="020B0403020202020204" pitchFamily="34" charset="0"/>
              </a:rPr>
            </a:br>
            <a:r>
              <a:rPr lang="en-US" sz="1600" dirty="0">
                <a:solidFill>
                  <a:srgbClr val="1F1A62"/>
                </a:solidFill>
                <a:latin typeface="Helvetica" panose="020B0403020202020204" pitchFamily="34" charset="0"/>
              </a:rPr>
              <a:t>P18+</a:t>
            </a:r>
          </a:p>
        </p:txBody>
      </p:sp>
      <p:sp>
        <p:nvSpPr>
          <p:cNvPr id="21" name="TextBox 20">
            <a:extLst>
              <a:ext uri="{FF2B5EF4-FFF2-40B4-BE49-F238E27FC236}">
                <a16:creationId xmlns:a16="http://schemas.microsoft.com/office/drawing/2014/main" id="{BC8F9836-56D1-42EA-9747-9DB2882DD7A3}"/>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Q10: Since the COVID-19 Pandemic, have you done any of the following? Note: Percentages don’t add to 100% because it excludes “none of the above” response. </a:t>
            </a:r>
          </a:p>
        </p:txBody>
      </p:sp>
      <p:sp>
        <p:nvSpPr>
          <p:cNvPr id="15" name="Rectangle 14">
            <a:extLst>
              <a:ext uri="{FF2B5EF4-FFF2-40B4-BE49-F238E27FC236}">
                <a16:creationId xmlns:a16="http://schemas.microsoft.com/office/drawing/2014/main" id="{58DB40D0-403B-4860-8B1C-EE1FE91ECAB6}"/>
              </a:ext>
            </a:extLst>
          </p:cNvPr>
          <p:cNvSpPr/>
          <p:nvPr/>
        </p:nvSpPr>
        <p:spPr>
          <a:xfrm>
            <a:off x="714678" y="5602498"/>
            <a:ext cx="2842616" cy="276999"/>
          </a:xfrm>
          <a:prstGeom prst="rect">
            <a:avLst/>
          </a:prstGeom>
        </p:spPr>
        <p:txBody>
          <a:bodyPr wrap="square">
            <a:spAutoFit/>
          </a:bodyPr>
          <a:lstStyle/>
          <a:p>
            <a:pPr algn="ctr"/>
            <a:r>
              <a:rPr lang="pl-PL" sz="1200" dirty="0">
                <a:solidFill>
                  <a:srgbClr val="1F1A62"/>
                </a:solidFill>
                <a:latin typeface="Helvetica" panose="020B0403020202020204" pitchFamily="34" charset="0"/>
              </a:rPr>
              <a:t>(e.g. R</a:t>
            </a:r>
            <a:r>
              <a:rPr lang="en-US" sz="1200" dirty="0" err="1">
                <a:solidFill>
                  <a:srgbClr val="1F1A62"/>
                </a:solidFill>
                <a:latin typeface="Helvetica" panose="020B0403020202020204" pitchFamily="34" charset="0"/>
              </a:rPr>
              <a:t>oku</a:t>
            </a:r>
            <a:r>
              <a:rPr lang="pl-PL" sz="1200" dirty="0">
                <a:solidFill>
                  <a:srgbClr val="1F1A62"/>
                </a:solidFill>
                <a:latin typeface="Helvetica" panose="020B0403020202020204" pitchFamily="34" charset="0"/>
              </a:rPr>
              <a:t>, Pluto or Tubi)</a:t>
            </a:r>
            <a:endParaRPr lang="en-US" sz="1200" dirty="0"/>
          </a:p>
        </p:txBody>
      </p:sp>
      <p:sp>
        <p:nvSpPr>
          <p:cNvPr id="33" name="TextBox 32">
            <a:extLst>
              <a:ext uri="{FF2B5EF4-FFF2-40B4-BE49-F238E27FC236}">
                <a16:creationId xmlns:a16="http://schemas.microsoft.com/office/drawing/2014/main" id="{BA689D15-B1F8-4388-B6D2-9D8441844B84}"/>
              </a:ext>
            </a:extLst>
          </p:cNvPr>
          <p:cNvSpPr txBox="1"/>
          <p:nvPr/>
        </p:nvSpPr>
        <p:spPr>
          <a:xfrm>
            <a:off x="4843654" y="4943420"/>
            <a:ext cx="2453284" cy="707886"/>
          </a:xfrm>
          <a:prstGeom prst="rect">
            <a:avLst/>
          </a:prstGeom>
          <a:noFill/>
        </p:spPr>
        <p:txBody>
          <a:bodyPr wrap="square" rtlCol="0" anchor="ctr">
            <a:spAutoFit/>
          </a:bodyPr>
          <a:lstStyle/>
          <a:p>
            <a:pPr algn="ctr"/>
            <a:r>
              <a:rPr lang="en-US" sz="2000" b="1" dirty="0">
                <a:solidFill>
                  <a:srgbClr val="1F1A62"/>
                </a:solidFill>
                <a:latin typeface="Helvetica" panose="020B0403020202020204" pitchFamily="34" charset="0"/>
              </a:rPr>
              <a:t>Added a new streaming service</a:t>
            </a:r>
          </a:p>
        </p:txBody>
      </p:sp>
      <p:sp>
        <p:nvSpPr>
          <p:cNvPr id="36" name="Rectangle 35">
            <a:extLst>
              <a:ext uri="{FF2B5EF4-FFF2-40B4-BE49-F238E27FC236}">
                <a16:creationId xmlns:a16="http://schemas.microsoft.com/office/drawing/2014/main" id="{C2FF8344-1308-440F-9668-C6FCF4BE58CC}"/>
              </a:ext>
            </a:extLst>
          </p:cNvPr>
          <p:cNvSpPr/>
          <p:nvPr/>
        </p:nvSpPr>
        <p:spPr>
          <a:xfrm>
            <a:off x="4539241" y="5602498"/>
            <a:ext cx="3062110" cy="276999"/>
          </a:xfrm>
          <a:prstGeom prst="rect">
            <a:avLst/>
          </a:prstGeom>
        </p:spPr>
        <p:txBody>
          <a:bodyPr wrap="square">
            <a:spAutoFit/>
          </a:bodyPr>
          <a:lstStyle/>
          <a:p>
            <a:pPr algn="ctr"/>
            <a:r>
              <a:rPr lang="en-US" sz="1200" dirty="0">
                <a:solidFill>
                  <a:srgbClr val="1F1A62"/>
                </a:solidFill>
                <a:latin typeface="Helvetica" panose="020B0403020202020204" pitchFamily="34" charset="0"/>
              </a:rPr>
              <a:t>(i.e., Apple TV+, Netflix, etc.)</a:t>
            </a:r>
            <a:endParaRPr lang="en-US" sz="1200" dirty="0"/>
          </a:p>
        </p:txBody>
      </p:sp>
      <p:sp>
        <p:nvSpPr>
          <p:cNvPr id="37" name="TextBox 36">
            <a:extLst>
              <a:ext uri="{FF2B5EF4-FFF2-40B4-BE49-F238E27FC236}">
                <a16:creationId xmlns:a16="http://schemas.microsoft.com/office/drawing/2014/main" id="{41E7E311-8E40-4F8D-A92F-8C59176F4C6C}"/>
              </a:ext>
            </a:extLst>
          </p:cNvPr>
          <p:cNvSpPr txBox="1"/>
          <p:nvPr/>
        </p:nvSpPr>
        <p:spPr>
          <a:xfrm>
            <a:off x="8371682" y="4894612"/>
            <a:ext cx="2597555" cy="707886"/>
          </a:xfrm>
          <a:prstGeom prst="rect">
            <a:avLst/>
          </a:prstGeom>
          <a:noFill/>
        </p:spPr>
        <p:txBody>
          <a:bodyPr wrap="square" rtlCol="0" anchor="ctr">
            <a:spAutoFit/>
          </a:bodyPr>
          <a:lstStyle/>
          <a:p>
            <a:pPr algn="ctr"/>
            <a:r>
              <a:rPr lang="en-US" sz="2000" b="1" dirty="0">
                <a:solidFill>
                  <a:srgbClr val="1F1A62"/>
                </a:solidFill>
                <a:latin typeface="Helvetica" panose="020B0403020202020204" pitchFamily="34" charset="0"/>
              </a:rPr>
              <a:t>Unsubscribed from a streaming service</a:t>
            </a:r>
          </a:p>
        </p:txBody>
      </p:sp>
      <p:sp>
        <p:nvSpPr>
          <p:cNvPr id="38" name="Rectangle 37">
            <a:extLst>
              <a:ext uri="{FF2B5EF4-FFF2-40B4-BE49-F238E27FC236}">
                <a16:creationId xmlns:a16="http://schemas.microsoft.com/office/drawing/2014/main" id="{2D25C11E-A4A9-48F4-8086-FD8B1D60D408}"/>
              </a:ext>
            </a:extLst>
          </p:cNvPr>
          <p:cNvSpPr/>
          <p:nvPr/>
        </p:nvSpPr>
        <p:spPr>
          <a:xfrm>
            <a:off x="8121632" y="5553690"/>
            <a:ext cx="3062110" cy="276999"/>
          </a:xfrm>
          <a:prstGeom prst="rect">
            <a:avLst/>
          </a:prstGeom>
        </p:spPr>
        <p:txBody>
          <a:bodyPr wrap="square">
            <a:spAutoFit/>
          </a:bodyPr>
          <a:lstStyle/>
          <a:p>
            <a:pPr algn="ctr"/>
            <a:r>
              <a:rPr lang="en-US" sz="1200" dirty="0">
                <a:solidFill>
                  <a:srgbClr val="1F1A62"/>
                </a:solidFill>
                <a:latin typeface="Helvetica" panose="020B0403020202020204" pitchFamily="34" charset="0"/>
              </a:rPr>
              <a:t>(i.e., Apple TV+, Netflix, etc.)</a:t>
            </a:r>
            <a:endParaRPr lang="en-US" sz="1200" dirty="0"/>
          </a:p>
        </p:txBody>
      </p:sp>
      <p:pic>
        <p:nvPicPr>
          <p:cNvPr id="22" name="Picture 21" descr="A picture containing drawing, clock&#10;&#10;Description automatically generated">
            <a:extLst>
              <a:ext uri="{FF2B5EF4-FFF2-40B4-BE49-F238E27FC236}">
                <a16:creationId xmlns:a16="http://schemas.microsoft.com/office/drawing/2014/main" id="{623640E9-A2FA-4E10-ABF6-905A59FA889F}"/>
              </a:ext>
            </a:extLst>
          </p:cNvPr>
          <p:cNvPicPr>
            <a:picLocks noChangeAspect="1"/>
          </p:cNvPicPr>
          <p:nvPr/>
        </p:nvPicPr>
        <p:blipFill>
          <a:blip r:embed="rId4"/>
          <a:stretch>
            <a:fillRect/>
          </a:stretch>
        </p:blipFill>
        <p:spPr>
          <a:xfrm>
            <a:off x="1191300" y="2338141"/>
            <a:ext cx="1945009" cy="1945009"/>
          </a:xfrm>
          <a:prstGeom prst="rect">
            <a:avLst/>
          </a:prstGeom>
        </p:spPr>
      </p:pic>
      <p:pic>
        <p:nvPicPr>
          <p:cNvPr id="23" name="Picture 22" descr="A picture containing clock, drawing, plate&#10;&#10;Description automatically generated">
            <a:extLst>
              <a:ext uri="{FF2B5EF4-FFF2-40B4-BE49-F238E27FC236}">
                <a16:creationId xmlns:a16="http://schemas.microsoft.com/office/drawing/2014/main" id="{4376551E-DD97-4D23-9B41-25A757127AEE}"/>
              </a:ext>
            </a:extLst>
          </p:cNvPr>
          <p:cNvPicPr>
            <a:picLocks noChangeAspect="1"/>
          </p:cNvPicPr>
          <p:nvPr/>
        </p:nvPicPr>
        <p:blipFill>
          <a:blip r:embed="rId5"/>
          <a:stretch>
            <a:fillRect/>
          </a:stretch>
        </p:blipFill>
        <p:spPr>
          <a:xfrm>
            <a:off x="5183897" y="2351008"/>
            <a:ext cx="1824206" cy="1824206"/>
          </a:xfrm>
          <a:prstGeom prst="rect">
            <a:avLst/>
          </a:prstGeom>
        </p:spPr>
      </p:pic>
      <p:pic>
        <p:nvPicPr>
          <p:cNvPr id="29" name="Picture 28" descr="A picture containing clock&#10;&#10;Description automatically generated">
            <a:extLst>
              <a:ext uri="{FF2B5EF4-FFF2-40B4-BE49-F238E27FC236}">
                <a16:creationId xmlns:a16="http://schemas.microsoft.com/office/drawing/2014/main" id="{334EFB70-7235-48C5-BA55-F865DB39A6F6}"/>
              </a:ext>
            </a:extLst>
          </p:cNvPr>
          <p:cNvPicPr>
            <a:picLocks noChangeAspect="1"/>
          </p:cNvPicPr>
          <p:nvPr/>
        </p:nvPicPr>
        <p:blipFill>
          <a:blip r:embed="rId6"/>
          <a:stretch>
            <a:fillRect/>
          </a:stretch>
        </p:blipFill>
        <p:spPr>
          <a:xfrm>
            <a:off x="8788558" y="2278168"/>
            <a:ext cx="1824206" cy="1824206"/>
          </a:xfrm>
          <a:prstGeom prst="rect">
            <a:avLst/>
          </a:prstGeom>
        </p:spPr>
      </p:pic>
    </p:spTree>
    <p:extLst>
      <p:ext uri="{BB962C8B-B14F-4D97-AF65-F5344CB8AC3E}">
        <p14:creationId xmlns:p14="http://schemas.microsoft.com/office/powerpoint/2010/main" val="58727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17</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23220"/>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Since the COVID-19 Pandemic, have you done any of the following?</a:t>
            </a:r>
            <a:br>
              <a:rPr lang="en-US" sz="1600" b="1" u="sng" dirty="0">
                <a:solidFill>
                  <a:srgbClr val="1F1A62"/>
                </a:solidFill>
                <a:latin typeface="Helvetica" panose="020B0604020202020204" pitchFamily="34" charset="0"/>
                <a:cs typeface="Helvetica" panose="020B0604020202020204" pitchFamily="34" charset="0"/>
              </a:rPr>
            </a:br>
            <a:r>
              <a:rPr lang="en-US" sz="1200" dirty="0">
                <a:solidFill>
                  <a:srgbClr val="1F1A62"/>
                </a:solidFill>
                <a:latin typeface="Helvetica" panose="020B0604020202020204" pitchFamily="34" charset="0"/>
                <a:cs typeface="Helvetica" panose="020B0604020202020204" pitchFamily="34" charset="0"/>
              </a:rPr>
              <a:t>% of respondents who done the following</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Q10: Since the COVID-19 Pandemic, have you done any of the following? Note: Percentages don’t add to 100% because it excludes “none of the above” response. </a:t>
            </a:r>
          </a:p>
        </p:txBody>
      </p:sp>
      <p:sp>
        <p:nvSpPr>
          <p:cNvPr id="14" name="Rectangle 13">
            <a:extLst>
              <a:ext uri="{FF2B5EF4-FFF2-40B4-BE49-F238E27FC236}">
                <a16:creationId xmlns:a16="http://schemas.microsoft.com/office/drawing/2014/main" id="{96A8196F-1F9D-47F8-8408-BC9AEF17103C}"/>
              </a:ext>
            </a:extLst>
          </p:cNvPr>
          <p:cNvSpPr/>
          <p:nvPr/>
        </p:nvSpPr>
        <p:spPr>
          <a:xfrm>
            <a:off x="274514" y="401265"/>
            <a:ext cx="11533304"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Young Adults along with HHs with kids are the drivers behind the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growth of streaming services</a:t>
            </a:r>
          </a:p>
        </p:txBody>
      </p:sp>
      <p:sp>
        <p:nvSpPr>
          <p:cNvPr id="16" name="TextBox 15">
            <a:extLst>
              <a:ext uri="{FF2B5EF4-FFF2-40B4-BE49-F238E27FC236}">
                <a16:creationId xmlns:a16="http://schemas.microsoft.com/office/drawing/2014/main" id="{F6CD378E-EA68-4E1D-B091-57C298742E94}"/>
              </a:ext>
            </a:extLst>
          </p:cNvPr>
          <p:cNvSpPr txBox="1"/>
          <p:nvPr/>
        </p:nvSpPr>
        <p:spPr>
          <a:xfrm>
            <a:off x="973293" y="5809685"/>
            <a:ext cx="2142069" cy="215444"/>
          </a:xfrm>
          <a:prstGeom prst="rect">
            <a:avLst/>
          </a:prstGeom>
          <a:noFill/>
        </p:spPr>
        <p:txBody>
          <a:bodyPr wrap="square" rtlCol="0">
            <a:spAutoFit/>
          </a:bodyPr>
          <a:lstStyle/>
          <a:p>
            <a:pPr algn="ctr"/>
            <a:r>
              <a:rPr lang="en-US" sz="800" dirty="0">
                <a:solidFill>
                  <a:srgbClr val="1F1A62"/>
                </a:solidFill>
                <a:latin typeface="Helvetica" panose="020B0403020202020204" pitchFamily="34" charset="0"/>
              </a:rPr>
              <a:t> (i.e. Roku, Tubi, or </a:t>
            </a:r>
            <a:r>
              <a:rPr lang="en-US" sz="800" dirty="0" err="1">
                <a:solidFill>
                  <a:srgbClr val="1F1A62"/>
                </a:solidFill>
                <a:latin typeface="Helvetica" panose="020B0403020202020204" pitchFamily="34" charset="0"/>
              </a:rPr>
              <a:t>PlutoTV</a:t>
            </a:r>
            <a:r>
              <a:rPr lang="en-US" sz="800" dirty="0">
                <a:solidFill>
                  <a:srgbClr val="1F1A62"/>
                </a:solidFill>
                <a:latin typeface="Helvetica" panose="020B0403020202020204" pitchFamily="34" charset="0"/>
              </a:rPr>
              <a:t>)</a:t>
            </a:r>
          </a:p>
        </p:txBody>
      </p:sp>
      <p:sp>
        <p:nvSpPr>
          <p:cNvPr id="17" name="TextBox 16">
            <a:extLst>
              <a:ext uri="{FF2B5EF4-FFF2-40B4-BE49-F238E27FC236}">
                <a16:creationId xmlns:a16="http://schemas.microsoft.com/office/drawing/2014/main" id="{63404C31-4A0F-40FB-A9C2-83465B85D10E}"/>
              </a:ext>
            </a:extLst>
          </p:cNvPr>
          <p:cNvSpPr txBox="1"/>
          <p:nvPr/>
        </p:nvSpPr>
        <p:spPr>
          <a:xfrm>
            <a:off x="4970132" y="5809685"/>
            <a:ext cx="2142069" cy="215444"/>
          </a:xfrm>
          <a:prstGeom prst="rect">
            <a:avLst/>
          </a:prstGeom>
          <a:noFill/>
        </p:spPr>
        <p:txBody>
          <a:bodyPr wrap="square" rtlCol="0">
            <a:spAutoFit/>
          </a:bodyPr>
          <a:lstStyle/>
          <a:p>
            <a:pPr algn="ctr"/>
            <a:r>
              <a:rPr lang="en-US" sz="800" dirty="0">
                <a:solidFill>
                  <a:srgbClr val="1F1A62"/>
                </a:solidFill>
                <a:latin typeface="Helvetica" panose="020B0403020202020204" pitchFamily="34" charset="0"/>
              </a:rPr>
              <a:t>(i.e., Apple TV+, Netflix, etc.)</a:t>
            </a:r>
          </a:p>
        </p:txBody>
      </p:sp>
    </p:spTree>
    <p:extLst>
      <p:ext uri="{BB962C8B-B14F-4D97-AF65-F5344CB8AC3E}">
        <p14:creationId xmlns:p14="http://schemas.microsoft.com/office/powerpoint/2010/main" val="3569484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nvGraphicFramePr>
        <p:xfrm>
          <a:off x="185738" y="2300287"/>
          <a:ext cx="11858625" cy="3915539"/>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311678" y="144558"/>
            <a:ext cx="1177090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While all media is a source of entertainment, each provides a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second core role in people’s lives</a:t>
            </a:r>
          </a:p>
        </p:txBody>
      </p:sp>
      <p:sp>
        <p:nvSpPr>
          <p:cNvPr id="19" name="TextBox 18">
            <a:extLst>
              <a:ext uri="{FF2B5EF4-FFF2-40B4-BE49-F238E27FC236}">
                <a16:creationId xmlns:a16="http://schemas.microsoft.com/office/drawing/2014/main" id="{CB3E3A38-804F-4BED-8F89-C9595A911ED5}"/>
              </a:ext>
            </a:extLst>
          </p:cNvPr>
          <p:cNvSpPr txBox="1"/>
          <p:nvPr/>
        </p:nvSpPr>
        <p:spPr>
          <a:xfrm>
            <a:off x="2635596" y="1738464"/>
            <a:ext cx="6946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Reasons For Platform Usage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use the following platforms for a reason</a:t>
            </a:r>
          </a:p>
        </p:txBody>
      </p:sp>
      <p:sp>
        <p:nvSpPr>
          <p:cNvPr id="14" name="TextBox 13">
            <a:extLst>
              <a:ext uri="{FF2B5EF4-FFF2-40B4-BE49-F238E27FC236}">
                <a16:creationId xmlns:a16="http://schemas.microsoft.com/office/drawing/2014/main" id="{6C7F6F8B-F2EE-4F5A-B1BB-8C13D06431B7}"/>
              </a:ext>
            </a:extLst>
          </p:cNvPr>
          <p:cNvSpPr txBox="1"/>
          <p:nvPr/>
        </p:nvSpPr>
        <p:spPr>
          <a:xfrm>
            <a:off x="481665" y="6237221"/>
            <a:ext cx="11430934"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Q4: During the COVID-19 pandemic, what are the primary reasons you utilized the media below?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ability to choose multiple responses.</a:t>
            </a:r>
            <a:r>
              <a:rPr lang="en-US" sz="700" dirty="0">
                <a:solidFill>
                  <a:srgbClr val="1F1A62"/>
                </a:solidFill>
                <a:latin typeface="Helvetica" panose="020B0604020202020204" pitchFamily="34" charset="0"/>
                <a:cs typeface="Helvetica" panose="020B0604020202020204" pitchFamily="34" charset="0"/>
              </a:rPr>
              <a:t> SVOD: Subscription Video On Demand (e.g. Netflix, Amazon Prime Video), AVOD: Ad-Supported Video On Demand (e.g. Tubi, Roku).</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5" name="Triangle 30">
            <a:extLst>
              <a:ext uri="{FF2B5EF4-FFF2-40B4-BE49-F238E27FC236}">
                <a16:creationId xmlns:a16="http://schemas.microsoft.com/office/drawing/2014/main" id="{25D7B8A4-6B05-4F3E-92A0-7443124FFD10}"/>
              </a:ext>
            </a:extLst>
          </p:cNvPr>
          <p:cNvSpPr/>
          <p:nvPr/>
        </p:nvSpPr>
        <p:spPr>
          <a:xfrm rot="5400000">
            <a:off x="425614" y="1110408"/>
            <a:ext cx="200893" cy="209936"/>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FDB90DC-8A8D-4753-BE73-220AC2410A8D}"/>
              </a:ext>
            </a:extLst>
          </p:cNvPr>
          <p:cNvSpPr txBox="1"/>
          <p:nvPr/>
        </p:nvSpPr>
        <p:spPr>
          <a:xfrm>
            <a:off x="688324" y="1012066"/>
            <a:ext cx="10627509" cy="646331"/>
          </a:xfrm>
          <a:prstGeom prst="rect">
            <a:avLst/>
          </a:prstGeom>
          <a:noFill/>
        </p:spPr>
        <p:txBody>
          <a:bodyPr wrap="square" rtlCol="0">
            <a:spAutoFit/>
          </a:bodyPr>
          <a:lstStyle/>
          <a:p>
            <a:pPr lvl="0">
              <a:defRPr/>
            </a:pPr>
            <a:r>
              <a:rPr lang="en-US" dirty="0">
                <a:solidFill>
                  <a:srgbClr val="1F1A62"/>
                </a:solidFill>
                <a:latin typeface="Helvetica Light" panose="020B0403020202020204" pitchFamily="34" charset="0"/>
              </a:rPr>
              <a:t>Movies help viewers </a:t>
            </a:r>
            <a:r>
              <a:rPr lang="en-US" b="1" dirty="0">
                <a:solidFill>
                  <a:srgbClr val="E84A99"/>
                </a:solidFill>
                <a:latin typeface="Helvetica Light" panose="020B0403020202020204" pitchFamily="34" charset="0"/>
              </a:rPr>
              <a:t>escape reality</a:t>
            </a:r>
            <a:r>
              <a:rPr lang="en-US" dirty="0">
                <a:solidFill>
                  <a:srgbClr val="1F1A62"/>
                </a:solidFill>
                <a:latin typeface="Helvetica Light" panose="020B0403020202020204" pitchFamily="34" charset="0"/>
              </a:rPr>
              <a:t>, social media acts as </a:t>
            </a:r>
            <a:r>
              <a:rPr lang="en-US" b="1" dirty="0">
                <a:solidFill>
                  <a:srgbClr val="E84A99"/>
                </a:solidFill>
                <a:latin typeface="Helvetica Light" panose="020B0403020202020204" pitchFamily="34" charset="0"/>
              </a:rPr>
              <a:t>entertainment</a:t>
            </a:r>
            <a:r>
              <a:rPr lang="en-US" dirty="0">
                <a:solidFill>
                  <a:srgbClr val="1F1A62"/>
                </a:solidFill>
                <a:latin typeface="Helvetica Light" panose="020B0403020202020204" pitchFamily="34" charset="0"/>
              </a:rPr>
              <a:t> and video games help people </a:t>
            </a:r>
            <a:r>
              <a:rPr lang="en-US" b="1" dirty="0">
                <a:solidFill>
                  <a:srgbClr val="E84A99"/>
                </a:solidFill>
                <a:latin typeface="Helvetica Light" panose="020B0403020202020204" pitchFamily="34" charset="0"/>
              </a:rPr>
              <a:t>stay in touch with their friends</a:t>
            </a:r>
            <a:endParaRPr lang="en-US" dirty="0">
              <a:solidFill>
                <a:srgbClr val="1F1A62"/>
              </a:solidFill>
              <a:latin typeface="Helvetica Light" panose="020B0403020202020204" pitchFamily="34" charset="0"/>
            </a:endParaRPr>
          </a:p>
        </p:txBody>
      </p:sp>
    </p:spTree>
    <p:extLst>
      <p:ext uri="{BB962C8B-B14F-4D97-AF65-F5344CB8AC3E}">
        <p14:creationId xmlns:p14="http://schemas.microsoft.com/office/powerpoint/2010/main" val="410099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&amp;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00580"/>
            <a:ext cx="1190844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Phones, social media and video chats have enabled us to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social distance, while </a:t>
            </a:r>
            <a:r>
              <a:rPr lang="en-US" sz="2600" b="1" dirty="0">
                <a:solidFill>
                  <a:srgbClr val="E84A99"/>
                </a:solidFill>
                <a:latin typeface="Helvetica" panose="020B0604020202020204" pitchFamily="2" charset="0"/>
              </a:rPr>
              <a:t>connecting</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 with family and friends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419083"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78%</a:t>
            </a:r>
          </a:p>
        </p:txBody>
      </p:sp>
      <p:sp>
        <p:nvSpPr>
          <p:cNvPr id="27" name="TextBox 26">
            <a:extLst>
              <a:ext uri="{FF2B5EF4-FFF2-40B4-BE49-F238E27FC236}">
                <a16:creationId xmlns:a16="http://schemas.microsoft.com/office/drawing/2014/main" id="{D8361B45-377B-440D-9942-40B5917D602B}"/>
              </a:ext>
            </a:extLst>
          </p:cNvPr>
          <p:cNvSpPr txBox="1"/>
          <p:nvPr/>
        </p:nvSpPr>
        <p:spPr>
          <a:xfrm>
            <a:off x="704195" y="5076930"/>
            <a:ext cx="2594308"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“To stay informed and keep in touch with friends I am using my phone more often”</a:t>
            </a:r>
          </a:p>
        </p:txBody>
      </p:sp>
      <p:sp>
        <p:nvSpPr>
          <p:cNvPr id="28" name="TextBox 27">
            <a:extLst>
              <a:ext uri="{FF2B5EF4-FFF2-40B4-BE49-F238E27FC236}">
                <a16:creationId xmlns:a16="http://schemas.microsoft.com/office/drawing/2014/main" id="{A3C1315C-C509-41B1-B5A5-78979D5D1530}"/>
              </a:ext>
            </a:extLst>
          </p:cNvPr>
          <p:cNvSpPr txBox="1"/>
          <p:nvPr/>
        </p:nvSpPr>
        <p:spPr>
          <a:xfrm>
            <a:off x="5510059"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76%</a:t>
            </a:r>
          </a:p>
        </p:txBody>
      </p:sp>
      <p:sp>
        <p:nvSpPr>
          <p:cNvPr id="29" name="TextBox 28">
            <a:extLst>
              <a:ext uri="{FF2B5EF4-FFF2-40B4-BE49-F238E27FC236}">
                <a16:creationId xmlns:a16="http://schemas.microsoft.com/office/drawing/2014/main" id="{B15FA562-ADB3-4FB7-BA1F-C7A8EC575DD7}"/>
              </a:ext>
            </a:extLst>
          </p:cNvPr>
          <p:cNvSpPr txBox="1"/>
          <p:nvPr/>
        </p:nvSpPr>
        <p:spPr>
          <a:xfrm>
            <a:off x="4844765" y="5076930"/>
            <a:ext cx="2495119"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“Social media is essential to stay in touch with friends and family”</a:t>
            </a:r>
          </a:p>
        </p:txBody>
      </p:sp>
      <p:sp>
        <p:nvSpPr>
          <p:cNvPr id="32" name="TextBox 31">
            <a:extLst>
              <a:ext uri="{FF2B5EF4-FFF2-40B4-BE49-F238E27FC236}">
                <a16:creationId xmlns:a16="http://schemas.microsoft.com/office/drawing/2014/main" id="{384172FD-06B0-40B1-8E3B-A26716FE6D78}"/>
              </a:ext>
            </a:extLst>
          </p:cNvPr>
          <p:cNvSpPr txBox="1"/>
          <p:nvPr/>
        </p:nvSpPr>
        <p:spPr>
          <a:xfrm>
            <a:off x="9603476" y="4445123"/>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51%</a:t>
            </a:r>
          </a:p>
        </p:txBody>
      </p:sp>
      <p:sp>
        <p:nvSpPr>
          <p:cNvPr id="35" name="TextBox 34">
            <a:extLst>
              <a:ext uri="{FF2B5EF4-FFF2-40B4-BE49-F238E27FC236}">
                <a16:creationId xmlns:a16="http://schemas.microsoft.com/office/drawing/2014/main" id="{B64C723F-E49F-4328-A299-C7D78F78AD37}"/>
              </a:ext>
            </a:extLst>
          </p:cNvPr>
          <p:cNvSpPr txBox="1"/>
          <p:nvPr/>
        </p:nvSpPr>
        <p:spPr>
          <a:xfrm>
            <a:off x="8769427" y="5076930"/>
            <a:ext cx="2831243" cy="89255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have tried a new service for the first time to communicate with friends or family”</a:t>
            </a:r>
            <a:b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(e.g. Zoom, Skype, Facetime, </a:t>
            </a:r>
            <a:r>
              <a:rPr kumimoji="0" lang="en-US" sz="1000" b="0" i="0" u="none" strike="noStrike" kern="1200" cap="none" spc="0" normalizeH="0" baseline="0" noProof="0" dirty="0" err="1">
                <a:ln>
                  <a:noFill/>
                </a:ln>
                <a:solidFill>
                  <a:srgbClr val="1F1A62"/>
                </a:solidFill>
                <a:effectLst/>
                <a:uLnTx/>
                <a:uFillTx/>
                <a:latin typeface="Helvetica" panose="020B0403020202020204" pitchFamily="34" charset="0"/>
                <a:ea typeface="+mn-ea"/>
                <a:cs typeface="+mn-cs"/>
              </a:rPr>
              <a:t>etc</a:t>
            </a: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sp>
        <p:nvSpPr>
          <p:cNvPr id="36" name="TextBox 35">
            <a:extLst>
              <a:ext uri="{FF2B5EF4-FFF2-40B4-BE49-F238E27FC236}">
                <a16:creationId xmlns:a16="http://schemas.microsoft.com/office/drawing/2014/main" id="{00E85A12-B5CE-4EAF-9AFA-FD536F5F1DF1}"/>
              </a:ext>
            </a:extLst>
          </p:cNvPr>
          <p:cNvSpPr txBox="1"/>
          <p:nvPr/>
        </p:nvSpPr>
        <p:spPr>
          <a:xfrm>
            <a:off x="-1813" y="1691226"/>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respondents who agree with the statement</a:t>
            </a:r>
            <a:br>
              <a:rPr kumimoji="0" lang="en-US" sz="18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P18+</a:t>
            </a:r>
          </a:p>
        </p:txBody>
      </p:sp>
      <p:pic>
        <p:nvPicPr>
          <p:cNvPr id="18" name="Picture 17" descr="A picture containing weapon, ball&#10;&#10;Description automatically generated">
            <a:extLst>
              <a:ext uri="{FF2B5EF4-FFF2-40B4-BE49-F238E27FC236}">
                <a16:creationId xmlns:a16="http://schemas.microsoft.com/office/drawing/2014/main" id="{B8F9D736-B143-43D9-9E54-8D1C5045BC1B}"/>
              </a:ext>
            </a:extLst>
          </p:cNvPr>
          <p:cNvPicPr>
            <a:picLocks noChangeAspect="1"/>
          </p:cNvPicPr>
          <p:nvPr/>
        </p:nvPicPr>
        <p:blipFill>
          <a:blip r:embed="rId4"/>
          <a:stretch>
            <a:fillRect/>
          </a:stretch>
        </p:blipFill>
        <p:spPr>
          <a:xfrm>
            <a:off x="5196137" y="2529137"/>
            <a:ext cx="1799726" cy="1799726"/>
          </a:xfrm>
          <a:prstGeom prst="rect">
            <a:avLst/>
          </a:prstGeom>
        </p:spPr>
      </p:pic>
      <p:pic>
        <p:nvPicPr>
          <p:cNvPr id="19" name="Picture 18" descr="A screen shot of a computer&#10;&#10;Description automatically generated">
            <a:extLst>
              <a:ext uri="{FF2B5EF4-FFF2-40B4-BE49-F238E27FC236}">
                <a16:creationId xmlns:a16="http://schemas.microsoft.com/office/drawing/2014/main" id="{745E1FC6-AB30-432E-BB35-B5DF883A2851}"/>
              </a:ext>
            </a:extLst>
          </p:cNvPr>
          <p:cNvPicPr>
            <a:picLocks noChangeAspect="1"/>
          </p:cNvPicPr>
          <p:nvPr/>
        </p:nvPicPr>
        <p:blipFill>
          <a:blip r:embed="rId5"/>
          <a:stretch>
            <a:fillRect/>
          </a:stretch>
        </p:blipFill>
        <p:spPr>
          <a:xfrm>
            <a:off x="1132509" y="2603078"/>
            <a:ext cx="1737681" cy="1737681"/>
          </a:xfrm>
          <a:prstGeom prst="rect">
            <a:avLst/>
          </a:prstGeom>
        </p:spPr>
      </p:pic>
      <p:pic>
        <p:nvPicPr>
          <p:cNvPr id="21" name="Picture 20" descr="A close up of a logo&#10;&#10;Description automatically generated">
            <a:extLst>
              <a:ext uri="{FF2B5EF4-FFF2-40B4-BE49-F238E27FC236}">
                <a16:creationId xmlns:a16="http://schemas.microsoft.com/office/drawing/2014/main" id="{1B6F6E7B-F740-4C78-9DCC-771BF65D0E65}"/>
              </a:ext>
            </a:extLst>
          </p:cNvPr>
          <p:cNvPicPr>
            <a:picLocks noChangeAspect="1"/>
          </p:cNvPicPr>
          <p:nvPr/>
        </p:nvPicPr>
        <p:blipFill>
          <a:blip r:embed="rId6"/>
          <a:stretch>
            <a:fillRect/>
          </a:stretch>
        </p:blipFill>
        <p:spPr>
          <a:xfrm>
            <a:off x="9154439" y="2529137"/>
            <a:ext cx="1799726" cy="1799726"/>
          </a:xfrm>
          <a:prstGeom prst="rect">
            <a:avLst/>
          </a:prstGeom>
        </p:spPr>
      </p:pic>
    </p:spTree>
    <p:extLst>
      <p:ext uri="{BB962C8B-B14F-4D97-AF65-F5344CB8AC3E}">
        <p14:creationId xmlns:p14="http://schemas.microsoft.com/office/powerpoint/2010/main" val="260349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r>
              <a:rPr lang="en-US" sz="3600" b="1" dirty="0">
                <a:solidFill>
                  <a:srgbClr val="ED3C8D"/>
                </a:solidFill>
                <a:latin typeface="Helvetica" pitchFamily="2" charset="0"/>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r>
              <a:rPr lang="en-US" sz="2000" dirty="0">
                <a:solidFill>
                  <a:srgbClr val="1F1A62"/>
                </a:solidFill>
                <a:latin typeface="Helvetica" pitchFamily="2" charset="0"/>
              </a:rPr>
              <a:t>VAB is an insights-driven organization that inspires marketers to reimagine their media strategies resulting in fully informed decisions. </a:t>
            </a:r>
          </a:p>
          <a:p>
            <a:endParaRPr lang="en-US" sz="2000" dirty="0">
              <a:solidFill>
                <a:srgbClr val="1F1A62"/>
              </a:solidFill>
              <a:latin typeface="Helvetica" pitchFamily="2" charset="0"/>
            </a:endParaRPr>
          </a:p>
          <a:p>
            <a:endParaRPr lang="en-US" dirty="0">
              <a:latin typeface="Helvetica" panose="020B0604020202020204" pitchFamily="34" charset="0"/>
              <a:cs typeface="Helvetica" panose="020B0604020202020204" pitchFamily="34" charset="0"/>
            </a:endParaRP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a:t>
            </a:fld>
            <a:endParaRPr lang="en-US" dirty="0"/>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r>
              <a:rPr lang="en-US" sz="2000" dirty="0">
                <a:solidFill>
                  <a:srgbClr val="1F1A62"/>
                </a:solidFill>
                <a:latin typeface="Helvetica" pitchFamily="2" charset="0"/>
              </a:rPr>
              <a:t>Drawing on our marketing expertise, we </a:t>
            </a:r>
            <a:r>
              <a:rPr lang="en-US" sz="2000" b="1" dirty="0">
                <a:solidFill>
                  <a:srgbClr val="1F1A62"/>
                </a:solidFill>
                <a:latin typeface="Helvetica" pitchFamily="2" charset="0"/>
              </a:rPr>
              <a:t>simplify</a:t>
            </a:r>
            <a:r>
              <a:rPr lang="en-US" sz="2000" dirty="0">
                <a:solidFill>
                  <a:srgbClr val="1F1A62"/>
                </a:solidFill>
                <a:latin typeface="Helvetica" pitchFamily="2" charset="0"/>
              </a:rPr>
              <a:t> the complexities in our industry and </a:t>
            </a:r>
            <a:r>
              <a:rPr lang="en-US" sz="2000" b="1" dirty="0">
                <a:solidFill>
                  <a:srgbClr val="00BFF2"/>
                </a:solidFill>
                <a:latin typeface="Helvetica" panose="020B0604020202020204" pitchFamily="34" charset="0"/>
                <a:cs typeface="Helvetica" panose="020B0604020202020204" pitchFamily="34" charset="0"/>
              </a:rPr>
              <a:t>discover</a:t>
            </a:r>
            <a:r>
              <a:rPr lang="en-US" sz="2000" dirty="0">
                <a:solidFill>
                  <a:srgbClr val="1F1A62"/>
                </a:solidFill>
                <a:latin typeface="Helvetica" pitchFamily="2" charset="0"/>
              </a:rPr>
              <a:t> new insights that </a:t>
            </a:r>
            <a:r>
              <a:rPr lang="en-US" sz="2000" b="1" dirty="0">
                <a:solidFill>
                  <a:srgbClr val="4EBEA4"/>
                </a:solidFill>
                <a:latin typeface="Helvetica" pitchFamily="2" charset="0"/>
              </a:rPr>
              <a:t>transform</a:t>
            </a:r>
            <a:r>
              <a:rPr lang="en-US" sz="2000" dirty="0">
                <a:solidFill>
                  <a:srgbClr val="1F1A62"/>
                </a:solidFill>
                <a:latin typeface="Helvetica" pitchFamily="2" charset="0"/>
              </a:rPr>
              <a:t> the way marketers look at their media strategy.  </a:t>
            </a:r>
          </a:p>
        </p:txBody>
      </p:sp>
      <p:pic>
        <p:nvPicPr>
          <p:cNvPr id="13" name="Picture 12">
            <a:extLst>
              <a:ext uri="{FF2B5EF4-FFF2-40B4-BE49-F238E27FC236}">
                <a16:creationId xmlns:a16="http://schemas.microsoft.com/office/drawing/2014/main" id="{02C60DF1-3607-4A86-90B9-C4B822C771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6438"/>
            <a:ext cx="6103630" cy="3553596"/>
          </a:xfrm>
          <a:prstGeom prst="rect">
            <a:avLst/>
          </a:prstGeom>
        </p:spPr>
      </p:pic>
      <p:sp>
        <p:nvSpPr>
          <p:cNvPr id="8" name="Text Box 2">
            <a:extLst>
              <a:ext uri="{FF2B5EF4-FFF2-40B4-BE49-F238E27FC236}">
                <a16:creationId xmlns:a16="http://schemas.microsoft.com/office/drawing/2014/main" id="{B21A2852-521C-49E4-9320-0E5234890EB2}"/>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14" name="Text Box 2">
            <a:extLst>
              <a:ext uri="{FF2B5EF4-FFF2-40B4-BE49-F238E27FC236}">
                <a16:creationId xmlns:a16="http://schemas.microsoft.com/office/drawing/2014/main" id="{4CADF7FF-14D1-4AC6-9497-6EE7DFA7A7AC}"/>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15" name="Text Box 2">
            <a:extLst>
              <a:ext uri="{FF2B5EF4-FFF2-40B4-BE49-F238E27FC236}">
                <a16:creationId xmlns:a16="http://schemas.microsoft.com/office/drawing/2014/main" id="{17F8D0B8-36C0-4DDD-8E60-D1BBD3AB5ACE}"/>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spTree>
    <p:extLst>
      <p:ext uri="{BB962C8B-B14F-4D97-AF65-F5344CB8AC3E}">
        <p14:creationId xmlns:p14="http://schemas.microsoft.com/office/powerpoint/2010/main" val="122535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9217289-C02A-492E-8009-0E071D1A45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5" t="1120" r="2389" b="41587"/>
          <a:stretch/>
        </p:blipFill>
        <p:spPr>
          <a:xfrm>
            <a:off x="4057834" y="1731460"/>
            <a:ext cx="4074056" cy="3964262"/>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42792"/>
            <a:ext cx="11601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Q4: During the COVID-19 pandemic, what are the primary reasons you utilized the media below?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ability to choose multiple responses.</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12861"/>
            <a:ext cx="1186853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While Gen Z is using video games to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stay in touch with their friends, affluent targets </a:t>
            </a:r>
            <a:r>
              <a:rPr lang="en-US" sz="2600" b="1" dirty="0">
                <a:solidFill>
                  <a:srgbClr val="1F1A62"/>
                </a:solidFill>
                <a:latin typeface="Helvetica" panose="020B0604020202020204" pitchFamily="2" charset="0"/>
              </a:rPr>
              <a:t>are turning to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podcasts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to</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rPr>
              <a:t>learn something new, and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multicultural </a:t>
            </a:r>
            <a:r>
              <a:rPr lang="en-US" sz="2600" b="1" dirty="0">
                <a:solidFill>
                  <a:srgbClr val="1F1A62"/>
                </a:solidFill>
                <a:latin typeface="Helvetica" panose="020B0604020202020204" pitchFamily="2" charset="0"/>
              </a:rPr>
              <a:t>audiences</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rPr>
              <a:t>are mastering TV related </a:t>
            </a:r>
            <a:r>
              <a:rPr lang="en-US" sz="2600" b="1" dirty="0">
                <a:solidFill>
                  <a:srgbClr val="E84A99"/>
                </a:solidFill>
                <a:latin typeface="Helvetica" panose="020B0604020202020204" pitchFamily="2" charset="0"/>
              </a:rPr>
              <a:t>tech</a:t>
            </a:r>
          </a:p>
        </p:txBody>
      </p:sp>
      <p:pic>
        <p:nvPicPr>
          <p:cNvPr id="4" name="Picture 3" descr="A person in glasses looking at the camera&#10;&#10;Description automatically generated">
            <a:extLst>
              <a:ext uri="{FF2B5EF4-FFF2-40B4-BE49-F238E27FC236}">
                <a16:creationId xmlns:a16="http://schemas.microsoft.com/office/drawing/2014/main" id="{18442267-C262-4F89-A45F-29E76F36E83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39364" r="5022"/>
          <a:stretch/>
        </p:blipFill>
        <p:spPr>
          <a:xfrm>
            <a:off x="72570" y="1731460"/>
            <a:ext cx="3937000" cy="3934617"/>
          </a:xfrm>
          <a:prstGeom prst="rect">
            <a:avLst/>
          </a:prstGeom>
          <a:ln>
            <a:solidFill>
              <a:srgbClr val="1F1A62"/>
            </a:solidFill>
          </a:ln>
        </p:spPr>
      </p:pic>
      <p:sp>
        <p:nvSpPr>
          <p:cNvPr id="7" name="TextBox 6">
            <a:extLst>
              <a:ext uri="{FF2B5EF4-FFF2-40B4-BE49-F238E27FC236}">
                <a16:creationId xmlns:a16="http://schemas.microsoft.com/office/drawing/2014/main" id="{D4BACA23-2039-4ADA-9897-92DCB5851E85}"/>
              </a:ext>
            </a:extLst>
          </p:cNvPr>
          <p:cNvSpPr txBox="1"/>
          <p:nvPr/>
        </p:nvSpPr>
        <p:spPr>
          <a:xfrm>
            <a:off x="69203" y="4420858"/>
            <a:ext cx="4038601"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28%</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7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of P18-24 are </a:t>
            </a:r>
            <a:r>
              <a:rPr kumimoji="0" lang="en-US" sz="1700" b="1"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playing video games</a:t>
            </a:r>
            <a:r>
              <a:rPr kumimoji="0" lang="en-US" sz="17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 to </a:t>
            </a:r>
            <a:br>
              <a:rPr kumimoji="0" lang="en-US" sz="18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keep in touch with friends</a:t>
            </a:r>
            <a:endPar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p:txBody>
      </p:sp>
      <p:pic>
        <p:nvPicPr>
          <p:cNvPr id="3" name="Picture 2" descr="A picture containing person, man, sitting, indoor&#10;&#10;Description automatically generated">
            <a:extLst>
              <a:ext uri="{FF2B5EF4-FFF2-40B4-BE49-F238E27FC236}">
                <a16:creationId xmlns:a16="http://schemas.microsoft.com/office/drawing/2014/main" id="{2987C91A-8080-48D1-A4A1-67DEEA026BD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0396" r="13511"/>
          <a:stretch/>
        </p:blipFill>
        <p:spPr>
          <a:xfrm>
            <a:off x="8182429" y="1731461"/>
            <a:ext cx="3900718" cy="3964261"/>
          </a:xfrm>
          <a:prstGeom prst="rect">
            <a:avLst/>
          </a:prstGeom>
          <a:ln>
            <a:noFill/>
          </a:ln>
        </p:spPr>
      </p:pic>
      <p:sp>
        <p:nvSpPr>
          <p:cNvPr id="5" name="Rectangle 4">
            <a:extLst>
              <a:ext uri="{FF2B5EF4-FFF2-40B4-BE49-F238E27FC236}">
                <a16:creationId xmlns:a16="http://schemas.microsoft.com/office/drawing/2014/main" id="{D3ECD43A-6D7E-4BC6-9082-78F1964BAA5B}"/>
              </a:ext>
            </a:extLst>
          </p:cNvPr>
          <p:cNvSpPr/>
          <p:nvPr/>
        </p:nvSpPr>
        <p:spPr>
          <a:xfrm>
            <a:off x="8182429" y="1731461"/>
            <a:ext cx="3893461" cy="3964262"/>
          </a:xfrm>
          <a:prstGeom prst="rect">
            <a:avLst/>
          </a:prstGeom>
          <a:solidFill>
            <a:srgbClr val="0000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1B9CB1A-98F5-44E7-AC1D-F550D9BB7B87}"/>
              </a:ext>
            </a:extLst>
          </p:cNvPr>
          <p:cNvSpPr txBox="1"/>
          <p:nvPr/>
        </p:nvSpPr>
        <p:spPr>
          <a:xfrm>
            <a:off x="8190608" y="4440394"/>
            <a:ext cx="403860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16%</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6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of affluent respondents use </a:t>
            </a:r>
            <a:r>
              <a:rPr kumimoji="0" lang="en-US" sz="1600" b="1"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podcasts</a:t>
            </a:r>
            <a:r>
              <a:rPr kumimoji="0" lang="en-US" sz="16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 to</a:t>
            </a:r>
            <a:br>
              <a:rPr kumimoji="0" lang="en-US" sz="18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learn something new</a:t>
            </a:r>
            <a:endParaRPr kumimoji="0" lang="en-US" sz="40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endParaRPr>
          </a:p>
        </p:txBody>
      </p:sp>
      <p:sp>
        <p:nvSpPr>
          <p:cNvPr id="15" name="Rectangle 14">
            <a:extLst>
              <a:ext uri="{FF2B5EF4-FFF2-40B4-BE49-F238E27FC236}">
                <a16:creationId xmlns:a16="http://schemas.microsoft.com/office/drawing/2014/main" id="{BA4F7E12-C56A-443E-B00A-597C5F8B1FBE}"/>
              </a:ext>
            </a:extLst>
          </p:cNvPr>
          <p:cNvSpPr/>
          <p:nvPr/>
        </p:nvSpPr>
        <p:spPr>
          <a:xfrm>
            <a:off x="4085037" y="1731461"/>
            <a:ext cx="4038601" cy="3964262"/>
          </a:xfrm>
          <a:prstGeom prst="rect">
            <a:avLst/>
          </a:prstGeom>
          <a:solidFill>
            <a:srgbClr val="0000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F0650FF-CB5F-41B5-832C-82E3DF1088DD}"/>
              </a:ext>
            </a:extLst>
          </p:cNvPr>
          <p:cNvSpPr txBox="1"/>
          <p:nvPr/>
        </p:nvSpPr>
        <p:spPr>
          <a:xfrm>
            <a:off x="4071974" y="4177276"/>
            <a:ext cx="403860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63% </a:t>
            </a:r>
            <a:r>
              <a:rPr kumimoji="0" lang="en-US" sz="2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Hispanic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E600"/>
                </a:solidFill>
                <a:latin typeface="Helvetica" panose="020B0403020202020204" pitchFamily="34" charset="0"/>
              </a:rPr>
              <a:t>66% </a:t>
            </a:r>
            <a:r>
              <a:rPr lang="en-US" sz="2400" b="1" dirty="0">
                <a:solidFill>
                  <a:schemeClr val="bg1"/>
                </a:solidFill>
                <a:latin typeface="Helvetica" panose="020B0403020202020204" pitchFamily="34" charset="0"/>
              </a:rPr>
              <a:t>Non-Hispanic Black</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learned to use more features on Smart TV </a:t>
            </a: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or TV related devices</a:t>
            </a:r>
            <a:endParaRPr kumimoji="0" lang="en-US" sz="40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73230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05141"/>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t>Sports Shifts</a:t>
            </a:r>
          </a:p>
          <a:p>
            <a:pPr lvl="0">
              <a:defRPr/>
            </a:pPr>
            <a:r>
              <a:rPr lang="en-US" sz="3200" dirty="0">
                <a:solidFill>
                  <a:prstClr val="white"/>
                </a:solidFill>
                <a:latin typeface="Helvetica" pitchFamily="2" charset="0"/>
              </a:rPr>
              <a:t>Fans seek more content in lieu of live sports</a:t>
            </a:r>
          </a:p>
        </p:txBody>
      </p:sp>
    </p:spTree>
    <p:extLst>
      <p:ext uri="{BB962C8B-B14F-4D97-AF65-F5344CB8AC3E}">
        <p14:creationId xmlns:p14="http://schemas.microsoft.com/office/powerpoint/2010/main" val="72918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A9CAF2-4DEE-4020-90F6-B71D77891DBD}"/>
              </a:ext>
            </a:extLst>
          </p:cNvPr>
          <p:cNvSpPr/>
          <p:nvPr/>
        </p:nvSpPr>
        <p:spPr>
          <a:xfrm>
            <a:off x="0" y="0"/>
            <a:ext cx="5376776"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Two people sitting at a table eating pizza&#10;&#10;Description automatically generated">
            <a:extLst>
              <a:ext uri="{FF2B5EF4-FFF2-40B4-BE49-F238E27FC236}">
                <a16:creationId xmlns:a16="http://schemas.microsoft.com/office/drawing/2014/main" id="{3A769488-C5BE-48CC-AB92-26A884BFA2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6730" r="15708"/>
          <a:stretch/>
        </p:blipFill>
        <p:spPr>
          <a:xfrm>
            <a:off x="5376776" y="0"/>
            <a:ext cx="6815224" cy="6858000"/>
          </a:xfrm>
          <a:prstGeom prst="rect">
            <a:avLst/>
          </a:prstGeom>
        </p:spPr>
      </p:pic>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375337"/>
            <a:ext cx="5226583"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Since the COVID-19 outbreak, </a:t>
            </a:r>
            <a:b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br>
            <a:r>
              <a:rPr kumimoji="0" lang="en-US" sz="24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all live sports have been cancelled </a:t>
            </a:r>
            <a: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taking away major advertising opportunities for marketers and leaving sports fans without their favorite live TV events.</a:t>
            </a:r>
          </a:p>
        </p:txBody>
      </p:sp>
      <p:sp>
        <p:nvSpPr>
          <p:cNvPr id="23" name="Rectangle 22">
            <a:extLst>
              <a:ext uri="{FF2B5EF4-FFF2-40B4-BE49-F238E27FC236}">
                <a16:creationId xmlns:a16="http://schemas.microsoft.com/office/drawing/2014/main" id="{E99CB7D0-A62A-4E90-B30E-59C283A1C49A}"/>
              </a:ext>
            </a:extLst>
          </p:cNvPr>
          <p:cNvSpPr/>
          <p:nvPr/>
        </p:nvSpPr>
        <p:spPr>
          <a:xfrm>
            <a:off x="75097" y="3805008"/>
            <a:ext cx="522658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So, </a:t>
            </a:r>
            <a:r>
              <a:rPr kumimoji="0" lang="en-US" sz="24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how has TV viewing been affected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and </a:t>
            </a:r>
            <a:r>
              <a:rPr kumimoji="0" lang="en-US" sz="24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how have sports fans adjusted</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without their favorite TV sporting events?</a:t>
            </a:r>
          </a:p>
        </p:txBody>
      </p:sp>
    </p:spTree>
    <p:extLst>
      <p:ext uri="{BB962C8B-B14F-4D97-AF65-F5344CB8AC3E}">
        <p14:creationId xmlns:p14="http://schemas.microsoft.com/office/powerpoint/2010/main" val="2626390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257405"/>
            <a:ext cx="1160364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cancellation of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live sports is not keeping sports fans from watching TV, 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early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three-fourths</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are watching </a:t>
            </a:r>
            <a:r>
              <a:rPr lang="en-US" sz="2600" b="1" dirty="0">
                <a:solidFill>
                  <a:srgbClr val="1F1A62"/>
                </a:solidFill>
                <a:latin typeface="Helvetica" panose="020B0604020202020204" pitchFamily="2" charset="0"/>
              </a:rPr>
              <a:t>more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or the </a:t>
            </a:r>
            <a:r>
              <a:rPr lang="en-US" sz="2600" b="1" dirty="0">
                <a:solidFill>
                  <a:srgbClr val="1F1A62"/>
                </a:solidFill>
                <a:latin typeface="Helvetica" panose="020B0604020202020204" pitchFamily="2" charset="0"/>
              </a:rPr>
              <a:t>same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amount of TV during the COVID-19 Pandemic</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4" y="6238016"/>
            <a:ext cx="11359499"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household subscribes to cable, telco, internet TV or satellite and viewers that previously watched live sports</a:t>
            </a:r>
            <a:r>
              <a:rPr lang="en-US" sz="700" dirty="0">
                <a:solidFill>
                  <a:srgbClr val="1F1A62"/>
                </a:solidFill>
                <a:latin typeface="Helvetica" panose="020B0604020202020204" pitchFamily="34" charset="0"/>
                <a:cs typeface="Helvetica" panose="020B0604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n=</a:t>
            </a:r>
            <a:r>
              <a:rPr lang="en-US" sz="700" dirty="0">
                <a:solidFill>
                  <a:srgbClr val="1B1464"/>
                </a:solidFill>
                <a:latin typeface="Helvetica" panose="020B0604020202020204" pitchFamily="34" charset="0"/>
                <a:cs typeface="Helvetica" panose="020B0604020202020204" pitchFamily="34" charset="0"/>
              </a:rPr>
              <a:t>797</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Q12: Due to COVID-19 virtually all live sports have been pulled off the air. As a result, are you watching more, less or the same amount of TV</a:t>
            </a:r>
            <a:r>
              <a:rPr lang="en-US" sz="700" dirty="0">
                <a:solidFill>
                  <a:srgbClr val="1B1464"/>
                </a:solidFill>
                <a:latin typeface="Helvetica" panose="020B0604020202020204" pitchFamily="34" charset="0"/>
                <a:cs typeface="Helvetica" panose="020B0604020202020204" pitchFamily="34" charset="0"/>
              </a:rPr>
              <a:t>?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8" name="Chart 17">
            <a:extLst>
              <a:ext uri="{FF2B5EF4-FFF2-40B4-BE49-F238E27FC236}">
                <a16:creationId xmlns:a16="http://schemas.microsoft.com/office/drawing/2014/main" id="{E43CBE77-F351-48EA-B702-F2EED71E5CC5}"/>
              </a:ext>
            </a:extLst>
          </p:cNvPr>
          <p:cNvGraphicFramePr/>
          <p:nvPr>
            <p:extLst>
              <p:ext uri="{D42A27DB-BD31-4B8C-83A1-F6EECF244321}">
                <p14:modId xmlns:p14="http://schemas.microsoft.com/office/powerpoint/2010/main" val="2799167511"/>
              </p:ext>
            </p:extLst>
          </p:nvPr>
        </p:nvGraphicFramePr>
        <p:xfrm>
          <a:off x="5421965" y="1729289"/>
          <a:ext cx="5602878" cy="4150282"/>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F40589BD-94AF-40B3-9A93-123C9E5CF920}"/>
              </a:ext>
            </a:extLst>
          </p:cNvPr>
          <p:cNvSpPr/>
          <p:nvPr/>
        </p:nvSpPr>
        <p:spPr>
          <a:xfrm>
            <a:off x="4746817" y="1853758"/>
            <a:ext cx="74451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160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Due to COVID-19 virtually all live </a:t>
            </a:r>
            <a:r>
              <a:rPr lang="en-US" sz="1600" dirty="0">
                <a:solidFill>
                  <a:srgbClr val="1F1A62"/>
                </a:solidFill>
                <a:latin typeface="Helvetica" panose="020B0604020202020204" pitchFamily="34" charset="0"/>
                <a:cs typeface="Helvetica" panose="020B0604020202020204" pitchFamily="34" charset="0"/>
              </a:rPr>
              <a:t>sports</a:t>
            </a:r>
            <a:r>
              <a:rPr kumimoji="0" lang="en-US" sz="160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have been pulled off the air. </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As a result, are you watching more, less or the same amount of TV?</a:t>
            </a:r>
          </a:p>
        </p:txBody>
      </p:sp>
      <p:pic>
        <p:nvPicPr>
          <p:cNvPr id="5" name="Picture 4" descr="A person sitting in a room&#10;&#10;Description automatically generated">
            <a:extLst>
              <a:ext uri="{FF2B5EF4-FFF2-40B4-BE49-F238E27FC236}">
                <a16:creationId xmlns:a16="http://schemas.microsoft.com/office/drawing/2014/main" id="{95689A14-419B-4482-98E4-3A36A3C71B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696"/>
          <a:stretch/>
        </p:blipFill>
        <p:spPr>
          <a:xfrm>
            <a:off x="0" y="1696163"/>
            <a:ext cx="4746260" cy="3973161"/>
          </a:xfrm>
          <a:prstGeom prst="rect">
            <a:avLst/>
          </a:prstGeom>
        </p:spPr>
      </p:pic>
    </p:spTree>
    <p:extLst>
      <p:ext uri="{BB962C8B-B14F-4D97-AF65-F5344CB8AC3E}">
        <p14:creationId xmlns:p14="http://schemas.microsoft.com/office/powerpoint/2010/main" val="376455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887DF92C-E522-4E16-9EBA-413D81C9F1FC}"/>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Rectangle 20">
            <a:extLst>
              <a:ext uri="{FF2B5EF4-FFF2-40B4-BE49-F238E27FC236}">
                <a16:creationId xmlns:a16="http://schemas.microsoft.com/office/drawing/2014/main" id="{71EB5965-C610-4854-92BE-086C58120073}"/>
              </a:ext>
            </a:extLst>
          </p:cNvPr>
          <p:cNvSpPr/>
          <p:nvPr/>
        </p:nvSpPr>
        <p:spPr>
          <a:xfrm>
            <a:off x="4304858" y="1623458"/>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71C4A55-C713-4CEE-8D17-AE3A24E992F4}"/>
              </a:ext>
            </a:extLst>
          </p:cNvPr>
          <p:cNvSpPr/>
          <p:nvPr/>
        </p:nvSpPr>
        <p:spPr>
          <a:xfrm>
            <a:off x="8010532" y="1606375"/>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864B84C-E02B-4662-A8C4-2B57BE91332D}"/>
              </a:ext>
            </a:extLst>
          </p:cNvPr>
          <p:cNvSpPr/>
          <p:nvPr/>
        </p:nvSpPr>
        <p:spPr>
          <a:xfrm>
            <a:off x="632086" y="1593612"/>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646364-D5F6-43EF-A222-64D4B19A3C3A}"/>
              </a:ext>
            </a:extLst>
          </p:cNvPr>
          <p:cNvSpPr/>
          <p:nvPr/>
        </p:nvSpPr>
        <p:spPr>
          <a:xfrm>
            <a:off x="632086" y="1253258"/>
            <a:ext cx="108948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Viewers Watching More Or The Same Amount Of TV Since The Cancellation of Live Sports</a:t>
            </a:r>
          </a:p>
        </p:txBody>
      </p:sp>
      <p:sp>
        <p:nvSpPr>
          <p:cNvPr id="28" name="Rectangle 27">
            <a:extLst>
              <a:ext uri="{FF2B5EF4-FFF2-40B4-BE49-F238E27FC236}">
                <a16:creationId xmlns:a16="http://schemas.microsoft.com/office/drawing/2014/main" id="{8A699798-910C-46F1-9A6A-5226EC3776A1}"/>
              </a:ext>
            </a:extLst>
          </p:cNvPr>
          <p:cNvSpPr/>
          <p:nvPr/>
        </p:nvSpPr>
        <p:spPr>
          <a:xfrm>
            <a:off x="283560" y="312861"/>
            <a:ext cx="1160364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That includes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all demos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across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gender</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race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ethnicity</a:t>
            </a:r>
            <a:endPar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2F209D2-83D9-41B0-B711-3B13D97E0C32}"/>
              </a:ext>
            </a:extLst>
          </p:cNvPr>
          <p:cNvSpPr txBox="1"/>
          <p:nvPr/>
        </p:nvSpPr>
        <p:spPr>
          <a:xfrm>
            <a:off x="1223349" y="4190339"/>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18-34:</a:t>
            </a:r>
            <a:r>
              <a:rPr lang="en-US" sz="16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71%</a:t>
            </a:r>
            <a:r>
              <a:rPr kumimoji="0" lang="en-US" sz="24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0" name="TextBox 29">
            <a:extLst>
              <a:ext uri="{FF2B5EF4-FFF2-40B4-BE49-F238E27FC236}">
                <a16:creationId xmlns:a16="http://schemas.microsoft.com/office/drawing/2014/main" id="{329764F4-4E09-41C2-BEAD-17EE60F9C876}"/>
              </a:ext>
            </a:extLst>
          </p:cNvPr>
          <p:cNvSpPr txBox="1"/>
          <p:nvPr/>
        </p:nvSpPr>
        <p:spPr>
          <a:xfrm>
            <a:off x="1223349" y="4811798"/>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35-54:</a:t>
            </a:r>
            <a:r>
              <a:rPr lang="en-US" sz="16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73%</a:t>
            </a:r>
            <a:r>
              <a:rPr kumimoji="0" lang="en-US" sz="24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p>
        </p:txBody>
      </p:sp>
      <p:sp>
        <p:nvSpPr>
          <p:cNvPr id="31" name="TextBox 30">
            <a:extLst>
              <a:ext uri="{FF2B5EF4-FFF2-40B4-BE49-F238E27FC236}">
                <a16:creationId xmlns:a16="http://schemas.microsoft.com/office/drawing/2014/main" id="{3C92C552-6085-4A05-BA10-80490AD0FC28}"/>
              </a:ext>
            </a:extLst>
          </p:cNvPr>
          <p:cNvSpPr txBox="1"/>
          <p:nvPr/>
        </p:nvSpPr>
        <p:spPr>
          <a:xfrm>
            <a:off x="1223349" y="5433257"/>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55+: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81%</a:t>
            </a:r>
            <a:r>
              <a:rPr lang="en-US" sz="20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2" name="TextBox 31">
            <a:extLst>
              <a:ext uri="{FF2B5EF4-FFF2-40B4-BE49-F238E27FC236}">
                <a16:creationId xmlns:a16="http://schemas.microsoft.com/office/drawing/2014/main" id="{B67BF220-D2FB-4EAB-BA1D-87A6C7500F97}"/>
              </a:ext>
            </a:extLst>
          </p:cNvPr>
          <p:cNvSpPr txBox="1"/>
          <p:nvPr/>
        </p:nvSpPr>
        <p:spPr>
          <a:xfrm>
            <a:off x="5142313" y="4464594"/>
            <a:ext cx="1614450" cy="461665"/>
          </a:xfrm>
          <a:prstGeom prst="rect">
            <a:avLst/>
          </a:prstGeom>
          <a:noFill/>
        </p:spPr>
        <p:txBody>
          <a:bodyPr wrap="square" rtlCol="0">
            <a:spAutoFit/>
          </a:bodyPr>
          <a:lstStyle>
            <a:defPPr>
              <a:defRPr lang="en-US"/>
            </a:defPPr>
            <a:lvl1pPr marR="0" lvl="0" indent="0" algn="ctr" defTabSz="586199" fontAlgn="auto">
              <a:lnSpc>
                <a:spcPct val="100000"/>
              </a:lnSpc>
              <a:spcBef>
                <a:spcPts val="0"/>
              </a:spcBef>
              <a:spcAft>
                <a:spcPts val="0"/>
              </a:spcAft>
              <a:buClrTx/>
              <a:buSzTx/>
              <a:buFontTx/>
              <a:buNone/>
              <a:tabLst/>
              <a:defRPr kumimoji="0" sz="2400" b="1" i="0" u="none" strike="noStrike" cap="none" spc="0" normalizeH="0" baseline="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algn="r">
              <a:defRPr/>
            </a:pPr>
            <a:r>
              <a:rPr lang="en-US" sz="1600" dirty="0">
                <a:solidFill>
                  <a:srgbClr val="1F1A62"/>
                </a:solidFill>
              </a:rPr>
              <a:t>Male</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a:t>
            </a:r>
            <a:r>
              <a:rPr lang="en-US" dirty="0"/>
              <a:t>72%</a:t>
            </a:r>
            <a:r>
              <a:rPr lang="en-US" sz="1600" dirty="0"/>
              <a:t>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a:t>
            </a:r>
          </a:p>
        </p:txBody>
      </p:sp>
      <p:sp>
        <p:nvSpPr>
          <p:cNvPr id="33" name="TextBox 32">
            <a:extLst>
              <a:ext uri="{FF2B5EF4-FFF2-40B4-BE49-F238E27FC236}">
                <a16:creationId xmlns:a16="http://schemas.microsoft.com/office/drawing/2014/main" id="{F2833064-DF97-49AA-8E1A-587E8DF40C7E}"/>
              </a:ext>
            </a:extLst>
          </p:cNvPr>
          <p:cNvSpPr txBox="1"/>
          <p:nvPr/>
        </p:nvSpPr>
        <p:spPr>
          <a:xfrm>
            <a:off x="5137110" y="5156410"/>
            <a:ext cx="1688440" cy="461665"/>
          </a:xfrm>
          <a:prstGeom prst="rect">
            <a:avLst/>
          </a:prstGeom>
          <a:noFill/>
        </p:spPr>
        <p:txBody>
          <a:bodyPr wrap="square" rtlCol="0">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Female</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79%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4" name="TextBox 33">
            <a:extLst>
              <a:ext uri="{FF2B5EF4-FFF2-40B4-BE49-F238E27FC236}">
                <a16:creationId xmlns:a16="http://schemas.microsoft.com/office/drawing/2014/main" id="{7773BE50-FC1F-4581-99E5-88356EFF2A64}"/>
              </a:ext>
            </a:extLst>
          </p:cNvPr>
          <p:cNvSpPr txBox="1"/>
          <p:nvPr/>
        </p:nvSpPr>
        <p:spPr>
          <a:xfrm>
            <a:off x="8113612" y="4464594"/>
            <a:ext cx="3001853" cy="461665"/>
          </a:xfrm>
          <a:prstGeom prst="rect">
            <a:avLst/>
          </a:prstGeom>
          <a:noFill/>
        </p:spPr>
        <p:txBody>
          <a:bodyPr wrap="square" rtlCol="0">
            <a:spAutoFit/>
          </a:bodyPr>
          <a:lstStyle/>
          <a:p>
            <a:pPr marL="0" marR="0" lvl="0" indent="0" algn="r" defTabSz="58619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Non-Hispanic Black: </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78%</a:t>
            </a:r>
          </a:p>
        </p:txBody>
      </p:sp>
      <p:sp>
        <p:nvSpPr>
          <p:cNvPr id="35" name="TextBox 34">
            <a:extLst>
              <a:ext uri="{FF2B5EF4-FFF2-40B4-BE49-F238E27FC236}">
                <a16:creationId xmlns:a16="http://schemas.microsoft.com/office/drawing/2014/main" id="{BA504C79-CCF5-421A-8AA1-959C3EC26C19}"/>
              </a:ext>
            </a:extLst>
          </p:cNvPr>
          <p:cNvSpPr txBox="1"/>
          <p:nvPr/>
        </p:nvSpPr>
        <p:spPr>
          <a:xfrm>
            <a:off x="7911613" y="5156410"/>
            <a:ext cx="3203852" cy="461665"/>
          </a:xfrm>
          <a:prstGeom prst="rect">
            <a:avLst/>
          </a:prstGeom>
          <a:noFill/>
        </p:spPr>
        <p:txBody>
          <a:bodyPr wrap="square" rtlCol="0">
            <a:spAutoFit/>
          </a:bodyPr>
          <a:lstStyle/>
          <a:p>
            <a:pPr marL="0" marR="0" lvl="0" indent="0" algn="r" defTabSz="58619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Hispanic: </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68%</a:t>
            </a:r>
            <a:endParaRPr kumimoji="0" lang="en-US" sz="20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pic>
        <p:nvPicPr>
          <p:cNvPr id="9" name="Picture 8" descr="A person sitting on a couch&#10;&#10;Description automatically generated">
            <a:extLst>
              <a:ext uri="{FF2B5EF4-FFF2-40B4-BE49-F238E27FC236}">
                <a16:creationId xmlns:a16="http://schemas.microsoft.com/office/drawing/2014/main" id="{B6BDD39C-EDF3-4EB4-B5B4-F88EBD9297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2086" y="1590276"/>
            <a:ext cx="3516407" cy="2360370"/>
          </a:xfrm>
          <a:prstGeom prst="rect">
            <a:avLst/>
          </a:prstGeom>
        </p:spPr>
      </p:pic>
      <p:pic>
        <p:nvPicPr>
          <p:cNvPr id="24" name="Picture 23" descr="Two people sitting on a couch&#10;&#10;Description automatically generated">
            <a:extLst>
              <a:ext uri="{FF2B5EF4-FFF2-40B4-BE49-F238E27FC236}">
                <a16:creationId xmlns:a16="http://schemas.microsoft.com/office/drawing/2014/main" id="{80F3D2DE-B829-40AA-BB81-DC184607EBB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3250" b="42659"/>
          <a:stretch/>
        </p:blipFill>
        <p:spPr>
          <a:xfrm>
            <a:off x="4304858" y="1590277"/>
            <a:ext cx="3516407" cy="2360370"/>
          </a:xfrm>
          <a:prstGeom prst="rect">
            <a:avLst/>
          </a:prstGeom>
        </p:spPr>
      </p:pic>
      <p:sp>
        <p:nvSpPr>
          <p:cNvPr id="36" name="TextBox 35">
            <a:extLst>
              <a:ext uri="{FF2B5EF4-FFF2-40B4-BE49-F238E27FC236}">
                <a16:creationId xmlns:a16="http://schemas.microsoft.com/office/drawing/2014/main" id="{57EA973E-0E06-4ACB-817A-0CA7AADFD5F7}"/>
              </a:ext>
            </a:extLst>
          </p:cNvPr>
          <p:cNvSpPr txBox="1"/>
          <p:nvPr/>
        </p:nvSpPr>
        <p:spPr>
          <a:xfrm>
            <a:off x="456264" y="6238016"/>
            <a:ext cx="11359499" cy="307777"/>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Q12</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Due to COVID-19 virtually all live sports have been pulled off the air. As a result, are you watching more, less or the same amount of TV</a:t>
            </a:r>
            <a:r>
              <a:rPr lang="en-US" sz="700" dirty="0">
                <a:solidFill>
                  <a:srgbClr val="1B1464"/>
                </a:solidFill>
                <a:latin typeface="Helvetica" panose="020B0604020202020204" pitchFamily="34" charset="0"/>
                <a:cs typeface="Helvetica" panose="020B0604020202020204" pitchFamily="34" charset="0"/>
              </a:rPr>
              <a:t>?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6" name="Picture 5" descr="A group of people in a room&#10;&#10;Description automatically generated">
            <a:extLst>
              <a:ext uri="{FF2B5EF4-FFF2-40B4-BE49-F238E27FC236}">
                <a16:creationId xmlns:a16="http://schemas.microsoft.com/office/drawing/2014/main" id="{088CC101-5602-4BC9-8567-8E4F2FBE011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10531" y="1591812"/>
            <a:ext cx="3516408" cy="2364657"/>
          </a:xfrm>
          <a:prstGeom prst="rect">
            <a:avLst/>
          </a:prstGeom>
        </p:spPr>
      </p:pic>
    </p:spTree>
    <p:extLst>
      <p:ext uri="{BB962C8B-B14F-4D97-AF65-F5344CB8AC3E}">
        <p14:creationId xmlns:p14="http://schemas.microsoft.com/office/powerpoint/2010/main" val="780829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nvGraphicFramePr>
        <p:xfrm>
          <a:off x="185738" y="2300287"/>
          <a:ext cx="11858625" cy="3915539"/>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283559" y="312861"/>
            <a:ext cx="118179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Like everyone, sports fans are turning to the news since the outbreak,</a:t>
            </a:r>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 along with </a:t>
            </a:r>
            <a:r>
              <a:rPr lang="en-US" sz="2600" b="1" dirty="0">
                <a:solidFill>
                  <a:srgbClr val="E84A99"/>
                </a:solidFill>
                <a:latin typeface="Helvetica" panose="020B0604020202020204" pitchFamily="2" charset="0"/>
              </a:rPr>
              <a:t>entertainment</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programming, especially movies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B3E3A38-804F-4BED-8F89-C9595A911ED5}"/>
              </a:ext>
            </a:extLst>
          </p:cNvPr>
          <p:cNvSpPr txBox="1"/>
          <p:nvPr/>
        </p:nvSpPr>
        <p:spPr>
          <a:xfrm>
            <a:off x="2185816" y="1738464"/>
            <a:ext cx="7820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TV Programming That Has Replaced Live Sports TV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replace sports programming with other TV content</a:t>
            </a:r>
          </a:p>
        </p:txBody>
      </p:sp>
      <p:sp>
        <p:nvSpPr>
          <p:cNvPr id="15" name="TextBox 14">
            <a:extLst>
              <a:ext uri="{FF2B5EF4-FFF2-40B4-BE49-F238E27FC236}">
                <a16:creationId xmlns:a16="http://schemas.microsoft.com/office/drawing/2014/main" id="{3ED2C831-7425-4C95-A4B3-0129DBCA1AF0}"/>
              </a:ext>
            </a:extLst>
          </p:cNvPr>
          <p:cNvSpPr txBox="1"/>
          <p:nvPr/>
        </p:nvSpPr>
        <p:spPr>
          <a:xfrm>
            <a:off x="456264" y="6238016"/>
            <a:ext cx="11359499" cy="307777"/>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Q13.When you are watching TV, what type(s) of programming are you watching as a replacement for your live sports viewing?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ability to choose multiple responses.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131142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887DF92C-E522-4E16-9EBA-413D81C9F1FC}"/>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Rectangle 20">
            <a:extLst>
              <a:ext uri="{FF2B5EF4-FFF2-40B4-BE49-F238E27FC236}">
                <a16:creationId xmlns:a16="http://schemas.microsoft.com/office/drawing/2014/main" id="{71EB5965-C610-4854-92BE-086C58120073}"/>
              </a:ext>
            </a:extLst>
          </p:cNvPr>
          <p:cNvSpPr/>
          <p:nvPr/>
        </p:nvSpPr>
        <p:spPr>
          <a:xfrm>
            <a:off x="4304858" y="1623458"/>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71C4A55-C713-4CEE-8D17-AE3A24E992F4}"/>
              </a:ext>
            </a:extLst>
          </p:cNvPr>
          <p:cNvSpPr/>
          <p:nvPr/>
        </p:nvSpPr>
        <p:spPr>
          <a:xfrm>
            <a:off x="8010532" y="1606375"/>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864B84C-E02B-4662-A8C4-2B57BE91332D}"/>
              </a:ext>
            </a:extLst>
          </p:cNvPr>
          <p:cNvSpPr/>
          <p:nvPr/>
        </p:nvSpPr>
        <p:spPr>
          <a:xfrm>
            <a:off x="632086" y="1593612"/>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646364-D5F6-43EF-A222-64D4B19A3C3A}"/>
              </a:ext>
            </a:extLst>
          </p:cNvPr>
          <p:cNvSpPr/>
          <p:nvPr/>
        </p:nvSpPr>
        <p:spPr>
          <a:xfrm>
            <a:off x="632086" y="1253258"/>
            <a:ext cx="108948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Viewers That Replaced Sports Programming With News While Watching TV</a:t>
            </a:r>
          </a:p>
        </p:txBody>
      </p:sp>
      <p:sp>
        <p:nvSpPr>
          <p:cNvPr id="24" name="TextBox 23">
            <a:extLst>
              <a:ext uri="{FF2B5EF4-FFF2-40B4-BE49-F238E27FC236}">
                <a16:creationId xmlns:a16="http://schemas.microsoft.com/office/drawing/2014/main" id="{3838FCBC-5198-4D12-90CD-77CDA7324BBC}"/>
              </a:ext>
            </a:extLst>
          </p:cNvPr>
          <p:cNvSpPr txBox="1"/>
          <p:nvPr/>
        </p:nvSpPr>
        <p:spPr>
          <a:xfrm>
            <a:off x="456264" y="6238016"/>
            <a:ext cx="11359499" cy="307777"/>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Q13</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.When you are watching TV, what type(s) of programming are you watching as a replacement for your live sports viewing? Does not equal 100% due to the ability to choose multiple responses.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3" name="Picture 2" descr="Two people smiling for the camera&#10;&#10;Description automatically generated">
            <a:extLst>
              <a:ext uri="{FF2B5EF4-FFF2-40B4-BE49-F238E27FC236}">
                <a16:creationId xmlns:a16="http://schemas.microsoft.com/office/drawing/2014/main" id="{E06C7FE7-61C7-47E0-A408-63E11AEC89B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10532" y="1589206"/>
            <a:ext cx="3516408" cy="2335114"/>
          </a:xfrm>
          <a:prstGeom prst="rect">
            <a:avLst/>
          </a:prstGeom>
        </p:spPr>
      </p:pic>
      <p:pic>
        <p:nvPicPr>
          <p:cNvPr id="6" name="Picture 5" descr="A person sitting on a couch&#10;&#10;Description automatically generated">
            <a:extLst>
              <a:ext uri="{FF2B5EF4-FFF2-40B4-BE49-F238E27FC236}">
                <a16:creationId xmlns:a16="http://schemas.microsoft.com/office/drawing/2014/main" id="{AA5BCE62-AF1F-4A7E-B2F6-716224E601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360" t="6052"/>
          <a:stretch/>
        </p:blipFill>
        <p:spPr>
          <a:xfrm>
            <a:off x="4304859" y="1623339"/>
            <a:ext cx="3516406" cy="2305388"/>
          </a:xfrm>
          <a:prstGeom prst="rect">
            <a:avLst/>
          </a:prstGeom>
        </p:spPr>
      </p:pic>
      <p:pic>
        <p:nvPicPr>
          <p:cNvPr id="10" name="Picture 9" descr="A person sitting on a couch&#10;&#10;Description automatically generated">
            <a:extLst>
              <a:ext uri="{FF2B5EF4-FFF2-40B4-BE49-F238E27FC236}">
                <a16:creationId xmlns:a16="http://schemas.microsoft.com/office/drawing/2014/main" id="{57F2FE2F-2B98-4D75-BDB9-61268158116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2086" y="1589206"/>
            <a:ext cx="3516407" cy="2344493"/>
          </a:xfrm>
          <a:prstGeom prst="rect">
            <a:avLst/>
          </a:prstGeom>
        </p:spPr>
      </p:pic>
      <p:sp>
        <p:nvSpPr>
          <p:cNvPr id="26" name="Rectangle 25">
            <a:extLst>
              <a:ext uri="{FF2B5EF4-FFF2-40B4-BE49-F238E27FC236}">
                <a16:creationId xmlns:a16="http://schemas.microsoft.com/office/drawing/2014/main" id="{197F9B7F-98D3-4742-B07A-4E7A31E05CFC}"/>
              </a:ext>
            </a:extLst>
          </p:cNvPr>
          <p:cNvSpPr/>
          <p:nvPr/>
        </p:nvSpPr>
        <p:spPr>
          <a:xfrm>
            <a:off x="283560" y="312861"/>
            <a:ext cx="11603640" cy="892552"/>
          </a:xfrm>
          <a:prstGeom prst="rect">
            <a:avLst/>
          </a:prstGeom>
        </p:spPr>
        <p:txBody>
          <a:bodyPr wrap="square">
            <a:spAutoFit/>
          </a:bodyPr>
          <a:lstStyle/>
          <a:p>
            <a:pPr lvl="0">
              <a:defRPr/>
            </a:pP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Male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older</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more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affluent</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sports viewers are replacing their sports TV viewing with news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9F2EC87F-937C-47C8-B74E-615FA3A71355}"/>
              </a:ext>
            </a:extLst>
          </p:cNvPr>
          <p:cNvSpPr txBox="1"/>
          <p:nvPr/>
        </p:nvSpPr>
        <p:spPr>
          <a:xfrm>
            <a:off x="1223349" y="4191495"/>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18-34:</a:t>
            </a:r>
            <a:r>
              <a:rPr lang="en-US" sz="16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36%</a:t>
            </a:r>
            <a:r>
              <a:rPr kumimoji="0" lang="en-US" sz="24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6" name="TextBox 35">
            <a:extLst>
              <a:ext uri="{FF2B5EF4-FFF2-40B4-BE49-F238E27FC236}">
                <a16:creationId xmlns:a16="http://schemas.microsoft.com/office/drawing/2014/main" id="{0CFD38A1-1054-4231-9E93-6F4EE2D60132}"/>
              </a:ext>
            </a:extLst>
          </p:cNvPr>
          <p:cNvSpPr txBox="1"/>
          <p:nvPr/>
        </p:nvSpPr>
        <p:spPr>
          <a:xfrm>
            <a:off x="1223349" y="4812954"/>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35-54:</a:t>
            </a:r>
            <a:r>
              <a:rPr lang="en-US" sz="16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58%</a:t>
            </a:r>
            <a:r>
              <a:rPr kumimoji="0" lang="en-US" sz="24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p>
        </p:txBody>
      </p:sp>
      <p:sp>
        <p:nvSpPr>
          <p:cNvPr id="37" name="TextBox 36">
            <a:extLst>
              <a:ext uri="{FF2B5EF4-FFF2-40B4-BE49-F238E27FC236}">
                <a16:creationId xmlns:a16="http://schemas.microsoft.com/office/drawing/2014/main" id="{C5B8CF2E-8BF8-4ABC-8554-D095E78624BA}"/>
              </a:ext>
            </a:extLst>
          </p:cNvPr>
          <p:cNvSpPr txBox="1"/>
          <p:nvPr/>
        </p:nvSpPr>
        <p:spPr>
          <a:xfrm>
            <a:off x="1223349" y="5434413"/>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55+: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67%</a:t>
            </a:r>
            <a:r>
              <a:rPr lang="en-US" sz="20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8" name="TextBox 37">
            <a:extLst>
              <a:ext uri="{FF2B5EF4-FFF2-40B4-BE49-F238E27FC236}">
                <a16:creationId xmlns:a16="http://schemas.microsoft.com/office/drawing/2014/main" id="{99EAA3B8-2B2C-4CAF-BD83-31B3493DABFA}"/>
              </a:ext>
            </a:extLst>
          </p:cNvPr>
          <p:cNvSpPr txBox="1"/>
          <p:nvPr/>
        </p:nvSpPr>
        <p:spPr>
          <a:xfrm>
            <a:off x="5142313" y="4477243"/>
            <a:ext cx="1614450" cy="461665"/>
          </a:xfrm>
          <a:prstGeom prst="rect">
            <a:avLst/>
          </a:prstGeom>
          <a:noFill/>
        </p:spPr>
        <p:txBody>
          <a:bodyPr wrap="square" rtlCol="0">
            <a:spAutoFit/>
          </a:bodyPr>
          <a:lstStyle>
            <a:defPPr>
              <a:defRPr lang="en-US"/>
            </a:defPPr>
            <a:lvl1pPr marR="0" lvl="0" indent="0" algn="ctr" defTabSz="586199" fontAlgn="auto">
              <a:lnSpc>
                <a:spcPct val="100000"/>
              </a:lnSpc>
              <a:spcBef>
                <a:spcPts val="0"/>
              </a:spcBef>
              <a:spcAft>
                <a:spcPts val="0"/>
              </a:spcAft>
              <a:buClrTx/>
              <a:buSzTx/>
              <a:buFontTx/>
              <a:buNone/>
              <a:tabLst/>
              <a:defRPr kumimoji="0" sz="2400" b="1" i="0" u="none" strike="noStrike" cap="none" spc="0" normalizeH="0" baseline="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algn="r">
              <a:defRPr/>
            </a:pPr>
            <a:r>
              <a:rPr lang="en-US" sz="1600" dirty="0">
                <a:solidFill>
                  <a:srgbClr val="1F1A62"/>
                </a:solidFill>
              </a:rPr>
              <a:t>Male</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a:t>
            </a:r>
            <a:r>
              <a:rPr lang="en-US" dirty="0"/>
              <a:t>59%</a:t>
            </a:r>
            <a:r>
              <a:rPr lang="en-US" sz="1600" dirty="0"/>
              <a:t>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a:t>
            </a:r>
          </a:p>
        </p:txBody>
      </p:sp>
      <p:sp>
        <p:nvSpPr>
          <p:cNvPr id="39" name="TextBox 38">
            <a:extLst>
              <a:ext uri="{FF2B5EF4-FFF2-40B4-BE49-F238E27FC236}">
                <a16:creationId xmlns:a16="http://schemas.microsoft.com/office/drawing/2014/main" id="{6853C247-9D4B-47A0-B7F3-CDA1FB526C31}"/>
              </a:ext>
            </a:extLst>
          </p:cNvPr>
          <p:cNvSpPr txBox="1"/>
          <p:nvPr/>
        </p:nvSpPr>
        <p:spPr>
          <a:xfrm>
            <a:off x="5137110" y="5169059"/>
            <a:ext cx="1688440" cy="461665"/>
          </a:xfrm>
          <a:prstGeom prst="rect">
            <a:avLst/>
          </a:prstGeom>
          <a:noFill/>
        </p:spPr>
        <p:txBody>
          <a:bodyPr wrap="square" rtlCol="0">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Female</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45</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0" name="TextBox 39">
            <a:extLst>
              <a:ext uri="{FF2B5EF4-FFF2-40B4-BE49-F238E27FC236}">
                <a16:creationId xmlns:a16="http://schemas.microsoft.com/office/drawing/2014/main" id="{6B365832-E50B-43DC-8F47-9C3F356766D7}"/>
              </a:ext>
            </a:extLst>
          </p:cNvPr>
          <p:cNvSpPr txBox="1"/>
          <p:nvPr/>
        </p:nvSpPr>
        <p:spPr>
          <a:xfrm>
            <a:off x="8050487" y="4482446"/>
            <a:ext cx="2595650" cy="461665"/>
          </a:xfrm>
          <a:prstGeom prst="rect">
            <a:avLst/>
          </a:prstGeom>
          <a:noFill/>
        </p:spPr>
        <p:txBody>
          <a:bodyPr wrap="square" rtlCol="0">
            <a:spAutoFit/>
          </a:bodyPr>
          <a:lstStyle/>
          <a:p>
            <a:pPr marL="0" marR="0" lvl="0" indent="0" algn="r" defTabSz="58619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$100k+ HHI: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63</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41" name="TextBox 40">
            <a:extLst>
              <a:ext uri="{FF2B5EF4-FFF2-40B4-BE49-F238E27FC236}">
                <a16:creationId xmlns:a16="http://schemas.microsoft.com/office/drawing/2014/main" id="{EA6E70D3-F264-4310-ABBD-5BF055D2BFCC}"/>
              </a:ext>
            </a:extLst>
          </p:cNvPr>
          <p:cNvSpPr txBox="1"/>
          <p:nvPr/>
        </p:nvSpPr>
        <p:spPr>
          <a:xfrm>
            <a:off x="7917274" y="5169059"/>
            <a:ext cx="2770315" cy="461665"/>
          </a:xfrm>
          <a:prstGeom prst="rect">
            <a:avLst/>
          </a:prstGeom>
          <a:noFill/>
        </p:spPr>
        <p:txBody>
          <a:bodyPr wrap="square" rtlCol="0">
            <a:spAutoFit/>
          </a:bodyPr>
          <a:lstStyle/>
          <a:p>
            <a:pPr marL="0" marR="0" lvl="0" indent="0" algn="r" defTabSz="58619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Married: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60</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t>
            </a:r>
            <a:endParaRPr kumimoji="0" lang="en-US" sz="20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Tree>
    <p:extLst>
      <p:ext uri="{BB962C8B-B14F-4D97-AF65-F5344CB8AC3E}">
        <p14:creationId xmlns:p14="http://schemas.microsoft.com/office/powerpoint/2010/main" val="2822372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C5AF6312-1A39-4B4D-86E2-6A635D6BA165}"/>
              </a:ext>
            </a:extLst>
          </p:cNvPr>
          <p:cNvSpPr txBox="1"/>
          <p:nvPr/>
        </p:nvSpPr>
        <p:spPr>
          <a:xfrm>
            <a:off x="2185816" y="1738464"/>
            <a:ext cx="7820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TV Programming That Has Replaced Live Sports TV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viewers who replace sports programming with other TV content</a:t>
            </a:r>
          </a:p>
        </p:txBody>
      </p:sp>
      <p:sp>
        <p:nvSpPr>
          <p:cNvPr id="17" name="Rectangle 16">
            <a:extLst>
              <a:ext uri="{FF2B5EF4-FFF2-40B4-BE49-F238E27FC236}">
                <a16:creationId xmlns:a16="http://schemas.microsoft.com/office/drawing/2014/main" id="{D8BE18B8-B26A-49E4-B8DD-816A42679201}"/>
              </a:ext>
            </a:extLst>
          </p:cNvPr>
          <p:cNvSpPr/>
          <p:nvPr/>
        </p:nvSpPr>
        <p:spPr>
          <a:xfrm>
            <a:off x="283559" y="312861"/>
            <a:ext cx="1168552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Meanwhile younger generations are replacing sports programming with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entertainment content</a:t>
            </a:r>
          </a:p>
        </p:txBody>
      </p:sp>
      <p:sp>
        <p:nvSpPr>
          <p:cNvPr id="11" name="TextBox 10">
            <a:extLst>
              <a:ext uri="{FF2B5EF4-FFF2-40B4-BE49-F238E27FC236}">
                <a16:creationId xmlns:a16="http://schemas.microsoft.com/office/drawing/2014/main" id="{2427D84C-CC20-42D9-B477-23F6C6E33776}"/>
              </a:ext>
            </a:extLst>
          </p:cNvPr>
          <p:cNvSpPr txBox="1"/>
          <p:nvPr/>
        </p:nvSpPr>
        <p:spPr>
          <a:xfrm>
            <a:off x="456264" y="6238016"/>
            <a:ext cx="11359499" cy="307777"/>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Q13</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.When you are watching TV, what type(s) of programming are you watching as a replacement for your live sports viewing? Does not equal 100% due to the ability to choose multiple responses.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3" name="Chart 12">
            <a:extLst>
              <a:ext uri="{FF2B5EF4-FFF2-40B4-BE49-F238E27FC236}">
                <a16:creationId xmlns:a16="http://schemas.microsoft.com/office/drawing/2014/main" id="{6B1E6964-E0C1-4899-8C1F-20738F3B0370}"/>
              </a:ext>
            </a:extLst>
          </p:cNvPr>
          <p:cNvGraphicFramePr/>
          <p:nvPr>
            <p:extLst>
              <p:ext uri="{D42A27DB-BD31-4B8C-83A1-F6EECF244321}">
                <p14:modId xmlns:p14="http://schemas.microsoft.com/office/powerpoint/2010/main" val="3394736448"/>
              </p:ext>
            </p:extLst>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5580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1" y="3434080"/>
            <a:ext cx="7257971" cy="1200329"/>
          </a:xfrm>
          <a:prstGeom prst="rect">
            <a:avLst/>
          </a:prstGeom>
          <a:noFill/>
        </p:spPr>
        <p:txBody>
          <a:bodyPr wrap="square" rtlCol="0">
            <a:spAutoFit/>
          </a:bodyPr>
          <a:lstStyle/>
          <a:p>
            <a:r>
              <a:rPr lang="en-US" sz="4000" b="1" dirty="0">
                <a:solidFill>
                  <a:srgbClr val="1F1A62"/>
                </a:solidFill>
                <a:latin typeface="Helvetica" pitchFamily="2" charset="0"/>
              </a:rPr>
              <a:t>News Bulletin</a:t>
            </a:r>
            <a:br>
              <a:rPr lang="en-US" sz="4000" b="1" dirty="0">
                <a:solidFill>
                  <a:schemeClr val="bg1"/>
                </a:solidFill>
                <a:latin typeface="Helvetica" pitchFamily="2" charset="0"/>
              </a:rPr>
            </a:br>
            <a:r>
              <a:rPr lang="en-US" sz="3200" dirty="0">
                <a:solidFill>
                  <a:schemeClr val="bg1"/>
                </a:solidFill>
                <a:latin typeface="Helvetica" pitchFamily="2" charset="0"/>
              </a:rPr>
              <a:t>Importance of news during COVID-19</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763913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29</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&amp; Q7: Thinking of your behavior since the start of COVID-19, please indicate below how much you agree or disagree with the following statements. , top 2 box (agree completely or agree somewhat)</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85763"/>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Even while we try to keep ourselves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distracted</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the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news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has become more of our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focus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these days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910040"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74%</a:t>
            </a:r>
          </a:p>
        </p:txBody>
      </p:sp>
      <p:sp>
        <p:nvSpPr>
          <p:cNvPr id="27" name="TextBox 26">
            <a:extLst>
              <a:ext uri="{FF2B5EF4-FFF2-40B4-BE49-F238E27FC236}">
                <a16:creationId xmlns:a16="http://schemas.microsoft.com/office/drawing/2014/main" id="{D8361B45-377B-440D-9942-40B5917D602B}"/>
              </a:ext>
            </a:extLst>
          </p:cNvPr>
          <p:cNvSpPr txBox="1"/>
          <p:nvPr/>
        </p:nvSpPr>
        <p:spPr>
          <a:xfrm>
            <a:off x="1417681" y="5033627"/>
            <a:ext cx="2149249"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check the news for updates multiple times per day”</a:t>
            </a:r>
          </a:p>
        </p:txBody>
      </p:sp>
      <p:sp>
        <p:nvSpPr>
          <p:cNvPr id="28" name="TextBox 27">
            <a:extLst>
              <a:ext uri="{FF2B5EF4-FFF2-40B4-BE49-F238E27FC236}">
                <a16:creationId xmlns:a16="http://schemas.microsoft.com/office/drawing/2014/main" id="{A3C1315C-C509-41B1-B5A5-78979D5D1530}"/>
              </a:ext>
            </a:extLst>
          </p:cNvPr>
          <p:cNvSpPr txBox="1"/>
          <p:nvPr/>
        </p:nvSpPr>
        <p:spPr>
          <a:xfrm>
            <a:off x="5511920"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77%</a:t>
            </a:r>
          </a:p>
        </p:txBody>
      </p:sp>
      <p:sp>
        <p:nvSpPr>
          <p:cNvPr id="29" name="TextBox 28">
            <a:extLst>
              <a:ext uri="{FF2B5EF4-FFF2-40B4-BE49-F238E27FC236}">
                <a16:creationId xmlns:a16="http://schemas.microsoft.com/office/drawing/2014/main" id="{B15FA562-ADB3-4FB7-BA1F-C7A8EC575DD7}"/>
              </a:ext>
            </a:extLst>
          </p:cNvPr>
          <p:cNvSpPr txBox="1"/>
          <p:nvPr/>
        </p:nvSpPr>
        <p:spPr>
          <a:xfrm>
            <a:off x="4796128" y="5033627"/>
            <a:ext cx="2425702"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read/watch different media outlets throughout the day so I can make sure I’m fully informed”</a:t>
            </a:r>
          </a:p>
        </p:txBody>
      </p:sp>
      <p:sp>
        <p:nvSpPr>
          <p:cNvPr id="32" name="TextBox 31">
            <a:extLst>
              <a:ext uri="{FF2B5EF4-FFF2-40B4-BE49-F238E27FC236}">
                <a16:creationId xmlns:a16="http://schemas.microsoft.com/office/drawing/2014/main" id="{384172FD-06B0-40B1-8E3B-A26716FE6D78}"/>
              </a:ext>
            </a:extLst>
          </p:cNvPr>
          <p:cNvSpPr txBox="1"/>
          <p:nvPr/>
        </p:nvSpPr>
        <p:spPr>
          <a:xfrm>
            <a:off x="9166214" y="4326782"/>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48%</a:t>
            </a:r>
          </a:p>
        </p:txBody>
      </p:sp>
      <p:sp>
        <p:nvSpPr>
          <p:cNvPr id="33" name="TextBox 32">
            <a:extLst>
              <a:ext uri="{FF2B5EF4-FFF2-40B4-BE49-F238E27FC236}">
                <a16:creationId xmlns:a16="http://schemas.microsoft.com/office/drawing/2014/main" id="{F5688167-B8AE-4DCF-9725-0A92B38E0F63}"/>
              </a:ext>
            </a:extLst>
          </p:cNvPr>
          <p:cNvSpPr txBox="1"/>
          <p:nvPr/>
        </p:nvSpPr>
        <p:spPr>
          <a:xfrm>
            <a:off x="8440425" y="5033627"/>
            <a:ext cx="2614721"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have switched my news source or started following/watching/listening to a new source”</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pic>
        <p:nvPicPr>
          <p:cNvPr id="22" name="Picture 21" descr="A close up of a sign&#10;&#10;Description automatically generated">
            <a:extLst>
              <a:ext uri="{FF2B5EF4-FFF2-40B4-BE49-F238E27FC236}">
                <a16:creationId xmlns:a16="http://schemas.microsoft.com/office/drawing/2014/main" id="{9A0EC3F9-A518-4FB5-B144-E45538529269}"/>
              </a:ext>
            </a:extLst>
          </p:cNvPr>
          <p:cNvPicPr>
            <a:picLocks noChangeAspect="1"/>
          </p:cNvPicPr>
          <p:nvPr/>
        </p:nvPicPr>
        <p:blipFill>
          <a:blip r:embed="rId4"/>
          <a:stretch>
            <a:fillRect/>
          </a:stretch>
        </p:blipFill>
        <p:spPr>
          <a:xfrm>
            <a:off x="5260692" y="2482977"/>
            <a:ext cx="1670615" cy="1670615"/>
          </a:xfrm>
          <a:prstGeom prst="rect">
            <a:avLst/>
          </a:prstGeom>
        </p:spPr>
      </p:pic>
      <p:pic>
        <p:nvPicPr>
          <p:cNvPr id="23" name="Picture 22" descr="A close up of a sign&#10;&#10;Description automatically generated">
            <a:extLst>
              <a:ext uri="{FF2B5EF4-FFF2-40B4-BE49-F238E27FC236}">
                <a16:creationId xmlns:a16="http://schemas.microsoft.com/office/drawing/2014/main" id="{1BA63739-511E-4BB9-A839-9B2A2F6523F8}"/>
              </a:ext>
            </a:extLst>
          </p:cNvPr>
          <p:cNvPicPr>
            <a:picLocks noChangeAspect="1"/>
          </p:cNvPicPr>
          <p:nvPr/>
        </p:nvPicPr>
        <p:blipFill>
          <a:blip r:embed="rId5"/>
          <a:stretch>
            <a:fillRect/>
          </a:stretch>
        </p:blipFill>
        <p:spPr>
          <a:xfrm>
            <a:off x="1657035" y="2482977"/>
            <a:ext cx="1670615" cy="1670615"/>
          </a:xfrm>
          <a:prstGeom prst="rect">
            <a:avLst/>
          </a:prstGeom>
        </p:spPr>
      </p:pic>
      <p:pic>
        <p:nvPicPr>
          <p:cNvPr id="37" name="Picture 36" descr="A picture containing drawing, window&#10;&#10;Description automatically generated">
            <a:extLst>
              <a:ext uri="{FF2B5EF4-FFF2-40B4-BE49-F238E27FC236}">
                <a16:creationId xmlns:a16="http://schemas.microsoft.com/office/drawing/2014/main" id="{04CBB48A-B280-4879-B585-93D9EDCDCAB7}"/>
              </a:ext>
            </a:extLst>
          </p:cNvPr>
          <p:cNvPicPr>
            <a:picLocks noChangeAspect="1"/>
          </p:cNvPicPr>
          <p:nvPr/>
        </p:nvPicPr>
        <p:blipFill>
          <a:blip r:embed="rId6"/>
          <a:stretch>
            <a:fillRect/>
          </a:stretch>
        </p:blipFill>
        <p:spPr>
          <a:xfrm>
            <a:off x="8912477" y="2482976"/>
            <a:ext cx="1670616" cy="1670616"/>
          </a:xfrm>
          <a:prstGeom prst="rect">
            <a:avLst/>
          </a:prstGeom>
        </p:spPr>
      </p:pic>
    </p:spTree>
    <p:extLst>
      <p:ext uri="{BB962C8B-B14F-4D97-AF65-F5344CB8AC3E}">
        <p14:creationId xmlns:p14="http://schemas.microsoft.com/office/powerpoint/2010/main" val="1437433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8224"/>
            <a:ext cx="279888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Agenda</a:t>
            </a:r>
          </a:p>
        </p:txBody>
      </p:sp>
      <p:sp>
        <p:nvSpPr>
          <p:cNvPr id="32" name="Rectangle 31">
            <a:hlinkClick r:id="rId2" action="ppaction://hlinksldjump"/>
            <a:extLst>
              <a:ext uri="{FF2B5EF4-FFF2-40B4-BE49-F238E27FC236}">
                <a16:creationId xmlns:a16="http://schemas.microsoft.com/office/drawing/2014/main" id="{41435D2A-5CC2-4B0D-A23C-0718D960A784}"/>
              </a:ext>
            </a:extLst>
          </p:cNvPr>
          <p:cNvSpPr/>
          <p:nvPr/>
        </p:nvSpPr>
        <p:spPr>
          <a:xfrm>
            <a:off x="689513" y="1995115"/>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hlinkClick r:id="rId3" action="ppaction://hlinksldjump"/>
            <a:extLst>
              <a:ext uri="{FF2B5EF4-FFF2-40B4-BE49-F238E27FC236}">
                <a16:creationId xmlns:a16="http://schemas.microsoft.com/office/drawing/2014/main" id="{3FBE39E5-C72C-4F3D-B70C-EE1A165D068E}"/>
              </a:ext>
            </a:extLst>
          </p:cNvPr>
          <p:cNvSpPr/>
          <p:nvPr/>
        </p:nvSpPr>
        <p:spPr>
          <a:xfrm>
            <a:off x="689513" y="2919764"/>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hlinkClick r:id="rId4" action="ppaction://hlinksldjump"/>
            <a:extLst>
              <a:ext uri="{FF2B5EF4-FFF2-40B4-BE49-F238E27FC236}">
                <a16:creationId xmlns:a16="http://schemas.microsoft.com/office/drawing/2014/main" id="{803108AD-CE54-4553-B12B-47A8A3C4E834}"/>
              </a:ext>
            </a:extLst>
          </p:cNvPr>
          <p:cNvSpPr/>
          <p:nvPr/>
        </p:nvSpPr>
        <p:spPr>
          <a:xfrm>
            <a:off x="689513" y="3843319"/>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09518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1</a:t>
            </a:r>
          </a:p>
        </p:txBody>
      </p:sp>
      <p:sp>
        <p:nvSpPr>
          <p:cNvPr id="36" name="TextBox 35">
            <a:extLst>
              <a:ext uri="{FF2B5EF4-FFF2-40B4-BE49-F238E27FC236}">
                <a16:creationId xmlns:a16="http://schemas.microsoft.com/office/drawing/2014/main" id="{F3BD5574-98AC-41F5-85EE-251CA685BDEE}"/>
              </a:ext>
            </a:extLst>
          </p:cNvPr>
          <p:cNvSpPr txBox="1"/>
          <p:nvPr/>
        </p:nvSpPr>
        <p:spPr>
          <a:xfrm>
            <a:off x="736550" y="3062774"/>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2</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98894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3</a:t>
            </a:r>
          </a:p>
        </p:txBody>
      </p:sp>
      <p:sp>
        <p:nvSpPr>
          <p:cNvPr id="38" name="Rectangle 37">
            <a:extLst>
              <a:ext uri="{FF2B5EF4-FFF2-40B4-BE49-F238E27FC236}">
                <a16:creationId xmlns:a16="http://schemas.microsoft.com/office/drawing/2014/main" id="{9E0F203F-346B-4008-8A8E-221BACC05B2B}"/>
              </a:ext>
            </a:extLst>
          </p:cNvPr>
          <p:cNvSpPr/>
          <p:nvPr/>
        </p:nvSpPr>
        <p:spPr>
          <a:xfrm>
            <a:off x="1136436" y="2264465"/>
            <a:ext cx="4902317" cy="338554"/>
          </a:xfrm>
          <a:prstGeom prst="rect">
            <a:avLst/>
          </a:prstGeom>
        </p:spPr>
        <p:txBody>
          <a:bodyPr wrap="square">
            <a:spAutoFit/>
          </a:bodyPr>
          <a:lstStyle/>
          <a:p>
            <a:r>
              <a:rPr lang="en-US" sz="1600" b="1" dirty="0">
                <a:solidFill>
                  <a:srgbClr val="1F1A62"/>
                </a:solidFill>
                <a:latin typeface="Helvetica" pitchFamily="2" charset="0"/>
              </a:rPr>
              <a:t>Objective and Methodology</a:t>
            </a:r>
            <a:endParaRPr lang="en-US" sz="1600" dirty="0">
              <a:solidFill>
                <a:srgbClr val="1F1A62"/>
              </a:solidFill>
              <a:latin typeface="Helvetica" pitchFamily="2" charset="0"/>
            </a:endParaRPr>
          </a:p>
        </p:txBody>
      </p:sp>
      <p:sp>
        <p:nvSpPr>
          <p:cNvPr id="65" name="Rectangle 64">
            <a:hlinkClick r:id="rId5" action="ppaction://hlinksldjump"/>
            <a:extLst>
              <a:ext uri="{FF2B5EF4-FFF2-40B4-BE49-F238E27FC236}">
                <a16:creationId xmlns:a16="http://schemas.microsoft.com/office/drawing/2014/main" id="{9D368DFE-25BF-4A3C-8861-2D80FC04904C}"/>
              </a:ext>
            </a:extLst>
          </p:cNvPr>
          <p:cNvSpPr/>
          <p:nvPr/>
        </p:nvSpPr>
        <p:spPr>
          <a:xfrm>
            <a:off x="6085790" y="1997320"/>
            <a:ext cx="5354848"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4CA4402C-7DBA-4AFE-B3C4-91595657DBD9}"/>
              </a:ext>
            </a:extLst>
          </p:cNvPr>
          <p:cNvSpPr txBox="1"/>
          <p:nvPr/>
        </p:nvSpPr>
        <p:spPr>
          <a:xfrm>
            <a:off x="6138435" y="210083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5</a:t>
            </a:r>
          </a:p>
        </p:txBody>
      </p:sp>
      <p:sp>
        <p:nvSpPr>
          <p:cNvPr id="40" name="Rectangle 39">
            <a:hlinkClick r:id="rId6" action="ppaction://hlinksldjump"/>
            <a:extLst>
              <a:ext uri="{FF2B5EF4-FFF2-40B4-BE49-F238E27FC236}">
                <a16:creationId xmlns:a16="http://schemas.microsoft.com/office/drawing/2014/main" id="{88577AC2-8349-4687-BB11-12F6409F32BA}"/>
              </a:ext>
            </a:extLst>
          </p:cNvPr>
          <p:cNvSpPr/>
          <p:nvPr/>
        </p:nvSpPr>
        <p:spPr>
          <a:xfrm>
            <a:off x="683905" y="476602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2300822-F1C1-4E85-A740-7D9581868BE5}"/>
              </a:ext>
            </a:extLst>
          </p:cNvPr>
          <p:cNvSpPr txBox="1"/>
          <p:nvPr/>
        </p:nvSpPr>
        <p:spPr>
          <a:xfrm>
            <a:off x="730942" y="4901361"/>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4</a:t>
            </a:r>
          </a:p>
        </p:txBody>
      </p:sp>
      <p:sp>
        <p:nvSpPr>
          <p:cNvPr id="44" name="Rectangle 43">
            <a:extLst>
              <a:ext uri="{FF2B5EF4-FFF2-40B4-BE49-F238E27FC236}">
                <a16:creationId xmlns:a16="http://schemas.microsoft.com/office/drawing/2014/main" id="{03FBA03E-C2D9-44C6-B0D2-54956A28A45E}"/>
              </a:ext>
            </a:extLst>
          </p:cNvPr>
          <p:cNvSpPr/>
          <p:nvPr/>
        </p:nvSpPr>
        <p:spPr>
          <a:xfrm>
            <a:off x="1136436" y="3869132"/>
            <a:ext cx="4902317" cy="830997"/>
          </a:xfrm>
          <a:prstGeom prst="rect">
            <a:avLst/>
          </a:prstGeom>
        </p:spPr>
        <p:txBody>
          <a:bodyPr wrap="square">
            <a:spAutoFit/>
          </a:bodyPr>
          <a:lstStyle/>
          <a:p>
            <a:r>
              <a:rPr lang="en-US" sz="1600" b="1" dirty="0">
                <a:solidFill>
                  <a:srgbClr val="1F1A62"/>
                </a:solidFill>
                <a:latin typeface="Helvetica" pitchFamily="2" charset="0"/>
              </a:rPr>
              <a:t>Overall Media Usage</a:t>
            </a:r>
          </a:p>
          <a:p>
            <a:r>
              <a:rPr lang="en-US" sz="1600" dirty="0">
                <a:solidFill>
                  <a:srgbClr val="1F1A62"/>
                </a:solidFill>
                <a:latin typeface="Helvetica" pitchFamily="2" charset="0"/>
              </a:rPr>
              <a:t>Confined to their homes, how are people spending their time?</a:t>
            </a:r>
          </a:p>
        </p:txBody>
      </p:sp>
      <p:sp>
        <p:nvSpPr>
          <p:cNvPr id="52" name="Rectangle 51">
            <a:extLst>
              <a:ext uri="{FF2B5EF4-FFF2-40B4-BE49-F238E27FC236}">
                <a16:creationId xmlns:a16="http://schemas.microsoft.com/office/drawing/2014/main" id="{C1AA0548-8734-4C41-8987-9A085F995076}"/>
              </a:ext>
            </a:extLst>
          </p:cNvPr>
          <p:cNvSpPr/>
          <p:nvPr/>
        </p:nvSpPr>
        <p:spPr>
          <a:xfrm>
            <a:off x="6538321" y="2147001"/>
            <a:ext cx="4902317" cy="584775"/>
          </a:xfrm>
          <a:prstGeom prst="rect">
            <a:avLst/>
          </a:prstGeom>
        </p:spPr>
        <p:txBody>
          <a:bodyPr wrap="square">
            <a:spAutoFit/>
          </a:bodyPr>
          <a:lstStyle/>
          <a:p>
            <a:r>
              <a:rPr lang="en-US" sz="1600" b="1" dirty="0">
                <a:solidFill>
                  <a:srgbClr val="1F1A62"/>
                </a:solidFill>
                <a:latin typeface="Helvetica" pitchFamily="2" charset="0"/>
              </a:rPr>
              <a:t>News Bulletin</a:t>
            </a:r>
          </a:p>
          <a:p>
            <a:r>
              <a:rPr lang="en-US" sz="1600" dirty="0">
                <a:solidFill>
                  <a:srgbClr val="1F1A62"/>
                </a:solidFill>
                <a:latin typeface="Helvetica" pitchFamily="2" charset="0"/>
              </a:rPr>
              <a:t>Importance of news during COVID-19</a:t>
            </a:r>
          </a:p>
        </p:txBody>
      </p:sp>
      <p:sp>
        <p:nvSpPr>
          <p:cNvPr id="23" name="Rectangle 22">
            <a:hlinkClick r:id="rId7" action="ppaction://hlinksldjump"/>
            <a:extLst>
              <a:ext uri="{FF2B5EF4-FFF2-40B4-BE49-F238E27FC236}">
                <a16:creationId xmlns:a16="http://schemas.microsoft.com/office/drawing/2014/main" id="{890B5E15-AE28-4652-B218-F46C51690A3C}"/>
              </a:ext>
            </a:extLst>
          </p:cNvPr>
          <p:cNvSpPr/>
          <p:nvPr/>
        </p:nvSpPr>
        <p:spPr>
          <a:xfrm>
            <a:off x="6114471" y="291298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E4377567-3B06-4581-8E53-CC5E9169BC84}"/>
              </a:ext>
            </a:extLst>
          </p:cNvPr>
          <p:cNvSpPr txBox="1"/>
          <p:nvPr/>
        </p:nvSpPr>
        <p:spPr>
          <a:xfrm>
            <a:off x="6169360" y="2993962"/>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E84A99"/>
                </a:solidFill>
                <a:latin typeface="Helvetica" pitchFamily="2" charset="0"/>
              </a:rPr>
              <a:t>6</a:t>
            </a:r>
            <a:endPar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167D6BA5-66F2-4140-BEC2-C3C85D3DDD40}"/>
              </a:ext>
            </a:extLst>
          </p:cNvPr>
          <p:cNvSpPr/>
          <p:nvPr/>
        </p:nvSpPr>
        <p:spPr>
          <a:xfrm>
            <a:off x="1136436" y="3090469"/>
            <a:ext cx="4902317" cy="584775"/>
          </a:xfrm>
          <a:prstGeom prst="rect">
            <a:avLst/>
          </a:prstGeom>
        </p:spPr>
        <p:txBody>
          <a:bodyPr wrap="square">
            <a:spAutoFit/>
          </a:bodyPr>
          <a:lstStyle/>
          <a:p>
            <a:r>
              <a:rPr lang="en-US" sz="1600" b="1" dirty="0">
                <a:solidFill>
                  <a:srgbClr val="1F1A62"/>
                </a:solidFill>
                <a:latin typeface="Helvetica" pitchFamily="2" charset="0"/>
              </a:rPr>
              <a:t>Key Takeaways for Marketers</a:t>
            </a:r>
          </a:p>
          <a:p>
            <a:r>
              <a:rPr lang="en-US" sz="1600" dirty="0">
                <a:solidFill>
                  <a:srgbClr val="1F1A62"/>
                </a:solidFill>
                <a:latin typeface="Helvetica" pitchFamily="2" charset="0"/>
              </a:rPr>
              <a:t>Summary of key findings</a:t>
            </a:r>
          </a:p>
        </p:txBody>
      </p:sp>
      <p:sp>
        <p:nvSpPr>
          <p:cNvPr id="47" name="Rectangle 46">
            <a:hlinkClick r:id="rId8" action="ppaction://hlinksldjump"/>
            <a:extLst>
              <a:ext uri="{FF2B5EF4-FFF2-40B4-BE49-F238E27FC236}">
                <a16:creationId xmlns:a16="http://schemas.microsoft.com/office/drawing/2014/main" id="{1EEBFFFE-A00C-498C-A83A-C846F81423AF}"/>
              </a:ext>
            </a:extLst>
          </p:cNvPr>
          <p:cNvSpPr/>
          <p:nvPr/>
        </p:nvSpPr>
        <p:spPr>
          <a:xfrm>
            <a:off x="6114471" y="4765222"/>
            <a:ext cx="5349240" cy="86225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F11057B4-648D-4E84-9DEA-29E8F3F87B80}"/>
              </a:ext>
            </a:extLst>
          </p:cNvPr>
          <p:cNvSpPr txBox="1"/>
          <p:nvPr/>
        </p:nvSpPr>
        <p:spPr>
          <a:xfrm>
            <a:off x="6155020" y="487678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E84A99"/>
                </a:solidFill>
                <a:latin typeface="Helvetica" pitchFamily="2" charset="0"/>
              </a:rPr>
              <a:t>8</a:t>
            </a:r>
            <a:endPar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8189C83-377B-4E2B-9C32-8CF1F4832EC9}"/>
              </a:ext>
            </a:extLst>
          </p:cNvPr>
          <p:cNvSpPr/>
          <p:nvPr/>
        </p:nvSpPr>
        <p:spPr>
          <a:xfrm>
            <a:off x="6685107" y="4922950"/>
            <a:ext cx="2507019" cy="584775"/>
          </a:xfrm>
          <a:prstGeom prst="rect">
            <a:avLst/>
          </a:prstGeom>
        </p:spPr>
        <p:txBody>
          <a:bodyPr wrap="square">
            <a:spAutoFit/>
          </a:bodyPr>
          <a:lstStyle/>
          <a:p>
            <a:r>
              <a:rPr lang="en-US" sz="1600" b="1" dirty="0">
                <a:solidFill>
                  <a:schemeClr val="bg1"/>
                </a:solidFill>
                <a:latin typeface="Helvetica" pitchFamily="2" charset="0"/>
              </a:rPr>
              <a:t>Appendix</a:t>
            </a:r>
          </a:p>
          <a:p>
            <a:r>
              <a:rPr lang="en-US" sz="1600" dirty="0">
                <a:solidFill>
                  <a:schemeClr val="bg1"/>
                </a:solidFill>
                <a:latin typeface="Helvetica" pitchFamily="2" charset="0"/>
              </a:rPr>
              <a:t>Multicultural Insights</a:t>
            </a:r>
          </a:p>
        </p:txBody>
      </p:sp>
      <p:sp>
        <p:nvSpPr>
          <p:cNvPr id="31" name="Rectangle 30">
            <a:hlinkClick r:id="rId9" action="ppaction://hlinksldjump"/>
            <a:extLst>
              <a:ext uri="{FF2B5EF4-FFF2-40B4-BE49-F238E27FC236}">
                <a16:creationId xmlns:a16="http://schemas.microsoft.com/office/drawing/2014/main" id="{8F166893-8DFF-4E5F-8D25-E90269636BF3}"/>
              </a:ext>
            </a:extLst>
          </p:cNvPr>
          <p:cNvSpPr/>
          <p:nvPr/>
        </p:nvSpPr>
        <p:spPr>
          <a:xfrm>
            <a:off x="6114471" y="384166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3800" dirty="0">
              <a:solidFill>
                <a:srgbClr val="E84A99"/>
              </a:solidFill>
              <a:latin typeface="Helvetica" pitchFamily="2" charset="0"/>
            </a:endParaRPr>
          </a:p>
        </p:txBody>
      </p:sp>
      <p:sp>
        <p:nvSpPr>
          <p:cNvPr id="41" name="Rectangle 40">
            <a:extLst>
              <a:ext uri="{FF2B5EF4-FFF2-40B4-BE49-F238E27FC236}">
                <a16:creationId xmlns:a16="http://schemas.microsoft.com/office/drawing/2014/main" id="{F71FA75A-7224-4264-91EC-639F1CB0B7C9}"/>
              </a:ext>
            </a:extLst>
          </p:cNvPr>
          <p:cNvSpPr/>
          <p:nvPr/>
        </p:nvSpPr>
        <p:spPr>
          <a:xfrm>
            <a:off x="6685108" y="4059902"/>
            <a:ext cx="3048440" cy="338554"/>
          </a:xfrm>
          <a:prstGeom prst="rect">
            <a:avLst/>
          </a:prstGeom>
        </p:spPr>
        <p:txBody>
          <a:bodyPr wrap="square">
            <a:spAutoFit/>
          </a:bodyPr>
          <a:lstStyle/>
          <a:p>
            <a:r>
              <a:rPr lang="en-US" sz="1600" b="1" dirty="0">
                <a:solidFill>
                  <a:srgbClr val="1F1A62"/>
                </a:solidFill>
                <a:latin typeface="Helvetica" pitchFamily="2" charset="0"/>
              </a:rPr>
              <a:t>Implications for Marketers</a:t>
            </a:r>
            <a:endParaRPr lang="en-US" sz="1600" dirty="0">
              <a:solidFill>
                <a:srgbClr val="1F1A62"/>
              </a:solidFill>
              <a:latin typeface="Helvetica" pitchFamily="2" charset="0"/>
            </a:endParaRPr>
          </a:p>
        </p:txBody>
      </p:sp>
      <p:sp>
        <p:nvSpPr>
          <p:cNvPr id="51" name="Rectangle 50">
            <a:extLst>
              <a:ext uri="{FF2B5EF4-FFF2-40B4-BE49-F238E27FC236}">
                <a16:creationId xmlns:a16="http://schemas.microsoft.com/office/drawing/2014/main" id="{36B71B21-4BCD-49CB-B073-EACD4EC49746}"/>
              </a:ext>
            </a:extLst>
          </p:cNvPr>
          <p:cNvSpPr/>
          <p:nvPr/>
        </p:nvSpPr>
        <p:spPr>
          <a:xfrm>
            <a:off x="6685107" y="2935490"/>
            <a:ext cx="4480193" cy="830997"/>
          </a:xfrm>
          <a:prstGeom prst="rect">
            <a:avLst/>
          </a:prstGeom>
        </p:spPr>
        <p:txBody>
          <a:bodyPr wrap="square">
            <a:spAutoFit/>
          </a:bodyPr>
          <a:lstStyle/>
          <a:p>
            <a:r>
              <a:rPr lang="en-US" sz="1600" b="1" dirty="0">
                <a:solidFill>
                  <a:srgbClr val="1F1A62"/>
                </a:solidFill>
                <a:latin typeface="Helvetica" pitchFamily="2" charset="0"/>
              </a:rPr>
              <a:t>Advertising Impact</a:t>
            </a:r>
          </a:p>
          <a:p>
            <a:r>
              <a:rPr lang="en-US" sz="1600" dirty="0">
                <a:solidFill>
                  <a:srgbClr val="1F1A62"/>
                </a:solidFill>
                <a:latin typeface="Helvetica" pitchFamily="2" charset="0"/>
              </a:rPr>
              <a:t>Understanding consumers’ perceptions amid the crisis</a:t>
            </a:r>
          </a:p>
        </p:txBody>
      </p:sp>
      <p:sp>
        <p:nvSpPr>
          <p:cNvPr id="42" name="Rectangle 41">
            <a:extLst>
              <a:ext uri="{FF2B5EF4-FFF2-40B4-BE49-F238E27FC236}">
                <a16:creationId xmlns:a16="http://schemas.microsoft.com/office/drawing/2014/main" id="{5C9F2801-4845-49A0-AEBC-4F2674127B73}"/>
              </a:ext>
            </a:extLst>
          </p:cNvPr>
          <p:cNvSpPr/>
          <p:nvPr/>
        </p:nvSpPr>
        <p:spPr>
          <a:xfrm>
            <a:off x="1136436" y="4910143"/>
            <a:ext cx="4902317" cy="584775"/>
          </a:xfrm>
          <a:prstGeom prst="rect">
            <a:avLst/>
          </a:prstGeom>
        </p:spPr>
        <p:txBody>
          <a:bodyPr wrap="square">
            <a:spAutoFit/>
          </a:bodyPr>
          <a:lstStyle/>
          <a:p>
            <a:r>
              <a:rPr lang="en-US" sz="1600" b="1" dirty="0">
                <a:solidFill>
                  <a:srgbClr val="1F1A62"/>
                </a:solidFill>
                <a:latin typeface="Helvetica" pitchFamily="2" charset="0"/>
              </a:rPr>
              <a:t>Sports Shifts</a:t>
            </a:r>
          </a:p>
          <a:p>
            <a:r>
              <a:rPr lang="en-US" sz="1600" dirty="0">
                <a:solidFill>
                  <a:srgbClr val="1F1A62"/>
                </a:solidFill>
                <a:latin typeface="Helvetica" pitchFamily="2" charset="0"/>
              </a:rPr>
              <a:t>Fans seek more content in lieu of live sports</a:t>
            </a:r>
          </a:p>
        </p:txBody>
      </p:sp>
      <p:sp>
        <p:nvSpPr>
          <p:cNvPr id="46" name="TextBox 45">
            <a:extLst>
              <a:ext uri="{FF2B5EF4-FFF2-40B4-BE49-F238E27FC236}">
                <a16:creationId xmlns:a16="http://schemas.microsoft.com/office/drawing/2014/main" id="{7927031E-5E0D-4FCD-9783-FBB08E3B8325}"/>
              </a:ext>
            </a:extLst>
          </p:cNvPr>
          <p:cNvSpPr txBox="1"/>
          <p:nvPr/>
        </p:nvSpPr>
        <p:spPr>
          <a:xfrm>
            <a:off x="6155020" y="3926594"/>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E84A99"/>
                </a:solidFill>
                <a:latin typeface="Helvetica" pitchFamily="2" charset="0"/>
              </a:rPr>
              <a:t>7</a:t>
            </a:r>
            <a:endPar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Tree>
    <p:extLst>
      <p:ext uri="{BB962C8B-B14F-4D97-AF65-F5344CB8AC3E}">
        <p14:creationId xmlns:p14="http://schemas.microsoft.com/office/powerpoint/2010/main" val="971613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oman, holding&#10;&#10;Description automatically generated">
            <a:extLst>
              <a:ext uri="{FF2B5EF4-FFF2-40B4-BE49-F238E27FC236}">
                <a16:creationId xmlns:a16="http://schemas.microsoft.com/office/drawing/2014/main" id="{F685AB64-621E-4228-B8BE-00784839EC5C}"/>
              </a:ext>
            </a:extLst>
          </p:cNvPr>
          <p:cNvPicPr>
            <a:picLocks noChangeAspect="1"/>
          </p:cNvPicPr>
          <p:nvPr/>
        </p:nvPicPr>
        <p:blipFill rotWithShape="1">
          <a:blip r:embed="rId3">
            <a:extLst>
              <a:ext uri="{28A0092B-C50C-407E-A947-70E740481C1C}">
                <a14:useLocalDpi xmlns:a14="http://schemas.microsoft.com/office/drawing/2010/main"/>
              </a:ext>
            </a:extLst>
          </a:blip>
          <a:srcRect r="39907"/>
          <a:stretch/>
        </p:blipFill>
        <p:spPr>
          <a:xfrm>
            <a:off x="5903021" y="0"/>
            <a:ext cx="6288979" cy="6858000"/>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12135"/>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375337"/>
            <a:ext cx="5631454" cy="1292662"/>
          </a:xfrm>
          <a:prstGeom prst="rect">
            <a:avLst/>
          </a:prstGeom>
        </p:spPr>
        <p:txBody>
          <a:bodyPr wrap="square">
            <a:spAutoFit/>
          </a:bodyPr>
          <a:lstStyle/>
          <a:p>
            <a:pPr lvl="0">
              <a:defRPr sz="1862" b="0" i="0" u="none" strike="noStrike" kern="1200" spc="0" baseline="0">
                <a:solidFill>
                  <a:srgbClr val="1F1A62"/>
                </a:solidFill>
                <a:latin typeface="+mn-lt"/>
                <a:ea typeface="+mn-ea"/>
                <a:cs typeface="+mn-cs"/>
              </a:defRPr>
            </a:pPr>
            <a:r>
              <a:rPr lang="en-US" sz="2600" b="1" dirty="0">
                <a:solidFill>
                  <a:srgbClr val="1F1A62"/>
                </a:solidFill>
                <a:latin typeface="Helvetica" panose="020B0604020202020204" pitchFamily="34" charset="0"/>
                <a:cs typeface="Helvetica" panose="020B0604020202020204" pitchFamily="34" charset="0"/>
              </a:rPr>
              <a:t>Almost 50% of viewers have at least one TV </a:t>
            </a:r>
            <a:r>
              <a:rPr lang="en-US" sz="2600" b="1" dirty="0">
                <a:solidFill>
                  <a:srgbClr val="E84A99"/>
                </a:solidFill>
                <a:latin typeface="Helvetica" panose="020B0604020202020204" pitchFamily="34" charset="0"/>
                <a:cs typeface="Helvetica" panose="020B0604020202020204" pitchFamily="34" charset="0"/>
              </a:rPr>
              <a:t>always set to a news channel</a:t>
            </a:r>
            <a:endParaRPr kumimoji="0" lang="en-US" sz="2600" b="1" i="0" u="none" strike="noStrike" kern="1200" cap="none" spc="0" normalizeH="0" baseline="0" noProof="0" dirty="0">
              <a:ln>
                <a:noFill/>
              </a:ln>
              <a:solidFill>
                <a:srgbClr val="E84A99"/>
              </a:solidFill>
              <a:effectLst/>
              <a:uLnTx/>
              <a:uFillTx/>
              <a:latin typeface="Helvetica" panose="020B0604020202020204" pitchFamily="34" charset="0"/>
              <a:cs typeface="Helvetica" panose="020B0604020202020204" pitchFamily="34" charset="0"/>
            </a:endParaRPr>
          </a:p>
        </p:txBody>
      </p:sp>
      <p:graphicFrame>
        <p:nvGraphicFramePr>
          <p:cNvPr id="8" name="Chart 7">
            <a:extLst>
              <a:ext uri="{FF2B5EF4-FFF2-40B4-BE49-F238E27FC236}">
                <a16:creationId xmlns:a16="http://schemas.microsoft.com/office/drawing/2014/main" id="{05AABE76-1EB0-4DB6-8876-63CF63BA1C5B}"/>
              </a:ext>
            </a:extLst>
          </p:cNvPr>
          <p:cNvGraphicFramePr/>
          <p:nvPr>
            <p:extLst>
              <p:ext uri="{D42A27DB-BD31-4B8C-83A1-F6EECF244321}">
                <p14:modId xmlns:p14="http://schemas.microsoft.com/office/powerpoint/2010/main" val="3205243424"/>
              </p:ext>
            </p:extLst>
          </p:nvPr>
        </p:nvGraphicFramePr>
        <p:xfrm>
          <a:off x="171222" y="3085676"/>
          <a:ext cx="5574462" cy="326576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123421"/>
            <a:ext cx="5881501" cy="415498"/>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 top 2 box (agree completely or agree somewhat)</a:t>
            </a: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560583"/>
            <a:ext cx="5881501"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“At least one TV in my home is set to a news channel at all times” </a:t>
            </a:r>
          </a:p>
          <a:p>
            <a:pPr algn="ctr"/>
            <a:r>
              <a:rPr lang="en-US" sz="1200" dirty="0">
                <a:solidFill>
                  <a:srgbClr val="1F1A62"/>
                </a:solidFill>
                <a:latin typeface="Helvetica" panose="020B0604020202020204" pitchFamily="34" charset="0"/>
                <a:cs typeface="Helvetica" panose="020B0604020202020204" pitchFamily="34" charset="0"/>
              </a:rPr>
              <a:t>Top 2 Box (Agree Completely or Agree Somewhat)</a:t>
            </a:r>
          </a:p>
        </p:txBody>
      </p:sp>
    </p:spTree>
    <p:extLst>
      <p:ext uri="{BB962C8B-B14F-4D97-AF65-F5344CB8AC3E}">
        <p14:creationId xmlns:p14="http://schemas.microsoft.com/office/powerpoint/2010/main" val="424366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04838" y="414947"/>
            <a:ext cx="119877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rPr>
              <a:t>Adults are choosing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television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as their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primary source for acquiring news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 above other platforms like social media, newspapers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radio</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0BA22DF9-BEFC-4684-B093-4877081C3E11}"/>
              </a:ext>
            </a:extLst>
          </p:cNvPr>
          <p:cNvSpPr txBox="1"/>
          <p:nvPr/>
        </p:nvSpPr>
        <p:spPr>
          <a:xfrm>
            <a:off x="4986648" y="1738464"/>
            <a:ext cx="69460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Primary Sources for Acquiring News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acquire news through the following platforms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graphicFrame>
        <p:nvGraphicFramePr>
          <p:cNvPr id="15" name="Chart 14">
            <a:extLst>
              <a:ext uri="{FF2B5EF4-FFF2-40B4-BE49-F238E27FC236}">
                <a16:creationId xmlns:a16="http://schemas.microsoft.com/office/drawing/2014/main" id="{AF4DF412-50BC-4076-BD6E-8E8E1514DA2A}"/>
              </a:ext>
            </a:extLst>
          </p:cNvPr>
          <p:cNvGraphicFramePr/>
          <p:nvPr/>
        </p:nvGraphicFramePr>
        <p:xfrm>
          <a:off x="4747374" y="2176001"/>
          <a:ext cx="7445182" cy="3481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Q5: What are the primary sources you have been using to acquire your news?. Does not equal 100% due to the ability to choose multiple responses. </a:t>
            </a:r>
            <a:endParaRPr kumimoji="0" lang="en-US" sz="7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endParaRPr>
          </a:p>
        </p:txBody>
      </p:sp>
      <p:pic>
        <p:nvPicPr>
          <p:cNvPr id="13" name="Picture 12" descr="A person standing in front of a television screen&#10;&#10;Description automatically generated">
            <a:extLst>
              <a:ext uri="{FF2B5EF4-FFF2-40B4-BE49-F238E27FC236}">
                <a16:creationId xmlns:a16="http://schemas.microsoft.com/office/drawing/2014/main" id="{EC59DA61-74F3-4437-BD4C-FBDB1C20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8747" r="12117"/>
          <a:stretch/>
        </p:blipFill>
        <p:spPr>
          <a:xfrm>
            <a:off x="0" y="1696163"/>
            <a:ext cx="4747374" cy="3973161"/>
          </a:xfrm>
          <a:prstGeom prst="rect">
            <a:avLst/>
          </a:prstGeom>
        </p:spPr>
      </p:pic>
    </p:spTree>
    <p:extLst>
      <p:ext uri="{BB962C8B-B14F-4D97-AF65-F5344CB8AC3E}">
        <p14:creationId xmlns:p14="http://schemas.microsoft.com/office/powerpoint/2010/main" val="3691985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32</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&amp; Q7: Thinking of your behavior since the start of COVID-19, please indicate below how much you agree or disagree with the following statements. , top 2 box (agree completely or agree somewhat)</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12861"/>
            <a:ext cx="11906628"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Not only are more people choosing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live television for news, it’s also a trusted source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for viewers</a:t>
            </a:r>
          </a:p>
        </p:txBody>
      </p:sp>
      <p:sp>
        <p:nvSpPr>
          <p:cNvPr id="28" name="TextBox 27">
            <a:extLst>
              <a:ext uri="{FF2B5EF4-FFF2-40B4-BE49-F238E27FC236}">
                <a16:creationId xmlns:a16="http://schemas.microsoft.com/office/drawing/2014/main" id="{A3C1315C-C509-41B1-B5A5-78979D5D1530}"/>
              </a:ext>
            </a:extLst>
          </p:cNvPr>
          <p:cNvSpPr txBox="1"/>
          <p:nvPr/>
        </p:nvSpPr>
        <p:spPr>
          <a:xfrm>
            <a:off x="1900881"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78%</a:t>
            </a:r>
          </a:p>
        </p:txBody>
      </p:sp>
      <p:sp>
        <p:nvSpPr>
          <p:cNvPr id="29" name="TextBox 28">
            <a:extLst>
              <a:ext uri="{FF2B5EF4-FFF2-40B4-BE49-F238E27FC236}">
                <a16:creationId xmlns:a16="http://schemas.microsoft.com/office/drawing/2014/main" id="{B15FA562-ADB3-4FB7-BA1F-C7A8EC575DD7}"/>
              </a:ext>
            </a:extLst>
          </p:cNvPr>
          <p:cNvSpPr txBox="1"/>
          <p:nvPr/>
        </p:nvSpPr>
        <p:spPr>
          <a:xfrm>
            <a:off x="1168929" y="5033627"/>
            <a:ext cx="2483188"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“Television news (national &amp; local) is the most reliable source for information and news on COVID-19”</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74162"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77%</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852592" y="5033627"/>
            <a:ext cx="2483188"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am relying on TV news to help my decisions regarding me and/or my family's safety”</a:t>
            </a:r>
          </a:p>
        </p:txBody>
      </p:sp>
      <p:sp>
        <p:nvSpPr>
          <p:cNvPr id="32" name="TextBox 31">
            <a:extLst>
              <a:ext uri="{FF2B5EF4-FFF2-40B4-BE49-F238E27FC236}">
                <a16:creationId xmlns:a16="http://schemas.microsoft.com/office/drawing/2014/main" id="{384172FD-06B0-40B1-8E3B-A26716FE6D78}"/>
              </a:ext>
            </a:extLst>
          </p:cNvPr>
          <p:cNvSpPr txBox="1"/>
          <p:nvPr/>
        </p:nvSpPr>
        <p:spPr>
          <a:xfrm>
            <a:off x="9092353" y="4326782"/>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49%</a:t>
            </a:r>
          </a:p>
        </p:txBody>
      </p:sp>
      <p:sp>
        <p:nvSpPr>
          <p:cNvPr id="33" name="TextBox 32">
            <a:extLst>
              <a:ext uri="{FF2B5EF4-FFF2-40B4-BE49-F238E27FC236}">
                <a16:creationId xmlns:a16="http://schemas.microsoft.com/office/drawing/2014/main" id="{F5688167-B8AE-4DCF-9725-0A92B38E0F63}"/>
              </a:ext>
            </a:extLst>
          </p:cNvPr>
          <p:cNvSpPr txBox="1"/>
          <p:nvPr/>
        </p:nvSpPr>
        <p:spPr>
          <a:xfrm>
            <a:off x="8538918" y="5033627"/>
            <a:ext cx="2270015"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“At least one TV in my home is set to a news channel at all times”</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pic>
        <p:nvPicPr>
          <p:cNvPr id="19" name="Picture 18">
            <a:extLst>
              <a:ext uri="{FF2B5EF4-FFF2-40B4-BE49-F238E27FC236}">
                <a16:creationId xmlns:a16="http://schemas.microsoft.com/office/drawing/2014/main" id="{D5F64DD3-F7FC-43CF-B191-4AD00CBAC095}"/>
              </a:ext>
            </a:extLst>
          </p:cNvPr>
          <p:cNvPicPr>
            <a:picLocks noChangeAspect="1"/>
          </p:cNvPicPr>
          <p:nvPr/>
        </p:nvPicPr>
        <p:blipFill>
          <a:blip r:embed="rId4"/>
          <a:stretch>
            <a:fillRect/>
          </a:stretch>
        </p:blipFill>
        <p:spPr>
          <a:xfrm>
            <a:off x="8983723" y="2632734"/>
            <a:ext cx="1646063" cy="1542422"/>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7E00F77B-1E0D-48DA-866E-F512E67864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96293" y="2839047"/>
            <a:ext cx="1373708" cy="1373708"/>
          </a:xfrm>
          <a:prstGeom prst="rect">
            <a:avLst/>
          </a:prstGeom>
        </p:spPr>
      </p:pic>
      <p:pic>
        <p:nvPicPr>
          <p:cNvPr id="21" name="Picture 20" descr="A drawing of a cartoon character&#10;&#10;Description automatically generated">
            <a:extLst>
              <a:ext uri="{FF2B5EF4-FFF2-40B4-BE49-F238E27FC236}">
                <a16:creationId xmlns:a16="http://schemas.microsoft.com/office/drawing/2014/main" id="{7CEC99D7-E525-4BE8-BC09-B7DC9C534649}"/>
              </a:ext>
            </a:extLst>
          </p:cNvPr>
          <p:cNvPicPr>
            <a:picLocks noChangeAspect="1"/>
          </p:cNvPicPr>
          <p:nvPr/>
        </p:nvPicPr>
        <p:blipFill>
          <a:blip r:embed="rId6"/>
          <a:stretch>
            <a:fillRect/>
          </a:stretch>
        </p:blipFill>
        <p:spPr>
          <a:xfrm>
            <a:off x="5354313" y="2808120"/>
            <a:ext cx="1373708" cy="1435562"/>
          </a:xfrm>
          <a:prstGeom prst="rect">
            <a:avLst/>
          </a:prstGeom>
        </p:spPr>
      </p:pic>
    </p:spTree>
    <p:extLst>
      <p:ext uri="{BB962C8B-B14F-4D97-AF65-F5344CB8AC3E}">
        <p14:creationId xmlns:p14="http://schemas.microsoft.com/office/powerpoint/2010/main" val="2801739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212001"/>
            <a:ext cx="11163101" cy="129266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With a heightened interest in news, younger adults and HH with kids have either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switched their news source, or added another source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to stay updated during COVID-19</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33</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4747373" y="1738464"/>
            <a:ext cx="7444625" cy="453970"/>
          </a:xfrm>
          <a:prstGeom prst="rect">
            <a:avLst/>
          </a:prstGeom>
          <a:noFill/>
        </p:spPr>
        <p:txBody>
          <a:bodyPr wrap="square" rtlCol="0">
            <a:spAutoFit/>
          </a:bodyPr>
          <a:lstStyle/>
          <a:p>
            <a:pPr algn="ctr"/>
            <a:r>
              <a:rPr lang="en-US" sz="1300" b="1" u="sng" dirty="0">
                <a:solidFill>
                  <a:srgbClr val="1F1A62"/>
                </a:solidFill>
                <a:latin typeface="Helvetica" panose="020B0604020202020204" pitchFamily="34" charset="0"/>
                <a:cs typeface="Helvetica" panose="020B0604020202020204" pitchFamily="34" charset="0"/>
              </a:rPr>
              <a:t>“I have switched my news source or started following/watching/listening to a new source”</a:t>
            </a:r>
            <a:br>
              <a:rPr lang="en-US" sz="1600" b="1" u="sng" dirty="0">
                <a:solidFill>
                  <a:srgbClr val="1F1A62"/>
                </a:solidFill>
                <a:latin typeface="Helvetica" panose="020B0604020202020204" pitchFamily="34" charset="0"/>
                <a:cs typeface="Helvetica" panose="020B0604020202020204" pitchFamily="34" charset="0"/>
              </a:rPr>
            </a:br>
            <a:r>
              <a:rPr lang="en-US" sz="1050" dirty="0">
                <a:solidFill>
                  <a:srgbClr val="1F1A62"/>
                </a:solidFill>
                <a:latin typeface="Helvetica" panose="020B0604020202020204" pitchFamily="34" charset="0"/>
                <a:cs typeface="Helvetica" panose="020B0604020202020204" pitchFamily="34" charset="0"/>
              </a:rPr>
              <a:t>Top 2 Box (Agree Completely or Agree Somewhat)</a:t>
            </a:r>
            <a:endParaRPr lang="en-US" sz="1400" dirty="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a:t>
            </a:r>
          </a:p>
        </p:txBody>
      </p:sp>
      <p:graphicFrame>
        <p:nvGraphicFramePr>
          <p:cNvPr id="19" name="Chart 18">
            <a:extLst>
              <a:ext uri="{FF2B5EF4-FFF2-40B4-BE49-F238E27FC236}">
                <a16:creationId xmlns:a16="http://schemas.microsoft.com/office/drawing/2014/main" id="{9BC6F5FD-49FC-4A43-97A5-DB776DFD6FA4}"/>
              </a:ext>
            </a:extLst>
          </p:cNvPr>
          <p:cNvGraphicFramePr/>
          <p:nvPr>
            <p:extLst>
              <p:ext uri="{D42A27DB-BD31-4B8C-83A1-F6EECF244321}">
                <p14:modId xmlns:p14="http://schemas.microsoft.com/office/powerpoint/2010/main" val="2736600439"/>
              </p:ext>
            </p:extLst>
          </p:nvPr>
        </p:nvGraphicFramePr>
        <p:xfrm>
          <a:off x="4986648" y="2387449"/>
          <a:ext cx="7205351" cy="35629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AF5BA27C-C3E6-469B-A051-7AE4CC9927C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480" r="18784"/>
          <a:stretch/>
        </p:blipFill>
        <p:spPr>
          <a:xfrm>
            <a:off x="0" y="1712553"/>
            <a:ext cx="4746816" cy="3956772"/>
          </a:xfrm>
          <a:prstGeom prst="rect">
            <a:avLst/>
          </a:prstGeom>
        </p:spPr>
      </p:pic>
    </p:spTree>
    <p:extLst>
      <p:ext uri="{BB962C8B-B14F-4D97-AF65-F5344CB8AC3E}">
        <p14:creationId xmlns:p14="http://schemas.microsoft.com/office/powerpoint/2010/main" val="4232289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1" y="3434080"/>
            <a:ext cx="7508153"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1F1A62"/>
                </a:solidFill>
                <a:latin typeface="Helvetica" pitchFamily="2" charset="0"/>
              </a:rPr>
              <a:t>Advertising Impact</a:t>
            </a:r>
            <a:b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US" sz="3200" b="0" i="0" u="none" strike="noStrike" kern="1200" cap="none" spc="0" normalizeH="0" baseline="0" noProof="0" dirty="0">
                <a:ln>
                  <a:noFill/>
                </a:ln>
                <a:solidFill>
                  <a:prstClr val="white"/>
                </a:solidFill>
                <a:effectLst/>
                <a:uLnTx/>
                <a:uFillTx/>
                <a:latin typeface="Helvetica" pitchFamily="2" charset="0"/>
                <a:ea typeface="+mn-ea"/>
                <a:cs typeface="+mn-cs"/>
              </a:rPr>
              <a:t>Understanding consumers’ advertising perceptions amid</a:t>
            </a:r>
            <a:r>
              <a:rPr lang="en-US" sz="3200" dirty="0">
                <a:solidFill>
                  <a:prstClr val="white"/>
                </a:solidFill>
                <a:latin typeface="Helvetica" pitchFamily="2" charset="0"/>
              </a:rPr>
              <a:t> the crisis</a:t>
            </a:r>
            <a:endParaRPr kumimoji="0" lang="en-US" sz="40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384547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35</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2" name="TextBox 31">
            <a:extLst>
              <a:ext uri="{FF2B5EF4-FFF2-40B4-BE49-F238E27FC236}">
                <a16:creationId xmlns:a16="http://schemas.microsoft.com/office/drawing/2014/main" id="{7D3374EE-C3B3-4712-A3A4-FEDF07498CFD}"/>
              </a:ext>
            </a:extLst>
          </p:cNvPr>
          <p:cNvSpPr txBox="1"/>
          <p:nvPr/>
        </p:nvSpPr>
        <p:spPr>
          <a:xfrm>
            <a:off x="2979977" y="4402899"/>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70%</a:t>
            </a:r>
          </a:p>
        </p:txBody>
      </p:sp>
      <p:sp>
        <p:nvSpPr>
          <p:cNvPr id="35" name="TextBox 34">
            <a:extLst>
              <a:ext uri="{FF2B5EF4-FFF2-40B4-BE49-F238E27FC236}">
                <a16:creationId xmlns:a16="http://schemas.microsoft.com/office/drawing/2014/main" id="{278219CB-8140-4508-B1BC-9F8977E53858}"/>
              </a:ext>
            </a:extLst>
          </p:cNvPr>
          <p:cNvSpPr txBox="1"/>
          <p:nvPr/>
        </p:nvSpPr>
        <p:spPr>
          <a:xfrm>
            <a:off x="1960831" y="4989444"/>
            <a:ext cx="3202824" cy="1077218"/>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“I feel it is appropriate for companies to advertise in COVID-19 related news programming”  </a:t>
            </a:r>
            <a:endParaRPr lang="en-US" sz="1050" dirty="0">
              <a:solidFill>
                <a:srgbClr val="1F1A62"/>
              </a:solidFill>
              <a:latin typeface="Helvetica" panose="020B0403020202020204" pitchFamily="34" charset="0"/>
            </a:endParaRPr>
          </a:p>
        </p:txBody>
      </p:sp>
      <p:sp>
        <p:nvSpPr>
          <p:cNvPr id="39" name="TextBox 38">
            <a:extLst>
              <a:ext uri="{FF2B5EF4-FFF2-40B4-BE49-F238E27FC236}">
                <a16:creationId xmlns:a16="http://schemas.microsoft.com/office/drawing/2014/main" id="{FA771B40-F599-41D7-8EFD-06302476CEEC}"/>
              </a:ext>
            </a:extLst>
          </p:cNvPr>
          <p:cNvSpPr txBox="1"/>
          <p:nvPr/>
        </p:nvSpPr>
        <p:spPr>
          <a:xfrm>
            <a:off x="8044031" y="444512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75%</a:t>
            </a:r>
          </a:p>
        </p:txBody>
      </p:sp>
      <p:sp>
        <p:nvSpPr>
          <p:cNvPr id="41" name="TextBox 40">
            <a:extLst>
              <a:ext uri="{FF2B5EF4-FFF2-40B4-BE49-F238E27FC236}">
                <a16:creationId xmlns:a16="http://schemas.microsoft.com/office/drawing/2014/main" id="{E7AC9C4A-5EF7-4F9C-8169-8F9444DA89E6}"/>
              </a:ext>
            </a:extLst>
          </p:cNvPr>
          <p:cNvSpPr txBox="1"/>
          <p:nvPr/>
        </p:nvSpPr>
        <p:spPr>
          <a:xfrm>
            <a:off x="7012504" y="4989444"/>
            <a:ext cx="2979047" cy="1077218"/>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“I would not boycott a company because it advertised in COVID-19 related programming”</a:t>
            </a:r>
            <a:endParaRPr lang="en-US" sz="1050" dirty="0">
              <a:solidFill>
                <a:srgbClr val="1F1A62"/>
              </a:solidFill>
              <a:latin typeface="Helvetica" panose="020B0403020202020204" pitchFamily="34" charset="0"/>
            </a:endParaRPr>
          </a:p>
        </p:txBody>
      </p:sp>
      <p:sp>
        <p:nvSpPr>
          <p:cNvPr id="45" name="TextBox 44">
            <a:extLst>
              <a:ext uri="{FF2B5EF4-FFF2-40B4-BE49-F238E27FC236}">
                <a16:creationId xmlns:a16="http://schemas.microsoft.com/office/drawing/2014/main" id="{26B4C0ED-295D-4E17-84CB-623A540237D5}"/>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sp>
        <p:nvSpPr>
          <p:cNvPr id="46" name="Rectangle 45">
            <a:extLst>
              <a:ext uri="{FF2B5EF4-FFF2-40B4-BE49-F238E27FC236}">
                <a16:creationId xmlns:a16="http://schemas.microsoft.com/office/drawing/2014/main" id="{3DF9546A-7295-4837-8E41-AE190150A204}"/>
              </a:ext>
            </a:extLst>
          </p:cNvPr>
          <p:cNvSpPr/>
          <p:nvPr/>
        </p:nvSpPr>
        <p:spPr>
          <a:xfrm>
            <a:off x="283559" y="312861"/>
            <a:ext cx="11906628" cy="892552"/>
          </a:xfrm>
          <a:prstGeom prst="rect">
            <a:avLst/>
          </a:prstGeom>
        </p:spPr>
        <p:txBody>
          <a:bodyPr wrap="square">
            <a:spAutoFit/>
          </a:bodyPr>
          <a:lstStyle/>
          <a:p>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Brands should</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 not worry about a negative perception </a:t>
            </a:r>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with advertising</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in COVID-19 news coverage or programming</a:t>
            </a:r>
          </a:p>
        </p:txBody>
      </p:sp>
      <p:sp>
        <p:nvSpPr>
          <p:cNvPr id="47" name="TextBox 46">
            <a:extLst>
              <a:ext uri="{FF2B5EF4-FFF2-40B4-BE49-F238E27FC236}">
                <a16:creationId xmlns:a16="http://schemas.microsoft.com/office/drawing/2014/main" id="{B81B9DD7-B9A4-40BA-9248-1A69122153B9}"/>
              </a:ext>
            </a:extLst>
          </p:cNvPr>
          <p:cNvSpPr txBox="1"/>
          <p:nvPr/>
        </p:nvSpPr>
        <p:spPr>
          <a:xfrm>
            <a:off x="481665" y="6244598"/>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Q16: In general, do you feel it’s appropriate for companies to advertise in COVID-19 related news programming? &amp; Q17: Would you boycott a company because it advertised in COVID-19 related programming? </a:t>
            </a:r>
          </a:p>
        </p:txBody>
      </p:sp>
      <p:pic>
        <p:nvPicPr>
          <p:cNvPr id="15" name="Picture 14" descr="A close up of a sign&#10;&#10;Description automatically generated">
            <a:extLst>
              <a:ext uri="{FF2B5EF4-FFF2-40B4-BE49-F238E27FC236}">
                <a16:creationId xmlns:a16="http://schemas.microsoft.com/office/drawing/2014/main" id="{A6C7E04C-7A2E-42E3-B33F-89686F0A6BC0}"/>
              </a:ext>
            </a:extLst>
          </p:cNvPr>
          <p:cNvPicPr>
            <a:picLocks noChangeAspect="1"/>
          </p:cNvPicPr>
          <p:nvPr/>
        </p:nvPicPr>
        <p:blipFill>
          <a:blip r:embed="rId4"/>
          <a:stretch>
            <a:fillRect/>
          </a:stretch>
        </p:blipFill>
        <p:spPr>
          <a:xfrm>
            <a:off x="2533105" y="2581963"/>
            <a:ext cx="1804269" cy="1804269"/>
          </a:xfrm>
          <a:prstGeom prst="rect">
            <a:avLst/>
          </a:prstGeom>
        </p:spPr>
      </p:pic>
      <p:pic>
        <p:nvPicPr>
          <p:cNvPr id="16" name="Picture 15" descr="A picture containing clock, plate&#10;&#10;Description automatically generated">
            <a:extLst>
              <a:ext uri="{FF2B5EF4-FFF2-40B4-BE49-F238E27FC236}">
                <a16:creationId xmlns:a16="http://schemas.microsoft.com/office/drawing/2014/main" id="{881F12C9-5870-4983-9807-EE92E0A35468}"/>
              </a:ext>
            </a:extLst>
          </p:cNvPr>
          <p:cNvPicPr>
            <a:picLocks noChangeAspect="1"/>
          </p:cNvPicPr>
          <p:nvPr/>
        </p:nvPicPr>
        <p:blipFill>
          <a:blip r:embed="rId5"/>
          <a:stretch>
            <a:fillRect/>
          </a:stretch>
        </p:blipFill>
        <p:spPr>
          <a:xfrm>
            <a:off x="7599892" y="2581963"/>
            <a:ext cx="1804270" cy="1804270"/>
          </a:xfrm>
          <a:prstGeom prst="rect">
            <a:avLst/>
          </a:prstGeom>
        </p:spPr>
      </p:pic>
    </p:spTree>
    <p:extLst>
      <p:ext uri="{BB962C8B-B14F-4D97-AF65-F5344CB8AC3E}">
        <p14:creationId xmlns:p14="http://schemas.microsoft.com/office/powerpoint/2010/main" val="1514755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36</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extLst>
              <p:ext uri="{D42A27DB-BD31-4B8C-83A1-F6EECF244321}">
                <p14:modId xmlns:p14="http://schemas.microsoft.com/office/powerpoint/2010/main" val="1661340676"/>
              </p:ext>
            </p:extLst>
          </p:nvPr>
        </p:nvGraphicFramePr>
        <p:xfrm>
          <a:off x="0" y="2032001"/>
          <a:ext cx="12192556" cy="42489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16BBFDE9-072B-4BED-86D9-8930E1F534E0}"/>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endParaRPr lang="en-US" dirty="0">
              <a:solidFill>
                <a:srgbClr val="1F1A62"/>
              </a:solidFill>
              <a:latin typeface="Helvetica" panose="020B0403020202020204" pitchFamily="34" charset="0"/>
            </a:endParaRPr>
          </a:p>
        </p:txBody>
      </p:sp>
      <p:sp>
        <p:nvSpPr>
          <p:cNvPr id="11" name="Rectangle 10">
            <a:extLst>
              <a:ext uri="{FF2B5EF4-FFF2-40B4-BE49-F238E27FC236}">
                <a16:creationId xmlns:a16="http://schemas.microsoft.com/office/drawing/2014/main" id="{61B3E6D0-92A4-4DE3-B695-8ECE1EC2BA9D}"/>
              </a:ext>
            </a:extLst>
          </p:cNvPr>
          <p:cNvSpPr/>
          <p:nvPr/>
        </p:nvSpPr>
        <p:spPr>
          <a:xfrm>
            <a:off x="186906" y="319066"/>
            <a:ext cx="11708522" cy="861774"/>
          </a:xfrm>
          <a:prstGeom prst="rect">
            <a:avLst/>
          </a:prstGeom>
        </p:spPr>
        <p:txBody>
          <a:bodyPr wrap="square">
            <a:spAutoFit/>
          </a:bodyPr>
          <a:lstStyle/>
          <a:p>
            <a:r>
              <a:rPr lang="en-US" sz="2500" b="1" dirty="0">
                <a:solidFill>
                  <a:srgbClr val="E84A99"/>
                </a:solidFill>
                <a:latin typeface="Helvetica" panose="020B0604020202020204" pitchFamily="2" charset="0"/>
                <a:ea typeface="Open Sans" panose="020B0606030504020204" pitchFamily="34" charset="0"/>
                <a:cs typeface="Open Sans" panose="020B0606030504020204" pitchFamily="34" charset="0"/>
              </a:rPr>
              <a:t>Even younger, generally more skeptical millennials </a:t>
            </a:r>
            <a:r>
              <a:rPr lang="en-US" sz="2500" b="1" dirty="0">
                <a:solidFill>
                  <a:srgbClr val="1F1A62"/>
                </a:solidFill>
                <a:latin typeface="Helvetica" panose="020B0604020202020204" pitchFamily="2" charset="0"/>
              </a:rPr>
              <a:t>feel</a:t>
            </a:r>
            <a:r>
              <a:rPr lang="en-US" sz="25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it’s appropriate for companies to advertise in COVID-19 related news programming</a:t>
            </a:r>
          </a:p>
        </p:txBody>
      </p:sp>
      <p:sp>
        <p:nvSpPr>
          <p:cNvPr id="14" name="TextBox 13">
            <a:extLst>
              <a:ext uri="{FF2B5EF4-FFF2-40B4-BE49-F238E27FC236}">
                <a16:creationId xmlns:a16="http://schemas.microsoft.com/office/drawing/2014/main" id="{15261DF4-5787-429B-A3F2-E28FDB6D6A76}"/>
              </a:ext>
            </a:extLst>
          </p:cNvPr>
          <p:cNvSpPr txBox="1"/>
          <p:nvPr/>
        </p:nvSpPr>
        <p:spPr>
          <a:xfrm>
            <a:off x="481665" y="6244598"/>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Q16: In general, do you feel it’s appropriate for companies to advertise in COVID-19 related news programming? &amp; Q17: Would you boycott a company because it advertised in COVID-19 related programming? </a:t>
            </a:r>
          </a:p>
        </p:txBody>
      </p:sp>
    </p:spTree>
    <p:extLst>
      <p:ext uri="{BB962C8B-B14F-4D97-AF65-F5344CB8AC3E}">
        <p14:creationId xmlns:p14="http://schemas.microsoft.com/office/powerpoint/2010/main" val="287843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C62844-4493-426A-B84B-B27843D43B68}"/>
              </a:ext>
            </a:extLst>
          </p:cNvPr>
          <p:cNvSpPr/>
          <p:nvPr/>
        </p:nvSpPr>
        <p:spPr>
          <a:xfrm>
            <a:off x="1" y="2263360"/>
            <a:ext cx="4747373" cy="3410226"/>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47374" y="2259098"/>
            <a:ext cx="7445182" cy="3410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37</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1" y="1738464"/>
            <a:ext cx="12191998"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“Companies with specific COVID-19 related advertising messages positively impacts my perception of the brand”</a:t>
            </a:r>
            <a:br>
              <a:rPr lang="en-US" b="1" u="sng" dirty="0">
                <a:solidFill>
                  <a:srgbClr val="1F1A62"/>
                </a:solidFill>
                <a:latin typeface="Helvetica" panose="020B0604020202020204" pitchFamily="34" charset="0"/>
                <a:cs typeface="Helvetica" panose="020B0604020202020204" pitchFamily="34" charset="0"/>
              </a:rPr>
            </a:br>
            <a:r>
              <a:rPr lang="en-US" sz="1200" dirty="0">
                <a:solidFill>
                  <a:srgbClr val="1F1A62"/>
                </a:solidFill>
                <a:latin typeface="Helvetica" panose="020B0604020202020204" pitchFamily="34" charset="0"/>
                <a:cs typeface="Helvetica" panose="020B0604020202020204" pitchFamily="34" charset="0"/>
              </a:rPr>
              <a:t>% that agree with the statement</a:t>
            </a:r>
            <a:endParaRPr lang="en-US" sz="1600" dirty="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Q14: Some companies have created specific COVID-19 related advertising messages (e.g. Guinness, Ford, Burger King, Verizon).  How do these types of advertisements typically impact your perception of a brand?</a:t>
            </a:r>
          </a:p>
        </p:txBody>
      </p:sp>
      <p:pic>
        <p:nvPicPr>
          <p:cNvPr id="15" name="Picture 14">
            <a:extLst>
              <a:ext uri="{FF2B5EF4-FFF2-40B4-BE49-F238E27FC236}">
                <a16:creationId xmlns:a16="http://schemas.microsoft.com/office/drawing/2014/main" id="{9824B7EB-4FA9-4597-BBBF-4C16BDB97F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70519" y="3383238"/>
            <a:ext cx="1943845" cy="1042866"/>
          </a:xfrm>
          <a:prstGeom prst="rect">
            <a:avLst/>
          </a:prstGeom>
          <a:ln>
            <a:solidFill>
              <a:srgbClr val="1B1464"/>
            </a:solidFill>
          </a:ln>
        </p:spPr>
      </p:pic>
      <p:pic>
        <p:nvPicPr>
          <p:cNvPr id="18" name="Picture 17">
            <a:extLst>
              <a:ext uri="{FF2B5EF4-FFF2-40B4-BE49-F238E27FC236}">
                <a16:creationId xmlns:a16="http://schemas.microsoft.com/office/drawing/2014/main" id="{9999ECC6-CC12-4CD1-8BD7-FFBFCB0305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62362" y="4479571"/>
            <a:ext cx="1951413" cy="1014820"/>
          </a:xfrm>
          <a:prstGeom prst="rect">
            <a:avLst/>
          </a:prstGeom>
          <a:ln>
            <a:solidFill>
              <a:srgbClr val="1B1464"/>
            </a:solidFill>
          </a:ln>
        </p:spPr>
      </p:pic>
      <p:pic>
        <p:nvPicPr>
          <p:cNvPr id="22" name="Picture 21">
            <a:extLst>
              <a:ext uri="{FF2B5EF4-FFF2-40B4-BE49-F238E27FC236}">
                <a16:creationId xmlns:a16="http://schemas.microsoft.com/office/drawing/2014/main" id="{BF76ED2D-754F-449E-B89F-9FE37407538B}"/>
              </a:ext>
            </a:extLst>
          </p:cNvPr>
          <p:cNvPicPr>
            <a:picLocks noChangeAspect="1"/>
          </p:cNvPicPr>
          <p:nvPr/>
        </p:nvPicPr>
        <p:blipFill>
          <a:blip r:embed="rId5"/>
          <a:stretch>
            <a:fillRect/>
          </a:stretch>
        </p:blipFill>
        <p:spPr>
          <a:xfrm>
            <a:off x="433011" y="3375180"/>
            <a:ext cx="1882873" cy="1050341"/>
          </a:xfrm>
          <a:prstGeom prst="rect">
            <a:avLst/>
          </a:prstGeom>
        </p:spPr>
      </p:pic>
      <p:pic>
        <p:nvPicPr>
          <p:cNvPr id="23" name="Picture 22">
            <a:extLst>
              <a:ext uri="{FF2B5EF4-FFF2-40B4-BE49-F238E27FC236}">
                <a16:creationId xmlns:a16="http://schemas.microsoft.com/office/drawing/2014/main" id="{B39BF706-6DEB-4490-AA4A-130A9D64C974}"/>
              </a:ext>
            </a:extLst>
          </p:cNvPr>
          <p:cNvPicPr>
            <a:picLocks noChangeAspect="1"/>
          </p:cNvPicPr>
          <p:nvPr/>
        </p:nvPicPr>
        <p:blipFill>
          <a:blip r:embed="rId6"/>
          <a:stretch>
            <a:fillRect/>
          </a:stretch>
        </p:blipFill>
        <p:spPr>
          <a:xfrm>
            <a:off x="433011" y="4474226"/>
            <a:ext cx="1882873" cy="1022572"/>
          </a:xfrm>
          <a:prstGeom prst="rect">
            <a:avLst/>
          </a:prstGeom>
        </p:spPr>
      </p:pic>
      <p:sp>
        <p:nvSpPr>
          <p:cNvPr id="24" name="TextBox 23">
            <a:extLst>
              <a:ext uri="{FF2B5EF4-FFF2-40B4-BE49-F238E27FC236}">
                <a16:creationId xmlns:a16="http://schemas.microsoft.com/office/drawing/2014/main" id="{53A18CFF-87E6-4FA5-9532-49DED0CC3273}"/>
              </a:ext>
            </a:extLst>
          </p:cNvPr>
          <p:cNvSpPr txBox="1"/>
          <p:nvPr/>
        </p:nvSpPr>
        <p:spPr>
          <a:xfrm>
            <a:off x="516563" y="2357878"/>
            <a:ext cx="3797801" cy="954107"/>
          </a:xfrm>
          <a:prstGeom prst="rect">
            <a:avLst/>
          </a:prstGeom>
          <a:noFill/>
        </p:spPr>
        <p:txBody>
          <a:bodyPr wrap="square" rtlCol="0" anchor="ctr">
            <a:spAutoFit/>
          </a:bodyPr>
          <a:lstStyle/>
          <a:p>
            <a:pPr algn="ctr"/>
            <a:r>
              <a:rPr lang="en-US" sz="3600" b="1" dirty="0">
                <a:solidFill>
                  <a:schemeClr val="bg1"/>
                </a:solidFill>
                <a:latin typeface="Helvetica" panose="020B0403020202020204" pitchFamily="34" charset="0"/>
              </a:rPr>
              <a:t>52%</a:t>
            </a:r>
            <a:r>
              <a:rPr lang="en-US" sz="3600" dirty="0">
                <a:solidFill>
                  <a:schemeClr val="bg1"/>
                </a:solidFill>
                <a:latin typeface="Helvetica" panose="020B0403020202020204" pitchFamily="34" charset="0"/>
              </a:rPr>
              <a:t> </a:t>
            </a:r>
            <a:br>
              <a:rPr lang="en-US" sz="3600" dirty="0">
                <a:solidFill>
                  <a:schemeClr val="bg1"/>
                </a:solidFill>
                <a:latin typeface="Helvetica" panose="020B0403020202020204" pitchFamily="34" charset="0"/>
              </a:rPr>
            </a:br>
            <a:r>
              <a:rPr lang="en-US" dirty="0">
                <a:solidFill>
                  <a:schemeClr val="bg1"/>
                </a:solidFill>
                <a:latin typeface="Helvetica" panose="020B0403020202020204" pitchFamily="34" charset="0"/>
              </a:rPr>
              <a:t>of all respondents</a:t>
            </a:r>
            <a:endParaRPr lang="en-US" sz="3600" b="1" dirty="0">
              <a:solidFill>
                <a:schemeClr val="bg1"/>
              </a:solidFill>
              <a:latin typeface="Helvetica" panose="020B0403020202020204" pitchFamily="34" charset="0"/>
            </a:endParaRPr>
          </a:p>
        </p:txBody>
      </p:sp>
      <p:graphicFrame>
        <p:nvGraphicFramePr>
          <p:cNvPr id="30" name="Chart 29">
            <a:extLst>
              <a:ext uri="{FF2B5EF4-FFF2-40B4-BE49-F238E27FC236}">
                <a16:creationId xmlns:a16="http://schemas.microsoft.com/office/drawing/2014/main" id="{47F4C633-38B5-4FEF-BFCD-E7FE4BC1A97D}"/>
              </a:ext>
            </a:extLst>
          </p:cNvPr>
          <p:cNvGraphicFramePr/>
          <p:nvPr>
            <p:extLst>
              <p:ext uri="{D42A27DB-BD31-4B8C-83A1-F6EECF244321}">
                <p14:modId xmlns:p14="http://schemas.microsoft.com/office/powerpoint/2010/main" val="2958736984"/>
              </p:ext>
            </p:extLst>
          </p:nvPr>
        </p:nvGraphicFramePr>
        <p:xfrm>
          <a:off x="4777540" y="2300435"/>
          <a:ext cx="7414459" cy="3542613"/>
        </p:xfrm>
        <a:graphic>
          <a:graphicData uri="http://schemas.openxmlformats.org/drawingml/2006/chart">
            <c:chart xmlns:c="http://schemas.openxmlformats.org/drawingml/2006/chart" xmlns:r="http://schemas.openxmlformats.org/officeDocument/2006/relationships" r:id="rId7"/>
          </a:graphicData>
        </a:graphic>
      </p:graphicFrame>
      <p:cxnSp>
        <p:nvCxnSpPr>
          <p:cNvPr id="31" name="Straight Connector 30">
            <a:extLst>
              <a:ext uri="{FF2B5EF4-FFF2-40B4-BE49-F238E27FC236}">
                <a16:creationId xmlns:a16="http://schemas.microsoft.com/office/drawing/2014/main" id="{B8986607-4D3A-47F2-93E5-B15578C80A3E}"/>
              </a:ext>
            </a:extLst>
          </p:cNvPr>
          <p:cNvCxnSpPr/>
          <p:nvPr/>
        </p:nvCxnSpPr>
        <p:spPr>
          <a:xfrm>
            <a:off x="5544457" y="5659072"/>
            <a:ext cx="590220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79200F1-015D-44DB-B855-AFEA6C8E51EE}"/>
              </a:ext>
            </a:extLst>
          </p:cNvPr>
          <p:cNvSpPr/>
          <p:nvPr/>
        </p:nvSpPr>
        <p:spPr>
          <a:xfrm>
            <a:off x="283558" y="373882"/>
            <a:ext cx="11953293" cy="892552"/>
          </a:xfrm>
          <a:prstGeom prst="rect">
            <a:avLst/>
          </a:prstGeom>
        </p:spPr>
        <p:txBody>
          <a:bodyPr wrap="square">
            <a:spAutoFit/>
          </a:bodyPr>
          <a:lstStyle/>
          <a:p>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Companies choosing to share COVID-19 specific messaging can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gain positive brand perceptions</a:t>
            </a:r>
          </a:p>
        </p:txBody>
      </p:sp>
    </p:spTree>
    <p:extLst>
      <p:ext uri="{BB962C8B-B14F-4D97-AF65-F5344CB8AC3E}">
        <p14:creationId xmlns:p14="http://schemas.microsoft.com/office/powerpoint/2010/main" val="347702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C62844-4493-426A-B84B-B27843D43B68}"/>
              </a:ext>
            </a:extLst>
          </p:cNvPr>
          <p:cNvSpPr/>
          <p:nvPr/>
        </p:nvSpPr>
        <p:spPr>
          <a:xfrm>
            <a:off x="1" y="2263360"/>
            <a:ext cx="4747373" cy="3410226"/>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47374" y="2259098"/>
            <a:ext cx="7445182" cy="3410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38</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1" y="1801948"/>
            <a:ext cx="12191998"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“I am more likely to purchase a product or service from companies that are lending resources or helping local communities during the crisis”</a:t>
            </a:r>
            <a:br>
              <a:rPr lang="en-US" b="1" u="sng" dirty="0">
                <a:solidFill>
                  <a:srgbClr val="1F1A62"/>
                </a:solidFill>
                <a:latin typeface="Helvetica" panose="020B0604020202020204" pitchFamily="34" charset="0"/>
                <a:cs typeface="Helvetica" panose="020B0604020202020204" pitchFamily="34" charset="0"/>
              </a:rPr>
            </a:br>
            <a:r>
              <a:rPr lang="en-US" sz="1200" dirty="0">
                <a:solidFill>
                  <a:srgbClr val="1F1A62"/>
                </a:solidFill>
                <a:latin typeface="Helvetica" panose="020B0604020202020204" pitchFamily="34" charset="0"/>
                <a:cs typeface="Helvetica" panose="020B0604020202020204" pitchFamily="34" charset="0"/>
              </a:rPr>
              <a:t>% that agree with the statement</a:t>
            </a:r>
            <a:endParaRPr lang="en-US" sz="1600" dirty="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Q15: Some companies are lending resources (e.g. Comcast donating free internet, Ford, 3M and GE Healthcare making healthcare equipment), or helping local communities during the crisis (Miller Lite starts ‘virtual tip jar’ to support out-of-work bartenders).  How does this affect your likelihood to purchase a product or service from this company? </a:t>
            </a:r>
          </a:p>
        </p:txBody>
      </p:sp>
      <p:sp>
        <p:nvSpPr>
          <p:cNvPr id="24" name="TextBox 23">
            <a:extLst>
              <a:ext uri="{FF2B5EF4-FFF2-40B4-BE49-F238E27FC236}">
                <a16:creationId xmlns:a16="http://schemas.microsoft.com/office/drawing/2014/main" id="{53A18CFF-87E6-4FA5-9532-49DED0CC3273}"/>
              </a:ext>
            </a:extLst>
          </p:cNvPr>
          <p:cNvSpPr txBox="1"/>
          <p:nvPr/>
        </p:nvSpPr>
        <p:spPr>
          <a:xfrm>
            <a:off x="516563" y="2357878"/>
            <a:ext cx="3797801" cy="954107"/>
          </a:xfrm>
          <a:prstGeom prst="rect">
            <a:avLst/>
          </a:prstGeom>
          <a:noFill/>
        </p:spPr>
        <p:txBody>
          <a:bodyPr wrap="square" rtlCol="0" anchor="ctr">
            <a:spAutoFit/>
          </a:bodyPr>
          <a:lstStyle/>
          <a:p>
            <a:pPr algn="ctr"/>
            <a:r>
              <a:rPr lang="en-US" sz="3600" b="1" dirty="0">
                <a:solidFill>
                  <a:schemeClr val="bg1"/>
                </a:solidFill>
                <a:latin typeface="Helvetica" panose="020B0403020202020204" pitchFamily="34" charset="0"/>
              </a:rPr>
              <a:t>55%</a:t>
            </a:r>
            <a:r>
              <a:rPr lang="en-US" sz="3600" dirty="0">
                <a:solidFill>
                  <a:schemeClr val="bg1"/>
                </a:solidFill>
                <a:latin typeface="Helvetica" panose="020B0403020202020204" pitchFamily="34" charset="0"/>
              </a:rPr>
              <a:t> </a:t>
            </a:r>
            <a:br>
              <a:rPr lang="en-US" sz="3600" dirty="0">
                <a:solidFill>
                  <a:schemeClr val="bg1"/>
                </a:solidFill>
                <a:latin typeface="Helvetica" panose="020B0403020202020204" pitchFamily="34" charset="0"/>
              </a:rPr>
            </a:br>
            <a:r>
              <a:rPr lang="en-US" dirty="0">
                <a:solidFill>
                  <a:schemeClr val="bg1"/>
                </a:solidFill>
                <a:latin typeface="Helvetica" panose="020B0403020202020204" pitchFamily="34" charset="0"/>
              </a:rPr>
              <a:t>of all respondents</a:t>
            </a:r>
            <a:endParaRPr lang="en-US" sz="3600" b="1" dirty="0">
              <a:solidFill>
                <a:schemeClr val="bg1"/>
              </a:solidFill>
              <a:latin typeface="Helvetica" panose="020B0403020202020204" pitchFamily="34" charset="0"/>
            </a:endParaRPr>
          </a:p>
        </p:txBody>
      </p:sp>
      <p:graphicFrame>
        <p:nvGraphicFramePr>
          <p:cNvPr id="27" name="Chart 26">
            <a:extLst>
              <a:ext uri="{FF2B5EF4-FFF2-40B4-BE49-F238E27FC236}">
                <a16:creationId xmlns:a16="http://schemas.microsoft.com/office/drawing/2014/main" id="{D6534460-DE05-4C83-B550-87B9A38F341B}"/>
              </a:ext>
            </a:extLst>
          </p:cNvPr>
          <p:cNvGraphicFramePr/>
          <p:nvPr>
            <p:extLst>
              <p:ext uri="{D42A27DB-BD31-4B8C-83A1-F6EECF244321}">
                <p14:modId xmlns:p14="http://schemas.microsoft.com/office/powerpoint/2010/main" val="2149254125"/>
              </p:ext>
            </p:extLst>
          </p:nvPr>
        </p:nvGraphicFramePr>
        <p:xfrm>
          <a:off x="4777540" y="2300435"/>
          <a:ext cx="7414459" cy="3542613"/>
        </p:xfrm>
        <a:graphic>
          <a:graphicData uri="http://schemas.openxmlformats.org/drawingml/2006/chart">
            <c:chart xmlns:c="http://schemas.openxmlformats.org/drawingml/2006/chart" xmlns:r="http://schemas.openxmlformats.org/officeDocument/2006/relationships" r:id="rId3"/>
          </a:graphicData>
        </a:graphic>
      </p:graphicFrame>
      <p:pic>
        <p:nvPicPr>
          <p:cNvPr id="21" name="Picture 20">
            <a:extLst>
              <a:ext uri="{FF2B5EF4-FFF2-40B4-BE49-F238E27FC236}">
                <a16:creationId xmlns:a16="http://schemas.microsoft.com/office/drawing/2014/main" id="{171B2E32-337D-405B-89F7-E9EAA8E2CE83}"/>
              </a:ext>
            </a:extLst>
          </p:cNvPr>
          <p:cNvPicPr>
            <a:picLocks noChangeAspect="1"/>
          </p:cNvPicPr>
          <p:nvPr/>
        </p:nvPicPr>
        <p:blipFill>
          <a:blip r:embed="rId4"/>
          <a:stretch>
            <a:fillRect/>
          </a:stretch>
        </p:blipFill>
        <p:spPr>
          <a:xfrm>
            <a:off x="112835" y="3342451"/>
            <a:ext cx="3848738" cy="451708"/>
          </a:xfrm>
          <a:prstGeom prst="rect">
            <a:avLst/>
          </a:prstGeom>
          <a:ln>
            <a:solidFill>
              <a:srgbClr val="1B1464"/>
            </a:solidFill>
          </a:ln>
        </p:spPr>
      </p:pic>
      <p:pic>
        <p:nvPicPr>
          <p:cNvPr id="29" name="Picture 28">
            <a:extLst>
              <a:ext uri="{FF2B5EF4-FFF2-40B4-BE49-F238E27FC236}">
                <a16:creationId xmlns:a16="http://schemas.microsoft.com/office/drawing/2014/main" id="{B8ADAF76-21DF-4A54-8F22-21A29EBD2CA7}"/>
              </a:ext>
            </a:extLst>
          </p:cNvPr>
          <p:cNvPicPr>
            <a:picLocks noChangeAspect="1"/>
          </p:cNvPicPr>
          <p:nvPr/>
        </p:nvPicPr>
        <p:blipFill>
          <a:blip r:embed="rId5"/>
          <a:stretch>
            <a:fillRect/>
          </a:stretch>
        </p:blipFill>
        <p:spPr>
          <a:xfrm>
            <a:off x="1479250" y="4882093"/>
            <a:ext cx="2972388" cy="630507"/>
          </a:xfrm>
          <a:prstGeom prst="rect">
            <a:avLst/>
          </a:prstGeom>
          <a:ln>
            <a:solidFill>
              <a:srgbClr val="1B1464"/>
            </a:solidFill>
          </a:ln>
        </p:spPr>
      </p:pic>
      <p:pic>
        <p:nvPicPr>
          <p:cNvPr id="30" name="Picture 29">
            <a:extLst>
              <a:ext uri="{FF2B5EF4-FFF2-40B4-BE49-F238E27FC236}">
                <a16:creationId xmlns:a16="http://schemas.microsoft.com/office/drawing/2014/main" id="{2EF88100-3B6A-4497-BDE7-ECC3CDDDB0E8}"/>
              </a:ext>
            </a:extLst>
          </p:cNvPr>
          <p:cNvPicPr>
            <a:picLocks noChangeAspect="1"/>
          </p:cNvPicPr>
          <p:nvPr/>
        </p:nvPicPr>
        <p:blipFill>
          <a:blip r:embed="rId6"/>
          <a:stretch>
            <a:fillRect/>
          </a:stretch>
        </p:blipFill>
        <p:spPr>
          <a:xfrm>
            <a:off x="777381" y="3844107"/>
            <a:ext cx="3848738" cy="438739"/>
          </a:xfrm>
          <a:prstGeom prst="rect">
            <a:avLst/>
          </a:prstGeom>
          <a:ln>
            <a:solidFill>
              <a:srgbClr val="1B1464"/>
            </a:solidFill>
          </a:ln>
        </p:spPr>
      </p:pic>
      <p:pic>
        <p:nvPicPr>
          <p:cNvPr id="31" name="Picture 30">
            <a:extLst>
              <a:ext uri="{FF2B5EF4-FFF2-40B4-BE49-F238E27FC236}">
                <a16:creationId xmlns:a16="http://schemas.microsoft.com/office/drawing/2014/main" id="{7FB0D12A-7C51-4A6B-8A3B-544E48DB2AD4}"/>
              </a:ext>
            </a:extLst>
          </p:cNvPr>
          <p:cNvPicPr>
            <a:picLocks noChangeAspect="1"/>
          </p:cNvPicPr>
          <p:nvPr/>
        </p:nvPicPr>
        <p:blipFill>
          <a:blip r:embed="rId7"/>
          <a:stretch>
            <a:fillRect/>
          </a:stretch>
        </p:blipFill>
        <p:spPr>
          <a:xfrm>
            <a:off x="112833" y="4342947"/>
            <a:ext cx="3848739" cy="476282"/>
          </a:xfrm>
          <a:prstGeom prst="rect">
            <a:avLst/>
          </a:prstGeom>
          <a:ln>
            <a:solidFill>
              <a:srgbClr val="1B1464"/>
            </a:solidFill>
          </a:ln>
        </p:spPr>
      </p:pic>
      <p:cxnSp>
        <p:nvCxnSpPr>
          <p:cNvPr id="4" name="Straight Connector 3">
            <a:extLst>
              <a:ext uri="{FF2B5EF4-FFF2-40B4-BE49-F238E27FC236}">
                <a16:creationId xmlns:a16="http://schemas.microsoft.com/office/drawing/2014/main" id="{E426E5CD-7ED0-4A6E-A1C4-BBC6AC3ACB1D}"/>
              </a:ext>
            </a:extLst>
          </p:cNvPr>
          <p:cNvCxnSpPr/>
          <p:nvPr/>
        </p:nvCxnSpPr>
        <p:spPr>
          <a:xfrm>
            <a:off x="5544457" y="5659072"/>
            <a:ext cx="590220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0A5D841-20F0-4192-A638-6874943837D6}"/>
              </a:ext>
            </a:extLst>
          </p:cNvPr>
          <p:cNvSpPr/>
          <p:nvPr/>
        </p:nvSpPr>
        <p:spPr>
          <a:xfrm>
            <a:off x="283558" y="373882"/>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Companies who demonstrate an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authentic</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commitment to helping communities during this crisis will likely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increase purchase intent </a:t>
            </a:r>
          </a:p>
        </p:txBody>
      </p:sp>
    </p:spTree>
    <p:extLst>
      <p:ext uri="{BB962C8B-B14F-4D97-AF65-F5344CB8AC3E}">
        <p14:creationId xmlns:p14="http://schemas.microsoft.com/office/powerpoint/2010/main" val="4047120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72230" y="181458"/>
            <a:ext cx="11655709" cy="492443"/>
          </a:xfrm>
          <a:prstGeom prst="rect">
            <a:avLst/>
          </a:prstGeom>
        </p:spPr>
        <p:txBody>
          <a:bodyPr wrap="square">
            <a:spAutoFit/>
          </a:bodyPr>
          <a:lstStyle/>
          <a:p>
            <a:r>
              <a:rPr lang="en-US" sz="2600" b="1" dirty="0">
                <a:solidFill>
                  <a:srgbClr val="1F1A62"/>
                </a:solidFill>
                <a:latin typeface="Helvetica" pitchFamily="2" charset="0"/>
              </a:rPr>
              <a:t>Implications for Marketers </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39</a:t>
            </a:fld>
            <a:endParaRPr lang="en-US" dirty="0"/>
          </a:p>
        </p:txBody>
      </p:sp>
      <p:sp>
        <p:nvSpPr>
          <p:cNvPr id="18" name="Rectangle 17">
            <a:extLst>
              <a:ext uri="{FF2B5EF4-FFF2-40B4-BE49-F238E27FC236}">
                <a16:creationId xmlns:a16="http://schemas.microsoft.com/office/drawing/2014/main" id="{D9768B62-0054-4F1F-93E0-8A73E64ADCA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106378"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a:extLst>
              <a:ext uri="{FF2B5EF4-FFF2-40B4-BE49-F238E27FC236}">
                <a16:creationId xmlns:a16="http://schemas.microsoft.com/office/drawing/2014/main" id="{C0E1F46B-70E6-5C48-A3D3-CAA938A36A27}"/>
              </a:ext>
            </a:extLst>
          </p:cNvPr>
          <p:cNvSpPr/>
          <p:nvPr/>
        </p:nvSpPr>
        <p:spPr>
          <a:xfrm>
            <a:off x="106378" y="2999366"/>
            <a:ext cx="2906122" cy="338554"/>
          </a:xfrm>
          <a:prstGeom prst="rect">
            <a:avLst/>
          </a:prstGeom>
        </p:spPr>
        <p:txBody>
          <a:bodyPr wrap="square">
            <a:spAutoFit/>
          </a:bodyPr>
          <a:lstStyle/>
          <a:p>
            <a:r>
              <a:rPr lang="en-US" sz="1600" b="1" dirty="0">
                <a:solidFill>
                  <a:srgbClr val="FFE900"/>
                </a:solidFill>
                <a:latin typeface="Helvetica" pitchFamily="2" charset="0"/>
              </a:rPr>
              <a:t>TV is a Lifeline</a:t>
            </a:r>
          </a:p>
        </p:txBody>
      </p:sp>
      <p:sp>
        <p:nvSpPr>
          <p:cNvPr id="28" name="Rectangle 27">
            <a:extLst>
              <a:ext uri="{FF2B5EF4-FFF2-40B4-BE49-F238E27FC236}">
                <a16:creationId xmlns:a16="http://schemas.microsoft.com/office/drawing/2014/main" id="{611A2BD2-28EE-844C-ABD0-1BBA2351FC49}"/>
              </a:ext>
            </a:extLst>
          </p:cNvPr>
          <p:cNvSpPr/>
          <p:nvPr/>
        </p:nvSpPr>
        <p:spPr>
          <a:xfrm>
            <a:off x="3119678"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24E6151D-E0F0-4F85-BC6C-7CF1A2B4207C}"/>
              </a:ext>
            </a:extLst>
          </p:cNvPr>
          <p:cNvSpPr/>
          <p:nvPr/>
        </p:nvSpPr>
        <p:spPr>
          <a:xfrm>
            <a:off x="3119678" y="2999366"/>
            <a:ext cx="2811118" cy="338554"/>
          </a:xfrm>
          <a:prstGeom prst="rect">
            <a:avLst/>
          </a:prstGeom>
        </p:spPr>
        <p:txBody>
          <a:bodyPr wrap="square">
            <a:spAutoFit/>
          </a:bodyPr>
          <a:lstStyle/>
          <a:p>
            <a:r>
              <a:rPr lang="en-US" sz="1600" b="1" dirty="0">
                <a:solidFill>
                  <a:srgbClr val="FFE900"/>
                </a:solidFill>
                <a:latin typeface="Helvetica" pitchFamily="2" charset="0"/>
              </a:rPr>
              <a:t>Sports Fans Stay Tuned In</a:t>
            </a:r>
          </a:p>
        </p:txBody>
      </p:sp>
      <p:sp>
        <p:nvSpPr>
          <p:cNvPr id="21" name="TextBox 20">
            <a:extLst>
              <a:ext uri="{FF2B5EF4-FFF2-40B4-BE49-F238E27FC236}">
                <a16:creationId xmlns:a16="http://schemas.microsoft.com/office/drawing/2014/main" id="{78DA5120-D1CC-48D1-8D7E-610145DEACC6}"/>
              </a:ext>
            </a:extLst>
          </p:cNvPr>
          <p:cNvSpPr txBox="1"/>
          <p:nvPr/>
        </p:nvSpPr>
        <p:spPr>
          <a:xfrm>
            <a:off x="3119678" y="3421591"/>
            <a:ext cx="2922734" cy="3293209"/>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Although live sports have been put on hold, sports fans have continued their TV viewing.  Marketers would be remiss if they forget about these fans.  Hit them with the messages they need to keep your brand top of mind.</a:t>
            </a: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p:txBody>
      </p:sp>
      <p:sp>
        <p:nvSpPr>
          <p:cNvPr id="29" name="Rectangle 28">
            <a:extLst>
              <a:ext uri="{FF2B5EF4-FFF2-40B4-BE49-F238E27FC236}">
                <a16:creationId xmlns:a16="http://schemas.microsoft.com/office/drawing/2014/main" id="{BE7A67A6-9B9E-EC45-BEF3-59FAC4400EEB}"/>
              </a:ext>
            </a:extLst>
          </p:cNvPr>
          <p:cNvSpPr/>
          <p:nvPr/>
        </p:nvSpPr>
        <p:spPr>
          <a:xfrm>
            <a:off x="6149590"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13091948-FBBF-44C8-BFF3-2CC7320DC2D7}"/>
              </a:ext>
            </a:extLst>
          </p:cNvPr>
          <p:cNvSpPr/>
          <p:nvPr/>
        </p:nvSpPr>
        <p:spPr>
          <a:xfrm>
            <a:off x="6149590" y="2999366"/>
            <a:ext cx="2811118" cy="338554"/>
          </a:xfrm>
          <a:prstGeom prst="rect">
            <a:avLst/>
          </a:prstGeom>
        </p:spPr>
        <p:txBody>
          <a:bodyPr wrap="square">
            <a:spAutoFit/>
          </a:bodyPr>
          <a:lstStyle/>
          <a:p>
            <a:r>
              <a:rPr lang="en-US" sz="1600" b="1" dirty="0">
                <a:solidFill>
                  <a:srgbClr val="FFE900"/>
                </a:solidFill>
                <a:latin typeface="Helvetica" pitchFamily="2" charset="0"/>
              </a:rPr>
              <a:t>News, News &amp; More News</a:t>
            </a:r>
          </a:p>
        </p:txBody>
      </p:sp>
      <p:sp>
        <p:nvSpPr>
          <p:cNvPr id="27" name="TextBox 26">
            <a:extLst>
              <a:ext uri="{FF2B5EF4-FFF2-40B4-BE49-F238E27FC236}">
                <a16:creationId xmlns:a16="http://schemas.microsoft.com/office/drawing/2014/main" id="{0E841969-6C67-4264-A7E7-28B45E21A2C8}"/>
              </a:ext>
            </a:extLst>
          </p:cNvPr>
          <p:cNvSpPr txBox="1"/>
          <p:nvPr/>
        </p:nvSpPr>
        <p:spPr>
          <a:xfrm>
            <a:off x="6250579" y="3421591"/>
            <a:ext cx="2805133" cy="2800767"/>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Not only are people turning to TV news right now, they believe TV is the most reliable source for news.  Consumers, including Millennials, are comfortable with brands advertising in COVID-19 news programs. Marketers should not be afraid to advertise there.  </a:t>
            </a:r>
          </a:p>
          <a:p>
            <a:endParaRPr lang="en-US" sz="1600" dirty="0">
              <a:solidFill>
                <a:schemeClr val="bg1"/>
              </a:solidFill>
              <a:latin typeface="Helvetica Light" panose="020B0403020202020204"/>
              <a:cs typeface="Helvetica" panose="020B0604020202020204" pitchFamily="34" charset="0"/>
            </a:endParaRPr>
          </a:p>
        </p:txBody>
      </p:sp>
      <p:sp>
        <p:nvSpPr>
          <p:cNvPr id="19" name="Rectangle 18">
            <a:extLst>
              <a:ext uri="{FF2B5EF4-FFF2-40B4-BE49-F238E27FC236}">
                <a16:creationId xmlns:a16="http://schemas.microsoft.com/office/drawing/2014/main" id="{418FBA9D-5467-400F-B84B-3AFB548CA79D}"/>
              </a:ext>
            </a:extLst>
          </p:cNvPr>
          <p:cNvSpPr/>
          <p:nvPr/>
        </p:nvSpPr>
        <p:spPr>
          <a:xfrm>
            <a:off x="9162889"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 name="Rectangle 30">
            <a:extLst>
              <a:ext uri="{FF2B5EF4-FFF2-40B4-BE49-F238E27FC236}">
                <a16:creationId xmlns:a16="http://schemas.microsoft.com/office/drawing/2014/main" id="{39B7DF7F-6CF8-4567-9C6D-FE42458BEC37}"/>
              </a:ext>
            </a:extLst>
          </p:cNvPr>
          <p:cNvSpPr/>
          <p:nvPr/>
        </p:nvSpPr>
        <p:spPr>
          <a:xfrm>
            <a:off x="9162889" y="2999366"/>
            <a:ext cx="2323239" cy="584775"/>
          </a:xfrm>
          <a:prstGeom prst="rect">
            <a:avLst/>
          </a:prstGeom>
        </p:spPr>
        <p:txBody>
          <a:bodyPr wrap="square">
            <a:spAutoFit/>
          </a:bodyPr>
          <a:lstStyle/>
          <a:p>
            <a:r>
              <a:rPr lang="en-US" sz="1600" b="1" dirty="0">
                <a:solidFill>
                  <a:srgbClr val="FFE900"/>
                </a:solidFill>
                <a:latin typeface="Helvetica" pitchFamily="2" charset="0"/>
              </a:rPr>
              <a:t>Time for Tech</a:t>
            </a:r>
          </a:p>
          <a:p>
            <a:endParaRPr lang="en-US" sz="1600" b="1" dirty="0">
              <a:solidFill>
                <a:srgbClr val="FFE900"/>
              </a:solidFill>
              <a:latin typeface="Helvetica" pitchFamily="2" charset="0"/>
            </a:endParaRPr>
          </a:p>
        </p:txBody>
      </p:sp>
      <p:sp>
        <p:nvSpPr>
          <p:cNvPr id="32" name="TextBox 31">
            <a:extLst>
              <a:ext uri="{FF2B5EF4-FFF2-40B4-BE49-F238E27FC236}">
                <a16:creationId xmlns:a16="http://schemas.microsoft.com/office/drawing/2014/main" id="{A19C2F3C-AB87-47F3-B9E1-84090482DD7C}"/>
              </a:ext>
            </a:extLst>
          </p:cNvPr>
          <p:cNvSpPr txBox="1"/>
          <p:nvPr/>
        </p:nvSpPr>
        <p:spPr>
          <a:xfrm>
            <a:off x="9179502" y="3421591"/>
            <a:ext cx="2906122" cy="2554545"/>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Comfort with new media, tech and platforms is providing marketers an opportunity to connect with large-scale audiences, in a new, unexpected way. Marketers should test something new that captures consumers’ attentions, converting them into loyal customers.</a:t>
            </a:r>
          </a:p>
        </p:txBody>
      </p:sp>
      <p:pic>
        <p:nvPicPr>
          <p:cNvPr id="23" name="Picture 22" descr="A picture containing clock&#10;&#10;Description automatically generated">
            <a:extLst>
              <a:ext uri="{FF2B5EF4-FFF2-40B4-BE49-F238E27FC236}">
                <a16:creationId xmlns:a16="http://schemas.microsoft.com/office/drawing/2014/main" id="{7C2EAA47-E2AE-4908-BD06-F6E45D10ED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15797" y="1264384"/>
            <a:ext cx="1373708" cy="1373708"/>
          </a:xfrm>
          <a:prstGeom prst="rect">
            <a:avLst/>
          </a:prstGeom>
        </p:spPr>
      </p:pic>
      <p:pic>
        <p:nvPicPr>
          <p:cNvPr id="35" name="Picture 34" descr="A picture containing drawing, plate, food&#10;&#10;Description automatically generated">
            <a:extLst>
              <a:ext uri="{FF2B5EF4-FFF2-40B4-BE49-F238E27FC236}">
                <a16:creationId xmlns:a16="http://schemas.microsoft.com/office/drawing/2014/main" id="{7DE9248C-AF73-4C4B-878F-91EE02A5F1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35110" y="1410717"/>
            <a:ext cx="1373709" cy="1373709"/>
          </a:xfrm>
          <a:prstGeom prst="rect">
            <a:avLst/>
          </a:prstGeom>
        </p:spPr>
      </p:pic>
      <p:pic>
        <p:nvPicPr>
          <p:cNvPr id="37" name="Picture 36" descr="A close up of a sign&#10;&#10;Description automatically generated">
            <a:extLst>
              <a:ext uri="{FF2B5EF4-FFF2-40B4-BE49-F238E27FC236}">
                <a16:creationId xmlns:a16="http://schemas.microsoft.com/office/drawing/2014/main" id="{BDB891B8-6152-4F23-993B-C872CA5BE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2585" y="1418928"/>
            <a:ext cx="1364856" cy="1364856"/>
          </a:xfrm>
          <a:prstGeom prst="rect">
            <a:avLst/>
          </a:prstGeom>
        </p:spPr>
      </p:pic>
      <p:pic>
        <p:nvPicPr>
          <p:cNvPr id="25" name="Picture 24" descr="A close up of a sign&#10;&#10;Description automatically generated">
            <a:extLst>
              <a:ext uri="{FF2B5EF4-FFF2-40B4-BE49-F238E27FC236}">
                <a16:creationId xmlns:a16="http://schemas.microsoft.com/office/drawing/2014/main" id="{86049D6A-7E83-413A-AD72-D7EE7F6F006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819962" y="1389439"/>
            <a:ext cx="1373707" cy="1373707"/>
          </a:xfrm>
          <a:prstGeom prst="rect">
            <a:avLst/>
          </a:prstGeom>
        </p:spPr>
      </p:pic>
      <p:sp>
        <p:nvSpPr>
          <p:cNvPr id="22" name="TextBox 21">
            <a:extLst>
              <a:ext uri="{FF2B5EF4-FFF2-40B4-BE49-F238E27FC236}">
                <a16:creationId xmlns:a16="http://schemas.microsoft.com/office/drawing/2014/main" id="{DFB1E841-9726-4A0B-B64A-7D7E57A5D3FE}"/>
              </a:ext>
            </a:extLst>
          </p:cNvPr>
          <p:cNvSpPr txBox="1"/>
          <p:nvPr/>
        </p:nvSpPr>
        <p:spPr>
          <a:xfrm>
            <a:off x="133550" y="3421591"/>
            <a:ext cx="2862338" cy="2554545"/>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Media is playing a key role in consumers’ lives during this crisis, with TV taking center stage. Marketers should seize this opportunity and reinforce their brand communication in the most relevant platform, especially while the younger generations are tuning in.</a:t>
            </a:r>
          </a:p>
        </p:txBody>
      </p:sp>
    </p:spTree>
    <p:extLst>
      <p:ext uri="{BB962C8B-B14F-4D97-AF65-F5344CB8AC3E}">
        <p14:creationId xmlns:p14="http://schemas.microsoft.com/office/powerpoint/2010/main" val="2955253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4937" y="1683189"/>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189563" y="2158029"/>
            <a:ext cx="11708793" cy="2862322"/>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As part of our effort to help marketers keep abreast of </a:t>
            </a:r>
            <a:r>
              <a:rPr lang="en-US" sz="1500" dirty="0">
                <a:solidFill>
                  <a:srgbClr val="E84A99"/>
                </a:solidFill>
                <a:latin typeface="Helvetica Light" panose="020B0403020202020204" pitchFamily="34" charset="0"/>
              </a:rPr>
              <a:t>consumers’ changing behaviors </a:t>
            </a:r>
            <a:r>
              <a:rPr lang="en-US" sz="1500" dirty="0">
                <a:solidFill>
                  <a:srgbClr val="1F1A62"/>
                </a:solidFill>
                <a:latin typeface="Helvetica Light" panose="020B0403020202020204" pitchFamily="34" charset="0"/>
              </a:rPr>
              <a:t>during the COVID-19 pandemic we recently conducted a custom study gauging changes in consumers’ media habits, </a:t>
            </a:r>
            <a:r>
              <a:rPr lang="en-US" sz="1500" dirty="0">
                <a:solidFill>
                  <a:srgbClr val="1B1464"/>
                </a:solidFill>
                <a:latin typeface="Helvetica Light" panose="020B0403020202020204" pitchFamily="34" charset="0"/>
              </a:rPr>
              <a:t>views on brands and how they feel about advertising right now.</a:t>
            </a:r>
          </a:p>
          <a:p>
            <a:endParaRPr lang="en-US" sz="1500" dirty="0">
              <a:solidFill>
                <a:srgbClr val="1B1464"/>
              </a:solidFill>
              <a:latin typeface="Helvetica Light" panose="020B0403020202020204" pitchFamily="34" charset="0"/>
            </a:endParaRPr>
          </a:p>
          <a:p>
            <a:r>
              <a:rPr lang="en-US" sz="1500" dirty="0">
                <a:solidFill>
                  <a:srgbClr val="1B1464"/>
                </a:solidFill>
                <a:latin typeface="Helvetica Light" panose="020B0403020202020204" pitchFamily="34" charset="0"/>
              </a:rPr>
              <a:t>With time on their hands, consumers are not only increasing their time with media, they are </a:t>
            </a:r>
            <a:r>
              <a:rPr lang="en-US" sz="1500" dirty="0">
                <a:solidFill>
                  <a:srgbClr val="E84A99"/>
                </a:solidFill>
                <a:latin typeface="Helvetica Light" panose="020B0403020202020204" pitchFamily="34" charset="0"/>
              </a:rPr>
              <a:t>exploring new media, technology and platforms</a:t>
            </a:r>
            <a:r>
              <a:rPr lang="en-US" sz="1500" dirty="0">
                <a:solidFill>
                  <a:srgbClr val="1B1464"/>
                </a:solidFill>
                <a:latin typeface="Helvetica Light" panose="020B0403020202020204" pitchFamily="34" charset="0"/>
              </a:rPr>
              <a:t>. Entertainment, gathering information and staying connected are driving consumers to </a:t>
            </a:r>
            <a:r>
              <a:rPr lang="en-US" sz="1500" dirty="0">
                <a:solidFill>
                  <a:srgbClr val="E84A99"/>
                </a:solidFill>
                <a:latin typeface="Helvetica Light" panose="020B0403020202020204" pitchFamily="34" charset="0"/>
              </a:rPr>
              <a:t>broaden their media horizons</a:t>
            </a:r>
            <a:r>
              <a:rPr lang="en-US" sz="1500" dirty="0">
                <a:solidFill>
                  <a:srgbClr val="1B1464"/>
                </a:solidFill>
                <a:latin typeface="Helvetica Light" panose="020B0403020202020204" pitchFamily="34" charset="0"/>
              </a:rPr>
              <a:t>. </a:t>
            </a:r>
            <a:r>
              <a:rPr lang="en-US" sz="1500" dirty="0">
                <a:solidFill>
                  <a:srgbClr val="1F1A62"/>
                </a:solidFill>
                <a:latin typeface="Helvetica Light" panose="020B0403020202020204" pitchFamily="34" charset="0"/>
              </a:rPr>
              <a:t>Marketers would be wise to seize this opportunity and connect with these large-scale audiences, who are paying attention and </a:t>
            </a:r>
            <a:r>
              <a:rPr lang="en-US" sz="1500" dirty="0">
                <a:solidFill>
                  <a:srgbClr val="E84A99"/>
                </a:solidFill>
                <a:latin typeface="Helvetica Light" panose="020B0403020202020204" pitchFamily="34" charset="0"/>
              </a:rPr>
              <a:t>engaging with media, in a new, unexpected way</a:t>
            </a:r>
            <a:r>
              <a:rPr lang="en-US" sz="1500" dirty="0">
                <a:solidFill>
                  <a:srgbClr val="1F1A62"/>
                </a:solidFill>
                <a:latin typeface="Helvetica Light" panose="020B0403020202020204" pitchFamily="34" charset="0"/>
              </a:rPr>
              <a:t>. The “elusive” Millennial and Gen Z audiences are tuning into multiscreen television in mass, engaging with a variety of content in both live and streaming environments. </a:t>
            </a:r>
          </a:p>
          <a:p>
            <a:endParaRPr lang="en-US" sz="1500" dirty="0">
              <a:solidFill>
                <a:srgbClr val="1F1A62"/>
              </a:solidFill>
              <a:latin typeface="Helvetica Light" panose="020B0403020202020204" pitchFamily="34" charset="0"/>
            </a:endParaRPr>
          </a:p>
          <a:p>
            <a:r>
              <a:rPr lang="en-US" sz="1500" dirty="0">
                <a:solidFill>
                  <a:srgbClr val="1F1A62"/>
                </a:solidFill>
                <a:latin typeface="Helvetica Light" panose="020B0403020202020204" pitchFamily="34" charset="0"/>
              </a:rPr>
              <a:t>This report provides insights to help guide </a:t>
            </a:r>
            <a:r>
              <a:rPr lang="en-US" sz="1500" dirty="0">
                <a:solidFill>
                  <a:srgbClr val="E84A99"/>
                </a:solidFill>
                <a:latin typeface="Helvetica Light" panose="020B0403020202020204" pitchFamily="34" charset="0"/>
              </a:rPr>
              <a:t>marketers</a:t>
            </a:r>
            <a:r>
              <a:rPr lang="en-US" sz="1500" dirty="0">
                <a:solidFill>
                  <a:srgbClr val="1F1A62"/>
                </a:solidFill>
                <a:latin typeface="Helvetica Light" panose="020B0403020202020204" pitchFamily="34" charset="0"/>
              </a:rPr>
              <a:t> as they seek to assess </a:t>
            </a:r>
            <a:r>
              <a:rPr lang="en-US" sz="1500" dirty="0">
                <a:solidFill>
                  <a:srgbClr val="E84A99"/>
                </a:solidFill>
                <a:latin typeface="Helvetica Light" panose="020B0403020202020204" pitchFamily="34" charset="0"/>
              </a:rPr>
              <a:t>consumer</a:t>
            </a:r>
            <a:r>
              <a:rPr lang="en-US" sz="1500" dirty="0">
                <a:solidFill>
                  <a:srgbClr val="1F1A62"/>
                </a:solidFill>
                <a:latin typeface="Helvetica Light" panose="020B0403020202020204" pitchFamily="34" charset="0"/>
              </a:rPr>
              <a:t> </a:t>
            </a:r>
            <a:r>
              <a:rPr lang="en-US" sz="1500" dirty="0">
                <a:solidFill>
                  <a:srgbClr val="E84A99"/>
                </a:solidFill>
                <a:latin typeface="Helvetica Light" panose="020B0403020202020204" pitchFamily="34" charset="0"/>
              </a:rPr>
              <a:t>behavior</a:t>
            </a:r>
            <a:r>
              <a:rPr lang="en-US" sz="1500" dirty="0">
                <a:solidFill>
                  <a:srgbClr val="1F1A62"/>
                </a:solidFill>
                <a:latin typeface="Helvetica Light" panose="020B0403020202020204" pitchFamily="34" charset="0"/>
              </a:rPr>
              <a:t>, </a:t>
            </a:r>
            <a:r>
              <a:rPr lang="en-US" sz="1500" dirty="0">
                <a:solidFill>
                  <a:srgbClr val="E84A99"/>
                </a:solidFill>
                <a:latin typeface="Helvetica Light" panose="020B0403020202020204" pitchFamily="34" charset="0"/>
              </a:rPr>
              <a:t>social</a:t>
            </a:r>
            <a:r>
              <a:rPr lang="en-US" sz="1500" dirty="0">
                <a:solidFill>
                  <a:srgbClr val="1F1A62"/>
                </a:solidFill>
                <a:latin typeface="Helvetica Light" panose="020B0403020202020204" pitchFamily="34" charset="0"/>
              </a:rPr>
              <a:t> </a:t>
            </a:r>
            <a:r>
              <a:rPr lang="en-US" sz="1500" dirty="0">
                <a:solidFill>
                  <a:srgbClr val="E84A99"/>
                </a:solidFill>
                <a:latin typeface="Helvetica Light" panose="020B0403020202020204" pitchFamily="34" charset="0"/>
              </a:rPr>
              <a:t>interaction</a:t>
            </a:r>
            <a:r>
              <a:rPr lang="en-US" sz="1500" dirty="0">
                <a:solidFill>
                  <a:srgbClr val="1F1A62"/>
                </a:solidFill>
                <a:latin typeface="Helvetica Light" panose="020B0403020202020204" pitchFamily="34" charset="0"/>
              </a:rPr>
              <a:t> and how these changing behaviors impact their </a:t>
            </a:r>
            <a:r>
              <a:rPr lang="en-US" sz="1500" dirty="0">
                <a:solidFill>
                  <a:srgbClr val="E84A99"/>
                </a:solidFill>
                <a:latin typeface="Helvetica Light" panose="020B0403020202020204" pitchFamily="34" charset="0"/>
              </a:rPr>
              <a:t>brands</a:t>
            </a:r>
            <a:r>
              <a:rPr lang="en-US" sz="1500" dirty="0">
                <a:solidFill>
                  <a:srgbClr val="1F1A62"/>
                </a:solidFill>
                <a:latin typeface="Helvetica Light" panose="020B0403020202020204" pitchFamily="34" charset="0"/>
              </a:rPr>
              <a:t>.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a:t>
            </a:fld>
            <a:endParaRPr lang="en-US" dirty="0"/>
          </a:p>
        </p:txBody>
      </p:sp>
      <p:sp>
        <p:nvSpPr>
          <p:cNvPr id="15" name="Rectangle 14">
            <a:extLst>
              <a:ext uri="{FF2B5EF4-FFF2-40B4-BE49-F238E27FC236}">
                <a16:creationId xmlns:a16="http://schemas.microsoft.com/office/drawing/2014/main" id="{CED9186F-5E83-4D49-830F-5289517B09DE}"/>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1C340EAC-35C1-4F38-BC74-2D6E4951F4BA}"/>
              </a:ext>
            </a:extLst>
          </p:cNvPr>
          <p:cNvSpPr txBox="1"/>
          <p:nvPr/>
        </p:nvSpPr>
        <p:spPr>
          <a:xfrm>
            <a:off x="821540" y="965159"/>
            <a:ext cx="10627509" cy="400110"/>
          </a:xfrm>
          <a:prstGeom prst="rect">
            <a:avLst/>
          </a:prstGeom>
          <a:noFill/>
        </p:spPr>
        <p:txBody>
          <a:bodyPr wrap="square" rtlCol="0">
            <a:spAutoFit/>
          </a:bodyPr>
          <a:lstStyle/>
          <a:p>
            <a:pPr lvl="0">
              <a:defRPr/>
            </a:pPr>
            <a:r>
              <a:rPr lang="en-US" sz="2000" dirty="0">
                <a:solidFill>
                  <a:srgbClr val="1F1A62"/>
                </a:solidFill>
                <a:latin typeface="Helvetica Light" panose="020B0403020202020204" pitchFamily="34" charset="0"/>
              </a:rPr>
              <a:t>Overview and Methodology</a:t>
            </a:r>
          </a:p>
        </p:txBody>
      </p:sp>
      <p:sp>
        <p:nvSpPr>
          <p:cNvPr id="13" name="TextBox 12">
            <a:extLst>
              <a:ext uri="{FF2B5EF4-FFF2-40B4-BE49-F238E27FC236}">
                <a16:creationId xmlns:a16="http://schemas.microsoft.com/office/drawing/2014/main" id="{AD9FE1D8-6FC6-49D7-8E94-DBD48359D954}"/>
              </a:ext>
            </a:extLst>
          </p:cNvPr>
          <p:cNvSpPr txBox="1"/>
          <p:nvPr/>
        </p:nvSpPr>
        <p:spPr>
          <a:xfrm>
            <a:off x="189564" y="1811248"/>
            <a:ext cx="1796356" cy="369332"/>
          </a:xfrm>
          <a:prstGeom prst="rect">
            <a:avLst/>
          </a:prstGeom>
          <a:noFill/>
        </p:spPr>
        <p:txBody>
          <a:bodyPr wrap="square" rtlCol="0">
            <a:spAutoFit/>
          </a:bodyPr>
          <a:lstStyle/>
          <a:p>
            <a:r>
              <a:rPr lang="en-US" b="1" dirty="0">
                <a:solidFill>
                  <a:srgbClr val="1F1A62"/>
                </a:solidFill>
                <a:latin typeface="Helvetica" pitchFamily="2" charset="0"/>
              </a:rPr>
              <a:t>Overview</a:t>
            </a:r>
            <a:endParaRPr lang="en-US" sz="2600" b="1" dirty="0">
              <a:solidFill>
                <a:srgbClr val="1F1A62"/>
              </a:solidFill>
              <a:latin typeface="Helvetica" pitchFamily="2" charset="0"/>
            </a:endParaRPr>
          </a:p>
        </p:txBody>
      </p:sp>
      <p:sp>
        <p:nvSpPr>
          <p:cNvPr id="16" name="TextBox 15">
            <a:extLst>
              <a:ext uri="{FF2B5EF4-FFF2-40B4-BE49-F238E27FC236}">
                <a16:creationId xmlns:a16="http://schemas.microsoft.com/office/drawing/2014/main" id="{B41ABDA1-B51A-42D8-B2F2-406A7C7AA119}"/>
              </a:ext>
            </a:extLst>
          </p:cNvPr>
          <p:cNvSpPr txBox="1"/>
          <p:nvPr/>
        </p:nvSpPr>
        <p:spPr>
          <a:xfrm>
            <a:off x="189564" y="5176160"/>
            <a:ext cx="1796356" cy="369332"/>
          </a:xfrm>
          <a:prstGeom prst="rect">
            <a:avLst/>
          </a:prstGeom>
          <a:noFill/>
        </p:spPr>
        <p:txBody>
          <a:bodyPr wrap="square" rtlCol="0">
            <a:spAutoFit/>
          </a:bodyPr>
          <a:lstStyle/>
          <a:p>
            <a:r>
              <a:rPr lang="en-US" b="1" dirty="0">
                <a:solidFill>
                  <a:srgbClr val="1F1A62"/>
                </a:solidFill>
                <a:latin typeface="Helvetica" pitchFamily="2" charset="0"/>
              </a:rPr>
              <a:t>Methodology</a:t>
            </a:r>
            <a:endParaRPr lang="en-US" sz="2600" b="1" dirty="0">
              <a:solidFill>
                <a:srgbClr val="1F1A62"/>
              </a:solidFill>
              <a:latin typeface="Helvetica" pitchFamily="2" charset="0"/>
            </a:endParaRPr>
          </a:p>
        </p:txBody>
      </p:sp>
      <p:sp>
        <p:nvSpPr>
          <p:cNvPr id="17" name="TextBox 16">
            <a:extLst>
              <a:ext uri="{FF2B5EF4-FFF2-40B4-BE49-F238E27FC236}">
                <a16:creationId xmlns:a16="http://schemas.microsoft.com/office/drawing/2014/main" id="{E2CB11DA-BEA7-4FA4-9637-7C67A3D5FF34}"/>
              </a:ext>
            </a:extLst>
          </p:cNvPr>
          <p:cNvSpPr txBox="1"/>
          <p:nvPr/>
        </p:nvSpPr>
        <p:spPr>
          <a:xfrm>
            <a:off x="189563" y="5520241"/>
            <a:ext cx="11573751" cy="1015663"/>
          </a:xfrm>
          <a:prstGeom prst="rect">
            <a:avLst/>
          </a:prstGeom>
          <a:noFill/>
        </p:spPr>
        <p:txBody>
          <a:bodyPr wrap="square" rtlCol="0">
            <a:spAutoFit/>
          </a:bodyPr>
          <a:lstStyle/>
          <a:p>
            <a:pPr lvl="0" defTabSz="1828800">
              <a:defRPr/>
            </a:pPr>
            <a:r>
              <a:rPr lang="en-US" sz="1500" dirty="0">
                <a:solidFill>
                  <a:srgbClr val="1F1A62"/>
                </a:solidFill>
                <a:latin typeface="Helvetica Light" panose="020B0403020202020204" pitchFamily="34" charset="0"/>
              </a:rPr>
              <a:t>VAB commissioned </a:t>
            </a:r>
            <a:r>
              <a:rPr lang="en-US" sz="1500" b="1" i="1" dirty="0">
                <a:solidFill>
                  <a:srgbClr val="1F1A62"/>
                </a:solidFill>
                <a:latin typeface="Helvetica Light" panose="020B0403020202020204" pitchFamily="34" charset="0"/>
              </a:rPr>
              <a:t>Lucid</a:t>
            </a:r>
            <a:r>
              <a:rPr lang="en-US" sz="1500" dirty="0">
                <a:solidFill>
                  <a:srgbClr val="1F1A62"/>
                </a:solidFill>
                <a:latin typeface="Helvetica Light" panose="020B0403020202020204" pitchFamily="34" charset="0"/>
              </a:rPr>
              <a:t>  to conduct an </a:t>
            </a:r>
            <a:r>
              <a:rPr lang="en-US" sz="1500" dirty="0">
                <a:solidFill>
                  <a:srgbClr val="E84A99"/>
                </a:solidFill>
                <a:latin typeface="Helvetica Light" panose="020B0403020202020204" pitchFamily="34" charset="0"/>
              </a:rPr>
              <a:t>online survey </a:t>
            </a:r>
            <a:r>
              <a:rPr lang="en-US" sz="1500" dirty="0">
                <a:solidFill>
                  <a:srgbClr val="1F1A62"/>
                </a:solidFill>
                <a:latin typeface="Helvetica Light" panose="020B0403020202020204" pitchFamily="34" charset="0"/>
              </a:rPr>
              <a:t>between April 1 – April 3, 2020.  The results are based on </a:t>
            </a:r>
            <a:r>
              <a:rPr lang="en-US" sz="1500" dirty="0">
                <a:solidFill>
                  <a:srgbClr val="E84A99"/>
                </a:solidFill>
                <a:latin typeface="Helvetica Light" panose="020B0403020202020204" pitchFamily="34" charset="0"/>
              </a:rPr>
              <a:t>1,004</a:t>
            </a:r>
            <a:r>
              <a:rPr lang="en-US" sz="1500" dirty="0">
                <a:solidFill>
                  <a:srgbClr val="1F1A62"/>
                </a:solidFill>
                <a:latin typeface="Helvetica Light" panose="020B0403020202020204" pitchFamily="34" charset="0"/>
              </a:rPr>
              <a:t> adult 18+ U.S. respondents in households that subscribe to cable, telco, internet TV or satellite TV. The respondents cover all age groups, races and ethnic backgrounds.</a:t>
            </a:r>
          </a:p>
          <a:p>
            <a:endParaRPr lang="en-US" sz="1500" dirty="0">
              <a:solidFill>
                <a:srgbClr val="1F1A62"/>
              </a:solidFill>
              <a:latin typeface="Helvetica Light" panose="020B0403020202020204" pitchFamily="34" charset="0"/>
            </a:endParaRPr>
          </a:p>
        </p:txBody>
      </p:sp>
      <p:sp>
        <p:nvSpPr>
          <p:cNvPr id="14" name="Triangle 30">
            <a:extLst>
              <a:ext uri="{FF2B5EF4-FFF2-40B4-BE49-F238E27FC236}">
                <a16:creationId xmlns:a16="http://schemas.microsoft.com/office/drawing/2014/main" id="{E7FF2706-75FB-4616-B83E-73A5DF4ED754}"/>
              </a:ext>
            </a:extLst>
          </p:cNvPr>
          <p:cNvSpPr/>
          <p:nvPr/>
        </p:nvSpPr>
        <p:spPr>
          <a:xfrm rot="5400000">
            <a:off x="599067" y="1053850"/>
            <a:ext cx="200893" cy="209936"/>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949A2AD-FF47-4FF6-8721-038A84D0CE6A}"/>
              </a:ext>
            </a:extLst>
          </p:cNvPr>
          <p:cNvSpPr/>
          <p:nvPr/>
        </p:nvSpPr>
        <p:spPr>
          <a:xfrm>
            <a:off x="348107" y="444169"/>
            <a:ext cx="12263395" cy="492443"/>
          </a:xfrm>
          <a:prstGeom prst="rect">
            <a:avLst/>
          </a:prstGeom>
        </p:spPr>
        <p:txBody>
          <a:bodyPr wrap="square">
            <a:spAutoFit/>
          </a:bodyPr>
          <a:lstStyle/>
          <a:p>
            <a:r>
              <a:rPr lang="en-US" sz="2600" b="1" dirty="0">
                <a:solidFill>
                  <a:srgbClr val="1F1A62"/>
                </a:solidFill>
                <a:latin typeface="Helvetica" pitchFamily="2" charset="0"/>
              </a:rPr>
              <a:t>As Time Goes By:  How Media Consumption is Helping Americans Cope</a:t>
            </a:r>
          </a:p>
        </p:txBody>
      </p:sp>
    </p:spTree>
    <p:extLst>
      <p:ext uri="{BB962C8B-B14F-4D97-AF65-F5344CB8AC3E}">
        <p14:creationId xmlns:p14="http://schemas.microsoft.com/office/powerpoint/2010/main" val="3475922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r>
              <a:rPr lang="en-US" sz="3600" b="1" dirty="0">
                <a:solidFill>
                  <a:srgbClr val="ED3C8D"/>
                </a:solidFill>
                <a:latin typeface="Helvetica" pitchFamily="2" charset="0"/>
              </a:rPr>
              <a:t>Thank You</a:t>
            </a:r>
          </a:p>
        </p:txBody>
      </p:sp>
      <p:pic>
        <p:nvPicPr>
          <p:cNvPr id="6" name="Picture 5">
            <a:hlinkClick r:id="rId2"/>
            <a:extLst>
              <a:ext uri="{FF2B5EF4-FFF2-40B4-BE49-F238E27FC236}">
                <a16:creationId xmlns:a16="http://schemas.microsoft.com/office/drawing/2014/main" id="{6A35C40F-687E-B34B-B975-ED0CDEFEC8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8840" t="84333" r="72880" b="5333"/>
          <a:stretch/>
        </p:blipFill>
        <p:spPr>
          <a:xfrm>
            <a:off x="10015399" y="5804284"/>
            <a:ext cx="875592" cy="636172"/>
          </a:xfrm>
          <a:prstGeom prst="rect">
            <a:avLst/>
          </a:prstGeom>
        </p:spPr>
      </p:pic>
      <p:pic>
        <p:nvPicPr>
          <p:cNvPr id="8" name="Picture 7">
            <a:hlinkClick r:id="rId4"/>
            <a:extLst>
              <a:ext uri="{FF2B5EF4-FFF2-40B4-BE49-F238E27FC236}">
                <a16:creationId xmlns:a16="http://schemas.microsoft.com/office/drawing/2014/main" id="{EEC9436E-41D9-FA4F-B24F-9D11D47EFC93}"/>
              </a:ext>
            </a:extLst>
          </p:cNvPr>
          <p:cNvPicPr>
            <a:picLocks noChangeAspect="1"/>
          </p:cNvPicPr>
          <p:nvPr/>
        </p:nvPicPr>
        <p:blipFill rotWithShape="1">
          <a:blip r:embed="rId3"/>
          <a:srcRect l="30161" t="83075" r="63111" b="5332"/>
          <a:stretch/>
        </p:blipFill>
        <p:spPr>
          <a:xfrm>
            <a:off x="10890991" y="5715536"/>
            <a:ext cx="734723" cy="737087"/>
          </a:xfrm>
          <a:prstGeom prst="rect">
            <a:avLst/>
          </a:prstGeom>
        </p:spPr>
      </p:pic>
      <p:pic>
        <p:nvPicPr>
          <p:cNvPr id="10" name="Picture 9">
            <a:hlinkClick r:id="rId5"/>
            <a:extLst>
              <a:ext uri="{FF2B5EF4-FFF2-40B4-BE49-F238E27FC236}">
                <a16:creationId xmlns:a16="http://schemas.microsoft.com/office/drawing/2014/main" id="{707BE5F1-DCEB-144F-86FF-E99AA7959D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0770" t="83444" r="55156" b="4963"/>
          <a:stretch/>
        </p:blipFill>
        <p:spPr>
          <a:xfrm>
            <a:off x="11684271" y="5784399"/>
            <a:ext cx="403491" cy="668224"/>
          </a:xfrm>
          <a:prstGeom prst="rect">
            <a:avLst/>
          </a:prstGeom>
        </p:spPr>
      </p:pic>
      <p:sp>
        <p:nvSpPr>
          <p:cNvPr id="11" name="TextBox 10">
            <a:hlinkClick r:id="rId6"/>
            <a:extLst>
              <a:ext uri="{FF2B5EF4-FFF2-40B4-BE49-F238E27FC236}">
                <a16:creationId xmlns:a16="http://schemas.microsoft.com/office/drawing/2014/main" id="{BC3D3F16-2514-46B4-84F6-EB8010F4B2B0}"/>
              </a:ext>
            </a:extLst>
          </p:cNvPr>
          <p:cNvSpPr txBox="1"/>
          <p:nvPr/>
        </p:nvSpPr>
        <p:spPr>
          <a:xfrm>
            <a:off x="351023" y="1667275"/>
            <a:ext cx="2280003" cy="307777"/>
          </a:xfrm>
          <a:prstGeom prst="rect">
            <a:avLst/>
          </a:prstGeom>
          <a:noFill/>
        </p:spPr>
        <p:txBody>
          <a:bodyPr wrap="square" rtlCol="0">
            <a:spAutoFit/>
          </a:bodyPr>
          <a:lstStyle/>
          <a:p>
            <a:r>
              <a:rPr lang="en-US" sz="1400" b="1" dirty="0">
                <a:solidFill>
                  <a:srgbClr val="1F1A62"/>
                </a:solidFill>
                <a:latin typeface="Helvetica" pitchFamily="2" charset="0"/>
              </a:rPr>
              <a:t>Kathy Grey</a:t>
            </a:r>
          </a:p>
        </p:txBody>
      </p:sp>
      <p:sp>
        <p:nvSpPr>
          <p:cNvPr id="12" name="TextBox 11">
            <a:hlinkClick r:id="rId6"/>
            <a:extLst>
              <a:ext uri="{FF2B5EF4-FFF2-40B4-BE49-F238E27FC236}">
                <a16:creationId xmlns:a16="http://schemas.microsoft.com/office/drawing/2014/main" id="{1E0AB18A-740C-4A94-9DD7-590A5DF65C5E}"/>
              </a:ext>
            </a:extLst>
          </p:cNvPr>
          <p:cNvSpPr txBox="1"/>
          <p:nvPr/>
        </p:nvSpPr>
        <p:spPr>
          <a:xfrm>
            <a:off x="351023" y="1988643"/>
            <a:ext cx="2410124" cy="523220"/>
          </a:xfrm>
          <a:prstGeom prst="rect">
            <a:avLst/>
          </a:prstGeom>
          <a:noFill/>
        </p:spPr>
        <p:txBody>
          <a:bodyPr wrap="square" rtlCol="0">
            <a:spAutoFit/>
          </a:bodyPr>
          <a:lstStyle/>
          <a:p>
            <a:r>
              <a:rPr lang="en-US" sz="1400" dirty="0">
                <a:solidFill>
                  <a:srgbClr val="1F1A62"/>
                </a:solidFill>
                <a:latin typeface="Helvetica Light" panose="020B0403020202020204" pitchFamily="34" charset="0"/>
              </a:rPr>
              <a:t>SVP, Research Innovation kathyg@thevab.com</a:t>
            </a:r>
          </a:p>
        </p:txBody>
      </p:sp>
      <p:sp>
        <p:nvSpPr>
          <p:cNvPr id="22" name="TextBox 21">
            <a:hlinkClick r:id="rId7"/>
            <a:extLst>
              <a:ext uri="{FF2B5EF4-FFF2-40B4-BE49-F238E27FC236}">
                <a16:creationId xmlns:a16="http://schemas.microsoft.com/office/drawing/2014/main" id="{A172C6A1-E305-4C37-B158-B3CFD86BF4CC}"/>
              </a:ext>
            </a:extLst>
          </p:cNvPr>
          <p:cNvSpPr txBox="1"/>
          <p:nvPr/>
        </p:nvSpPr>
        <p:spPr>
          <a:xfrm>
            <a:off x="712898" y="5346785"/>
            <a:ext cx="1851377" cy="553998"/>
          </a:xfrm>
          <a:prstGeom prst="rect">
            <a:avLst/>
          </a:prstGeom>
          <a:noFill/>
        </p:spPr>
        <p:txBody>
          <a:bodyPr wrap="square" rtlCol="0">
            <a:spAutoFit/>
          </a:bodyPr>
          <a:lstStyle/>
          <a:p>
            <a:r>
              <a:rPr lang="en-US" sz="1000" b="1" dirty="0">
                <a:latin typeface="Helvetica" panose="020B0403020202020204" pitchFamily="34" charset="0"/>
              </a:rPr>
              <a:t>VAB Bulletin</a:t>
            </a:r>
          </a:p>
          <a:p>
            <a:r>
              <a:rPr lang="en-US" sz="1000" dirty="0">
                <a:latin typeface="Helvetica" panose="020B0403020202020204" pitchFamily="34" charset="0"/>
              </a:rPr>
              <a:t>Video Viewing In The Time of COVID-19</a:t>
            </a:r>
          </a:p>
        </p:txBody>
      </p:sp>
      <p:sp>
        <p:nvSpPr>
          <p:cNvPr id="4" name="TextBox 3">
            <a:extLst>
              <a:ext uri="{FF2B5EF4-FFF2-40B4-BE49-F238E27FC236}">
                <a16:creationId xmlns:a16="http://schemas.microsoft.com/office/drawing/2014/main" id="{C4F6F6B0-5D89-4B93-9148-A79F72983537}"/>
              </a:ext>
            </a:extLst>
          </p:cNvPr>
          <p:cNvSpPr txBox="1"/>
          <p:nvPr/>
        </p:nvSpPr>
        <p:spPr>
          <a:xfrm>
            <a:off x="317684" y="3485258"/>
            <a:ext cx="7588066" cy="400110"/>
          </a:xfrm>
          <a:prstGeom prst="rect">
            <a:avLst/>
          </a:prstGeom>
          <a:noFill/>
        </p:spPr>
        <p:txBody>
          <a:bodyPr wrap="square" rtlCol="0">
            <a:spAutoFit/>
          </a:bodyPr>
          <a:lstStyle/>
          <a:p>
            <a:r>
              <a:rPr lang="en-US" sz="2000" b="1" dirty="0">
                <a:solidFill>
                  <a:srgbClr val="1F1A62"/>
                </a:solidFill>
                <a:latin typeface="Helvetica" pitchFamily="2" charset="0"/>
              </a:rPr>
              <a:t>Interested in learning more? Check out this related content: </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284420"/>
            <a:ext cx="4953992" cy="400110"/>
          </a:xfrm>
          <a:prstGeom prst="rect">
            <a:avLst/>
          </a:prstGeom>
        </p:spPr>
        <p:txBody>
          <a:bodyPr wrap="square">
            <a:spAutoFit/>
          </a:bodyPr>
          <a:lstStyle/>
          <a:p>
            <a:r>
              <a:rPr lang="en-US" sz="2000" b="1" dirty="0">
                <a:solidFill>
                  <a:srgbClr val="1F1A62"/>
                </a:solidFill>
                <a:latin typeface="Helvetica" pitchFamily="2" charset="0"/>
              </a:rPr>
              <a:t>Creators</a:t>
            </a:r>
          </a:p>
        </p:txBody>
      </p:sp>
      <p:pic>
        <p:nvPicPr>
          <p:cNvPr id="21" name="Picture 20">
            <a:extLst>
              <a:ext uri="{FF2B5EF4-FFF2-40B4-BE49-F238E27FC236}">
                <a16:creationId xmlns:a16="http://schemas.microsoft.com/office/drawing/2014/main" id="{B7B0B5E2-47D1-4CE5-AF00-D5C1A71517C4}"/>
              </a:ext>
            </a:extLst>
          </p:cNvPr>
          <p:cNvPicPr>
            <a:picLocks noChangeAspect="1"/>
          </p:cNvPicPr>
          <p:nvPr/>
        </p:nvPicPr>
        <p:blipFill rotWithShape="1">
          <a:blip r:embed="rId8"/>
          <a:srcRect l="4181" t="95080" r="-1"/>
          <a:stretch/>
        </p:blipFill>
        <p:spPr>
          <a:xfrm>
            <a:off x="526244" y="6552380"/>
            <a:ext cx="11708793" cy="350107"/>
          </a:xfrm>
          <a:prstGeom prst="rect">
            <a:avLst/>
          </a:prstGeom>
        </p:spPr>
      </p:pic>
      <p:sp>
        <p:nvSpPr>
          <p:cNvPr id="28" name="Slide Number Placeholder 5">
            <a:extLst>
              <a:ext uri="{FF2B5EF4-FFF2-40B4-BE49-F238E27FC236}">
                <a16:creationId xmlns:a16="http://schemas.microsoft.com/office/drawing/2014/main" id="{CC291329-E315-412B-AE9F-D703E670889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3</a:t>
            </a:r>
          </a:p>
        </p:txBody>
      </p:sp>
      <p:sp>
        <p:nvSpPr>
          <p:cNvPr id="27" name="TextBox 26">
            <a:hlinkClick r:id="rId9"/>
            <a:extLst>
              <a:ext uri="{FF2B5EF4-FFF2-40B4-BE49-F238E27FC236}">
                <a16:creationId xmlns:a16="http://schemas.microsoft.com/office/drawing/2014/main" id="{89FFB511-51E9-4A2F-B03A-D5BF5073D074}"/>
              </a:ext>
            </a:extLst>
          </p:cNvPr>
          <p:cNvSpPr txBox="1"/>
          <p:nvPr/>
        </p:nvSpPr>
        <p:spPr>
          <a:xfrm>
            <a:off x="3007380" y="1667275"/>
            <a:ext cx="1418460" cy="307777"/>
          </a:xfrm>
          <a:prstGeom prst="rect">
            <a:avLst/>
          </a:prstGeom>
          <a:noFill/>
        </p:spPr>
        <p:txBody>
          <a:bodyPr wrap="square" rtlCol="0">
            <a:spAutoFit/>
          </a:bodyPr>
          <a:lstStyle/>
          <a:p>
            <a:r>
              <a:rPr lang="en-US" sz="1400" b="1" dirty="0">
                <a:solidFill>
                  <a:srgbClr val="1F1A62"/>
                </a:solidFill>
                <a:latin typeface="Helvetica" pitchFamily="2" charset="0"/>
              </a:rPr>
              <a:t>Reed Kiely</a:t>
            </a:r>
          </a:p>
        </p:txBody>
      </p:sp>
      <p:sp>
        <p:nvSpPr>
          <p:cNvPr id="29" name="TextBox 28">
            <a:hlinkClick r:id="rId9"/>
            <a:extLst>
              <a:ext uri="{FF2B5EF4-FFF2-40B4-BE49-F238E27FC236}">
                <a16:creationId xmlns:a16="http://schemas.microsoft.com/office/drawing/2014/main" id="{01D4E62B-C9C2-4A9E-955F-CFF2B84C07BF}"/>
              </a:ext>
            </a:extLst>
          </p:cNvPr>
          <p:cNvSpPr txBox="1"/>
          <p:nvPr/>
        </p:nvSpPr>
        <p:spPr>
          <a:xfrm>
            <a:off x="3007380" y="1988643"/>
            <a:ext cx="1963326" cy="523220"/>
          </a:xfrm>
          <a:prstGeom prst="rect">
            <a:avLst/>
          </a:prstGeom>
          <a:noFill/>
        </p:spPr>
        <p:txBody>
          <a:bodyPr wrap="square" rtlCol="0">
            <a:spAutoFit/>
          </a:bodyPr>
          <a:lstStyle/>
          <a:p>
            <a:r>
              <a:rPr lang="en-US" sz="1400" dirty="0">
                <a:solidFill>
                  <a:srgbClr val="1F1A62"/>
                </a:solidFill>
                <a:latin typeface="Helvetica Light" panose="020B0403020202020204" pitchFamily="34" charset="0"/>
              </a:rPr>
              <a:t>Insights Manager</a:t>
            </a:r>
          </a:p>
          <a:p>
            <a:r>
              <a:rPr lang="en-US" sz="1400" dirty="0">
                <a:solidFill>
                  <a:srgbClr val="1F1A62"/>
                </a:solidFill>
                <a:latin typeface="Helvetica Light" panose="020B0403020202020204" pitchFamily="34" charset="0"/>
              </a:rPr>
              <a:t>reedk@thevab.com</a:t>
            </a:r>
          </a:p>
        </p:txBody>
      </p:sp>
      <p:pic>
        <p:nvPicPr>
          <p:cNvPr id="16" name="Picture 15">
            <a:hlinkClick r:id="rId10"/>
            <a:extLst>
              <a:ext uri="{FF2B5EF4-FFF2-40B4-BE49-F238E27FC236}">
                <a16:creationId xmlns:a16="http://schemas.microsoft.com/office/drawing/2014/main" id="{5CF1B277-1CBC-470D-8DB9-AA5324FE3F7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86971" y="4290411"/>
            <a:ext cx="1847759" cy="1033386"/>
          </a:xfrm>
          <a:prstGeom prst="rect">
            <a:avLst/>
          </a:prstGeom>
          <a:ln>
            <a:solidFill>
              <a:srgbClr val="1F1A62"/>
            </a:solidFill>
          </a:ln>
        </p:spPr>
      </p:pic>
      <p:pic>
        <p:nvPicPr>
          <p:cNvPr id="17" name="Picture 16">
            <a:hlinkClick r:id="rId12"/>
            <a:extLst>
              <a:ext uri="{FF2B5EF4-FFF2-40B4-BE49-F238E27FC236}">
                <a16:creationId xmlns:a16="http://schemas.microsoft.com/office/drawing/2014/main" id="{97174ED7-4FEA-46E2-9BBB-C0F56C804DCD}"/>
              </a:ext>
            </a:extLst>
          </p:cNvPr>
          <p:cNvPicPr>
            <a:picLocks noChangeAspect="1"/>
          </p:cNvPicPr>
          <p:nvPr/>
        </p:nvPicPr>
        <p:blipFill>
          <a:blip r:embed="rId13" cstate="hqprint">
            <a:extLst>
              <a:ext uri="{BEBA8EAE-BF5A-486C-A8C5-ECC9F3942E4B}">
                <a14:imgProps xmlns:a14="http://schemas.microsoft.com/office/drawing/2010/main">
                  <a14:imgLayer r:embed="rId14">
                    <a14:imgEffect>
                      <a14:artisticBlur radius="4"/>
                    </a14:imgEffect>
                  </a14:imgLayer>
                </a14:imgProps>
              </a:ext>
              <a:ext uri="{28A0092B-C50C-407E-A947-70E740481C1C}">
                <a14:useLocalDpi xmlns:a14="http://schemas.microsoft.com/office/drawing/2010/main"/>
              </a:ext>
            </a:extLst>
          </a:blip>
          <a:stretch>
            <a:fillRect/>
          </a:stretch>
        </p:blipFill>
        <p:spPr>
          <a:xfrm>
            <a:off x="5470730" y="4290411"/>
            <a:ext cx="819853" cy="1056374"/>
          </a:xfrm>
          <a:prstGeom prst="rect">
            <a:avLst/>
          </a:prstGeom>
          <a:ln>
            <a:solidFill>
              <a:srgbClr val="1F1A62"/>
            </a:solidFill>
          </a:ln>
        </p:spPr>
      </p:pic>
      <p:pic>
        <p:nvPicPr>
          <p:cNvPr id="3" name="Picture 2">
            <a:extLst>
              <a:ext uri="{FF2B5EF4-FFF2-40B4-BE49-F238E27FC236}">
                <a16:creationId xmlns:a16="http://schemas.microsoft.com/office/drawing/2014/main" id="{B2EB404D-CF13-43A4-B864-B2C73A2115B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79649" y="4290411"/>
            <a:ext cx="1854454" cy="1042496"/>
          </a:xfrm>
          <a:prstGeom prst="rect">
            <a:avLst/>
          </a:prstGeom>
          <a:ln>
            <a:solidFill>
              <a:srgbClr val="1F1A62"/>
            </a:solidFill>
          </a:ln>
        </p:spPr>
      </p:pic>
      <p:pic>
        <p:nvPicPr>
          <p:cNvPr id="25" name="Picture 24">
            <a:extLst>
              <a:ext uri="{FF2B5EF4-FFF2-40B4-BE49-F238E27FC236}">
                <a16:creationId xmlns:a16="http://schemas.microsoft.com/office/drawing/2014/main" id="{E5A1C3A4-5DFA-4D49-8DBC-B74415D017D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088370" y="11051"/>
            <a:ext cx="6103630" cy="3553596"/>
          </a:xfrm>
          <a:prstGeom prst="rect">
            <a:avLst/>
          </a:prstGeom>
        </p:spPr>
      </p:pic>
      <p:sp>
        <p:nvSpPr>
          <p:cNvPr id="24" name="TextBox 23">
            <a:hlinkClick r:id="rId10"/>
            <a:extLst>
              <a:ext uri="{FF2B5EF4-FFF2-40B4-BE49-F238E27FC236}">
                <a16:creationId xmlns:a16="http://schemas.microsoft.com/office/drawing/2014/main" id="{A0E55284-843D-487A-BE4A-B3FD0D655E09}"/>
              </a:ext>
            </a:extLst>
          </p:cNvPr>
          <p:cNvSpPr txBox="1"/>
          <p:nvPr/>
        </p:nvSpPr>
        <p:spPr>
          <a:xfrm>
            <a:off x="3023846" y="5346785"/>
            <a:ext cx="1851377" cy="707886"/>
          </a:xfrm>
          <a:prstGeom prst="rect">
            <a:avLst/>
          </a:prstGeom>
          <a:noFill/>
        </p:spPr>
        <p:txBody>
          <a:bodyPr wrap="square" rtlCol="0">
            <a:spAutoFit/>
          </a:bodyPr>
          <a:lstStyle/>
          <a:p>
            <a:r>
              <a:rPr lang="en-US" sz="1000" b="1" dirty="0">
                <a:latin typeface="Helvetica" panose="020B0604020202020204" pitchFamily="34" charset="0"/>
                <a:cs typeface="Helvetica" panose="020B0604020202020204" pitchFamily="34" charset="0"/>
              </a:rPr>
              <a:t>A Second Look</a:t>
            </a:r>
          </a:p>
          <a:p>
            <a:r>
              <a:rPr lang="en-US" sz="1000" dirty="0">
                <a:latin typeface="Helvetica" panose="020B0604020202020204" pitchFamily="34" charset="0"/>
                <a:cs typeface="Helvetica" panose="020B0604020202020204" pitchFamily="34" charset="0"/>
              </a:rPr>
              <a:t>10 Slides To Guide You Through The COVID 19 Pandemic</a:t>
            </a:r>
          </a:p>
        </p:txBody>
      </p:sp>
      <p:sp>
        <p:nvSpPr>
          <p:cNvPr id="26" name="TextBox 25">
            <a:hlinkClick r:id="rId12"/>
            <a:extLst>
              <a:ext uri="{FF2B5EF4-FFF2-40B4-BE49-F238E27FC236}">
                <a16:creationId xmlns:a16="http://schemas.microsoft.com/office/drawing/2014/main" id="{2539C9B5-E158-4B6B-A6F8-C6F099C14F6D}"/>
              </a:ext>
            </a:extLst>
          </p:cNvPr>
          <p:cNvSpPr txBox="1"/>
          <p:nvPr/>
        </p:nvSpPr>
        <p:spPr>
          <a:xfrm>
            <a:off x="5334794" y="5346785"/>
            <a:ext cx="1489869" cy="553998"/>
          </a:xfrm>
          <a:prstGeom prst="rect">
            <a:avLst/>
          </a:prstGeom>
          <a:noFill/>
        </p:spPr>
        <p:txBody>
          <a:bodyPr wrap="square" rtlCol="0">
            <a:spAutoFit/>
          </a:bodyPr>
          <a:lstStyle/>
          <a:p>
            <a:r>
              <a:rPr lang="en-US" sz="1000" b="1" cap="all" dirty="0">
                <a:latin typeface="Helvetica" panose="020B0604020202020204" pitchFamily="34" charset="0"/>
                <a:cs typeface="Helvetica" panose="020B0604020202020204" pitchFamily="34" charset="0"/>
              </a:rPr>
              <a:t>COVID-19 Insights</a:t>
            </a:r>
          </a:p>
          <a:p>
            <a:r>
              <a:rPr lang="en-US" sz="1000" dirty="0">
                <a:latin typeface="Helvetica" panose="020B0604020202020204" pitchFamily="34" charset="0"/>
                <a:cs typeface="Helvetica" panose="020B0604020202020204" pitchFamily="34" charset="0"/>
              </a:rPr>
              <a:t>VAB Resource Guide To COVID-19</a:t>
            </a:r>
            <a:endParaRPr lang="en-US" sz="900" dirty="0">
              <a:latin typeface="Helvetica" pitchFamily="2" charset="0"/>
            </a:endParaRPr>
          </a:p>
        </p:txBody>
      </p:sp>
      <p:sp>
        <p:nvSpPr>
          <p:cNvPr id="30" name="TextBox 29">
            <a:hlinkClick r:id="rId12"/>
            <a:extLst>
              <a:ext uri="{FF2B5EF4-FFF2-40B4-BE49-F238E27FC236}">
                <a16:creationId xmlns:a16="http://schemas.microsoft.com/office/drawing/2014/main" id="{4C71AB98-AB1F-44BB-AA1E-0B1ABFB186A3}"/>
              </a:ext>
            </a:extLst>
          </p:cNvPr>
          <p:cNvSpPr txBox="1"/>
          <p:nvPr/>
        </p:nvSpPr>
        <p:spPr>
          <a:xfrm>
            <a:off x="5305015" y="5887195"/>
            <a:ext cx="1851377" cy="246221"/>
          </a:xfrm>
          <a:prstGeom prst="rect">
            <a:avLst/>
          </a:prstGeom>
          <a:noFill/>
        </p:spPr>
        <p:txBody>
          <a:bodyPr wrap="square" rtlCol="0">
            <a:spAutoFit/>
          </a:bodyPr>
          <a:lstStyle/>
          <a:p>
            <a:r>
              <a:rPr lang="en-US" sz="1000" b="1" dirty="0">
                <a:solidFill>
                  <a:srgbClr val="E84A99"/>
                </a:solidFill>
              </a:rPr>
              <a:t>*VAB Members Exclusive</a:t>
            </a:r>
            <a:endParaRPr lang="en-US" sz="1000" dirty="0">
              <a:solidFill>
                <a:srgbClr val="E84A99"/>
              </a:solidFill>
            </a:endParaRPr>
          </a:p>
        </p:txBody>
      </p:sp>
      <p:sp>
        <p:nvSpPr>
          <p:cNvPr id="31" name="TextBox 30">
            <a:hlinkClick r:id="rId17"/>
            <a:extLst>
              <a:ext uri="{FF2B5EF4-FFF2-40B4-BE49-F238E27FC236}">
                <a16:creationId xmlns:a16="http://schemas.microsoft.com/office/drawing/2014/main" id="{144AB9C7-9705-4C86-B60C-166E6899AE54}"/>
              </a:ext>
            </a:extLst>
          </p:cNvPr>
          <p:cNvSpPr txBox="1"/>
          <p:nvPr/>
        </p:nvSpPr>
        <p:spPr>
          <a:xfrm>
            <a:off x="5198153" y="1667275"/>
            <a:ext cx="1729105" cy="307777"/>
          </a:xfrm>
          <a:prstGeom prst="rect">
            <a:avLst/>
          </a:prstGeom>
          <a:noFill/>
        </p:spPr>
        <p:txBody>
          <a:bodyPr wrap="square" rtlCol="0">
            <a:spAutoFit/>
          </a:bodyPr>
          <a:lstStyle/>
          <a:p>
            <a:r>
              <a:rPr lang="en-US" sz="1400" b="1" dirty="0">
                <a:solidFill>
                  <a:srgbClr val="1F1A62"/>
                </a:solidFill>
                <a:latin typeface="Helvetica" pitchFamily="2" charset="0"/>
              </a:rPr>
              <a:t>Karolina Guillen</a:t>
            </a:r>
          </a:p>
        </p:txBody>
      </p:sp>
      <p:sp>
        <p:nvSpPr>
          <p:cNvPr id="32" name="TextBox 31">
            <a:hlinkClick r:id="rId17"/>
            <a:extLst>
              <a:ext uri="{FF2B5EF4-FFF2-40B4-BE49-F238E27FC236}">
                <a16:creationId xmlns:a16="http://schemas.microsoft.com/office/drawing/2014/main" id="{AE74B5AA-EB3E-4216-A197-2EEEEF697AF7}"/>
              </a:ext>
            </a:extLst>
          </p:cNvPr>
          <p:cNvSpPr txBox="1"/>
          <p:nvPr/>
        </p:nvSpPr>
        <p:spPr>
          <a:xfrm>
            <a:off x="5198153" y="1988643"/>
            <a:ext cx="2076880" cy="523220"/>
          </a:xfrm>
          <a:prstGeom prst="rect">
            <a:avLst/>
          </a:prstGeom>
          <a:noFill/>
        </p:spPr>
        <p:txBody>
          <a:bodyPr wrap="square" rtlCol="0">
            <a:spAutoFit/>
          </a:bodyPr>
          <a:lstStyle/>
          <a:p>
            <a:r>
              <a:rPr lang="en-US" sz="1400" dirty="0">
                <a:solidFill>
                  <a:srgbClr val="1F1A62"/>
                </a:solidFill>
                <a:latin typeface="Helvetica Light" panose="020B0403020202020204" pitchFamily="34" charset="0"/>
              </a:rPr>
              <a:t>Senior Insights Analyst</a:t>
            </a:r>
          </a:p>
          <a:p>
            <a:r>
              <a:rPr lang="en-US" sz="1400" dirty="0">
                <a:solidFill>
                  <a:srgbClr val="1F1A62"/>
                </a:solidFill>
                <a:latin typeface="Helvetica Light" panose="020B0403020202020204" pitchFamily="34" charset="0"/>
              </a:rPr>
              <a:t>karolinag@thevab.com</a:t>
            </a:r>
          </a:p>
        </p:txBody>
      </p:sp>
    </p:spTree>
    <p:extLst>
      <p:ext uri="{BB962C8B-B14F-4D97-AF65-F5344CB8AC3E}">
        <p14:creationId xmlns:p14="http://schemas.microsoft.com/office/powerpoint/2010/main" val="552149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r>
              <a:rPr lang="en-US" sz="3600" b="1" dirty="0">
                <a:solidFill>
                  <a:srgbClr val="ED3C8D"/>
                </a:solidFill>
                <a:latin typeface="Helvetica" pitchFamily="2" charset="0"/>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dirty="0"/>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41</a:t>
            </a:fld>
            <a:endParaRPr lang="en-US" dirty="0"/>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r>
              <a:rPr lang="en-US" sz="2400" b="1" dirty="0">
                <a:solidFill>
                  <a:srgbClr val="1F1A62"/>
                </a:solidFill>
                <a:latin typeface="Helvetica" pitchFamily="2" charset="0"/>
              </a:rPr>
              <a:t>We’ve answered hundreds of marketers’ questions.</a:t>
            </a:r>
          </a:p>
        </p:txBody>
      </p:sp>
      <p:sp>
        <p:nvSpPr>
          <p:cNvPr id="7" name="TextBox 6">
            <a:hlinkClick r:id="rId3"/>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r>
              <a:rPr lang="en-US" dirty="0">
                <a:solidFill>
                  <a:srgbClr val="1F1A62"/>
                </a:solidFill>
                <a:latin typeface="Helvetica" pitchFamily="2" charset="0"/>
              </a:rPr>
              <a:t>Our guides, reports, webinars and videos provide actionable insights to help marketers navigate today’s video landscape and think differently about their strategy.</a:t>
            </a:r>
          </a:p>
          <a:p>
            <a:endParaRPr lang="en-US" dirty="0">
              <a:solidFill>
                <a:srgbClr val="1F1A62"/>
              </a:solidFill>
              <a:latin typeface="Helvetica" pitchFamily="2" charset="0"/>
            </a:endParaRPr>
          </a:p>
          <a:p>
            <a:r>
              <a:rPr lang="en-US" dirty="0">
                <a:solidFill>
                  <a:srgbClr val="1F1A62"/>
                </a:solidFill>
                <a:latin typeface="Helvetica" pitchFamily="2" charset="0"/>
              </a:rPr>
              <a:t>We are committed to your business growth and proud to offer brand marketers and agencies </a:t>
            </a:r>
            <a:r>
              <a:rPr lang="en-US" b="1" i="1" dirty="0">
                <a:solidFill>
                  <a:srgbClr val="ED3C8D"/>
                </a:solidFill>
                <a:latin typeface="Helvetica" pitchFamily="2" charset="0"/>
              </a:rPr>
              <a:t>complimentary access </a:t>
            </a:r>
            <a:r>
              <a:rPr lang="en-US" dirty="0">
                <a:solidFill>
                  <a:srgbClr val="1F1A62"/>
                </a:solidFill>
                <a:latin typeface="Helvetica" pitchFamily="2" charset="0"/>
              </a:rPr>
              <a:t>to our continuously growing Insights library.</a:t>
            </a:r>
          </a:p>
          <a:p>
            <a:endParaRPr lang="en-US" dirty="0">
              <a:solidFill>
                <a:srgbClr val="1F1A62"/>
              </a:solidFill>
              <a:latin typeface="Helvetica" pitchFamily="2" charset="0"/>
            </a:endParaRPr>
          </a:p>
          <a:p>
            <a:endParaRPr lang="en-US" dirty="0">
              <a:solidFill>
                <a:srgbClr val="1F1A62"/>
              </a:solidFill>
              <a:latin typeface="Helvetica" pitchFamily="2" charset="0"/>
            </a:endParaRPr>
          </a:p>
          <a:p>
            <a:endParaRPr lang="en-US" dirty="0">
              <a:solidFill>
                <a:srgbClr val="ED3C8D"/>
              </a:solidFill>
              <a:latin typeface="Helvetica" pitchFamily="2" charset="0"/>
            </a:endParaRPr>
          </a:p>
          <a:p>
            <a:r>
              <a:rPr lang="en-US" b="1" dirty="0">
                <a:solidFill>
                  <a:srgbClr val="ED3C8D"/>
                </a:solidFill>
                <a:latin typeface="Helvetica" pitchFamily="2" charset="0"/>
              </a:rPr>
              <a:t>Get Access </a:t>
            </a:r>
            <a:r>
              <a:rPr lang="en-US" dirty="0">
                <a:solidFill>
                  <a:srgbClr val="1F1A62"/>
                </a:solidFill>
                <a:latin typeface="Helvetica" pitchFamily="2" charset="0"/>
              </a:rPr>
              <a:t>at </a:t>
            </a:r>
            <a:r>
              <a:rPr lang="en-US" b="1" dirty="0">
                <a:solidFill>
                  <a:srgbClr val="1F1A62"/>
                </a:solidFill>
                <a:latin typeface="Helvetica" pitchFamily="2" charset="0"/>
              </a:rPr>
              <a:t>theVAB.com </a:t>
            </a:r>
            <a:r>
              <a:rPr lang="en-US" dirty="0">
                <a:solidFill>
                  <a:srgbClr val="1F1A62"/>
                </a:solidFill>
                <a:latin typeface="Helvetica" pitchFamily="2" charset="0"/>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0898" t="46458" r="49492" b="17778"/>
          <a:stretch/>
        </p:blipFill>
        <p:spPr>
          <a:xfrm>
            <a:off x="5337500" y="4919346"/>
            <a:ext cx="1214437" cy="1245887"/>
          </a:xfrm>
          <a:prstGeom prst="rect">
            <a:avLst/>
          </a:prstGeom>
        </p:spPr>
      </p:pic>
      <p:pic>
        <p:nvPicPr>
          <p:cNvPr id="10" name="Picture 9">
            <a:extLst>
              <a:ext uri="{FF2B5EF4-FFF2-40B4-BE49-F238E27FC236}">
                <a16:creationId xmlns:a16="http://schemas.microsoft.com/office/drawing/2014/main" id="{54ABDB6B-7CCE-48DD-A88D-6E0CD098C9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6000" y="-6438"/>
            <a:ext cx="6103630" cy="3553596"/>
          </a:xfrm>
          <a:prstGeom prst="rect">
            <a:avLst/>
          </a:prstGeom>
        </p:spPr>
      </p:pic>
    </p:spTree>
    <p:extLst>
      <p:ext uri="{BB962C8B-B14F-4D97-AF65-F5344CB8AC3E}">
        <p14:creationId xmlns:p14="http://schemas.microsoft.com/office/powerpoint/2010/main" val="1346331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5919E-0182-9649-8C98-D1E55348810A}"/>
              </a:ext>
            </a:extLst>
          </p:cNvPr>
          <p:cNvPicPr>
            <a:picLocks noChangeAspect="1"/>
          </p:cNvPicPr>
          <p:nvPr/>
        </p:nvPicPr>
        <p:blipFill rotWithShape="1">
          <a:blip r:embed="rId2"/>
          <a:srcRect t="2762" b="415"/>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4118" cy="1323439"/>
          </a:xfrm>
          <a:prstGeom prst="rect">
            <a:avLst/>
          </a:prstGeom>
          <a:noFill/>
        </p:spPr>
        <p:txBody>
          <a:bodyPr wrap="square" rtlCol="0">
            <a:spAutoFit/>
          </a:bodyPr>
          <a:lstStyle/>
          <a:p>
            <a:r>
              <a:rPr lang="en-US" sz="4000" b="1" dirty="0">
                <a:solidFill>
                  <a:srgbClr val="00C0F3"/>
                </a:solidFill>
                <a:latin typeface="Helvetica" pitchFamily="2" charset="0"/>
              </a:rPr>
              <a:t>Appendix: </a:t>
            </a:r>
            <a:br>
              <a:rPr lang="en-US" sz="4000" b="1" dirty="0">
                <a:solidFill>
                  <a:srgbClr val="00C0F3"/>
                </a:solidFill>
                <a:latin typeface="Helvetica" pitchFamily="2" charset="0"/>
              </a:rPr>
            </a:br>
            <a:r>
              <a:rPr lang="en-US" sz="4000" b="1" dirty="0">
                <a:solidFill>
                  <a:srgbClr val="00C0F3"/>
                </a:solidFill>
                <a:latin typeface="Helvetica" pitchFamily="2" charset="0"/>
              </a:rPr>
              <a:t>Multicultural Insights</a:t>
            </a:r>
            <a:endParaRPr lang="en-US" sz="4000" dirty="0">
              <a:solidFill>
                <a:srgbClr val="66C5AD"/>
              </a:solidFill>
              <a:latin typeface="Helvetica" pitchFamily="2" charset="0"/>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3843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385257"/>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Media usage since the COVID-19 outbreak has increased across </a:t>
            </a:r>
            <a:r>
              <a:rPr lang="en-US" sz="2600" b="1" dirty="0">
                <a:solidFill>
                  <a:srgbClr val="E84A99"/>
                </a:solidFill>
                <a:latin typeface="Helvetica" panose="020B0604020202020204" pitchFamily="2" charset="0"/>
              </a:rPr>
              <a:t>multicultural</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audiences just as it has across the general population</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43</a:t>
            </a:fld>
            <a:endParaRPr lang="en-US" dirty="0"/>
          </a:p>
        </p:txBody>
      </p:sp>
      <p:graphicFrame>
        <p:nvGraphicFramePr>
          <p:cNvPr id="13" name="Chart 12">
            <a:extLst>
              <a:ext uri="{FF2B5EF4-FFF2-40B4-BE49-F238E27FC236}">
                <a16:creationId xmlns:a16="http://schemas.microsoft.com/office/drawing/2014/main" id="{9CEE593F-86B4-4534-B610-CC1D511A2AF9}"/>
              </a:ext>
            </a:extLst>
          </p:cNvPr>
          <p:cNvGraphicFramePr/>
          <p:nvPr>
            <p:extLst>
              <p:ext uri="{D42A27DB-BD31-4B8C-83A1-F6EECF244321}">
                <p14:modId xmlns:p14="http://schemas.microsoft.com/office/powerpoint/2010/main" val="1331871561"/>
              </p:ext>
            </p:extLst>
          </p:nvPr>
        </p:nvGraphicFramePr>
        <p:xfrm>
          <a:off x="4747374" y="2176001"/>
          <a:ext cx="7445182" cy="348111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BA22DF9-BEFC-4684-B093-4877081C3E11}"/>
              </a:ext>
            </a:extLst>
          </p:cNvPr>
          <p:cNvSpPr txBox="1"/>
          <p:nvPr/>
        </p:nvSpPr>
        <p:spPr>
          <a:xfrm>
            <a:off x="4986648" y="1738464"/>
            <a:ext cx="6946085" cy="338554"/>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Media Usage Since COVID-19 Outbreak</a:t>
            </a:r>
          </a:p>
        </p:txBody>
      </p:sp>
      <p:sp>
        <p:nvSpPr>
          <p:cNvPr id="15" name="TextBox 14">
            <a:extLst>
              <a:ext uri="{FF2B5EF4-FFF2-40B4-BE49-F238E27FC236}">
                <a16:creationId xmlns:a16="http://schemas.microsoft.com/office/drawing/2014/main" id="{E4A4843F-B05C-408A-8481-5753DCD8834D}"/>
              </a:ext>
            </a:extLst>
          </p:cNvPr>
          <p:cNvSpPr txBox="1"/>
          <p:nvPr/>
        </p:nvSpPr>
        <p:spPr>
          <a:xfrm>
            <a:off x="456264" y="6249172"/>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 Overall, please choose the statement below that best describes your media usage since the outbreak of the COVID-19 Pandemic.</a:t>
            </a:r>
          </a:p>
        </p:txBody>
      </p:sp>
      <p:pic>
        <p:nvPicPr>
          <p:cNvPr id="17" name="Picture 16" descr="A person sitting on a couch&#10;&#10;Description automatically generated">
            <a:extLst>
              <a:ext uri="{FF2B5EF4-FFF2-40B4-BE49-F238E27FC236}">
                <a16:creationId xmlns:a16="http://schemas.microsoft.com/office/drawing/2014/main" id="{8E9353A0-1EC7-45E8-857C-367C72FE7F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0808" r="-156"/>
          <a:stretch/>
        </p:blipFill>
        <p:spPr>
          <a:xfrm>
            <a:off x="4104" y="1696163"/>
            <a:ext cx="4743270" cy="3973161"/>
          </a:xfrm>
          <a:prstGeom prst="rect">
            <a:avLst/>
          </a:prstGeom>
        </p:spPr>
      </p:pic>
    </p:spTree>
    <p:extLst>
      <p:ext uri="{BB962C8B-B14F-4D97-AF65-F5344CB8AC3E}">
        <p14:creationId xmlns:p14="http://schemas.microsoft.com/office/powerpoint/2010/main" val="2632496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44</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23220"/>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Behavior During COVID-19 Outbreak</a:t>
            </a:r>
          </a:p>
          <a:p>
            <a:pPr algn="ctr"/>
            <a:r>
              <a:rPr lang="en-US" sz="1200" dirty="0">
                <a:solidFill>
                  <a:srgbClr val="1F1A62"/>
                </a:solidFill>
                <a:latin typeface="Helvetica" panose="020B0604020202020204" pitchFamily="34" charset="0"/>
                <a:cs typeface="Helvetica" panose="020B0604020202020204" pitchFamily="34" charset="0"/>
              </a:rPr>
              <a:t>Top 2 Box (Strongly Agree or Agree) </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21818"/>
            <a:ext cx="11527442"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Key demos, including multicultural audiences have become even more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reliant on their TVs</a:t>
            </a:r>
          </a:p>
        </p:txBody>
      </p:sp>
      <p:sp>
        <p:nvSpPr>
          <p:cNvPr id="15" name="Rectangle 14">
            <a:extLst>
              <a:ext uri="{FF2B5EF4-FFF2-40B4-BE49-F238E27FC236}">
                <a16:creationId xmlns:a16="http://schemas.microsoft.com/office/drawing/2014/main" id="{9060D20B-6E24-4F70-AF54-142607D995F2}"/>
              </a:ext>
            </a:extLst>
          </p:cNvPr>
          <p:cNvSpPr/>
          <p:nvPr/>
        </p:nvSpPr>
        <p:spPr>
          <a:xfrm>
            <a:off x="9172079" y="5948773"/>
            <a:ext cx="2920862" cy="215444"/>
          </a:xfrm>
          <a:prstGeom prst="rect">
            <a:avLst/>
          </a:prstGeom>
        </p:spPr>
        <p:txBody>
          <a:bodyPr wrap="square">
            <a:spAutoFit/>
          </a:bodyPr>
          <a:lstStyle/>
          <a:p>
            <a:pPr algn="ctr"/>
            <a:r>
              <a:rPr lang="en-US" sz="800" dirty="0">
                <a:solidFill>
                  <a:srgbClr val="1F1A62"/>
                </a:solidFill>
                <a:latin typeface="Helvetica" panose="020B0403020202020204" pitchFamily="34" charset="0"/>
              </a:rPr>
              <a:t>(ex. Amazon Firestick, Chromecast, or apps on my TV, etc.)</a:t>
            </a:r>
            <a:endParaRPr lang="en-US" sz="800" dirty="0"/>
          </a:p>
        </p:txBody>
      </p:sp>
    </p:spTree>
    <p:extLst>
      <p:ext uri="{BB962C8B-B14F-4D97-AF65-F5344CB8AC3E}">
        <p14:creationId xmlns:p14="http://schemas.microsoft.com/office/powerpoint/2010/main" val="3070334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45</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23220"/>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Behavior During COVID-19 Outbreak</a:t>
            </a:r>
          </a:p>
          <a:p>
            <a:pPr algn="ctr"/>
            <a:r>
              <a:rPr lang="en-US" sz="1200" dirty="0">
                <a:solidFill>
                  <a:srgbClr val="1F1A62"/>
                </a:solidFill>
                <a:latin typeface="Helvetica" panose="020B0604020202020204" pitchFamily="34" charset="0"/>
                <a:cs typeface="Helvetica" panose="020B0604020202020204" pitchFamily="34" charset="0"/>
              </a:rPr>
              <a:t>Top 2 Box (Strongly Agree or Agree) </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38706" y="397505"/>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Hispanics are even more open to trying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new media &amp; technology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during their quarantine</a:t>
            </a:r>
          </a:p>
        </p:txBody>
      </p:sp>
      <p:sp>
        <p:nvSpPr>
          <p:cNvPr id="2" name="Rectangle 1">
            <a:extLst>
              <a:ext uri="{FF2B5EF4-FFF2-40B4-BE49-F238E27FC236}">
                <a16:creationId xmlns:a16="http://schemas.microsoft.com/office/drawing/2014/main" id="{D60734CA-FC04-49F9-8B7E-2120FFCB628F}"/>
              </a:ext>
            </a:extLst>
          </p:cNvPr>
          <p:cNvSpPr/>
          <p:nvPr/>
        </p:nvSpPr>
        <p:spPr>
          <a:xfrm>
            <a:off x="6329778" y="5774572"/>
            <a:ext cx="2535926" cy="369332"/>
          </a:xfrm>
          <a:prstGeom prst="rect">
            <a:avLst/>
          </a:prstGeom>
        </p:spPr>
        <p:txBody>
          <a:bodyPr wrap="square">
            <a:spAutoFit/>
          </a:bodyPr>
          <a:lstStyle/>
          <a:p>
            <a:pPr algn="ctr"/>
            <a:r>
              <a:rPr lang="en-US" sz="900" dirty="0">
                <a:solidFill>
                  <a:srgbClr val="1F1A62"/>
                </a:solidFill>
                <a:latin typeface="Helvetica" panose="020B0403020202020204" pitchFamily="34" charset="0"/>
              </a:rPr>
              <a:t>(e.g. new streaming services, podcasts, social media platforms, </a:t>
            </a:r>
            <a:r>
              <a:rPr lang="en-US" sz="900" dirty="0" err="1">
                <a:solidFill>
                  <a:srgbClr val="1F1A62"/>
                </a:solidFill>
                <a:latin typeface="Helvetica" panose="020B0403020202020204" pitchFamily="34" charset="0"/>
              </a:rPr>
              <a:t>etc</a:t>
            </a:r>
            <a:r>
              <a:rPr lang="en-US" sz="900" dirty="0">
                <a:solidFill>
                  <a:srgbClr val="1F1A62"/>
                </a:solidFill>
                <a:latin typeface="Helvetica" panose="020B0403020202020204" pitchFamily="34" charset="0"/>
              </a:rPr>
              <a:t>)</a:t>
            </a:r>
            <a:endParaRPr lang="en-US" sz="900" dirty="0"/>
          </a:p>
        </p:txBody>
      </p:sp>
      <p:sp>
        <p:nvSpPr>
          <p:cNvPr id="16" name="Rectangle 15">
            <a:extLst>
              <a:ext uri="{FF2B5EF4-FFF2-40B4-BE49-F238E27FC236}">
                <a16:creationId xmlns:a16="http://schemas.microsoft.com/office/drawing/2014/main" id="{DCC5F2E0-DDFD-40B0-B1E6-FE96153CA25F}"/>
              </a:ext>
            </a:extLst>
          </p:cNvPr>
          <p:cNvSpPr/>
          <p:nvPr/>
        </p:nvSpPr>
        <p:spPr>
          <a:xfrm>
            <a:off x="9334708" y="5959238"/>
            <a:ext cx="2659111" cy="230832"/>
          </a:xfrm>
          <a:prstGeom prst="rect">
            <a:avLst/>
          </a:prstGeom>
        </p:spPr>
        <p:txBody>
          <a:bodyPr wrap="square">
            <a:spAutoFit/>
          </a:bodyPr>
          <a:lstStyle/>
          <a:p>
            <a:pPr algn="ctr"/>
            <a:r>
              <a:rPr lang="en-US" sz="900" dirty="0">
                <a:solidFill>
                  <a:srgbClr val="1F1A62"/>
                </a:solidFill>
                <a:latin typeface="Helvetica" panose="020B0403020202020204" pitchFamily="34" charset="0"/>
              </a:rPr>
              <a:t>(e.g. Zoom, Skype, Facetime, </a:t>
            </a:r>
            <a:r>
              <a:rPr lang="en-US" sz="900" dirty="0" err="1">
                <a:solidFill>
                  <a:srgbClr val="1F1A62"/>
                </a:solidFill>
                <a:latin typeface="Helvetica" panose="020B0403020202020204" pitchFamily="34" charset="0"/>
              </a:rPr>
              <a:t>etc</a:t>
            </a:r>
            <a:r>
              <a:rPr lang="en-US" sz="900" dirty="0">
                <a:solidFill>
                  <a:srgbClr val="1F1A62"/>
                </a:solidFill>
                <a:latin typeface="Helvetica" panose="020B0403020202020204" pitchFamily="34" charset="0"/>
              </a:rPr>
              <a:t>)</a:t>
            </a:r>
          </a:p>
        </p:txBody>
      </p:sp>
    </p:spTree>
    <p:extLst>
      <p:ext uri="{BB962C8B-B14F-4D97-AF65-F5344CB8AC3E}">
        <p14:creationId xmlns:p14="http://schemas.microsoft.com/office/powerpoint/2010/main" val="4242708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46</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84775"/>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Increase In Platform Usage Since COVID-19 Outbreak</a:t>
            </a:r>
          </a:p>
          <a:p>
            <a:pPr algn="ctr"/>
            <a:r>
              <a:rPr lang="en-US" sz="1600" dirty="0">
                <a:solidFill>
                  <a:srgbClr val="1F1A62"/>
                </a:solidFill>
                <a:latin typeface="Helvetica" panose="020B0604020202020204" pitchFamily="34" charset="0"/>
                <a:cs typeface="Helvetica" panose="020B0604020202020204" pitchFamily="34" charset="0"/>
              </a:rPr>
              <a:t>% of respondents who increased usage</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242267"/>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a:t>
            </a:r>
          </a:p>
        </p:txBody>
      </p:sp>
      <p:sp>
        <p:nvSpPr>
          <p:cNvPr id="14" name="Rectangle 13">
            <a:extLst>
              <a:ext uri="{FF2B5EF4-FFF2-40B4-BE49-F238E27FC236}">
                <a16:creationId xmlns:a16="http://schemas.microsoft.com/office/drawing/2014/main" id="{96A8196F-1F9D-47F8-8408-BC9AEF17103C}"/>
              </a:ext>
            </a:extLst>
          </p:cNvPr>
          <p:cNvSpPr/>
          <p:nvPr/>
        </p:nvSpPr>
        <p:spPr>
          <a:xfrm>
            <a:off x="239263" y="342000"/>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While </a:t>
            </a:r>
            <a:r>
              <a:rPr lang="en-US" sz="2600" b="1" dirty="0">
                <a:solidFill>
                  <a:srgbClr val="1F1A62"/>
                </a:solidFill>
                <a:latin typeface="Helvetica" panose="020B0604020202020204" pitchFamily="2" charset="0"/>
              </a:rPr>
              <a:t>Live TV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has seen the biggest usage increase among the general population, </a:t>
            </a:r>
            <a:r>
              <a:rPr lang="en-US" sz="2600" b="1" dirty="0">
                <a:solidFill>
                  <a:srgbClr val="E84A99"/>
                </a:solidFill>
                <a:latin typeface="Helvetica" panose="020B0604020202020204" pitchFamily="2" charset="0"/>
              </a:rPr>
              <a:t>streaming video services are on the rise among Hispanics</a:t>
            </a:r>
          </a:p>
        </p:txBody>
      </p:sp>
    </p:spTree>
    <p:extLst>
      <p:ext uri="{BB962C8B-B14F-4D97-AF65-F5344CB8AC3E}">
        <p14:creationId xmlns:p14="http://schemas.microsoft.com/office/powerpoint/2010/main" val="460570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47</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23220"/>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Behavior During COVID-19 Outbreak</a:t>
            </a:r>
          </a:p>
          <a:p>
            <a:pPr algn="ctr"/>
            <a:r>
              <a:rPr lang="en-US" sz="1200" dirty="0">
                <a:solidFill>
                  <a:srgbClr val="1F1A62"/>
                </a:solidFill>
                <a:latin typeface="Helvetica" panose="020B0604020202020204" pitchFamily="34" charset="0"/>
                <a:cs typeface="Helvetica" panose="020B0604020202020204" pitchFamily="34" charset="0"/>
              </a:rPr>
              <a:t>% of respondents who done the following</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Q10.Since the COVID-19 Pandemic, have you done any of the following? Note: Percentages don’t add to 100% because it excludes “none of the above” response.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275649"/>
            <a:ext cx="11953293" cy="129266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Multicultural targets are even more inclined to add new streaming services including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ad supported streaming</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however, they have cut services more than the general population</a:t>
            </a:r>
          </a:p>
        </p:txBody>
      </p:sp>
      <p:sp>
        <p:nvSpPr>
          <p:cNvPr id="16" name="TextBox 15">
            <a:extLst>
              <a:ext uri="{FF2B5EF4-FFF2-40B4-BE49-F238E27FC236}">
                <a16:creationId xmlns:a16="http://schemas.microsoft.com/office/drawing/2014/main" id="{F6CD378E-EA68-4E1D-B091-57C298742E94}"/>
              </a:ext>
            </a:extLst>
          </p:cNvPr>
          <p:cNvSpPr txBox="1"/>
          <p:nvPr/>
        </p:nvSpPr>
        <p:spPr>
          <a:xfrm>
            <a:off x="973293" y="5809685"/>
            <a:ext cx="2142069" cy="215444"/>
          </a:xfrm>
          <a:prstGeom prst="rect">
            <a:avLst/>
          </a:prstGeom>
          <a:noFill/>
        </p:spPr>
        <p:txBody>
          <a:bodyPr wrap="square" rtlCol="0">
            <a:spAutoFit/>
          </a:bodyPr>
          <a:lstStyle/>
          <a:p>
            <a:pPr algn="ctr"/>
            <a:r>
              <a:rPr lang="en-US" sz="800" dirty="0">
                <a:solidFill>
                  <a:srgbClr val="1F1A62"/>
                </a:solidFill>
                <a:latin typeface="Helvetica" panose="020B0403020202020204" pitchFamily="34" charset="0"/>
              </a:rPr>
              <a:t> (i.e. Roku, Tubi, or </a:t>
            </a:r>
            <a:r>
              <a:rPr lang="en-US" sz="800" dirty="0" err="1">
                <a:solidFill>
                  <a:srgbClr val="1F1A62"/>
                </a:solidFill>
                <a:latin typeface="Helvetica" panose="020B0403020202020204" pitchFamily="34" charset="0"/>
              </a:rPr>
              <a:t>PlutoTV</a:t>
            </a:r>
            <a:r>
              <a:rPr lang="en-US" sz="800" dirty="0">
                <a:solidFill>
                  <a:srgbClr val="1F1A62"/>
                </a:solidFill>
                <a:latin typeface="Helvetica" panose="020B0403020202020204" pitchFamily="34" charset="0"/>
              </a:rPr>
              <a:t>)</a:t>
            </a:r>
          </a:p>
        </p:txBody>
      </p:sp>
      <p:sp>
        <p:nvSpPr>
          <p:cNvPr id="17" name="TextBox 16">
            <a:extLst>
              <a:ext uri="{FF2B5EF4-FFF2-40B4-BE49-F238E27FC236}">
                <a16:creationId xmlns:a16="http://schemas.microsoft.com/office/drawing/2014/main" id="{63404C31-4A0F-40FB-A9C2-83465B85D10E}"/>
              </a:ext>
            </a:extLst>
          </p:cNvPr>
          <p:cNvSpPr txBox="1"/>
          <p:nvPr/>
        </p:nvSpPr>
        <p:spPr>
          <a:xfrm>
            <a:off x="4970132" y="5809685"/>
            <a:ext cx="2142069" cy="215444"/>
          </a:xfrm>
          <a:prstGeom prst="rect">
            <a:avLst/>
          </a:prstGeom>
          <a:noFill/>
        </p:spPr>
        <p:txBody>
          <a:bodyPr wrap="square" rtlCol="0">
            <a:spAutoFit/>
          </a:bodyPr>
          <a:lstStyle/>
          <a:p>
            <a:pPr algn="ctr"/>
            <a:r>
              <a:rPr lang="en-US" sz="800" dirty="0">
                <a:solidFill>
                  <a:srgbClr val="1F1A62"/>
                </a:solidFill>
                <a:latin typeface="Helvetica" panose="020B0403020202020204" pitchFamily="34" charset="0"/>
              </a:rPr>
              <a:t>(i.e., Apple TV+, Netflix, etc.)</a:t>
            </a:r>
          </a:p>
        </p:txBody>
      </p:sp>
    </p:spTree>
    <p:extLst>
      <p:ext uri="{BB962C8B-B14F-4D97-AF65-F5344CB8AC3E}">
        <p14:creationId xmlns:p14="http://schemas.microsoft.com/office/powerpoint/2010/main" val="2459128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729499"/>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EB6240A3-9078-4FDB-A200-4942B9165794}"/>
              </a:ext>
            </a:extLst>
          </p:cNvPr>
          <p:cNvSpPr/>
          <p:nvPr/>
        </p:nvSpPr>
        <p:spPr>
          <a:xfrm>
            <a:off x="279401" y="142255"/>
            <a:ext cx="119125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As with the general population, </a:t>
            </a:r>
            <a:r>
              <a:rPr lang="en-US" sz="2600" b="1" dirty="0">
                <a:solidFill>
                  <a:srgbClr val="E84A99"/>
                </a:solidFill>
                <a:latin typeface="Helvetica" panose="020B0604020202020204" pitchFamily="2" charset="0"/>
              </a:rPr>
              <a:t>different media fulfill different needs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for multicultural audiences</a:t>
            </a:r>
          </a:p>
        </p:txBody>
      </p:sp>
      <p:sp>
        <p:nvSpPr>
          <p:cNvPr id="19" name="TextBox 18">
            <a:extLst>
              <a:ext uri="{FF2B5EF4-FFF2-40B4-BE49-F238E27FC236}">
                <a16:creationId xmlns:a16="http://schemas.microsoft.com/office/drawing/2014/main" id="{CB3E3A38-804F-4BED-8F89-C9595A911ED5}"/>
              </a:ext>
            </a:extLst>
          </p:cNvPr>
          <p:cNvSpPr txBox="1"/>
          <p:nvPr/>
        </p:nvSpPr>
        <p:spPr>
          <a:xfrm>
            <a:off x="2635596" y="1738464"/>
            <a:ext cx="6946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Reasons For Platform Usage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use a platform for a reason</a:t>
            </a:r>
          </a:p>
        </p:txBody>
      </p:sp>
      <p:sp>
        <p:nvSpPr>
          <p:cNvPr id="14" name="TextBox 13">
            <a:extLst>
              <a:ext uri="{FF2B5EF4-FFF2-40B4-BE49-F238E27FC236}">
                <a16:creationId xmlns:a16="http://schemas.microsoft.com/office/drawing/2014/main" id="{6C7F6F8B-F2EE-4F5A-B1BB-8C13D06431B7}"/>
              </a:ext>
            </a:extLst>
          </p:cNvPr>
          <p:cNvSpPr txBox="1"/>
          <p:nvPr/>
        </p:nvSpPr>
        <p:spPr>
          <a:xfrm>
            <a:off x="481665" y="6237221"/>
            <a:ext cx="114309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Q4: During the COVID-19 pandemic, what are the primary reasons you utilized the media below?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exclusion of “not applicable” responses.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EAF91FD9-1A8C-475B-9513-EC5E71B55874}"/>
              </a:ext>
            </a:extLst>
          </p:cNvPr>
          <p:cNvSpPr txBox="1"/>
          <p:nvPr/>
        </p:nvSpPr>
        <p:spPr>
          <a:xfrm>
            <a:off x="2028053" y="3462042"/>
            <a:ext cx="1164533" cy="338554"/>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Live TV</a:t>
            </a:r>
          </a:p>
        </p:txBody>
      </p:sp>
      <p:sp>
        <p:nvSpPr>
          <p:cNvPr id="23" name="Rectangle 22">
            <a:extLst>
              <a:ext uri="{FF2B5EF4-FFF2-40B4-BE49-F238E27FC236}">
                <a16:creationId xmlns:a16="http://schemas.microsoft.com/office/drawing/2014/main" id="{F7FC5E89-1072-4760-83FB-3F0D7C8C3F23}"/>
              </a:ext>
            </a:extLst>
          </p:cNvPr>
          <p:cNvSpPr/>
          <p:nvPr/>
        </p:nvSpPr>
        <p:spPr>
          <a:xfrm>
            <a:off x="2233403" y="2606342"/>
            <a:ext cx="673240" cy="44424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BAFC99D-A8F0-4BB6-ABEF-533B349B51E4}"/>
              </a:ext>
            </a:extLst>
          </p:cNvPr>
          <p:cNvSpPr txBox="1"/>
          <p:nvPr/>
        </p:nvSpPr>
        <p:spPr>
          <a:xfrm>
            <a:off x="9280030" y="3462042"/>
            <a:ext cx="2198547" cy="338554"/>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Video Games</a:t>
            </a:r>
          </a:p>
        </p:txBody>
      </p:sp>
      <p:sp>
        <p:nvSpPr>
          <p:cNvPr id="29" name="TextBox 28">
            <a:extLst>
              <a:ext uri="{FF2B5EF4-FFF2-40B4-BE49-F238E27FC236}">
                <a16:creationId xmlns:a16="http://schemas.microsoft.com/office/drawing/2014/main" id="{18D596DA-04E2-48CA-80C8-8B6105297F32}"/>
              </a:ext>
            </a:extLst>
          </p:cNvPr>
          <p:cNvSpPr txBox="1"/>
          <p:nvPr/>
        </p:nvSpPr>
        <p:spPr>
          <a:xfrm>
            <a:off x="5348956" y="3462042"/>
            <a:ext cx="2243285" cy="338554"/>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AVOD Service</a:t>
            </a:r>
          </a:p>
        </p:txBody>
      </p:sp>
      <p:graphicFrame>
        <p:nvGraphicFramePr>
          <p:cNvPr id="32" name="Table 2">
            <a:extLst>
              <a:ext uri="{FF2B5EF4-FFF2-40B4-BE49-F238E27FC236}">
                <a16:creationId xmlns:a16="http://schemas.microsoft.com/office/drawing/2014/main" id="{43813139-8BD6-4929-B4CF-2FF4443A833A}"/>
              </a:ext>
            </a:extLst>
          </p:cNvPr>
          <p:cNvGraphicFramePr>
            <a:graphicFrameLocks noGrp="1"/>
          </p:cNvGraphicFramePr>
          <p:nvPr>
            <p:extLst>
              <p:ext uri="{D42A27DB-BD31-4B8C-83A1-F6EECF244321}">
                <p14:modId xmlns:p14="http://schemas.microsoft.com/office/powerpoint/2010/main" val="3929827263"/>
              </p:ext>
            </p:extLst>
          </p:nvPr>
        </p:nvGraphicFramePr>
        <p:xfrm>
          <a:off x="533394" y="3868396"/>
          <a:ext cx="3661728" cy="1931666"/>
        </p:xfrm>
        <a:graphic>
          <a:graphicData uri="http://schemas.openxmlformats.org/drawingml/2006/table">
            <a:tbl>
              <a:tblPr firstRow="1" bandRow="1">
                <a:tableStyleId>{08FB837D-C827-4EFA-A057-4D05807E0F7C}</a:tableStyleId>
              </a:tblPr>
              <a:tblGrid>
                <a:gridCol w="1655763">
                  <a:extLst>
                    <a:ext uri="{9D8B030D-6E8A-4147-A177-3AD203B41FA5}">
                      <a16:colId xmlns:a16="http://schemas.microsoft.com/office/drawing/2014/main" val="993579023"/>
                    </a:ext>
                  </a:extLst>
                </a:gridCol>
                <a:gridCol w="1103122">
                  <a:extLst>
                    <a:ext uri="{9D8B030D-6E8A-4147-A177-3AD203B41FA5}">
                      <a16:colId xmlns:a16="http://schemas.microsoft.com/office/drawing/2014/main" val="3271126737"/>
                    </a:ext>
                  </a:extLst>
                </a:gridCol>
                <a:gridCol w="902843">
                  <a:extLst>
                    <a:ext uri="{9D8B030D-6E8A-4147-A177-3AD203B41FA5}">
                      <a16:colId xmlns:a16="http://schemas.microsoft.com/office/drawing/2014/main" val="1775412970"/>
                    </a:ext>
                  </a:extLst>
                </a:gridCol>
              </a:tblGrid>
              <a:tr h="455954">
                <a:tc>
                  <a:txBody>
                    <a:bodyPr/>
                    <a:lstStyle/>
                    <a:p>
                      <a:endParaRPr lang="en-US" sz="1400" dirty="0"/>
                    </a:p>
                  </a:txBody>
                  <a:tcPr/>
                </a:tc>
                <a:tc>
                  <a:txBody>
                    <a:bodyPr/>
                    <a:lstStyle/>
                    <a:p>
                      <a:r>
                        <a:rPr lang="en-US" sz="1400" dirty="0"/>
                        <a:t>Information</a:t>
                      </a:r>
                    </a:p>
                  </a:txBody>
                  <a:tcPr anchor="b"/>
                </a:tc>
                <a:tc>
                  <a:txBody>
                    <a:bodyPr/>
                    <a:lstStyle/>
                    <a:p>
                      <a:r>
                        <a:rPr lang="en-US" sz="1400" dirty="0"/>
                        <a:t>Entertain</a:t>
                      </a:r>
                    </a:p>
                  </a:txBody>
                  <a:tcPr anchor="b"/>
                </a:tc>
                <a:extLst>
                  <a:ext uri="{0D108BD9-81ED-4DB2-BD59-A6C34878D82A}">
                    <a16:rowId xmlns:a16="http://schemas.microsoft.com/office/drawing/2014/main" val="2797728712"/>
                  </a:ext>
                </a:extLst>
              </a:tr>
              <a:tr h="368928">
                <a:tc>
                  <a:txBody>
                    <a:bodyPr/>
                    <a:lstStyle/>
                    <a:p>
                      <a:r>
                        <a:rPr lang="en-US" sz="1400" dirty="0"/>
                        <a:t>Total</a:t>
                      </a:r>
                    </a:p>
                  </a:txBody>
                  <a:tcPr/>
                </a:tc>
                <a:tc>
                  <a:txBody>
                    <a:bodyPr/>
                    <a:lstStyle/>
                    <a:p>
                      <a:r>
                        <a:rPr lang="en-US" sz="1400" dirty="0"/>
                        <a:t>69%</a:t>
                      </a:r>
                    </a:p>
                  </a:txBody>
                  <a:tcPr/>
                </a:tc>
                <a:tc>
                  <a:txBody>
                    <a:bodyPr/>
                    <a:lstStyle/>
                    <a:p>
                      <a:r>
                        <a:rPr lang="en-US" sz="1400" dirty="0"/>
                        <a:t>47%</a:t>
                      </a:r>
                    </a:p>
                  </a:txBody>
                  <a:tcPr/>
                </a:tc>
                <a:extLst>
                  <a:ext uri="{0D108BD9-81ED-4DB2-BD59-A6C34878D82A}">
                    <a16:rowId xmlns:a16="http://schemas.microsoft.com/office/drawing/2014/main" val="3557367527"/>
                  </a:ext>
                </a:extLst>
              </a:tr>
              <a:tr h="368928">
                <a:tc>
                  <a:txBody>
                    <a:bodyPr/>
                    <a:lstStyle/>
                    <a:p>
                      <a:r>
                        <a:rPr lang="en-US" sz="1400" dirty="0"/>
                        <a:t>Hispanic</a:t>
                      </a:r>
                    </a:p>
                  </a:txBody>
                  <a:tcPr/>
                </a:tc>
                <a:tc>
                  <a:txBody>
                    <a:bodyPr/>
                    <a:lstStyle/>
                    <a:p>
                      <a:r>
                        <a:rPr lang="en-US" sz="1400" dirty="0"/>
                        <a:t>68%</a:t>
                      </a:r>
                    </a:p>
                  </a:txBody>
                  <a:tcPr/>
                </a:tc>
                <a:tc>
                  <a:txBody>
                    <a:bodyPr/>
                    <a:lstStyle/>
                    <a:p>
                      <a:r>
                        <a:rPr lang="en-US" sz="1400" dirty="0"/>
                        <a:t>50%</a:t>
                      </a:r>
                    </a:p>
                  </a:txBody>
                  <a:tcPr/>
                </a:tc>
                <a:extLst>
                  <a:ext uri="{0D108BD9-81ED-4DB2-BD59-A6C34878D82A}">
                    <a16:rowId xmlns:a16="http://schemas.microsoft.com/office/drawing/2014/main" val="3061681121"/>
                  </a:ext>
                </a:extLst>
              </a:tr>
              <a:tr h="368928">
                <a:tc>
                  <a:txBody>
                    <a:bodyPr/>
                    <a:lstStyle/>
                    <a:p>
                      <a:r>
                        <a:rPr lang="en-US" sz="1400" dirty="0"/>
                        <a:t>Non Hispanic White</a:t>
                      </a:r>
                    </a:p>
                  </a:txBody>
                  <a:tcPr/>
                </a:tc>
                <a:tc>
                  <a:txBody>
                    <a:bodyPr/>
                    <a:lstStyle/>
                    <a:p>
                      <a:r>
                        <a:rPr lang="en-US" sz="1400" dirty="0"/>
                        <a:t>73%</a:t>
                      </a:r>
                    </a:p>
                  </a:txBody>
                  <a:tcPr/>
                </a:tc>
                <a:tc>
                  <a:txBody>
                    <a:bodyPr/>
                    <a:lstStyle/>
                    <a:p>
                      <a:r>
                        <a:rPr lang="en-US" sz="1400" dirty="0"/>
                        <a:t>45%</a:t>
                      </a:r>
                    </a:p>
                  </a:txBody>
                  <a:tcPr/>
                </a:tc>
                <a:extLst>
                  <a:ext uri="{0D108BD9-81ED-4DB2-BD59-A6C34878D82A}">
                    <a16:rowId xmlns:a16="http://schemas.microsoft.com/office/drawing/2014/main" val="4196598050"/>
                  </a:ext>
                </a:extLst>
              </a:tr>
              <a:tr h="368928">
                <a:tc>
                  <a:txBody>
                    <a:bodyPr/>
                    <a:lstStyle/>
                    <a:p>
                      <a:r>
                        <a:rPr lang="en-US" sz="1400" dirty="0"/>
                        <a:t>Non Hispanic Black</a:t>
                      </a:r>
                    </a:p>
                  </a:txBody>
                  <a:tcPr/>
                </a:tc>
                <a:tc>
                  <a:txBody>
                    <a:bodyPr/>
                    <a:lstStyle/>
                    <a:p>
                      <a:r>
                        <a:rPr lang="en-US" sz="1400" dirty="0"/>
                        <a:t>60%</a:t>
                      </a:r>
                    </a:p>
                  </a:txBody>
                  <a:tcPr/>
                </a:tc>
                <a:tc>
                  <a:txBody>
                    <a:bodyPr/>
                    <a:lstStyle/>
                    <a:p>
                      <a:r>
                        <a:rPr lang="en-US" sz="1400" dirty="0"/>
                        <a:t>51%</a:t>
                      </a:r>
                    </a:p>
                  </a:txBody>
                  <a:tcPr/>
                </a:tc>
                <a:extLst>
                  <a:ext uri="{0D108BD9-81ED-4DB2-BD59-A6C34878D82A}">
                    <a16:rowId xmlns:a16="http://schemas.microsoft.com/office/drawing/2014/main" val="3003112197"/>
                  </a:ext>
                </a:extLst>
              </a:tr>
            </a:tbl>
          </a:graphicData>
        </a:graphic>
      </p:graphicFrame>
      <p:graphicFrame>
        <p:nvGraphicFramePr>
          <p:cNvPr id="33" name="Table 2">
            <a:extLst>
              <a:ext uri="{FF2B5EF4-FFF2-40B4-BE49-F238E27FC236}">
                <a16:creationId xmlns:a16="http://schemas.microsoft.com/office/drawing/2014/main" id="{30CA8EBC-3036-48A4-8F26-2153809A37AC}"/>
              </a:ext>
            </a:extLst>
          </p:cNvPr>
          <p:cNvGraphicFramePr>
            <a:graphicFrameLocks noGrp="1"/>
          </p:cNvGraphicFramePr>
          <p:nvPr>
            <p:extLst>
              <p:ext uri="{D42A27DB-BD31-4B8C-83A1-F6EECF244321}">
                <p14:modId xmlns:p14="http://schemas.microsoft.com/office/powerpoint/2010/main" val="651068963"/>
              </p:ext>
            </p:extLst>
          </p:nvPr>
        </p:nvGraphicFramePr>
        <p:xfrm>
          <a:off x="5191297" y="3868396"/>
          <a:ext cx="2558606" cy="1931666"/>
        </p:xfrm>
        <a:graphic>
          <a:graphicData uri="http://schemas.openxmlformats.org/drawingml/2006/table">
            <a:tbl>
              <a:tblPr firstRow="1" bandRow="1">
                <a:tableStyleId>{08FB837D-C827-4EFA-A057-4D05807E0F7C}</a:tableStyleId>
              </a:tblPr>
              <a:tblGrid>
                <a:gridCol w="1655763">
                  <a:extLst>
                    <a:ext uri="{9D8B030D-6E8A-4147-A177-3AD203B41FA5}">
                      <a16:colId xmlns:a16="http://schemas.microsoft.com/office/drawing/2014/main" val="993579023"/>
                    </a:ext>
                  </a:extLst>
                </a:gridCol>
                <a:gridCol w="902843">
                  <a:extLst>
                    <a:ext uri="{9D8B030D-6E8A-4147-A177-3AD203B41FA5}">
                      <a16:colId xmlns:a16="http://schemas.microsoft.com/office/drawing/2014/main" val="1775412970"/>
                    </a:ext>
                  </a:extLst>
                </a:gridCol>
              </a:tblGrid>
              <a:tr h="455954">
                <a:tc>
                  <a:txBody>
                    <a:bodyPr/>
                    <a:lstStyle/>
                    <a:p>
                      <a:endParaRPr lang="en-US" sz="1400" dirty="0"/>
                    </a:p>
                  </a:txBody>
                  <a:tcPr/>
                </a:tc>
                <a:tc>
                  <a:txBody>
                    <a:bodyPr/>
                    <a:lstStyle/>
                    <a:p>
                      <a:r>
                        <a:rPr lang="en-US" sz="1400" dirty="0"/>
                        <a:t>Entertain</a:t>
                      </a:r>
                    </a:p>
                  </a:txBody>
                  <a:tcPr anchor="b"/>
                </a:tc>
                <a:extLst>
                  <a:ext uri="{0D108BD9-81ED-4DB2-BD59-A6C34878D82A}">
                    <a16:rowId xmlns:a16="http://schemas.microsoft.com/office/drawing/2014/main" val="2797728712"/>
                  </a:ext>
                </a:extLst>
              </a:tr>
              <a:tr h="368928">
                <a:tc>
                  <a:txBody>
                    <a:bodyPr/>
                    <a:lstStyle/>
                    <a:p>
                      <a:r>
                        <a:rPr lang="en-US" sz="1400" dirty="0"/>
                        <a:t>Total</a:t>
                      </a:r>
                    </a:p>
                  </a:txBody>
                  <a:tcPr/>
                </a:tc>
                <a:tc>
                  <a:txBody>
                    <a:bodyPr/>
                    <a:lstStyle/>
                    <a:p>
                      <a:r>
                        <a:rPr lang="en-US" sz="1400" dirty="0"/>
                        <a:t>44%</a:t>
                      </a:r>
                    </a:p>
                  </a:txBody>
                  <a:tcPr/>
                </a:tc>
                <a:extLst>
                  <a:ext uri="{0D108BD9-81ED-4DB2-BD59-A6C34878D82A}">
                    <a16:rowId xmlns:a16="http://schemas.microsoft.com/office/drawing/2014/main" val="3557367527"/>
                  </a:ext>
                </a:extLst>
              </a:tr>
              <a:tr h="368928">
                <a:tc>
                  <a:txBody>
                    <a:bodyPr/>
                    <a:lstStyle/>
                    <a:p>
                      <a:r>
                        <a:rPr lang="en-US" sz="1400" dirty="0"/>
                        <a:t>Hispanic</a:t>
                      </a:r>
                    </a:p>
                  </a:txBody>
                  <a:tcPr/>
                </a:tc>
                <a:tc>
                  <a:txBody>
                    <a:bodyPr/>
                    <a:lstStyle/>
                    <a:p>
                      <a:r>
                        <a:rPr lang="en-US" sz="1400" dirty="0"/>
                        <a:t>50%</a:t>
                      </a:r>
                    </a:p>
                  </a:txBody>
                  <a:tcPr/>
                </a:tc>
                <a:extLst>
                  <a:ext uri="{0D108BD9-81ED-4DB2-BD59-A6C34878D82A}">
                    <a16:rowId xmlns:a16="http://schemas.microsoft.com/office/drawing/2014/main" val="3061681121"/>
                  </a:ext>
                </a:extLst>
              </a:tr>
              <a:tr h="368928">
                <a:tc>
                  <a:txBody>
                    <a:bodyPr/>
                    <a:lstStyle/>
                    <a:p>
                      <a:r>
                        <a:rPr lang="en-US" sz="1400" dirty="0"/>
                        <a:t>Non Hispanic White</a:t>
                      </a:r>
                    </a:p>
                  </a:txBody>
                  <a:tcPr/>
                </a:tc>
                <a:tc>
                  <a:txBody>
                    <a:bodyPr/>
                    <a:lstStyle/>
                    <a:p>
                      <a:r>
                        <a:rPr lang="en-US" sz="1400" dirty="0"/>
                        <a:t>41%</a:t>
                      </a:r>
                    </a:p>
                  </a:txBody>
                  <a:tcPr/>
                </a:tc>
                <a:extLst>
                  <a:ext uri="{0D108BD9-81ED-4DB2-BD59-A6C34878D82A}">
                    <a16:rowId xmlns:a16="http://schemas.microsoft.com/office/drawing/2014/main" val="4196598050"/>
                  </a:ext>
                </a:extLst>
              </a:tr>
              <a:tr h="368928">
                <a:tc>
                  <a:txBody>
                    <a:bodyPr/>
                    <a:lstStyle/>
                    <a:p>
                      <a:r>
                        <a:rPr lang="en-US" sz="1400" dirty="0"/>
                        <a:t>Non Hispanic Black</a:t>
                      </a:r>
                    </a:p>
                  </a:txBody>
                  <a:tcPr/>
                </a:tc>
                <a:tc>
                  <a:txBody>
                    <a:bodyPr/>
                    <a:lstStyle/>
                    <a:p>
                      <a:r>
                        <a:rPr lang="en-US" sz="1400" dirty="0"/>
                        <a:t>49%</a:t>
                      </a:r>
                    </a:p>
                  </a:txBody>
                  <a:tcPr/>
                </a:tc>
                <a:extLst>
                  <a:ext uri="{0D108BD9-81ED-4DB2-BD59-A6C34878D82A}">
                    <a16:rowId xmlns:a16="http://schemas.microsoft.com/office/drawing/2014/main" val="3003112197"/>
                  </a:ext>
                </a:extLst>
              </a:tr>
            </a:tbl>
          </a:graphicData>
        </a:graphic>
      </p:graphicFrame>
      <p:graphicFrame>
        <p:nvGraphicFramePr>
          <p:cNvPr id="34" name="Table 2">
            <a:extLst>
              <a:ext uri="{FF2B5EF4-FFF2-40B4-BE49-F238E27FC236}">
                <a16:creationId xmlns:a16="http://schemas.microsoft.com/office/drawing/2014/main" id="{7D25EF50-244D-4580-A57E-DCE2DD2CE04C}"/>
              </a:ext>
            </a:extLst>
          </p:cNvPr>
          <p:cNvGraphicFramePr>
            <a:graphicFrameLocks noGrp="1"/>
          </p:cNvGraphicFramePr>
          <p:nvPr>
            <p:extLst>
              <p:ext uri="{D42A27DB-BD31-4B8C-83A1-F6EECF244321}">
                <p14:modId xmlns:p14="http://schemas.microsoft.com/office/powerpoint/2010/main" val="1885927564"/>
              </p:ext>
            </p:extLst>
          </p:nvPr>
        </p:nvGraphicFramePr>
        <p:xfrm>
          <a:off x="9100000" y="3853503"/>
          <a:ext cx="2558606" cy="1993872"/>
        </p:xfrm>
        <a:graphic>
          <a:graphicData uri="http://schemas.openxmlformats.org/drawingml/2006/table">
            <a:tbl>
              <a:tblPr firstRow="1" bandRow="1">
                <a:tableStyleId>{08FB837D-C827-4EFA-A057-4D05807E0F7C}</a:tableStyleId>
              </a:tblPr>
              <a:tblGrid>
                <a:gridCol w="1655763">
                  <a:extLst>
                    <a:ext uri="{9D8B030D-6E8A-4147-A177-3AD203B41FA5}">
                      <a16:colId xmlns:a16="http://schemas.microsoft.com/office/drawing/2014/main" val="993579023"/>
                    </a:ext>
                  </a:extLst>
                </a:gridCol>
                <a:gridCol w="902843">
                  <a:extLst>
                    <a:ext uri="{9D8B030D-6E8A-4147-A177-3AD203B41FA5}">
                      <a16:colId xmlns:a16="http://schemas.microsoft.com/office/drawing/2014/main" val="1775412970"/>
                    </a:ext>
                  </a:extLst>
                </a:gridCol>
              </a:tblGrid>
              <a:tr h="455954">
                <a:tc>
                  <a:txBody>
                    <a:bodyPr/>
                    <a:lstStyle/>
                    <a:p>
                      <a:endParaRPr lang="en-US" sz="1400" dirty="0"/>
                    </a:p>
                  </a:txBody>
                  <a:tcPr/>
                </a:tc>
                <a:tc>
                  <a:txBody>
                    <a:bodyPr/>
                    <a:lstStyle/>
                    <a:p>
                      <a:r>
                        <a:rPr lang="en-US" sz="1400" dirty="0"/>
                        <a:t>Stay in Touch</a:t>
                      </a:r>
                    </a:p>
                  </a:txBody>
                  <a:tcPr anchor="b"/>
                </a:tc>
                <a:extLst>
                  <a:ext uri="{0D108BD9-81ED-4DB2-BD59-A6C34878D82A}">
                    <a16:rowId xmlns:a16="http://schemas.microsoft.com/office/drawing/2014/main" val="2797728712"/>
                  </a:ext>
                </a:extLst>
              </a:tr>
              <a:tr h="368928">
                <a:tc>
                  <a:txBody>
                    <a:bodyPr/>
                    <a:lstStyle/>
                    <a:p>
                      <a:r>
                        <a:rPr lang="en-US" sz="1400" dirty="0"/>
                        <a:t>Total</a:t>
                      </a:r>
                    </a:p>
                  </a:txBody>
                  <a:tcPr/>
                </a:tc>
                <a:tc>
                  <a:txBody>
                    <a:bodyPr/>
                    <a:lstStyle/>
                    <a:p>
                      <a:r>
                        <a:rPr lang="en-US" sz="1400" dirty="0"/>
                        <a:t>15%</a:t>
                      </a:r>
                    </a:p>
                  </a:txBody>
                  <a:tcPr/>
                </a:tc>
                <a:extLst>
                  <a:ext uri="{0D108BD9-81ED-4DB2-BD59-A6C34878D82A}">
                    <a16:rowId xmlns:a16="http://schemas.microsoft.com/office/drawing/2014/main" val="3557367527"/>
                  </a:ext>
                </a:extLst>
              </a:tr>
              <a:tr h="368928">
                <a:tc>
                  <a:txBody>
                    <a:bodyPr/>
                    <a:lstStyle/>
                    <a:p>
                      <a:r>
                        <a:rPr lang="en-US" sz="1400" dirty="0"/>
                        <a:t>Hispanic</a:t>
                      </a:r>
                    </a:p>
                  </a:txBody>
                  <a:tcPr/>
                </a:tc>
                <a:tc>
                  <a:txBody>
                    <a:bodyPr/>
                    <a:lstStyle/>
                    <a:p>
                      <a:r>
                        <a:rPr lang="en-US" sz="1400" dirty="0"/>
                        <a:t>24%</a:t>
                      </a:r>
                    </a:p>
                  </a:txBody>
                  <a:tcPr/>
                </a:tc>
                <a:extLst>
                  <a:ext uri="{0D108BD9-81ED-4DB2-BD59-A6C34878D82A}">
                    <a16:rowId xmlns:a16="http://schemas.microsoft.com/office/drawing/2014/main" val="3061681121"/>
                  </a:ext>
                </a:extLst>
              </a:tr>
              <a:tr h="368928">
                <a:tc>
                  <a:txBody>
                    <a:bodyPr/>
                    <a:lstStyle/>
                    <a:p>
                      <a:r>
                        <a:rPr lang="en-US" sz="1400" dirty="0"/>
                        <a:t>Non Hispanic White</a:t>
                      </a:r>
                    </a:p>
                  </a:txBody>
                  <a:tcPr/>
                </a:tc>
                <a:tc>
                  <a:txBody>
                    <a:bodyPr/>
                    <a:lstStyle/>
                    <a:p>
                      <a:r>
                        <a:rPr lang="en-US" sz="1400" dirty="0"/>
                        <a:t>11%</a:t>
                      </a:r>
                    </a:p>
                  </a:txBody>
                  <a:tcPr/>
                </a:tc>
                <a:extLst>
                  <a:ext uri="{0D108BD9-81ED-4DB2-BD59-A6C34878D82A}">
                    <a16:rowId xmlns:a16="http://schemas.microsoft.com/office/drawing/2014/main" val="4196598050"/>
                  </a:ext>
                </a:extLst>
              </a:tr>
              <a:tr h="368928">
                <a:tc>
                  <a:txBody>
                    <a:bodyPr/>
                    <a:lstStyle/>
                    <a:p>
                      <a:r>
                        <a:rPr lang="en-US" sz="1400" dirty="0"/>
                        <a:t>Non Hispanic Black</a:t>
                      </a:r>
                    </a:p>
                  </a:txBody>
                  <a:tcPr/>
                </a:tc>
                <a:tc>
                  <a:txBody>
                    <a:bodyPr/>
                    <a:lstStyle/>
                    <a:p>
                      <a:r>
                        <a:rPr lang="en-US" sz="1400" dirty="0"/>
                        <a:t>18%</a:t>
                      </a:r>
                    </a:p>
                  </a:txBody>
                  <a:tcPr/>
                </a:tc>
                <a:extLst>
                  <a:ext uri="{0D108BD9-81ED-4DB2-BD59-A6C34878D82A}">
                    <a16:rowId xmlns:a16="http://schemas.microsoft.com/office/drawing/2014/main" val="3003112197"/>
                  </a:ext>
                </a:extLst>
              </a:tr>
            </a:tbl>
          </a:graphicData>
        </a:graphic>
      </p:graphicFrame>
      <p:sp>
        <p:nvSpPr>
          <p:cNvPr id="35" name="Triangle 12">
            <a:extLst>
              <a:ext uri="{FF2B5EF4-FFF2-40B4-BE49-F238E27FC236}">
                <a16:creationId xmlns:a16="http://schemas.microsoft.com/office/drawing/2014/main" id="{DBD4E005-93D3-4170-935A-1C47D0F6AD29}"/>
              </a:ext>
            </a:extLst>
          </p:cNvPr>
          <p:cNvSpPr/>
          <p:nvPr/>
        </p:nvSpPr>
        <p:spPr>
          <a:xfrm rot="5400000">
            <a:off x="522964" y="1128945"/>
            <a:ext cx="165528" cy="133939"/>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2F7910D-5B8C-4284-83D7-0C157BD2CEEA}"/>
              </a:ext>
            </a:extLst>
          </p:cNvPr>
          <p:cNvSpPr txBox="1"/>
          <p:nvPr/>
        </p:nvSpPr>
        <p:spPr>
          <a:xfrm>
            <a:off x="745340" y="1031144"/>
            <a:ext cx="11167259" cy="584775"/>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Live TV &amp; Ad-Supported Streaming Services are more heavily relied on for entertainment than the general population &amp; Video Gaming is used more often as a means to stay in touch by more multicultural cohorts</a:t>
            </a:r>
          </a:p>
        </p:txBody>
      </p:sp>
      <p:pic>
        <p:nvPicPr>
          <p:cNvPr id="24" name="Picture 23" descr="A screen shot of a computer&#10;&#10;Description automatically generated">
            <a:extLst>
              <a:ext uri="{FF2B5EF4-FFF2-40B4-BE49-F238E27FC236}">
                <a16:creationId xmlns:a16="http://schemas.microsoft.com/office/drawing/2014/main" id="{566F2298-EC76-4465-850F-A23409A0C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02250" y="2339549"/>
            <a:ext cx="1212036" cy="1212036"/>
          </a:xfrm>
          <a:prstGeom prst="rect">
            <a:avLst/>
          </a:prstGeom>
        </p:spPr>
      </p:pic>
      <p:pic>
        <p:nvPicPr>
          <p:cNvPr id="30" name="Picture 29" descr="A picture containing drawing, clock&#10;&#10;Description automatically generated">
            <a:extLst>
              <a:ext uri="{FF2B5EF4-FFF2-40B4-BE49-F238E27FC236}">
                <a16:creationId xmlns:a16="http://schemas.microsoft.com/office/drawing/2014/main" id="{180578ED-CDFE-4651-AD25-DD065C4649D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73285" y="2355790"/>
            <a:ext cx="1212036" cy="1212036"/>
          </a:xfrm>
          <a:prstGeom prst="rect">
            <a:avLst/>
          </a:prstGeom>
        </p:spPr>
      </p:pic>
      <p:pic>
        <p:nvPicPr>
          <p:cNvPr id="31" name="Picture 30" descr="A screen shot of a computer&#10;&#10;Description automatically generated">
            <a:extLst>
              <a:ext uri="{FF2B5EF4-FFF2-40B4-BE49-F238E27FC236}">
                <a16:creationId xmlns:a16="http://schemas.microsoft.com/office/drawing/2014/main" id="{A9C7A928-8EEF-4425-ABDF-F6D999A548F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83540" y="2374751"/>
            <a:ext cx="1174115" cy="1174115"/>
          </a:xfrm>
          <a:prstGeom prst="rect">
            <a:avLst/>
          </a:prstGeom>
        </p:spPr>
      </p:pic>
    </p:spTree>
    <p:extLst>
      <p:ext uri="{BB962C8B-B14F-4D97-AF65-F5344CB8AC3E}">
        <p14:creationId xmlns:p14="http://schemas.microsoft.com/office/powerpoint/2010/main" val="3011466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232514"/>
            <a:ext cx="11163101" cy="1292662"/>
          </a:xfrm>
          <a:prstGeom prst="rect">
            <a:avLst/>
          </a:prstGeom>
        </p:spPr>
        <p:txBody>
          <a:bodyPr wrap="square">
            <a:spAutoFit/>
          </a:bodyPr>
          <a:lstStyle/>
          <a:p>
            <a:r>
              <a:rPr lang="en-US" sz="2600" b="1" dirty="0">
                <a:solidFill>
                  <a:srgbClr val="1F1A62"/>
                </a:solidFill>
                <a:latin typeface="Helvetica" panose="020B0604020202020204" pitchFamily="2" charset="0"/>
              </a:rPr>
              <a:t>Everyone is turning to </a:t>
            </a:r>
            <a:r>
              <a:rPr lang="en-US" sz="2600" b="1" dirty="0">
                <a:solidFill>
                  <a:srgbClr val="E84A99"/>
                </a:solidFill>
                <a:latin typeface="Helvetica" panose="020B0604020202020204" pitchFamily="2" charset="0"/>
              </a:rPr>
              <a:t>TV for their news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but Black and Hispanic audiences are more apt to get their </a:t>
            </a:r>
            <a:r>
              <a:rPr lang="en-US" sz="2600" b="1" dirty="0">
                <a:solidFill>
                  <a:srgbClr val="E84A99"/>
                </a:solidFill>
                <a:latin typeface="Helvetica" panose="020B0604020202020204" pitchFamily="2" charset="0"/>
              </a:rPr>
              <a:t>news from social media or streaming news/online videos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than the general population</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49</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5055759" y="1683559"/>
            <a:ext cx="6946085" cy="553998"/>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Primary Sources for Acquiring News Since COVID-19 Outbreak</a:t>
            </a:r>
          </a:p>
          <a:p>
            <a:pPr algn="ctr"/>
            <a:r>
              <a:rPr lang="en-US" sz="1400" dirty="0">
                <a:solidFill>
                  <a:srgbClr val="1F1A62"/>
                </a:solidFill>
                <a:latin typeface="Helvetica" panose="020B0604020202020204" pitchFamily="34" charset="0"/>
                <a:cs typeface="Helvetica" panose="020B0604020202020204" pitchFamily="34" charset="0"/>
              </a:rPr>
              <a:t>% of respondents who acquire news through the following platforms</a:t>
            </a:r>
          </a:p>
        </p:txBody>
      </p:sp>
      <p:graphicFrame>
        <p:nvGraphicFramePr>
          <p:cNvPr id="15" name="Chart 14">
            <a:extLst>
              <a:ext uri="{FF2B5EF4-FFF2-40B4-BE49-F238E27FC236}">
                <a16:creationId xmlns:a16="http://schemas.microsoft.com/office/drawing/2014/main" id="{AF4DF412-50BC-4076-BD6E-8E8E1514DA2A}"/>
              </a:ext>
            </a:extLst>
          </p:cNvPr>
          <p:cNvGraphicFramePr/>
          <p:nvPr/>
        </p:nvGraphicFramePr>
        <p:xfrm>
          <a:off x="4747374" y="2176001"/>
          <a:ext cx="7445182" cy="3481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a:t>
            </a:r>
            <a:r>
              <a:rPr lang="en-US" sz="700" dirty="0">
                <a:solidFill>
                  <a:srgbClr val="1B1464"/>
                </a:solidFill>
                <a:latin typeface="Helvetica" panose="020B0604020202020204" pitchFamily="34" charset="0"/>
                <a:cs typeface="Helvetica" panose="020B0604020202020204" pitchFamily="34" charset="0"/>
              </a:rPr>
              <a:t>). Q5: What are the primary sources you have been using to acquire your news?. Does not equal 100% due to the ability to choose multiple responses. </a:t>
            </a:r>
            <a:endParaRPr lang="en-US" sz="700" dirty="0">
              <a:solidFill>
                <a:srgbClr val="FF0000"/>
              </a:solidFill>
              <a:latin typeface="Helvetica" panose="020B0604020202020204" pitchFamily="34" charset="0"/>
              <a:cs typeface="Helvetica" panose="020B0604020202020204" pitchFamily="34" charset="0"/>
            </a:endParaRPr>
          </a:p>
        </p:txBody>
      </p:sp>
      <p:pic>
        <p:nvPicPr>
          <p:cNvPr id="13" name="Picture 12" descr="A person standing in front of a television screen&#10;&#10;Description automatically generated">
            <a:extLst>
              <a:ext uri="{FF2B5EF4-FFF2-40B4-BE49-F238E27FC236}">
                <a16:creationId xmlns:a16="http://schemas.microsoft.com/office/drawing/2014/main" id="{EC59DA61-74F3-4437-BD4C-FBDB1C20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8747" r="12117"/>
          <a:stretch/>
        </p:blipFill>
        <p:spPr>
          <a:xfrm>
            <a:off x="0" y="1696163"/>
            <a:ext cx="4747374" cy="3973161"/>
          </a:xfrm>
          <a:prstGeom prst="rect">
            <a:avLst/>
          </a:prstGeom>
        </p:spPr>
      </p:pic>
    </p:spTree>
    <p:extLst>
      <p:ext uri="{BB962C8B-B14F-4D97-AF65-F5344CB8AC3E}">
        <p14:creationId xmlns:p14="http://schemas.microsoft.com/office/powerpoint/2010/main" val="1129246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72230" y="114776"/>
            <a:ext cx="11655709" cy="492443"/>
          </a:xfrm>
          <a:prstGeom prst="rect">
            <a:avLst/>
          </a:prstGeom>
        </p:spPr>
        <p:txBody>
          <a:bodyPr wrap="square">
            <a:spAutoFit/>
          </a:bodyPr>
          <a:lstStyle/>
          <a:p>
            <a:r>
              <a:rPr lang="en-US" sz="2600" b="1" dirty="0">
                <a:solidFill>
                  <a:srgbClr val="1F1A62"/>
                </a:solidFill>
                <a:latin typeface="Helvetica" pitchFamily="2" charset="0"/>
              </a:rPr>
              <a:t>Key Takeaways for Marketers </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a:t>
            </a:fld>
            <a:endParaRPr lang="en-US" dirty="0"/>
          </a:p>
        </p:txBody>
      </p:sp>
      <p:sp>
        <p:nvSpPr>
          <p:cNvPr id="18" name="Rectangle 17">
            <a:extLst>
              <a:ext uri="{FF2B5EF4-FFF2-40B4-BE49-F238E27FC236}">
                <a16:creationId xmlns:a16="http://schemas.microsoft.com/office/drawing/2014/main" id="{D9768B62-0054-4F1F-93E0-8A73E64ADCA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106378"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a:extLst>
              <a:ext uri="{FF2B5EF4-FFF2-40B4-BE49-F238E27FC236}">
                <a16:creationId xmlns:a16="http://schemas.microsoft.com/office/drawing/2014/main" id="{C0E1F46B-70E6-5C48-A3D3-CAA938A36A27}"/>
              </a:ext>
            </a:extLst>
          </p:cNvPr>
          <p:cNvSpPr/>
          <p:nvPr/>
        </p:nvSpPr>
        <p:spPr>
          <a:xfrm>
            <a:off x="106378" y="2999366"/>
            <a:ext cx="2906122" cy="338554"/>
          </a:xfrm>
          <a:prstGeom prst="rect">
            <a:avLst/>
          </a:prstGeom>
        </p:spPr>
        <p:txBody>
          <a:bodyPr wrap="square">
            <a:spAutoFit/>
          </a:bodyPr>
          <a:lstStyle/>
          <a:p>
            <a:r>
              <a:rPr lang="en-US" sz="1600" b="1" dirty="0">
                <a:solidFill>
                  <a:srgbClr val="FFE900"/>
                </a:solidFill>
                <a:latin typeface="Helvetica" pitchFamily="2" charset="0"/>
              </a:rPr>
              <a:t>TV is a Lifeline</a:t>
            </a:r>
          </a:p>
        </p:txBody>
      </p:sp>
      <p:sp>
        <p:nvSpPr>
          <p:cNvPr id="33" name="TextBox 32">
            <a:extLst>
              <a:ext uri="{FF2B5EF4-FFF2-40B4-BE49-F238E27FC236}">
                <a16:creationId xmlns:a16="http://schemas.microsoft.com/office/drawing/2014/main" id="{5560C96A-2084-0840-B88B-E4DD518EDBA0}"/>
              </a:ext>
            </a:extLst>
          </p:cNvPr>
          <p:cNvSpPr txBox="1"/>
          <p:nvPr/>
        </p:nvSpPr>
        <p:spPr>
          <a:xfrm>
            <a:off x="133550" y="3505238"/>
            <a:ext cx="2765909" cy="2308324"/>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TV is the center of the home, with 83% of respondents agreeing “they can’t imagine not having a television right now.” Even three-quarters of  Gen Z and Millennials share this sentiment.  TV is keeping us entertained and informed while we #</a:t>
            </a:r>
            <a:r>
              <a:rPr lang="en-US" sz="1600" dirty="0" err="1">
                <a:solidFill>
                  <a:schemeClr val="bg1"/>
                </a:solidFill>
                <a:latin typeface="Helvetica Light" panose="020B0403020202020204"/>
                <a:cs typeface="Helvetica" panose="020B0604020202020204" pitchFamily="34" charset="0"/>
              </a:rPr>
              <a:t>stayhome</a:t>
            </a:r>
            <a:r>
              <a:rPr lang="en-US" sz="1600" dirty="0">
                <a:solidFill>
                  <a:schemeClr val="bg1"/>
                </a:solidFill>
                <a:latin typeface="Helvetica Light" panose="020B0403020202020204"/>
                <a:cs typeface="Helvetica" panose="020B0604020202020204" pitchFamily="34" charset="0"/>
              </a:rPr>
              <a:t>.</a:t>
            </a:r>
          </a:p>
        </p:txBody>
      </p:sp>
      <p:sp>
        <p:nvSpPr>
          <p:cNvPr id="28" name="Rectangle 27">
            <a:extLst>
              <a:ext uri="{FF2B5EF4-FFF2-40B4-BE49-F238E27FC236}">
                <a16:creationId xmlns:a16="http://schemas.microsoft.com/office/drawing/2014/main" id="{611A2BD2-28EE-844C-ABD0-1BBA2351FC49}"/>
              </a:ext>
            </a:extLst>
          </p:cNvPr>
          <p:cNvSpPr/>
          <p:nvPr/>
        </p:nvSpPr>
        <p:spPr>
          <a:xfrm>
            <a:off x="3119678"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24E6151D-E0F0-4F85-BC6C-7CF1A2B4207C}"/>
              </a:ext>
            </a:extLst>
          </p:cNvPr>
          <p:cNvSpPr/>
          <p:nvPr/>
        </p:nvSpPr>
        <p:spPr>
          <a:xfrm>
            <a:off x="3119678" y="2999366"/>
            <a:ext cx="2811118" cy="338554"/>
          </a:xfrm>
          <a:prstGeom prst="rect">
            <a:avLst/>
          </a:prstGeom>
        </p:spPr>
        <p:txBody>
          <a:bodyPr wrap="square">
            <a:spAutoFit/>
          </a:bodyPr>
          <a:lstStyle/>
          <a:p>
            <a:r>
              <a:rPr lang="en-US" sz="1600" b="1" dirty="0">
                <a:solidFill>
                  <a:srgbClr val="FFE900"/>
                </a:solidFill>
                <a:latin typeface="Helvetica" pitchFamily="2" charset="0"/>
              </a:rPr>
              <a:t>Sports Fans Stay Tuned In</a:t>
            </a:r>
          </a:p>
        </p:txBody>
      </p:sp>
      <p:sp>
        <p:nvSpPr>
          <p:cNvPr id="21" name="TextBox 20">
            <a:extLst>
              <a:ext uri="{FF2B5EF4-FFF2-40B4-BE49-F238E27FC236}">
                <a16:creationId xmlns:a16="http://schemas.microsoft.com/office/drawing/2014/main" id="{78DA5120-D1CC-48D1-8D7E-610145DEACC6}"/>
              </a:ext>
            </a:extLst>
          </p:cNvPr>
          <p:cNvSpPr txBox="1"/>
          <p:nvPr/>
        </p:nvSpPr>
        <p:spPr>
          <a:xfrm>
            <a:off x="3119678" y="3505238"/>
            <a:ext cx="2922734" cy="3293209"/>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Although live sports have been put on hold, sports fans continue their viewing; they’ve replaced sports with news &amp; entertainment programming, particularly movies. </a:t>
            </a: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p:txBody>
      </p:sp>
      <p:sp>
        <p:nvSpPr>
          <p:cNvPr id="29" name="Rectangle 28">
            <a:extLst>
              <a:ext uri="{FF2B5EF4-FFF2-40B4-BE49-F238E27FC236}">
                <a16:creationId xmlns:a16="http://schemas.microsoft.com/office/drawing/2014/main" id="{BE7A67A6-9B9E-EC45-BEF3-59FAC4400EEB}"/>
              </a:ext>
            </a:extLst>
          </p:cNvPr>
          <p:cNvSpPr/>
          <p:nvPr/>
        </p:nvSpPr>
        <p:spPr>
          <a:xfrm>
            <a:off x="6149590"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13091948-FBBF-44C8-BFF3-2CC7320DC2D7}"/>
              </a:ext>
            </a:extLst>
          </p:cNvPr>
          <p:cNvSpPr/>
          <p:nvPr/>
        </p:nvSpPr>
        <p:spPr>
          <a:xfrm>
            <a:off x="6149590" y="2999366"/>
            <a:ext cx="2811118" cy="338554"/>
          </a:xfrm>
          <a:prstGeom prst="rect">
            <a:avLst/>
          </a:prstGeom>
        </p:spPr>
        <p:txBody>
          <a:bodyPr wrap="square">
            <a:spAutoFit/>
          </a:bodyPr>
          <a:lstStyle/>
          <a:p>
            <a:r>
              <a:rPr lang="en-US" sz="1600" b="1" dirty="0">
                <a:solidFill>
                  <a:srgbClr val="FFE900"/>
                </a:solidFill>
                <a:latin typeface="Helvetica" pitchFamily="2" charset="0"/>
              </a:rPr>
              <a:t>News, News &amp; More News</a:t>
            </a:r>
          </a:p>
        </p:txBody>
      </p:sp>
      <p:sp>
        <p:nvSpPr>
          <p:cNvPr id="27" name="TextBox 26">
            <a:extLst>
              <a:ext uri="{FF2B5EF4-FFF2-40B4-BE49-F238E27FC236}">
                <a16:creationId xmlns:a16="http://schemas.microsoft.com/office/drawing/2014/main" id="{0E841969-6C67-4264-A7E7-28B45E21A2C8}"/>
              </a:ext>
            </a:extLst>
          </p:cNvPr>
          <p:cNvSpPr txBox="1"/>
          <p:nvPr/>
        </p:nvSpPr>
        <p:spPr>
          <a:xfrm>
            <a:off x="6250579" y="3505238"/>
            <a:ext cx="2805133" cy="2800767"/>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Not only are people turning to TV news right now, they believe TV is the most reliable news source.  </a:t>
            </a:r>
          </a:p>
          <a:p>
            <a:r>
              <a:rPr lang="en-US" sz="1600" dirty="0">
                <a:solidFill>
                  <a:schemeClr val="bg1"/>
                </a:solidFill>
                <a:latin typeface="Helvetica Light" panose="020B0403020202020204"/>
                <a:cs typeface="Helvetica" panose="020B0604020202020204" pitchFamily="34" charset="0"/>
              </a:rPr>
              <a:t>  </a:t>
            </a:r>
          </a:p>
          <a:p>
            <a:r>
              <a:rPr lang="en-US" sz="1600" dirty="0">
                <a:solidFill>
                  <a:schemeClr val="bg1"/>
                </a:solidFill>
                <a:latin typeface="Helvetica Light" panose="020B0403020202020204"/>
                <a:cs typeface="Helvetica" panose="020B0604020202020204" pitchFamily="34" charset="0"/>
              </a:rPr>
              <a:t>Gen Z are the only cohort who are relying on social media more than TV for their news. </a:t>
            </a: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p:txBody>
      </p:sp>
      <p:sp>
        <p:nvSpPr>
          <p:cNvPr id="19" name="Rectangle 18">
            <a:extLst>
              <a:ext uri="{FF2B5EF4-FFF2-40B4-BE49-F238E27FC236}">
                <a16:creationId xmlns:a16="http://schemas.microsoft.com/office/drawing/2014/main" id="{418FBA9D-5467-400F-B84B-3AFB548CA79D}"/>
              </a:ext>
            </a:extLst>
          </p:cNvPr>
          <p:cNvSpPr/>
          <p:nvPr/>
        </p:nvSpPr>
        <p:spPr>
          <a:xfrm>
            <a:off x="9162889"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 name="Rectangle 30">
            <a:extLst>
              <a:ext uri="{FF2B5EF4-FFF2-40B4-BE49-F238E27FC236}">
                <a16:creationId xmlns:a16="http://schemas.microsoft.com/office/drawing/2014/main" id="{39B7DF7F-6CF8-4567-9C6D-FE42458BEC37}"/>
              </a:ext>
            </a:extLst>
          </p:cNvPr>
          <p:cNvSpPr/>
          <p:nvPr/>
        </p:nvSpPr>
        <p:spPr>
          <a:xfrm>
            <a:off x="9162889" y="2999366"/>
            <a:ext cx="2323239" cy="338554"/>
          </a:xfrm>
          <a:prstGeom prst="rect">
            <a:avLst/>
          </a:prstGeom>
        </p:spPr>
        <p:txBody>
          <a:bodyPr wrap="square">
            <a:spAutoFit/>
          </a:bodyPr>
          <a:lstStyle/>
          <a:p>
            <a:r>
              <a:rPr lang="en-US" sz="1600" b="1" dirty="0">
                <a:solidFill>
                  <a:srgbClr val="FFE900"/>
                </a:solidFill>
                <a:latin typeface="Helvetica" pitchFamily="2" charset="0"/>
              </a:rPr>
              <a:t>Time for Tech</a:t>
            </a:r>
          </a:p>
        </p:txBody>
      </p:sp>
      <p:sp>
        <p:nvSpPr>
          <p:cNvPr id="32" name="TextBox 31">
            <a:extLst>
              <a:ext uri="{FF2B5EF4-FFF2-40B4-BE49-F238E27FC236}">
                <a16:creationId xmlns:a16="http://schemas.microsoft.com/office/drawing/2014/main" id="{A19C2F3C-AB87-47F3-B9E1-84090482DD7C}"/>
              </a:ext>
            </a:extLst>
          </p:cNvPr>
          <p:cNvSpPr txBox="1"/>
          <p:nvPr/>
        </p:nvSpPr>
        <p:spPr>
          <a:xfrm>
            <a:off x="9179500" y="3505238"/>
            <a:ext cx="2906122" cy="2308324"/>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With time on our side, consumers are experimenting with new skills, technology and platforms. These new skills are leading to an increase in comfort and usage across all devices, including Zoom calls, Smart TVs, and all streaming  services.</a:t>
            </a:r>
          </a:p>
        </p:txBody>
      </p:sp>
      <p:pic>
        <p:nvPicPr>
          <p:cNvPr id="23" name="Picture 22" descr="A picture containing clock&#10;&#10;Description automatically generated">
            <a:extLst>
              <a:ext uri="{FF2B5EF4-FFF2-40B4-BE49-F238E27FC236}">
                <a16:creationId xmlns:a16="http://schemas.microsoft.com/office/drawing/2014/main" id="{7C2EAA47-E2AE-4908-BD06-F6E45D10ED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15797" y="1341655"/>
            <a:ext cx="1373708" cy="1373708"/>
          </a:xfrm>
          <a:prstGeom prst="rect">
            <a:avLst/>
          </a:prstGeom>
        </p:spPr>
      </p:pic>
      <p:sp>
        <p:nvSpPr>
          <p:cNvPr id="25" name="Triangle 30">
            <a:extLst>
              <a:ext uri="{FF2B5EF4-FFF2-40B4-BE49-F238E27FC236}">
                <a16:creationId xmlns:a16="http://schemas.microsoft.com/office/drawing/2014/main" id="{8E07ECE3-5631-40F7-A551-7836A5D0AD6B}"/>
              </a:ext>
            </a:extLst>
          </p:cNvPr>
          <p:cNvSpPr/>
          <p:nvPr/>
        </p:nvSpPr>
        <p:spPr>
          <a:xfrm rot="5400000">
            <a:off x="543356" y="68434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0F5265B-AE6D-4487-A325-FDA3A89A8D5A}"/>
              </a:ext>
            </a:extLst>
          </p:cNvPr>
          <p:cNvSpPr txBox="1"/>
          <p:nvPr/>
        </p:nvSpPr>
        <p:spPr>
          <a:xfrm>
            <a:off x="821540" y="531753"/>
            <a:ext cx="10925960" cy="707886"/>
          </a:xfrm>
          <a:prstGeom prst="rect">
            <a:avLst/>
          </a:prstGeom>
          <a:noFill/>
        </p:spPr>
        <p:txBody>
          <a:bodyPr wrap="square" rtlCol="0">
            <a:spAutoFit/>
          </a:bodyPr>
          <a:lstStyle/>
          <a:p>
            <a:pPr lvl="0">
              <a:defRPr/>
            </a:pPr>
            <a:r>
              <a:rPr lang="en-US" sz="2000" dirty="0">
                <a:solidFill>
                  <a:srgbClr val="1F1A62"/>
                </a:solidFill>
                <a:latin typeface="Helvetica Light" panose="020B0403020202020204" pitchFamily="34" charset="0"/>
              </a:rPr>
              <a:t>Consumers are using their increased time to engage with media, becoming more comfortable with tech and relying on TV more than ever</a:t>
            </a:r>
          </a:p>
        </p:txBody>
      </p:sp>
      <p:pic>
        <p:nvPicPr>
          <p:cNvPr id="35" name="Picture 34" descr="A picture containing drawing, plate, food&#10;&#10;Description automatically generated">
            <a:extLst>
              <a:ext uri="{FF2B5EF4-FFF2-40B4-BE49-F238E27FC236}">
                <a16:creationId xmlns:a16="http://schemas.microsoft.com/office/drawing/2014/main" id="{7DE9248C-AF73-4C4B-878F-91EE02A5F1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35110" y="1341655"/>
            <a:ext cx="1373709" cy="1373709"/>
          </a:xfrm>
          <a:prstGeom prst="rect">
            <a:avLst/>
          </a:prstGeom>
        </p:spPr>
      </p:pic>
      <p:pic>
        <p:nvPicPr>
          <p:cNvPr id="37" name="Picture 36" descr="A close up of a sign&#10;&#10;Description automatically generated">
            <a:extLst>
              <a:ext uri="{FF2B5EF4-FFF2-40B4-BE49-F238E27FC236}">
                <a16:creationId xmlns:a16="http://schemas.microsoft.com/office/drawing/2014/main" id="{BDB891B8-6152-4F23-993B-C872CA5BE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2585" y="1346081"/>
            <a:ext cx="1364856" cy="1364856"/>
          </a:xfrm>
          <a:prstGeom prst="rect">
            <a:avLst/>
          </a:prstGeom>
        </p:spPr>
      </p:pic>
      <p:pic>
        <p:nvPicPr>
          <p:cNvPr id="36" name="Picture 35" descr="A close up of a sign&#10;&#10;Description automatically generated">
            <a:extLst>
              <a:ext uri="{FF2B5EF4-FFF2-40B4-BE49-F238E27FC236}">
                <a16:creationId xmlns:a16="http://schemas.microsoft.com/office/drawing/2014/main" id="{40E318A8-0C75-45D8-A333-AB090FFAE8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945708" y="1341656"/>
            <a:ext cx="1373707" cy="1373707"/>
          </a:xfrm>
          <a:prstGeom prst="rect">
            <a:avLst/>
          </a:prstGeom>
        </p:spPr>
      </p:pic>
    </p:spTree>
    <p:extLst>
      <p:ext uri="{BB962C8B-B14F-4D97-AF65-F5344CB8AC3E}">
        <p14:creationId xmlns:p14="http://schemas.microsoft.com/office/powerpoint/2010/main" val="2047804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oman, holding&#10;&#10;Description automatically generated">
            <a:extLst>
              <a:ext uri="{FF2B5EF4-FFF2-40B4-BE49-F238E27FC236}">
                <a16:creationId xmlns:a16="http://schemas.microsoft.com/office/drawing/2014/main" id="{F685AB64-621E-4228-B8BE-00784839EC5C}"/>
              </a:ext>
            </a:extLst>
          </p:cNvPr>
          <p:cNvPicPr>
            <a:picLocks noChangeAspect="1"/>
          </p:cNvPicPr>
          <p:nvPr/>
        </p:nvPicPr>
        <p:blipFill rotWithShape="1">
          <a:blip r:embed="rId3">
            <a:extLst>
              <a:ext uri="{28A0092B-C50C-407E-A947-70E740481C1C}">
                <a14:useLocalDpi xmlns:a14="http://schemas.microsoft.com/office/drawing/2010/main"/>
              </a:ext>
            </a:extLst>
          </a:blip>
          <a:srcRect r="39907"/>
          <a:stretch/>
        </p:blipFill>
        <p:spPr>
          <a:xfrm>
            <a:off x="5903021" y="11928"/>
            <a:ext cx="6288979" cy="6858000"/>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0"/>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133458" y="258385"/>
            <a:ext cx="5631454" cy="2092881"/>
          </a:xfrm>
          <a:prstGeom prst="rect">
            <a:avLst/>
          </a:prstGeom>
        </p:spPr>
        <p:txBody>
          <a:bodyPr wrap="square">
            <a:spAutoFit/>
          </a:bodyPr>
          <a:lstStyle/>
          <a:p>
            <a:pPr lvl="0">
              <a:defRPr sz="1862" b="0" i="0" u="none" strike="noStrike" kern="1200" spc="0" baseline="0">
                <a:solidFill>
                  <a:srgbClr val="1F1A62"/>
                </a:solidFill>
                <a:latin typeface="+mn-lt"/>
                <a:ea typeface="+mn-ea"/>
                <a:cs typeface="+mn-cs"/>
              </a:defRPr>
            </a:pPr>
            <a:r>
              <a:rPr lang="en-US" sz="2600" b="1" dirty="0">
                <a:solidFill>
                  <a:srgbClr val="1F1A62"/>
                </a:solidFill>
                <a:latin typeface="Helvetica" panose="020B0604020202020204" pitchFamily="34" charset="0"/>
                <a:cs typeface="Helvetica" panose="020B0604020202020204" pitchFamily="34" charset="0"/>
              </a:rPr>
              <a:t>Having at least one TV </a:t>
            </a:r>
            <a:r>
              <a:rPr lang="en-US" sz="2600" b="1" dirty="0">
                <a:solidFill>
                  <a:srgbClr val="E84A99"/>
                </a:solidFill>
                <a:latin typeface="Helvetica" panose="020B0604020202020204" pitchFamily="34" charset="0"/>
                <a:cs typeface="Helvetica" panose="020B0604020202020204" pitchFamily="34" charset="0"/>
              </a:rPr>
              <a:t>always set to a news channel is even</a:t>
            </a:r>
            <a:r>
              <a:rPr lang="en-US" sz="2600" b="1" dirty="0">
                <a:solidFill>
                  <a:srgbClr val="1F1A62"/>
                </a:solidFill>
                <a:latin typeface="Helvetica" panose="020B0604020202020204" pitchFamily="34" charset="0"/>
                <a:cs typeface="Helvetica" panose="020B0604020202020204" pitchFamily="34" charset="0"/>
              </a:rPr>
              <a:t> more prevalent among multicultural respondents than the general population</a:t>
            </a:r>
            <a:endParaRPr kumimoji="0" lang="en-US" sz="2600" b="1" i="0" u="none" strike="noStrike" kern="1200" cap="none" spc="0" normalizeH="0" baseline="0" noProof="0" dirty="0">
              <a:ln>
                <a:noFill/>
              </a:ln>
              <a:solidFill>
                <a:srgbClr val="E84A99"/>
              </a:solidFill>
              <a:effectLst/>
              <a:uLnTx/>
              <a:uFillTx/>
              <a:latin typeface="Helvetica" panose="020B0604020202020204" pitchFamily="34" charset="0"/>
              <a:cs typeface="Helvetica" panose="020B0604020202020204" pitchFamily="34" charset="0"/>
            </a:endParaRPr>
          </a:p>
        </p:txBody>
      </p:sp>
      <p:graphicFrame>
        <p:nvGraphicFramePr>
          <p:cNvPr id="8" name="Chart 7">
            <a:extLst>
              <a:ext uri="{FF2B5EF4-FFF2-40B4-BE49-F238E27FC236}">
                <a16:creationId xmlns:a16="http://schemas.microsoft.com/office/drawing/2014/main" id="{05AABE76-1EB0-4DB6-8876-63CF63BA1C5B}"/>
              </a:ext>
            </a:extLst>
          </p:cNvPr>
          <p:cNvGraphicFramePr/>
          <p:nvPr/>
        </p:nvGraphicFramePr>
        <p:xfrm>
          <a:off x="171222" y="3085676"/>
          <a:ext cx="5574462" cy="326576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123421"/>
            <a:ext cx="5881501" cy="523220"/>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t>
            </a:r>
          </a:p>
          <a:p>
            <a:endParaRPr lang="en-US" sz="700" dirty="0">
              <a:solidFill>
                <a:srgbClr val="1F1A62"/>
              </a:solidFill>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560583"/>
            <a:ext cx="5881501"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“At least one TV in my home is set to a news channel at all times” </a:t>
            </a:r>
          </a:p>
          <a:p>
            <a:pPr algn="ctr"/>
            <a:r>
              <a:rPr lang="en-US" sz="1200" dirty="0">
                <a:solidFill>
                  <a:srgbClr val="1F1A62"/>
                </a:solidFill>
                <a:latin typeface="Helvetica" panose="020B0604020202020204" pitchFamily="34" charset="0"/>
                <a:cs typeface="Helvetica" panose="020B0604020202020204" pitchFamily="34" charset="0"/>
              </a:rPr>
              <a:t>Top 2 Box (Agree Completely or Agree Somewhat)</a:t>
            </a:r>
          </a:p>
        </p:txBody>
      </p:sp>
    </p:spTree>
    <p:extLst>
      <p:ext uri="{BB962C8B-B14F-4D97-AF65-F5344CB8AC3E}">
        <p14:creationId xmlns:p14="http://schemas.microsoft.com/office/powerpoint/2010/main" val="1329544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51</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032001"/>
          <a:ext cx="12192556" cy="42489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16BBFDE9-072B-4BED-86D9-8930E1F534E0}"/>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endParaRPr lang="en-US" dirty="0">
              <a:solidFill>
                <a:srgbClr val="1F1A62"/>
              </a:solidFill>
              <a:latin typeface="Helvetica" panose="020B0403020202020204" pitchFamily="34" charset="0"/>
            </a:endParaRPr>
          </a:p>
        </p:txBody>
      </p:sp>
      <p:sp>
        <p:nvSpPr>
          <p:cNvPr id="11" name="Rectangle 10">
            <a:extLst>
              <a:ext uri="{FF2B5EF4-FFF2-40B4-BE49-F238E27FC236}">
                <a16:creationId xmlns:a16="http://schemas.microsoft.com/office/drawing/2014/main" id="{61B3E6D0-92A4-4DE3-B695-8ECE1EC2BA9D}"/>
              </a:ext>
            </a:extLst>
          </p:cNvPr>
          <p:cNvSpPr/>
          <p:nvPr/>
        </p:nvSpPr>
        <p:spPr>
          <a:xfrm>
            <a:off x="283559" y="312861"/>
            <a:ext cx="11906628" cy="892552"/>
          </a:xfrm>
          <a:prstGeom prst="rect">
            <a:avLst/>
          </a:prstGeom>
        </p:spPr>
        <p:txBody>
          <a:bodyPr wrap="square">
            <a:spAutoFit/>
          </a:bodyPr>
          <a:lstStyle/>
          <a:p>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Brands should not be afraid to advertise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in COVID-19 news coverage </a:t>
            </a:r>
            <a:b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b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or programming</a:t>
            </a:r>
          </a:p>
        </p:txBody>
      </p:sp>
      <p:sp>
        <p:nvSpPr>
          <p:cNvPr id="14" name="TextBox 13">
            <a:extLst>
              <a:ext uri="{FF2B5EF4-FFF2-40B4-BE49-F238E27FC236}">
                <a16:creationId xmlns:a16="http://schemas.microsoft.com/office/drawing/2014/main" id="{15261DF4-5787-429B-A3F2-E28FDB6D6A76}"/>
              </a:ext>
            </a:extLst>
          </p:cNvPr>
          <p:cNvSpPr txBox="1"/>
          <p:nvPr/>
        </p:nvSpPr>
        <p:spPr>
          <a:xfrm>
            <a:off x="481665" y="6244598"/>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Q16. In general, do you feel it’s appropriate for companies to advertise in COVID-19 related news programming? &amp; Q17. Would you boycott a company because it advertised in COVID-19 related programming? </a:t>
            </a:r>
          </a:p>
        </p:txBody>
      </p:sp>
    </p:spTree>
    <p:extLst>
      <p:ext uri="{BB962C8B-B14F-4D97-AF65-F5344CB8AC3E}">
        <p14:creationId xmlns:p14="http://schemas.microsoft.com/office/powerpoint/2010/main" val="2376677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52</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032001"/>
          <a:ext cx="12192556" cy="424890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0A278CA0-4BBD-40C1-8115-9F43C5F0FBE2}"/>
              </a:ext>
            </a:extLst>
          </p:cNvPr>
          <p:cNvSpPr/>
          <p:nvPr/>
        </p:nvSpPr>
        <p:spPr>
          <a:xfrm>
            <a:off x="283559" y="312861"/>
            <a:ext cx="11590942"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Companies that are sharing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positive messages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and helping communities during this crisis are positively impacted</a:t>
            </a:r>
          </a:p>
        </p:txBody>
      </p:sp>
      <p:sp>
        <p:nvSpPr>
          <p:cNvPr id="18" name="TextBox 17">
            <a:extLst>
              <a:ext uri="{FF2B5EF4-FFF2-40B4-BE49-F238E27FC236}">
                <a16:creationId xmlns:a16="http://schemas.microsoft.com/office/drawing/2014/main" id="{16BBFDE9-072B-4BED-86D9-8930E1F534E0}"/>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endParaRPr lang="en-US" dirty="0">
              <a:solidFill>
                <a:srgbClr val="1F1A62"/>
              </a:solidFill>
              <a:latin typeface="Helvetica" panose="020B0403020202020204" pitchFamily="34" charset="0"/>
            </a:endParaRPr>
          </a:p>
        </p:txBody>
      </p:sp>
      <p:sp>
        <p:nvSpPr>
          <p:cNvPr id="19" name="TextBox 18">
            <a:extLst>
              <a:ext uri="{FF2B5EF4-FFF2-40B4-BE49-F238E27FC236}">
                <a16:creationId xmlns:a16="http://schemas.microsoft.com/office/drawing/2014/main" id="{46CDE7E5-AB9F-42F7-A9A3-4A078CA32B4E}"/>
              </a:ext>
            </a:extLst>
          </p:cNvPr>
          <p:cNvSpPr txBox="1"/>
          <p:nvPr/>
        </p:nvSpPr>
        <p:spPr>
          <a:xfrm>
            <a:off x="481665" y="6131281"/>
            <a:ext cx="11119005" cy="415498"/>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Q14. Some companies have created specific COVID-19 related advertising messages (e.g. Guinness, Ford, Burger King, Verizon).  How do these types of advertisements typically impact your perception of a brand? &amp; Q15.  Some companies are lending resources (e.g. Comcast donating free internet, Ford, 3M and GE Healthcare making healthcare equipment), or helping local communities during the crisis (Miller Lite starts ‘virtual tip jar’ to support out-of-work bartenders).  How does this affect your likelihood to purchase a product or service from this company? </a:t>
            </a:r>
          </a:p>
        </p:txBody>
      </p:sp>
    </p:spTree>
    <p:extLst>
      <p:ext uri="{BB962C8B-B14F-4D97-AF65-F5344CB8AC3E}">
        <p14:creationId xmlns:p14="http://schemas.microsoft.com/office/powerpoint/2010/main" val="327097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1F1A62"/>
                </a:solidFill>
                <a:latin typeface="Helvetica" pitchFamily="2" charset="0"/>
              </a:rPr>
              <a:t>Overall Media Usage</a:t>
            </a:r>
          </a:p>
          <a:p>
            <a:r>
              <a:rPr lang="en-US" sz="3200" dirty="0">
                <a:solidFill>
                  <a:schemeClr val="bg1"/>
                </a:solidFill>
                <a:latin typeface="Helvetica" pitchFamily="2" charset="0"/>
              </a:rPr>
              <a:t>Confined to their homes, how are people spending their time?</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117888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4104" y="1696163"/>
            <a:ext cx="4322090"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26798" y="1696163"/>
            <a:ext cx="746575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459971"/>
            <a:ext cx="11361691" cy="892552"/>
          </a:xfrm>
          <a:prstGeom prst="rect">
            <a:avLst/>
          </a:prstGeom>
        </p:spPr>
        <p:txBody>
          <a:bodyPr wrap="square">
            <a:spAutoFit/>
          </a:bodyPr>
          <a:lstStyle/>
          <a:p>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Media is helping us get through the COVID-19 outbreak</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 sentiment echoed throughout other industry research</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7</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4726798" y="1738464"/>
            <a:ext cx="7456438" cy="584775"/>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Media Usage Since COVID-19 Outbreak</a:t>
            </a:r>
            <a:br>
              <a:rPr lang="en-US" sz="1600" b="1" u="sng" dirty="0">
                <a:solidFill>
                  <a:srgbClr val="1F1A62"/>
                </a:solidFill>
                <a:latin typeface="Helvetica" panose="020B0604020202020204" pitchFamily="34" charset="0"/>
                <a:cs typeface="Helvetica" panose="020B0604020202020204" pitchFamily="34" charset="0"/>
              </a:rPr>
            </a:br>
            <a:r>
              <a:rPr lang="en-US" sz="1600" dirty="0">
                <a:solidFill>
                  <a:srgbClr val="1F1A62"/>
                </a:solidFill>
                <a:latin typeface="Helvetica" panose="020B0604020202020204" pitchFamily="34" charset="0"/>
                <a:cs typeface="Helvetica" panose="020B0604020202020204" pitchFamily="34" charset="0"/>
              </a:rPr>
              <a:t>P18+</a:t>
            </a:r>
            <a:endParaRPr lang="en-US" sz="1600" b="1" u="sng" dirty="0">
              <a:solidFill>
                <a:srgbClr val="1F1A62"/>
              </a:solidFill>
              <a:latin typeface="Helvetica" panose="020B0604020202020204" pitchFamily="34" charset="0"/>
              <a:cs typeface="Helvetica" panose="020B0604020202020204" pitchFamily="34" charset="0"/>
            </a:endParaRPr>
          </a:p>
        </p:txBody>
      </p:sp>
      <p:graphicFrame>
        <p:nvGraphicFramePr>
          <p:cNvPr id="7" name="Chart 6">
            <a:extLst>
              <a:ext uri="{FF2B5EF4-FFF2-40B4-BE49-F238E27FC236}">
                <a16:creationId xmlns:a16="http://schemas.microsoft.com/office/drawing/2014/main" id="{546807BD-69CF-4B06-849E-329D21EAD822}"/>
              </a:ext>
            </a:extLst>
          </p:cNvPr>
          <p:cNvGraphicFramePr/>
          <p:nvPr>
            <p:extLst>
              <p:ext uri="{D42A27DB-BD31-4B8C-83A1-F6EECF244321}">
                <p14:modId xmlns:p14="http://schemas.microsoft.com/office/powerpoint/2010/main" val="3705411401"/>
              </p:ext>
            </p:extLst>
          </p:nvPr>
        </p:nvGraphicFramePr>
        <p:xfrm>
          <a:off x="4771094" y="2097311"/>
          <a:ext cx="7465757" cy="3631816"/>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A person sitting on a couch&#10;&#10;Description automatically generated">
            <a:extLst>
              <a:ext uri="{FF2B5EF4-FFF2-40B4-BE49-F238E27FC236}">
                <a16:creationId xmlns:a16="http://schemas.microsoft.com/office/drawing/2014/main" id="{4CFB21E2-B4E6-4332-BBBA-A2EF2D3776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0808" r="-156"/>
          <a:stretch/>
        </p:blipFill>
        <p:spPr>
          <a:xfrm>
            <a:off x="4104" y="1696163"/>
            <a:ext cx="4722694" cy="3973161"/>
          </a:xfrm>
          <a:prstGeom prst="rect">
            <a:avLst/>
          </a:prstGeom>
        </p:spPr>
      </p:pic>
      <p:sp>
        <p:nvSpPr>
          <p:cNvPr id="17" name="TextBox 16">
            <a:extLst>
              <a:ext uri="{FF2B5EF4-FFF2-40B4-BE49-F238E27FC236}">
                <a16:creationId xmlns:a16="http://schemas.microsoft.com/office/drawing/2014/main" id="{9B604382-1D29-4DAF-937C-283867E53A8D}"/>
              </a:ext>
            </a:extLst>
          </p:cNvPr>
          <p:cNvSpPr txBox="1"/>
          <p:nvPr/>
        </p:nvSpPr>
        <p:spPr>
          <a:xfrm>
            <a:off x="526244" y="6242267"/>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 Overall, please choose the statement below that best describes your media usage since the outbreak of the COVID-19 Pandemic.</a:t>
            </a:r>
          </a:p>
        </p:txBody>
      </p:sp>
    </p:spTree>
    <p:extLst>
      <p:ext uri="{BB962C8B-B14F-4D97-AF65-F5344CB8AC3E}">
        <p14:creationId xmlns:p14="http://schemas.microsoft.com/office/powerpoint/2010/main" val="1411759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104" y="1696163"/>
            <a:ext cx="12188452"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303728" y="546881"/>
            <a:ext cx="11953293" cy="492443"/>
          </a:xfrm>
          <a:prstGeom prst="rect">
            <a:avLst/>
          </a:prstGeom>
        </p:spPr>
        <p:txBody>
          <a:bodyPr wrap="square">
            <a:spAutoFit/>
          </a:bodyPr>
          <a:lstStyle/>
          <a:p>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Media usage is on the rise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across all demos</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8</a:t>
            </a:fld>
            <a:endParaRPr lang="en-US" dirty="0"/>
          </a:p>
        </p:txBody>
      </p:sp>
      <p:graphicFrame>
        <p:nvGraphicFramePr>
          <p:cNvPr id="13" name="Chart 12">
            <a:extLst>
              <a:ext uri="{FF2B5EF4-FFF2-40B4-BE49-F238E27FC236}">
                <a16:creationId xmlns:a16="http://schemas.microsoft.com/office/drawing/2014/main" id="{9CEE593F-86B4-4534-B610-CC1D511A2AF9}"/>
              </a:ext>
            </a:extLst>
          </p:cNvPr>
          <p:cNvGraphicFramePr/>
          <p:nvPr>
            <p:extLst>
              <p:ext uri="{D42A27DB-BD31-4B8C-83A1-F6EECF244321}">
                <p14:modId xmlns:p14="http://schemas.microsoft.com/office/powerpoint/2010/main" val="1262629461"/>
              </p:ext>
            </p:extLst>
          </p:nvPr>
        </p:nvGraphicFramePr>
        <p:xfrm>
          <a:off x="0" y="2176001"/>
          <a:ext cx="12192556" cy="3888896"/>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BA22DF9-BEFC-4684-B093-4877081C3E11}"/>
              </a:ext>
            </a:extLst>
          </p:cNvPr>
          <p:cNvSpPr txBox="1"/>
          <p:nvPr/>
        </p:nvSpPr>
        <p:spPr>
          <a:xfrm>
            <a:off x="0" y="1738464"/>
            <a:ext cx="12187896" cy="338554"/>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Media Usage Since COVID-19 Outbreak</a:t>
            </a:r>
          </a:p>
        </p:txBody>
      </p:sp>
      <p:sp>
        <p:nvSpPr>
          <p:cNvPr id="18" name="TextBox 17">
            <a:extLst>
              <a:ext uri="{FF2B5EF4-FFF2-40B4-BE49-F238E27FC236}">
                <a16:creationId xmlns:a16="http://schemas.microsoft.com/office/drawing/2014/main" id="{D1733094-44E1-4273-BE72-16EBF6511717}"/>
              </a:ext>
            </a:extLst>
          </p:cNvPr>
          <p:cNvSpPr txBox="1"/>
          <p:nvPr/>
        </p:nvSpPr>
        <p:spPr>
          <a:xfrm>
            <a:off x="526244" y="6242267"/>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 Overall, please choose the statement below that best describes your media usage since the outbreak of the COVID-19 Pandemic.</a:t>
            </a:r>
          </a:p>
        </p:txBody>
      </p:sp>
    </p:spTree>
    <p:extLst>
      <p:ext uri="{BB962C8B-B14F-4D97-AF65-F5344CB8AC3E}">
        <p14:creationId xmlns:p14="http://schemas.microsoft.com/office/powerpoint/2010/main" val="1977384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29E081BE-B669-44C4-8916-25AE25315AA8}"/>
              </a:ext>
            </a:extLst>
          </p:cNvPr>
          <p:cNvSpPr txBox="1"/>
          <p:nvPr/>
        </p:nvSpPr>
        <p:spPr>
          <a:xfrm>
            <a:off x="0" y="1738464"/>
            <a:ext cx="121919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Ways To Deal With Stress During the COVID-19 Pandemic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343929"/>
            <a:ext cx="1111900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Q8: During this Pandemic, are any of the following helping you deal with stress?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410799"/>
            <a:ext cx="119532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#1</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way people are coping during this stressful time is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watching TV and movies</a:t>
            </a:r>
          </a:p>
        </p:txBody>
      </p:sp>
      <p:sp>
        <p:nvSpPr>
          <p:cNvPr id="36" name="TextBox 35">
            <a:extLst>
              <a:ext uri="{FF2B5EF4-FFF2-40B4-BE49-F238E27FC236}">
                <a16:creationId xmlns:a16="http://schemas.microsoft.com/office/drawing/2014/main" id="{7A4FA6B4-A75A-42E9-80BF-081B6F77E0F2}"/>
              </a:ext>
            </a:extLst>
          </p:cNvPr>
          <p:cNvSpPr txBox="1"/>
          <p:nvPr/>
        </p:nvSpPr>
        <p:spPr>
          <a:xfrm>
            <a:off x="474181"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77%</a:t>
            </a:r>
          </a:p>
        </p:txBody>
      </p:sp>
      <p:sp>
        <p:nvSpPr>
          <p:cNvPr id="37" name="TextBox 36">
            <a:extLst>
              <a:ext uri="{FF2B5EF4-FFF2-40B4-BE49-F238E27FC236}">
                <a16:creationId xmlns:a16="http://schemas.microsoft.com/office/drawing/2014/main" id="{5BBC3963-C842-4A16-A7AF-8904E59F458C}"/>
              </a:ext>
            </a:extLst>
          </p:cNvPr>
          <p:cNvSpPr txBox="1"/>
          <p:nvPr/>
        </p:nvSpPr>
        <p:spPr>
          <a:xfrm>
            <a:off x="468467" y="3454550"/>
            <a:ext cx="1164533"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TV &amp; Movies</a:t>
            </a:r>
          </a:p>
        </p:txBody>
      </p:sp>
      <p:sp>
        <p:nvSpPr>
          <p:cNvPr id="38" name="TextBox 37">
            <a:extLst>
              <a:ext uri="{FF2B5EF4-FFF2-40B4-BE49-F238E27FC236}">
                <a16:creationId xmlns:a16="http://schemas.microsoft.com/office/drawing/2014/main" id="{7B7B7EEB-F38B-4CE0-8785-BBB3461EAEE5}"/>
              </a:ext>
            </a:extLst>
          </p:cNvPr>
          <p:cNvSpPr txBox="1"/>
          <p:nvPr/>
        </p:nvSpPr>
        <p:spPr>
          <a:xfrm>
            <a:off x="3422003"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65%</a:t>
            </a:r>
          </a:p>
        </p:txBody>
      </p:sp>
      <p:sp>
        <p:nvSpPr>
          <p:cNvPr id="39" name="TextBox 38">
            <a:extLst>
              <a:ext uri="{FF2B5EF4-FFF2-40B4-BE49-F238E27FC236}">
                <a16:creationId xmlns:a16="http://schemas.microsoft.com/office/drawing/2014/main" id="{01ABCD20-9911-4BF6-B2FE-221770D27712}"/>
              </a:ext>
            </a:extLst>
          </p:cNvPr>
          <p:cNvSpPr txBox="1"/>
          <p:nvPr/>
        </p:nvSpPr>
        <p:spPr>
          <a:xfrm>
            <a:off x="3386325" y="3577660"/>
            <a:ext cx="1164533"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Music</a:t>
            </a:r>
          </a:p>
        </p:txBody>
      </p:sp>
      <p:sp>
        <p:nvSpPr>
          <p:cNvPr id="40" name="TextBox 39">
            <a:extLst>
              <a:ext uri="{FF2B5EF4-FFF2-40B4-BE49-F238E27FC236}">
                <a16:creationId xmlns:a16="http://schemas.microsoft.com/office/drawing/2014/main" id="{299499D7-2C0B-43C0-A541-929F4D4F7135}"/>
              </a:ext>
            </a:extLst>
          </p:cNvPr>
          <p:cNvSpPr txBox="1"/>
          <p:nvPr/>
        </p:nvSpPr>
        <p:spPr>
          <a:xfrm>
            <a:off x="6438615"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42%</a:t>
            </a:r>
          </a:p>
        </p:txBody>
      </p:sp>
      <p:sp>
        <p:nvSpPr>
          <p:cNvPr id="41" name="TextBox 40">
            <a:extLst>
              <a:ext uri="{FF2B5EF4-FFF2-40B4-BE49-F238E27FC236}">
                <a16:creationId xmlns:a16="http://schemas.microsoft.com/office/drawing/2014/main" id="{D4531C81-F19F-44A0-A5F4-4938B8C5226D}"/>
              </a:ext>
            </a:extLst>
          </p:cNvPr>
          <p:cNvSpPr txBox="1"/>
          <p:nvPr/>
        </p:nvSpPr>
        <p:spPr>
          <a:xfrm>
            <a:off x="6179987" y="3454550"/>
            <a:ext cx="1484137"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Cooking &amp; Baking</a:t>
            </a:r>
          </a:p>
        </p:txBody>
      </p:sp>
      <p:sp>
        <p:nvSpPr>
          <p:cNvPr id="42" name="TextBox 41">
            <a:extLst>
              <a:ext uri="{FF2B5EF4-FFF2-40B4-BE49-F238E27FC236}">
                <a16:creationId xmlns:a16="http://schemas.microsoft.com/office/drawing/2014/main" id="{58966E90-843D-4F01-957A-1E62338EFFBE}"/>
              </a:ext>
            </a:extLst>
          </p:cNvPr>
          <p:cNvSpPr txBox="1"/>
          <p:nvPr/>
        </p:nvSpPr>
        <p:spPr>
          <a:xfrm>
            <a:off x="9242885"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41%</a:t>
            </a:r>
          </a:p>
        </p:txBody>
      </p:sp>
      <p:sp>
        <p:nvSpPr>
          <p:cNvPr id="43" name="TextBox 42">
            <a:extLst>
              <a:ext uri="{FF2B5EF4-FFF2-40B4-BE49-F238E27FC236}">
                <a16:creationId xmlns:a16="http://schemas.microsoft.com/office/drawing/2014/main" id="{44C6D690-7B1D-4D72-B5CD-482888215952}"/>
              </a:ext>
            </a:extLst>
          </p:cNvPr>
          <p:cNvSpPr txBox="1"/>
          <p:nvPr/>
        </p:nvSpPr>
        <p:spPr>
          <a:xfrm>
            <a:off x="9217169" y="3454550"/>
            <a:ext cx="1164533"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Social</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Media</a:t>
            </a:r>
          </a:p>
        </p:txBody>
      </p:sp>
      <p:sp>
        <p:nvSpPr>
          <p:cNvPr id="44" name="TextBox 43">
            <a:extLst>
              <a:ext uri="{FF2B5EF4-FFF2-40B4-BE49-F238E27FC236}">
                <a16:creationId xmlns:a16="http://schemas.microsoft.com/office/drawing/2014/main" id="{BAF44E7F-D75C-4BCF-BCF2-CA27BA73780B}"/>
              </a:ext>
            </a:extLst>
          </p:cNvPr>
          <p:cNvSpPr txBox="1"/>
          <p:nvPr/>
        </p:nvSpPr>
        <p:spPr>
          <a:xfrm>
            <a:off x="554850"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40%</a:t>
            </a:r>
          </a:p>
        </p:txBody>
      </p:sp>
      <p:sp>
        <p:nvSpPr>
          <p:cNvPr id="45" name="TextBox 44">
            <a:extLst>
              <a:ext uri="{FF2B5EF4-FFF2-40B4-BE49-F238E27FC236}">
                <a16:creationId xmlns:a16="http://schemas.microsoft.com/office/drawing/2014/main" id="{E8F6042D-575B-4FC0-A1A0-B2FEF56BC013}"/>
              </a:ext>
            </a:extLst>
          </p:cNvPr>
          <p:cNvSpPr txBox="1"/>
          <p:nvPr/>
        </p:nvSpPr>
        <p:spPr>
          <a:xfrm>
            <a:off x="421095" y="5323260"/>
            <a:ext cx="1339302"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Video </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Games</a:t>
            </a:r>
          </a:p>
        </p:txBody>
      </p:sp>
      <p:sp>
        <p:nvSpPr>
          <p:cNvPr id="46" name="TextBox 45">
            <a:extLst>
              <a:ext uri="{FF2B5EF4-FFF2-40B4-BE49-F238E27FC236}">
                <a16:creationId xmlns:a16="http://schemas.microsoft.com/office/drawing/2014/main" id="{28AA24C2-11EE-4515-B6AE-CE8B247EC398}"/>
              </a:ext>
            </a:extLst>
          </p:cNvPr>
          <p:cNvSpPr txBox="1"/>
          <p:nvPr/>
        </p:nvSpPr>
        <p:spPr>
          <a:xfrm>
            <a:off x="3502672"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34%</a:t>
            </a:r>
          </a:p>
        </p:txBody>
      </p:sp>
      <p:sp>
        <p:nvSpPr>
          <p:cNvPr id="47" name="TextBox 46">
            <a:extLst>
              <a:ext uri="{FF2B5EF4-FFF2-40B4-BE49-F238E27FC236}">
                <a16:creationId xmlns:a16="http://schemas.microsoft.com/office/drawing/2014/main" id="{E21AF983-653A-4AA6-8927-B30A0A197394}"/>
              </a:ext>
            </a:extLst>
          </p:cNvPr>
          <p:cNvSpPr txBox="1"/>
          <p:nvPr/>
        </p:nvSpPr>
        <p:spPr>
          <a:xfrm>
            <a:off x="3432688" y="5323260"/>
            <a:ext cx="1207512"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Self </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Care</a:t>
            </a:r>
          </a:p>
        </p:txBody>
      </p:sp>
      <p:sp>
        <p:nvSpPr>
          <p:cNvPr id="48" name="TextBox 47">
            <a:extLst>
              <a:ext uri="{FF2B5EF4-FFF2-40B4-BE49-F238E27FC236}">
                <a16:creationId xmlns:a16="http://schemas.microsoft.com/office/drawing/2014/main" id="{E8E1CF17-DA37-4836-A3E3-D55D72907244}"/>
              </a:ext>
            </a:extLst>
          </p:cNvPr>
          <p:cNvSpPr txBox="1"/>
          <p:nvPr/>
        </p:nvSpPr>
        <p:spPr>
          <a:xfrm>
            <a:off x="6397954"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29%</a:t>
            </a:r>
          </a:p>
        </p:txBody>
      </p:sp>
      <p:sp>
        <p:nvSpPr>
          <p:cNvPr id="49" name="TextBox 48">
            <a:extLst>
              <a:ext uri="{FF2B5EF4-FFF2-40B4-BE49-F238E27FC236}">
                <a16:creationId xmlns:a16="http://schemas.microsoft.com/office/drawing/2014/main" id="{A7EFCD72-0B8F-48F5-9746-C89664D3E785}"/>
              </a:ext>
            </a:extLst>
          </p:cNvPr>
          <p:cNvSpPr txBox="1"/>
          <p:nvPr/>
        </p:nvSpPr>
        <p:spPr>
          <a:xfrm>
            <a:off x="6238151" y="5323260"/>
            <a:ext cx="1484137"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Hang With</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Family</a:t>
            </a:r>
          </a:p>
        </p:txBody>
      </p:sp>
      <p:sp>
        <p:nvSpPr>
          <p:cNvPr id="50" name="TextBox 49">
            <a:extLst>
              <a:ext uri="{FF2B5EF4-FFF2-40B4-BE49-F238E27FC236}">
                <a16:creationId xmlns:a16="http://schemas.microsoft.com/office/drawing/2014/main" id="{07DCE09F-F6B4-46D8-85D0-9648015FE995}"/>
              </a:ext>
            </a:extLst>
          </p:cNvPr>
          <p:cNvSpPr txBox="1"/>
          <p:nvPr/>
        </p:nvSpPr>
        <p:spPr>
          <a:xfrm>
            <a:off x="9323554"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25%</a:t>
            </a:r>
          </a:p>
        </p:txBody>
      </p:sp>
      <p:sp>
        <p:nvSpPr>
          <p:cNvPr id="51" name="TextBox 50">
            <a:extLst>
              <a:ext uri="{FF2B5EF4-FFF2-40B4-BE49-F238E27FC236}">
                <a16:creationId xmlns:a16="http://schemas.microsoft.com/office/drawing/2014/main" id="{683459FF-3151-47A9-B2C8-2B20FE8C4DBF}"/>
              </a:ext>
            </a:extLst>
          </p:cNvPr>
          <p:cNvSpPr txBox="1"/>
          <p:nvPr/>
        </p:nvSpPr>
        <p:spPr>
          <a:xfrm>
            <a:off x="9118731" y="5200149"/>
            <a:ext cx="1539387"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Learn Something New</a:t>
            </a:r>
          </a:p>
        </p:txBody>
      </p:sp>
      <p:sp>
        <p:nvSpPr>
          <p:cNvPr id="3" name="Rectangle 2">
            <a:extLst>
              <a:ext uri="{FF2B5EF4-FFF2-40B4-BE49-F238E27FC236}">
                <a16:creationId xmlns:a16="http://schemas.microsoft.com/office/drawing/2014/main" id="{54E195C4-738B-4C51-B6D2-19537DBD9311}"/>
              </a:ext>
            </a:extLst>
          </p:cNvPr>
          <p:cNvSpPr/>
          <p:nvPr/>
        </p:nvSpPr>
        <p:spPr>
          <a:xfrm>
            <a:off x="2069960" y="3161489"/>
            <a:ext cx="673240" cy="55435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CDF21E2-D3D0-41D6-9FA8-E10D08627E5C}"/>
              </a:ext>
            </a:extLst>
          </p:cNvPr>
          <p:cNvSpPr/>
          <p:nvPr/>
        </p:nvSpPr>
        <p:spPr>
          <a:xfrm>
            <a:off x="5093052" y="3605913"/>
            <a:ext cx="424433" cy="4594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A screen shot of a computer&#10;&#10;Description automatically generated">
            <a:extLst>
              <a:ext uri="{FF2B5EF4-FFF2-40B4-BE49-F238E27FC236}">
                <a16:creationId xmlns:a16="http://schemas.microsoft.com/office/drawing/2014/main" id="{B8E1FDBA-92B9-4028-80C2-2EC67FE203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92859" y="2791479"/>
            <a:ext cx="1339302" cy="1339302"/>
          </a:xfrm>
          <a:prstGeom prst="rect">
            <a:avLst/>
          </a:prstGeom>
        </p:spPr>
      </p:pic>
      <p:pic>
        <p:nvPicPr>
          <p:cNvPr id="52" name="Picture 51" descr="A picture containing weapon, ball&#10;&#10;Description automatically generated">
            <a:extLst>
              <a:ext uri="{FF2B5EF4-FFF2-40B4-BE49-F238E27FC236}">
                <a16:creationId xmlns:a16="http://schemas.microsoft.com/office/drawing/2014/main" id="{80F20B1F-8BEC-4026-BE73-F06148A66E3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433134" y="2797177"/>
            <a:ext cx="1297398" cy="1297398"/>
          </a:xfrm>
          <a:prstGeom prst="rect">
            <a:avLst/>
          </a:prstGeom>
        </p:spPr>
      </p:pic>
      <p:pic>
        <p:nvPicPr>
          <p:cNvPr id="53" name="Picture 52" descr="A picture containing drawing, clock&#10;&#10;Description automatically generated">
            <a:extLst>
              <a:ext uri="{FF2B5EF4-FFF2-40B4-BE49-F238E27FC236}">
                <a16:creationId xmlns:a16="http://schemas.microsoft.com/office/drawing/2014/main" id="{4F06C01D-9527-48F8-8EDB-2D4671E937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92859" y="4637396"/>
            <a:ext cx="1339302" cy="1339302"/>
          </a:xfrm>
          <a:prstGeom prst="rect">
            <a:avLst/>
          </a:prstGeom>
        </p:spPr>
      </p:pic>
      <p:pic>
        <p:nvPicPr>
          <p:cNvPr id="54" name="Picture 53" descr="A drawing of a cartoon character&#10;&#10;Description automatically generated">
            <a:extLst>
              <a:ext uri="{FF2B5EF4-FFF2-40B4-BE49-F238E27FC236}">
                <a16:creationId xmlns:a16="http://schemas.microsoft.com/office/drawing/2014/main" id="{7292D905-F378-4C8C-96AA-6975E5C54AC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83817" y="4777153"/>
            <a:ext cx="1084532" cy="1084532"/>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E58D441F-1458-4AE8-ABF0-85D0C9C7EF9D}"/>
              </a:ext>
            </a:extLst>
          </p:cNvPr>
          <p:cNvPicPr>
            <a:picLocks noChangeAspect="1"/>
          </p:cNvPicPr>
          <p:nvPr/>
        </p:nvPicPr>
        <p:blipFill>
          <a:blip r:embed="rId8"/>
          <a:stretch>
            <a:fillRect/>
          </a:stretch>
        </p:blipFill>
        <p:spPr>
          <a:xfrm>
            <a:off x="4550858" y="2596981"/>
            <a:ext cx="1448767" cy="1448767"/>
          </a:xfrm>
          <a:prstGeom prst="rect">
            <a:avLst/>
          </a:prstGeom>
        </p:spPr>
      </p:pic>
      <p:pic>
        <p:nvPicPr>
          <p:cNvPr id="19" name="Picture 18" descr="A picture containing food, light, drawing, plate&#10;&#10;Description automatically generated">
            <a:extLst>
              <a:ext uri="{FF2B5EF4-FFF2-40B4-BE49-F238E27FC236}">
                <a16:creationId xmlns:a16="http://schemas.microsoft.com/office/drawing/2014/main" id="{F6F62731-AF28-4808-8C00-764B5260F18B}"/>
              </a:ext>
            </a:extLst>
          </p:cNvPr>
          <p:cNvPicPr>
            <a:picLocks noChangeAspect="1"/>
          </p:cNvPicPr>
          <p:nvPr/>
        </p:nvPicPr>
        <p:blipFill>
          <a:blip r:embed="rId9"/>
          <a:stretch>
            <a:fillRect/>
          </a:stretch>
        </p:blipFill>
        <p:spPr>
          <a:xfrm>
            <a:off x="7478376" y="2682543"/>
            <a:ext cx="1448767" cy="1448767"/>
          </a:xfrm>
          <a:prstGeom prst="rect">
            <a:avLst/>
          </a:prstGeom>
        </p:spPr>
      </p:pic>
      <p:pic>
        <p:nvPicPr>
          <p:cNvPr id="22" name="Picture 21" descr="A picture containing light, drawing&#10;&#10;Description automatically generated">
            <a:extLst>
              <a:ext uri="{FF2B5EF4-FFF2-40B4-BE49-F238E27FC236}">
                <a16:creationId xmlns:a16="http://schemas.microsoft.com/office/drawing/2014/main" id="{EC8063EC-224B-456C-80C4-52F47A3FC7E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586536" y="4649177"/>
            <a:ext cx="1207512" cy="1207512"/>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904636A0-8AFF-48E0-A3F6-C0FF3DA64A7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564957" y="4599191"/>
            <a:ext cx="1415711" cy="1415711"/>
          </a:xfrm>
          <a:prstGeom prst="rect">
            <a:avLst/>
          </a:prstGeom>
        </p:spPr>
      </p:pic>
    </p:spTree>
    <p:extLst>
      <p:ext uri="{BB962C8B-B14F-4D97-AF65-F5344CB8AC3E}">
        <p14:creationId xmlns:p14="http://schemas.microsoft.com/office/powerpoint/2010/main" val="3757215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17890</TotalTime>
  <Words>7261</Words>
  <Application>Microsoft Office PowerPoint</Application>
  <PresentationFormat>Widescreen</PresentationFormat>
  <Paragraphs>516</Paragraphs>
  <Slides>52</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2211</cp:revision>
  <cp:lastPrinted>2020-02-12T20:45:23Z</cp:lastPrinted>
  <dcterms:created xsi:type="dcterms:W3CDTF">2019-11-08T17:29:39Z</dcterms:created>
  <dcterms:modified xsi:type="dcterms:W3CDTF">2020-05-01T15:36:08Z</dcterms:modified>
</cp:coreProperties>
</file>