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4" r:id="rId3"/>
    <p:sldMasterId id="2147483657" r:id="rId4"/>
    <p:sldMasterId id="2147483660" r:id="rId5"/>
    <p:sldMasterId id="2147483663" r:id="rId6"/>
    <p:sldMasterId id="2147483666" r:id="rId7"/>
    <p:sldMasterId id="2147483670" r:id="rId8"/>
    <p:sldMasterId id="2147483673" r:id="rId9"/>
  </p:sldMasterIdLst>
  <p:notesMasterIdLst>
    <p:notesMasterId r:id="rId43"/>
  </p:notesMasterIdLst>
  <p:sldIdLst>
    <p:sldId id="256" r:id="rId10"/>
    <p:sldId id="373" r:id="rId11"/>
    <p:sldId id="337" r:id="rId12"/>
    <p:sldId id="322" r:id="rId13"/>
    <p:sldId id="370" r:id="rId14"/>
    <p:sldId id="371" r:id="rId15"/>
    <p:sldId id="372" r:id="rId16"/>
    <p:sldId id="323" r:id="rId17"/>
    <p:sldId id="336" r:id="rId18"/>
    <p:sldId id="365" r:id="rId19"/>
    <p:sldId id="358" r:id="rId20"/>
    <p:sldId id="325" r:id="rId21"/>
    <p:sldId id="326" r:id="rId22"/>
    <p:sldId id="328" r:id="rId23"/>
    <p:sldId id="327" r:id="rId24"/>
    <p:sldId id="359" r:id="rId25"/>
    <p:sldId id="366" r:id="rId26"/>
    <p:sldId id="354" r:id="rId27"/>
    <p:sldId id="367" r:id="rId28"/>
    <p:sldId id="355" r:id="rId29"/>
    <p:sldId id="362" r:id="rId30"/>
    <p:sldId id="339" r:id="rId31"/>
    <p:sldId id="368" r:id="rId32"/>
    <p:sldId id="338" r:id="rId33"/>
    <p:sldId id="341" r:id="rId34"/>
    <p:sldId id="340" r:id="rId35"/>
    <p:sldId id="363" r:id="rId36"/>
    <p:sldId id="350" r:id="rId37"/>
    <p:sldId id="351" r:id="rId38"/>
    <p:sldId id="356" r:id="rId39"/>
    <p:sldId id="357" r:id="rId40"/>
    <p:sldId id="374" r:id="rId41"/>
    <p:sldId id="259" r:id="rId4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EFEF96"/>
    <a:srgbClr val="00AF78"/>
    <a:srgbClr val="3775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sorterViewPr>
    <p:cViewPr>
      <p:scale>
        <a:sx n="68" d="100"/>
        <a:sy n="6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Average A18+ Audience</a:t>
            </a:r>
            <a:r>
              <a:rPr lang="en-US" baseline="0" dirty="0"/>
              <a:t> Per Minute</a:t>
            </a:r>
            <a:endParaRPr lang="en-US" dirty="0"/>
          </a:p>
        </c:rich>
      </c:tx>
      <c:overlay val="0"/>
    </c:title>
    <c:autoTitleDeleted val="0"/>
    <c:plotArea>
      <c:layout/>
      <c:barChart>
        <c:barDir val="col"/>
        <c:grouping val="clustered"/>
        <c:varyColors val="0"/>
        <c:ser>
          <c:idx val="0"/>
          <c:order val="0"/>
          <c:tx>
            <c:strRef>
              <c:f>Sheet1!$B$1</c:f>
              <c:strCache>
                <c:ptCount val="1"/>
                <c:pt idx="0">
                  <c:v>#</c:v>
                </c:pt>
              </c:strCache>
            </c:strRef>
          </c:tx>
          <c:invertIfNegative val="0"/>
          <c:dPt>
            <c:idx val="0"/>
            <c:invertIfNegative val="0"/>
            <c:bubble3D val="0"/>
            <c:spPr>
              <a:solidFill>
                <a:srgbClr val="FF0000"/>
              </a:solidFill>
            </c:spPr>
            <c:extLst>
              <c:ext xmlns:c16="http://schemas.microsoft.com/office/drawing/2014/chart" uri="{C3380CC4-5D6E-409C-BE32-E72D297353CC}">
                <c16:uniqueId val="{00000001-9A30-4E44-B334-8F7FAE5F23F1}"/>
              </c:ext>
            </c:extLst>
          </c:dPt>
          <c:dPt>
            <c:idx val="3"/>
            <c:invertIfNegative val="0"/>
            <c:bubble3D val="0"/>
            <c:spPr>
              <a:solidFill>
                <a:srgbClr val="FF0000"/>
              </a:solidFill>
            </c:spPr>
            <c:extLst>
              <c:ext xmlns:c16="http://schemas.microsoft.com/office/drawing/2014/chart" uri="{C3380CC4-5D6E-409C-BE32-E72D297353CC}">
                <c16:uniqueId val="{00000003-9A30-4E44-B334-8F7FAE5F23F1}"/>
              </c:ext>
            </c:extLst>
          </c:dPt>
          <c:dPt>
            <c:idx val="6"/>
            <c:invertIfNegative val="0"/>
            <c:bubble3D val="0"/>
            <c:spPr>
              <a:solidFill>
                <a:srgbClr val="FF0000"/>
              </a:solidFill>
            </c:spPr>
            <c:extLst>
              <c:ext xmlns:c16="http://schemas.microsoft.com/office/drawing/2014/chart" uri="{C3380CC4-5D6E-409C-BE32-E72D297353CC}">
                <c16:uniqueId val="{00000005-9A30-4E44-B334-8F7FAE5F23F1}"/>
              </c:ext>
            </c:extLst>
          </c:dPt>
          <c:dPt>
            <c:idx val="9"/>
            <c:invertIfNegative val="0"/>
            <c:bubble3D val="0"/>
            <c:spPr>
              <a:solidFill>
                <a:srgbClr val="FF0000"/>
              </a:solidFill>
            </c:spPr>
            <c:extLst>
              <c:ext xmlns:c16="http://schemas.microsoft.com/office/drawing/2014/chart" uri="{C3380CC4-5D6E-409C-BE32-E72D297353CC}">
                <c16:uniqueId val="{00000007-9A30-4E44-B334-8F7FAE5F23F1}"/>
              </c:ext>
            </c:extLst>
          </c:dPt>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TV</c:v>
                </c:pt>
                <c:pt idx="1">
                  <c:v>TV-Connected Devices</c:v>
                </c:pt>
                <c:pt idx="2">
                  <c:v>PC</c:v>
                </c:pt>
                <c:pt idx="3">
                  <c:v>PC Video</c:v>
                </c:pt>
                <c:pt idx="4">
                  <c:v>PC Social Network</c:v>
                </c:pt>
                <c:pt idx="5">
                  <c:v>Smartphone (App+Web)</c:v>
                </c:pt>
                <c:pt idx="6">
                  <c:v>Smartphone Video</c:v>
                </c:pt>
                <c:pt idx="7">
                  <c:v>Smartphone Social Network</c:v>
                </c:pt>
                <c:pt idx="8">
                  <c:v>Tablet (App+Web)</c:v>
                </c:pt>
                <c:pt idx="9">
                  <c:v>Tablet Video</c:v>
                </c:pt>
                <c:pt idx="10">
                  <c:v>Tablet Social Network</c:v>
                </c:pt>
              </c:strCache>
            </c:strRef>
          </c:cat>
          <c:val>
            <c:numRef>
              <c:f>Sheet1!$B$2:$B$12</c:f>
              <c:numCache>
                <c:formatCode>#,##0</c:formatCode>
                <c:ptCount val="11"/>
                <c:pt idx="0">
                  <c:v>45431944</c:v>
                </c:pt>
                <c:pt idx="1">
                  <c:v>5085910</c:v>
                </c:pt>
                <c:pt idx="2">
                  <c:v>8918616</c:v>
                </c:pt>
                <c:pt idx="3">
                  <c:v>1864998</c:v>
                </c:pt>
                <c:pt idx="4">
                  <c:v>870881</c:v>
                </c:pt>
                <c:pt idx="5">
                  <c:v>12738259</c:v>
                </c:pt>
                <c:pt idx="6">
                  <c:v>426672</c:v>
                </c:pt>
                <c:pt idx="7">
                  <c:v>3779035</c:v>
                </c:pt>
                <c:pt idx="8">
                  <c:v>3700945</c:v>
                </c:pt>
                <c:pt idx="9">
                  <c:v>265445</c:v>
                </c:pt>
                <c:pt idx="10">
                  <c:v>1086876</c:v>
                </c:pt>
              </c:numCache>
            </c:numRef>
          </c:val>
          <c:extLst>
            <c:ext xmlns:c16="http://schemas.microsoft.com/office/drawing/2014/chart" uri="{C3380CC4-5D6E-409C-BE32-E72D297353CC}">
              <c16:uniqueId val="{00000008-9A30-4E44-B334-8F7FAE5F23F1}"/>
            </c:ext>
          </c:extLst>
        </c:ser>
        <c:dLbls>
          <c:showLegendKey val="0"/>
          <c:showVal val="1"/>
          <c:showCatName val="0"/>
          <c:showSerName val="0"/>
          <c:showPercent val="0"/>
          <c:showBubbleSize val="0"/>
        </c:dLbls>
        <c:gapWidth val="150"/>
        <c:overlap val="-25"/>
        <c:axId val="33598976"/>
        <c:axId val="127320640"/>
      </c:barChart>
      <c:catAx>
        <c:axId val="33598976"/>
        <c:scaling>
          <c:orientation val="minMax"/>
        </c:scaling>
        <c:delete val="0"/>
        <c:axPos val="b"/>
        <c:numFmt formatCode="General" sourceLinked="0"/>
        <c:majorTickMark val="none"/>
        <c:minorTickMark val="none"/>
        <c:tickLblPos val="nextTo"/>
        <c:txPr>
          <a:bodyPr/>
          <a:lstStyle/>
          <a:p>
            <a:pPr>
              <a:defRPr sz="1000" b="1"/>
            </a:pPr>
            <a:endParaRPr lang="en-US"/>
          </a:p>
        </c:txPr>
        <c:crossAx val="127320640"/>
        <c:crosses val="autoZero"/>
        <c:auto val="1"/>
        <c:lblAlgn val="ctr"/>
        <c:lblOffset val="100"/>
        <c:noMultiLvlLbl val="0"/>
      </c:catAx>
      <c:valAx>
        <c:axId val="127320640"/>
        <c:scaling>
          <c:orientation val="minMax"/>
        </c:scaling>
        <c:delete val="1"/>
        <c:axPos val="l"/>
        <c:numFmt formatCode="#,##0" sourceLinked="1"/>
        <c:majorTickMark val="out"/>
        <c:minorTickMark val="none"/>
        <c:tickLblPos val="nextTo"/>
        <c:crossAx val="335989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Average A18-34 Audience Per Minute</a:t>
            </a:r>
          </a:p>
        </c:rich>
      </c:tx>
      <c:layout>
        <c:manualLayout>
          <c:xMode val="edge"/>
          <c:yMode val="edge"/>
          <c:x val="0.26640277777777777"/>
          <c:y val="4.58491321156409E-2"/>
        </c:manualLayout>
      </c:layout>
      <c:overlay val="0"/>
    </c:title>
    <c:autoTitleDeleted val="0"/>
    <c:plotArea>
      <c:layout/>
      <c:barChart>
        <c:barDir val="col"/>
        <c:grouping val="clustered"/>
        <c:varyColors val="0"/>
        <c:ser>
          <c:idx val="0"/>
          <c:order val="0"/>
          <c:tx>
            <c:strRef>
              <c:f>Sheet1!$B$1</c:f>
              <c:strCache>
                <c:ptCount val="1"/>
                <c:pt idx="0">
                  <c:v>%</c:v>
                </c:pt>
              </c:strCache>
            </c:strRef>
          </c:tx>
          <c:invertIfNegative val="0"/>
          <c:dPt>
            <c:idx val="0"/>
            <c:invertIfNegative val="0"/>
            <c:bubble3D val="0"/>
            <c:spPr>
              <a:solidFill>
                <a:srgbClr val="FF0000"/>
              </a:solidFill>
            </c:spPr>
            <c:extLst>
              <c:ext xmlns:c16="http://schemas.microsoft.com/office/drawing/2014/chart" uri="{C3380CC4-5D6E-409C-BE32-E72D297353CC}">
                <c16:uniqueId val="{00000001-87A6-4832-B2A4-E1EC785B2BB5}"/>
              </c:ext>
            </c:extLst>
          </c:dPt>
          <c:dPt>
            <c:idx val="3"/>
            <c:invertIfNegative val="0"/>
            <c:bubble3D val="0"/>
            <c:spPr>
              <a:solidFill>
                <a:srgbClr val="FF0000"/>
              </a:solidFill>
            </c:spPr>
            <c:extLst>
              <c:ext xmlns:c16="http://schemas.microsoft.com/office/drawing/2014/chart" uri="{C3380CC4-5D6E-409C-BE32-E72D297353CC}">
                <c16:uniqueId val="{00000003-87A6-4832-B2A4-E1EC785B2BB5}"/>
              </c:ext>
            </c:extLst>
          </c:dPt>
          <c:dPt>
            <c:idx val="6"/>
            <c:invertIfNegative val="0"/>
            <c:bubble3D val="0"/>
            <c:spPr>
              <a:solidFill>
                <a:srgbClr val="FF0000"/>
              </a:solidFill>
            </c:spPr>
            <c:extLst>
              <c:ext xmlns:c16="http://schemas.microsoft.com/office/drawing/2014/chart" uri="{C3380CC4-5D6E-409C-BE32-E72D297353CC}">
                <c16:uniqueId val="{00000005-87A6-4832-B2A4-E1EC785B2BB5}"/>
              </c:ext>
            </c:extLst>
          </c:dPt>
          <c:dPt>
            <c:idx val="9"/>
            <c:invertIfNegative val="0"/>
            <c:bubble3D val="0"/>
            <c:spPr>
              <a:solidFill>
                <a:srgbClr val="FF0000"/>
              </a:solidFill>
            </c:spPr>
            <c:extLst>
              <c:ext xmlns:c16="http://schemas.microsoft.com/office/drawing/2014/chart" uri="{C3380CC4-5D6E-409C-BE32-E72D297353CC}">
                <c16:uniqueId val="{00000007-87A6-4832-B2A4-E1EC785B2BB5}"/>
              </c:ext>
            </c:extLst>
          </c:dPt>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TV</c:v>
                </c:pt>
                <c:pt idx="1">
                  <c:v>TV-Connected Devices</c:v>
                </c:pt>
                <c:pt idx="2">
                  <c:v>PC</c:v>
                </c:pt>
                <c:pt idx="3">
                  <c:v>PC Video</c:v>
                </c:pt>
                <c:pt idx="4">
                  <c:v>PC Social Network</c:v>
                </c:pt>
                <c:pt idx="5">
                  <c:v>Smartphone (App+Web)</c:v>
                </c:pt>
                <c:pt idx="6">
                  <c:v>Smartphone Video</c:v>
                </c:pt>
                <c:pt idx="7">
                  <c:v>Smartphone Social Network</c:v>
                </c:pt>
                <c:pt idx="8">
                  <c:v>Tablet (App+Web)</c:v>
                </c:pt>
                <c:pt idx="9">
                  <c:v>Tablet Video</c:v>
                </c:pt>
                <c:pt idx="10">
                  <c:v>Tablet Social Network</c:v>
                </c:pt>
              </c:strCache>
            </c:strRef>
          </c:cat>
          <c:val>
            <c:numRef>
              <c:f>Sheet1!$B$2:$B$12</c:f>
              <c:numCache>
                <c:formatCode>#,##0</c:formatCode>
                <c:ptCount val="11"/>
                <c:pt idx="0">
                  <c:v>7928600</c:v>
                </c:pt>
                <c:pt idx="1">
                  <c:v>2676210</c:v>
                </c:pt>
                <c:pt idx="2">
                  <c:v>2624278</c:v>
                </c:pt>
                <c:pt idx="3">
                  <c:v>709947</c:v>
                </c:pt>
                <c:pt idx="4">
                  <c:v>213551</c:v>
                </c:pt>
                <c:pt idx="5">
                  <c:v>5117978</c:v>
                </c:pt>
                <c:pt idx="6">
                  <c:v>238916</c:v>
                </c:pt>
                <c:pt idx="7">
                  <c:v>1671569</c:v>
                </c:pt>
                <c:pt idx="8">
                  <c:v>1391725</c:v>
                </c:pt>
                <c:pt idx="9">
                  <c:v>160388</c:v>
                </c:pt>
                <c:pt idx="10">
                  <c:v>386970</c:v>
                </c:pt>
              </c:numCache>
            </c:numRef>
          </c:val>
          <c:extLst>
            <c:ext xmlns:c16="http://schemas.microsoft.com/office/drawing/2014/chart" uri="{C3380CC4-5D6E-409C-BE32-E72D297353CC}">
              <c16:uniqueId val="{00000008-87A6-4832-B2A4-E1EC785B2BB5}"/>
            </c:ext>
          </c:extLst>
        </c:ser>
        <c:dLbls>
          <c:showLegendKey val="0"/>
          <c:showVal val="1"/>
          <c:showCatName val="0"/>
          <c:showSerName val="0"/>
          <c:showPercent val="0"/>
          <c:showBubbleSize val="0"/>
        </c:dLbls>
        <c:gapWidth val="150"/>
        <c:overlap val="-25"/>
        <c:axId val="33879552"/>
        <c:axId val="127324096"/>
      </c:barChart>
      <c:catAx>
        <c:axId val="33879552"/>
        <c:scaling>
          <c:orientation val="minMax"/>
        </c:scaling>
        <c:delete val="0"/>
        <c:axPos val="b"/>
        <c:numFmt formatCode="General" sourceLinked="0"/>
        <c:majorTickMark val="none"/>
        <c:minorTickMark val="none"/>
        <c:tickLblPos val="nextTo"/>
        <c:txPr>
          <a:bodyPr/>
          <a:lstStyle/>
          <a:p>
            <a:pPr>
              <a:defRPr sz="1000" b="1"/>
            </a:pPr>
            <a:endParaRPr lang="en-US"/>
          </a:p>
        </c:txPr>
        <c:crossAx val="127324096"/>
        <c:crosses val="autoZero"/>
        <c:auto val="1"/>
        <c:lblAlgn val="ctr"/>
        <c:lblOffset val="100"/>
        <c:noMultiLvlLbl val="0"/>
      </c:catAx>
      <c:valAx>
        <c:axId val="127324096"/>
        <c:scaling>
          <c:orientation val="minMax"/>
        </c:scaling>
        <c:delete val="1"/>
        <c:axPos val="l"/>
        <c:numFmt formatCode="#,##0" sourceLinked="1"/>
        <c:majorTickMark val="out"/>
        <c:minorTickMark val="none"/>
        <c:tickLblPos val="nextTo"/>
        <c:crossAx val="338795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 of A18+ Video Consumption By Device</a:t>
            </a:r>
          </a:p>
          <a:p>
            <a:pPr>
              <a:defRPr/>
            </a:pPr>
            <a:r>
              <a:rPr lang="en-US" sz="1800" dirty="0"/>
              <a:t>Based on Average Audience Per Minute</a:t>
            </a:r>
          </a:p>
        </c:rich>
      </c:tx>
      <c:overlay val="0"/>
    </c:title>
    <c:autoTitleDeleted val="0"/>
    <c:plotArea>
      <c:layout/>
      <c:pieChart>
        <c:varyColors val="1"/>
        <c:ser>
          <c:idx val="0"/>
          <c:order val="0"/>
          <c:tx>
            <c:strRef>
              <c:f>Sheet1!$B$1</c:f>
              <c:strCache>
                <c:ptCount val="1"/>
                <c:pt idx="0">
                  <c:v>%</c:v>
                </c:pt>
              </c:strCache>
            </c:strRef>
          </c:tx>
          <c:dPt>
            <c:idx val="0"/>
            <c:bubble3D val="0"/>
            <c:spPr>
              <a:solidFill>
                <a:schemeClr val="tx2">
                  <a:lumMod val="50000"/>
                </a:schemeClr>
              </a:solidFill>
            </c:spPr>
            <c:extLst>
              <c:ext xmlns:c16="http://schemas.microsoft.com/office/drawing/2014/chart" uri="{C3380CC4-5D6E-409C-BE32-E72D297353CC}">
                <c16:uniqueId val="{00000001-B08C-4956-9E12-C14253844EF7}"/>
              </c:ext>
            </c:extLst>
          </c:dPt>
          <c:dPt>
            <c:idx val="1"/>
            <c:bubble3D val="0"/>
            <c:spPr>
              <a:solidFill>
                <a:schemeClr val="accent1">
                  <a:lumMod val="60000"/>
                  <a:lumOff val="40000"/>
                </a:schemeClr>
              </a:solidFill>
            </c:spPr>
            <c:extLst>
              <c:ext xmlns:c16="http://schemas.microsoft.com/office/drawing/2014/chart" uri="{C3380CC4-5D6E-409C-BE32-E72D297353CC}">
                <c16:uniqueId val="{00000003-B08C-4956-9E12-C14253844EF7}"/>
              </c:ext>
            </c:extLst>
          </c:dPt>
          <c:dPt>
            <c:idx val="2"/>
            <c:bubble3D val="0"/>
            <c:spPr>
              <a:solidFill>
                <a:schemeClr val="accent1">
                  <a:lumMod val="40000"/>
                  <a:lumOff val="60000"/>
                </a:schemeClr>
              </a:solidFill>
            </c:spPr>
            <c:extLst>
              <c:ext xmlns:c16="http://schemas.microsoft.com/office/drawing/2014/chart" uri="{C3380CC4-5D6E-409C-BE32-E72D297353CC}">
                <c16:uniqueId val="{00000005-B08C-4956-9E12-C14253844EF7}"/>
              </c:ext>
            </c:extLst>
          </c:dPt>
          <c:dPt>
            <c:idx val="3"/>
            <c:bubble3D val="0"/>
            <c:spPr>
              <a:solidFill>
                <a:schemeClr val="accent1">
                  <a:lumMod val="20000"/>
                  <a:lumOff val="80000"/>
                </a:schemeClr>
              </a:solidFill>
            </c:spPr>
            <c:extLst>
              <c:ext xmlns:c16="http://schemas.microsoft.com/office/drawing/2014/chart" uri="{C3380CC4-5D6E-409C-BE32-E72D297353CC}">
                <c16:uniqueId val="{00000007-B08C-4956-9E12-C14253844EF7}"/>
              </c:ext>
            </c:extLst>
          </c:dPt>
          <c:dPt>
            <c:idx val="6"/>
            <c:bubble3D val="0"/>
            <c:spPr>
              <a:solidFill>
                <a:srgbClr val="FF0000"/>
              </a:solidFill>
            </c:spPr>
            <c:extLst>
              <c:ext xmlns:c16="http://schemas.microsoft.com/office/drawing/2014/chart" uri="{C3380CC4-5D6E-409C-BE32-E72D297353CC}">
                <c16:uniqueId val="{00000009-B08C-4956-9E12-C14253844EF7}"/>
              </c:ext>
            </c:extLst>
          </c:dPt>
          <c:dPt>
            <c:idx val="9"/>
            <c:bubble3D val="0"/>
            <c:spPr>
              <a:solidFill>
                <a:srgbClr val="FF0000"/>
              </a:solidFill>
            </c:spPr>
            <c:extLst>
              <c:ext xmlns:c16="http://schemas.microsoft.com/office/drawing/2014/chart" uri="{C3380CC4-5D6E-409C-BE32-E72D297353CC}">
                <c16:uniqueId val="{0000000B-B08C-4956-9E12-C14253844EF7}"/>
              </c:ext>
            </c:extLst>
          </c:dPt>
          <c:dLbls>
            <c:dLbl>
              <c:idx val="0"/>
              <c:layout>
                <c:manualLayout>
                  <c:x val="-0.12049704724409449"/>
                  <c:y val="1.1508441603987276E-2"/>
                </c:manualLayout>
              </c:layout>
              <c:spPr/>
              <c:txPr>
                <a:bodyPr/>
                <a:lstStyle/>
                <a:p>
                  <a:pPr>
                    <a:defRPr sz="1400" b="1">
                      <a:solidFill>
                        <a:schemeClr val="bg1"/>
                      </a:solidFill>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08C-4956-9E12-C14253844EF7}"/>
                </c:ext>
              </c:extLst>
            </c:dLbl>
            <c:dLbl>
              <c:idx val="1"/>
              <c:layout>
                <c:manualLayout>
                  <c:x val="-3.9401793525809274E-3"/>
                  <c:y val="8.61231335432044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08C-4956-9E12-C14253844EF7}"/>
                </c:ext>
              </c:extLst>
            </c:dLbl>
            <c:dLbl>
              <c:idx val="2"/>
              <c:layout>
                <c:manualLayout>
                  <c:x val="-1.659886264216973E-2"/>
                  <c:y val="5.50661485903841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08C-4956-9E12-C14253844EF7}"/>
                </c:ext>
              </c:extLst>
            </c:dLbl>
            <c:dLbl>
              <c:idx val="3"/>
              <c:layout>
                <c:manualLayout>
                  <c:x val="-5.39588801399825E-4"/>
                  <c:y val="-5.495706994648699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08C-4956-9E12-C14253844EF7}"/>
                </c:ext>
              </c:extLst>
            </c:dLbl>
            <c:spPr>
              <a:noFill/>
              <a:ln>
                <a:noFill/>
              </a:ln>
              <a:effectLst/>
            </c:spPr>
            <c:txPr>
              <a:bodyPr/>
              <a:lstStyle/>
              <a:p>
                <a:pPr>
                  <a:defRPr sz="14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TV</c:v>
                </c:pt>
                <c:pt idx="1">
                  <c:v>PC Video</c:v>
                </c:pt>
                <c:pt idx="2">
                  <c:v>Smartphone Video</c:v>
                </c:pt>
                <c:pt idx="3">
                  <c:v>Tablet Video</c:v>
                </c:pt>
              </c:strCache>
            </c:strRef>
          </c:cat>
          <c:val>
            <c:numRef>
              <c:f>Sheet1!$B$2:$B$5</c:f>
              <c:numCache>
                <c:formatCode>#,##0</c:formatCode>
                <c:ptCount val="4"/>
                <c:pt idx="0">
                  <c:v>45431944</c:v>
                </c:pt>
                <c:pt idx="1">
                  <c:v>1864998</c:v>
                </c:pt>
                <c:pt idx="2">
                  <c:v>426672</c:v>
                </c:pt>
                <c:pt idx="3">
                  <c:v>265445</c:v>
                </c:pt>
              </c:numCache>
            </c:numRef>
          </c:val>
          <c:extLst>
            <c:ext xmlns:c16="http://schemas.microsoft.com/office/drawing/2014/chart" uri="{C3380CC4-5D6E-409C-BE32-E72D297353CC}">
              <c16:uniqueId val="{0000000C-B08C-4956-9E12-C14253844EF7}"/>
            </c:ext>
          </c:extLst>
        </c:ser>
        <c:dLbls>
          <c:showLegendKey val="0"/>
          <c:showVal val="0"/>
          <c:showCatName val="1"/>
          <c:showSerName val="0"/>
          <c:showPercent val="1"/>
          <c:showBubbleSize val="0"/>
          <c:showLeaderLines val="1"/>
        </c:dLbls>
        <c:firstSliceAng val="276"/>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 of A18-34 Video Consumption By Device</a:t>
            </a:r>
          </a:p>
          <a:p>
            <a:pPr>
              <a:defRPr/>
            </a:pPr>
            <a:r>
              <a:rPr lang="en-US" sz="1800" dirty="0"/>
              <a:t>Based on Average Audience Per Minute</a:t>
            </a:r>
          </a:p>
        </c:rich>
      </c:tx>
      <c:overlay val="0"/>
    </c:title>
    <c:autoTitleDeleted val="0"/>
    <c:plotArea>
      <c:layout/>
      <c:pieChart>
        <c:varyColors val="1"/>
        <c:ser>
          <c:idx val="0"/>
          <c:order val="0"/>
          <c:tx>
            <c:strRef>
              <c:f>Sheet1!$B$1</c:f>
              <c:strCache>
                <c:ptCount val="1"/>
                <c:pt idx="0">
                  <c:v>%</c:v>
                </c:pt>
              </c:strCache>
            </c:strRef>
          </c:tx>
          <c:dPt>
            <c:idx val="0"/>
            <c:bubble3D val="0"/>
            <c:spPr>
              <a:solidFill>
                <a:schemeClr val="tx2">
                  <a:lumMod val="50000"/>
                </a:schemeClr>
              </a:solidFill>
            </c:spPr>
            <c:extLst>
              <c:ext xmlns:c16="http://schemas.microsoft.com/office/drawing/2014/chart" uri="{C3380CC4-5D6E-409C-BE32-E72D297353CC}">
                <c16:uniqueId val="{00000001-7A18-43F3-801C-AD15FA959614}"/>
              </c:ext>
            </c:extLst>
          </c:dPt>
          <c:dPt>
            <c:idx val="1"/>
            <c:bubble3D val="0"/>
            <c:spPr>
              <a:solidFill>
                <a:schemeClr val="accent1">
                  <a:lumMod val="60000"/>
                  <a:lumOff val="40000"/>
                </a:schemeClr>
              </a:solidFill>
            </c:spPr>
            <c:extLst>
              <c:ext xmlns:c16="http://schemas.microsoft.com/office/drawing/2014/chart" uri="{C3380CC4-5D6E-409C-BE32-E72D297353CC}">
                <c16:uniqueId val="{00000003-7A18-43F3-801C-AD15FA959614}"/>
              </c:ext>
            </c:extLst>
          </c:dPt>
          <c:dPt>
            <c:idx val="2"/>
            <c:bubble3D val="0"/>
            <c:spPr>
              <a:solidFill>
                <a:schemeClr val="accent1">
                  <a:lumMod val="40000"/>
                  <a:lumOff val="60000"/>
                </a:schemeClr>
              </a:solidFill>
            </c:spPr>
            <c:extLst>
              <c:ext xmlns:c16="http://schemas.microsoft.com/office/drawing/2014/chart" uri="{C3380CC4-5D6E-409C-BE32-E72D297353CC}">
                <c16:uniqueId val="{00000005-7A18-43F3-801C-AD15FA959614}"/>
              </c:ext>
            </c:extLst>
          </c:dPt>
          <c:dPt>
            <c:idx val="3"/>
            <c:bubble3D val="0"/>
            <c:spPr>
              <a:solidFill>
                <a:schemeClr val="accent1">
                  <a:lumMod val="20000"/>
                  <a:lumOff val="80000"/>
                </a:schemeClr>
              </a:solidFill>
            </c:spPr>
            <c:extLst>
              <c:ext xmlns:c16="http://schemas.microsoft.com/office/drawing/2014/chart" uri="{C3380CC4-5D6E-409C-BE32-E72D297353CC}">
                <c16:uniqueId val="{00000007-7A18-43F3-801C-AD15FA959614}"/>
              </c:ext>
            </c:extLst>
          </c:dPt>
          <c:dPt>
            <c:idx val="6"/>
            <c:bubble3D val="0"/>
            <c:spPr>
              <a:solidFill>
                <a:srgbClr val="FF0000"/>
              </a:solidFill>
            </c:spPr>
            <c:extLst>
              <c:ext xmlns:c16="http://schemas.microsoft.com/office/drawing/2014/chart" uri="{C3380CC4-5D6E-409C-BE32-E72D297353CC}">
                <c16:uniqueId val="{00000009-7A18-43F3-801C-AD15FA959614}"/>
              </c:ext>
            </c:extLst>
          </c:dPt>
          <c:dPt>
            <c:idx val="9"/>
            <c:bubble3D val="0"/>
            <c:spPr>
              <a:solidFill>
                <a:srgbClr val="FF0000"/>
              </a:solidFill>
            </c:spPr>
            <c:extLst>
              <c:ext xmlns:c16="http://schemas.microsoft.com/office/drawing/2014/chart" uri="{C3380CC4-5D6E-409C-BE32-E72D297353CC}">
                <c16:uniqueId val="{0000000B-7A18-43F3-801C-AD15FA959614}"/>
              </c:ext>
            </c:extLst>
          </c:dPt>
          <c:dLbls>
            <c:dLbl>
              <c:idx val="0"/>
              <c:layout>
                <c:manualLayout>
                  <c:x val="-0.10391601049868766"/>
                  <c:y val="0.10468610105994529"/>
                </c:manualLayout>
              </c:layout>
              <c:spPr/>
              <c:txPr>
                <a:bodyPr/>
                <a:lstStyle/>
                <a:p>
                  <a:pPr>
                    <a:defRPr sz="1400" b="1">
                      <a:solidFill>
                        <a:schemeClr val="bg1"/>
                      </a:solidFill>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A18-43F3-801C-AD15FA959614}"/>
                </c:ext>
              </c:extLst>
            </c:dLbl>
            <c:dLbl>
              <c:idx val="1"/>
              <c:layout>
                <c:manualLayout>
                  <c:x val="-8.106846019247594E-3"/>
                  <c:y val="1.73494353697430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A18-43F3-801C-AD15FA959614}"/>
                </c:ext>
              </c:extLst>
            </c:dLbl>
            <c:dLbl>
              <c:idx val="2"/>
              <c:layout>
                <c:manualLayout>
                  <c:x val="-1.6598807961504813E-2"/>
                  <c:y val="1.24919544830033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A18-43F3-801C-AD15FA959614}"/>
                </c:ext>
              </c:extLst>
            </c:dLbl>
            <c:spPr>
              <a:noFill/>
              <a:ln>
                <a:noFill/>
              </a:ln>
              <a:effectLst/>
            </c:spPr>
            <c:txPr>
              <a:bodyPr/>
              <a:lstStyle/>
              <a:p>
                <a:pPr>
                  <a:defRPr sz="14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TV</c:v>
                </c:pt>
                <c:pt idx="1">
                  <c:v>PC Video</c:v>
                </c:pt>
                <c:pt idx="2">
                  <c:v>Smartphone Video</c:v>
                </c:pt>
                <c:pt idx="3">
                  <c:v>Tablet Video</c:v>
                </c:pt>
              </c:strCache>
            </c:strRef>
          </c:cat>
          <c:val>
            <c:numRef>
              <c:f>Sheet1!$B$2:$B$5</c:f>
              <c:numCache>
                <c:formatCode>#,##0</c:formatCode>
                <c:ptCount val="4"/>
                <c:pt idx="0">
                  <c:v>7928600</c:v>
                </c:pt>
                <c:pt idx="1">
                  <c:v>709947</c:v>
                </c:pt>
                <c:pt idx="2">
                  <c:v>238916</c:v>
                </c:pt>
                <c:pt idx="3">
                  <c:v>160388</c:v>
                </c:pt>
              </c:numCache>
            </c:numRef>
          </c:val>
          <c:extLst>
            <c:ext xmlns:c16="http://schemas.microsoft.com/office/drawing/2014/chart" uri="{C3380CC4-5D6E-409C-BE32-E72D297353CC}">
              <c16:uniqueId val="{0000000C-7A18-43F3-801C-AD15FA959614}"/>
            </c:ext>
          </c:extLst>
        </c:ser>
        <c:dLbls>
          <c:showLegendKey val="0"/>
          <c:showVal val="0"/>
          <c:showCatName val="1"/>
          <c:showSerName val="0"/>
          <c:showPercent val="1"/>
          <c:showBubbleSize val="0"/>
          <c:showLeaderLines val="1"/>
        </c:dLbls>
        <c:firstSliceAng val="276"/>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F0000"/>
            </a:solidFill>
          </c:spPr>
          <c:invertIfNegative val="0"/>
          <c:dPt>
            <c:idx val="0"/>
            <c:invertIfNegative val="0"/>
            <c:bubble3D val="0"/>
            <c:spPr>
              <a:solidFill>
                <a:schemeClr val="tx2"/>
              </a:solidFill>
            </c:spPr>
            <c:extLst>
              <c:ext xmlns:c16="http://schemas.microsoft.com/office/drawing/2014/chart" uri="{C3380CC4-5D6E-409C-BE32-E72D297353CC}">
                <c16:uniqueId val="{00000001-DE6F-41B2-AA97-C23011C24993}"/>
              </c:ext>
            </c:extLst>
          </c:dPt>
          <c:dLbls>
            <c:dLbl>
              <c:idx val="2"/>
              <c:layout>
                <c:manualLayout>
                  <c:x val="-1.3866554394889898E-3"/>
                  <c:y val="-1.874999999999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E6F-41B2-AA97-C23011C24993}"/>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TV Brands</c:v>
                </c:pt>
                <c:pt idx="1">
                  <c:v>Facebook</c:v>
                </c:pt>
                <c:pt idx="2">
                  <c:v>Pandora</c:v>
                </c:pt>
                <c:pt idx="3">
                  <c:v>YouTube</c:v>
                </c:pt>
                <c:pt idx="4">
                  <c:v>Google.com</c:v>
                </c:pt>
                <c:pt idx="5">
                  <c:v>Yahoo.com</c:v>
                </c:pt>
                <c:pt idx="6">
                  <c:v>Instagram</c:v>
                </c:pt>
                <c:pt idx="7">
                  <c:v>Spotify</c:v>
                </c:pt>
                <c:pt idx="8">
                  <c:v>Amazon</c:v>
                </c:pt>
                <c:pt idx="9">
                  <c:v>Snapchat</c:v>
                </c:pt>
                <c:pt idx="10">
                  <c:v>Pinterest</c:v>
                </c:pt>
                <c:pt idx="11">
                  <c:v>Twitter</c:v>
                </c:pt>
                <c:pt idx="12">
                  <c:v>MSN.com</c:v>
                </c:pt>
                <c:pt idx="13">
                  <c:v>AOL.com</c:v>
                </c:pt>
                <c:pt idx="14">
                  <c:v>Tumblr</c:v>
                </c:pt>
                <c:pt idx="15">
                  <c:v>Craiglist</c:v>
                </c:pt>
                <c:pt idx="16">
                  <c:v>eBay</c:v>
                </c:pt>
                <c:pt idx="17">
                  <c:v>Twitch</c:v>
                </c:pt>
                <c:pt idx="18">
                  <c:v>WhatsApp</c:v>
                </c:pt>
                <c:pt idx="19">
                  <c:v>Vevo</c:v>
                </c:pt>
                <c:pt idx="20">
                  <c:v>LinkedIn</c:v>
                </c:pt>
              </c:strCache>
            </c:strRef>
          </c:cat>
          <c:val>
            <c:numRef>
              <c:f>Sheet1!$B$2:$B$22</c:f>
              <c:numCache>
                <c:formatCode>#,##0.0</c:formatCode>
                <c:ptCount val="21"/>
                <c:pt idx="0">
                  <c:v>30943.3</c:v>
                </c:pt>
                <c:pt idx="1">
                  <c:v>4409.4014784946239</c:v>
                </c:pt>
                <c:pt idx="2">
                  <c:v>2139.6232750896056</c:v>
                </c:pt>
                <c:pt idx="3">
                  <c:v>2103.6502240143368</c:v>
                </c:pt>
                <c:pt idx="4">
                  <c:v>930.78346774193551</c:v>
                </c:pt>
                <c:pt idx="5">
                  <c:v>668.10228494623652</c:v>
                </c:pt>
                <c:pt idx="6">
                  <c:v>457.40969982078855</c:v>
                </c:pt>
                <c:pt idx="7">
                  <c:v>444.49061379928315</c:v>
                </c:pt>
                <c:pt idx="8">
                  <c:v>283.14623655913982</c:v>
                </c:pt>
                <c:pt idx="9">
                  <c:v>243.95427867383512</c:v>
                </c:pt>
                <c:pt idx="10">
                  <c:v>178.94973118279569</c:v>
                </c:pt>
                <c:pt idx="11">
                  <c:v>167.34852150537634</c:v>
                </c:pt>
                <c:pt idx="12">
                  <c:v>144.43734318996417</c:v>
                </c:pt>
                <c:pt idx="13">
                  <c:v>139.93635752688172</c:v>
                </c:pt>
                <c:pt idx="14">
                  <c:v>99.993391577060933</c:v>
                </c:pt>
                <c:pt idx="15">
                  <c:v>94.320250896057345</c:v>
                </c:pt>
                <c:pt idx="16">
                  <c:v>83.887679211469532</c:v>
                </c:pt>
                <c:pt idx="17">
                  <c:v>83.492585125448016</c:v>
                </c:pt>
                <c:pt idx="18">
                  <c:v>76.839068100358418</c:v>
                </c:pt>
                <c:pt idx="19">
                  <c:v>55.205936379928318</c:v>
                </c:pt>
                <c:pt idx="20">
                  <c:v>45.210327060931903</c:v>
                </c:pt>
              </c:numCache>
            </c:numRef>
          </c:val>
          <c:extLst>
            <c:ext xmlns:c16="http://schemas.microsoft.com/office/drawing/2014/chart" uri="{C3380CC4-5D6E-409C-BE32-E72D297353CC}">
              <c16:uniqueId val="{00000003-DE6F-41B2-AA97-C23011C24993}"/>
            </c:ext>
          </c:extLst>
        </c:ser>
        <c:dLbls>
          <c:showLegendKey val="0"/>
          <c:showVal val="1"/>
          <c:showCatName val="0"/>
          <c:showSerName val="0"/>
          <c:showPercent val="0"/>
          <c:showBubbleSize val="0"/>
        </c:dLbls>
        <c:gapWidth val="150"/>
        <c:overlap val="-25"/>
        <c:axId val="35773952"/>
        <c:axId val="184590912"/>
      </c:barChart>
      <c:catAx>
        <c:axId val="35773952"/>
        <c:scaling>
          <c:orientation val="minMax"/>
        </c:scaling>
        <c:delete val="0"/>
        <c:axPos val="b"/>
        <c:numFmt formatCode="General" sourceLinked="0"/>
        <c:majorTickMark val="none"/>
        <c:minorTickMark val="none"/>
        <c:tickLblPos val="nextTo"/>
        <c:txPr>
          <a:bodyPr/>
          <a:lstStyle/>
          <a:p>
            <a:pPr>
              <a:defRPr sz="600" b="1"/>
            </a:pPr>
            <a:endParaRPr lang="en-US"/>
          </a:p>
        </c:txPr>
        <c:crossAx val="184590912"/>
        <c:crosses val="autoZero"/>
        <c:auto val="1"/>
        <c:lblAlgn val="ctr"/>
        <c:lblOffset val="100"/>
        <c:noMultiLvlLbl val="0"/>
      </c:catAx>
      <c:valAx>
        <c:axId val="184590912"/>
        <c:scaling>
          <c:orientation val="minMax"/>
        </c:scaling>
        <c:delete val="1"/>
        <c:axPos val="l"/>
        <c:numFmt formatCode="#,##0.0" sourceLinked="1"/>
        <c:majorTickMark val="out"/>
        <c:minorTickMark val="none"/>
        <c:tickLblPos val="nextTo"/>
        <c:crossAx val="357739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F0000"/>
            </a:solidFill>
          </c:spPr>
          <c:invertIfNegative val="0"/>
          <c:dPt>
            <c:idx val="0"/>
            <c:invertIfNegative val="0"/>
            <c:bubble3D val="0"/>
            <c:spPr>
              <a:solidFill>
                <a:schemeClr val="tx2"/>
              </a:solidFill>
            </c:spPr>
            <c:extLst>
              <c:ext xmlns:c16="http://schemas.microsoft.com/office/drawing/2014/chart" uri="{C3380CC4-5D6E-409C-BE32-E72D297353CC}">
                <c16:uniqueId val="{00000001-975F-4684-A252-5FDBF194920A}"/>
              </c:ext>
            </c:extLst>
          </c:dPt>
          <c:dLbls>
            <c:dLbl>
              <c:idx val="2"/>
              <c:layout>
                <c:manualLayout>
                  <c:x val="-1.3866554394889898E-3"/>
                  <c:y val="-1.874999999999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75F-4684-A252-5FDBF194920A}"/>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TV Brands</c:v>
                </c:pt>
                <c:pt idx="1">
                  <c:v>Facebook</c:v>
                </c:pt>
                <c:pt idx="2">
                  <c:v>Pandora</c:v>
                </c:pt>
                <c:pt idx="3">
                  <c:v>YouTube</c:v>
                </c:pt>
                <c:pt idx="4">
                  <c:v>Google</c:v>
                </c:pt>
                <c:pt idx="5">
                  <c:v>Spotify</c:v>
                </c:pt>
                <c:pt idx="6">
                  <c:v>Instagram</c:v>
                </c:pt>
                <c:pt idx="7">
                  <c:v>Snapchat</c:v>
                </c:pt>
                <c:pt idx="8">
                  <c:v>Twitter</c:v>
                </c:pt>
                <c:pt idx="9">
                  <c:v>Amazon</c:v>
                </c:pt>
                <c:pt idx="10">
                  <c:v>Yahoo.com</c:v>
                </c:pt>
                <c:pt idx="11">
                  <c:v>Pinterest</c:v>
                </c:pt>
                <c:pt idx="12">
                  <c:v>Twitch</c:v>
                </c:pt>
                <c:pt idx="13">
                  <c:v>Tumblr</c:v>
                </c:pt>
                <c:pt idx="14">
                  <c:v>Skype</c:v>
                </c:pt>
                <c:pt idx="15">
                  <c:v>WhatsApp</c:v>
                </c:pt>
                <c:pt idx="16">
                  <c:v>Vevo</c:v>
                </c:pt>
                <c:pt idx="17">
                  <c:v>Craigslist</c:v>
                </c:pt>
                <c:pt idx="18">
                  <c:v>Buzzfeed</c:v>
                </c:pt>
                <c:pt idx="19">
                  <c:v>Imgur</c:v>
                </c:pt>
                <c:pt idx="20">
                  <c:v>eBay</c:v>
                </c:pt>
              </c:strCache>
            </c:strRef>
          </c:cat>
          <c:val>
            <c:numRef>
              <c:f>Sheet1!$B$2:$B$22</c:f>
              <c:numCache>
                <c:formatCode>#,##0.0</c:formatCode>
                <c:ptCount val="21"/>
                <c:pt idx="0">
                  <c:v>5308.3</c:v>
                </c:pt>
                <c:pt idx="1">
                  <c:v>1776.5019265232975</c:v>
                </c:pt>
                <c:pt idx="2">
                  <c:v>1257.0581093189962</c:v>
                </c:pt>
                <c:pt idx="3">
                  <c:v>1098.3294354838711</c:v>
                </c:pt>
                <c:pt idx="4">
                  <c:v>378.3376120071685</c:v>
                </c:pt>
                <c:pt idx="5">
                  <c:v>357.11267921146953</c:v>
                </c:pt>
                <c:pt idx="6">
                  <c:v>347.26713709677421</c:v>
                </c:pt>
                <c:pt idx="7">
                  <c:v>220.81348566308245</c:v>
                </c:pt>
                <c:pt idx="8">
                  <c:v>112.33819444444444</c:v>
                </c:pt>
                <c:pt idx="9">
                  <c:v>102.18452060931899</c:v>
                </c:pt>
                <c:pt idx="10">
                  <c:v>91.20073924731183</c:v>
                </c:pt>
                <c:pt idx="11">
                  <c:v>89.081205197132618</c:v>
                </c:pt>
                <c:pt idx="12">
                  <c:v>74.649126344086014</c:v>
                </c:pt>
                <c:pt idx="13">
                  <c:v>72.635730286738351</c:v>
                </c:pt>
                <c:pt idx="14">
                  <c:v>55.336895161290329</c:v>
                </c:pt>
                <c:pt idx="15">
                  <c:v>45.50600358422939</c:v>
                </c:pt>
                <c:pt idx="16">
                  <c:v>30.844847670250896</c:v>
                </c:pt>
                <c:pt idx="17">
                  <c:v>29.509655017921148</c:v>
                </c:pt>
                <c:pt idx="18">
                  <c:v>26.301702508960574</c:v>
                </c:pt>
                <c:pt idx="19">
                  <c:v>23.68812724014337</c:v>
                </c:pt>
                <c:pt idx="20">
                  <c:v>16.836379928315413</c:v>
                </c:pt>
              </c:numCache>
            </c:numRef>
          </c:val>
          <c:extLst>
            <c:ext xmlns:c16="http://schemas.microsoft.com/office/drawing/2014/chart" uri="{C3380CC4-5D6E-409C-BE32-E72D297353CC}">
              <c16:uniqueId val="{00000003-975F-4684-A252-5FDBF194920A}"/>
            </c:ext>
          </c:extLst>
        </c:ser>
        <c:dLbls>
          <c:showLegendKey val="0"/>
          <c:showVal val="1"/>
          <c:showCatName val="0"/>
          <c:showSerName val="0"/>
          <c:showPercent val="0"/>
          <c:showBubbleSize val="0"/>
        </c:dLbls>
        <c:gapWidth val="150"/>
        <c:overlap val="-25"/>
        <c:axId val="35892224"/>
        <c:axId val="197771840"/>
      </c:barChart>
      <c:catAx>
        <c:axId val="35892224"/>
        <c:scaling>
          <c:orientation val="minMax"/>
        </c:scaling>
        <c:delete val="0"/>
        <c:axPos val="b"/>
        <c:numFmt formatCode="General" sourceLinked="0"/>
        <c:majorTickMark val="none"/>
        <c:minorTickMark val="none"/>
        <c:tickLblPos val="nextTo"/>
        <c:txPr>
          <a:bodyPr/>
          <a:lstStyle/>
          <a:p>
            <a:pPr>
              <a:defRPr sz="600" b="1"/>
            </a:pPr>
            <a:endParaRPr lang="en-US"/>
          </a:p>
        </c:txPr>
        <c:crossAx val="197771840"/>
        <c:crosses val="autoZero"/>
        <c:auto val="1"/>
        <c:lblAlgn val="ctr"/>
        <c:lblOffset val="100"/>
        <c:noMultiLvlLbl val="0"/>
      </c:catAx>
      <c:valAx>
        <c:axId val="197771840"/>
        <c:scaling>
          <c:orientation val="minMax"/>
        </c:scaling>
        <c:delete val="1"/>
        <c:axPos val="l"/>
        <c:numFmt formatCode="#,##0.0" sourceLinked="1"/>
        <c:majorTickMark val="out"/>
        <c:minorTickMark val="none"/>
        <c:tickLblPos val="nextTo"/>
        <c:crossAx val="358922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B3C34A0-82D1-4CF9-8FD9-4C74F7B57B0F}" type="datetimeFigureOut">
              <a:rPr lang="en-US" smtClean="0"/>
              <a:t>4/26/2016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CDD90F4-894D-4692-97D2-641C265C9D19}" type="slidenum">
              <a:rPr lang="en-US" smtClean="0"/>
              <a:t>‹#›</a:t>
            </a:fld>
            <a:endParaRPr lang="en-US"/>
          </a:p>
        </p:txBody>
      </p:sp>
    </p:spTree>
    <p:extLst>
      <p:ext uri="{BB962C8B-B14F-4D97-AF65-F5344CB8AC3E}">
        <p14:creationId xmlns:p14="http://schemas.microsoft.com/office/powerpoint/2010/main" val="1197002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1937A0-EC77-4249-AE2B-D43849EEEE5D}" type="slidenum">
              <a:rPr lang="en-US">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774982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1937A0-EC77-4249-AE2B-D43849EEEE5D}"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774982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1937A0-EC77-4249-AE2B-D43849EEEE5D}"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774982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1937A0-EC77-4249-AE2B-D43849EEEE5D}"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774982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1937A0-EC77-4249-AE2B-D43849EEEE5D}"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774982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1937A0-EC77-4249-AE2B-D43849EEEE5D}" type="slidenum">
              <a:rPr lang="en-US">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774982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1937A0-EC77-4249-AE2B-D43849EEEE5D}" type="slidenum">
              <a:rPr lang="en-US">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774982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1937A0-EC77-4249-AE2B-D43849EEEE5D}" type="slidenum">
              <a:rPr lang="en-US">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774982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1937A0-EC77-4249-AE2B-D43849EEEE5D}" type="slidenum">
              <a:rPr lang="en-US">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774982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1937A0-EC77-4249-AE2B-D43849EEEE5D}" type="slidenum">
              <a:rPr lang="en-US">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774982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1937A0-EC77-4249-AE2B-D43849EEEE5D}" type="slidenum">
              <a:rPr lang="en-US">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774982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1937A0-EC77-4249-AE2B-D43849EEEE5D}"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774982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1937A0-EC77-4249-AE2B-D43849EEEE5D}" type="slidenum">
              <a:rPr lang="en-US">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774982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1937A0-EC77-4249-AE2B-D43849EEEE5D}" type="slidenum">
              <a:rPr lang="en-US">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774982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1937A0-EC77-4249-AE2B-D43849EEEE5D}" type="slidenum">
              <a:rPr lang="en-US">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774982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1937A0-EC77-4249-AE2B-D43849EEEE5D}" type="slidenum">
              <a:rPr lang="en-US">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774982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1937A0-EC77-4249-AE2B-D43849EEEE5D}"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774982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1937A0-EC77-4249-AE2B-D43849EEEE5D}"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774982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1937A0-EC77-4249-AE2B-D43849EEEE5D}"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74982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1937A0-EC77-4249-AE2B-D43849EEEE5D}"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774982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1937A0-EC77-4249-AE2B-D43849EEEE5D}"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774982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1937A0-EC77-4249-AE2B-D43849EEEE5D}"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774982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1937A0-EC77-4249-AE2B-D43849EEEE5D}"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774982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5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133" y="567940"/>
            <a:ext cx="5510261" cy="994545"/>
          </a:xfrm>
          <a:prstGeom prst="rect">
            <a:avLst/>
          </a:prstGeom>
        </p:spPr>
        <p:txBody>
          <a:bodyPr/>
          <a:lstStyle>
            <a:lvl1pPr algn="l">
              <a:defRPr spc="-100">
                <a:solidFill>
                  <a:srgbClr val="3775A2"/>
                </a:solidFill>
                <a:latin typeface="Trebuchet MS"/>
                <a:cs typeface="Trebuchet MS"/>
              </a:defRPr>
            </a:lvl1pPr>
          </a:lstStyle>
          <a:p>
            <a:r>
              <a:rPr lang="en-US" dirty="0"/>
              <a:t>Sample Page Layout</a:t>
            </a:r>
          </a:p>
        </p:txBody>
      </p:sp>
      <p:sp>
        <p:nvSpPr>
          <p:cNvPr id="3" name="Subtitle 2"/>
          <p:cNvSpPr>
            <a:spLocks noGrp="1"/>
          </p:cNvSpPr>
          <p:nvPr>
            <p:ph type="subTitle" idx="1" hasCustomPrompt="1"/>
          </p:nvPr>
        </p:nvSpPr>
        <p:spPr>
          <a:xfrm>
            <a:off x="616527" y="368684"/>
            <a:ext cx="5910503"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Sample Pre-Head</a:t>
            </a:r>
          </a:p>
        </p:txBody>
      </p:sp>
      <p:sp>
        <p:nvSpPr>
          <p:cNvPr id="5" name="Footer Placeholder 4"/>
          <p:cNvSpPr>
            <a:spLocks noGrp="1"/>
          </p:cNvSpPr>
          <p:nvPr>
            <p:ph type="ftr" sz="quarter" idx="11"/>
          </p:nvPr>
        </p:nvSpPr>
        <p:spPr>
          <a:xfrm>
            <a:off x="479064" y="6410229"/>
            <a:ext cx="6963906" cy="365125"/>
          </a:xfrm>
          <a:prstGeom prst="rect">
            <a:avLst/>
          </a:prstGeom>
        </p:spPr>
        <p:txBody>
          <a:bodyPr/>
          <a:lstStyle>
            <a:lvl1pPr>
              <a:defRPr sz="900">
                <a:solidFill>
                  <a:schemeClr val="bg1"/>
                </a:solidFill>
                <a:latin typeface="Trebuchet MS"/>
                <a:cs typeface="Trebuchet MS"/>
              </a:defRPr>
            </a:lvl1pPr>
          </a:lstStyle>
          <a:p>
            <a:endParaRPr lang="en-US" dirty="0">
              <a:solidFill>
                <a:prstClr val="white"/>
              </a:solidFill>
            </a:endParaRPr>
          </a:p>
        </p:txBody>
      </p:sp>
      <p:sp>
        <p:nvSpPr>
          <p:cNvPr id="9" name="Text Placeholder 8"/>
          <p:cNvSpPr>
            <a:spLocks noGrp="1"/>
          </p:cNvSpPr>
          <p:nvPr>
            <p:ph type="body" sz="quarter" idx="13" hasCustomPrompt="1"/>
          </p:nvPr>
        </p:nvSpPr>
        <p:spPr>
          <a:xfrm>
            <a:off x="601664" y="1809172"/>
            <a:ext cx="4716942" cy="2624283"/>
          </a:xfrm>
          <a:prstGeom prst="rect">
            <a:avLst/>
          </a:prstGeom>
        </p:spPr>
        <p:txBody>
          <a:bodyPr vert="horz"/>
          <a:lstStyle>
            <a:lvl1pPr marL="0" indent="0">
              <a:buFontTx/>
              <a:buNone/>
              <a:defRPr sz="2200">
                <a:latin typeface="Trebuchet MS"/>
                <a:cs typeface="Trebuchet MS"/>
              </a:defRPr>
            </a:lvl1pPr>
          </a:lstStyle>
          <a:p>
            <a:pPr lvl="0"/>
            <a:r>
              <a:rPr lang="en-US" dirty="0"/>
              <a:t>In 2014, the VAB released a study called “What’s Driving Digital?” which looked at the impact of monthly TV spend on the website traffic of 75 “pure-play” Internet brands such as Priceline, </a:t>
            </a:r>
            <a:r>
              <a:rPr lang="en-US" dirty="0" err="1"/>
              <a:t>E*Trade</a:t>
            </a:r>
            <a:r>
              <a:rPr lang="en-US" dirty="0"/>
              <a:t> and </a:t>
            </a:r>
            <a:r>
              <a:rPr lang="en-US" dirty="0" err="1"/>
              <a:t>Match.com</a:t>
            </a:r>
            <a:r>
              <a:rPr lang="en-US" dirty="0"/>
              <a:t> to name just a few.</a:t>
            </a:r>
          </a:p>
          <a:p>
            <a:pPr lvl="0"/>
            <a:r>
              <a:rPr lang="en-US" dirty="0"/>
              <a:t> </a:t>
            </a:r>
          </a:p>
        </p:txBody>
      </p:sp>
      <p:sp>
        <p:nvSpPr>
          <p:cNvPr id="10" name="Text Placeholder 8"/>
          <p:cNvSpPr>
            <a:spLocks noGrp="1"/>
          </p:cNvSpPr>
          <p:nvPr>
            <p:ph type="body" sz="quarter" idx="14" hasCustomPrompt="1"/>
          </p:nvPr>
        </p:nvSpPr>
        <p:spPr>
          <a:xfrm>
            <a:off x="616527" y="4640118"/>
            <a:ext cx="4716942" cy="1363519"/>
          </a:xfrm>
          <a:prstGeom prst="rect">
            <a:avLst/>
          </a:prstGeom>
        </p:spPr>
        <p:txBody>
          <a:bodyPr vert="horz"/>
          <a:lstStyle>
            <a:lvl1pPr marL="0" indent="0">
              <a:buFontTx/>
              <a:buNone/>
              <a:defRPr sz="1800">
                <a:latin typeface="Trebuchet MS"/>
                <a:cs typeface="Trebuchet MS"/>
              </a:defRPr>
            </a:lvl1pPr>
          </a:lstStyle>
          <a:p>
            <a:pPr lvl="0"/>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endParaRPr lang="en-US" dirty="0"/>
          </a:p>
          <a:p>
            <a:pPr lvl="0"/>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a:t>
            </a:r>
            <a:endParaRPr lang="en-US" dirty="0"/>
          </a:p>
        </p:txBody>
      </p:sp>
      <p:sp>
        <p:nvSpPr>
          <p:cNvPr id="11" name="Subtitle 2"/>
          <p:cNvSpPr txBox="1">
            <a:spLocks/>
          </p:cNvSpPr>
          <p:nvPr userDrawn="1"/>
        </p:nvSpPr>
        <p:spPr>
          <a:xfrm>
            <a:off x="8412018" y="6309349"/>
            <a:ext cx="554952" cy="417563"/>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fld id="{21AD1E46-6C0E-2740-8AE4-E7555976E32C}" type="slidenum">
              <a:rPr lang="en-US" smtClean="0">
                <a:latin typeface="Trebuchet MS"/>
                <a:cs typeface="Trebuchet MS"/>
              </a:rPr>
              <a:pPr algn="ctr"/>
              <a:t>‹#›</a:t>
            </a:fld>
            <a:endParaRPr lang="en-US" dirty="0">
              <a:latin typeface="Trebuchet MS"/>
              <a:cs typeface="Trebuchet MS"/>
            </a:endParaRPr>
          </a:p>
        </p:txBody>
      </p:sp>
    </p:spTree>
    <p:extLst>
      <p:ext uri="{BB962C8B-B14F-4D97-AF65-F5344CB8AC3E}">
        <p14:creationId xmlns:p14="http://schemas.microsoft.com/office/powerpoint/2010/main" val="3424206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AC1FEA6-59F1-4F03-8DB8-30B11EE4A506}" type="datetime1">
              <a:rPr lang="en-US" smtClean="0">
                <a:solidFill>
                  <a:prstClr val="black"/>
                </a:solidFill>
              </a:rPr>
              <a:t>4/26/2016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4F9D6DC-8C4E-4599-BF21-177D7E9FD0B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31823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133" y="567940"/>
            <a:ext cx="5510261" cy="994545"/>
          </a:xfrm>
          <a:prstGeom prst="rect">
            <a:avLst/>
          </a:prstGeom>
        </p:spPr>
        <p:txBody>
          <a:bodyPr/>
          <a:lstStyle>
            <a:lvl1pPr algn="l">
              <a:defRPr spc="-100">
                <a:solidFill>
                  <a:srgbClr val="3775A2"/>
                </a:solidFill>
                <a:latin typeface="Trebuchet MS"/>
                <a:cs typeface="Trebuchet MS"/>
              </a:defRPr>
            </a:lvl1pPr>
          </a:lstStyle>
          <a:p>
            <a:r>
              <a:rPr lang="en-US" dirty="0"/>
              <a:t>Sample Page Layout</a:t>
            </a:r>
          </a:p>
        </p:txBody>
      </p:sp>
      <p:sp>
        <p:nvSpPr>
          <p:cNvPr id="3" name="Subtitle 2"/>
          <p:cNvSpPr>
            <a:spLocks noGrp="1"/>
          </p:cNvSpPr>
          <p:nvPr>
            <p:ph type="subTitle" idx="1" hasCustomPrompt="1"/>
          </p:nvPr>
        </p:nvSpPr>
        <p:spPr>
          <a:xfrm>
            <a:off x="616527" y="368684"/>
            <a:ext cx="5910503"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Sample Pre-Head</a:t>
            </a:r>
          </a:p>
        </p:txBody>
      </p:sp>
      <p:sp>
        <p:nvSpPr>
          <p:cNvPr id="5" name="Footer Placeholder 4"/>
          <p:cNvSpPr>
            <a:spLocks noGrp="1"/>
          </p:cNvSpPr>
          <p:nvPr>
            <p:ph type="ftr" sz="quarter" idx="11"/>
          </p:nvPr>
        </p:nvSpPr>
        <p:spPr>
          <a:xfrm>
            <a:off x="479064" y="6410229"/>
            <a:ext cx="6963906" cy="365125"/>
          </a:xfrm>
          <a:prstGeom prst="rect">
            <a:avLst/>
          </a:prstGeom>
        </p:spPr>
        <p:txBody>
          <a:bodyPr/>
          <a:lstStyle>
            <a:lvl1pPr>
              <a:defRPr sz="900">
                <a:solidFill>
                  <a:schemeClr val="bg1"/>
                </a:solidFill>
                <a:latin typeface="Trebuchet MS"/>
                <a:cs typeface="Trebuchet MS"/>
              </a:defRPr>
            </a:lvl1pPr>
          </a:lstStyle>
          <a:p>
            <a:endParaRPr lang="en-US" dirty="0">
              <a:solidFill>
                <a:prstClr val="white"/>
              </a:solidFill>
            </a:endParaRPr>
          </a:p>
        </p:txBody>
      </p:sp>
      <p:sp>
        <p:nvSpPr>
          <p:cNvPr id="9" name="Text Placeholder 8"/>
          <p:cNvSpPr>
            <a:spLocks noGrp="1"/>
          </p:cNvSpPr>
          <p:nvPr>
            <p:ph type="body" sz="quarter" idx="13" hasCustomPrompt="1"/>
          </p:nvPr>
        </p:nvSpPr>
        <p:spPr>
          <a:xfrm>
            <a:off x="601664" y="1809172"/>
            <a:ext cx="4716942" cy="2624283"/>
          </a:xfrm>
          <a:prstGeom prst="rect">
            <a:avLst/>
          </a:prstGeom>
        </p:spPr>
        <p:txBody>
          <a:bodyPr vert="horz"/>
          <a:lstStyle>
            <a:lvl1pPr marL="0" indent="0">
              <a:buFontTx/>
              <a:buNone/>
              <a:defRPr sz="2200">
                <a:latin typeface="Trebuchet MS"/>
                <a:cs typeface="Trebuchet MS"/>
              </a:defRPr>
            </a:lvl1pPr>
          </a:lstStyle>
          <a:p>
            <a:pPr lvl="0"/>
            <a:r>
              <a:rPr lang="en-US" dirty="0"/>
              <a:t>In 2014, the VAB released a study called “What’s Driving Digital?” which looked at the impact of monthly TV spend on the website traffic of 75 “pure-play” Internet brands such as Priceline, </a:t>
            </a:r>
            <a:r>
              <a:rPr lang="en-US" dirty="0" err="1"/>
              <a:t>E*Trade</a:t>
            </a:r>
            <a:r>
              <a:rPr lang="en-US" dirty="0"/>
              <a:t> and </a:t>
            </a:r>
            <a:r>
              <a:rPr lang="en-US" dirty="0" err="1"/>
              <a:t>Match.com</a:t>
            </a:r>
            <a:r>
              <a:rPr lang="en-US" dirty="0"/>
              <a:t> to name just a few.</a:t>
            </a:r>
          </a:p>
          <a:p>
            <a:pPr lvl="0"/>
            <a:r>
              <a:rPr lang="en-US" dirty="0"/>
              <a:t> </a:t>
            </a:r>
          </a:p>
        </p:txBody>
      </p:sp>
      <p:sp>
        <p:nvSpPr>
          <p:cNvPr id="10" name="Text Placeholder 8"/>
          <p:cNvSpPr>
            <a:spLocks noGrp="1"/>
          </p:cNvSpPr>
          <p:nvPr>
            <p:ph type="body" sz="quarter" idx="14" hasCustomPrompt="1"/>
          </p:nvPr>
        </p:nvSpPr>
        <p:spPr>
          <a:xfrm>
            <a:off x="616527" y="4640118"/>
            <a:ext cx="4716942" cy="1363519"/>
          </a:xfrm>
          <a:prstGeom prst="rect">
            <a:avLst/>
          </a:prstGeom>
        </p:spPr>
        <p:txBody>
          <a:bodyPr vert="horz"/>
          <a:lstStyle>
            <a:lvl1pPr marL="0" indent="0">
              <a:buFontTx/>
              <a:buNone/>
              <a:defRPr sz="1800">
                <a:latin typeface="Trebuchet MS"/>
                <a:cs typeface="Trebuchet MS"/>
              </a:defRPr>
            </a:lvl1pPr>
          </a:lstStyle>
          <a:p>
            <a:pPr lvl="0"/>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endParaRPr lang="en-US" dirty="0"/>
          </a:p>
          <a:p>
            <a:pPr lvl="0"/>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a:t>
            </a:r>
            <a:endParaRPr lang="en-US" dirty="0"/>
          </a:p>
        </p:txBody>
      </p:sp>
      <p:sp>
        <p:nvSpPr>
          <p:cNvPr id="11" name="Subtitle 2"/>
          <p:cNvSpPr txBox="1">
            <a:spLocks/>
          </p:cNvSpPr>
          <p:nvPr userDrawn="1"/>
        </p:nvSpPr>
        <p:spPr>
          <a:xfrm>
            <a:off x="8412018" y="6309349"/>
            <a:ext cx="554952" cy="417563"/>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fld id="{21AD1E46-6C0E-2740-8AE4-E7555976E32C}" type="slidenum">
              <a:rPr lang="en-US" smtClean="0">
                <a:latin typeface="Trebuchet MS"/>
                <a:cs typeface="Trebuchet MS"/>
              </a:rPr>
              <a:pPr algn="ctr"/>
              <a:t>‹#›</a:t>
            </a:fld>
            <a:endParaRPr lang="en-US" dirty="0">
              <a:latin typeface="Trebuchet MS"/>
              <a:cs typeface="Trebuchet MS"/>
            </a:endParaRPr>
          </a:p>
        </p:txBody>
      </p:sp>
    </p:spTree>
    <p:extLst>
      <p:ext uri="{BB962C8B-B14F-4D97-AF65-F5344CB8AC3E}">
        <p14:creationId xmlns:p14="http://schemas.microsoft.com/office/powerpoint/2010/main" val="728081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2077C9-DF11-4099-BC30-4167EDB4DA8D}" type="datetime1">
              <a:rPr lang="en-US" smtClean="0">
                <a:solidFill>
                  <a:prstClr val="black"/>
                </a:solidFill>
              </a:rPr>
              <a:t>4/26/2016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4F9D6DC-8C4E-4599-BF21-177D7E9FD0B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61670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133" y="567940"/>
            <a:ext cx="5510261" cy="994545"/>
          </a:xfrm>
          <a:prstGeom prst="rect">
            <a:avLst/>
          </a:prstGeom>
        </p:spPr>
        <p:txBody>
          <a:bodyPr/>
          <a:lstStyle>
            <a:lvl1pPr algn="l">
              <a:defRPr spc="-100">
                <a:solidFill>
                  <a:srgbClr val="3775A2"/>
                </a:solidFill>
                <a:latin typeface="Trebuchet MS"/>
                <a:cs typeface="Trebuchet MS"/>
              </a:defRPr>
            </a:lvl1pPr>
          </a:lstStyle>
          <a:p>
            <a:r>
              <a:rPr lang="en-US" dirty="0"/>
              <a:t>Sample Page Layout</a:t>
            </a:r>
          </a:p>
        </p:txBody>
      </p:sp>
      <p:sp>
        <p:nvSpPr>
          <p:cNvPr id="3" name="Subtitle 2"/>
          <p:cNvSpPr>
            <a:spLocks noGrp="1"/>
          </p:cNvSpPr>
          <p:nvPr>
            <p:ph type="subTitle" idx="1" hasCustomPrompt="1"/>
          </p:nvPr>
        </p:nvSpPr>
        <p:spPr>
          <a:xfrm>
            <a:off x="616527" y="368684"/>
            <a:ext cx="5910503"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Sample Pre-Head</a:t>
            </a:r>
          </a:p>
        </p:txBody>
      </p:sp>
      <p:sp>
        <p:nvSpPr>
          <p:cNvPr id="5" name="Footer Placeholder 4"/>
          <p:cNvSpPr>
            <a:spLocks noGrp="1"/>
          </p:cNvSpPr>
          <p:nvPr>
            <p:ph type="ftr" sz="quarter" idx="11"/>
          </p:nvPr>
        </p:nvSpPr>
        <p:spPr>
          <a:xfrm>
            <a:off x="479064" y="6410229"/>
            <a:ext cx="6963906" cy="365125"/>
          </a:xfrm>
          <a:prstGeom prst="rect">
            <a:avLst/>
          </a:prstGeom>
        </p:spPr>
        <p:txBody>
          <a:bodyPr/>
          <a:lstStyle>
            <a:lvl1pPr>
              <a:defRPr sz="900">
                <a:solidFill>
                  <a:schemeClr val="bg1"/>
                </a:solidFill>
                <a:latin typeface="Trebuchet MS"/>
                <a:cs typeface="Trebuchet MS"/>
              </a:defRPr>
            </a:lvl1pPr>
          </a:lstStyle>
          <a:p>
            <a:endParaRPr lang="en-US" dirty="0">
              <a:solidFill>
                <a:prstClr val="white"/>
              </a:solidFill>
            </a:endParaRPr>
          </a:p>
        </p:txBody>
      </p:sp>
      <p:sp>
        <p:nvSpPr>
          <p:cNvPr id="9" name="Text Placeholder 8"/>
          <p:cNvSpPr>
            <a:spLocks noGrp="1"/>
          </p:cNvSpPr>
          <p:nvPr>
            <p:ph type="body" sz="quarter" idx="13" hasCustomPrompt="1"/>
          </p:nvPr>
        </p:nvSpPr>
        <p:spPr>
          <a:xfrm>
            <a:off x="601664" y="1809172"/>
            <a:ext cx="4716942" cy="2624283"/>
          </a:xfrm>
          <a:prstGeom prst="rect">
            <a:avLst/>
          </a:prstGeom>
        </p:spPr>
        <p:txBody>
          <a:bodyPr vert="horz"/>
          <a:lstStyle>
            <a:lvl1pPr marL="0" indent="0">
              <a:buFontTx/>
              <a:buNone/>
              <a:defRPr sz="2200">
                <a:latin typeface="Trebuchet MS"/>
                <a:cs typeface="Trebuchet MS"/>
              </a:defRPr>
            </a:lvl1pPr>
          </a:lstStyle>
          <a:p>
            <a:pPr lvl="0"/>
            <a:r>
              <a:rPr lang="en-US" dirty="0"/>
              <a:t>In 2014, the VAB released a study called “What’s Driving Digital?” which looked at the impact of monthly TV spend on the website traffic of 75 “pure-play” Internet brands such as Priceline, </a:t>
            </a:r>
            <a:r>
              <a:rPr lang="en-US" dirty="0" err="1"/>
              <a:t>E*Trade</a:t>
            </a:r>
            <a:r>
              <a:rPr lang="en-US" dirty="0"/>
              <a:t> and </a:t>
            </a:r>
            <a:r>
              <a:rPr lang="en-US" dirty="0" err="1"/>
              <a:t>Match.com</a:t>
            </a:r>
            <a:r>
              <a:rPr lang="en-US" dirty="0"/>
              <a:t> to name just a few.</a:t>
            </a:r>
          </a:p>
          <a:p>
            <a:pPr lvl="0"/>
            <a:r>
              <a:rPr lang="en-US" dirty="0"/>
              <a:t> </a:t>
            </a:r>
          </a:p>
        </p:txBody>
      </p:sp>
      <p:sp>
        <p:nvSpPr>
          <p:cNvPr id="10" name="Text Placeholder 8"/>
          <p:cNvSpPr>
            <a:spLocks noGrp="1"/>
          </p:cNvSpPr>
          <p:nvPr>
            <p:ph type="body" sz="quarter" idx="14" hasCustomPrompt="1"/>
          </p:nvPr>
        </p:nvSpPr>
        <p:spPr>
          <a:xfrm>
            <a:off x="616527" y="4640118"/>
            <a:ext cx="4716942" cy="1363519"/>
          </a:xfrm>
          <a:prstGeom prst="rect">
            <a:avLst/>
          </a:prstGeom>
        </p:spPr>
        <p:txBody>
          <a:bodyPr vert="horz"/>
          <a:lstStyle>
            <a:lvl1pPr marL="0" indent="0">
              <a:buFontTx/>
              <a:buNone/>
              <a:defRPr sz="1800">
                <a:latin typeface="Trebuchet MS"/>
                <a:cs typeface="Trebuchet MS"/>
              </a:defRPr>
            </a:lvl1pPr>
          </a:lstStyle>
          <a:p>
            <a:pPr lvl="0"/>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endParaRPr lang="en-US" dirty="0"/>
          </a:p>
          <a:p>
            <a:pPr lvl="0"/>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a:t>
            </a:r>
            <a:endParaRPr lang="en-US" dirty="0"/>
          </a:p>
        </p:txBody>
      </p:sp>
      <p:sp>
        <p:nvSpPr>
          <p:cNvPr id="11" name="Subtitle 2"/>
          <p:cNvSpPr txBox="1">
            <a:spLocks/>
          </p:cNvSpPr>
          <p:nvPr userDrawn="1"/>
        </p:nvSpPr>
        <p:spPr>
          <a:xfrm>
            <a:off x="8412018" y="6309349"/>
            <a:ext cx="554952" cy="417563"/>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fld id="{21AD1E46-6C0E-2740-8AE4-E7555976E32C}" type="slidenum">
              <a:rPr lang="en-US" smtClean="0">
                <a:latin typeface="Trebuchet MS"/>
                <a:cs typeface="Trebuchet MS"/>
              </a:rPr>
              <a:pPr algn="ctr"/>
              <a:t>‹#›</a:t>
            </a:fld>
            <a:endParaRPr lang="en-US" dirty="0">
              <a:latin typeface="Trebuchet MS"/>
              <a:cs typeface="Trebuchet MS"/>
            </a:endParaRPr>
          </a:p>
        </p:txBody>
      </p:sp>
    </p:spTree>
    <p:extLst>
      <p:ext uri="{BB962C8B-B14F-4D97-AF65-F5344CB8AC3E}">
        <p14:creationId xmlns:p14="http://schemas.microsoft.com/office/powerpoint/2010/main" val="3131178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BDEF499-5471-43A7-BF48-C5D160AAE3E3}" type="datetime1">
              <a:rPr lang="en-US" smtClean="0">
                <a:solidFill>
                  <a:prstClr val="black"/>
                </a:solidFill>
              </a:rPr>
              <a:pPr/>
              <a:t>4/26/2016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4F9D6DC-8C4E-4599-BF21-177D7E9FD0B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96521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133" y="567940"/>
            <a:ext cx="5510261" cy="994545"/>
          </a:xfrm>
          <a:prstGeom prst="rect">
            <a:avLst/>
          </a:prstGeom>
        </p:spPr>
        <p:txBody>
          <a:bodyPr/>
          <a:lstStyle>
            <a:lvl1pPr algn="l">
              <a:defRPr spc="-100">
                <a:solidFill>
                  <a:srgbClr val="3775A2"/>
                </a:solidFill>
                <a:latin typeface="Trebuchet MS"/>
                <a:cs typeface="Trebuchet MS"/>
              </a:defRPr>
            </a:lvl1pPr>
          </a:lstStyle>
          <a:p>
            <a:r>
              <a:rPr lang="en-US" dirty="0"/>
              <a:t>Sample Page Layout</a:t>
            </a:r>
          </a:p>
        </p:txBody>
      </p:sp>
      <p:sp>
        <p:nvSpPr>
          <p:cNvPr id="3" name="Subtitle 2"/>
          <p:cNvSpPr>
            <a:spLocks noGrp="1"/>
          </p:cNvSpPr>
          <p:nvPr>
            <p:ph type="subTitle" idx="1" hasCustomPrompt="1"/>
          </p:nvPr>
        </p:nvSpPr>
        <p:spPr>
          <a:xfrm>
            <a:off x="616527" y="368684"/>
            <a:ext cx="5910503"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Sample Pre-Head</a:t>
            </a:r>
          </a:p>
        </p:txBody>
      </p:sp>
      <p:sp>
        <p:nvSpPr>
          <p:cNvPr id="5" name="Footer Placeholder 4"/>
          <p:cNvSpPr>
            <a:spLocks noGrp="1"/>
          </p:cNvSpPr>
          <p:nvPr>
            <p:ph type="ftr" sz="quarter" idx="11"/>
          </p:nvPr>
        </p:nvSpPr>
        <p:spPr>
          <a:xfrm>
            <a:off x="479064" y="6410229"/>
            <a:ext cx="6963906" cy="365125"/>
          </a:xfrm>
          <a:prstGeom prst="rect">
            <a:avLst/>
          </a:prstGeom>
        </p:spPr>
        <p:txBody>
          <a:bodyPr/>
          <a:lstStyle>
            <a:lvl1pPr>
              <a:defRPr sz="900">
                <a:solidFill>
                  <a:schemeClr val="bg1"/>
                </a:solidFill>
                <a:latin typeface="Trebuchet MS"/>
                <a:cs typeface="Trebuchet MS"/>
              </a:defRPr>
            </a:lvl1pPr>
          </a:lstStyle>
          <a:p>
            <a:endParaRPr lang="en-US" dirty="0">
              <a:solidFill>
                <a:prstClr val="white"/>
              </a:solidFill>
            </a:endParaRPr>
          </a:p>
        </p:txBody>
      </p:sp>
      <p:sp>
        <p:nvSpPr>
          <p:cNvPr id="9" name="Text Placeholder 8"/>
          <p:cNvSpPr>
            <a:spLocks noGrp="1"/>
          </p:cNvSpPr>
          <p:nvPr>
            <p:ph type="body" sz="quarter" idx="13" hasCustomPrompt="1"/>
          </p:nvPr>
        </p:nvSpPr>
        <p:spPr>
          <a:xfrm>
            <a:off x="601664" y="1809172"/>
            <a:ext cx="4716942" cy="2624283"/>
          </a:xfrm>
          <a:prstGeom prst="rect">
            <a:avLst/>
          </a:prstGeom>
        </p:spPr>
        <p:txBody>
          <a:bodyPr vert="horz"/>
          <a:lstStyle>
            <a:lvl1pPr marL="0" indent="0">
              <a:buFontTx/>
              <a:buNone/>
              <a:defRPr sz="2200">
                <a:latin typeface="Trebuchet MS"/>
                <a:cs typeface="Trebuchet MS"/>
              </a:defRPr>
            </a:lvl1pPr>
          </a:lstStyle>
          <a:p>
            <a:pPr lvl="0"/>
            <a:r>
              <a:rPr lang="en-US" dirty="0"/>
              <a:t>In 2014, the VAB released a study called “What’s Driving Digital?” which looked at the impact of monthly TV spend on the website traffic of 75 “pure-play” Internet brands such as Priceline, </a:t>
            </a:r>
            <a:r>
              <a:rPr lang="en-US" dirty="0" err="1"/>
              <a:t>E*Trade</a:t>
            </a:r>
            <a:r>
              <a:rPr lang="en-US" dirty="0"/>
              <a:t> and </a:t>
            </a:r>
            <a:r>
              <a:rPr lang="en-US" dirty="0" err="1"/>
              <a:t>Match.com</a:t>
            </a:r>
            <a:r>
              <a:rPr lang="en-US" dirty="0"/>
              <a:t> to name just a few.</a:t>
            </a:r>
          </a:p>
          <a:p>
            <a:pPr lvl="0"/>
            <a:r>
              <a:rPr lang="en-US" dirty="0"/>
              <a:t> </a:t>
            </a:r>
          </a:p>
        </p:txBody>
      </p:sp>
      <p:sp>
        <p:nvSpPr>
          <p:cNvPr id="10" name="Text Placeholder 8"/>
          <p:cNvSpPr>
            <a:spLocks noGrp="1"/>
          </p:cNvSpPr>
          <p:nvPr>
            <p:ph type="body" sz="quarter" idx="14" hasCustomPrompt="1"/>
          </p:nvPr>
        </p:nvSpPr>
        <p:spPr>
          <a:xfrm>
            <a:off x="616527" y="4640118"/>
            <a:ext cx="4716942" cy="1363519"/>
          </a:xfrm>
          <a:prstGeom prst="rect">
            <a:avLst/>
          </a:prstGeom>
        </p:spPr>
        <p:txBody>
          <a:bodyPr vert="horz"/>
          <a:lstStyle>
            <a:lvl1pPr marL="0" indent="0">
              <a:buFontTx/>
              <a:buNone/>
              <a:defRPr sz="1800">
                <a:latin typeface="Trebuchet MS"/>
                <a:cs typeface="Trebuchet MS"/>
              </a:defRPr>
            </a:lvl1pPr>
          </a:lstStyle>
          <a:p>
            <a:pPr lvl="0"/>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endParaRPr lang="en-US" dirty="0"/>
          </a:p>
          <a:p>
            <a:pPr lvl="0"/>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a:t>
            </a:r>
            <a:endParaRPr lang="en-US" dirty="0"/>
          </a:p>
        </p:txBody>
      </p:sp>
      <p:sp>
        <p:nvSpPr>
          <p:cNvPr id="11" name="Subtitle 2"/>
          <p:cNvSpPr txBox="1">
            <a:spLocks/>
          </p:cNvSpPr>
          <p:nvPr userDrawn="1"/>
        </p:nvSpPr>
        <p:spPr>
          <a:xfrm>
            <a:off x="8412018" y="6309349"/>
            <a:ext cx="554952" cy="417563"/>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fld id="{21AD1E46-6C0E-2740-8AE4-E7555976E32C}" type="slidenum">
              <a:rPr lang="en-US" smtClean="0">
                <a:latin typeface="Trebuchet MS"/>
                <a:cs typeface="Trebuchet MS"/>
              </a:rPr>
              <a:pPr algn="ctr"/>
              <a:t>‹#›</a:t>
            </a:fld>
            <a:endParaRPr lang="en-US" dirty="0">
              <a:latin typeface="Trebuchet MS"/>
              <a:cs typeface="Trebuchet MS"/>
            </a:endParaRPr>
          </a:p>
        </p:txBody>
      </p:sp>
    </p:spTree>
    <p:extLst>
      <p:ext uri="{BB962C8B-B14F-4D97-AF65-F5344CB8AC3E}">
        <p14:creationId xmlns:p14="http://schemas.microsoft.com/office/powerpoint/2010/main" val="4216109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BDEF499-5471-43A7-BF48-C5D160AAE3E3}" type="datetime1">
              <a:rPr lang="en-US" smtClean="0">
                <a:solidFill>
                  <a:prstClr val="black"/>
                </a:solidFill>
              </a:rPr>
              <a:pPr/>
              <a:t>4/26/2016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4F9D6DC-8C4E-4599-BF21-177D7E9FD0B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0982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133" y="567940"/>
            <a:ext cx="5510261" cy="994545"/>
          </a:xfrm>
          <a:prstGeom prst="rect">
            <a:avLst/>
          </a:prstGeom>
        </p:spPr>
        <p:txBody>
          <a:bodyPr/>
          <a:lstStyle>
            <a:lvl1pPr algn="l">
              <a:defRPr spc="-100">
                <a:solidFill>
                  <a:srgbClr val="3775A2"/>
                </a:solidFill>
                <a:latin typeface="Trebuchet MS"/>
                <a:cs typeface="Trebuchet MS"/>
              </a:defRPr>
            </a:lvl1pPr>
          </a:lstStyle>
          <a:p>
            <a:r>
              <a:rPr lang="en-US" dirty="0"/>
              <a:t>Sample Page Layout</a:t>
            </a:r>
          </a:p>
        </p:txBody>
      </p:sp>
      <p:sp>
        <p:nvSpPr>
          <p:cNvPr id="3" name="Subtitle 2"/>
          <p:cNvSpPr>
            <a:spLocks noGrp="1"/>
          </p:cNvSpPr>
          <p:nvPr>
            <p:ph type="subTitle" idx="1" hasCustomPrompt="1"/>
          </p:nvPr>
        </p:nvSpPr>
        <p:spPr>
          <a:xfrm>
            <a:off x="616527" y="368684"/>
            <a:ext cx="5910503"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Sample Pre-Head</a:t>
            </a:r>
          </a:p>
        </p:txBody>
      </p:sp>
      <p:sp>
        <p:nvSpPr>
          <p:cNvPr id="5" name="Footer Placeholder 4"/>
          <p:cNvSpPr>
            <a:spLocks noGrp="1"/>
          </p:cNvSpPr>
          <p:nvPr>
            <p:ph type="ftr" sz="quarter" idx="11"/>
          </p:nvPr>
        </p:nvSpPr>
        <p:spPr>
          <a:xfrm>
            <a:off x="479064" y="6410229"/>
            <a:ext cx="6963906" cy="365125"/>
          </a:xfrm>
          <a:prstGeom prst="rect">
            <a:avLst/>
          </a:prstGeom>
        </p:spPr>
        <p:txBody>
          <a:bodyPr/>
          <a:lstStyle>
            <a:lvl1pPr>
              <a:defRPr sz="900">
                <a:solidFill>
                  <a:schemeClr val="bg1"/>
                </a:solidFill>
                <a:latin typeface="Trebuchet MS"/>
                <a:cs typeface="Trebuchet MS"/>
              </a:defRPr>
            </a:lvl1pPr>
          </a:lstStyle>
          <a:p>
            <a:endParaRPr lang="en-US" dirty="0"/>
          </a:p>
        </p:txBody>
      </p:sp>
      <p:sp>
        <p:nvSpPr>
          <p:cNvPr id="9" name="Text Placeholder 8"/>
          <p:cNvSpPr>
            <a:spLocks noGrp="1"/>
          </p:cNvSpPr>
          <p:nvPr>
            <p:ph type="body" sz="quarter" idx="13" hasCustomPrompt="1"/>
          </p:nvPr>
        </p:nvSpPr>
        <p:spPr>
          <a:xfrm>
            <a:off x="601664" y="1809172"/>
            <a:ext cx="4716942" cy="2624283"/>
          </a:xfrm>
          <a:prstGeom prst="rect">
            <a:avLst/>
          </a:prstGeom>
        </p:spPr>
        <p:txBody>
          <a:bodyPr vert="horz"/>
          <a:lstStyle>
            <a:lvl1pPr marL="0" indent="0">
              <a:buFontTx/>
              <a:buNone/>
              <a:defRPr sz="2200">
                <a:latin typeface="Trebuchet MS"/>
                <a:cs typeface="Trebuchet MS"/>
              </a:defRPr>
            </a:lvl1pPr>
          </a:lstStyle>
          <a:p>
            <a:pPr lvl="0"/>
            <a:r>
              <a:rPr lang="en-US" dirty="0"/>
              <a:t>In 2014, the VAB released a study called “What’s Driving Digital?” which looked at the impact of monthly TV spend on the website traffic of 75 “pure-play” Internet brands such as Priceline, </a:t>
            </a:r>
            <a:r>
              <a:rPr lang="en-US" dirty="0" err="1"/>
              <a:t>E*Trade</a:t>
            </a:r>
            <a:r>
              <a:rPr lang="en-US" dirty="0"/>
              <a:t> and </a:t>
            </a:r>
            <a:r>
              <a:rPr lang="en-US" dirty="0" err="1"/>
              <a:t>Match.com</a:t>
            </a:r>
            <a:r>
              <a:rPr lang="en-US" dirty="0"/>
              <a:t> to name just a few.</a:t>
            </a:r>
          </a:p>
          <a:p>
            <a:pPr lvl="0"/>
            <a:r>
              <a:rPr lang="en-US" dirty="0"/>
              <a:t> </a:t>
            </a:r>
          </a:p>
        </p:txBody>
      </p:sp>
      <p:sp>
        <p:nvSpPr>
          <p:cNvPr id="10" name="Text Placeholder 8"/>
          <p:cNvSpPr>
            <a:spLocks noGrp="1"/>
          </p:cNvSpPr>
          <p:nvPr>
            <p:ph type="body" sz="quarter" idx="14" hasCustomPrompt="1"/>
          </p:nvPr>
        </p:nvSpPr>
        <p:spPr>
          <a:xfrm>
            <a:off x="616527" y="4640118"/>
            <a:ext cx="4716942" cy="1363519"/>
          </a:xfrm>
          <a:prstGeom prst="rect">
            <a:avLst/>
          </a:prstGeom>
        </p:spPr>
        <p:txBody>
          <a:bodyPr vert="horz"/>
          <a:lstStyle>
            <a:lvl1pPr marL="0" indent="0">
              <a:buFontTx/>
              <a:buNone/>
              <a:defRPr sz="1800">
                <a:latin typeface="Trebuchet MS"/>
                <a:cs typeface="Trebuchet MS"/>
              </a:defRPr>
            </a:lvl1pPr>
          </a:lstStyle>
          <a:p>
            <a:pPr lvl="0"/>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endParaRPr lang="en-US" dirty="0"/>
          </a:p>
          <a:p>
            <a:pPr lvl="0"/>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a:t>
            </a:r>
            <a:endParaRPr lang="en-US" dirty="0"/>
          </a:p>
        </p:txBody>
      </p:sp>
      <p:sp>
        <p:nvSpPr>
          <p:cNvPr id="11" name="Subtitle 2"/>
          <p:cNvSpPr txBox="1">
            <a:spLocks/>
          </p:cNvSpPr>
          <p:nvPr userDrawn="1"/>
        </p:nvSpPr>
        <p:spPr>
          <a:xfrm>
            <a:off x="8412018" y="6309349"/>
            <a:ext cx="554952" cy="417563"/>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fld id="{21AD1E46-6C0E-2740-8AE4-E7555976E32C}" type="slidenum">
              <a:rPr lang="en-US" smtClean="0">
                <a:latin typeface="Trebuchet MS"/>
                <a:cs typeface="Trebuchet MS"/>
              </a:rPr>
              <a:pPr algn="ctr"/>
              <a:t>‹#›</a:t>
            </a:fld>
            <a:endParaRPr lang="en-US" dirty="0">
              <a:latin typeface="Trebuchet MS"/>
              <a:cs typeface="Trebuchet MS"/>
            </a:endParaRPr>
          </a:p>
        </p:txBody>
      </p:sp>
    </p:spTree>
    <p:extLst>
      <p:ext uri="{BB962C8B-B14F-4D97-AF65-F5344CB8AC3E}">
        <p14:creationId xmlns:p14="http://schemas.microsoft.com/office/powerpoint/2010/main" val="410079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BDEF499-5471-43A7-BF48-C5D160AAE3E3}" type="datetime1">
              <a:rPr lang="en-US" smtClean="0"/>
              <a:t>4/26/2016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4F9D6DC-8C4E-4599-BF21-177D7E9FD0BC}" type="slidenum">
              <a:rPr lang="en-US" smtClean="0"/>
              <a:t>‹#›</a:t>
            </a:fld>
            <a:endParaRPr lang="en-US"/>
          </a:p>
        </p:txBody>
      </p:sp>
    </p:spTree>
    <p:extLst>
      <p:ext uri="{BB962C8B-B14F-4D97-AF65-F5344CB8AC3E}">
        <p14:creationId xmlns:p14="http://schemas.microsoft.com/office/powerpoint/2010/main" val="1764241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133" y="567940"/>
            <a:ext cx="5510261" cy="994545"/>
          </a:xfrm>
          <a:prstGeom prst="rect">
            <a:avLst/>
          </a:prstGeom>
        </p:spPr>
        <p:txBody>
          <a:bodyPr/>
          <a:lstStyle>
            <a:lvl1pPr algn="l">
              <a:defRPr spc="-100">
                <a:solidFill>
                  <a:srgbClr val="3775A2"/>
                </a:solidFill>
                <a:latin typeface="Trebuchet MS"/>
                <a:cs typeface="Trebuchet MS"/>
              </a:defRPr>
            </a:lvl1pPr>
          </a:lstStyle>
          <a:p>
            <a:r>
              <a:rPr lang="en-US" dirty="0"/>
              <a:t>Sample Page Layout</a:t>
            </a:r>
          </a:p>
        </p:txBody>
      </p:sp>
      <p:sp>
        <p:nvSpPr>
          <p:cNvPr id="3" name="Subtitle 2"/>
          <p:cNvSpPr>
            <a:spLocks noGrp="1"/>
          </p:cNvSpPr>
          <p:nvPr>
            <p:ph type="subTitle" idx="1" hasCustomPrompt="1"/>
          </p:nvPr>
        </p:nvSpPr>
        <p:spPr>
          <a:xfrm>
            <a:off x="616527" y="368684"/>
            <a:ext cx="5910503"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Sample Pre-Head</a:t>
            </a:r>
          </a:p>
        </p:txBody>
      </p:sp>
      <p:sp>
        <p:nvSpPr>
          <p:cNvPr id="5" name="Footer Placeholder 4"/>
          <p:cNvSpPr>
            <a:spLocks noGrp="1"/>
          </p:cNvSpPr>
          <p:nvPr>
            <p:ph type="ftr" sz="quarter" idx="11"/>
          </p:nvPr>
        </p:nvSpPr>
        <p:spPr>
          <a:xfrm>
            <a:off x="479064" y="6410229"/>
            <a:ext cx="6963906" cy="365125"/>
          </a:xfrm>
          <a:prstGeom prst="rect">
            <a:avLst/>
          </a:prstGeom>
        </p:spPr>
        <p:txBody>
          <a:bodyPr/>
          <a:lstStyle>
            <a:lvl1pPr>
              <a:defRPr sz="900">
                <a:solidFill>
                  <a:schemeClr val="bg1"/>
                </a:solidFill>
                <a:latin typeface="Trebuchet MS"/>
                <a:cs typeface="Trebuchet MS"/>
              </a:defRPr>
            </a:lvl1pPr>
          </a:lstStyle>
          <a:p>
            <a:endParaRPr lang="en-US" dirty="0">
              <a:solidFill>
                <a:prstClr val="white"/>
              </a:solidFill>
            </a:endParaRPr>
          </a:p>
        </p:txBody>
      </p:sp>
      <p:sp>
        <p:nvSpPr>
          <p:cNvPr id="9" name="Text Placeholder 8"/>
          <p:cNvSpPr>
            <a:spLocks noGrp="1"/>
          </p:cNvSpPr>
          <p:nvPr>
            <p:ph type="body" sz="quarter" idx="13" hasCustomPrompt="1"/>
          </p:nvPr>
        </p:nvSpPr>
        <p:spPr>
          <a:xfrm>
            <a:off x="601664" y="1809172"/>
            <a:ext cx="4716942" cy="2624283"/>
          </a:xfrm>
          <a:prstGeom prst="rect">
            <a:avLst/>
          </a:prstGeom>
        </p:spPr>
        <p:txBody>
          <a:bodyPr vert="horz"/>
          <a:lstStyle>
            <a:lvl1pPr marL="0" indent="0">
              <a:buFontTx/>
              <a:buNone/>
              <a:defRPr sz="2200">
                <a:latin typeface="Trebuchet MS"/>
                <a:cs typeface="Trebuchet MS"/>
              </a:defRPr>
            </a:lvl1pPr>
          </a:lstStyle>
          <a:p>
            <a:pPr lvl="0"/>
            <a:r>
              <a:rPr lang="en-US" dirty="0"/>
              <a:t>In 2014, the VAB released a study called “What’s Driving Digital?” which looked at the impact of monthly TV spend on the website traffic of 75 “pure-play” Internet brands such as Priceline, </a:t>
            </a:r>
            <a:r>
              <a:rPr lang="en-US" dirty="0" err="1"/>
              <a:t>E*Trade</a:t>
            </a:r>
            <a:r>
              <a:rPr lang="en-US" dirty="0"/>
              <a:t> and </a:t>
            </a:r>
            <a:r>
              <a:rPr lang="en-US" dirty="0" err="1"/>
              <a:t>Match.com</a:t>
            </a:r>
            <a:r>
              <a:rPr lang="en-US" dirty="0"/>
              <a:t> to name just a few.</a:t>
            </a:r>
          </a:p>
          <a:p>
            <a:pPr lvl="0"/>
            <a:r>
              <a:rPr lang="en-US" dirty="0"/>
              <a:t> </a:t>
            </a:r>
          </a:p>
        </p:txBody>
      </p:sp>
      <p:sp>
        <p:nvSpPr>
          <p:cNvPr id="10" name="Text Placeholder 8"/>
          <p:cNvSpPr>
            <a:spLocks noGrp="1"/>
          </p:cNvSpPr>
          <p:nvPr>
            <p:ph type="body" sz="quarter" idx="14" hasCustomPrompt="1"/>
          </p:nvPr>
        </p:nvSpPr>
        <p:spPr>
          <a:xfrm>
            <a:off x="616527" y="4640118"/>
            <a:ext cx="4716942" cy="1363519"/>
          </a:xfrm>
          <a:prstGeom prst="rect">
            <a:avLst/>
          </a:prstGeom>
        </p:spPr>
        <p:txBody>
          <a:bodyPr vert="horz"/>
          <a:lstStyle>
            <a:lvl1pPr marL="0" indent="0">
              <a:buFontTx/>
              <a:buNone/>
              <a:defRPr sz="1800">
                <a:latin typeface="Trebuchet MS"/>
                <a:cs typeface="Trebuchet MS"/>
              </a:defRPr>
            </a:lvl1pPr>
          </a:lstStyle>
          <a:p>
            <a:pPr lvl="0"/>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endParaRPr lang="en-US" dirty="0"/>
          </a:p>
          <a:p>
            <a:pPr lvl="0"/>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a:t>
            </a:r>
            <a:endParaRPr lang="en-US" dirty="0"/>
          </a:p>
        </p:txBody>
      </p:sp>
      <p:sp>
        <p:nvSpPr>
          <p:cNvPr id="11" name="Subtitle 2"/>
          <p:cNvSpPr txBox="1">
            <a:spLocks/>
          </p:cNvSpPr>
          <p:nvPr userDrawn="1"/>
        </p:nvSpPr>
        <p:spPr>
          <a:xfrm>
            <a:off x="8412018" y="6309349"/>
            <a:ext cx="554952" cy="417563"/>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fld id="{21AD1E46-6C0E-2740-8AE4-E7555976E32C}" type="slidenum">
              <a:rPr lang="en-US" smtClean="0">
                <a:latin typeface="Trebuchet MS"/>
                <a:cs typeface="Trebuchet MS"/>
              </a:rPr>
              <a:pPr algn="ctr"/>
              <a:t>‹#›</a:t>
            </a:fld>
            <a:endParaRPr lang="en-US" dirty="0">
              <a:latin typeface="Trebuchet MS"/>
              <a:cs typeface="Trebuchet MS"/>
            </a:endParaRPr>
          </a:p>
        </p:txBody>
      </p:sp>
    </p:spTree>
    <p:extLst>
      <p:ext uri="{BB962C8B-B14F-4D97-AF65-F5344CB8AC3E}">
        <p14:creationId xmlns:p14="http://schemas.microsoft.com/office/powerpoint/2010/main" val="1753158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A7B6D25-BCDB-42D7-AFD8-51AED91CC6A8}" type="datetime1">
              <a:rPr lang="en-US" smtClean="0">
                <a:solidFill>
                  <a:prstClr val="black"/>
                </a:solidFill>
              </a:rPr>
              <a:t>4/26/2016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4F9D6DC-8C4E-4599-BF21-177D7E9FD0B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73892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133" y="567940"/>
            <a:ext cx="5510261" cy="994545"/>
          </a:xfrm>
          <a:prstGeom prst="rect">
            <a:avLst/>
          </a:prstGeom>
        </p:spPr>
        <p:txBody>
          <a:bodyPr/>
          <a:lstStyle>
            <a:lvl1pPr algn="l">
              <a:defRPr spc="-100">
                <a:solidFill>
                  <a:srgbClr val="3775A2"/>
                </a:solidFill>
                <a:latin typeface="Trebuchet MS"/>
                <a:cs typeface="Trebuchet MS"/>
              </a:defRPr>
            </a:lvl1pPr>
          </a:lstStyle>
          <a:p>
            <a:r>
              <a:rPr lang="en-US" dirty="0"/>
              <a:t>Sample Page Layout</a:t>
            </a:r>
          </a:p>
        </p:txBody>
      </p:sp>
      <p:sp>
        <p:nvSpPr>
          <p:cNvPr id="3" name="Subtitle 2"/>
          <p:cNvSpPr>
            <a:spLocks noGrp="1"/>
          </p:cNvSpPr>
          <p:nvPr>
            <p:ph type="subTitle" idx="1" hasCustomPrompt="1"/>
          </p:nvPr>
        </p:nvSpPr>
        <p:spPr>
          <a:xfrm>
            <a:off x="616527" y="368684"/>
            <a:ext cx="5910503"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Sample Pre-Head</a:t>
            </a:r>
          </a:p>
        </p:txBody>
      </p:sp>
      <p:sp>
        <p:nvSpPr>
          <p:cNvPr id="5" name="Footer Placeholder 4"/>
          <p:cNvSpPr>
            <a:spLocks noGrp="1"/>
          </p:cNvSpPr>
          <p:nvPr>
            <p:ph type="ftr" sz="quarter" idx="11"/>
          </p:nvPr>
        </p:nvSpPr>
        <p:spPr>
          <a:xfrm>
            <a:off x="479064" y="6410229"/>
            <a:ext cx="6963906" cy="365125"/>
          </a:xfrm>
          <a:prstGeom prst="rect">
            <a:avLst/>
          </a:prstGeom>
        </p:spPr>
        <p:txBody>
          <a:bodyPr/>
          <a:lstStyle>
            <a:lvl1pPr>
              <a:defRPr sz="900">
                <a:solidFill>
                  <a:schemeClr val="bg1"/>
                </a:solidFill>
                <a:latin typeface="Trebuchet MS"/>
                <a:cs typeface="Trebuchet MS"/>
              </a:defRPr>
            </a:lvl1pPr>
          </a:lstStyle>
          <a:p>
            <a:endParaRPr lang="en-US" dirty="0">
              <a:solidFill>
                <a:prstClr val="white"/>
              </a:solidFill>
            </a:endParaRPr>
          </a:p>
        </p:txBody>
      </p:sp>
      <p:sp>
        <p:nvSpPr>
          <p:cNvPr id="9" name="Text Placeholder 8"/>
          <p:cNvSpPr>
            <a:spLocks noGrp="1"/>
          </p:cNvSpPr>
          <p:nvPr>
            <p:ph type="body" sz="quarter" idx="13" hasCustomPrompt="1"/>
          </p:nvPr>
        </p:nvSpPr>
        <p:spPr>
          <a:xfrm>
            <a:off x="601664" y="1809172"/>
            <a:ext cx="4716942" cy="2624283"/>
          </a:xfrm>
          <a:prstGeom prst="rect">
            <a:avLst/>
          </a:prstGeom>
        </p:spPr>
        <p:txBody>
          <a:bodyPr vert="horz"/>
          <a:lstStyle>
            <a:lvl1pPr marL="0" indent="0">
              <a:buFontTx/>
              <a:buNone/>
              <a:defRPr sz="2200">
                <a:latin typeface="Trebuchet MS"/>
                <a:cs typeface="Trebuchet MS"/>
              </a:defRPr>
            </a:lvl1pPr>
          </a:lstStyle>
          <a:p>
            <a:pPr lvl="0"/>
            <a:r>
              <a:rPr lang="en-US" dirty="0"/>
              <a:t>In 2014, the VAB released a study called “What’s Driving Digital?” which looked at the impact of monthly TV spend on the website traffic of 75 “pure-play” Internet brands such as Priceline, </a:t>
            </a:r>
            <a:r>
              <a:rPr lang="en-US" dirty="0" err="1"/>
              <a:t>E*Trade</a:t>
            </a:r>
            <a:r>
              <a:rPr lang="en-US" dirty="0"/>
              <a:t> and </a:t>
            </a:r>
            <a:r>
              <a:rPr lang="en-US" dirty="0" err="1"/>
              <a:t>Match.com</a:t>
            </a:r>
            <a:r>
              <a:rPr lang="en-US" dirty="0"/>
              <a:t> to name just a few.</a:t>
            </a:r>
          </a:p>
          <a:p>
            <a:pPr lvl="0"/>
            <a:r>
              <a:rPr lang="en-US" dirty="0"/>
              <a:t> </a:t>
            </a:r>
          </a:p>
        </p:txBody>
      </p:sp>
      <p:sp>
        <p:nvSpPr>
          <p:cNvPr id="10" name="Text Placeholder 8"/>
          <p:cNvSpPr>
            <a:spLocks noGrp="1"/>
          </p:cNvSpPr>
          <p:nvPr>
            <p:ph type="body" sz="quarter" idx="14" hasCustomPrompt="1"/>
          </p:nvPr>
        </p:nvSpPr>
        <p:spPr>
          <a:xfrm>
            <a:off x="616527" y="4640118"/>
            <a:ext cx="4716942" cy="1363519"/>
          </a:xfrm>
          <a:prstGeom prst="rect">
            <a:avLst/>
          </a:prstGeom>
        </p:spPr>
        <p:txBody>
          <a:bodyPr vert="horz"/>
          <a:lstStyle>
            <a:lvl1pPr marL="0" indent="0">
              <a:buFontTx/>
              <a:buNone/>
              <a:defRPr sz="1800">
                <a:latin typeface="Trebuchet MS"/>
                <a:cs typeface="Trebuchet MS"/>
              </a:defRPr>
            </a:lvl1pPr>
          </a:lstStyle>
          <a:p>
            <a:pPr lvl="0"/>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endParaRPr lang="en-US" dirty="0"/>
          </a:p>
          <a:p>
            <a:pPr lvl="0"/>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a:t>
            </a:r>
            <a:endParaRPr lang="en-US" dirty="0"/>
          </a:p>
        </p:txBody>
      </p:sp>
      <p:sp>
        <p:nvSpPr>
          <p:cNvPr id="11" name="Subtitle 2"/>
          <p:cNvSpPr txBox="1">
            <a:spLocks/>
          </p:cNvSpPr>
          <p:nvPr userDrawn="1"/>
        </p:nvSpPr>
        <p:spPr>
          <a:xfrm>
            <a:off x="8412018" y="6309349"/>
            <a:ext cx="554952" cy="417563"/>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fld id="{21AD1E46-6C0E-2740-8AE4-E7555976E32C}" type="slidenum">
              <a:rPr lang="en-US" smtClean="0">
                <a:latin typeface="Trebuchet MS"/>
                <a:cs typeface="Trebuchet MS"/>
              </a:rPr>
              <a:pPr algn="ctr"/>
              <a:t>‹#›</a:t>
            </a:fld>
            <a:endParaRPr lang="en-US" dirty="0">
              <a:latin typeface="Trebuchet MS"/>
              <a:cs typeface="Trebuchet MS"/>
            </a:endParaRPr>
          </a:p>
        </p:txBody>
      </p:sp>
    </p:spTree>
    <p:extLst>
      <p:ext uri="{BB962C8B-B14F-4D97-AF65-F5344CB8AC3E}">
        <p14:creationId xmlns:p14="http://schemas.microsoft.com/office/powerpoint/2010/main" val="1217320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133" y="567940"/>
            <a:ext cx="5510261" cy="994545"/>
          </a:xfrm>
          <a:prstGeom prst="rect">
            <a:avLst/>
          </a:prstGeom>
        </p:spPr>
        <p:txBody>
          <a:bodyPr/>
          <a:lstStyle>
            <a:lvl1pPr algn="l">
              <a:defRPr spc="-100">
                <a:solidFill>
                  <a:srgbClr val="3775A2"/>
                </a:solidFill>
                <a:latin typeface="Trebuchet MS"/>
                <a:cs typeface="Trebuchet MS"/>
              </a:defRPr>
            </a:lvl1pPr>
          </a:lstStyle>
          <a:p>
            <a:r>
              <a:rPr lang="en-US" dirty="0"/>
              <a:t>Sample Page Layout</a:t>
            </a:r>
          </a:p>
        </p:txBody>
      </p:sp>
      <p:sp>
        <p:nvSpPr>
          <p:cNvPr id="3" name="Subtitle 2"/>
          <p:cNvSpPr>
            <a:spLocks noGrp="1"/>
          </p:cNvSpPr>
          <p:nvPr>
            <p:ph type="subTitle" idx="1" hasCustomPrompt="1"/>
          </p:nvPr>
        </p:nvSpPr>
        <p:spPr>
          <a:xfrm>
            <a:off x="616527" y="368684"/>
            <a:ext cx="5910503"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Sample Pre-Head</a:t>
            </a:r>
          </a:p>
        </p:txBody>
      </p:sp>
      <p:sp>
        <p:nvSpPr>
          <p:cNvPr id="5" name="Footer Placeholder 4"/>
          <p:cNvSpPr>
            <a:spLocks noGrp="1"/>
          </p:cNvSpPr>
          <p:nvPr>
            <p:ph type="ftr" sz="quarter" idx="11"/>
          </p:nvPr>
        </p:nvSpPr>
        <p:spPr>
          <a:xfrm>
            <a:off x="479064" y="6410229"/>
            <a:ext cx="6963906" cy="365125"/>
          </a:xfrm>
          <a:prstGeom prst="rect">
            <a:avLst/>
          </a:prstGeom>
        </p:spPr>
        <p:txBody>
          <a:bodyPr/>
          <a:lstStyle>
            <a:lvl1pPr>
              <a:defRPr sz="900">
                <a:solidFill>
                  <a:schemeClr val="bg1"/>
                </a:solidFill>
                <a:latin typeface="Trebuchet MS"/>
                <a:cs typeface="Trebuchet MS"/>
              </a:defRPr>
            </a:lvl1pPr>
          </a:lstStyle>
          <a:p>
            <a:endParaRPr lang="en-US" dirty="0">
              <a:solidFill>
                <a:prstClr val="white"/>
              </a:solidFill>
            </a:endParaRPr>
          </a:p>
        </p:txBody>
      </p:sp>
      <p:sp>
        <p:nvSpPr>
          <p:cNvPr id="9" name="Text Placeholder 8"/>
          <p:cNvSpPr>
            <a:spLocks noGrp="1"/>
          </p:cNvSpPr>
          <p:nvPr>
            <p:ph type="body" sz="quarter" idx="13" hasCustomPrompt="1"/>
          </p:nvPr>
        </p:nvSpPr>
        <p:spPr>
          <a:xfrm>
            <a:off x="601664" y="1809172"/>
            <a:ext cx="4716942" cy="2624283"/>
          </a:xfrm>
          <a:prstGeom prst="rect">
            <a:avLst/>
          </a:prstGeom>
        </p:spPr>
        <p:txBody>
          <a:bodyPr vert="horz"/>
          <a:lstStyle>
            <a:lvl1pPr marL="0" indent="0">
              <a:buFontTx/>
              <a:buNone/>
              <a:defRPr sz="2200">
                <a:latin typeface="Trebuchet MS"/>
                <a:cs typeface="Trebuchet MS"/>
              </a:defRPr>
            </a:lvl1pPr>
          </a:lstStyle>
          <a:p>
            <a:pPr lvl="0"/>
            <a:r>
              <a:rPr lang="en-US" dirty="0"/>
              <a:t>In 2014, the VAB released a study called “What’s Driving Digital?” which looked at the impact of monthly TV spend on the website traffic of 75 “pure-play” Internet brands such as Priceline, </a:t>
            </a:r>
            <a:r>
              <a:rPr lang="en-US" dirty="0" err="1"/>
              <a:t>E*Trade</a:t>
            </a:r>
            <a:r>
              <a:rPr lang="en-US" dirty="0"/>
              <a:t> and </a:t>
            </a:r>
            <a:r>
              <a:rPr lang="en-US" dirty="0" err="1"/>
              <a:t>Match.com</a:t>
            </a:r>
            <a:r>
              <a:rPr lang="en-US" dirty="0"/>
              <a:t> to name just a few.</a:t>
            </a:r>
          </a:p>
          <a:p>
            <a:pPr lvl="0"/>
            <a:r>
              <a:rPr lang="en-US" dirty="0"/>
              <a:t> </a:t>
            </a:r>
          </a:p>
        </p:txBody>
      </p:sp>
      <p:sp>
        <p:nvSpPr>
          <p:cNvPr id="10" name="Text Placeholder 8"/>
          <p:cNvSpPr>
            <a:spLocks noGrp="1"/>
          </p:cNvSpPr>
          <p:nvPr>
            <p:ph type="body" sz="quarter" idx="14" hasCustomPrompt="1"/>
          </p:nvPr>
        </p:nvSpPr>
        <p:spPr>
          <a:xfrm>
            <a:off x="616527" y="4640118"/>
            <a:ext cx="4716942" cy="1363519"/>
          </a:xfrm>
          <a:prstGeom prst="rect">
            <a:avLst/>
          </a:prstGeom>
        </p:spPr>
        <p:txBody>
          <a:bodyPr vert="horz"/>
          <a:lstStyle>
            <a:lvl1pPr marL="0" indent="0">
              <a:buFontTx/>
              <a:buNone/>
              <a:defRPr sz="1800">
                <a:latin typeface="Trebuchet MS"/>
                <a:cs typeface="Trebuchet MS"/>
              </a:defRPr>
            </a:lvl1pPr>
          </a:lstStyle>
          <a:p>
            <a:pPr lvl="0"/>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endParaRPr lang="en-US" dirty="0"/>
          </a:p>
          <a:p>
            <a:pPr lvl="0"/>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a:t>
            </a:r>
            <a:endParaRPr lang="en-US" dirty="0"/>
          </a:p>
        </p:txBody>
      </p:sp>
      <p:sp>
        <p:nvSpPr>
          <p:cNvPr id="11" name="Subtitle 2"/>
          <p:cNvSpPr txBox="1">
            <a:spLocks/>
          </p:cNvSpPr>
          <p:nvPr userDrawn="1"/>
        </p:nvSpPr>
        <p:spPr>
          <a:xfrm>
            <a:off x="8412018" y="6309349"/>
            <a:ext cx="554952" cy="417563"/>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fld id="{21AD1E46-6C0E-2740-8AE4-E7555976E32C}" type="slidenum">
              <a:rPr lang="en-US" smtClean="0">
                <a:latin typeface="Trebuchet MS"/>
                <a:cs typeface="Trebuchet MS"/>
              </a:rPr>
              <a:pPr algn="ctr"/>
              <a:t>‹#›</a:t>
            </a:fld>
            <a:endParaRPr lang="en-US" dirty="0">
              <a:latin typeface="Trebuchet MS"/>
              <a:cs typeface="Trebuchet MS"/>
            </a:endParaRPr>
          </a:p>
        </p:txBody>
      </p:sp>
    </p:spTree>
    <p:extLst>
      <p:ext uri="{BB962C8B-B14F-4D97-AF65-F5344CB8AC3E}">
        <p14:creationId xmlns:p14="http://schemas.microsoft.com/office/powerpoint/2010/main" val="70127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05A5EC2-6DA5-4508-B2B7-AB6D01F73DE1}" type="datetime1">
              <a:rPr lang="en-US" smtClean="0">
                <a:solidFill>
                  <a:prstClr val="black"/>
                </a:solidFill>
              </a:rPr>
              <a:t>4/26/2016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4F9D6DC-8C4E-4599-BF21-177D7E9FD0B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53082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6055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jp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485150"/>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457200" rtl="0" eaLnBrk="1" latinLnBrk="0" hangingPunct="1">
        <a:spcBef>
          <a:spcPct val="0"/>
        </a:spcBef>
        <a:buNone/>
        <a:defRPr sz="6000" kern="1200" spc="-100">
          <a:solidFill>
            <a:srgbClr val="3775A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255103"/>
      </p:ext>
    </p:extLst>
  </p:cSld>
  <p:clrMap bg1="lt1" tx1="dk1" bg2="lt2" tx2="dk2" accent1="accent1" accent2="accent2" accent3="accent3" accent4="accent4" accent5="accent5" accent6="accent6" hlink="hlink" folHlink="folHlink"/>
  <p:sldLayoutIdLst>
    <p:sldLayoutId id="2147483651" r:id="rId1"/>
    <p:sldLayoutId id="2147483653"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6892920"/>
      </p:ext>
    </p:extLst>
  </p:cSld>
  <p:clrMap bg1="lt1" tx1="dk1" bg2="lt2" tx2="dk2" accent1="accent1" accent2="accent2" accent3="accent3" accent4="accent4" accent5="accent5" accent6="accent6" hlink="hlink" folHlink="folHlink"/>
  <p:sldLayoutIdLst>
    <p:sldLayoutId id="2147483655" r:id="rId1"/>
    <p:sldLayoutId id="2147483656"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1305423"/>
      </p:ext>
    </p:extLst>
  </p:cSld>
  <p:clrMap bg1="lt1" tx1="dk1" bg2="lt2" tx2="dk2" accent1="accent1" accent2="accent2" accent3="accent3" accent4="accent4" accent5="accent5" accent6="accent6" hlink="hlink" folHlink="folHlink"/>
  <p:sldLayoutIdLst>
    <p:sldLayoutId id="2147483658"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728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834919"/>
      </p:ext>
    </p:extLst>
  </p:cSld>
  <p:clrMap bg1="lt1" tx1="dk1" bg2="lt2" tx2="dk2" accent1="accent1" accent2="accent2" accent3="accent3" accent4="accent4" accent5="accent5" accent6="accent6" hlink="hlink" folHlink="folHlink"/>
  <p:sldLayoutIdLst>
    <p:sldLayoutId id="2147483664" r:id="rId1"/>
    <p:sldLayoutId id="2147483665"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223577"/>
      </p:ext>
    </p:extLst>
  </p:cSld>
  <p:clrMap bg1="lt1" tx1="dk1" bg2="lt2" tx2="dk2" accent1="accent1" accent2="accent2" accent3="accent3" accent4="accent4" accent5="accent5" accent6="accent6" hlink="hlink" folHlink="folHlink"/>
  <p:sldLayoutIdLst>
    <p:sldLayoutId id="2147483667" r:id="rId1"/>
    <p:sldLayoutId id="2147483668"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1176393"/>
      </p:ext>
    </p:extLst>
  </p:cSld>
  <p:clrMap bg1="lt1" tx1="dk1" bg2="lt2" tx2="dk2" accent1="accent1" accent2="accent2" accent3="accent3" accent4="accent4" accent5="accent5" accent6="accent6" hlink="hlink" folHlink="folHlink"/>
  <p:sldLayoutIdLst>
    <p:sldLayoutId id="2147483671" r:id="rId1"/>
    <p:sldLayoutId id="2147483672"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295311"/>
      </p:ext>
    </p:extLst>
  </p:cSld>
  <p:clrMap bg1="lt1" tx1="dk1" bg2="lt2" tx2="dk2" accent1="accent1" accent2="accent2" accent3="accent3" accent4="accent4" accent5="accent5" accent6="accent6" hlink="hlink" folHlink="folHlink"/>
  <p:sldLayoutIdLst>
    <p:sldLayoutId id="2147483674" r:id="rId1"/>
    <p:sldLayoutId id="2147483675"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jpe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jpe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14.jpe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jpe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34.emf"/><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8.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e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jpe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chart" Target="../charts/chart5.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e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30.png"/><Relationship Id="rId3" Type="http://schemas.openxmlformats.org/officeDocument/2006/relationships/image" Target="../media/image11.jpeg"/><Relationship Id="rId21" Type="http://schemas.openxmlformats.org/officeDocument/2006/relationships/image" Target="../media/image33.png"/><Relationship Id="rId7" Type="http://schemas.openxmlformats.org/officeDocument/2006/relationships/image" Target="../media/image15.png"/><Relationship Id="rId12" Type="http://schemas.openxmlformats.org/officeDocument/2006/relationships/image" Target="../media/image21.png"/><Relationship Id="rId17" Type="http://schemas.openxmlformats.org/officeDocument/2006/relationships/image" Target="../media/image29.png"/><Relationship Id="rId2" Type="http://schemas.openxmlformats.org/officeDocument/2006/relationships/image" Target="../media/image35.png"/><Relationship Id="rId16" Type="http://schemas.openxmlformats.org/officeDocument/2006/relationships/image" Target="../media/image26.png"/><Relationship Id="rId20"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14.jpeg"/><Relationship Id="rId11" Type="http://schemas.openxmlformats.org/officeDocument/2006/relationships/image" Target="../media/image20.png"/><Relationship Id="rId5" Type="http://schemas.openxmlformats.org/officeDocument/2006/relationships/image" Target="../media/image13.jpeg"/><Relationship Id="rId15" Type="http://schemas.openxmlformats.org/officeDocument/2006/relationships/image" Target="../media/image25.png"/><Relationship Id="rId10" Type="http://schemas.openxmlformats.org/officeDocument/2006/relationships/image" Target="../media/image19.png"/><Relationship Id="rId19" Type="http://schemas.openxmlformats.org/officeDocument/2006/relationships/image" Target="../media/image31.png"/><Relationship Id="rId4" Type="http://schemas.openxmlformats.org/officeDocument/2006/relationships/image" Target="../media/image12.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30.png"/><Relationship Id="rId3" Type="http://schemas.openxmlformats.org/officeDocument/2006/relationships/image" Target="../media/image11.jpeg"/><Relationship Id="rId21" Type="http://schemas.openxmlformats.org/officeDocument/2006/relationships/image" Target="../media/image33.png"/><Relationship Id="rId7" Type="http://schemas.openxmlformats.org/officeDocument/2006/relationships/image" Target="../media/image15.png"/><Relationship Id="rId12" Type="http://schemas.openxmlformats.org/officeDocument/2006/relationships/image" Target="../media/image21.png"/><Relationship Id="rId17" Type="http://schemas.openxmlformats.org/officeDocument/2006/relationships/image" Target="../media/image29.png"/><Relationship Id="rId2" Type="http://schemas.openxmlformats.org/officeDocument/2006/relationships/chart" Target="../charts/chart6.xml"/><Relationship Id="rId16" Type="http://schemas.openxmlformats.org/officeDocument/2006/relationships/image" Target="../media/image26.png"/><Relationship Id="rId20"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14.jpeg"/><Relationship Id="rId11" Type="http://schemas.openxmlformats.org/officeDocument/2006/relationships/image" Target="../media/image20.png"/><Relationship Id="rId5" Type="http://schemas.openxmlformats.org/officeDocument/2006/relationships/image" Target="../media/image13.jpeg"/><Relationship Id="rId15" Type="http://schemas.openxmlformats.org/officeDocument/2006/relationships/image" Target="../media/image25.png"/><Relationship Id="rId10" Type="http://schemas.openxmlformats.org/officeDocument/2006/relationships/image" Target="../media/image19.png"/><Relationship Id="rId19" Type="http://schemas.openxmlformats.org/officeDocument/2006/relationships/image" Target="../media/image31.png"/><Relationship Id="rId4" Type="http://schemas.openxmlformats.org/officeDocument/2006/relationships/image" Target="../media/image12.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69667" y="2290792"/>
            <a:ext cx="8295766"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6000" kern="1200" spc="-100">
                <a:solidFill>
                  <a:srgbClr val="3775A2"/>
                </a:solidFill>
                <a:latin typeface="+mj-lt"/>
                <a:ea typeface="+mj-ea"/>
                <a:cs typeface="+mj-cs"/>
              </a:defRPr>
            </a:lvl1pPr>
          </a:lstStyle>
          <a:p>
            <a:r>
              <a:rPr lang="en-US" sz="3400" i="1" dirty="0">
                <a:latin typeface="Trebuchet MS"/>
              </a:rPr>
              <a:t>Any Given Minute:</a:t>
            </a:r>
          </a:p>
          <a:p>
            <a:r>
              <a:rPr lang="en-US" sz="3200" dirty="0">
                <a:latin typeface="Trebuchet MS"/>
              </a:rPr>
              <a:t>Solving The Multi-Screen Measurement Paradox</a:t>
            </a:r>
            <a:endParaRPr lang="en-US" sz="2400" dirty="0">
              <a:latin typeface="Trebuchet MS" panose="020B0603020202020204" pitchFamily="34" charset="0"/>
            </a:endParaRPr>
          </a:p>
        </p:txBody>
      </p:sp>
    </p:spTree>
    <p:extLst>
      <p:ext uri="{BB962C8B-B14F-4D97-AF65-F5344CB8AC3E}">
        <p14:creationId xmlns:p14="http://schemas.microsoft.com/office/powerpoint/2010/main" val="775819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660" y="2914959"/>
            <a:ext cx="8788404" cy="355605"/>
          </a:xfrm>
          <a:prstGeom prst="rect">
            <a:avLst/>
          </a:prstGeom>
          <a:solidFill>
            <a:schemeClr val="tx2">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endParaRPr>
          </a:p>
        </p:txBody>
      </p:sp>
      <p:sp>
        <p:nvSpPr>
          <p:cNvPr id="29" name="Rectangle 28"/>
          <p:cNvSpPr/>
          <p:nvPr/>
        </p:nvSpPr>
        <p:spPr>
          <a:xfrm>
            <a:off x="84660" y="3846300"/>
            <a:ext cx="8773173" cy="554113"/>
          </a:xfrm>
          <a:prstGeom prst="rect">
            <a:avLst/>
          </a:prstGeom>
          <a:solidFill>
            <a:schemeClr val="tx2">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endParaRPr>
          </a:p>
        </p:txBody>
      </p:sp>
      <p:sp>
        <p:nvSpPr>
          <p:cNvPr id="7" name="TextBox 6"/>
          <p:cNvSpPr txBox="1"/>
          <p:nvPr/>
        </p:nvSpPr>
        <p:spPr>
          <a:xfrm>
            <a:off x="184532" y="76200"/>
            <a:ext cx="7551199" cy="830997"/>
          </a:xfrm>
          <a:prstGeom prst="rect">
            <a:avLst/>
          </a:prstGeom>
          <a:noFill/>
        </p:spPr>
        <p:txBody>
          <a:bodyPr wrap="square" rtlCol="0">
            <a:spAutoFit/>
          </a:bodyPr>
          <a:lstStyle/>
          <a:p>
            <a:r>
              <a:rPr lang="en-US" sz="2400" spc="-100" dirty="0">
                <a:solidFill>
                  <a:srgbClr val="3775A2"/>
                </a:solidFill>
                <a:latin typeface="Trebuchet MS"/>
                <a:cs typeface="Trebuchet MS"/>
              </a:rPr>
              <a:t>“Average Audience” Is A Dynamic Comparable Metric To Utilize When Evaluating Media Across Screens</a:t>
            </a:r>
            <a:endParaRPr lang="en-US" sz="2200" spc="-100" dirty="0">
              <a:solidFill>
                <a:srgbClr val="3775A2"/>
              </a:solidFill>
              <a:latin typeface="Trebuchet MS"/>
              <a:cs typeface="Trebuchet MS"/>
            </a:endParaRPr>
          </a:p>
        </p:txBody>
      </p:sp>
      <p:sp>
        <p:nvSpPr>
          <p:cNvPr id="5" name="TextBox 4"/>
          <p:cNvSpPr txBox="1"/>
          <p:nvPr/>
        </p:nvSpPr>
        <p:spPr>
          <a:xfrm>
            <a:off x="191904" y="1131064"/>
            <a:ext cx="8681160" cy="1323439"/>
          </a:xfrm>
          <a:prstGeom prst="rect">
            <a:avLst/>
          </a:prstGeom>
          <a:noFill/>
        </p:spPr>
        <p:txBody>
          <a:bodyPr wrap="square" rtlCol="0">
            <a:spAutoFit/>
          </a:bodyPr>
          <a:lstStyle/>
          <a:p>
            <a:r>
              <a:rPr lang="en-US" sz="1600" dirty="0">
                <a:solidFill>
                  <a:prstClr val="black"/>
                </a:solidFill>
                <a:latin typeface="Trebuchet MS" panose="020B0603020202020204" pitchFamily="34" charset="0"/>
              </a:rPr>
              <a:t>Average Audience is a formula that takes into consideration three critical measurements that are applicable across media – unique audience, average minutes viewed and total minutes.</a:t>
            </a:r>
          </a:p>
          <a:p>
            <a:endParaRPr lang="en-US" sz="1600" i="1" dirty="0">
              <a:solidFill>
                <a:prstClr val="black"/>
              </a:solidFill>
              <a:latin typeface="Trebuchet MS" panose="020B0603020202020204" pitchFamily="34" charset="0"/>
            </a:endParaRPr>
          </a:p>
          <a:p>
            <a:r>
              <a:rPr lang="en-US" sz="1600" i="1" dirty="0">
                <a:solidFill>
                  <a:prstClr val="black"/>
                </a:solidFill>
                <a:latin typeface="Trebuchet MS" panose="020B0603020202020204" pitchFamily="34" charset="0"/>
              </a:rPr>
              <a:t>Here’s the formula</a:t>
            </a:r>
            <a:r>
              <a:rPr lang="en-US" sz="1600" dirty="0">
                <a:solidFill>
                  <a:prstClr val="black"/>
                </a:solidFill>
                <a:latin typeface="Trebuchet MS" panose="020B0603020202020204" pitchFamily="34" charset="0"/>
              </a:rPr>
              <a:t>:</a:t>
            </a:r>
          </a:p>
        </p:txBody>
      </p:sp>
      <p:sp>
        <p:nvSpPr>
          <p:cNvPr id="10" name="Slide Number Placeholder 9"/>
          <p:cNvSpPr>
            <a:spLocks noGrp="1"/>
          </p:cNvSpPr>
          <p:nvPr>
            <p:ph type="sldNum" sz="quarter" idx="12"/>
          </p:nvPr>
        </p:nvSpPr>
        <p:spPr/>
        <p:txBody>
          <a:bodyPr/>
          <a:lstStyle/>
          <a:p>
            <a:pPr algn="r"/>
            <a:fld id="{04F9D6DC-8C4E-4599-BF21-177D7E9FD0BC}" type="slidenum">
              <a:rPr lang="en-US" sz="1200" smtClean="0">
                <a:solidFill>
                  <a:prstClr val="black"/>
                </a:solidFill>
              </a:rPr>
              <a:pPr algn="r"/>
              <a:t>10</a:t>
            </a:fld>
            <a:endParaRPr lang="en-US" sz="1200" dirty="0">
              <a:solidFill>
                <a:prstClr val="black"/>
              </a:solidFill>
            </a:endParaRPr>
          </a:p>
        </p:txBody>
      </p:sp>
      <p:sp>
        <p:nvSpPr>
          <p:cNvPr id="2" name="TextBox 1"/>
          <p:cNvSpPr txBox="1"/>
          <p:nvPr/>
        </p:nvSpPr>
        <p:spPr>
          <a:xfrm>
            <a:off x="361242" y="2912521"/>
            <a:ext cx="1885260" cy="338554"/>
          </a:xfrm>
          <a:prstGeom prst="rect">
            <a:avLst/>
          </a:prstGeom>
          <a:noFill/>
        </p:spPr>
        <p:txBody>
          <a:bodyPr wrap="square" rtlCol="0">
            <a:spAutoFit/>
          </a:bodyPr>
          <a:lstStyle/>
          <a:p>
            <a:r>
              <a:rPr lang="en-US" sz="1600" dirty="0">
                <a:solidFill>
                  <a:schemeClr val="bg1"/>
                </a:solidFill>
                <a:latin typeface="Trebuchet MS" panose="020B0603020202020204" pitchFamily="34" charset="0"/>
              </a:rPr>
              <a:t>Unique Audience</a:t>
            </a:r>
          </a:p>
        </p:txBody>
      </p:sp>
      <p:sp>
        <p:nvSpPr>
          <p:cNvPr id="11" name="TextBox 10"/>
          <p:cNvSpPr txBox="1"/>
          <p:nvPr/>
        </p:nvSpPr>
        <p:spPr>
          <a:xfrm>
            <a:off x="2252148" y="2906875"/>
            <a:ext cx="400746" cy="338554"/>
          </a:xfrm>
          <a:prstGeom prst="rect">
            <a:avLst/>
          </a:prstGeom>
          <a:noFill/>
        </p:spPr>
        <p:txBody>
          <a:bodyPr wrap="square" rtlCol="0">
            <a:spAutoFit/>
          </a:bodyPr>
          <a:lstStyle/>
          <a:p>
            <a:r>
              <a:rPr lang="en-US" sz="1600" dirty="0">
                <a:solidFill>
                  <a:schemeClr val="bg1"/>
                </a:solidFill>
                <a:latin typeface="Trebuchet MS" panose="020B0603020202020204" pitchFamily="34" charset="0"/>
              </a:rPr>
              <a:t>X</a:t>
            </a:r>
          </a:p>
        </p:txBody>
      </p:sp>
      <p:sp>
        <p:nvSpPr>
          <p:cNvPr id="13" name="TextBox 12"/>
          <p:cNvSpPr txBox="1"/>
          <p:nvPr/>
        </p:nvSpPr>
        <p:spPr>
          <a:xfrm>
            <a:off x="2895619" y="2906875"/>
            <a:ext cx="3922874" cy="338554"/>
          </a:xfrm>
          <a:prstGeom prst="rect">
            <a:avLst/>
          </a:prstGeom>
          <a:noFill/>
        </p:spPr>
        <p:txBody>
          <a:bodyPr wrap="square" rtlCol="0">
            <a:spAutoFit/>
          </a:bodyPr>
          <a:lstStyle/>
          <a:p>
            <a:r>
              <a:rPr lang="en-US" sz="1600" dirty="0">
                <a:solidFill>
                  <a:schemeClr val="bg1"/>
                </a:solidFill>
                <a:latin typeface="Trebuchet MS" panose="020B0603020202020204" pitchFamily="34" charset="0"/>
              </a:rPr>
              <a:t>Average Minutes Viewed/Per Visitor</a:t>
            </a:r>
          </a:p>
        </p:txBody>
      </p:sp>
      <p:sp>
        <p:nvSpPr>
          <p:cNvPr id="14" name="TextBox 13"/>
          <p:cNvSpPr txBox="1"/>
          <p:nvPr/>
        </p:nvSpPr>
        <p:spPr>
          <a:xfrm>
            <a:off x="6366987" y="2912518"/>
            <a:ext cx="400746" cy="338554"/>
          </a:xfrm>
          <a:prstGeom prst="rect">
            <a:avLst/>
          </a:prstGeom>
          <a:noFill/>
        </p:spPr>
        <p:txBody>
          <a:bodyPr wrap="square" rtlCol="0">
            <a:spAutoFit/>
          </a:bodyPr>
          <a:lstStyle/>
          <a:p>
            <a:r>
              <a:rPr lang="en-US" sz="1600" dirty="0">
                <a:solidFill>
                  <a:schemeClr val="bg1"/>
                </a:solidFill>
                <a:latin typeface="Trebuchet MS" panose="020B0603020202020204" pitchFamily="34" charset="0"/>
              </a:rPr>
              <a:t>=</a:t>
            </a:r>
          </a:p>
        </p:txBody>
      </p:sp>
      <p:sp>
        <p:nvSpPr>
          <p:cNvPr id="15" name="TextBox 14"/>
          <p:cNvSpPr txBox="1"/>
          <p:nvPr/>
        </p:nvSpPr>
        <p:spPr>
          <a:xfrm>
            <a:off x="6598398" y="2912518"/>
            <a:ext cx="2274666" cy="338554"/>
          </a:xfrm>
          <a:prstGeom prst="rect">
            <a:avLst/>
          </a:prstGeom>
          <a:noFill/>
        </p:spPr>
        <p:txBody>
          <a:bodyPr wrap="square" rtlCol="0">
            <a:spAutoFit/>
          </a:bodyPr>
          <a:lstStyle/>
          <a:p>
            <a:pPr algn="r"/>
            <a:r>
              <a:rPr lang="en-US" sz="1600" dirty="0">
                <a:solidFill>
                  <a:schemeClr val="bg1"/>
                </a:solidFill>
                <a:latin typeface="Trebuchet MS" panose="020B0603020202020204" pitchFamily="34" charset="0"/>
              </a:rPr>
              <a:t>Total Minutes Viewed</a:t>
            </a:r>
          </a:p>
        </p:txBody>
      </p:sp>
      <p:sp>
        <p:nvSpPr>
          <p:cNvPr id="16" name="TextBox 15"/>
          <p:cNvSpPr txBox="1"/>
          <p:nvPr/>
        </p:nvSpPr>
        <p:spPr>
          <a:xfrm>
            <a:off x="84660" y="3809995"/>
            <a:ext cx="2365024" cy="338554"/>
          </a:xfrm>
          <a:prstGeom prst="rect">
            <a:avLst/>
          </a:prstGeom>
          <a:noFill/>
        </p:spPr>
        <p:txBody>
          <a:bodyPr wrap="square" rtlCol="0">
            <a:spAutoFit/>
          </a:bodyPr>
          <a:lstStyle/>
          <a:p>
            <a:r>
              <a:rPr lang="en-US" sz="1600" dirty="0">
                <a:solidFill>
                  <a:schemeClr val="bg1"/>
                </a:solidFill>
                <a:latin typeface="Trebuchet MS" panose="020B0603020202020204" pitchFamily="34" charset="0"/>
              </a:rPr>
              <a:t>Total Minutes Viewed</a:t>
            </a:r>
          </a:p>
        </p:txBody>
      </p:sp>
      <p:sp>
        <p:nvSpPr>
          <p:cNvPr id="17" name="TextBox 16"/>
          <p:cNvSpPr txBox="1"/>
          <p:nvPr/>
        </p:nvSpPr>
        <p:spPr>
          <a:xfrm>
            <a:off x="2246502" y="3804349"/>
            <a:ext cx="400746" cy="338554"/>
          </a:xfrm>
          <a:prstGeom prst="rect">
            <a:avLst/>
          </a:prstGeom>
          <a:noFill/>
        </p:spPr>
        <p:txBody>
          <a:bodyPr wrap="square" rtlCol="0">
            <a:spAutoFit/>
          </a:bodyPr>
          <a:lstStyle/>
          <a:p>
            <a:r>
              <a:rPr lang="en-US" sz="1600" dirty="0">
                <a:solidFill>
                  <a:schemeClr val="bg1"/>
                </a:solidFill>
                <a:latin typeface="Trebuchet MS" panose="020B0603020202020204" pitchFamily="34" charset="0"/>
              </a:rPr>
              <a:t>/</a:t>
            </a:r>
          </a:p>
        </p:txBody>
      </p:sp>
      <p:sp>
        <p:nvSpPr>
          <p:cNvPr id="22" name="TextBox 21"/>
          <p:cNvSpPr txBox="1"/>
          <p:nvPr/>
        </p:nvSpPr>
        <p:spPr>
          <a:xfrm>
            <a:off x="2190056" y="3815638"/>
            <a:ext cx="4357488" cy="523220"/>
          </a:xfrm>
          <a:prstGeom prst="rect">
            <a:avLst/>
          </a:prstGeom>
          <a:noFill/>
        </p:spPr>
        <p:txBody>
          <a:bodyPr wrap="square" rtlCol="0">
            <a:spAutoFit/>
          </a:bodyPr>
          <a:lstStyle/>
          <a:p>
            <a:pPr algn="ctr"/>
            <a:r>
              <a:rPr lang="en-US" sz="1600" dirty="0">
                <a:solidFill>
                  <a:schemeClr val="bg1"/>
                </a:solidFill>
                <a:latin typeface="Trebuchet MS" panose="020B0603020202020204" pitchFamily="34" charset="0"/>
              </a:rPr>
              <a:t>Total Minutes In Measured Time Period</a:t>
            </a:r>
          </a:p>
          <a:p>
            <a:pPr algn="ctr"/>
            <a:r>
              <a:rPr lang="en-US" sz="1200" dirty="0">
                <a:solidFill>
                  <a:schemeClr val="bg1"/>
                </a:solidFill>
                <a:latin typeface="Trebuchet MS" panose="020B0603020202020204" pitchFamily="34" charset="0"/>
              </a:rPr>
              <a:t>(ex. 44,640 in a 31-day month)</a:t>
            </a:r>
          </a:p>
        </p:txBody>
      </p:sp>
      <p:sp>
        <p:nvSpPr>
          <p:cNvPr id="23" name="TextBox 22"/>
          <p:cNvSpPr txBox="1"/>
          <p:nvPr/>
        </p:nvSpPr>
        <p:spPr>
          <a:xfrm>
            <a:off x="6361341" y="3821281"/>
            <a:ext cx="400746" cy="338554"/>
          </a:xfrm>
          <a:prstGeom prst="rect">
            <a:avLst/>
          </a:prstGeom>
          <a:noFill/>
        </p:spPr>
        <p:txBody>
          <a:bodyPr wrap="square" rtlCol="0">
            <a:spAutoFit/>
          </a:bodyPr>
          <a:lstStyle/>
          <a:p>
            <a:r>
              <a:rPr lang="en-US" sz="1600" dirty="0">
                <a:solidFill>
                  <a:schemeClr val="bg1"/>
                </a:solidFill>
                <a:latin typeface="Trebuchet MS" panose="020B0603020202020204" pitchFamily="34" charset="0"/>
              </a:rPr>
              <a:t>=</a:t>
            </a:r>
          </a:p>
        </p:txBody>
      </p:sp>
      <p:sp>
        <p:nvSpPr>
          <p:cNvPr id="25" name="TextBox 24"/>
          <p:cNvSpPr txBox="1"/>
          <p:nvPr/>
        </p:nvSpPr>
        <p:spPr>
          <a:xfrm>
            <a:off x="7044327" y="3815638"/>
            <a:ext cx="1828737" cy="338554"/>
          </a:xfrm>
          <a:prstGeom prst="rect">
            <a:avLst/>
          </a:prstGeom>
          <a:noFill/>
        </p:spPr>
        <p:txBody>
          <a:bodyPr wrap="square" rtlCol="0">
            <a:spAutoFit/>
          </a:bodyPr>
          <a:lstStyle/>
          <a:p>
            <a:pPr algn="r"/>
            <a:r>
              <a:rPr lang="en-US" sz="1600" u="sng" dirty="0">
                <a:solidFill>
                  <a:schemeClr val="bg1"/>
                </a:solidFill>
                <a:latin typeface="Trebuchet MS" panose="020B0603020202020204" pitchFamily="34" charset="0"/>
              </a:rPr>
              <a:t>Average Audience</a:t>
            </a:r>
          </a:p>
        </p:txBody>
      </p:sp>
      <p:sp>
        <p:nvSpPr>
          <p:cNvPr id="27" name="TextBox 26"/>
          <p:cNvSpPr txBox="1"/>
          <p:nvPr/>
        </p:nvSpPr>
        <p:spPr>
          <a:xfrm>
            <a:off x="174972" y="2477893"/>
            <a:ext cx="1603022" cy="338554"/>
          </a:xfrm>
          <a:prstGeom prst="rect">
            <a:avLst/>
          </a:prstGeom>
          <a:noFill/>
        </p:spPr>
        <p:txBody>
          <a:bodyPr wrap="square" rtlCol="0">
            <a:spAutoFit/>
          </a:bodyPr>
          <a:lstStyle/>
          <a:p>
            <a:r>
              <a:rPr lang="en-US" sz="1600" u="sng" dirty="0">
                <a:latin typeface="Trebuchet MS" panose="020B0603020202020204" pitchFamily="34" charset="0"/>
              </a:rPr>
              <a:t>First Step:</a:t>
            </a:r>
          </a:p>
        </p:txBody>
      </p:sp>
      <p:sp>
        <p:nvSpPr>
          <p:cNvPr id="28" name="TextBox 27"/>
          <p:cNvSpPr txBox="1"/>
          <p:nvPr/>
        </p:nvSpPr>
        <p:spPr>
          <a:xfrm>
            <a:off x="191904" y="3499546"/>
            <a:ext cx="1603022" cy="338554"/>
          </a:xfrm>
          <a:prstGeom prst="rect">
            <a:avLst/>
          </a:prstGeom>
          <a:noFill/>
        </p:spPr>
        <p:txBody>
          <a:bodyPr wrap="square" rtlCol="0">
            <a:spAutoFit/>
          </a:bodyPr>
          <a:lstStyle/>
          <a:p>
            <a:r>
              <a:rPr lang="en-US" sz="1600" u="sng" dirty="0">
                <a:latin typeface="Trebuchet MS" panose="020B0603020202020204" pitchFamily="34" charset="0"/>
              </a:rPr>
              <a:t>Second Step:</a:t>
            </a:r>
          </a:p>
        </p:txBody>
      </p:sp>
      <p:sp>
        <p:nvSpPr>
          <p:cNvPr id="21" name="TextBox 20"/>
          <p:cNvSpPr txBox="1"/>
          <p:nvPr/>
        </p:nvSpPr>
        <p:spPr>
          <a:xfrm>
            <a:off x="130666" y="4466926"/>
            <a:ext cx="8681160" cy="400110"/>
          </a:xfrm>
          <a:prstGeom prst="rect">
            <a:avLst/>
          </a:prstGeom>
          <a:noFill/>
        </p:spPr>
        <p:txBody>
          <a:bodyPr wrap="square" rtlCol="0">
            <a:spAutoFit/>
          </a:bodyPr>
          <a:lstStyle/>
          <a:p>
            <a:r>
              <a:rPr lang="en-US" sz="1000" i="1" dirty="0">
                <a:solidFill>
                  <a:prstClr val="black"/>
                </a:solidFill>
                <a:latin typeface="Trebuchet MS" panose="020B0603020202020204" pitchFamily="34" charset="0"/>
              </a:rPr>
              <a:t>In our analyses, “average audience” is factored based on a 24-hour day for digital properties since they’re “always on” and the average during the totality of time that a network or program is on the air </a:t>
            </a:r>
          </a:p>
        </p:txBody>
      </p:sp>
      <p:sp>
        <p:nvSpPr>
          <p:cNvPr id="24" name="TextBox 23"/>
          <p:cNvSpPr txBox="1"/>
          <p:nvPr/>
        </p:nvSpPr>
        <p:spPr>
          <a:xfrm>
            <a:off x="138282" y="5110403"/>
            <a:ext cx="8681160" cy="1015663"/>
          </a:xfrm>
          <a:prstGeom prst="rect">
            <a:avLst/>
          </a:prstGeom>
          <a:noFill/>
        </p:spPr>
        <p:txBody>
          <a:bodyPr wrap="square" rtlCol="0">
            <a:spAutoFit/>
          </a:bodyPr>
          <a:lstStyle/>
          <a:p>
            <a:r>
              <a:rPr lang="en-US" sz="1600" dirty="0">
                <a:solidFill>
                  <a:prstClr val="black"/>
                </a:solidFill>
                <a:latin typeface="Trebuchet MS" panose="020B0603020202020204" pitchFamily="34" charset="0"/>
              </a:rPr>
              <a:t>Not only does this metric take into account three interrelated measurements but it also provides a good snapshot of true scale on a platform or piece of content at any given time </a:t>
            </a:r>
          </a:p>
          <a:p>
            <a:pPr marL="742950" lvl="1" indent="-285750">
              <a:buFont typeface="Arial" panose="020B0604020202020204" pitchFamily="34" charset="0"/>
              <a:buChar char="•"/>
            </a:pPr>
            <a:r>
              <a:rPr lang="en-US" sz="1400" dirty="0">
                <a:latin typeface="Trebuchet MS" panose="020B0603020202020204" pitchFamily="34" charset="0"/>
              </a:rPr>
              <a:t>“Average audience” is also a very relevant metric from a time perspective since a large majority of video ads run between :15 - :60 long</a:t>
            </a:r>
          </a:p>
        </p:txBody>
      </p:sp>
      <p:sp>
        <p:nvSpPr>
          <p:cNvPr id="26" name="TextBox 25"/>
          <p:cNvSpPr txBox="1"/>
          <p:nvPr/>
        </p:nvSpPr>
        <p:spPr>
          <a:xfrm>
            <a:off x="0" y="6409666"/>
            <a:ext cx="9144000" cy="261610"/>
          </a:xfrm>
          <a:prstGeom prst="rect">
            <a:avLst/>
          </a:prstGeom>
          <a:noFill/>
        </p:spPr>
        <p:txBody>
          <a:bodyPr wrap="square" rtlCol="0">
            <a:spAutoFit/>
          </a:bodyPr>
          <a:lstStyle/>
          <a:p>
            <a:r>
              <a:rPr lang="en-US" sz="1100" dirty="0">
                <a:latin typeface="Trebuchet MS" panose="020B0603020202020204" pitchFamily="34" charset="0"/>
              </a:rPr>
              <a:t>*“Average Audience” is also a key metric used in the “How Long” section of Nielsen’s Quarterly Comparable Metrics Report</a:t>
            </a:r>
          </a:p>
        </p:txBody>
      </p:sp>
    </p:spTree>
    <p:extLst>
      <p:ext uri="{BB962C8B-B14F-4D97-AF65-F5344CB8AC3E}">
        <p14:creationId xmlns:p14="http://schemas.microsoft.com/office/powerpoint/2010/main" val="159883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69667" y="2290792"/>
            <a:ext cx="8295766"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6000" kern="1200" spc="-100">
                <a:solidFill>
                  <a:srgbClr val="3775A2"/>
                </a:solidFill>
                <a:latin typeface="+mj-lt"/>
                <a:ea typeface="+mj-ea"/>
                <a:cs typeface="+mj-cs"/>
              </a:defRPr>
            </a:lvl1pPr>
          </a:lstStyle>
          <a:p>
            <a:r>
              <a:rPr lang="en-US" sz="3400" i="1" dirty="0">
                <a:latin typeface="Trebuchet MS"/>
              </a:rPr>
              <a:t>Any Given Minute</a:t>
            </a:r>
            <a:r>
              <a:rPr lang="en-US" sz="3400" dirty="0">
                <a:latin typeface="Trebuchet MS"/>
              </a:rPr>
              <a:t>: </a:t>
            </a:r>
          </a:p>
          <a:p>
            <a:r>
              <a:rPr lang="en-US" sz="3200" dirty="0">
                <a:latin typeface="Trebuchet MS"/>
              </a:rPr>
              <a:t>By Platform / Device</a:t>
            </a:r>
            <a:endParaRPr lang="en-US" sz="2000" dirty="0">
              <a:latin typeface="Trebuchet MS" panose="020B0603020202020204" pitchFamily="34" charset="0"/>
            </a:endParaRPr>
          </a:p>
        </p:txBody>
      </p:sp>
    </p:spTree>
    <p:extLst>
      <p:ext uri="{BB962C8B-B14F-4D97-AF65-F5344CB8AC3E}">
        <p14:creationId xmlns:p14="http://schemas.microsoft.com/office/powerpoint/2010/main" val="715134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448" y="5767322"/>
            <a:ext cx="1655284" cy="646331"/>
          </a:xfrm>
          <a:prstGeom prst="rect">
            <a:avLst/>
          </a:prstGeom>
          <a:solidFill>
            <a:srgbClr val="FFFF99"/>
          </a:solidFill>
          <a:ln w="19050">
            <a:solidFill>
              <a:schemeClr val="tx1"/>
            </a:solidFill>
          </a:ln>
        </p:spPr>
        <p:txBody>
          <a:bodyPr wrap="square" rtlCol="0">
            <a:spAutoFit/>
          </a:bodyPr>
          <a:lstStyle/>
          <a:p>
            <a:pPr algn="ctr"/>
            <a:r>
              <a:rPr lang="en-US" u="sng" dirty="0">
                <a:solidFill>
                  <a:prstClr val="black"/>
                </a:solidFill>
                <a:latin typeface="Trebuchet MS" panose="020B0603020202020204" pitchFamily="34" charset="0"/>
              </a:rPr>
              <a:t>“How Long”</a:t>
            </a:r>
            <a:r>
              <a:rPr lang="en-US" dirty="0">
                <a:solidFill>
                  <a:prstClr val="black"/>
                </a:solidFill>
                <a:latin typeface="Trebuchet MS" panose="020B0603020202020204" pitchFamily="34" charset="0"/>
              </a:rPr>
              <a:t> </a:t>
            </a:r>
          </a:p>
          <a:p>
            <a:pPr algn="ctr"/>
            <a:r>
              <a:rPr lang="en-US" dirty="0">
                <a:solidFill>
                  <a:prstClr val="black"/>
                </a:solidFill>
                <a:latin typeface="Trebuchet MS" panose="020B0603020202020204" pitchFamily="34" charset="0"/>
              </a:rPr>
              <a:t>A18+</a:t>
            </a:r>
            <a:endParaRPr lang="en-US" b="1" dirty="0">
              <a:solidFill>
                <a:prstClr val="black"/>
              </a:solidFill>
              <a:latin typeface="Trebuchet MS" panose="020B0603020202020204" pitchFamily="34" charset="0"/>
            </a:endParaRPr>
          </a:p>
        </p:txBody>
      </p:sp>
      <p:sp>
        <p:nvSpPr>
          <p:cNvPr id="7" name="TextBox 6"/>
          <p:cNvSpPr txBox="1"/>
          <p:nvPr/>
        </p:nvSpPr>
        <p:spPr>
          <a:xfrm>
            <a:off x="228600" y="76200"/>
            <a:ext cx="7527275" cy="830997"/>
          </a:xfrm>
          <a:prstGeom prst="rect">
            <a:avLst/>
          </a:prstGeom>
          <a:noFill/>
        </p:spPr>
        <p:txBody>
          <a:bodyPr wrap="square" rtlCol="0">
            <a:spAutoFit/>
          </a:bodyPr>
          <a:lstStyle/>
          <a:p>
            <a:r>
              <a:rPr lang="en-US" sz="2400" spc="-100" dirty="0">
                <a:solidFill>
                  <a:srgbClr val="3775A2"/>
                </a:solidFill>
                <a:latin typeface="Trebuchet MS"/>
                <a:cs typeface="Trebuchet MS"/>
              </a:rPr>
              <a:t>ON ANY DEVICE: </a:t>
            </a:r>
          </a:p>
          <a:p>
            <a:r>
              <a:rPr lang="en-US" sz="2400" spc="-100" dirty="0">
                <a:solidFill>
                  <a:srgbClr val="3775A2"/>
                </a:solidFill>
                <a:latin typeface="Trebuchet MS"/>
                <a:cs typeface="Trebuchet MS"/>
              </a:rPr>
              <a:t>Where Is The Audience In Any Given Minute?</a:t>
            </a:r>
          </a:p>
        </p:txBody>
      </p:sp>
      <p:graphicFrame>
        <p:nvGraphicFramePr>
          <p:cNvPr id="3" name="Chart 2"/>
          <p:cNvGraphicFramePr/>
          <p:nvPr>
            <p:extLst>
              <p:ext uri="{D42A27DB-BD31-4B8C-83A1-F6EECF244321}">
                <p14:modId xmlns:p14="http://schemas.microsoft.com/office/powerpoint/2010/main" val="2708697507"/>
              </p:ext>
            </p:extLst>
          </p:nvPr>
        </p:nvGraphicFramePr>
        <p:xfrm>
          <a:off x="0" y="1718628"/>
          <a:ext cx="9144000" cy="3877936"/>
        </p:xfrm>
        <a:graphic>
          <a:graphicData uri="http://schemas.openxmlformats.org/drawingml/2006/chart">
            <c:chart xmlns:c="http://schemas.openxmlformats.org/drawingml/2006/chart" xmlns:r="http://schemas.openxmlformats.org/officeDocument/2006/relationships" r:id="rId3"/>
          </a:graphicData>
        </a:graphic>
      </p:graphicFrame>
      <p:sp>
        <p:nvSpPr>
          <p:cNvPr id="4" name="Left Brace 3"/>
          <p:cNvSpPr/>
          <p:nvPr/>
        </p:nvSpPr>
        <p:spPr>
          <a:xfrm rot="16200000">
            <a:off x="2801037" y="4877711"/>
            <a:ext cx="440675" cy="2021597"/>
          </a:xfrm>
          <a:prstGeom prst="leftBrace">
            <a:avLst>
              <a:gd name="adj1" fmla="val 58125"/>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Left Brace 5"/>
          <p:cNvSpPr/>
          <p:nvPr/>
        </p:nvSpPr>
        <p:spPr>
          <a:xfrm rot="16200000">
            <a:off x="5234861" y="4742765"/>
            <a:ext cx="440675" cy="2309848"/>
          </a:xfrm>
          <a:prstGeom prst="leftBrace">
            <a:avLst>
              <a:gd name="adj1" fmla="val 58125"/>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Left Brace 7"/>
          <p:cNvSpPr/>
          <p:nvPr/>
        </p:nvSpPr>
        <p:spPr>
          <a:xfrm rot="16200000">
            <a:off x="7634729" y="4796012"/>
            <a:ext cx="440675" cy="2199678"/>
          </a:xfrm>
          <a:prstGeom prst="leftBrace">
            <a:avLst>
              <a:gd name="adj1" fmla="val 58125"/>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2010577" y="6116189"/>
            <a:ext cx="2021597" cy="307777"/>
          </a:xfrm>
          <a:prstGeom prst="rect">
            <a:avLst/>
          </a:prstGeom>
          <a:noFill/>
          <a:ln>
            <a:noFill/>
          </a:ln>
        </p:spPr>
        <p:txBody>
          <a:bodyPr wrap="square" rtlCol="0">
            <a:spAutoFit/>
          </a:bodyPr>
          <a:lstStyle/>
          <a:p>
            <a:pPr algn="ctr"/>
            <a:r>
              <a:rPr lang="en-US" sz="1400" b="1" dirty="0"/>
              <a:t>PC</a:t>
            </a:r>
          </a:p>
        </p:txBody>
      </p:sp>
      <p:sp>
        <p:nvSpPr>
          <p:cNvPr id="9" name="TextBox 8"/>
          <p:cNvSpPr txBox="1"/>
          <p:nvPr/>
        </p:nvSpPr>
        <p:spPr>
          <a:xfrm>
            <a:off x="4300275" y="6114351"/>
            <a:ext cx="2309848" cy="307777"/>
          </a:xfrm>
          <a:prstGeom prst="rect">
            <a:avLst/>
          </a:prstGeom>
          <a:noFill/>
          <a:ln>
            <a:noFill/>
          </a:ln>
        </p:spPr>
        <p:txBody>
          <a:bodyPr wrap="square" rtlCol="0">
            <a:spAutoFit/>
          </a:bodyPr>
          <a:lstStyle/>
          <a:p>
            <a:pPr algn="ctr"/>
            <a:r>
              <a:rPr lang="en-US" sz="1400" b="1" dirty="0"/>
              <a:t>Smartphone</a:t>
            </a:r>
          </a:p>
        </p:txBody>
      </p:sp>
      <p:sp>
        <p:nvSpPr>
          <p:cNvPr id="10" name="TextBox 9"/>
          <p:cNvSpPr txBox="1"/>
          <p:nvPr/>
        </p:nvSpPr>
        <p:spPr>
          <a:xfrm>
            <a:off x="6755227" y="6112513"/>
            <a:ext cx="2199679" cy="307777"/>
          </a:xfrm>
          <a:prstGeom prst="rect">
            <a:avLst/>
          </a:prstGeom>
          <a:noFill/>
          <a:ln>
            <a:noFill/>
          </a:ln>
        </p:spPr>
        <p:txBody>
          <a:bodyPr wrap="square" rtlCol="0">
            <a:spAutoFit/>
          </a:bodyPr>
          <a:lstStyle/>
          <a:p>
            <a:pPr algn="ctr"/>
            <a:r>
              <a:rPr lang="en-US" sz="1400" b="1" dirty="0"/>
              <a:t>Tablet</a:t>
            </a:r>
          </a:p>
        </p:txBody>
      </p:sp>
      <p:sp>
        <p:nvSpPr>
          <p:cNvPr id="11" name="TextBox 10"/>
          <p:cNvSpPr txBox="1"/>
          <p:nvPr/>
        </p:nvSpPr>
        <p:spPr>
          <a:xfrm>
            <a:off x="0" y="6499706"/>
            <a:ext cx="9144000" cy="369332"/>
          </a:xfrm>
          <a:prstGeom prst="rect">
            <a:avLst/>
          </a:prstGeom>
          <a:noFill/>
        </p:spPr>
        <p:txBody>
          <a:bodyPr wrap="square" rtlCol="0">
            <a:spAutoFit/>
          </a:bodyPr>
          <a:lstStyle/>
          <a:p>
            <a:r>
              <a:rPr lang="en-US" sz="900" dirty="0">
                <a:latin typeface="Trebuchet MS" panose="020B0603020202020204" pitchFamily="34" charset="0"/>
              </a:rPr>
              <a:t>Source: Nielsen Comparable Metrics Report Q3 2015; Data based on average week between July 17</a:t>
            </a:r>
            <a:r>
              <a:rPr lang="en-US" sz="900" baseline="30000" dirty="0">
                <a:latin typeface="Trebuchet MS" panose="020B0603020202020204" pitchFamily="34" charset="0"/>
              </a:rPr>
              <a:t>th</a:t>
            </a:r>
            <a:r>
              <a:rPr lang="en-US" sz="900" dirty="0">
                <a:latin typeface="Trebuchet MS" panose="020B0603020202020204" pitchFamily="34" charset="0"/>
              </a:rPr>
              <a:t> – August 30</a:t>
            </a:r>
            <a:r>
              <a:rPr lang="en-US" sz="900" baseline="30000" dirty="0">
                <a:latin typeface="Trebuchet MS" panose="020B0603020202020204" pitchFamily="34" charset="0"/>
              </a:rPr>
              <a:t>th</a:t>
            </a:r>
            <a:r>
              <a:rPr lang="en-US" sz="900" dirty="0">
                <a:latin typeface="Trebuchet MS" panose="020B0603020202020204" pitchFamily="34" charset="0"/>
              </a:rPr>
              <a:t>, 2015.  A18+ UE = 240,160,000.</a:t>
            </a:r>
          </a:p>
          <a:p>
            <a:r>
              <a:rPr lang="en-US" sz="900" dirty="0">
                <a:latin typeface="Trebuchet MS" panose="020B0603020202020204" pitchFamily="34" charset="0"/>
              </a:rPr>
              <a:t>Video &amp; Social Network is a subset of each device’s (</a:t>
            </a:r>
            <a:r>
              <a:rPr lang="en-US" sz="900" dirty="0" err="1">
                <a:latin typeface="Trebuchet MS" panose="020B0603020202020204" pitchFamily="34" charset="0"/>
              </a:rPr>
              <a:t>App+Web</a:t>
            </a:r>
            <a:r>
              <a:rPr lang="en-US" sz="900" dirty="0">
                <a:latin typeface="Trebuchet MS" panose="020B0603020202020204" pitchFamily="34" charset="0"/>
              </a:rPr>
              <a:t>) </a:t>
            </a:r>
          </a:p>
        </p:txBody>
      </p:sp>
      <p:sp>
        <p:nvSpPr>
          <p:cNvPr id="15" name="Slide Number Placeholder 14"/>
          <p:cNvSpPr>
            <a:spLocks noGrp="1"/>
          </p:cNvSpPr>
          <p:nvPr>
            <p:ph type="sldNum" sz="quarter" idx="12"/>
          </p:nvPr>
        </p:nvSpPr>
        <p:spPr/>
        <p:txBody>
          <a:bodyPr/>
          <a:lstStyle/>
          <a:p>
            <a:pPr algn="r"/>
            <a:fld id="{04F9D6DC-8C4E-4599-BF21-177D7E9FD0BC}" type="slidenum">
              <a:rPr lang="en-US" sz="1200" smtClean="0">
                <a:solidFill>
                  <a:prstClr val="black"/>
                </a:solidFill>
              </a:rPr>
              <a:pPr algn="r"/>
              <a:t>12</a:t>
            </a:fld>
            <a:endParaRPr lang="en-US" sz="1200" dirty="0">
              <a:solidFill>
                <a:prstClr val="black"/>
              </a:solidFill>
            </a:endParaRPr>
          </a:p>
        </p:txBody>
      </p:sp>
    </p:spTree>
    <p:extLst>
      <p:ext uri="{BB962C8B-B14F-4D97-AF65-F5344CB8AC3E}">
        <p14:creationId xmlns:p14="http://schemas.microsoft.com/office/powerpoint/2010/main" val="4096661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447" y="5756305"/>
            <a:ext cx="1622235" cy="646331"/>
          </a:xfrm>
          <a:prstGeom prst="rect">
            <a:avLst/>
          </a:prstGeom>
          <a:solidFill>
            <a:srgbClr val="FFFF99"/>
          </a:solidFill>
          <a:ln w="19050">
            <a:solidFill>
              <a:schemeClr val="tx1"/>
            </a:solidFill>
          </a:ln>
        </p:spPr>
        <p:txBody>
          <a:bodyPr wrap="square" rtlCol="0">
            <a:spAutoFit/>
          </a:bodyPr>
          <a:lstStyle/>
          <a:p>
            <a:pPr algn="ctr"/>
            <a:r>
              <a:rPr lang="en-US" u="sng" dirty="0">
                <a:solidFill>
                  <a:prstClr val="black"/>
                </a:solidFill>
                <a:latin typeface="Trebuchet MS" panose="020B0603020202020204" pitchFamily="34" charset="0"/>
              </a:rPr>
              <a:t>“How Long”</a:t>
            </a:r>
            <a:r>
              <a:rPr lang="en-US" dirty="0">
                <a:solidFill>
                  <a:prstClr val="black"/>
                </a:solidFill>
                <a:latin typeface="Trebuchet MS" panose="020B0603020202020204" pitchFamily="34" charset="0"/>
              </a:rPr>
              <a:t> </a:t>
            </a:r>
          </a:p>
          <a:p>
            <a:pPr algn="ctr"/>
            <a:r>
              <a:rPr lang="en-US" dirty="0">
                <a:solidFill>
                  <a:prstClr val="black"/>
                </a:solidFill>
                <a:latin typeface="Trebuchet MS" panose="020B0603020202020204" pitchFamily="34" charset="0"/>
              </a:rPr>
              <a:t>A18-34</a:t>
            </a:r>
            <a:endParaRPr lang="en-US" b="1" dirty="0">
              <a:solidFill>
                <a:prstClr val="black"/>
              </a:solidFill>
              <a:latin typeface="Trebuchet MS" panose="020B0603020202020204" pitchFamily="34" charset="0"/>
            </a:endParaRPr>
          </a:p>
        </p:txBody>
      </p:sp>
      <p:sp>
        <p:nvSpPr>
          <p:cNvPr id="7" name="TextBox 6"/>
          <p:cNvSpPr txBox="1"/>
          <p:nvPr/>
        </p:nvSpPr>
        <p:spPr>
          <a:xfrm>
            <a:off x="228600" y="76200"/>
            <a:ext cx="7505242" cy="830997"/>
          </a:xfrm>
          <a:prstGeom prst="rect">
            <a:avLst/>
          </a:prstGeom>
          <a:noFill/>
        </p:spPr>
        <p:txBody>
          <a:bodyPr wrap="square" rtlCol="0">
            <a:spAutoFit/>
          </a:bodyPr>
          <a:lstStyle/>
          <a:p>
            <a:r>
              <a:rPr lang="en-US" sz="2400" spc="-100" dirty="0">
                <a:solidFill>
                  <a:srgbClr val="3775A2"/>
                </a:solidFill>
                <a:latin typeface="Trebuchet MS"/>
                <a:cs typeface="Trebuchet MS"/>
              </a:rPr>
              <a:t>TV’s Average Audience Among Millennials Far Surpasses Any Other Device</a:t>
            </a:r>
          </a:p>
        </p:txBody>
      </p:sp>
      <p:graphicFrame>
        <p:nvGraphicFramePr>
          <p:cNvPr id="3" name="Chart 2"/>
          <p:cNvGraphicFramePr/>
          <p:nvPr>
            <p:extLst>
              <p:ext uri="{D42A27DB-BD31-4B8C-83A1-F6EECF244321}">
                <p14:modId xmlns:p14="http://schemas.microsoft.com/office/powerpoint/2010/main" val="769583228"/>
              </p:ext>
            </p:extLst>
          </p:nvPr>
        </p:nvGraphicFramePr>
        <p:xfrm>
          <a:off x="0" y="1718628"/>
          <a:ext cx="9144000" cy="3877936"/>
        </p:xfrm>
        <a:graphic>
          <a:graphicData uri="http://schemas.openxmlformats.org/drawingml/2006/chart">
            <c:chart xmlns:c="http://schemas.openxmlformats.org/drawingml/2006/chart" xmlns:r="http://schemas.openxmlformats.org/officeDocument/2006/relationships" r:id="rId3"/>
          </a:graphicData>
        </a:graphic>
      </p:graphicFrame>
      <p:sp>
        <p:nvSpPr>
          <p:cNvPr id="4" name="Left Brace 3"/>
          <p:cNvSpPr/>
          <p:nvPr/>
        </p:nvSpPr>
        <p:spPr>
          <a:xfrm rot="16200000">
            <a:off x="2801037" y="4877711"/>
            <a:ext cx="440675" cy="2021597"/>
          </a:xfrm>
          <a:prstGeom prst="leftBrace">
            <a:avLst>
              <a:gd name="adj1" fmla="val 58125"/>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Left Brace 5"/>
          <p:cNvSpPr/>
          <p:nvPr/>
        </p:nvSpPr>
        <p:spPr>
          <a:xfrm rot="16200000">
            <a:off x="5234861" y="4742765"/>
            <a:ext cx="440675" cy="2309848"/>
          </a:xfrm>
          <a:prstGeom prst="leftBrace">
            <a:avLst>
              <a:gd name="adj1" fmla="val 58125"/>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Left Brace 7"/>
          <p:cNvSpPr/>
          <p:nvPr/>
        </p:nvSpPr>
        <p:spPr>
          <a:xfrm rot="16200000">
            <a:off x="7634729" y="4796012"/>
            <a:ext cx="440675" cy="2199678"/>
          </a:xfrm>
          <a:prstGeom prst="leftBrace">
            <a:avLst>
              <a:gd name="adj1" fmla="val 58125"/>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2010577" y="6116189"/>
            <a:ext cx="2021597" cy="307777"/>
          </a:xfrm>
          <a:prstGeom prst="rect">
            <a:avLst/>
          </a:prstGeom>
          <a:noFill/>
          <a:ln>
            <a:noFill/>
          </a:ln>
        </p:spPr>
        <p:txBody>
          <a:bodyPr wrap="square" rtlCol="0">
            <a:spAutoFit/>
          </a:bodyPr>
          <a:lstStyle/>
          <a:p>
            <a:pPr algn="ctr"/>
            <a:r>
              <a:rPr lang="en-US" sz="1400" b="1" dirty="0"/>
              <a:t>PC</a:t>
            </a:r>
          </a:p>
        </p:txBody>
      </p:sp>
      <p:sp>
        <p:nvSpPr>
          <p:cNvPr id="9" name="TextBox 8"/>
          <p:cNvSpPr txBox="1"/>
          <p:nvPr/>
        </p:nvSpPr>
        <p:spPr>
          <a:xfrm>
            <a:off x="4300275" y="6114351"/>
            <a:ext cx="2309848" cy="307777"/>
          </a:xfrm>
          <a:prstGeom prst="rect">
            <a:avLst/>
          </a:prstGeom>
          <a:noFill/>
          <a:ln>
            <a:noFill/>
          </a:ln>
        </p:spPr>
        <p:txBody>
          <a:bodyPr wrap="square" rtlCol="0">
            <a:spAutoFit/>
          </a:bodyPr>
          <a:lstStyle/>
          <a:p>
            <a:pPr algn="ctr"/>
            <a:r>
              <a:rPr lang="en-US" sz="1400" b="1" dirty="0"/>
              <a:t>Smartphone</a:t>
            </a:r>
          </a:p>
        </p:txBody>
      </p:sp>
      <p:sp>
        <p:nvSpPr>
          <p:cNvPr id="10" name="TextBox 9"/>
          <p:cNvSpPr txBox="1"/>
          <p:nvPr/>
        </p:nvSpPr>
        <p:spPr>
          <a:xfrm>
            <a:off x="6755227" y="6112513"/>
            <a:ext cx="2199679" cy="307777"/>
          </a:xfrm>
          <a:prstGeom prst="rect">
            <a:avLst/>
          </a:prstGeom>
          <a:noFill/>
          <a:ln>
            <a:noFill/>
          </a:ln>
        </p:spPr>
        <p:txBody>
          <a:bodyPr wrap="square" rtlCol="0">
            <a:spAutoFit/>
          </a:bodyPr>
          <a:lstStyle/>
          <a:p>
            <a:pPr algn="ctr"/>
            <a:r>
              <a:rPr lang="en-US" sz="1400" b="1" dirty="0"/>
              <a:t>Tablet</a:t>
            </a:r>
          </a:p>
        </p:txBody>
      </p:sp>
      <p:sp>
        <p:nvSpPr>
          <p:cNvPr id="11" name="TextBox 10"/>
          <p:cNvSpPr txBox="1"/>
          <p:nvPr/>
        </p:nvSpPr>
        <p:spPr>
          <a:xfrm>
            <a:off x="0" y="6488689"/>
            <a:ext cx="9144000" cy="369332"/>
          </a:xfrm>
          <a:prstGeom prst="rect">
            <a:avLst/>
          </a:prstGeom>
          <a:noFill/>
        </p:spPr>
        <p:txBody>
          <a:bodyPr wrap="square" rtlCol="0">
            <a:spAutoFit/>
          </a:bodyPr>
          <a:lstStyle/>
          <a:p>
            <a:r>
              <a:rPr lang="en-US" sz="900" dirty="0">
                <a:latin typeface="Trebuchet MS" panose="020B0603020202020204" pitchFamily="34" charset="0"/>
              </a:rPr>
              <a:t>Source: Nielsen Comparable Metrics Report Q3 2015; Data based on average week between July 17</a:t>
            </a:r>
            <a:r>
              <a:rPr lang="en-US" sz="900" baseline="30000" dirty="0">
                <a:latin typeface="Trebuchet MS" panose="020B0603020202020204" pitchFamily="34" charset="0"/>
              </a:rPr>
              <a:t>th</a:t>
            </a:r>
            <a:r>
              <a:rPr lang="en-US" sz="900" dirty="0">
                <a:latin typeface="Trebuchet MS" panose="020B0603020202020204" pitchFamily="34" charset="0"/>
              </a:rPr>
              <a:t> – August 30</a:t>
            </a:r>
            <a:r>
              <a:rPr lang="en-US" sz="900" baseline="30000" dirty="0">
                <a:latin typeface="Trebuchet MS" panose="020B0603020202020204" pitchFamily="34" charset="0"/>
              </a:rPr>
              <a:t>th</a:t>
            </a:r>
            <a:r>
              <a:rPr lang="en-US" sz="900" dirty="0">
                <a:latin typeface="Trebuchet MS" panose="020B0603020202020204" pitchFamily="34" charset="0"/>
              </a:rPr>
              <a:t>, 2015.  A18-34 UE = 72,210,000.</a:t>
            </a:r>
          </a:p>
          <a:p>
            <a:r>
              <a:rPr lang="en-US" sz="900" dirty="0">
                <a:latin typeface="Trebuchet MS" panose="020B0603020202020204" pitchFamily="34" charset="0"/>
              </a:rPr>
              <a:t>Video &amp; Social Network is a subset of each device’s (</a:t>
            </a:r>
            <a:r>
              <a:rPr lang="en-US" sz="900" dirty="0" err="1">
                <a:latin typeface="Trebuchet MS" panose="020B0603020202020204" pitchFamily="34" charset="0"/>
              </a:rPr>
              <a:t>App+Web</a:t>
            </a:r>
            <a:r>
              <a:rPr lang="en-US" sz="900" dirty="0">
                <a:latin typeface="Trebuchet MS" panose="020B0603020202020204" pitchFamily="34" charset="0"/>
              </a:rPr>
              <a:t>)  </a:t>
            </a:r>
          </a:p>
        </p:txBody>
      </p:sp>
      <p:sp>
        <p:nvSpPr>
          <p:cNvPr id="15" name="Slide Number Placeholder 14"/>
          <p:cNvSpPr>
            <a:spLocks noGrp="1"/>
          </p:cNvSpPr>
          <p:nvPr>
            <p:ph type="sldNum" sz="quarter" idx="12"/>
          </p:nvPr>
        </p:nvSpPr>
        <p:spPr/>
        <p:txBody>
          <a:bodyPr/>
          <a:lstStyle/>
          <a:p>
            <a:pPr algn="r"/>
            <a:fld id="{04F9D6DC-8C4E-4599-BF21-177D7E9FD0BC}" type="slidenum">
              <a:rPr lang="en-US" sz="1200" smtClean="0">
                <a:solidFill>
                  <a:prstClr val="black"/>
                </a:solidFill>
              </a:rPr>
              <a:pPr algn="r"/>
              <a:t>13</a:t>
            </a:fld>
            <a:endParaRPr lang="en-US" sz="1200" dirty="0">
              <a:solidFill>
                <a:prstClr val="black"/>
              </a:solidFill>
            </a:endParaRPr>
          </a:p>
        </p:txBody>
      </p:sp>
    </p:spTree>
    <p:extLst>
      <p:ext uri="{BB962C8B-B14F-4D97-AF65-F5344CB8AC3E}">
        <p14:creationId xmlns:p14="http://schemas.microsoft.com/office/powerpoint/2010/main" val="2242004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5429" y="85078"/>
            <a:ext cx="7770182" cy="830997"/>
          </a:xfrm>
          <a:prstGeom prst="rect">
            <a:avLst/>
          </a:prstGeom>
          <a:noFill/>
        </p:spPr>
        <p:txBody>
          <a:bodyPr wrap="square" rtlCol="0">
            <a:spAutoFit/>
          </a:bodyPr>
          <a:lstStyle/>
          <a:p>
            <a:r>
              <a:rPr lang="en-US" sz="2400" spc="-100" dirty="0">
                <a:solidFill>
                  <a:srgbClr val="3775A2"/>
                </a:solidFill>
                <a:latin typeface="Trebuchet MS"/>
                <a:cs typeface="Trebuchet MS"/>
              </a:rPr>
              <a:t>ALL EYES ON VIDEO:</a:t>
            </a:r>
          </a:p>
          <a:p>
            <a:r>
              <a:rPr lang="en-US" sz="2400" spc="-100" dirty="0">
                <a:solidFill>
                  <a:srgbClr val="3775A2"/>
                </a:solidFill>
                <a:latin typeface="Trebuchet MS"/>
                <a:cs typeface="Trebuchet MS"/>
              </a:rPr>
              <a:t>Where Are People Watching Video During An Average Minute?</a:t>
            </a:r>
          </a:p>
        </p:txBody>
      </p:sp>
      <p:graphicFrame>
        <p:nvGraphicFramePr>
          <p:cNvPr id="3" name="Chart 2"/>
          <p:cNvGraphicFramePr/>
          <p:nvPr>
            <p:extLst>
              <p:ext uri="{D42A27DB-BD31-4B8C-83A1-F6EECF244321}">
                <p14:modId xmlns:p14="http://schemas.microsoft.com/office/powerpoint/2010/main" val="3910390814"/>
              </p:ext>
            </p:extLst>
          </p:nvPr>
        </p:nvGraphicFramePr>
        <p:xfrm>
          <a:off x="0" y="1718628"/>
          <a:ext cx="9144000" cy="387793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6620893"/>
            <a:ext cx="9144000" cy="230832"/>
          </a:xfrm>
          <a:prstGeom prst="rect">
            <a:avLst/>
          </a:prstGeom>
          <a:noFill/>
        </p:spPr>
        <p:txBody>
          <a:bodyPr wrap="square" rtlCol="0">
            <a:spAutoFit/>
          </a:bodyPr>
          <a:lstStyle/>
          <a:p>
            <a:r>
              <a:rPr lang="en-US" sz="900" dirty="0">
                <a:solidFill>
                  <a:prstClr val="black"/>
                </a:solidFill>
                <a:latin typeface="Trebuchet MS" panose="020B0603020202020204" pitchFamily="34" charset="0"/>
              </a:rPr>
              <a:t>Source: Nielsen Comparable Metrics Report Q3 2015; Data based on average week between July 17</a:t>
            </a:r>
            <a:r>
              <a:rPr lang="en-US" sz="900" baseline="30000" dirty="0">
                <a:solidFill>
                  <a:prstClr val="black"/>
                </a:solidFill>
                <a:latin typeface="Trebuchet MS" panose="020B0603020202020204" pitchFamily="34" charset="0"/>
              </a:rPr>
              <a:t>th</a:t>
            </a:r>
            <a:r>
              <a:rPr lang="en-US" sz="900" dirty="0">
                <a:solidFill>
                  <a:prstClr val="black"/>
                </a:solidFill>
                <a:latin typeface="Trebuchet MS" panose="020B0603020202020204" pitchFamily="34" charset="0"/>
              </a:rPr>
              <a:t> – August 30</a:t>
            </a:r>
            <a:r>
              <a:rPr lang="en-US" sz="900" baseline="30000" dirty="0">
                <a:solidFill>
                  <a:prstClr val="black"/>
                </a:solidFill>
                <a:latin typeface="Trebuchet MS" panose="020B0603020202020204" pitchFamily="34" charset="0"/>
              </a:rPr>
              <a:t>th</a:t>
            </a:r>
            <a:r>
              <a:rPr lang="en-US" sz="900" dirty="0">
                <a:solidFill>
                  <a:prstClr val="black"/>
                </a:solidFill>
                <a:latin typeface="Trebuchet MS" panose="020B0603020202020204" pitchFamily="34" charset="0"/>
              </a:rPr>
              <a:t>, 2015.  A18+ UE = 240,160,000 </a:t>
            </a:r>
          </a:p>
        </p:txBody>
      </p:sp>
      <p:sp>
        <p:nvSpPr>
          <p:cNvPr id="6" name="TextBox 5"/>
          <p:cNvSpPr txBox="1"/>
          <p:nvPr/>
        </p:nvSpPr>
        <p:spPr>
          <a:xfrm>
            <a:off x="228600" y="5730344"/>
            <a:ext cx="1699352" cy="646331"/>
          </a:xfrm>
          <a:prstGeom prst="rect">
            <a:avLst/>
          </a:prstGeom>
          <a:solidFill>
            <a:srgbClr val="FFFF99"/>
          </a:solidFill>
          <a:ln w="19050">
            <a:solidFill>
              <a:schemeClr val="tx1"/>
            </a:solidFill>
          </a:ln>
        </p:spPr>
        <p:txBody>
          <a:bodyPr wrap="square" rtlCol="0">
            <a:spAutoFit/>
          </a:bodyPr>
          <a:lstStyle/>
          <a:p>
            <a:pPr algn="ctr"/>
            <a:r>
              <a:rPr lang="en-US" u="sng" dirty="0">
                <a:solidFill>
                  <a:prstClr val="black"/>
                </a:solidFill>
                <a:latin typeface="Trebuchet MS" panose="020B0603020202020204" pitchFamily="34" charset="0"/>
              </a:rPr>
              <a:t>“How Long”</a:t>
            </a:r>
            <a:r>
              <a:rPr lang="en-US" dirty="0">
                <a:solidFill>
                  <a:prstClr val="black"/>
                </a:solidFill>
                <a:latin typeface="Trebuchet MS" panose="020B0603020202020204" pitchFamily="34" charset="0"/>
              </a:rPr>
              <a:t> </a:t>
            </a:r>
          </a:p>
          <a:p>
            <a:pPr algn="ctr"/>
            <a:r>
              <a:rPr lang="en-US" dirty="0">
                <a:solidFill>
                  <a:prstClr val="black"/>
                </a:solidFill>
                <a:latin typeface="Trebuchet MS" panose="020B0603020202020204" pitchFamily="34" charset="0"/>
              </a:rPr>
              <a:t>A18+</a:t>
            </a:r>
            <a:endParaRPr lang="en-US" b="1" dirty="0">
              <a:solidFill>
                <a:prstClr val="black"/>
              </a:solidFill>
              <a:latin typeface="Trebuchet MS" panose="020B0603020202020204" pitchFamily="34" charset="0"/>
            </a:endParaRPr>
          </a:p>
        </p:txBody>
      </p:sp>
      <p:sp>
        <p:nvSpPr>
          <p:cNvPr id="8" name="Slide Number Placeholder 7"/>
          <p:cNvSpPr>
            <a:spLocks noGrp="1"/>
          </p:cNvSpPr>
          <p:nvPr>
            <p:ph type="sldNum" sz="quarter" idx="12"/>
          </p:nvPr>
        </p:nvSpPr>
        <p:spPr/>
        <p:txBody>
          <a:bodyPr/>
          <a:lstStyle/>
          <a:p>
            <a:pPr algn="r"/>
            <a:fld id="{04F9D6DC-8C4E-4599-BF21-177D7E9FD0BC}" type="slidenum">
              <a:rPr lang="en-US" sz="1200" smtClean="0">
                <a:solidFill>
                  <a:prstClr val="black"/>
                </a:solidFill>
              </a:rPr>
              <a:pPr algn="r"/>
              <a:t>14</a:t>
            </a:fld>
            <a:endParaRPr lang="en-US" sz="1200" dirty="0">
              <a:solidFill>
                <a:prstClr val="black"/>
              </a:solidFill>
            </a:endParaRPr>
          </a:p>
        </p:txBody>
      </p:sp>
    </p:spTree>
    <p:extLst>
      <p:ext uri="{BB962C8B-B14F-4D97-AF65-F5344CB8AC3E}">
        <p14:creationId xmlns:p14="http://schemas.microsoft.com/office/powerpoint/2010/main" val="2529262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415" y="5809036"/>
            <a:ext cx="1864606" cy="646331"/>
          </a:xfrm>
          <a:prstGeom prst="rect">
            <a:avLst/>
          </a:prstGeom>
          <a:solidFill>
            <a:srgbClr val="FFFF99"/>
          </a:solidFill>
          <a:ln w="19050">
            <a:solidFill>
              <a:schemeClr val="tx1"/>
            </a:solidFill>
          </a:ln>
        </p:spPr>
        <p:txBody>
          <a:bodyPr wrap="square" rtlCol="0">
            <a:spAutoFit/>
          </a:bodyPr>
          <a:lstStyle/>
          <a:p>
            <a:pPr algn="ctr"/>
            <a:r>
              <a:rPr lang="en-US" u="sng" dirty="0">
                <a:solidFill>
                  <a:prstClr val="black"/>
                </a:solidFill>
                <a:latin typeface="Trebuchet MS" panose="020B0603020202020204" pitchFamily="34" charset="0"/>
              </a:rPr>
              <a:t>“How Long”</a:t>
            </a:r>
            <a:r>
              <a:rPr lang="en-US" dirty="0">
                <a:solidFill>
                  <a:prstClr val="black"/>
                </a:solidFill>
                <a:latin typeface="Trebuchet MS" panose="020B0603020202020204" pitchFamily="34" charset="0"/>
              </a:rPr>
              <a:t> </a:t>
            </a:r>
          </a:p>
          <a:p>
            <a:pPr algn="ctr"/>
            <a:r>
              <a:rPr lang="en-US" dirty="0">
                <a:solidFill>
                  <a:prstClr val="black"/>
                </a:solidFill>
                <a:latin typeface="Trebuchet MS" panose="020B0603020202020204" pitchFamily="34" charset="0"/>
              </a:rPr>
              <a:t>A18-34</a:t>
            </a:r>
            <a:endParaRPr lang="en-US" b="1" dirty="0">
              <a:solidFill>
                <a:prstClr val="black"/>
              </a:solidFill>
              <a:latin typeface="Trebuchet MS" panose="020B0603020202020204" pitchFamily="34" charset="0"/>
            </a:endParaRPr>
          </a:p>
        </p:txBody>
      </p:sp>
      <p:sp>
        <p:nvSpPr>
          <p:cNvPr id="7" name="TextBox 6"/>
          <p:cNvSpPr txBox="1"/>
          <p:nvPr/>
        </p:nvSpPr>
        <p:spPr>
          <a:xfrm>
            <a:off x="228600" y="76200"/>
            <a:ext cx="7516258" cy="830997"/>
          </a:xfrm>
          <a:prstGeom prst="rect">
            <a:avLst/>
          </a:prstGeom>
          <a:noFill/>
        </p:spPr>
        <p:txBody>
          <a:bodyPr wrap="square" rtlCol="0">
            <a:spAutoFit/>
          </a:bodyPr>
          <a:lstStyle/>
          <a:p>
            <a:r>
              <a:rPr lang="en-US" sz="2400" spc="-100" dirty="0">
                <a:solidFill>
                  <a:srgbClr val="3775A2"/>
                </a:solidFill>
                <a:latin typeface="Trebuchet MS"/>
                <a:cs typeface="Trebuchet MS"/>
              </a:rPr>
              <a:t>Among Adults 18-34, TV Accounts For 88% Of Total Video Consumption During An Average Minute</a:t>
            </a:r>
          </a:p>
        </p:txBody>
      </p:sp>
      <p:graphicFrame>
        <p:nvGraphicFramePr>
          <p:cNvPr id="3" name="Chart 2"/>
          <p:cNvGraphicFramePr/>
          <p:nvPr>
            <p:extLst>
              <p:ext uri="{D42A27DB-BD31-4B8C-83A1-F6EECF244321}">
                <p14:modId xmlns:p14="http://schemas.microsoft.com/office/powerpoint/2010/main" val="1410433948"/>
              </p:ext>
            </p:extLst>
          </p:nvPr>
        </p:nvGraphicFramePr>
        <p:xfrm>
          <a:off x="0" y="1718628"/>
          <a:ext cx="9144000" cy="387793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6620893"/>
            <a:ext cx="9144000" cy="230832"/>
          </a:xfrm>
          <a:prstGeom prst="rect">
            <a:avLst/>
          </a:prstGeom>
          <a:noFill/>
        </p:spPr>
        <p:txBody>
          <a:bodyPr wrap="square" rtlCol="0">
            <a:spAutoFit/>
          </a:bodyPr>
          <a:lstStyle/>
          <a:p>
            <a:r>
              <a:rPr lang="en-US" sz="900" dirty="0">
                <a:solidFill>
                  <a:prstClr val="black"/>
                </a:solidFill>
                <a:latin typeface="Trebuchet MS" panose="020B0603020202020204" pitchFamily="34" charset="0"/>
              </a:rPr>
              <a:t>Source: Nielsen Comparable Metrics Report Q3 2015; Data based on average week between July 17</a:t>
            </a:r>
            <a:r>
              <a:rPr lang="en-US" sz="900" baseline="30000" dirty="0">
                <a:solidFill>
                  <a:prstClr val="black"/>
                </a:solidFill>
                <a:latin typeface="Trebuchet MS" panose="020B0603020202020204" pitchFamily="34" charset="0"/>
              </a:rPr>
              <a:t>th</a:t>
            </a:r>
            <a:r>
              <a:rPr lang="en-US" sz="900" dirty="0">
                <a:solidFill>
                  <a:prstClr val="black"/>
                </a:solidFill>
                <a:latin typeface="Trebuchet MS" panose="020B0603020202020204" pitchFamily="34" charset="0"/>
              </a:rPr>
              <a:t> – August 30</a:t>
            </a:r>
            <a:r>
              <a:rPr lang="en-US" sz="900" baseline="30000" dirty="0">
                <a:solidFill>
                  <a:prstClr val="black"/>
                </a:solidFill>
                <a:latin typeface="Trebuchet MS" panose="020B0603020202020204" pitchFamily="34" charset="0"/>
              </a:rPr>
              <a:t>th</a:t>
            </a:r>
            <a:r>
              <a:rPr lang="en-US" sz="900" dirty="0">
                <a:solidFill>
                  <a:prstClr val="black"/>
                </a:solidFill>
                <a:latin typeface="Trebuchet MS" panose="020B0603020202020204" pitchFamily="34" charset="0"/>
              </a:rPr>
              <a:t>, 2015.  A18-34 UE = 72,210,000 </a:t>
            </a:r>
          </a:p>
        </p:txBody>
      </p:sp>
      <p:sp>
        <p:nvSpPr>
          <p:cNvPr id="8" name="Slide Number Placeholder 7"/>
          <p:cNvSpPr>
            <a:spLocks noGrp="1"/>
          </p:cNvSpPr>
          <p:nvPr>
            <p:ph type="sldNum" sz="quarter" idx="12"/>
          </p:nvPr>
        </p:nvSpPr>
        <p:spPr/>
        <p:txBody>
          <a:bodyPr/>
          <a:lstStyle/>
          <a:p>
            <a:pPr algn="r"/>
            <a:fld id="{04F9D6DC-8C4E-4599-BF21-177D7E9FD0BC}" type="slidenum">
              <a:rPr lang="en-US" sz="1200" smtClean="0">
                <a:solidFill>
                  <a:prstClr val="black"/>
                </a:solidFill>
              </a:rPr>
              <a:pPr algn="r"/>
              <a:t>15</a:t>
            </a:fld>
            <a:endParaRPr lang="en-US" sz="1200" dirty="0">
              <a:solidFill>
                <a:prstClr val="black"/>
              </a:solidFill>
            </a:endParaRPr>
          </a:p>
        </p:txBody>
      </p:sp>
    </p:spTree>
    <p:extLst>
      <p:ext uri="{BB962C8B-B14F-4D97-AF65-F5344CB8AC3E}">
        <p14:creationId xmlns:p14="http://schemas.microsoft.com/office/powerpoint/2010/main" val="426065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69667" y="1839232"/>
            <a:ext cx="8295766"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6000" kern="1200" spc="-100">
                <a:solidFill>
                  <a:srgbClr val="3775A2"/>
                </a:solidFill>
                <a:latin typeface="+mj-lt"/>
                <a:ea typeface="+mj-ea"/>
                <a:cs typeface="+mj-cs"/>
              </a:defRPr>
            </a:lvl1pPr>
          </a:lstStyle>
          <a:p>
            <a:r>
              <a:rPr lang="en-US" sz="3400" i="1" dirty="0">
                <a:latin typeface="Trebuchet MS"/>
              </a:rPr>
              <a:t>Any Given Minute</a:t>
            </a:r>
            <a:r>
              <a:rPr lang="en-US" sz="3400" dirty="0">
                <a:latin typeface="Trebuchet MS"/>
              </a:rPr>
              <a:t>: </a:t>
            </a:r>
          </a:p>
          <a:p>
            <a:r>
              <a:rPr lang="en-US" sz="3200" dirty="0">
                <a:latin typeface="Trebuchet MS"/>
              </a:rPr>
              <a:t>Multi-Screen TV Brands Vs. Ad-Tech Properties</a:t>
            </a:r>
            <a:endParaRPr lang="en-US" sz="2000" dirty="0">
              <a:latin typeface="Trebuchet MS" panose="020B0603020202020204" pitchFamily="34" charset="0"/>
            </a:endParaRPr>
          </a:p>
        </p:txBody>
      </p:sp>
      <p:pic>
        <p:nvPicPr>
          <p:cNvPr id="3" name="Picture 2" descr="https://www.facebookbrand.com/img/fb-a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0023" y="3782386"/>
            <a:ext cx="521053" cy="5210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www.youtube.com/yt/brand/media/image/YouTube-logo-full_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7032" y="3615450"/>
            <a:ext cx="1244489" cy="8182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media.corporate-ir.net/media_files/IROL/25/251764/pandora_logo_blue.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1076" y="3865223"/>
            <a:ext cx="1624575" cy="3553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pixel.nymag.com/imgs/daily/vulture/2015/06/26/26-spotify.w1200.h630.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8744" y="3697685"/>
            <a:ext cx="1155306" cy="6057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8" descr="http://arkansasteachercorps.org/wp-content/uploads/2014/11/Instagram-logo-005.pn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59928" y="4511173"/>
            <a:ext cx="475492" cy="4754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http://www.lenco.com/wp-content/uploads/2012/01/Amazon-Logo.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64264" y="4693316"/>
            <a:ext cx="909426" cy="3311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2" descr="http://2.bp.blogspot.com/-e8EX8HXfU_M/VWA1tOmIxII/AAAAAAAACnM/wVEAIqUlnOI/s1600/Snapchat-logo-vecto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49758" y="4469575"/>
            <a:ext cx="872553" cy="6195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4" descr="https://g.twimg.com/Twitter_logo_blu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28658" y="3831106"/>
            <a:ext cx="521053" cy="4236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6" descr="https://upload.wikimedia.org/wikipedia/commons/9/94/Pinterest_logo.pn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4661" y="5333707"/>
            <a:ext cx="1277210" cy="32313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2" descr="https://secure.assets.tumblr.com/images/logo_page/img_logotype_34465d_2x.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95025" y="5854959"/>
            <a:ext cx="1164903" cy="3971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6" descr="http://frenchyincali.com/wp-content/uploads/2014/07/craigslist-logo-scams-buy-sell.png?9bb1c3"/>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21326" y="5268873"/>
            <a:ext cx="1408617" cy="43012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8" descr="https://upload.wikimedia.org/wikipedia/commons/thumb/1/1b/EBay_logo.svg/2000px-EBay_logo.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96156" y="5293588"/>
            <a:ext cx="846344" cy="33853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0" descr="https://upload.wikimedia.org/wikipedia/commons/thumb/2/26/Twitch_logo.svg/2000px-Twitch_logo.svg.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03698" y="5739276"/>
            <a:ext cx="753726" cy="46542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24515" t="34980" r="21329" b="32510"/>
          <a:stretch/>
        </p:blipFill>
        <p:spPr bwMode="auto">
          <a:xfrm>
            <a:off x="6680657" y="5841357"/>
            <a:ext cx="1040409" cy="380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rotWithShape="1">
          <a:blip r:embed="rId16">
            <a:extLst>
              <a:ext uri="{28A0092B-C50C-407E-A947-70E740481C1C}">
                <a14:useLocalDpi xmlns:a14="http://schemas.microsoft.com/office/drawing/2010/main" val="0"/>
              </a:ext>
            </a:extLst>
          </a:blip>
          <a:srcRect l="29689" r="27169"/>
          <a:stretch/>
        </p:blipFill>
        <p:spPr bwMode="auto">
          <a:xfrm>
            <a:off x="4274818" y="4439596"/>
            <a:ext cx="525339" cy="608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rotWithShape="1">
          <a:blip r:embed="rId17">
            <a:extLst>
              <a:ext uri="{28A0092B-C50C-407E-A947-70E740481C1C}">
                <a14:useLocalDpi xmlns:a14="http://schemas.microsoft.com/office/drawing/2010/main" val="0"/>
              </a:ext>
            </a:extLst>
          </a:blip>
          <a:srcRect l="7710" t="17153" r="8311" b="16423"/>
          <a:stretch/>
        </p:blipFill>
        <p:spPr bwMode="auto">
          <a:xfrm>
            <a:off x="5869338" y="3865223"/>
            <a:ext cx="1042995" cy="307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73522" y="4539059"/>
            <a:ext cx="895816" cy="402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77259" y="4642577"/>
            <a:ext cx="732182" cy="283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80942" y="5073142"/>
            <a:ext cx="781405" cy="609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987029" y="4552837"/>
            <a:ext cx="804309" cy="39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4" descr="https://skypeblogs.files.wordpress.com/2013/09/skype-logo-feb_2012_rgb_500.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380023" y="5268873"/>
            <a:ext cx="877756" cy="38796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6" descr="https://upload.wikimedia.org/wikipedia/commons/thumb/e/e4/BuzzFeed.svg/2000px-BuzzFeed.svg.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447101" y="5827677"/>
            <a:ext cx="1037831" cy="33246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973690" y="5850976"/>
            <a:ext cx="999832" cy="37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959557" y="3697685"/>
            <a:ext cx="7044266" cy="2657956"/>
          </a:xfrm>
          <a:prstGeom prst="round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214487" y="3061458"/>
            <a:ext cx="8365067" cy="523220"/>
          </a:xfrm>
          <a:prstGeom prst="rect">
            <a:avLst/>
          </a:prstGeom>
          <a:noFill/>
        </p:spPr>
        <p:txBody>
          <a:bodyPr wrap="square" rtlCol="0">
            <a:spAutoFit/>
          </a:bodyPr>
          <a:lstStyle/>
          <a:p>
            <a:r>
              <a:rPr lang="en-US" sz="1400" i="1" u="sng" dirty="0">
                <a:solidFill>
                  <a:prstClr val="black"/>
                </a:solidFill>
                <a:latin typeface="Trebuchet MS" panose="020B0603020202020204" pitchFamily="34" charset="0"/>
              </a:rPr>
              <a:t>Ad-Tech properties selection criteria</a:t>
            </a:r>
            <a:r>
              <a:rPr lang="en-US" sz="1400" i="1" dirty="0">
                <a:solidFill>
                  <a:prstClr val="black"/>
                </a:solidFill>
                <a:latin typeface="Trebuchet MS" panose="020B0603020202020204" pitchFamily="34" charset="0"/>
              </a:rPr>
              <a:t>: 20 popular websites / apps were selected by demo (A18+; A18-34) from within the “Top 100 Properties” (based on unique visitors) in comScore December 2015</a:t>
            </a:r>
            <a:endParaRPr lang="en-US" sz="1400" i="1" u="sng" dirty="0">
              <a:solidFill>
                <a:prstClr val="white"/>
              </a:solidFill>
              <a:latin typeface="Trebuchet MS" panose="020B0603020202020204" pitchFamily="34" charset="0"/>
            </a:endParaRPr>
          </a:p>
        </p:txBody>
      </p:sp>
      <p:sp>
        <p:nvSpPr>
          <p:cNvPr id="29" name="TextBox 28"/>
          <p:cNvSpPr txBox="1"/>
          <p:nvPr/>
        </p:nvSpPr>
        <p:spPr>
          <a:xfrm>
            <a:off x="0" y="6499101"/>
            <a:ext cx="9144000" cy="246221"/>
          </a:xfrm>
          <a:prstGeom prst="rect">
            <a:avLst/>
          </a:prstGeom>
          <a:solidFill>
            <a:schemeClr val="accent6">
              <a:lumMod val="20000"/>
              <a:lumOff val="80000"/>
            </a:schemeClr>
          </a:solidFill>
          <a:ln w="12700">
            <a:solidFill>
              <a:schemeClr val="tx1"/>
            </a:solidFill>
          </a:ln>
        </p:spPr>
        <p:txBody>
          <a:bodyPr wrap="square" rtlCol="0">
            <a:spAutoFit/>
          </a:bodyPr>
          <a:lstStyle/>
          <a:p>
            <a:r>
              <a:rPr lang="en-US" sz="1000" b="1" dirty="0">
                <a:latin typeface="Trebuchet MS" panose="020B0603020202020204" pitchFamily="34" charset="0"/>
              </a:rPr>
              <a:t>Note: “average audience” for digital properties reflect any user activity on their website, </a:t>
            </a:r>
            <a:r>
              <a:rPr lang="en-US" sz="1000" b="1" u="sng" dirty="0">
                <a:latin typeface="Trebuchet MS" panose="020B0603020202020204" pitchFamily="34" charset="0"/>
              </a:rPr>
              <a:t>not just video consumption</a:t>
            </a:r>
            <a:r>
              <a:rPr lang="en-US" sz="1000" b="1" dirty="0">
                <a:latin typeface="Trebuchet MS" panose="020B0603020202020204" pitchFamily="34" charset="0"/>
              </a:rPr>
              <a:t>, as measured by comScore </a:t>
            </a:r>
          </a:p>
        </p:txBody>
      </p:sp>
    </p:spTree>
    <p:extLst>
      <p:ext uri="{BB962C8B-B14F-4D97-AF65-F5344CB8AC3E}">
        <p14:creationId xmlns:p14="http://schemas.microsoft.com/office/powerpoint/2010/main" val="1445208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853" t="5733" r="7771"/>
          <a:stretch/>
        </p:blipFill>
        <p:spPr>
          <a:xfrm>
            <a:off x="1987365" y="1682674"/>
            <a:ext cx="5878779" cy="4404351"/>
          </a:xfrm>
          <a:prstGeom prst="rect">
            <a:avLst/>
          </a:prstGeom>
        </p:spPr>
      </p:pic>
      <p:sp>
        <p:nvSpPr>
          <p:cNvPr id="68" name="Rectangle 67"/>
          <p:cNvSpPr/>
          <p:nvPr/>
        </p:nvSpPr>
        <p:spPr>
          <a:xfrm>
            <a:off x="76200" y="3420910"/>
            <a:ext cx="2167953" cy="26999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TextBox 25"/>
          <p:cNvSpPr txBox="1"/>
          <p:nvPr/>
        </p:nvSpPr>
        <p:spPr>
          <a:xfrm>
            <a:off x="169332" y="76200"/>
            <a:ext cx="7565629" cy="769441"/>
          </a:xfrm>
          <a:prstGeom prst="rect">
            <a:avLst/>
          </a:prstGeom>
          <a:noFill/>
        </p:spPr>
        <p:txBody>
          <a:bodyPr wrap="square" rtlCol="0">
            <a:spAutoFit/>
          </a:bodyPr>
          <a:lstStyle/>
          <a:p>
            <a:r>
              <a:rPr lang="en-US" sz="2200" spc="-100" dirty="0">
                <a:solidFill>
                  <a:srgbClr val="3775A2"/>
                </a:solidFill>
                <a:latin typeface="Trebuchet MS"/>
                <a:cs typeface="Trebuchet MS"/>
              </a:rPr>
              <a:t>Multi-Screen TV Brands Deliver A Much Higher </a:t>
            </a:r>
            <a:r>
              <a:rPr lang="en-US" sz="2200" b="1" i="1" spc="-100" dirty="0">
                <a:solidFill>
                  <a:srgbClr val="3775A2"/>
                </a:solidFill>
                <a:latin typeface="Trebuchet MS"/>
                <a:cs typeface="Trebuchet MS"/>
              </a:rPr>
              <a:t>Average Audience</a:t>
            </a:r>
            <a:r>
              <a:rPr lang="en-US" sz="2200" spc="-100" dirty="0">
                <a:solidFill>
                  <a:srgbClr val="3775A2"/>
                </a:solidFill>
                <a:latin typeface="Trebuchet MS"/>
                <a:cs typeface="Trebuchet MS"/>
              </a:rPr>
              <a:t> During Any Given Minute Than 20 Popular Websites Combined</a:t>
            </a:r>
          </a:p>
        </p:txBody>
      </p:sp>
      <p:sp>
        <p:nvSpPr>
          <p:cNvPr id="55" name="TextBox 54"/>
          <p:cNvSpPr txBox="1"/>
          <p:nvPr/>
        </p:nvSpPr>
        <p:spPr>
          <a:xfrm>
            <a:off x="0" y="6352082"/>
            <a:ext cx="8416031" cy="507831"/>
          </a:xfrm>
          <a:prstGeom prst="rect">
            <a:avLst/>
          </a:prstGeom>
          <a:noFill/>
        </p:spPr>
        <p:txBody>
          <a:bodyPr wrap="square" rtlCol="0">
            <a:spAutoFit/>
          </a:bodyPr>
          <a:lstStyle/>
          <a:p>
            <a:r>
              <a:rPr lang="en-US" sz="900" dirty="0">
                <a:solidFill>
                  <a:prstClr val="black"/>
                </a:solidFill>
                <a:latin typeface="Trebuchet MS" panose="020B0603020202020204" pitchFamily="34" charset="0"/>
              </a:rPr>
              <a:t>Source: comScore </a:t>
            </a:r>
            <a:r>
              <a:rPr lang="en-US" sz="900" dirty="0" err="1">
                <a:solidFill>
                  <a:prstClr val="black"/>
                </a:solidFill>
                <a:latin typeface="Trebuchet MS" panose="020B0603020202020204" pitchFamily="34" charset="0"/>
              </a:rPr>
              <a:t>MediaMetrix</a:t>
            </a:r>
            <a:r>
              <a:rPr lang="en-US" sz="900" dirty="0">
                <a:solidFill>
                  <a:prstClr val="black"/>
                </a:solidFill>
                <a:latin typeface="Trebuchet MS" panose="020B0603020202020204" pitchFamily="34" charset="0"/>
              </a:rPr>
              <a:t> Key Measures (multiplatform), December 2015; A18+. Nielsen R&amp;F Program Report, Live + SD, Total Day.  December 1-31, 2015; A18+. “Average Audience” is based on the average minute, which is factored across the full month for websites and TV. TV Brands include linear TV and TV-related websites.  Digital website measurement includes all visitor activity, not just video consumption.</a:t>
            </a:r>
          </a:p>
        </p:txBody>
      </p:sp>
      <p:sp>
        <p:nvSpPr>
          <p:cNvPr id="57" name="Title 1"/>
          <p:cNvSpPr>
            <a:spLocks noGrp="1"/>
          </p:cNvSpPr>
          <p:nvPr>
            <p:ph type="ctrTitle"/>
          </p:nvPr>
        </p:nvSpPr>
        <p:spPr>
          <a:xfrm>
            <a:off x="0" y="1124036"/>
            <a:ext cx="9144000" cy="871954"/>
          </a:xfrm>
        </p:spPr>
        <p:txBody>
          <a:bodyPr>
            <a:noAutofit/>
          </a:bodyPr>
          <a:lstStyle/>
          <a:p>
            <a:r>
              <a:rPr lang="en-US" sz="1800" b="1" u="sng" dirty="0">
                <a:latin typeface="Trebuchet MS" panose="020B0603020202020204" pitchFamily="34" charset="0"/>
              </a:rPr>
              <a:t>A18+ Average Audience (000) Comparison</a:t>
            </a:r>
            <a:br>
              <a:rPr lang="en-US" sz="1800" b="1" u="sng" dirty="0">
                <a:latin typeface="Trebuchet MS" panose="020B0603020202020204" pitchFamily="34" charset="0"/>
              </a:rPr>
            </a:br>
            <a:r>
              <a:rPr lang="en-US" sz="1600" b="1" dirty="0">
                <a:latin typeface="Trebuchet MS" panose="020B0603020202020204" pitchFamily="34" charset="0"/>
              </a:rPr>
              <a:t>Ad-Supported TV Brands Vs. Popular Websites</a:t>
            </a:r>
            <a:endParaRPr lang="en-US" sz="1400" b="1" dirty="0">
              <a:latin typeface="Trebuchet MS" panose="020B0603020202020204" pitchFamily="34" charset="0"/>
            </a:endParaRPr>
          </a:p>
        </p:txBody>
      </p:sp>
      <p:sp>
        <p:nvSpPr>
          <p:cNvPr id="6" name="Slide Number Placeholder 5"/>
          <p:cNvSpPr>
            <a:spLocks noGrp="1"/>
          </p:cNvSpPr>
          <p:nvPr>
            <p:ph type="sldNum" sz="quarter" idx="12"/>
          </p:nvPr>
        </p:nvSpPr>
        <p:spPr/>
        <p:txBody>
          <a:bodyPr/>
          <a:lstStyle/>
          <a:p>
            <a:pPr algn="r"/>
            <a:fld id="{04F9D6DC-8C4E-4599-BF21-177D7E9FD0BC}" type="slidenum">
              <a:rPr lang="en-US" sz="1200" smtClean="0">
                <a:solidFill>
                  <a:prstClr val="black"/>
                </a:solidFill>
              </a:rPr>
              <a:pPr algn="r"/>
              <a:t>17</a:t>
            </a:fld>
            <a:endParaRPr lang="en-US" sz="1200" dirty="0">
              <a:solidFill>
                <a:prstClr val="black"/>
              </a:solidFill>
            </a:endParaRPr>
          </a:p>
        </p:txBody>
      </p:sp>
      <p:sp>
        <p:nvSpPr>
          <p:cNvPr id="69" name="TextBox 68"/>
          <p:cNvSpPr txBox="1"/>
          <p:nvPr/>
        </p:nvSpPr>
        <p:spPr>
          <a:xfrm>
            <a:off x="76200" y="3116109"/>
            <a:ext cx="2167952" cy="338554"/>
          </a:xfrm>
          <a:prstGeom prst="rect">
            <a:avLst/>
          </a:prstGeom>
          <a:noFill/>
        </p:spPr>
        <p:txBody>
          <a:bodyPr wrap="square" rtlCol="0">
            <a:spAutoFit/>
          </a:bodyPr>
          <a:lstStyle/>
          <a:p>
            <a:pPr algn="ctr"/>
            <a:r>
              <a:rPr lang="en-US" sz="1600" u="sng" dirty="0">
                <a:solidFill>
                  <a:prstClr val="black"/>
                </a:solidFill>
                <a:latin typeface="Trebuchet MS" panose="020B0603020202020204" pitchFamily="34" charset="0"/>
              </a:rPr>
              <a:t>Digital Properties</a:t>
            </a:r>
          </a:p>
        </p:txBody>
      </p:sp>
      <p:pic>
        <p:nvPicPr>
          <p:cNvPr id="70" name="Picture 2" descr="https://www.facebookbrand.com/img/fb-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332" y="3560279"/>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descr="https://www.youtube.com/yt/brand/media/image/YouTube-logo-full_co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2558" y="3490820"/>
            <a:ext cx="674856" cy="443718"/>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6" descr="http://media.corporate-ir.net/media_files/IROL/25/251764/pandora_logo_blue.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7020" y="3645494"/>
            <a:ext cx="950327" cy="207885"/>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descr="http://pixel.nymag.com/imgs/daily/vulture/2015/06/26/26-spotify.w1200.h630.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87" y="4335978"/>
            <a:ext cx="820443" cy="430178"/>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8" descr="http://arkansasteachercorps.org/wp-content/uploads/2014/11/Instagram-logo-005.pn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1209" y="3943379"/>
            <a:ext cx="384658" cy="38465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0" descr="http://www.lenco.com/wp-content/uploads/2012/01/Amazon-Logo.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8887" y="4432247"/>
            <a:ext cx="826242" cy="300889"/>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2" descr="http://2.bp.blogspot.com/-e8EX8HXfU_M/VWA1tOmIxII/AAAAAAAACnM/wVEAIqUlnOI/s1600/Snapchat-logo-vecto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97126" y="4369000"/>
            <a:ext cx="512866" cy="36413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4" descr="https://g.twimg.com/Twitter_logo_blu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8766" y="4766156"/>
            <a:ext cx="362820" cy="29497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6" descr="https://upload.wikimedia.org/wikipedia/commons/9/94/Pinterest_logo.png"/>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924" y="4786161"/>
            <a:ext cx="641719" cy="162354"/>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32" descr="https://secure.assets.tumblr.com/images/logo_page/img_logotype_34465d_2x.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198" y="5055513"/>
            <a:ext cx="893956" cy="304758"/>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36" descr="http://frenchyincali.com/wp-content/uploads/2014/07/craigslist-logo-scams-buy-sell.png?9bb1c3"/>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9758" y="5441185"/>
            <a:ext cx="689129" cy="304613"/>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38" descr="https://upload.wikimedia.org/wikipedia/commons/thumb/1/1b/EBay_logo.svg/2000px-EBay_logo.svg.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10628" y="5134546"/>
            <a:ext cx="586341" cy="234536"/>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0" descr="https://upload.wikimedia.org/wikipedia/commons/thumb/2/26/Twitch_logo.svg/2000px-Twitch_logo.svg.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34451" y="5384990"/>
            <a:ext cx="552963" cy="34145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7"/>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24515" t="34980" r="21329" b="32510"/>
          <a:stretch/>
        </p:blipFill>
        <p:spPr bwMode="auto">
          <a:xfrm>
            <a:off x="1370335" y="5800414"/>
            <a:ext cx="839657" cy="307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 name="Picture 2"/>
          <p:cNvPicPr>
            <a:picLocks noChangeAspect="1" noChangeArrowheads="1"/>
          </p:cNvPicPr>
          <p:nvPr/>
        </p:nvPicPr>
        <p:blipFill rotWithShape="1">
          <a:blip r:embed="rId17">
            <a:extLst>
              <a:ext uri="{28A0092B-C50C-407E-A947-70E740481C1C}">
                <a14:useLocalDpi xmlns:a14="http://schemas.microsoft.com/office/drawing/2010/main" val="0"/>
              </a:ext>
            </a:extLst>
          </a:blip>
          <a:srcRect l="29689" r="27169"/>
          <a:stretch/>
        </p:blipFill>
        <p:spPr bwMode="auto">
          <a:xfrm>
            <a:off x="169332" y="3934538"/>
            <a:ext cx="368998" cy="42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 name="Picture 3"/>
          <p:cNvPicPr>
            <a:picLocks noChangeAspect="1" noChangeArrowheads="1"/>
          </p:cNvPicPr>
          <p:nvPr/>
        </p:nvPicPr>
        <p:blipFill rotWithShape="1">
          <a:blip r:embed="rId18">
            <a:extLst>
              <a:ext uri="{28A0092B-C50C-407E-A947-70E740481C1C}">
                <a14:useLocalDpi xmlns:a14="http://schemas.microsoft.com/office/drawing/2010/main" val="0"/>
              </a:ext>
            </a:extLst>
          </a:blip>
          <a:srcRect l="7710" t="17153" r="8311" b="16423"/>
          <a:stretch/>
        </p:blipFill>
        <p:spPr bwMode="auto">
          <a:xfrm>
            <a:off x="607211" y="3994241"/>
            <a:ext cx="958261" cy="282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 name="Picture 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75809" y="4786348"/>
            <a:ext cx="612165" cy="274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 name="Picture 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5357" y="5061126"/>
            <a:ext cx="612286" cy="237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 name="Picture 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44919" y="5386571"/>
            <a:ext cx="530890" cy="413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 name="Picture 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87200" y="5766547"/>
            <a:ext cx="657286" cy="32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0" name="TextBox 89"/>
          <p:cNvSpPr txBox="1"/>
          <p:nvPr/>
        </p:nvSpPr>
        <p:spPr>
          <a:xfrm>
            <a:off x="2955159" y="4195581"/>
            <a:ext cx="1716368" cy="261610"/>
          </a:xfrm>
          <a:prstGeom prst="rect">
            <a:avLst/>
          </a:prstGeom>
          <a:noFill/>
        </p:spPr>
        <p:txBody>
          <a:bodyPr wrap="square" rtlCol="0">
            <a:spAutoFit/>
          </a:bodyPr>
          <a:lstStyle/>
          <a:p>
            <a:pPr algn="ctr"/>
            <a:r>
              <a:rPr lang="en-US" sz="1100" dirty="0">
                <a:solidFill>
                  <a:schemeClr val="bg1"/>
                </a:solidFill>
              </a:rPr>
              <a:t>Multiscreen (TV + online)</a:t>
            </a:r>
          </a:p>
        </p:txBody>
      </p:sp>
    </p:spTree>
    <p:extLst>
      <p:ext uri="{BB962C8B-B14F-4D97-AF65-F5344CB8AC3E}">
        <p14:creationId xmlns:p14="http://schemas.microsoft.com/office/powerpoint/2010/main" val="365032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380396689"/>
              </p:ext>
            </p:extLst>
          </p:nvPr>
        </p:nvGraphicFramePr>
        <p:xfrm>
          <a:off x="0" y="1463365"/>
          <a:ext cx="9158728" cy="4064000"/>
        </p:xfrm>
        <a:graphic>
          <a:graphicData uri="http://schemas.openxmlformats.org/drawingml/2006/chart">
            <c:chart xmlns:c="http://schemas.openxmlformats.org/drawingml/2006/chart" xmlns:r="http://schemas.openxmlformats.org/officeDocument/2006/relationships" r:id="rId2"/>
          </a:graphicData>
        </a:graphic>
      </p:graphicFrame>
      <p:pic>
        <p:nvPicPr>
          <p:cNvPr id="35" name="Picture 2" descr="https://www.facebookbrand.com/img/fb-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075" y="5501965"/>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s://www.youtube.com/yt/brand/media/image/YouTube-logo-full_co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9497" y="5436924"/>
            <a:ext cx="609600" cy="40081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http://media.corporate-ir.net/media_files/IROL/25/251764/pandora_logo_blue.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1460" y="5571765"/>
            <a:ext cx="507289" cy="11097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http://pixel.nymag.com/imgs/daily/vulture/2015/06/26/26-spotify.w1200.h630.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9280" y="5533481"/>
            <a:ext cx="530489" cy="27814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8" descr="http://arkansasteachercorps.org/wp-content/uploads/2014/11/Instagram-logo-005.pn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69852" y="5546920"/>
            <a:ext cx="278148" cy="27814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0" descr="http://www.lenco.com/wp-content/uploads/2012/01/Amazon-Logo.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31797" y="5623376"/>
            <a:ext cx="471214" cy="1716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2" descr="http://2.bp.blogspot.com/-e8EX8HXfU_M/VWA1tOmIxII/AAAAAAAACnM/wVEAIqUlnOI/s1600/Snapchat-logo-vecto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29547" y="5498078"/>
            <a:ext cx="457200" cy="32461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4" descr="https://g.twimg.com/Twitter_logo_blu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47002" y="5487890"/>
            <a:ext cx="304800" cy="247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6" descr="https://upload.wikimedia.org/wikipedia/commons/9/94/Pinterest_logo.png"/>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3400" y="5561951"/>
            <a:ext cx="481286" cy="12176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2" descr="https://secure.assets.tumblr.com/images/logo_page/img_logotype_34465d_2x.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79431" y="5567303"/>
            <a:ext cx="584654" cy="19931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6" descr="http://frenchyincali.com/wp-content/uploads/2014/07/craigslist-logo-scams-buy-sell.png?9bb1c3"/>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8465" y="5553171"/>
            <a:ext cx="427113" cy="18879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8" descr="https://upload.wikimedia.org/wikipedia/commons/thumb/1/1b/EBay_logo.svg/2000px-EBay_logo.svg.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55578" y="5563759"/>
            <a:ext cx="3810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0" descr="https://upload.wikimedia.org/wikipedia/commons/thumb/2/26/Twitch_logo.svg/2000px-Twitch_logo.svg.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52481" y="5496786"/>
            <a:ext cx="369162" cy="22795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7"/>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24515" t="34980" r="21329" b="32510"/>
          <a:stretch/>
        </p:blipFill>
        <p:spPr bwMode="auto">
          <a:xfrm>
            <a:off x="8625243" y="5584532"/>
            <a:ext cx="435429" cy="159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169332" y="76200"/>
            <a:ext cx="7565629" cy="769441"/>
          </a:xfrm>
          <a:prstGeom prst="rect">
            <a:avLst/>
          </a:prstGeom>
          <a:noFill/>
        </p:spPr>
        <p:txBody>
          <a:bodyPr wrap="square" rtlCol="0">
            <a:spAutoFit/>
          </a:bodyPr>
          <a:lstStyle/>
          <a:p>
            <a:r>
              <a:rPr lang="en-US" sz="2200" spc="-100" dirty="0">
                <a:solidFill>
                  <a:srgbClr val="3775A2"/>
                </a:solidFill>
                <a:latin typeface="Trebuchet MS"/>
                <a:cs typeface="Trebuchet MS"/>
              </a:rPr>
              <a:t>Multi-Screen TV Brands’ Average Audience Is </a:t>
            </a:r>
            <a:r>
              <a:rPr lang="en-US" sz="2200" b="1" i="1" spc="-100" dirty="0">
                <a:solidFill>
                  <a:srgbClr val="3775A2"/>
                </a:solidFill>
                <a:latin typeface="Trebuchet MS"/>
                <a:cs typeface="Trebuchet MS"/>
              </a:rPr>
              <a:t>Over Seven Times</a:t>
            </a:r>
            <a:r>
              <a:rPr lang="en-US" sz="2200" spc="-100" dirty="0">
                <a:solidFill>
                  <a:srgbClr val="3775A2"/>
                </a:solidFill>
                <a:latin typeface="Trebuchet MS"/>
                <a:cs typeface="Trebuchet MS"/>
              </a:rPr>
              <a:t> That Of The Largest Website, Facebook</a:t>
            </a:r>
          </a:p>
        </p:txBody>
      </p:sp>
      <p:pic>
        <p:nvPicPr>
          <p:cNvPr id="1026" name="Picture 2"/>
          <p:cNvPicPr>
            <a:picLocks noChangeAspect="1" noChangeArrowheads="1"/>
          </p:cNvPicPr>
          <p:nvPr/>
        </p:nvPicPr>
        <p:blipFill rotWithShape="1">
          <a:blip r:embed="rId17">
            <a:extLst>
              <a:ext uri="{28A0092B-C50C-407E-A947-70E740481C1C}">
                <a14:useLocalDpi xmlns:a14="http://schemas.microsoft.com/office/drawing/2010/main" val="0"/>
              </a:ext>
            </a:extLst>
          </a:blip>
          <a:srcRect l="29689" r="27169"/>
          <a:stretch/>
        </p:blipFill>
        <p:spPr bwMode="auto">
          <a:xfrm>
            <a:off x="1924060" y="5534167"/>
            <a:ext cx="207420" cy="240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18">
            <a:extLst>
              <a:ext uri="{28A0092B-C50C-407E-A947-70E740481C1C}">
                <a14:useLocalDpi xmlns:a14="http://schemas.microsoft.com/office/drawing/2010/main" val="0"/>
              </a:ext>
            </a:extLst>
          </a:blip>
          <a:srcRect l="7710" t="17153" r="8311" b="16423"/>
          <a:stretch/>
        </p:blipFill>
        <p:spPr bwMode="auto">
          <a:xfrm>
            <a:off x="2187414" y="5558514"/>
            <a:ext cx="516159"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94505" y="5522221"/>
            <a:ext cx="410798" cy="184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693387" y="5584980"/>
            <a:ext cx="356428" cy="138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734961" y="5487891"/>
            <a:ext cx="396610" cy="309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165105" y="5562422"/>
            <a:ext cx="420011" cy="204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TextBox 54"/>
          <p:cNvSpPr txBox="1"/>
          <p:nvPr/>
        </p:nvSpPr>
        <p:spPr>
          <a:xfrm>
            <a:off x="0" y="6325455"/>
            <a:ext cx="8398276" cy="507831"/>
          </a:xfrm>
          <a:prstGeom prst="rect">
            <a:avLst/>
          </a:prstGeom>
          <a:noFill/>
        </p:spPr>
        <p:txBody>
          <a:bodyPr wrap="square" rtlCol="0">
            <a:spAutoFit/>
          </a:bodyPr>
          <a:lstStyle/>
          <a:p>
            <a:r>
              <a:rPr lang="en-US" sz="900" dirty="0">
                <a:latin typeface="Trebuchet MS" panose="020B0603020202020204" pitchFamily="34" charset="0"/>
              </a:rPr>
              <a:t>Source: comScore </a:t>
            </a:r>
            <a:r>
              <a:rPr lang="en-US" sz="900" dirty="0" err="1">
                <a:latin typeface="Trebuchet MS" panose="020B0603020202020204" pitchFamily="34" charset="0"/>
              </a:rPr>
              <a:t>MediaMetrix</a:t>
            </a:r>
            <a:r>
              <a:rPr lang="en-US" sz="900" dirty="0">
                <a:latin typeface="Trebuchet MS" panose="020B0603020202020204" pitchFamily="34" charset="0"/>
              </a:rPr>
              <a:t> Key Measures (multiplatform), December 2015; A18+. Nielsen R&amp;F Program Report, Live + SD, Total Day.  December 1-31, 2015; A18+. “Average Audience” is based on the average minute, which is factored across the full month for websites and TV. TV Brands include linear TV and TV-related websites. </a:t>
            </a:r>
            <a:r>
              <a:rPr lang="en-US" sz="900" dirty="0">
                <a:solidFill>
                  <a:prstClr val="black"/>
                </a:solidFill>
                <a:latin typeface="Trebuchet MS" panose="020B0603020202020204" pitchFamily="34" charset="0"/>
              </a:rPr>
              <a:t>Digital website measurement includes all visitor activity, not just video consumption.</a:t>
            </a:r>
            <a:endParaRPr lang="en-US" sz="900" dirty="0">
              <a:latin typeface="Trebuchet MS" panose="020B0603020202020204" pitchFamily="34" charset="0"/>
            </a:endParaRPr>
          </a:p>
        </p:txBody>
      </p:sp>
      <p:sp>
        <p:nvSpPr>
          <p:cNvPr id="57" name="Title 1"/>
          <p:cNvSpPr>
            <a:spLocks noGrp="1"/>
          </p:cNvSpPr>
          <p:nvPr>
            <p:ph type="ctrTitle"/>
          </p:nvPr>
        </p:nvSpPr>
        <p:spPr>
          <a:xfrm>
            <a:off x="0" y="1124036"/>
            <a:ext cx="9144000" cy="871954"/>
          </a:xfrm>
        </p:spPr>
        <p:txBody>
          <a:bodyPr>
            <a:noAutofit/>
          </a:bodyPr>
          <a:lstStyle/>
          <a:p>
            <a:r>
              <a:rPr lang="en-US" sz="1800" b="1" u="sng" dirty="0">
                <a:latin typeface="Trebuchet MS" panose="020B0603020202020204" pitchFamily="34" charset="0"/>
              </a:rPr>
              <a:t>A18+ Average Audience (000) Comparison</a:t>
            </a:r>
            <a:br>
              <a:rPr lang="en-US" sz="1800" b="1" u="sng" dirty="0">
                <a:latin typeface="Trebuchet MS" panose="020B0603020202020204" pitchFamily="34" charset="0"/>
              </a:rPr>
            </a:br>
            <a:r>
              <a:rPr lang="en-US" sz="1600" b="1" dirty="0">
                <a:latin typeface="Trebuchet MS" panose="020B0603020202020204" pitchFamily="34" charset="0"/>
              </a:rPr>
              <a:t>Ad-Supported TV Brands Vs. Popular Websites</a:t>
            </a:r>
            <a:endParaRPr lang="en-US" sz="1400" b="1" dirty="0">
              <a:latin typeface="Trebuchet MS" panose="020B0603020202020204" pitchFamily="34" charset="0"/>
            </a:endParaRPr>
          </a:p>
        </p:txBody>
      </p:sp>
      <p:sp>
        <p:nvSpPr>
          <p:cNvPr id="6" name="Slide Number Placeholder 5"/>
          <p:cNvSpPr>
            <a:spLocks noGrp="1"/>
          </p:cNvSpPr>
          <p:nvPr>
            <p:ph type="sldNum" sz="quarter" idx="12"/>
          </p:nvPr>
        </p:nvSpPr>
        <p:spPr/>
        <p:txBody>
          <a:bodyPr/>
          <a:lstStyle/>
          <a:p>
            <a:pPr algn="r"/>
            <a:fld id="{04F9D6DC-8C4E-4599-BF21-177D7E9FD0BC}" type="slidenum">
              <a:rPr lang="en-US" sz="1200" smtClean="0">
                <a:solidFill>
                  <a:prstClr val="black"/>
                </a:solidFill>
              </a:rPr>
              <a:pPr algn="r"/>
              <a:t>18</a:t>
            </a:fld>
            <a:endParaRPr lang="en-US" sz="1200" dirty="0">
              <a:solidFill>
                <a:prstClr val="black"/>
              </a:solidFill>
            </a:endParaRPr>
          </a:p>
        </p:txBody>
      </p:sp>
      <p:sp>
        <p:nvSpPr>
          <p:cNvPr id="2" name="TextBox 1"/>
          <p:cNvSpPr txBox="1"/>
          <p:nvPr/>
        </p:nvSpPr>
        <p:spPr>
          <a:xfrm rot="16200000">
            <a:off x="-1325626" y="3525724"/>
            <a:ext cx="3321080" cy="261610"/>
          </a:xfrm>
          <a:prstGeom prst="rect">
            <a:avLst/>
          </a:prstGeom>
          <a:noFill/>
        </p:spPr>
        <p:txBody>
          <a:bodyPr wrap="square" rtlCol="0">
            <a:spAutoFit/>
          </a:bodyPr>
          <a:lstStyle/>
          <a:p>
            <a:pPr algn="ctr"/>
            <a:r>
              <a:rPr lang="en-US" sz="1100" dirty="0">
                <a:solidFill>
                  <a:schemeClr val="bg1"/>
                </a:solidFill>
              </a:rPr>
              <a:t>Multiscreen (TV + online)</a:t>
            </a:r>
          </a:p>
        </p:txBody>
      </p:sp>
    </p:spTree>
    <p:extLst>
      <p:ext uri="{BB962C8B-B14F-4D97-AF65-F5344CB8AC3E}">
        <p14:creationId xmlns:p14="http://schemas.microsoft.com/office/powerpoint/2010/main" val="1540652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972" t="7753" r="23828" b="6775"/>
          <a:stretch/>
        </p:blipFill>
        <p:spPr>
          <a:xfrm>
            <a:off x="1047565" y="1739529"/>
            <a:ext cx="5825021" cy="4572262"/>
          </a:xfrm>
          <a:prstGeom prst="rect">
            <a:avLst/>
          </a:prstGeom>
        </p:spPr>
      </p:pic>
      <p:sp>
        <p:nvSpPr>
          <p:cNvPr id="26" name="TextBox 25"/>
          <p:cNvSpPr txBox="1"/>
          <p:nvPr/>
        </p:nvSpPr>
        <p:spPr>
          <a:xfrm>
            <a:off x="214488" y="76200"/>
            <a:ext cx="7631290" cy="769441"/>
          </a:xfrm>
          <a:prstGeom prst="rect">
            <a:avLst/>
          </a:prstGeom>
          <a:noFill/>
        </p:spPr>
        <p:txBody>
          <a:bodyPr wrap="square" rtlCol="0">
            <a:spAutoFit/>
          </a:bodyPr>
          <a:lstStyle/>
          <a:p>
            <a:r>
              <a:rPr lang="en-US" sz="2200" spc="-100" dirty="0">
                <a:solidFill>
                  <a:srgbClr val="3775A2"/>
                </a:solidFill>
                <a:latin typeface="Trebuchet MS"/>
                <a:cs typeface="Trebuchet MS"/>
              </a:rPr>
              <a:t>Against Millennials, Multi-Screen TV Brands Deliver An Average Audience That’s On Par With 20 Popular Websites Combined</a:t>
            </a:r>
          </a:p>
        </p:txBody>
      </p:sp>
      <p:sp>
        <p:nvSpPr>
          <p:cNvPr id="55" name="TextBox 54"/>
          <p:cNvSpPr txBox="1"/>
          <p:nvPr/>
        </p:nvSpPr>
        <p:spPr>
          <a:xfrm>
            <a:off x="0" y="6349782"/>
            <a:ext cx="8361169" cy="507831"/>
          </a:xfrm>
          <a:prstGeom prst="rect">
            <a:avLst/>
          </a:prstGeom>
          <a:noFill/>
        </p:spPr>
        <p:txBody>
          <a:bodyPr wrap="square" rtlCol="0">
            <a:spAutoFit/>
          </a:bodyPr>
          <a:lstStyle/>
          <a:p>
            <a:r>
              <a:rPr lang="en-US" sz="900" dirty="0">
                <a:solidFill>
                  <a:prstClr val="black"/>
                </a:solidFill>
                <a:latin typeface="Trebuchet MS" panose="020B0603020202020204" pitchFamily="34" charset="0"/>
              </a:rPr>
              <a:t>Source: comScore </a:t>
            </a:r>
            <a:r>
              <a:rPr lang="en-US" sz="900" dirty="0" err="1">
                <a:solidFill>
                  <a:prstClr val="black"/>
                </a:solidFill>
                <a:latin typeface="Trebuchet MS" panose="020B0603020202020204" pitchFamily="34" charset="0"/>
              </a:rPr>
              <a:t>MediaMetrix</a:t>
            </a:r>
            <a:r>
              <a:rPr lang="en-US" sz="900" dirty="0">
                <a:solidFill>
                  <a:prstClr val="black"/>
                </a:solidFill>
                <a:latin typeface="Trebuchet MS" panose="020B0603020202020204" pitchFamily="34" charset="0"/>
              </a:rPr>
              <a:t> Key Measures (multiplatform), December 2015; A18-34. Nielsen R&amp;F Program Report, Live + SD, Total Day.  December 1-31, 2015; A18-34. “Average Audience” is based on the average minute, which is factored across the full month for websites and TV. TV Brands include linear TV and TV-related websites. Digital website measurement includes all visitor activity, not just video consumption.</a:t>
            </a:r>
          </a:p>
        </p:txBody>
      </p:sp>
      <p:sp>
        <p:nvSpPr>
          <p:cNvPr id="57" name="Title 1"/>
          <p:cNvSpPr>
            <a:spLocks noGrp="1"/>
          </p:cNvSpPr>
          <p:nvPr>
            <p:ph type="ctrTitle"/>
          </p:nvPr>
        </p:nvSpPr>
        <p:spPr>
          <a:xfrm>
            <a:off x="0" y="1124036"/>
            <a:ext cx="9144000" cy="871954"/>
          </a:xfrm>
        </p:spPr>
        <p:txBody>
          <a:bodyPr>
            <a:noAutofit/>
          </a:bodyPr>
          <a:lstStyle/>
          <a:p>
            <a:r>
              <a:rPr lang="en-US" sz="1800" b="1" u="sng" dirty="0">
                <a:latin typeface="Trebuchet MS" panose="020B0603020202020204" pitchFamily="34" charset="0"/>
              </a:rPr>
              <a:t>A18-34 Average Audience (000) Comparison</a:t>
            </a:r>
            <a:br>
              <a:rPr lang="en-US" sz="1800" b="1" u="sng" dirty="0">
                <a:latin typeface="Trebuchet MS" panose="020B0603020202020204" pitchFamily="34" charset="0"/>
              </a:rPr>
            </a:br>
            <a:r>
              <a:rPr lang="en-US" sz="1600" b="1" dirty="0">
                <a:latin typeface="Trebuchet MS" panose="020B0603020202020204" pitchFamily="34" charset="0"/>
              </a:rPr>
              <a:t>Ad-Supported TV Brands Vs. Popular Websites</a:t>
            </a:r>
            <a:endParaRPr lang="en-US" sz="1400" b="1" dirty="0">
              <a:latin typeface="Trebuchet MS" panose="020B0603020202020204" pitchFamily="34" charset="0"/>
            </a:endParaRPr>
          </a:p>
        </p:txBody>
      </p:sp>
      <p:sp>
        <p:nvSpPr>
          <p:cNvPr id="6" name="Slide Number Placeholder 5"/>
          <p:cNvSpPr>
            <a:spLocks noGrp="1"/>
          </p:cNvSpPr>
          <p:nvPr>
            <p:ph type="sldNum" sz="quarter" idx="12"/>
          </p:nvPr>
        </p:nvSpPr>
        <p:spPr/>
        <p:txBody>
          <a:bodyPr/>
          <a:lstStyle/>
          <a:p>
            <a:pPr algn="r"/>
            <a:fld id="{04F9D6DC-8C4E-4599-BF21-177D7E9FD0BC}" type="slidenum">
              <a:rPr lang="en-US" sz="1200" smtClean="0">
                <a:solidFill>
                  <a:prstClr val="black"/>
                </a:solidFill>
              </a:rPr>
              <a:pPr algn="r"/>
              <a:t>19</a:t>
            </a:fld>
            <a:endParaRPr lang="en-US" sz="1200" dirty="0">
              <a:solidFill>
                <a:prstClr val="black"/>
              </a:solidFill>
            </a:endParaRPr>
          </a:p>
        </p:txBody>
      </p:sp>
      <p:sp>
        <p:nvSpPr>
          <p:cNvPr id="29" name="TextBox 28"/>
          <p:cNvSpPr txBox="1"/>
          <p:nvPr/>
        </p:nvSpPr>
        <p:spPr>
          <a:xfrm>
            <a:off x="2450237" y="3369975"/>
            <a:ext cx="4165049" cy="261610"/>
          </a:xfrm>
          <a:prstGeom prst="rect">
            <a:avLst/>
          </a:prstGeom>
          <a:noFill/>
        </p:spPr>
        <p:txBody>
          <a:bodyPr wrap="square" rtlCol="0">
            <a:spAutoFit/>
          </a:bodyPr>
          <a:lstStyle/>
          <a:p>
            <a:pPr algn="ctr"/>
            <a:r>
              <a:rPr lang="en-US" sz="1100" dirty="0">
                <a:solidFill>
                  <a:schemeClr val="bg1"/>
                </a:solidFill>
              </a:rPr>
              <a:t>Multiscreen (TV + online)</a:t>
            </a:r>
          </a:p>
        </p:txBody>
      </p:sp>
      <p:sp>
        <p:nvSpPr>
          <p:cNvPr id="31" name="Rectangle 30"/>
          <p:cNvSpPr/>
          <p:nvPr/>
        </p:nvSpPr>
        <p:spPr>
          <a:xfrm>
            <a:off x="6885509" y="3621662"/>
            <a:ext cx="2167953" cy="26999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5" name="Picture 2" descr="https://www.facebookbrand.com/img/fb-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5261" y="3691075"/>
            <a:ext cx="322497" cy="32249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s://www.youtube.com/yt/brand/media/image/YouTube-logo-full_co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781" y="3651917"/>
            <a:ext cx="823679" cy="45706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http://media.corporate-ir.net/media_files/IROL/25/251764/pandora_logo_blue.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17336" y="3774399"/>
            <a:ext cx="712445" cy="15584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http://pixel.nymag.com/imgs/daily/vulture/2015/06/26/26-spotify.w1200.h630.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11267" y="4058129"/>
            <a:ext cx="790785" cy="41462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8" descr="http://arkansasteachercorps.org/wp-content/uploads/2014/11/Instagram-logo-005.pn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0724" y="4066708"/>
            <a:ext cx="381792" cy="38179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2" descr="http://2.bp.blogspot.com/-e8EX8HXfU_M/VWA1tOmIxII/AAAAAAAACnM/wVEAIqUlnOI/s1600/Snapchat-logo-vecto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5509" y="4527365"/>
            <a:ext cx="625758" cy="44428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4" descr="https://g.twimg.com/Twitter_logo_blu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65109" y="4546814"/>
            <a:ext cx="416898" cy="33893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6" descr="https://upload.wikimedia.org/wikipedia/commons/9/94/Pinterest_logo.pn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28842" y="5051212"/>
            <a:ext cx="573210" cy="14502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2" descr="https://secure.assets.tumblr.com/images/logo_page/img_logotype_34465d_2x.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36319" y="5287862"/>
            <a:ext cx="880448" cy="30015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6" descr="http://frenchyincali.com/wp-content/uploads/2014/07/craigslist-logo-scams-buy-sell.png?9bb1c3"/>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2845" y="5554167"/>
            <a:ext cx="558324" cy="24679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8" descr="https://upload.wikimedia.org/wikipedia/commons/thumb/1/1b/EBay_logo.svg/2000px-EBay_logo.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421108" y="5895032"/>
            <a:ext cx="523494" cy="20939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0" descr="https://upload.wikimedia.org/wikipedia/commons/thumb/2/26/Twitch_logo.svg/2000px-Twitch_logo.svg.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34518" y="4959584"/>
            <a:ext cx="531624" cy="3282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15">
            <a:extLst>
              <a:ext uri="{28A0092B-C50C-407E-A947-70E740481C1C}">
                <a14:useLocalDpi xmlns:a14="http://schemas.microsoft.com/office/drawing/2010/main" val="0"/>
              </a:ext>
            </a:extLst>
          </a:blip>
          <a:srcRect l="29689" r="27169"/>
          <a:stretch/>
        </p:blipFill>
        <p:spPr bwMode="auto">
          <a:xfrm>
            <a:off x="7015262" y="4108985"/>
            <a:ext cx="322495" cy="373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16">
            <a:extLst>
              <a:ext uri="{28A0092B-C50C-407E-A947-70E740481C1C}">
                <a14:useLocalDpi xmlns:a14="http://schemas.microsoft.com/office/drawing/2010/main" val="0"/>
              </a:ext>
            </a:extLst>
          </a:blip>
          <a:srcRect l="7710" t="17153" r="8311" b="16423"/>
          <a:stretch/>
        </p:blipFill>
        <p:spPr bwMode="auto">
          <a:xfrm>
            <a:off x="6995108" y="5075647"/>
            <a:ext cx="670001" cy="197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460925" y="5338855"/>
            <a:ext cx="443861" cy="34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24861" y="5588014"/>
            <a:ext cx="486406" cy="237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4" descr="https://skypeblogs.files.wordpress.com/2013/09/skype-logo-feb_2012_rgb_500.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836942" y="5287862"/>
            <a:ext cx="465109" cy="20557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6" descr="https://upload.wikimedia.org/wikipedia/commons/thumb/e/e4/BuzzFeed.svg/2000px-BuzzFeed.svg.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017686" y="5911787"/>
            <a:ext cx="499650" cy="16006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728842" y="5895032"/>
            <a:ext cx="559680" cy="207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0" descr="http://www.lenco.com/wp-content/uploads/2012/01/Amazon-Logo.jpg"/>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2052" y="4606533"/>
            <a:ext cx="602735" cy="21949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6885509" y="3316861"/>
            <a:ext cx="2167952" cy="338554"/>
          </a:xfrm>
          <a:prstGeom prst="rect">
            <a:avLst/>
          </a:prstGeom>
          <a:noFill/>
        </p:spPr>
        <p:txBody>
          <a:bodyPr wrap="square" rtlCol="0">
            <a:spAutoFit/>
          </a:bodyPr>
          <a:lstStyle/>
          <a:p>
            <a:pPr algn="ctr"/>
            <a:r>
              <a:rPr lang="en-US" sz="1600" u="sng" dirty="0">
                <a:solidFill>
                  <a:prstClr val="black"/>
                </a:solidFill>
                <a:latin typeface="Trebuchet MS" panose="020B0603020202020204" pitchFamily="34" charset="0"/>
              </a:rPr>
              <a:t>Digital Properties</a:t>
            </a:r>
          </a:p>
        </p:txBody>
      </p:sp>
    </p:spTree>
    <p:extLst>
      <p:ext uri="{BB962C8B-B14F-4D97-AF65-F5344CB8AC3E}">
        <p14:creationId xmlns:p14="http://schemas.microsoft.com/office/powerpoint/2010/main" val="3710032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7118" y="76200"/>
            <a:ext cx="7810959" cy="769441"/>
          </a:xfrm>
          <a:prstGeom prst="rect">
            <a:avLst/>
          </a:prstGeom>
          <a:noFill/>
        </p:spPr>
        <p:txBody>
          <a:bodyPr wrap="square" rtlCol="0">
            <a:spAutoFit/>
          </a:bodyPr>
          <a:lstStyle/>
          <a:p>
            <a:r>
              <a:rPr lang="en-US" sz="2200" spc="-100" dirty="0">
                <a:solidFill>
                  <a:srgbClr val="3775A2"/>
                </a:solidFill>
                <a:latin typeface="Trebuchet MS"/>
                <a:cs typeface="Trebuchet MS"/>
              </a:rPr>
              <a:t>Currently Two Different Measurement Standards Exist By Platform With Each Focused On A Distinct Set Of Metrics</a:t>
            </a:r>
          </a:p>
        </p:txBody>
      </p:sp>
      <p:sp>
        <p:nvSpPr>
          <p:cNvPr id="18" name="Slide Number Placeholder 17"/>
          <p:cNvSpPr>
            <a:spLocks noGrp="1"/>
          </p:cNvSpPr>
          <p:nvPr>
            <p:ph type="sldNum" sz="quarter" idx="12"/>
          </p:nvPr>
        </p:nvSpPr>
        <p:spPr/>
        <p:txBody>
          <a:bodyPr/>
          <a:lstStyle/>
          <a:p>
            <a:pPr algn="r"/>
            <a:fld id="{04F9D6DC-8C4E-4599-BF21-177D7E9FD0BC}" type="slidenum">
              <a:rPr lang="en-US" sz="1200" smtClean="0">
                <a:solidFill>
                  <a:prstClr val="black"/>
                </a:solidFill>
              </a:rPr>
              <a:pPr algn="r"/>
              <a:t>2</a:t>
            </a:fld>
            <a:endParaRPr lang="en-US" sz="1200" dirty="0">
              <a:solidFill>
                <a:prstClr val="black"/>
              </a:solidFill>
            </a:endParaRPr>
          </a:p>
        </p:txBody>
      </p:sp>
      <p:sp>
        <p:nvSpPr>
          <p:cNvPr id="25" name="TextBox 24"/>
          <p:cNvSpPr txBox="1"/>
          <p:nvPr/>
        </p:nvSpPr>
        <p:spPr>
          <a:xfrm>
            <a:off x="1016007" y="1194345"/>
            <a:ext cx="2551285" cy="400110"/>
          </a:xfrm>
          <a:prstGeom prst="rect">
            <a:avLst/>
          </a:prstGeom>
          <a:noFill/>
          <a:ln>
            <a:noFill/>
          </a:ln>
        </p:spPr>
        <p:txBody>
          <a:bodyPr wrap="square" rtlCol="0">
            <a:spAutoFit/>
          </a:bodyPr>
          <a:lstStyle/>
          <a:p>
            <a:pPr algn="ctr"/>
            <a:r>
              <a:rPr lang="en-US" sz="2000" b="1" u="sng" dirty="0"/>
              <a:t>TV Platform</a:t>
            </a:r>
          </a:p>
        </p:txBody>
      </p:sp>
      <p:sp>
        <p:nvSpPr>
          <p:cNvPr id="26" name="TextBox 25"/>
          <p:cNvSpPr txBox="1"/>
          <p:nvPr/>
        </p:nvSpPr>
        <p:spPr>
          <a:xfrm>
            <a:off x="4920141" y="1199988"/>
            <a:ext cx="2547500" cy="400110"/>
          </a:xfrm>
          <a:prstGeom prst="rect">
            <a:avLst/>
          </a:prstGeom>
          <a:noFill/>
          <a:ln>
            <a:noFill/>
          </a:ln>
        </p:spPr>
        <p:txBody>
          <a:bodyPr wrap="square" rtlCol="0">
            <a:spAutoFit/>
          </a:bodyPr>
          <a:lstStyle/>
          <a:p>
            <a:pPr algn="ctr"/>
            <a:r>
              <a:rPr lang="en-US" sz="2000" b="1" u="sng" dirty="0"/>
              <a:t>Digital Platforms</a:t>
            </a:r>
          </a:p>
        </p:txBody>
      </p:sp>
      <p:pic>
        <p:nvPicPr>
          <p:cNvPr id="28" name="Picture 57"/>
          <p:cNvPicPr>
            <a:picLocks noChangeAspect="1" noChangeArrowheads="1"/>
          </p:cNvPicPr>
          <p:nvPr/>
        </p:nvPicPr>
        <p:blipFill>
          <a:blip r:embed="rId3">
            <a:clrChange>
              <a:clrFrom>
                <a:srgbClr val="FFFFFF"/>
              </a:clrFrom>
              <a:clrTo>
                <a:srgbClr val="FFFFFF">
                  <a:alpha val="0"/>
                </a:srgbClr>
              </a:clrTo>
            </a:clrChange>
          </a:blip>
          <a:srcRect l="18026" t="6034" r="17675" b="10726"/>
          <a:stretch>
            <a:fillRect/>
          </a:stretch>
        </p:blipFill>
        <p:spPr bwMode="auto">
          <a:xfrm>
            <a:off x="6154867" y="2408945"/>
            <a:ext cx="508000" cy="803275"/>
          </a:xfrm>
          <a:prstGeom prst="rect">
            <a:avLst/>
          </a:prstGeom>
          <a:ln>
            <a:noFill/>
          </a:ln>
          <a:effectLst/>
        </p:spPr>
      </p:pic>
      <p:pic>
        <p:nvPicPr>
          <p:cNvPr id="29" name="Picture 2" descr="http://www.cybertheater.com/wp-content/uploads/2011/01/sony-bravia.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566161" y="1970796"/>
            <a:ext cx="1450975" cy="1679575"/>
          </a:xfrm>
          <a:prstGeom prst="rect">
            <a:avLst/>
          </a:prstGeom>
          <a:ln>
            <a:noFill/>
          </a:ln>
          <a:effectLst/>
        </p:spPr>
      </p:pic>
      <p:pic>
        <p:nvPicPr>
          <p:cNvPr id="30" name="Picture 8" descr="http://cdn.asia.cnet.com/i/r/2010/hp/45257271/iphone4review4.jpg"/>
          <p:cNvPicPr>
            <a:picLocks noChangeAspect="1" noChangeArrowheads="1"/>
          </p:cNvPicPr>
          <p:nvPr/>
        </p:nvPicPr>
        <p:blipFill>
          <a:blip r:embed="rId5">
            <a:clrChange>
              <a:clrFrom>
                <a:srgbClr val="FFFFFF"/>
              </a:clrFrom>
              <a:clrTo>
                <a:srgbClr val="FFFFFF">
                  <a:alpha val="0"/>
                </a:srgbClr>
              </a:clrTo>
            </a:clrChange>
          </a:blip>
          <a:srcRect l="33114" t="6097" r="33795" b="3964"/>
          <a:stretch>
            <a:fillRect/>
          </a:stretch>
        </p:blipFill>
        <p:spPr bwMode="auto">
          <a:xfrm>
            <a:off x="6891869" y="2419351"/>
            <a:ext cx="401637" cy="774700"/>
          </a:xfrm>
          <a:prstGeom prst="rect">
            <a:avLst/>
          </a:prstGeom>
          <a:ln>
            <a:noFill/>
          </a:ln>
          <a:effectLst/>
        </p:spPr>
      </p:pic>
      <p:pic>
        <p:nvPicPr>
          <p:cNvPr id="31" name="Picture 10" descr="http://us.toshiba.com/images/showcase/products/portege-r835-p56x-laptop.png"/>
          <p:cNvPicPr>
            <a:picLocks noChangeAspect="1" noChangeArrowheads="1"/>
          </p:cNvPicPr>
          <p:nvPr/>
        </p:nvPicPr>
        <p:blipFill>
          <a:blip r:embed="rId6">
            <a:clrChange>
              <a:clrFrom>
                <a:srgbClr val="FFFFFF"/>
              </a:clrFrom>
              <a:clrTo>
                <a:srgbClr val="FFFFFF">
                  <a:alpha val="0"/>
                </a:srgbClr>
              </a:clrTo>
            </a:clrChange>
          </a:blip>
          <a:srcRect l="4550" t="8970" r="6408" b="7412"/>
          <a:stretch>
            <a:fillRect/>
          </a:stretch>
        </p:blipFill>
        <p:spPr bwMode="auto">
          <a:xfrm>
            <a:off x="5089164" y="2452689"/>
            <a:ext cx="919163" cy="727075"/>
          </a:xfrm>
          <a:prstGeom prst="rect">
            <a:avLst/>
          </a:prstGeom>
          <a:ln>
            <a:noFill/>
          </a:ln>
          <a:effectLst/>
        </p:spPr>
      </p:pic>
      <p:sp>
        <p:nvSpPr>
          <p:cNvPr id="2" name="Rectangle 1"/>
          <p:cNvSpPr/>
          <p:nvPr/>
        </p:nvSpPr>
        <p:spPr>
          <a:xfrm>
            <a:off x="1016007" y="1727196"/>
            <a:ext cx="2551285" cy="2166776"/>
          </a:xfrm>
          <a:prstGeom prst="rect">
            <a:avLst/>
          </a:pr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228600" y="5633199"/>
            <a:ext cx="8554156" cy="923330"/>
          </a:xfrm>
          <a:prstGeom prst="rect">
            <a:avLst/>
          </a:prstGeom>
          <a:noFill/>
        </p:spPr>
        <p:txBody>
          <a:bodyPr wrap="square" rtlCol="0">
            <a:spAutoFit/>
          </a:bodyPr>
          <a:lstStyle/>
          <a:p>
            <a:r>
              <a:rPr lang="en-US" dirty="0">
                <a:solidFill>
                  <a:prstClr val="black"/>
                </a:solidFill>
                <a:latin typeface="Trebuchet MS" panose="020B0603020202020204" pitchFamily="34" charset="0"/>
              </a:rPr>
              <a:t>Buyers and sellers are hamstrung by these different measurement methods which is why each platform is typically analyzed separately even though the same brands and content are consumed across screens.</a:t>
            </a:r>
          </a:p>
        </p:txBody>
      </p:sp>
      <p:sp>
        <p:nvSpPr>
          <p:cNvPr id="15" name="Rectangle 14"/>
          <p:cNvSpPr/>
          <p:nvPr/>
        </p:nvSpPr>
        <p:spPr>
          <a:xfrm>
            <a:off x="4916355" y="1732839"/>
            <a:ext cx="2551285" cy="2166776"/>
          </a:xfrm>
          <a:prstGeom prst="rect">
            <a:avLst/>
          </a:pr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016007" y="3922193"/>
            <a:ext cx="2899045" cy="1661993"/>
          </a:xfrm>
          <a:prstGeom prst="rect">
            <a:avLst/>
          </a:prstGeom>
          <a:noFill/>
        </p:spPr>
        <p:txBody>
          <a:bodyPr wrap="square" rtlCol="0">
            <a:spAutoFit/>
          </a:bodyPr>
          <a:lstStyle/>
          <a:p>
            <a:pPr algn="ctr"/>
            <a:r>
              <a:rPr lang="en-US" u="sng" dirty="0">
                <a:solidFill>
                  <a:prstClr val="black"/>
                </a:solidFill>
                <a:latin typeface="Trebuchet MS" panose="020B0603020202020204" pitchFamily="34" charset="0"/>
              </a:rPr>
              <a:t>Nielsen</a:t>
            </a:r>
          </a:p>
          <a:p>
            <a:pPr marL="285750" indent="-285750">
              <a:buFont typeface="Arial" panose="020B0604020202020204" pitchFamily="34" charset="0"/>
              <a:buChar char="•"/>
            </a:pPr>
            <a:r>
              <a:rPr lang="en-US" sz="1400" dirty="0">
                <a:solidFill>
                  <a:prstClr val="black"/>
                </a:solidFill>
                <a:latin typeface="Trebuchet MS" panose="020B0603020202020204" pitchFamily="34" charset="0"/>
              </a:rPr>
              <a:t>Reach %</a:t>
            </a:r>
          </a:p>
          <a:p>
            <a:pPr marL="285750" indent="-285750">
              <a:buFont typeface="Arial" panose="020B0604020202020204" pitchFamily="34" charset="0"/>
              <a:buChar char="•"/>
            </a:pPr>
            <a:r>
              <a:rPr lang="en-US" sz="1400" dirty="0">
                <a:solidFill>
                  <a:prstClr val="black"/>
                </a:solidFill>
                <a:latin typeface="Trebuchet MS" panose="020B0603020202020204" pitchFamily="34" charset="0"/>
              </a:rPr>
              <a:t>Average Rating</a:t>
            </a:r>
          </a:p>
          <a:p>
            <a:pPr marL="285750" indent="-285750">
              <a:buFont typeface="Arial" panose="020B0604020202020204" pitchFamily="34" charset="0"/>
              <a:buChar char="•"/>
            </a:pPr>
            <a:r>
              <a:rPr lang="en-US" sz="1400" dirty="0">
                <a:solidFill>
                  <a:prstClr val="black"/>
                </a:solidFill>
                <a:latin typeface="Trebuchet MS" panose="020B0603020202020204" pitchFamily="34" charset="0"/>
              </a:rPr>
              <a:t>Average Frequency</a:t>
            </a:r>
            <a:endParaRPr lang="en-US" sz="1400" u="sng" dirty="0">
              <a:solidFill>
                <a:prstClr val="black"/>
              </a:solidFill>
              <a:latin typeface="Trebuchet MS" panose="020B0603020202020204" pitchFamily="34" charset="0"/>
            </a:endParaRPr>
          </a:p>
          <a:p>
            <a:pPr marL="285750" indent="-285750">
              <a:buFont typeface="Arial" panose="020B0604020202020204" pitchFamily="34" charset="0"/>
              <a:buChar char="•"/>
            </a:pPr>
            <a:r>
              <a:rPr lang="en-US" sz="1400" dirty="0">
                <a:solidFill>
                  <a:prstClr val="black"/>
                </a:solidFill>
                <a:latin typeface="Trebuchet MS" panose="020B0603020202020204" pitchFamily="34" charset="0"/>
              </a:rPr>
              <a:t>Impressions (actual audience)</a:t>
            </a:r>
          </a:p>
          <a:p>
            <a:pPr marL="285750" indent="-285750">
              <a:buFont typeface="Arial" panose="020B0604020202020204" pitchFamily="34" charset="0"/>
              <a:buChar char="•"/>
            </a:pPr>
            <a:r>
              <a:rPr lang="en-US" sz="1400" dirty="0">
                <a:solidFill>
                  <a:prstClr val="black"/>
                </a:solidFill>
                <a:latin typeface="Trebuchet MS" panose="020B0603020202020204" pitchFamily="34" charset="0"/>
              </a:rPr>
              <a:t>Average Minutes</a:t>
            </a:r>
          </a:p>
          <a:p>
            <a:pPr marL="285750" indent="-285750">
              <a:buFont typeface="Arial" panose="020B0604020202020204" pitchFamily="34" charset="0"/>
              <a:buChar char="•"/>
            </a:pPr>
            <a:endParaRPr lang="en-US" sz="1400" dirty="0">
              <a:solidFill>
                <a:prstClr val="black"/>
              </a:solidFill>
              <a:latin typeface="Trebuchet MS" panose="020B0603020202020204" pitchFamily="34" charset="0"/>
            </a:endParaRPr>
          </a:p>
        </p:txBody>
      </p:sp>
      <p:sp>
        <p:nvSpPr>
          <p:cNvPr id="17" name="TextBox 16"/>
          <p:cNvSpPr txBox="1"/>
          <p:nvPr/>
        </p:nvSpPr>
        <p:spPr>
          <a:xfrm>
            <a:off x="4927644" y="3916547"/>
            <a:ext cx="2551285" cy="1446550"/>
          </a:xfrm>
          <a:prstGeom prst="rect">
            <a:avLst/>
          </a:prstGeom>
          <a:noFill/>
        </p:spPr>
        <p:txBody>
          <a:bodyPr wrap="square" rtlCol="0">
            <a:spAutoFit/>
          </a:bodyPr>
          <a:lstStyle/>
          <a:p>
            <a:pPr algn="ctr"/>
            <a:r>
              <a:rPr lang="en-US" u="sng" dirty="0">
                <a:solidFill>
                  <a:prstClr val="black"/>
                </a:solidFill>
                <a:latin typeface="Trebuchet MS" panose="020B0603020202020204" pitchFamily="34" charset="0"/>
              </a:rPr>
              <a:t>comScore / Nielsen</a:t>
            </a:r>
          </a:p>
          <a:p>
            <a:pPr marL="285750" indent="-285750">
              <a:buFont typeface="Arial" panose="020B0604020202020204" pitchFamily="34" charset="0"/>
              <a:buChar char="•"/>
            </a:pPr>
            <a:r>
              <a:rPr lang="en-US" sz="1400" dirty="0">
                <a:solidFill>
                  <a:prstClr val="black"/>
                </a:solidFill>
                <a:latin typeface="Trebuchet MS" panose="020B0603020202020204" pitchFamily="34" charset="0"/>
              </a:rPr>
              <a:t>Unique Visitors / Viewers</a:t>
            </a:r>
          </a:p>
          <a:p>
            <a:pPr marL="285750" indent="-285750">
              <a:buFont typeface="Arial" panose="020B0604020202020204" pitchFamily="34" charset="0"/>
              <a:buChar char="•"/>
            </a:pPr>
            <a:r>
              <a:rPr lang="en-US" sz="1400" dirty="0">
                <a:solidFill>
                  <a:prstClr val="black"/>
                </a:solidFill>
                <a:latin typeface="Trebuchet MS" panose="020B0603020202020204" pitchFamily="34" charset="0"/>
              </a:rPr>
              <a:t>Total Page Views</a:t>
            </a:r>
          </a:p>
          <a:p>
            <a:pPr marL="285750" indent="-285750">
              <a:buFont typeface="Arial" panose="020B0604020202020204" pitchFamily="34" charset="0"/>
              <a:buChar char="•"/>
            </a:pPr>
            <a:r>
              <a:rPr lang="en-US" sz="1400" dirty="0">
                <a:solidFill>
                  <a:prstClr val="black"/>
                </a:solidFill>
                <a:latin typeface="Trebuchet MS" panose="020B0603020202020204" pitchFamily="34" charset="0"/>
              </a:rPr>
              <a:t>Visits</a:t>
            </a:r>
          </a:p>
          <a:p>
            <a:pPr marL="285750" indent="-285750">
              <a:buFont typeface="Arial" panose="020B0604020202020204" pitchFamily="34" charset="0"/>
              <a:buChar char="•"/>
            </a:pPr>
            <a:r>
              <a:rPr lang="en-US" sz="1400" dirty="0">
                <a:solidFill>
                  <a:prstClr val="black"/>
                </a:solidFill>
                <a:latin typeface="Trebuchet MS" panose="020B0603020202020204" pitchFamily="34" charset="0"/>
              </a:rPr>
              <a:t>Video Views</a:t>
            </a:r>
          </a:p>
          <a:p>
            <a:pPr marL="285750" indent="-285750">
              <a:buFont typeface="Arial" panose="020B0604020202020204" pitchFamily="34" charset="0"/>
              <a:buChar char="•"/>
            </a:pPr>
            <a:r>
              <a:rPr lang="en-US" sz="1400" dirty="0">
                <a:solidFill>
                  <a:prstClr val="black"/>
                </a:solidFill>
                <a:latin typeface="Trebuchet MS" panose="020B0603020202020204" pitchFamily="34" charset="0"/>
              </a:rPr>
              <a:t>Total Minutes</a:t>
            </a:r>
          </a:p>
        </p:txBody>
      </p:sp>
    </p:spTree>
    <p:extLst>
      <p:ext uri="{BB962C8B-B14F-4D97-AF65-F5344CB8AC3E}">
        <p14:creationId xmlns:p14="http://schemas.microsoft.com/office/powerpoint/2010/main" val="3465013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085377575"/>
              </p:ext>
            </p:extLst>
          </p:nvPr>
        </p:nvGraphicFramePr>
        <p:xfrm>
          <a:off x="0" y="1463365"/>
          <a:ext cx="9158728" cy="4064000"/>
        </p:xfrm>
        <a:graphic>
          <a:graphicData uri="http://schemas.openxmlformats.org/drawingml/2006/chart">
            <c:chart xmlns:c="http://schemas.openxmlformats.org/drawingml/2006/chart" xmlns:r="http://schemas.openxmlformats.org/officeDocument/2006/relationships" r:id="rId2"/>
          </a:graphicData>
        </a:graphic>
      </p:graphicFrame>
      <p:pic>
        <p:nvPicPr>
          <p:cNvPr id="35" name="Picture 2" descr="https://www.facebookbrand.com/img/fb-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075" y="5501965"/>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s://www.youtube.com/yt/brand/media/image/YouTube-logo-full_co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9497" y="5436924"/>
            <a:ext cx="609600" cy="40081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http://media.corporate-ir.net/media_files/IROL/25/251764/pandora_logo_blue.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1460" y="5571765"/>
            <a:ext cx="507289" cy="11097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http://pixel.nymag.com/imgs/daily/vulture/2015/06/26/26-spotify.w1200.h630.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8509" y="5508494"/>
            <a:ext cx="530489" cy="27814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8" descr="http://arkansasteachercorps.org/wp-content/uploads/2014/11/Instagram-logo-005.pn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69852" y="5546920"/>
            <a:ext cx="278148" cy="27814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2" descr="http://2.bp.blogspot.com/-e8EX8HXfU_M/VWA1tOmIxII/AAAAAAAACnM/wVEAIqUlnOI/s1600/Snapchat-logo-vecto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92143" y="5520429"/>
            <a:ext cx="457200" cy="32461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4" descr="https://g.twimg.com/Twitter_logo_blu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91676" y="5508494"/>
            <a:ext cx="304800" cy="247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6" descr="https://upload.wikimedia.org/wikipedia/commons/9/94/Pinterest_logo.pn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24315" y="5553534"/>
            <a:ext cx="481286" cy="12176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2" descr="https://secure.assets.tumblr.com/images/logo_page/img_logotype_34465d_2x.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00538" y="5499180"/>
            <a:ext cx="584654" cy="19931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6" descr="http://frenchyincali.com/wp-content/uploads/2014/07/craigslist-logo-scams-buy-sell.png?9bb1c3"/>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8306" y="5500300"/>
            <a:ext cx="427113" cy="18879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8" descr="https://upload.wikimedia.org/wikipedia/commons/thumb/1/1b/EBay_logo.svg/2000px-EBay_logo.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31003" y="5535590"/>
            <a:ext cx="3810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0" descr="https://upload.wikimedia.org/wikipedia/commons/thumb/2/26/Twitch_logo.svg/2000px-Twitch_logo.svg.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82620" y="5451171"/>
            <a:ext cx="369162" cy="22795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72439" y="76200"/>
            <a:ext cx="7819803" cy="769441"/>
          </a:xfrm>
          <a:prstGeom prst="rect">
            <a:avLst/>
          </a:prstGeom>
          <a:noFill/>
        </p:spPr>
        <p:txBody>
          <a:bodyPr wrap="square" rtlCol="0">
            <a:spAutoFit/>
          </a:bodyPr>
          <a:lstStyle/>
          <a:p>
            <a:r>
              <a:rPr lang="en-US" sz="2200" spc="-100" dirty="0">
                <a:solidFill>
                  <a:srgbClr val="3775A2"/>
                </a:solidFill>
                <a:latin typeface="Trebuchet MS"/>
                <a:cs typeface="Trebuchet MS"/>
              </a:rPr>
              <a:t>THE MILLENNIAL MINUTE:</a:t>
            </a:r>
          </a:p>
          <a:p>
            <a:r>
              <a:rPr lang="en-US" sz="2200" spc="-100" dirty="0">
                <a:solidFill>
                  <a:srgbClr val="3775A2"/>
                </a:solidFill>
                <a:latin typeface="Trebuchet MS"/>
                <a:cs typeface="Trebuchet MS"/>
              </a:rPr>
              <a:t>What Platforms Get The Millennial Audience At Any Given Moment?</a:t>
            </a:r>
          </a:p>
        </p:txBody>
      </p:sp>
      <p:pic>
        <p:nvPicPr>
          <p:cNvPr id="1026" name="Picture 2"/>
          <p:cNvPicPr>
            <a:picLocks noChangeAspect="1" noChangeArrowheads="1"/>
          </p:cNvPicPr>
          <p:nvPr/>
        </p:nvPicPr>
        <p:blipFill rotWithShape="1">
          <a:blip r:embed="rId15">
            <a:extLst>
              <a:ext uri="{28A0092B-C50C-407E-A947-70E740481C1C}">
                <a14:useLocalDpi xmlns:a14="http://schemas.microsoft.com/office/drawing/2010/main" val="0"/>
              </a:ext>
            </a:extLst>
          </a:blip>
          <a:srcRect l="29689" r="27169"/>
          <a:stretch/>
        </p:blipFill>
        <p:spPr bwMode="auto">
          <a:xfrm>
            <a:off x="1924060" y="5534167"/>
            <a:ext cx="207420" cy="240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16">
            <a:extLst>
              <a:ext uri="{28A0092B-C50C-407E-A947-70E740481C1C}">
                <a14:useLocalDpi xmlns:a14="http://schemas.microsoft.com/office/drawing/2010/main" val="0"/>
              </a:ext>
            </a:extLst>
          </a:blip>
          <a:srcRect l="7710" t="17153" r="8311" b="16423"/>
          <a:stretch/>
        </p:blipFill>
        <p:spPr bwMode="auto">
          <a:xfrm>
            <a:off x="4330494" y="5572344"/>
            <a:ext cx="516159"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75871" y="5451171"/>
            <a:ext cx="396610" cy="309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20459" y="5493706"/>
            <a:ext cx="420011" cy="204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TextBox 54"/>
          <p:cNvSpPr txBox="1"/>
          <p:nvPr/>
        </p:nvSpPr>
        <p:spPr>
          <a:xfrm>
            <a:off x="0" y="6324506"/>
            <a:ext cx="8442664" cy="507831"/>
          </a:xfrm>
          <a:prstGeom prst="rect">
            <a:avLst/>
          </a:prstGeom>
          <a:noFill/>
        </p:spPr>
        <p:txBody>
          <a:bodyPr wrap="square" rtlCol="0">
            <a:spAutoFit/>
          </a:bodyPr>
          <a:lstStyle/>
          <a:p>
            <a:r>
              <a:rPr lang="en-US" sz="900" dirty="0">
                <a:latin typeface="Trebuchet MS" panose="020B0603020202020204" pitchFamily="34" charset="0"/>
              </a:rPr>
              <a:t>Source: comScore </a:t>
            </a:r>
            <a:r>
              <a:rPr lang="en-US" sz="900" dirty="0" err="1">
                <a:latin typeface="Trebuchet MS" panose="020B0603020202020204" pitchFamily="34" charset="0"/>
              </a:rPr>
              <a:t>MediaMetrix</a:t>
            </a:r>
            <a:r>
              <a:rPr lang="en-US" sz="900" dirty="0">
                <a:latin typeface="Trebuchet MS" panose="020B0603020202020204" pitchFamily="34" charset="0"/>
              </a:rPr>
              <a:t> Key Measures (multiplatform), December 2015; A18-34. Nielsen R&amp;F Program Report, Live + SD, Total Day.  December 1-31, 2015; A18-34. “Average Audience” is based on the average minute, which is factored across the full month for websites and TV. TV Brands include linear TV and TV-related websites. </a:t>
            </a:r>
            <a:r>
              <a:rPr lang="en-US" sz="900" dirty="0">
                <a:solidFill>
                  <a:prstClr val="black"/>
                </a:solidFill>
                <a:latin typeface="Trebuchet MS" panose="020B0603020202020204" pitchFamily="34" charset="0"/>
              </a:rPr>
              <a:t>Digital website measurement includes all visitor activity, not just video consumption.</a:t>
            </a:r>
            <a:endParaRPr lang="en-US" sz="900" dirty="0">
              <a:latin typeface="Trebuchet MS" panose="020B0603020202020204" pitchFamily="34" charset="0"/>
            </a:endParaRPr>
          </a:p>
        </p:txBody>
      </p:sp>
      <p:sp>
        <p:nvSpPr>
          <p:cNvPr id="57" name="Title 1"/>
          <p:cNvSpPr>
            <a:spLocks noGrp="1"/>
          </p:cNvSpPr>
          <p:nvPr>
            <p:ph type="ctrTitle"/>
          </p:nvPr>
        </p:nvSpPr>
        <p:spPr>
          <a:xfrm>
            <a:off x="0" y="1124036"/>
            <a:ext cx="9144000" cy="871954"/>
          </a:xfrm>
        </p:spPr>
        <p:txBody>
          <a:bodyPr>
            <a:noAutofit/>
          </a:bodyPr>
          <a:lstStyle/>
          <a:p>
            <a:r>
              <a:rPr lang="en-US" sz="1800" b="1" u="sng" dirty="0">
                <a:latin typeface="Trebuchet MS" panose="020B0603020202020204" pitchFamily="34" charset="0"/>
              </a:rPr>
              <a:t>A18-34 Average Audience (000) Comparison</a:t>
            </a:r>
            <a:br>
              <a:rPr lang="en-US" sz="1800" b="1" u="sng" dirty="0">
                <a:latin typeface="Trebuchet MS" panose="020B0603020202020204" pitchFamily="34" charset="0"/>
              </a:rPr>
            </a:br>
            <a:r>
              <a:rPr lang="en-US" sz="1600" b="1" dirty="0">
                <a:latin typeface="Trebuchet MS" panose="020B0603020202020204" pitchFamily="34" charset="0"/>
              </a:rPr>
              <a:t>Ad-Supported TV Brands Vs. Popular Websites</a:t>
            </a:r>
            <a:endParaRPr lang="en-US" sz="1400" b="1" dirty="0">
              <a:latin typeface="Trebuchet MS" panose="020B0603020202020204" pitchFamily="34" charset="0"/>
            </a:endParaRPr>
          </a:p>
        </p:txBody>
      </p:sp>
      <p:pic>
        <p:nvPicPr>
          <p:cNvPr id="27" name="Picture 34" descr="https://skypeblogs.files.wordpress.com/2013/09/skype-logo-feb_2012_rgb_500.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113049" y="5512020"/>
            <a:ext cx="392838" cy="17363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6" descr="https://upload.wikimedia.org/wikipedia/commons/thumb/e/e4/BuzzFeed.svg/2000px-BuzzFeed.svg.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741781" y="5517960"/>
            <a:ext cx="427403" cy="13691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219097" y="5531609"/>
            <a:ext cx="411906" cy="152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0" descr="http://www.lenco.com/wp-content/uploads/2012/01/Amazon-Logo.jpg"/>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06158" y="5611790"/>
            <a:ext cx="471214" cy="1716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lgn="r"/>
            <a:fld id="{04F9D6DC-8C4E-4599-BF21-177D7E9FD0BC}" type="slidenum">
              <a:rPr lang="en-US" sz="1200" smtClean="0">
                <a:solidFill>
                  <a:prstClr val="black"/>
                </a:solidFill>
              </a:rPr>
              <a:pPr algn="r"/>
              <a:t>20</a:t>
            </a:fld>
            <a:endParaRPr lang="en-US" sz="1200" dirty="0">
              <a:solidFill>
                <a:prstClr val="black"/>
              </a:solidFill>
            </a:endParaRPr>
          </a:p>
        </p:txBody>
      </p:sp>
      <p:sp>
        <p:nvSpPr>
          <p:cNvPr id="29" name="TextBox 28"/>
          <p:cNvSpPr txBox="1"/>
          <p:nvPr/>
        </p:nvSpPr>
        <p:spPr>
          <a:xfrm rot="16200000">
            <a:off x="-1325626" y="3525724"/>
            <a:ext cx="3321080" cy="261610"/>
          </a:xfrm>
          <a:prstGeom prst="rect">
            <a:avLst/>
          </a:prstGeom>
          <a:noFill/>
        </p:spPr>
        <p:txBody>
          <a:bodyPr wrap="square" rtlCol="0">
            <a:spAutoFit/>
          </a:bodyPr>
          <a:lstStyle/>
          <a:p>
            <a:pPr algn="ctr"/>
            <a:r>
              <a:rPr lang="en-US" sz="1100" dirty="0">
                <a:solidFill>
                  <a:schemeClr val="bg1"/>
                </a:solidFill>
              </a:rPr>
              <a:t>Multiscreen (TV + online)</a:t>
            </a:r>
          </a:p>
        </p:txBody>
      </p:sp>
    </p:spTree>
    <p:extLst>
      <p:ext uri="{BB962C8B-B14F-4D97-AF65-F5344CB8AC3E}">
        <p14:creationId xmlns:p14="http://schemas.microsoft.com/office/powerpoint/2010/main" val="2717789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69667" y="2290792"/>
            <a:ext cx="8295766"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6000" kern="1200" spc="-100">
                <a:solidFill>
                  <a:srgbClr val="3775A2"/>
                </a:solidFill>
                <a:latin typeface="+mj-lt"/>
                <a:ea typeface="+mj-ea"/>
                <a:cs typeface="+mj-cs"/>
              </a:defRPr>
            </a:lvl1pPr>
          </a:lstStyle>
          <a:p>
            <a:r>
              <a:rPr lang="en-US" sz="3400" i="1" dirty="0">
                <a:latin typeface="Trebuchet MS"/>
              </a:rPr>
              <a:t>Any Given Minute</a:t>
            </a:r>
            <a:r>
              <a:rPr lang="en-US" sz="3400" dirty="0">
                <a:latin typeface="Trebuchet MS"/>
              </a:rPr>
              <a:t>: </a:t>
            </a:r>
          </a:p>
          <a:p>
            <a:r>
              <a:rPr lang="en-US" sz="3200" dirty="0">
                <a:latin typeface="Trebuchet MS"/>
              </a:rPr>
              <a:t>Ad-Tech Properties Vs. TV Content</a:t>
            </a:r>
          </a:p>
        </p:txBody>
      </p:sp>
    </p:spTree>
    <p:extLst>
      <p:ext uri="{BB962C8B-B14F-4D97-AF65-F5344CB8AC3E}">
        <p14:creationId xmlns:p14="http://schemas.microsoft.com/office/powerpoint/2010/main" val="1816691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84459" y="2322508"/>
            <a:ext cx="6775082" cy="3598862"/>
          </a:xfrm>
          <a:prstGeom prst="rect">
            <a:avLst/>
          </a:prstGeom>
        </p:spPr>
      </p:pic>
      <p:sp>
        <p:nvSpPr>
          <p:cNvPr id="7" name="TextBox 6"/>
          <p:cNvSpPr txBox="1"/>
          <p:nvPr/>
        </p:nvSpPr>
        <p:spPr>
          <a:xfrm>
            <a:off x="228600" y="76200"/>
            <a:ext cx="7615410" cy="830997"/>
          </a:xfrm>
          <a:prstGeom prst="rect">
            <a:avLst/>
          </a:prstGeom>
          <a:noFill/>
        </p:spPr>
        <p:txBody>
          <a:bodyPr wrap="square" rtlCol="0">
            <a:spAutoFit/>
          </a:bodyPr>
          <a:lstStyle/>
          <a:p>
            <a:r>
              <a:rPr lang="en-US" sz="2400" spc="-100" dirty="0">
                <a:solidFill>
                  <a:srgbClr val="3775A2"/>
                </a:solidFill>
                <a:latin typeface="Trebuchet MS"/>
                <a:cs typeface="Trebuchet MS"/>
              </a:rPr>
              <a:t>Only One Ad-Tech Website Would Rank Within The Top 200 TV Programs On Average Audience</a:t>
            </a:r>
          </a:p>
        </p:txBody>
      </p:sp>
      <p:sp>
        <p:nvSpPr>
          <p:cNvPr id="6" name="Rectangle 5"/>
          <p:cNvSpPr/>
          <p:nvPr/>
        </p:nvSpPr>
        <p:spPr>
          <a:xfrm>
            <a:off x="3440007" y="2271714"/>
            <a:ext cx="903384" cy="3700462"/>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880061" y="2266946"/>
            <a:ext cx="903384" cy="3700462"/>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p:nvPr>
        </p:nvSpPr>
        <p:spPr>
          <a:xfrm>
            <a:off x="0" y="1324068"/>
            <a:ext cx="9144000" cy="871954"/>
          </a:xfrm>
        </p:spPr>
        <p:txBody>
          <a:bodyPr>
            <a:noAutofit/>
          </a:bodyPr>
          <a:lstStyle/>
          <a:p>
            <a:r>
              <a:rPr lang="en-US" sz="1800" b="1" u="sng" dirty="0">
                <a:latin typeface="Trebuchet MS" panose="020B0603020202020204" pitchFamily="34" charset="0"/>
              </a:rPr>
              <a:t>Where Would Top Websites Rank Among Ad-Supported TV Programs?</a:t>
            </a:r>
            <a:br>
              <a:rPr lang="en-US" sz="1600" b="1" dirty="0">
                <a:latin typeface="Trebuchet MS" panose="020B0603020202020204" pitchFamily="34" charset="0"/>
              </a:rPr>
            </a:br>
            <a:r>
              <a:rPr lang="en-US" sz="1400" b="1" dirty="0">
                <a:latin typeface="Trebuchet MS" panose="020B0603020202020204" pitchFamily="34" charset="0"/>
              </a:rPr>
              <a:t>Based on A18+ Average Audience</a:t>
            </a:r>
          </a:p>
        </p:txBody>
      </p:sp>
      <p:sp>
        <p:nvSpPr>
          <p:cNvPr id="10" name="TextBox 9"/>
          <p:cNvSpPr txBox="1"/>
          <p:nvPr/>
        </p:nvSpPr>
        <p:spPr>
          <a:xfrm>
            <a:off x="0" y="6340794"/>
            <a:ext cx="8318377" cy="507831"/>
          </a:xfrm>
          <a:prstGeom prst="rect">
            <a:avLst/>
          </a:prstGeom>
          <a:noFill/>
        </p:spPr>
        <p:txBody>
          <a:bodyPr wrap="square" rtlCol="0">
            <a:spAutoFit/>
          </a:bodyPr>
          <a:lstStyle/>
          <a:p>
            <a:r>
              <a:rPr lang="en-US" sz="900" dirty="0">
                <a:latin typeface="Trebuchet MS" panose="020B0603020202020204" pitchFamily="34" charset="0"/>
              </a:rPr>
              <a:t>Source: comScore </a:t>
            </a:r>
            <a:r>
              <a:rPr lang="en-US" sz="900" dirty="0" err="1">
                <a:latin typeface="Trebuchet MS" panose="020B0603020202020204" pitchFamily="34" charset="0"/>
              </a:rPr>
              <a:t>MediaMetrix</a:t>
            </a:r>
            <a:r>
              <a:rPr lang="en-US" sz="900" dirty="0">
                <a:latin typeface="Trebuchet MS" panose="020B0603020202020204" pitchFamily="34" charset="0"/>
              </a:rPr>
              <a:t> Key Measures (multiplatform), December 2015; A18+. Nielsen </a:t>
            </a:r>
            <a:r>
              <a:rPr lang="en-US" sz="900" dirty="0" err="1">
                <a:latin typeface="Trebuchet MS" panose="020B0603020202020204" pitchFamily="34" charset="0"/>
              </a:rPr>
              <a:t>Npower</a:t>
            </a:r>
            <a:r>
              <a:rPr lang="en-US" sz="900" dirty="0">
                <a:latin typeface="Trebuchet MS" panose="020B0603020202020204" pitchFamily="34" charset="0"/>
              </a:rPr>
              <a:t>, Live + SD, Total Day.  December 1-31, 2015; A18+. </a:t>
            </a:r>
          </a:p>
          <a:p>
            <a:r>
              <a:rPr lang="en-US" sz="900" dirty="0">
                <a:latin typeface="Trebuchet MS" panose="020B0603020202020204" pitchFamily="34" charset="0"/>
              </a:rPr>
              <a:t>“Average Audience” is based on the average minute, which is factored across the full month for websites and across program run time for TV. </a:t>
            </a:r>
          </a:p>
          <a:p>
            <a:r>
              <a:rPr lang="en-US" sz="900" dirty="0">
                <a:solidFill>
                  <a:prstClr val="black"/>
                </a:solidFill>
                <a:latin typeface="Trebuchet MS" panose="020B0603020202020204" pitchFamily="34" charset="0"/>
              </a:rPr>
              <a:t>Digital website measurement includes all visitor activity, not just video consumption.</a:t>
            </a:r>
            <a:endParaRPr lang="en-US" sz="900" dirty="0">
              <a:latin typeface="Trebuchet MS" panose="020B0603020202020204" pitchFamily="34" charset="0"/>
            </a:endParaRPr>
          </a:p>
        </p:txBody>
      </p:sp>
      <p:sp>
        <p:nvSpPr>
          <p:cNvPr id="5" name="Slide Number Placeholder 4"/>
          <p:cNvSpPr>
            <a:spLocks noGrp="1"/>
          </p:cNvSpPr>
          <p:nvPr>
            <p:ph type="sldNum" sz="quarter" idx="12"/>
          </p:nvPr>
        </p:nvSpPr>
        <p:spPr/>
        <p:txBody>
          <a:bodyPr/>
          <a:lstStyle/>
          <a:p>
            <a:pPr algn="r"/>
            <a:fld id="{04F9D6DC-8C4E-4599-BF21-177D7E9FD0BC}" type="slidenum">
              <a:rPr lang="en-US" sz="1200" smtClean="0">
                <a:solidFill>
                  <a:prstClr val="black"/>
                </a:solidFill>
              </a:rPr>
              <a:pPr algn="r"/>
              <a:t>22</a:t>
            </a:fld>
            <a:endParaRPr lang="en-US" sz="1200" dirty="0">
              <a:solidFill>
                <a:prstClr val="black"/>
              </a:solidFill>
            </a:endParaRPr>
          </a:p>
        </p:txBody>
      </p:sp>
    </p:spTree>
    <p:extLst>
      <p:ext uri="{BB962C8B-B14F-4D97-AF65-F5344CB8AC3E}">
        <p14:creationId xmlns:p14="http://schemas.microsoft.com/office/powerpoint/2010/main" val="3911048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84459" y="2404806"/>
            <a:ext cx="6775082" cy="3598862"/>
          </a:xfrm>
          <a:prstGeom prst="rect">
            <a:avLst/>
          </a:prstGeom>
        </p:spPr>
      </p:pic>
      <p:sp>
        <p:nvSpPr>
          <p:cNvPr id="7" name="TextBox 6"/>
          <p:cNvSpPr txBox="1"/>
          <p:nvPr/>
        </p:nvSpPr>
        <p:spPr>
          <a:xfrm>
            <a:off x="228600" y="76200"/>
            <a:ext cx="7554845" cy="830997"/>
          </a:xfrm>
          <a:prstGeom prst="rect">
            <a:avLst/>
          </a:prstGeom>
          <a:noFill/>
        </p:spPr>
        <p:txBody>
          <a:bodyPr wrap="square" rtlCol="0">
            <a:spAutoFit/>
          </a:bodyPr>
          <a:lstStyle/>
          <a:p>
            <a:r>
              <a:rPr lang="en-US" sz="2400" spc="-100" dirty="0">
                <a:solidFill>
                  <a:srgbClr val="3775A2"/>
                </a:solidFill>
                <a:latin typeface="Trebuchet MS"/>
                <a:cs typeface="Trebuchet MS"/>
              </a:rPr>
              <a:t>The Results Are Similar Even When Sports Programs Are Excluded</a:t>
            </a:r>
          </a:p>
        </p:txBody>
      </p:sp>
      <p:sp>
        <p:nvSpPr>
          <p:cNvPr id="6" name="Rectangle 5"/>
          <p:cNvSpPr/>
          <p:nvPr/>
        </p:nvSpPr>
        <p:spPr>
          <a:xfrm>
            <a:off x="3440007" y="2271714"/>
            <a:ext cx="903384" cy="3700462"/>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880061" y="2266946"/>
            <a:ext cx="903384" cy="3700462"/>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itle 1"/>
          <p:cNvSpPr>
            <a:spLocks noGrp="1"/>
          </p:cNvSpPr>
          <p:nvPr>
            <p:ph type="ctrTitle"/>
          </p:nvPr>
        </p:nvSpPr>
        <p:spPr>
          <a:xfrm>
            <a:off x="0" y="1324068"/>
            <a:ext cx="9144000" cy="871954"/>
          </a:xfrm>
        </p:spPr>
        <p:txBody>
          <a:bodyPr>
            <a:noAutofit/>
          </a:bodyPr>
          <a:lstStyle/>
          <a:p>
            <a:r>
              <a:rPr lang="en-US" sz="1800" b="1" u="sng" dirty="0">
                <a:latin typeface="Trebuchet MS" panose="020B0603020202020204" pitchFamily="34" charset="0"/>
              </a:rPr>
              <a:t>Where Would Top Websites Rank Among Ad-Supported TV Programs?</a:t>
            </a:r>
            <a:br>
              <a:rPr lang="en-US" sz="1600" b="1" dirty="0">
                <a:latin typeface="Trebuchet MS" panose="020B0603020202020204" pitchFamily="34" charset="0"/>
              </a:rPr>
            </a:br>
            <a:r>
              <a:rPr lang="en-US" sz="1400" b="1" dirty="0">
                <a:latin typeface="Trebuchet MS" panose="020B0603020202020204" pitchFamily="34" charset="0"/>
              </a:rPr>
              <a:t>Based on A18+ Average Audience</a:t>
            </a:r>
          </a:p>
        </p:txBody>
      </p:sp>
      <p:sp>
        <p:nvSpPr>
          <p:cNvPr id="10" name="TextBox 9"/>
          <p:cNvSpPr txBox="1"/>
          <p:nvPr/>
        </p:nvSpPr>
        <p:spPr>
          <a:xfrm>
            <a:off x="0" y="6349671"/>
            <a:ext cx="9144000" cy="507831"/>
          </a:xfrm>
          <a:prstGeom prst="rect">
            <a:avLst/>
          </a:prstGeom>
          <a:noFill/>
        </p:spPr>
        <p:txBody>
          <a:bodyPr wrap="square" rtlCol="0">
            <a:spAutoFit/>
          </a:bodyPr>
          <a:lstStyle/>
          <a:p>
            <a:r>
              <a:rPr lang="en-US" sz="900" dirty="0">
                <a:solidFill>
                  <a:prstClr val="black"/>
                </a:solidFill>
                <a:latin typeface="Trebuchet MS" panose="020B0603020202020204" pitchFamily="34" charset="0"/>
              </a:rPr>
              <a:t>Source: comScore </a:t>
            </a:r>
            <a:r>
              <a:rPr lang="en-US" sz="900" dirty="0" err="1">
                <a:solidFill>
                  <a:prstClr val="black"/>
                </a:solidFill>
                <a:latin typeface="Trebuchet MS" panose="020B0603020202020204" pitchFamily="34" charset="0"/>
              </a:rPr>
              <a:t>MediaMetrix</a:t>
            </a:r>
            <a:r>
              <a:rPr lang="en-US" sz="900" dirty="0">
                <a:solidFill>
                  <a:prstClr val="black"/>
                </a:solidFill>
                <a:latin typeface="Trebuchet MS" panose="020B0603020202020204" pitchFamily="34" charset="0"/>
              </a:rPr>
              <a:t> Key Measures (multiplatform), December 2015; A18+. Nielsen </a:t>
            </a:r>
            <a:r>
              <a:rPr lang="en-US" sz="900" dirty="0" err="1">
                <a:solidFill>
                  <a:prstClr val="black"/>
                </a:solidFill>
                <a:latin typeface="Trebuchet MS" panose="020B0603020202020204" pitchFamily="34" charset="0"/>
              </a:rPr>
              <a:t>Npower</a:t>
            </a:r>
            <a:r>
              <a:rPr lang="en-US" sz="900" dirty="0">
                <a:solidFill>
                  <a:prstClr val="black"/>
                </a:solidFill>
                <a:latin typeface="Trebuchet MS" panose="020B0603020202020204" pitchFamily="34" charset="0"/>
              </a:rPr>
              <a:t>, Live + SD, Total Day.  December 1-31, 2015; A18+, </a:t>
            </a:r>
          </a:p>
          <a:p>
            <a:r>
              <a:rPr lang="en-US" sz="900" dirty="0">
                <a:solidFill>
                  <a:prstClr val="black"/>
                </a:solidFill>
                <a:latin typeface="Trebuchet MS" panose="020B0603020202020204" pitchFamily="34" charset="0"/>
              </a:rPr>
              <a:t>excluding sports.  “Average Audience” is based on the average minute, which is factored across the full month for websites and across program run time for TV. </a:t>
            </a:r>
          </a:p>
          <a:p>
            <a:r>
              <a:rPr lang="en-US" sz="900" dirty="0">
                <a:solidFill>
                  <a:prstClr val="black"/>
                </a:solidFill>
                <a:latin typeface="Trebuchet MS" panose="020B0603020202020204" pitchFamily="34" charset="0"/>
              </a:rPr>
              <a:t>Digital website measurement includes all visitor activity, not just video consumption. </a:t>
            </a:r>
          </a:p>
        </p:txBody>
      </p:sp>
      <p:sp>
        <p:nvSpPr>
          <p:cNvPr id="5" name="Slide Number Placeholder 4"/>
          <p:cNvSpPr>
            <a:spLocks noGrp="1"/>
          </p:cNvSpPr>
          <p:nvPr>
            <p:ph type="sldNum" sz="quarter" idx="12"/>
          </p:nvPr>
        </p:nvSpPr>
        <p:spPr/>
        <p:txBody>
          <a:bodyPr/>
          <a:lstStyle/>
          <a:p>
            <a:pPr algn="r"/>
            <a:fld id="{04F9D6DC-8C4E-4599-BF21-177D7E9FD0BC}" type="slidenum">
              <a:rPr lang="en-US" sz="1200" smtClean="0">
                <a:solidFill>
                  <a:prstClr val="black"/>
                </a:solidFill>
              </a:rPr>
              <a:pPr algn="r"/>
              <a:t>23</a:t>
            </a:fld>
            <a:endParaRPr lang="en-US" sz="1200" dirty="0">
              <a:solidFill>
                <a:prstClr val="black"/>
              </a:solidFill>
            </a:endParaRPr>
          </a:p>
        </p:txBody>
      </p:sp>
    </p:spTree>
    <p:extLst>
      <p:ext uri="{BB962C8B-B14F-4D97-AF65-F5344CB8AC3E}">
        <p14:creationId xmlns:p14="http://schemas.microsoft.com/office/powerpoint/2010/main" val="1470590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1039" y="315904"/>
            <a:ext cx="8125288" cy="677108"/>
          </a:xfrm>
          <a:prstGeom prst="rect">
            <a:avLst/>
          </a:prstGeom>
          <a:noFill/>
        </p:spPr>
        <p:txBody>
          <a:bodyPr wrap="square" rtlCol="0">
            <a:spAutoFit/>
          </a:bodyPr>
          <a:lstStyle/>
          <a:p>
            <a:r>
              <a:rPr lang="en-US" sz="2000" spc="-100" dirty="0">
                <a:solidFill>
                  <a:srgbClr val="3775A2"/>
                </a:solidFill>
                <a:latin typeface="Trebuchet MS"/>
                <a:cs typeface="Trebuchet MS"/>
              </a:rPr>
              <a:t>PLATFORMS VS. PROGRAMS:</a:t>
            </a:r>
          </a:p>
          <a:p>
            <a:r>
              <a:rPr lang="en-US" spc="-100" dirty="0">
                <a:solidFill>
                  <a:srgbClr val="3775A2"/>
                </a:solidFill>
                <a:latin typeface="Trebuchet MS"/>
                <a:cs typeface="Trebuchet MS"/>
              </a:rPr>
              <a:t>If Ad-Tech Platforms Were TV Programs, Where Would They Rank in Average Audience?</a:t>
            </a:r>
          </a:p>
        </p:txBody>
      </p:sp>
      <p:sp>
        <p:nvSpPr>
          <p:cNvPr id="8" name="Title 1"/>
          <p:cNvSpPr>
            <a:spLocks noGrp="1"/>
          </p:cNvSpPr>
          <p:nvPr>
            <p:ph type="ctrTitle"/>
          </p:nvPr>
        </p:nvSpPr>
        <p:spPr>
          <a:xfrm>
            <a:off x="0" y="1187713"/>
            <a:ext cx="9144000" cy="871954"/>
          </a:xfrm>
        </p:spPr>
        <p:txBody>
          <a:bodyPr>
            <a:noAutofit/>
          </a:bodyPr>
          <a:lstStyle/>
          <a:p>
            <a:r>
              <a:rPr lang="en-US" sz="1800" b="1" u="sng" dirty="0">
                <a:latin typeface="Trebuchet MS" panose="020B0603020202020204" pitchFamily="34" charset="0"/>
              </a:rPr>
              <a:t>A18+ Average Audience Comparison</a:t>
            </a:r>
            <a:br>
              <a:rPr lang="en-US" sz="1800" b="1" u="sng" dirty="0">
                <a:latin typeface="Trebuchet MS" panose="020B0603020202020204" pitchFamily="34" charset="0"/>
              </a:rPr>
            </a:br>
            <a:r>
              <a:rPr lang="en-US" sz="1600" b="1" dirty="0">
                <a:latin typeface="Trebuchet MS" panose="020B0603020202020204" pitchFamily="34" charset="0"/>
              </a:rPr>
              <a:t>Popular Websites Vs. Comparable Ad-Supported TV Programs</a:t>
            </a:r>
            <a:endParaRPr lang="en-US" sz="1400" b="1" dirty="0">
              <a:latin typeface="Trebuchet MS" panose="020B0603020202020204" pitchFamily="34" charset="0"/>
            </a:endParaRPr>
          </a:p>
        </p:txBody>
      </p:sp>
      <p:sp>
        <p:nvSpPr>
          <p:cNvPr id="9" name="TextBox 8"/>
          <p:cNvSpPr txBox="1"/>
          <p:nvPr/>
        </p:nvSpPr>
        <p:spPr>
          <a:xfrm>
            <a:off x="0" y="6367426"/>
            <a:ext cx="9144000" cy="507831"/>
          </a:xfrm>
          <a:prstGeom prst="rect">
            <a:avLst/>
          </a:prstGeom>
          <a:noFill/>
        </p:spPr>
        <p:txBody>
          <a:bodyPr wrap="square" rtlCol="0">
            <a:spAutoFit/>
          </a:bodyPr>
          <a:lstStyle/>
          <a:p>
            <a:r>
              <a:rPr lang="en-US" sz="900" dirty="0">
                <a:latin typeface="Trebuchet MS" panose="020B0603020202020204" pitchFamily="34" charset="0"/>
              </a:rPr>
              <a:t>Source: comScore </a:t>
            </a:r>
            <a:r>
              <a:rPr lang="en-US" sz="900" dirty="0" err="1">
                <a:latin typeface="Trebuchet MS" panose="020B0603020202020204" pitchFamily="34" charset="0"/>
              </a:rPr>
              <a:t>MediaMetrix</a:t>
            </a:r>
            <a:r>
              <a:rPr lang="en-US" sz="900" dirty="0">
                <a:latin typeface="Trebuchet MS" panose="020B0603020202020204" pitchFamily="34" charset="0"/>
              </a:rPr>
              <a:t> Key Measures (multiplatform), December 2015; A18+. Nielsen </a:t>
            </a:r>
            <a:r>
              <a:rPr lang="en-US" sz="900" dirty="0" err="1">
                <a:latin typeface="Trebuchet MS" panose="020B0603020202020204" pitchFamily="34" charset="0"/>
              </a:rPr>
              <a:t>Npower</a:t>
            </a:r>
            <a:r>
              <a:rPr lang="en-US" sz="900" dirty="0">
                <a:latin typeface="Trebuchet MS" panose="020B0603020202020204" pitchFamily="34" charset="0"/>
              </a:rPr>
              <a:t>, Live + SD, Total Day.  December 1-31, 2015; A18+. </a:t>
            </a:r>
          </a:p>
          <a:p>
            <a:r>
              <a:rPr lang="en-US" sz="900" dirty="0">
                <a:latin typeface="Trebuchet MS" panose="020B0603020202020204" pitchFamily="34" charset="0"/>
              </a:rPr>
              <a:t>“Average Audience” is based on the average minute, which is factored across the full month for websites and across program run time for TV. </a:t>
            </a:r>
          </a:p>
          <a:p>
            <a:r>
              <a:rPr lang="en-US" sz="900" dirty="0">
                <a:solidFill>
                  <a:prstClr val="black"/>
                </a:solidFill>
                <a:latin typeface="Trebuchet MS" panose="020B0603020202020204" pitchFamily="34" charset="0"/>
              </a:rPr>
              <a:t>Digital website measurement includes all visitor activity, not just video consumption.</a:t>
            </a:r>
            <a:endParaRPr lang="en-US" sz="900" dirty="0">
              <a:latin typeface="Trebuchet MS" panose="020B0603020202020204" pitchFamily="34" charset="0"/>
            </a:endParaRPr>
          </a:p>
        </p:txBody>
      </p:sp>
      <p:sp>
        <p:nvSpPr>
          <p:cNvPr id="5" name="Slide Number Placeholder 4"/>
          <p:cNvSpPr>
            <a:spLocks noGrp="1"/>
          </p:cNvSpPr>
          <p:nvPr>
            <p:ph type="sldNum" sz="quarter" idx="12"/>
          </p:nvPr>
        </p:nvSpPr>
        <p:spPr/>
        <p:txBody>
          <a:bodyPr/>
          <a:lstStyle/>
          <a:p>
            <a:pPr algn="r"/>
            <a:fld id="{04F9D6DC-8C4E-4599-BF21-177D7E9FD0BC}" type="slidenum">
              <a:rPr lang="en-US" sz="1200" smtClean="0">
                <a:solidFill>
                  <a:prstClr val="black"/>
                </a:solidFill>
              </a:rPr>
              <a:pPr algn="r"/>
              <a:t>24</a:t>
            </a:fld>
            <a:endParaRPr lang="en-US" sz="1200" dirty="0">
              <a:solidFill>
                <a:prstClr val="black"/>
              </a:solidFill>
            </a:endParaRPr>
          </a:p>
        </p:txBody>
      </p:sp>
      <p:pic>
        <p:nvPicPr>
          <p:cNvPr id="3" name="Picture 2"/>
          <p:cNvPicPr>
            <a:picLocks noChangeAspect="1"/>
          </p:cNvPicPr>
          <p:nvPr/>
        </p:nvPicPr>
        <p:blipFill>
          <a:blip r:embed="rId3"/>
          <a:stretch>
            <a:fillRect/>
          </a:stretch>
        </p:blipFill>
        <p:spPr>
          <a:xfrm>
            <a:off x="1125660" y="1904860"/>
            <a:ext cx="6973646" cy="3847870"/>
          </a:xfrm>
          <a:prstGeom prst="rect">
            <a:avLst/>
          </a:prstGeom>
        </p:spPr>
      </p:pic>
    </p:spTree>
    <p:extLst>
      <p:ext uri="{BB962C8B-B14F-4D97-AF65-F5344CB8AC3E}">
        <p14:creationId xmlns:p14="http://schemas.microsoft.com/office/powerpoint/2010/main" val="412434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44660" y="2410450"/>
            <a:ext cx="6860091" cy="3644018"/>
          </a:xfrm>
          <a:prstGeom prst="rect">
            <a:avLst/>
          </a:prstGeom>
        </p:spPr>
      </p:pic>
      <p:sp>
        <p:nvSpPr>
          <p:cNvPr id="7" name="TextBox 6"/>
          <p:cNvSpPr txBox="1"/>
          <p:nvPr/>
        </p:nvSpPr>
        <p:spPr>
          <a:xfrm>
            <a:off x="33866" y="76200"/>
            <a:ext cx="7870588" cy="830997"/>
          </a:xfrm>
          <a:prstGeom prst="rect">
            <a:avLst/>
          </a:prstGeom>
          <a:noFill/>
        </p:spPr>
        <p:txBody>
          <a:bodyPr wrap="square" rtlCol="0">
            <a:spAutoFit/>
          </a:bodyPr>
          <a:lstStyle/>
          <a:p>
            <a:r>
              <a:rPr lang="en-US" sz="2400" spc="-100" dirty="0">
                <a:solidFill>
                  <a:srgbClr val="3775A2"/>
                </a:solidFill>
                <a:latin typeface="Trebuchet MS"/>
                <a:cs typeface="Trebuchet MS"/>
              </a:rPr>
              <a:t>Only Three Of The Most Popular Younger-Skewing Websites Would Rank Within TV’s Top 200 Programs Against Millennials</a:t>
            </a:r>
          </a:p>
        </p:txBody>
      </p:sp>
      <p:sp>
        <p:nvSpPr>
          <p:cNvPr id="6" name="Rectangle 5"/>
          <p:cNvSpPr/>
          <p:nvPr/>
        </p:nvSpPr>
        <p:spPr>
          <a:xfrm>
            <a:off x="3567892" y="2328866"/>
            <a:ext cx="903384" cy="3700462"/>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57515" y="2324098"/>
            <a:ext cx="903384" cy="3700462"/>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0" y="6343199"/>
            <a:ext cx="9144000" cy="507831"/>
          </a:xfrm>
          <a:prstGeom prst="rect">
            <a:avLst/>
          </a:prstGeom>
          <a:noFill/>
        </p:spPr>
        <p:txBody>
          <a:bodyPr wrap="square" rtlCol="0">
            <a:spAutoFit/>
          </a:bodyPr>
          <a:lstStyle/>
          <a:p>
            <a:r>
              <a:rPr lang="en-US" sz="900" dirty="0">
                <a:latin typeface="Trebuchet MS" panose="020B0603020202020204" pitchFamily="34" charset="0"/>
              </a:rPr>
              <a:t>Source: comScore </a:t>
            </a:r>
            <a:r>
              <a:rPr lang="en-US" sz="900" dirty="0" err="1">
                <a:latin typeface="Trebuchet MS" panose="020B0603020202020204" pitchFamily="34" charset="0"/>
              </a:rPr>
              <a:t>MediaMetrix</a:t>
            </a:r>
            <a:r>
              <a:rPr lang="en-US" sz="900" dirty="0">
                <a:latin typeface="Trebuchet MS" panose="020B0603020202020204" pitchFamily="34" charset="0"/>
              </a:rPr>
              <a:t> Key Measures (multiplatform), December 2015; A18-34. Nielsen </a:t>
            </a:r>
            <a:r>
              <a:rPr lang="en-US" sz="900" dirty="0" err="1">
                <a:latin typeface="Trebuchet MS" panose="020B0603020202020204" pitchFamily="34" charset="0"/>
              </a:rPr>
              <a:t>Npower</a:t>
            </a:r>
            <a:r>
              <a:rPr lang="en-US" sz="900" dirty="0">
                <a:latin typeface="Trebuchet MS" panose="020B0603020202020204" pitchFamily="34" charset="0"/>
              </a:rPr>
              <a:t>, Live + SD, Total Day.  December 1-31, 2015; A18-34. </a:t>
            </a:r>
          </a:p>
          <a:p>
            <a:r>
              <a:rPr lang="en-US" sz="900" dirty="0">
                <a:latin typeface="Trebuchet MS" panose="020B0603020202020204" pitchFamily="34" charset="0"/>
              </a:rPr>
              <a:t>“Average Audience” is based on the average minute, which is factored across the full month for websites and across program run time for TV. </a:t>
            </a:r>
          </a:p>
          <a:p>
            <a:r>
              <a:rPr lang="en-US" sz="900" dirty="0">
                <a:solidFill>
                  <a:prstClr val="black"/>
                </a:solidFill>
                <a:latin typeface="Trebuchet MS" panose="020B0603020202020204" pitchFamily="34" charset="0"/>
              </a:rPr>
              <a:t>Digital website measurement includes all visitor activity, not just video consumption.</a:t>
            </a:r>
            <a:endParaRPr lang="en-US" sz="900" dirty="0">
              <a:latin typeface="Trebuchet MS" panose="020B0603020202020204" pitchFamily="34" charset="0"/>
            </a:endParaRPr>
          </a:p>
        </p:txBody>
      </p:sp>
      <p:sp>
        <p:nvSpPr>
          <p:cNvPr id="10" name="Title 1"/>
          <p:cNvSpPr>
            <a:spLocks noGrp="1"/>
          </p:cNvSpPr>
          <p:nvPr>
            <p:ph type="ctrTitle"/>
          </p:nvPr>
        </p:nvSpPr>
        <p:spPr>
          <a:xfrm>
            <a:off x="0" y="1324068"/>
            <a:ext cx="9144000" cy="871954"/>
          </a:xfrm>
        </p:spPr>
        <p:txBody>
          <a:bodyPr>
            <a:noAutofit/>
          </a:bodyPr>
          <a:lstStyle/>
          <a:p>
            <a:r>
              <a:rPr lang="en-US" sz="1800" b="1" u="sng" dirty="0">
                <a:latin typeface="Trebuchet MS" panose="020B0603020202020204" pitchFamily="34" charset="0"/>
              </a:rPr>
              <a:t>Where Would Top Websites Rank Among Ad-Supported TV Programs?</a:t>
            </a:r>
            <a:br>
              <a:rPr lang="en-US" sz="1600" b="1" dirty="0">
                <a:latin typeface="Trebuchet MS" panose="020B0603020202020204" pitchFamily="34" charset="0"/>
              </a:rPr>
            </a:br>
            <a:r>
              <a:rPr lang="en-US" sz="1400" b="1" dirty="0">
                <a:latin typeface="Trebuchet MS" panose="020B0603020202020204" pitchFamily="34" charset="0"/>
              </a:rPr>
              <a:t>Based on A18-34 Average Audience</a:t>
            </a:r>
          </a:p>
        </p:txBody>
      </p:sp>
      <p:sp>
        <p:nvSpPr>
          <p:cNvPr id="5" name="Slide Number Placeholder 4"/>
          <p:cNvSpPr>
            <a:spLocks noGrp="1"/>
          </p:cNvSpPr>
          <p:nvPr>
            <p:ph type="sldNum" sz="quarter" idx="12"/>
          </p:nvPr>
        </p:nvSpPr>
        <p:spPr/>
        <p:txBody>
          <a:bodyPr/>
          <a:lstStyle/>
          <a:p>
            <a:pPr algn="r"/>
            <a:fld id="{04F9D6DC-8C4E-4599-BF21-177D7E9FD0BC}" type="slidenum">
              <a:rPr lang="en-US" sz="1200" smtClean="0">
                <a:solidFill>
                  <a:prstClr val="black"/>
                </a:solidFill>
              </a:rPr>
              <a:pPr algn="r"/>
              <a:t>25</a:t>
            </a:fld>
            <a:endParaRPr lang="en-US" sz="1200" dirty="0">
              <a:solidFill>
                <a:prstClr val="black"/>
              </a:solidFill>
            </a:endParaRPr>
          </a:p>
        </p:txBody>
      </p:sp>
    </p:spTree>
    <p:extLst>
      <p:ext uri="{BB962C8B-B14F-4D97-AF65-F5344CB8AC3E}">
        <p14:creationId xmlns:p14="http://schemas.microsoft.com/office/powerpoint/2010/main" val="2578311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154" y="76200"/>
            <a:ext cx="7834489" cy="769441"/>
          </a:xfrm>
          <a:prstGeom prst="rect">
            <a:avLst/>
          </a:prstGeom>
          <a:noFill/>
        </p:spPr>
        <p:txBody>
          <a:bodyPr wrap="square" rtlCol="0">
            <a:spAutoFit/>
          </a:bodyPr>
          <a:lstStyle/>
          <a:p>
            <a:r>
              <a:rPr lang="en-US" sz="2200" spc="-100" dirty="0">
                <a:solidFill>
                  <a:srgbClr val="3775A2"/>
                </a:solidFill>
                <a:latin typeface="Trebuchet MS"/>
                <a:cs typeface="Trebuchet MS"/>
              </a:rPr>
              <a:t>There Are Also Interesting Results When Popular “Millennial” Websites Are Compared To TV Shows With A Similar Young Audience </a:t>
            </a:r>
          </a:p>
        </p:txBody>
      </p:sp>
      <p:sp>
        <p:nvSpPr>
          <p:cNvPr id="6" name="Title 1"/>
          <p:cNvSpPr>
            <a:spLocks noGrp="1"/>
          </p:cNvSpPr>
          <p:nvPr>
            <p:ph type="ctrTitle"/>
          </p:nvPr>
        </p:nvSpPr>
        <p:spPr>
          <a:xfrm>
            <a:off x="0" y="1379626"/>
            <a:ext cx="9144000" cy="871954"/>
          </a:xfrm>
        </p:spPr>
        <p:txBody>
          <a:bodyPr>
            <a:noAutofit/>
          </a:bodyPr>
          <a:lstStyle/>
          <a:p>
            <a:r>
              <a:rPr lang="en-US" sz="1800" b="1" u="sng" dirty="0">
                <a:latin typeface="Trebuchet MS" panose="020B0603020202020204" pitchFamily="34" charset="0"/>
              </a:rPr>
              <a:t>A18-34 Average Audience Comparison</a:t>
            </a:r>
            <a:br>
              <a:rPr lang="en-US" sz="1800" b="1" u="sng" dirty="0">
                <a:latin typeface="Trebuchet MS" panose="020B0603020202020204" pitchFamily="34" charset="0"/>
              </a:rPr>
            </a:br>
            <a:r>
              <a:rPr lang="en-US" sz="1600" b="1" dirty="0">
                <a:latin typeface="Trebuchet MS" panose="020B0603020202020204" pitchFamily="34" charset="0"/>
              </a:rPr>
              <a:t>Popular Websites Vs. Comparable Ad-Supported TV Programs</a:t>
            </a:r>
            <a:endParaRPr lang="en-US" sz="1400" b="1" dirty="0">
              <a:latin typeface="Trebuchet MS" panose="020B0603020202020204" pitchFamily="34" charset="0"/>
            </a:endParaRPr>
          </a:p>
        </p:txBody>
      </p:sp>
      <p:sp>
        <p:nvSpPr>
          <p:cNvPr id="8" name="TextBox 7"/>
          <p:cNvSpPr txBox="1"/>
          <p:nvPr/>
        </p:nvSpPr>
        <p:spPr>
          <a:xfrm>
            <a:off x="0" y="6352080"/>
            <a:ext cx="9144000" cy="507831"/>
          </a:xfrm>
          <a:prstGeom prst="rect">
            <a:avLst/>
          </a:prstGeom>
          <a:noFill/>
        </p:spPr>
        <p:txBody>
          <a:bodyPr wrap="square" rtlCol="0">
            <a:spAutoFit/>
          </a:bodyPr>
          <a:lstStyle/>
          <a:p>
            <a:r>
              <a:rPr lang="en-US" sz="900" dirty="0">
                <a:latin typeface="Trebuchet MS" panose="020B0603020202020204" pitchFamily="34" charset="0"/>
              </a:rPr>
              <a:t>Source: comScore </a:t>
            </a:r>
            <a:r>
              <a:rPr lang="en-US" sz="900" dirty="0" err="1">
                <a:latin typeface="Trebuchet MS" panose="020B0603020202020204" pitchFamily="34" charset="0"/>
              </a:rPr>
              <a:t>MediaMetrix</a:t>
            </a:r>
            <a:r>
              <a:rPr lang="en-US" sz="900" dirty="0">
                <a:latin typeface="Trebuchet MS" panose="020B0603020202020204" pitchFamily="34" charset="0"/>
              </a:rPr>
              <a:t> Key Measures (multiplatform), December 2015; A18-34. Nielsen </a:t>
            </a:r>
            <a:r>
              <a:rPr lang="en-US" sz="900" dirty="0" err="1">
                <a:latin typeface="Trebuchet MS" panose="020B0603020202020204" pitchFamily="34" charset="0"/>
              </a:rPr>
              <a:t>Npower</a:t>
            </a:r>
            <a:r>
              <a:rPr lang="en-US" sz="900" dirty="0">
                <a:latin typeface="Trebuchet MS" panose="020B0603020202020204" pitchFamily="34" charset="0"/>
              </a:rPr>
              <a:t>, Live + SD, Total Day.  December 1-31, 2015; A18-34. </a:t>
            </a:r>
          </a:p>
          <a:p>
            <a:r>
              <a:rPr lang="en-US" sz="900" dirty="0">
                <a:latin typeface="Trebuchet MS" panose="020B0603020202020204" pitchFamily="34" charset="0"/>
              </a:rPr>
              <a:t>“Average Audience” is based on the average minute, which is factored across the full month for websites and across program run time for TV. </a:t>
            </a:r>
          </a:p>
          <a:p>
            <a:r>
              <a:rPr lang="en-US" sz="900" dirty="0">
                <a:solidFill>
                  <a:prstClr val="black"/>
                </a:solidFill>
                <a:latin typeface="Trebuchet MS" panose="020B0603020202020204" pitchFamily="34" charset="0"/>
              </a:rPr>
              <a:t>Digital website measurement includes all visitor activity, not just video consumption.</a:t>
            </a:r>
            <a:endParaRPr lang="en-US" sz="900" dirty="0">
              <a:latin typeface="Trebuchet MS" panose="020B0603020202020204" pitchFamily="34" charset="0"/>
            </a:endParaRPr>
          </a:p>
        </p:txBody>
      </p:sp>
      <p:sp>
        <p:nvSpPr>
          <p:cNvPr id="5" name="Slide Number Placeholder 4"/>
          <p:cNvSpPr>
            <a:spLocks noGrp="1"/>
          </p:cNvSpPr>
          <p:nvPr>
            <p:ph type="sldNum" sz="quarter" idx="12"/>
          </p:nvPr>
        </p:nvSpPr>
        <p:spPr/>
        <p:txBody>
          <a:bodyPr/>
          <a:lstStyle/>
          <a:p>
            <a:pPr algn="r"/>
            <a:fld id="{04F9D6DC-8C4E-4599-BF21-177D7E9FD0BC}" type="slidenum">
              <a:rPr lang="en-US" sz="1200" smtClean="0">
                <a:solidFill>
                  <a:prstClr val="black"/>
                </a:solidFill>
              </a:rPr>
              <a:pPr algn="r"/>
              <a:t>26</a:t>
            </a:fld>
            <a:endParaRPr lang="en-US" sz="1200" dirty="0">
              <a:solidFill>
                <a:prstClr val="black"/>
              </a:solidFill>
            </a:endParaRPr>
          </a:p>
        </p:txBody>
      </p:sp>
      <p:pic>
        <p:nvPicPr>
          <p:cNvPr id="2" name="Picture 1"/>
          <p:cNvPicPr>
            <a:picLocks noChangeAspect="1"/>
          </p:cNvPicPr>
          <p:nvPr/>
        </p:nvPicPr>
        <p:blipFill>
          <a:blip r:embed="rId3"/>
          <a:stretch>
            <a:fillRect/>
          </a:stretch>
        </p:blipFill>
        <p:spPr>
          <a:xfrm>
            <a:off x="641696" y="2116721"/>
            <a:ext cx="7721522" cy="3875706"/>
          </a:xfrm>
          <a:prstGeom prst="rect">
            <a:avLst/>
          </a:prstGeom>
        </p:spPr>
      </p:pic>
    </p:spTree>
    <p:extLst>
      <p:ext uri="{BB962C8B-B14F-4D97-AF65-F5344CB8AC3E}">
        <p14:creationId xmlns:p14="http://schemas.microsoft.com/office/powerpoint/2010/main" val="3741336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69667" y="2290792"/>
            <a:ext cx="8295766"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6000" kern="1200" spc="-100">
                <a:solidFill>
                  <a:srgbClr val="3775A2"/>
                </a:solidFill>
                <a:latin typeface="+mj-lt"/>
                <a:ea typeface="+mj-ea"/>
                <a:cs typeface="+mj-cs"/>
              </a:defRPr>
            </a:lvl1pPr>
          </a:lstStyle>
          <a:p>
            <a:r>
              <a:rPr lang="en-US" sz="3400" i="1" dirty="0">
                <a:latin typeface="Trebuchet MS"/>
              </a:rPr>
              <a:t>Using Comparable Metrics To Dispel Myths:</a:t>
            </a:r>
          </a:p>
          <a:p>
            <a:r>
              <a:rPr lang="en-US" sz="2000" dirty="0">
                <a:latin typeface="Trebuchet MS"/>
              </a:rPr>
              <a:t>Unique Audience, Average / Total Minutes Spent, Average Audience </a:t>
            </a:r>
          </a:p>
        </p:txBody>
      </p:sp>
    </p:spTree>
    <p:extLst>
      <p:ext uri="{BB962C8B-B14F-4D97-AF65-F5344CB8AC3E}">
        <p14:creationId xmlns:p14="http://schemas.microsoft.com/office/powerpoint/2010/main" val="92951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142081"/>
            <a:ext cx="8686800" cy="1261884"/>
          </a:xfrm>
          <a:prstGeom prst="rect">
            <a:avLst/>
          </a:prstGeom>
          <a:noFill/>
        </p:spPr>
        <p:txBody>
          <a:bodyPr wrap="square" rtlCol="0">
            <a:spAutoFit/>
          </a:bodyPr>
          <a:lstStyle/>
          <a:p>
            <a:r>
              <a:rPr lang="en-US" sz="1600" b="1" i="1" dirty="0">
                <a:solidFill>
                  <a:prstClr val="black"/>
                </a:solidFill>
                <a:latin typeface="Trebuchet MS" panose="020B0603020202020204" pitchFamily="34" charset="0"/>
              </a:rPr>
              <a:t>Myth Example #1: </a:t>
            </a:r>
            <a:r>
              <a:rPr lang="en-US" sz="1600" b="1" dirty="0">
                <a:solidFill>
                  <a:prstClr val="black"/>
                </a:solidFill>
                <a:latin typeface="Trebuchet MS" panose="020B0603020202020204" pitchFamily="34" charset="0"/>
              </a:rPr>
              <a:t>YouTube draws larger audiences to their channels for content from popular late night hosts like Jimmy Fallon or Conan O’Brien than linear TV does</a:t>
            </a:r>
          </a:p>
          <a:p>
            <a:endParaRPr lang="en-US" sz="1600" b="1" dirty="0">
              <a:solidFill>
                <a:prstClr val="black"/>
              </a:solidFill>
              <a:latin typeface="Trebuchet MS" panose="020B0603020202020204" pitchFamily="34" charset="0"/>
            </a:endParaRPr>
          </a:p>
          <a:p>
            <a:r>
              <a:rPr lang="en-US" sz="1400" dirty="0">
                <a:solidFill>
                  <a:prstClr val="black"/>
                </a:solidFill>
                <a:latin typeface="Trebuchet MS" panose="020B0603020202020204" pitchFamily="34" charset="0"/>
              </a:rPr>
              <a:t>This myth is perpetuated by some people trying to compare YouTube’s unique visitors to TV’s average audience rating, but as we’ve explained: unique visitors       average audience / rating</a:t>
            </a:r>
          </a:p>
        </p:txBody>
      </p:sp>
      <p:sp>
        <p:nvSpPr>
          <p:cNvPr id="7" name="TextBox 6"/>
          <p:cNvSpPr txBox="1"/>
          <p:nvPr/>
        </p:nvSpPr>
        <p:spPr>
          <a:xfrm>
            <a:off x="228600" y="76200"/>
            <a:ext cx="7615410" cy="830997"/>
          </a:xfrm>
          <a:prstGeom prst="rect">
            <a:avLst/>
          </a:prstGeom>
          <a:noFill/>
        </p:spPr>
        <p:txBody>
          <a:bodyPr wrap="square" rtlCol="0">
            <a:spAutoFit/>
          </a:bodyPr>
          <a:lstStyle/>
          <a:p>
            <a:r>
              <a:rPr lang="en-US" sz="2400" spc="-100" dirty="0">
                <a:solidFill>
                  <a:srgbClr val="3775A2"/>
                </a:solidFill>
                <a:latin typeface="Trebuchet MS"/>
                <a:cs typeface="Trebuchet MS"/>
              </a:rPr>
              <a:t>Using Comparable Metrics Help Dispel Late Night TV Myths And Provide Proper Perspective And Context </a:t>
            </a:r>
          </a:p>
        </p:txBody>
      </p:sp>
      <p:sp>
        <p:nvSpPr>
          <p:cNvPr id="13" name="TextBox 12"/>
          <p:cNvSpPr txBox="1"/>
          <p:nvPr/>
        </p:nvSpPr>
        <p:spPr>
          <a:xfrm>
            <a:off x="260733" y="5467023"/>
            <a:ext cx="8572960" cy="584775"/>
          </a:xfrm>
          <a:prstGeom prst="rect">
            <a:avLst/>
          </a:prstGeom>
          <a:solidFill>
            <a:schemeClr val="accent6">
              <a:lumMod val="20000"/>
              <a:lumOff val="80000"/>
            </a:schemeClr>
          </a:solidFill>
          <a:ln w="38100">
            <a:solidFill>
              <a:schemeClr val="accent6">
                <a:lumMod val="60000"/>
                <a:lumOff val="40000"/>
              </a:schemeClr>
            </a:solidFill>
          </a:ln>
        </p:spPr>
        <p:txBody>
          <a:bodyPr wrap="square" rtlCol="0">
            <a:spAutoFit/>
          </a:bodyPr>
          <a:lstStyle/>
          <a:p>
            <a:pPr algn="ctr"/>
            <a:r>
              <a:rPr lang="en-US" sz="1600" b="1" i="1" dirty="0">
                <a:solidFill>
                  <a:prstClr val="black"/>
                </a:solidFill>
                <a:latin typeface="Trebuchet MS" panose="020B0603020202020204" pitchFamily="34" charset="0"/>
              </a:rPr>
              <a:t>Fact: </a:t>
            </a:r>
            <a:r>
              <a:rPr lang="en-US" sz="1600" b="1" dirty="0">
                <a:solidFill>
                  <a:prstClr val="black"/>
                </a:solidFill>
                <a:latin typeface="Trebuchet MS" panose="020B0603020202020204" pitchFamily="34" charset="0"/>
              </a:rPr>
              <a:t>Far more people are more engaged for far more time with late night content on the Television while YouTube serves as a complementary platform for viral clips</a:t>
            </a:r>
          </a:p>
        </p:txBody>
      </p:sp>
      <p:graphicFrame>
        <p:nvGraphicFramePr>
          <p:cNvPr id="3" name="Table 2"/>
          <p:cNvGraphicFramePr>
            <a:graphicFrameLocks noGrp="1"/>
          </p:cNvGraphicFramePr>
          <p:nvPr>
            <p:extLst>
              <p:ext uri="{D42A27DB-BD31-4B8C-83A1-F6EECF244321}">
                <p14:modId xmlns:p14="http://schemas.microsoft.com/office/powerpoint/2010/main" val="4004487252"/>
              </p:ext>
            </p:extLst>
          </p:nvPr>
        </p:nvGraphicFramePr>
        <p:xfrm>
          <a:off x="2765232" y="3192759"/>
          <a:ext cx="3040656" cy="2001520"/>
        </p:xfrm>
        <a:graphic>
          <a:graphicData uri="http://schemas.openxmlformats.org/drawingml/2006/table">
            <a:tbl>
              <a:tblPr firstRow="1" bandRow="1">
                <a:tableStyleId>{5C22544A-7EE6-4342-B048-85BDC9FD1C3A}</a:tableStyleId>
              </a:tblPr>
              <a:tblGrid>
                <a:gridCol w="1520328">
                  <a:extLst>
                    <a:ext uri="{9D8B030D-6E8A-4147-A177-3AD203B41FA5}">
                      <a16:colId xmlns:a16="http://schemas.microsoft.com/office/drawing/2014/main" val="20000"/>
                    </a:ext>
                  </a:extLst>
                </a:gridCol>
                <a:gridCol w="1520328">
                  <a:extLst>
                    <a:ext uri="{9D8B030D-6E8A-4147-A177-3AD203B41FA5}">
                      <a16:colId xmlns:a16="http://schemas.microsoft.com/office/drawing/2014/main" val="20001"/>
                    </a:ext>
                  </a:extLst>
                </a:gridCol>
              </a:tblGrid>
              <a:tr h="370840">
                <a:tc>
                  <a:txBody>
                    <a:bodyPr/>
                    <a:lstStyle/>
                    <a:p>
                      <a:pPr algn="ctr"/>
                      <a:r>
                        <a:rPr lang="en-US" sz="1400" dirty="0"/>
                        <a:t>YouTube</a:t>
                      </a:r>
                    </a:p>
                  </a:txBody>
                  <a:tcPr/>
                </a:tc>
                <a:tc>
                  <a:txBody>
                    <a:bodyPr/>
                    <a:lstStyle/>
                    <a:p>
                      <a:pPr algn="ctr"/>
                      <a:r>
                        <a:rPr lang="en-US" sz="1400" dirty="0"/>
                        <a:t>Linear TV</a:t>
                      </a:r>
                    </a:p>
                  </a:txBody>
                  <a:tcPr/>
                </a:tc>
                <a:extLst>
                  <a:ext uri="{0D108BD9-81ED-4DB2-BD59-A6C34878D82A}">
                    <a16:rowId xmlns:a16="http://schemas.microsoft.com/office/drawing/2014/main" val="10000"/>
                  </a:ext>
                </a:extLst>
              </a:tr>
              <a:tr h="370840">
                <a:tc>
                  <a:txBody>
                    <a:bodyPr/>
                    <a:lstStyle/>
                    <a:p>
                      <a:pPr algn="ctr"/>
                      <a:r>
                        <a:rPr lang="en-US" sz="1400" b="1" dirty="0"/>
                        <a:t>6,843</a:t>
                      </a:r>
                    </a:p>
                    <a:p>
                      <a:pPr algn="ctr"/>
                      <a:endParaRPr lang="en-US" sz="1400" b="1" dirty="0"/>
                    </a:p>
                  </a:txBody>
                  <a:tcPr/>
                </a:tc>
                <a:tc>
                  <a:txBody>
                    <a:bodyPr/>
                    <a:lstStyle/>
                    <a:p>
                      <a:pPr algn="ctr"/>
                      <a:r>
                        <a:rPr lang="en-US" sz="1400" b="1" dirty="0"/>
                        <a:t>50,452</a:t>
                      </a:r>
                    </a:p>
                  </a:txBody>
                  <a:tcPr/>
                </a:tc>
                <a:extLst>
                  <a:ext uri="{0D108BD9-81ED-4DB2-BD59-A6C34878D82A}">
                    <a16:rowId xmlns:a16="http://schemas.microsoft.com/office/drawing/2014/main" val="10001"/>
                  </a:ext>
                </a:extLst>
              </a:tr>
              <a:tr h="370840">
                <a:tc>
                  <a:txBody>
                    <a:bodyPr/>
                    <a:lstStyle/>
                    <a:p>
                      <a:pPr algn="ctr"/>
                      <a:r>
                        <a:rPr lang="en-US" sz="1400" b="1" dirty="0"/>
                        <a:t>16.7</a:t>
                      </a:r>
                    </a:p>
                  </a:txBody>
                  <a:tcPr/>
                </a:tc>
                <a:tc>
                  <a:txBody>
                    <a:bodyPr/>
                    <a:lstStyle/>
                    <a:p>
                      <a:pPr algn="ctr"/>
                      <a:r>
                        <a:rPr lang="en-US" sz="1400" b="1" dirty="0"/>
                        <a:t>64.8</a:t>
                      </a:r>
                    </a:p>
                  </a:txBody>
                  <a:tcPr/>
                </a:tc>
                <a:extLst>
                  <a:ext uri="{0D108BD9-81ED-4DB2-BD59-A6C34878D82A}">
                    <a16:rowId xmlns:a16="http://schemas.microsoft.com/office/drawing/2014/main" val="10002"/>
                  </a:ext>
                </a:extLst>
              </a:tr>
              <a:tr h="370840">
                <a:tc>
                  <a:txBody>
                    <a:bodyPr/>
                    <a:lstStyle/>
                    <a:p>
                      <a:pPr algn="ctr"/>
                      <a:r>
                        <a:rPr lang="en-US" sz="1400" b="1" dirty="0"/>
                        <a:t>114,252</a:t>
                      </a:r>
                    </a:p>
                  </a:txBody>
                  <a:tcPr/>
                </a:tc>
                <a:tc>
                  <a:txBody>
                    <a:bodyPr/>
                    <a:lstStyle/>
                    <a:p>
                      <a:pPr algn="ctr"/>
                      <a:r>
                        <a:rPr lang="en-US" sz="1400" b="1" dirty="0"/>
                        <a:t>3,269,398</a:t>
                      </a:r>
                    </a:p>
                  </a:txBody>
                  <a:tcPr/>
                </a:tc>
                <a:extLst>
                  <a:ext uri="{0D108BD9-81ED-4DB2-BD59-A6C34878D82A}">
                    <a16:rowId xmlns:a16="http://schemas.microsoft.com/office/drawing/2014/main" val="10003"/>
                  </a:ext>
                </a:extLst>
              </a:tr>
              <a:tr h="370840">
                <a:tc>
                  <a:txBody>
                    <a:bodyPr/>
                    <a:lstStyle/>
                    <a:p>
                      <a:pPr algn="ctr"/>
                      <a:r>
                        <a:rPr lang="en-US" sz="1400" b="1" dirty="0"/>
                        <a:t>2.6</a:t>
                      </a:r>
                    </a:p>
                  </a:txBody>
                  <a:tcPr/>
                </a:tc>
                <a:tc>
                  <a:txBody>
                    <a:bodyPr/>
                    <a:lstStyle/>
                    <a:p>
                      <a:pPr algn="ctr"/>
                      <a:r>
                        <a:rPr lang="en-US" sz="1400" b="1" dirty="0"/>
                        <a:t>3,360.7</a:t>
                      </a:r>
                    </a:p>
                  </a:txBody>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115760166"/>
              </p:ext>
            </p:extLst>
          </p:nvPr>
        </p:nvGraphicFramePr>
        <p:xfrm>
          <a:off x="161579" y="3192759"/>
          <a:ext cx="2368627" cy="2001520"/>
        </p:xfrm>
        <a:graphic>
          <a:graphicData uri="http://schemas.openxmlformats.org/drawingml/2006/table">
            <a:tbl>
              <a:tblPr firstRow="1" bandRow="1">
                <a:tableStyleId>{5C22544A-7EE6-4342-B048-85BDC9FD1C3A}</a:tableStyleId>
              </a:tblPr>
              <a:tblGrid>
                <a:gridCol w="2368627">
                  <a:extLst>
                    <a:ext uri="{9D8B030D-6E8A-4147-A177-3AD203B41FA5}">
                      <a16:colId xmlns:a16="http://schemas.microsoft.com/office/drawing/2014/main" val="20000"/>
                    </a:ext>
                  </a:extLst>
                </a:gridCol>
              </a:tblGrid>
              <a:tr h="370840">
                <a:tc>
                  <a:txBody>
                    <a:bodyPr/>
                    <a:lstStyle/>
                    <a:p>
                      <a:r>
                        <a:rPr lang="en-US" sz="1400" b="1" dirty="0"/>
                        <a:t>Metric</a:t>
                      </a:r>
                    </a:p>
                  </a:txBody>
                  <a:tcPr/>
                </a:tc>
                <a:extLst>
                  <a:ext uri="{0D108BD9-81ED-4DB2-BD59-A6C34878D82A}">
                    <a16:rowId xmlns:a16="http://schemas.microsoft.com/office/drawing/2014/main" val="10000"/>
                  </a:ext>
                </a:extLst>
              </a:tr>
              <a:tr h="370840">
                <a:tc>
                  <a:txBody>
                    <a:bodyPr/>
                    <a:lstStyle/>
                    <a:p>
                      <a:r>
                        <a:rPr lang="en-US" sz="1400" b="1" dirty="0"/>
                        <a:t>Total</a:t>
                      </a:r>
                      <a:r>
                        <a:rPr lang="en-US" sz="1400" b="1" baseline="0" dirty="0"/>
                        <a:t> Unique Visitors (000) / </a:t>
                      </a:r>
                      <a:r>
                        <a:rPr lang="en-US" sz="1400" b="1" baseline="0" dirty="0" err="1"/>
                        <a:t>Cume</a:t>
                      </a:r>
                      <a:r>
                        <a:rPr lang="en-US" sz="1400" b="1" baseline="0" dirty="0"/>
                        <a:t> Audience Reach (000)</a:t>
                      </a:r>
                      <a:endParaRPr lang="en-US" sz="1400" b="1" dirty="0"/>
                    </a:p>
                  </a:txBody>
                  <a:tcPr/>
                </a:tc>
                <a:extLst>
                  <a:ext uri="{0D108BD9-81ED-4DB2-BD59-A6C34878D82A}">
                    <a16:rowId xmlns:a16="http://schemas.microsoft.com/office/drawing/2014/main" val="10001"/>
                  </a:ext>
                </a:extLst>
              </a:tr>
              <a:tr h="370840">
                <a:tc>
                  <a:txBody>
                    <a:bodyPr/>
                    <a:lstStyle/>
                    <a:p>
                      <a:r>
                        <a:rPr lang="en-US" sz="1400" b="1" dirty="0"/>
                        <a:t>Average</a:t>
                      </a:r>
                      <a:r>
                        <a:rPr lang="en-US" sz="1400" b="1" baseline="0" dirty="0"/>
                        <a:t> Minutes / Viewer</a:t>
                      </a:r>
                      <a:endParaRPr lang="en-US" sz="1400" b="1" dirty="0"/>
                    </a:p>
                  </a:txBody>
                  <a:tcPr/>
                </a:tc>
                <a:extLst>
                  <a:ext uri="{0D108BD9-81ED-4DB2-BD59-A6C34878D82A}">
                    <a16:rowId xmlns:a16="http://schemas.microsoft.com/office/drawing/2014/main" val="10002"/>
                  </a:ext>
                </a:extLst>
              </a:tr>
              <a:tr h="370840">
                <a:tc>
                  <a:txBody>
                    <a:bodyPr/>
                    <a:lstStyle/>
                    <a:p>
                      <a:r>
                        <a:rPr lang="en-US" sz="1400" b="1" dirty="0"/>
                        <a:t>Total Minutes Viewed (000)</a:t>
                      </a:r>
                    </a:p>
                  </a:txBody>
                  <a:tcPr/>
                </a:tc>
                <a:extLst>
                  <a:ext uri="{0D108BD9-81ED-4DB2-BD59-A6C34878D82A}">
                    <a16:rowId xmlns:a16="http://schemas.microsoft.com/office/drawing/2014/main" val="10003"/>
                  </a:ext>
                </a:extLst>
              </a:tr>
              <a:tr h="370840">
                <a:tc>
                  <a:txBody>
                    <a:bodyPr/>
                    <a:lstStyle/>
                    <a:p>
                      <a:r>
                        <a:rPr lang="en-US" sz="1400" b="1" dirty="0"/>
                        <a:t>Average Audience (000)</a:t>
                      </a:r>
                    </a:p>
                  </a:txBody>
                  <a:tcPr/>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28268700"/>
              </p:ext>
            </p:extLst>
          </p:nvPr>
        </p:nvGraphicFramePr>
        <p:xfrm>
          <a:off x="5969341" y="3201938"/>
          <a:ext cx="3040656" cy="2001520"/>
        </p:xfrm>
        <a:graphic>
          <a:graphicData uri="http://schemas.openxmlformats.org/drawingml/2006/table">
            <a:tbl>
              <a:tblPr firstRow="1" bandRow="1">
                <a:tableStyleId>{5C22544A-7EE6-4342-B048-85BDC9FD1C3A}</a:tableStyleId>
              </a:tblPr>
              <a:tblGrid>
                <a:gridCol w="1520328">
                  <a:extLst>
                    <a:ext uri="{9D8B030D-6E8A-4147-A177-3AD203B41FA5}">
                      <a16:colId xmlns:a16="http://schemas.microsoft.com/office/drawing/2014/main" val="20000"/>
                    </a:ext>
                  </a:extLst>
                </a:gridCol>
                <a:gridCol w="1520328">
                  <a:extLst>
                    <a:ext uri="{9D8B030D-6E8A-4147-A177-3AD203B41FA5}">
                      <a16:colId xmlns:a16="http://schemas.microsoft.com/office/drawing/2014/main" val="20001"/>
                    </a:ext>
                  </a:extLst>
                </a:gridCol>
              </a:tblGrid>
              <a:tr h="370840">
                <a:tc>
                  <a:txBody>
                    <a:bodyPr/>
                    <a:lstStyle/>
                    <a:p>
                      <a:pPr algn="ctr"/>
                      <a:r>
                        <a:rPr lang="en-US" sz="1400" dirty="0"/>
                        <a:t>YouTube</a:t>
                      </a:r>
                    </a:p>
                  </a:txBody>
                  <a:tcPr/>
                </a:tc>
                <a:tc>
                  <a:txBody>
                    <a:bodyPr/>
                    <a:lstStyle/>
                    <a:p>
                      <a:pPr algn="ctr"/>
                      <a:r>
                        <a:rPr lang="en-US" sz="1400" dirty="0"/>
                        <a:t>Linear TV</a:t>
                      </a:r>
                    </a:p>
                  </a:txBody>
                  <a:tcPr/>
                </a:tc>
                <a:extLst>
                  <a:ext uri="{0D108BD9-81ED-4DB2-BD59-A6C34878D82A}">
                    <a16:rowId xmlns:a16="http://schemas.microsoft.com/office/drawing/2014/main" val="10000"/>
                  </a:ext>
                </a:extLst>
              </a:tr>
              <a:tr h="370840">
                <a:tc>
                  <a:txBody>
                    <a:bodyPr/>
                    <a:lstStyle/>
                    <a:p>
                      <a:pPr algn="ctr"/>
                      <a:r>
                        <a:rPr lang="en-US" sz="1400" b="1" dirty="0"/>
                        <a:t>2,546</a:t>
                      </a:r>
                    </a:p>
                    <a:p>
                      <a:pPr algn="ctr"/>
                      <a:endParaRPr lang="en-US" sz="1400" b="1" dirty="0"/>
                    </a:p>
                  </a:txBody>
                  <a:tcPr/>
                </a:tc>
                <a:tc>
                  <a:txBody>
                    <a:bodyPr/>
                    <a:lstStyle/>
                    <a:p>
                      <a:pPr algn="ctr"/>
                      <a:r>
                        <a:rPr lang="en-US" sz="1400" b="1" dirty="0"/>
                        <a:t>21,521</a:t>
                      </a:r>
                    </a:p>
                  </a:txBody>
                  <a:tcPr/>
                </a:tc>
                <a:extLst>
                  <a:ext uri="{0D108BD9-81ED-4DB2-BD59-A6C34878D82A}">
                    <a16:rowId xmlns:a16="http://schemas.microsoft.com/office/drawing/2014/main" val="10001"/>
                  </a:ext>
                </a:extLst>
              </a:tr>
              <a:tr h="370840">
                <a:tc>
                  <a:txBody>
                    <a:bodyPr/>
                    <a:lstStyle/>
                    <a:p>
                      <a:pPr algn="ctr"/>
                      <a:r>
                        <a:rPr lang="en-US" sz="1400" b="1" dirty="0"/>
                        <a:t>14.9</a:t>
                      </a:r>
                    </a:p>
                  </a:txBody>
                  <a:tcPr/>
                </a:tc>
                <a:tc>
                  <a:txBody>
                    <a:bodyPr/>
                    <a:lstStyle/>
                    <a:p>
                      <a:pPr algn="ctr"/>
                      <a:r>
                        <a:rPr lang="en-US" sz="1400" b="1" dirty="0"/>
                        <a:t>43.0</a:t>
                      </a:r>
                    </a:p>
                  </a:txBody>
                  <a:tcPr/>
                </a:tc>
                <a:extLst>
                  <a:ext uri="{0D108BD9-81ED-4DB2-BD59-A6C34878D82A}">
                    <a16:rowId xmlns:a16="http://schemas.microsoft.com/office/drawing/2014/main" val="10002"/>
                  </a:ext>
                </a:extLst>
              </a:tr>
              <a:tr h="370840">
                <a:tc>
                  <a:txBody>
                    <a:bodyPr/>
                    <a:lstStyle/>
                    <a:p>
                      <a:pPr algn="ctr"/>
                      <a:r>
                        <a:rPr lang="en-US" sz="1400" b="1" dirty="0"/>
                        <a:t>37,845</a:t>
                      </a:r>
                    </a:p>
                  </a:txBody>
                  <a:tcPr/>
                </a:tc>
                <a:tc>
                  <a:txBody>
                    <a:bodyPr/>
                    <a:lstStyle/>
                    <a:p>
                      <a:pPr algn="ctr"/>
                      <a:r>
                        <a:rPr lang="en-US" sz="1400" b="1" dirty="0"/>
                        <a:t>925,953</a:t>
                      </a:r>
                    </a:p>
                  </a:txBody>
                  <a:tcPr/>
                </a:tc>
                <a:extLst>
                  <a:ext uri="{0D108BD9-81ED-4DB2-BD59-A6C34878D82A}">
                    <a16:rowId xmlns:a16="http://schemas.microsoft.com/office/drawing/2014/main" val="10003"/>
                  </a:ext>
                </a:extLst>
              </a:tr>
              <a:tr h="370840">
                <a:tc>
                  <a:txBody>
                    <a:bodyPr/>
                    <a:lstStyle/>
                    <a:p>
                      <a:pPr algn="ctr"/>
                      <a:r>
                        <a:rPr lang="en-US" sz="1400" b="1" dirty="0"/>
                        <a:t>0.8</a:t>
                      </a:r>
                    </a:p>
                  </a:txBody>
                  <a:tcPr/>
                </a:tc>
                <a:tc>
                  <a:txBody>
                    <a:bodyPr/>
                    <a:lstStyle/>
                    <a:p>
                      <a:pPr algn="ctr"/>
                      <a:r>
                        <a:rPr lang="en-US" sz="1400" b="1" dirty="0"/>
                        <a:t>477.3</a:t>
                      </a:r>
                    </a:p>
                  </a:txBody>
                  <a:tcPr/>
                </a:tc>
                <a:extLst>
                  <a:ext uri="{0D108BD9-81ED-4DB2-BD59-A6C34878D82A}">
                    <a16:rowId xmlns:a16="http://schemas.microsoft.com/office/drawing/2014/main" val="10004"/>
                  </a:ext>
                </a:extLst>
              </a:tr>
            </a:tbl>
          </a:graphicData>
        </a:graphic>
      </p:graphicFrame>
      <p:sp>
        <p:nvSpPr>
          <p:cNvPr id="5" name="Rectangle 4"/>
          <p:cNvSpPr/>
          <p:nvPr/>
        </p:nvSpPr>
        <p:spPr>
          <a:xfrm>
            <a:off x="2765232" y="2655071"/>
            <a:ext cx="3040656" cy="425679"/>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The Tonight Show Starring </a:t>
            </a:r>
          </a:p>
          <a:p>
            <a:pPr algn="ctr"/>
            <a:r>
              <a:rPr lang="en-US" sz="1400" b="1" dirty="0">
                <a:solidFill>
                  <a:schemeClr val="tx1"/>
                </a:solidFill>
              </a:rPr>
              <a:t>Jimmy Fallon</a:t>
            </a:r>
          </a:p>
        </p:txBody>
      </p:sp>
      <p:sp>
        <p:nvSpPr>
          <p:cNvPr id="11" name="Rectangle 10"/>
          <p:cNvSpPr/>
          <p:nvPr/>
        </p:nvSpPr>
        <p:spPr>
          <a:xfrm>
            <a:off x="5947307" y="2655070"/>
            <a:ext cx="3040656" cy="434859"/>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Conan</a:t>
            </a:r>
          </a:p>
        </p:txBody>
      </p:sp>
      <p:sp>
        <p:nvSpPr>
          <p:cNvPr id="12" name="Not Equal 11"/>
          <p:cNvSpPr/>
          <p:nvPr/>
        </p:nvSpPr>
        <p:spPr>
          <a:xfrm>
            <a:off x="4826535" y="2145975"/>
            <a:ext cx="349805" cy="173741"/>
          </a:xfrm>
          <a:prstGeom prst="mathNotEqual">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0" y="6355482"/>
            <a:ext cx="8451542" cy="507831"/>
          </a:xfrm>
          <a:prstGeom prst="rect">
            <a:avLst/>
          </a:prstGeom>
          <a:noFill/>
        </p:spPr>
        <p:txBody>
          <a:bodyPr wrap="square" rtlCol="0">
            <a:spAutoFit/>
          </a:bodyPr>
          <a:lstStyle/>
          <a:p>
            <a:r>
              <a:rPr lang="en-US" sz="900" dirty="0">
                <a:latin typeface="Trebuchet MS" panose="020B0603020202020204" pitchFamily="34" charset="0"/>
              </a:rPr>
              <a:t>Source: comScore Video Metrix Key Measures (desktop only), YouTube Partners Report, December 2015; A18+ (The Tonight Show Starring Jimmy Fallon @ YouTube / </a:t>
            </a:r>
            <a:r>
              <a:rPr lang="en-US" sz="900" dirty="0" err="1">
                <a:latin typeface="Trebuchet MS" panose="020B0603020202020204" pitchFamily="34" charset="0"/>
              </a:rPr>
              <a:t>TeamCOCO</a:t>
            </a:r>
            <a:r>
              <a:rPr lang="en-US" sz="900" dirty="0">
                <a:latin typeface="Trebuchet MS" panose="020B0603020202020204" pitchFamily="34" charset="0"/>
              </a:rPr>
              <a:t> @ YouTube). Nielsen </a:t>
            </a:r>
            <a:r>
              <a:rPr lang="en-US" sz="900" dirty="0" err="1">
                <a:latin typeface="Trebuchet MS" panose="020B0603020202020204" pitchFamily="34" charset="0"/>
              </a:rPr>
              <a:t>Npower</a:t>
            </a:r>
            <a:r>
              <a:rPr lang="en-US" sz="900" dirty="0">
                <a:latin typeface="Trebuchet MS" panose="020B0603020202020204" pitchFamily="34" charset="0"/>
              </a:rPr>
              <a:t> / R&amp;F Program Report, Live + SD, December 1-31, 2015; A18+. “Average Audience” is based on the average minute, which is factored across the full month for YouTube and across program run time for TV. </a:t>
            </a:r>
          </a:p>
        </p:txBody>
      </p:sp>
      <p:sp>
        <p:nvSpPr>
          <p:cNvPr id="6" name="Rectangle 5"/>
          <p:cNvSpPr/>
          <p:nvPr/>
        </p:nvSpPr>
        <p:spPr>
          <a:xfrm>
            <a:off x="2765232" y="3547431"/>
            <a:ext cx="3040656" cy="550844"/>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947307" y="3545593"/>
            <a:ext cx="3040656" cy="550844"/>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296791" y="4794864"/>
            <a:ext cx="1514739" cy="430628"/>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7492752" y="4793026"/>
            <a:ext cx="1500853" cy="430628"/>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Slide Number Placeholder 18"/>
          <p:cNvSpPr>
            <a:spLocks noGrp="1"/>
          </p:cNvSpPr>
          <p:nvPr>
            <p:ph type="sldNum" sz="quarter" idx="12"/>
          </p:nvPr>
        </p:nvSpPr>
        <p:spPr/>
        <p:txBody>
          <a:bodyPr/>
          <a:lstStyle/>
          <a:p>
            <a:pPr algn="r"/>
            <a:fld id="{04F9D6DC-8C4E-4599-BF21-177D7E9FD0BC}" type="slidenum">
              <a:rPr lang="en-US" sz="1200" smtClean="0">
                <a:solidFill>
                  <a:prstClr val="black"/>
                </a:solidFill>
              </a:rPr>
              <a:pPr algn="r"/>
              <a:t>28</a:t>
            </a:fld>
            <a:endParaRPr lang="en-US" sz="1200" dirty="0">
              <a:solidFill>
                <a:prstClr val="black"/>
              </a:solidFill>
            </a:endParaRPr>
          </a:p>
        </p:txBody>
      </p:sp>
      <p:pic>
        <p:nvPicPr>
          <p:cNvPr id="18" name="Picture 4" descr="https://www.youtube.com/yt/brand/media/image/YouTube-logo-full_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733" y="2402600"/>
            <a:ext cx="1093934" cy="719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302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732" y="1142081"/>
            <a:ext cx="8915400" cy="1261884"/>
          </a:xfrm>
          <a:prstGeom prst="rect">
            <a:avLst/>
          </a:prstGeom>
          <a:noFill/>
        </p:spPr>
        <p:txBody>
          <a:bodyPr wrap="square" rtlCol="0">
            <a:spAutoFit/>
          </a:bodyPr>
          <a:lstStyle/>
          <a:p>
            <a:r>
              <a:rPr lang="en-US" sz="1600" b="1" i="1" dirty="0">
                <a:solidFill>
                  <a:prstClr val="black"/>
                </a:solidFill>
                <a:latin typeface="Trebuchet MS" panose="020B0603020202020204" pitchFamily="34" charset="0"/>
              </a:rPr>
              <a:t>Myth Example #1: </a:t>
            </a:r>
            <a:r>
              <a:rPr lang="en-US" sz="1600" b="1" dirty="0">
                <a:solidFill>
                  <a:prstClr val="black"/>
                </a:solidFill>
                <a:latin typeface="Trebuchet MS" panose="020B0603020202020204" pitchFamily="34" charset="0"/>
              </a:rPr>
              <a:t>YouTube draws much larger millennial audiences to their channels than linear TV for content from popular late night hosts like Jimmy Fallon or Conan O’Brien</a:t>
            </a:r>
          </a:p>
          <a:p>
            <a:endParaRPr lang="en-US" sz="1600" b="1" dirty="0">
              <a:solidFill>
                <a:prstClr val="black"/>
              </a:solidFill>
              <a:latin typeface="Trebuchet MS" panose="020B0603020202020204" pitchFamily="34" charset="0"/>
            </a:endParaRPr>
          </a:p>
          <a:p>
            <a:r>
              <a:rPr lang="en-US" sz="1400" dirty="0">
                <a:solidFill>
                  <a:prstClr val="black"/>
                </a:solidFill>
                <a:latin typeface="Trebuchet MS" panose="020B0603020202020204" pitchFamily="34" charset="0"/>
              </a:rPr>
              <a:t>This myth is perpetuated when some people try to compare YouTube’s unique visitors to TV’s average audience rating, but as we’ve explained: unique visitors       average rating</a:t>
            </a:r>
          </a:p>
        </p:txBody>
      </p:sp>
      <p:sp>
        <p:nvSpPr>
          <p:cNvPr id="7" name="TextBox 6"/>
          <p:cNvSpPr txBox="1"/>
          <p:nvPr/>
        </p:nvSpPr>
        <p:spPr>
          <a:xfrm>
            <a:off x="228600" y="76200"/>
            <a:ext cx="7615410" cy="830997"/>
          </a:xfrm>
          <a:prstGeom prst="rect">
            <a:avLst/>
          </a:prstGeom>
          <a:noFill/>
        </p:spPr>
        <p:txBody>
          <a:bodyPr wrap="square" rtlCol="0">
            <a:spAutoFit/>
          </a:bodyPr>
          <a:lstStyle/>
          <a:p>
            <a:r>
              <a:rPr lang="en-US" sz="2400" spc="-100" dirty="0">
                <a:solidFill>
                  <a:srgbClr val="3775A2"/>
                </a:solidFill>
                <a:latin typeface="Trebuchet MS"/>
                <a:cs typeface="Trebuchet MS"/>
              </a:rPr>
              <a:t>Millennials Still Prefer To Consume Late Night TV Content Through The Television Than Online</a:t>
            </a:r>
          </a:p>
        </p:txBody>
      </p:sp>
      <p:sp>
        <p:nvSpPr>
          <p:cNvPr id="13" name="TextBox 12"/>
          <p:cNvSpPr txBox="1"/>
          <p:nvPr/>
        </p:nvSpPr>
        <p:spPr>
          <a:xfrm>
            <a:off x="260733" y="5458144"/>
            <a:ext cx="8572960" cy="584775"/>
          </a:xfrm>
          <a:prstGeom prst="rect">
            <a:avLst/>
          </a:prstGeom>
          <a:solidFill>
            <a:schemeClr val="accent6">
              <a:lumMod val="20000"/>
              <a:lumOff val="80000"/>
            </a:schemeClr>
          </a:solidFill>
          <a:ln w="38100">
            <a:solidFill>
              <a:schemeClr val="accent6">
                <a:lumMod val="60000"/>
                <a:lumOff val="40000"/>
              </a:schemeClr>
            </a:solidFill>
          </a:ln>
        </p:spPr>
        <p:txBody>
          <a:bodyPr wrap="square" rtlCol="0">
            <a:spAutoFit/>
          </a:bodyPr>
          <a:lstStyle/>
          <a:p>
            <a:pPr algn="ctr"/>
            <a:r>
              <a:rPr lang="en-US" sz="1600" b="1" i="1" dirty="0">
                <a:solidFill>
                  <a:prstClr val="black"/>
                </a:solidFill>
                <a:latin typeface="Trebuchet MS" panose="020B0603020202020204" pitchFamily="34" charset="0"/>
              </a:rPr>
              <a:t>Fact: </a:t>
            </a:r>
            <a:r>
              <a:rPr lang="en-US" sz="1600" b="1" dirty="0">
                <a:solidFill>
                  <a:prstClr val="black"/>
                </a:solidFill>
                <a:latin typeface="Trebuchet MS" panose="020B0603020202020204" pitchFamily="34" charset="0"/>
              </a:rPr>
              <a:t>Far more millennials are more engaged for far more time with late night content on the Television while YouTube serves as a complementary platform for viral clips</a:t>
            </a:r>
          </a:p>
        </p:txBody>
      </p:sp>
      <p:graphicFrame>
        <p:nvGraphicFramePr>
          <p:cNvPr id="3" name="Table 2"/>
          <p:cNvGraphicFramePr>
            <a:graphicFrameLocks noGrp="1"/>
          </p:cNvGraphicFramePr>
          <p:nvPr>
            <p:extLst>
              <p:ext uri="{D42A27DB-BD31-4B8C-83A1-F6EECF244321}">
                <p14:modId xmlns:p14="http://schemas.microsoft.com/office/powerpoint/2010/main" val="1277687593"/>
              </p:ext>
            </p:extLst>
          </p:nvPr>
        </p:nvGraphicFramePr>
        <p:xfrm>
          <a:off x="2765232" y="3192759"/>
          <a:ext cx="3040656" cy="2001520"/>
        </p:xfrm>
        <a:graphic>
          <a:graphicData uri="http://schemas.openxmlformats.org/drawingml/2006/table">
            <a:tbl>
              <a:tblPr firstRow="1" bandRow="1">
                <a:tableStyleId>{5C22544A-7EE6-4342-B048-85BDC9FD1C3A}</a:tableStyleId>
              </a:tblPr>
              <a:tblGrid>
                <a:gridCol w="1520328">
                  <a:extLst>
                    <a:ext uri="{9D8B030D-6E8A-4147-A177-3AD203B41FA5}">
                      <a16:colId xmlns:a16="http://schemas.microsoft.com/office/drawing/2014/main" val="20000"/>
                    </a:ext>
                  </a:extLst>
                </a:gridCol>
                <a:gridCol w="1520328">
                  <a:extLst>
                    <a:ext uri="{9D8B030D-6E8A-4147-A177-3AD203B41FA5}">
                      <a16:colId xmlns:a16="http://schemas.microsoft.com/office/drawing/2014/main" val="20001"/>
                    </a:ext>
                  </a:extLst>
                </a:gridCol>
              </a:tblGrid>
              <a:tr h="370840">
                <a:tc>
                  <a:txBody>
                    <a:bodyPr/>
                    <a:lstStyle/>
                    <a:p>
                      <a:pPr algn="ctr"/>
                      <a:r>
                        <a:rPr lang="en-US" sz="1400" dirty="0"/>
                        <a:t>YouTube</a:t>
                      </a:r>
                    </a:p>
                  </a:txBody>
                  <a:tcPr/>
                </a:tc>
                <a:tc>
                  <a:txBody>
                    <a:bodyPr/>
                    <a:lstStyle/>
                    <a:p>
                      <a:pPr algn="ctr"/>
                      <a:r>
                        <a:rPr lang="en-US" sz="1400" dirty="0"/>
                        <a:t>Linear TV</a:t>
                      </a:r>
                    </a:p>
                  </a:txBody>
                  <a:tcPr/>
                </a:tc>
                <a:extLst>
                  <a:ext uri="{0D108BD9-81ED-4DB2-BD59-A6C34878D82A}">
                    <a16:rowId xmlns:a16="http://schemas.microsoft.com/office/drawing/2014/main" val="10000"/>
                  </a:ext>
                </a:extLst>
              </a:tr>
              <a:tr h="370840">
                <a:tc>
                  <a:txBody>
                    <a:bodyPr/>
                    <a:lstStyle/>
                    <a:p>
                      <a:pPr algn="ctr"/>
                      <a:r>
                        <a:rPr lang="en-US" sz="1400" b="1" dirty="0"/>
                        <a:t>3,437</a:t>
                      </a:r>
                    </a:p>
                    <a:p>
                      <a:pPr algn="ctr"/>
                      <a:endParaRPr lang="en-US" sz="1400" b="1" dirty="0"/>
                    </a:p>
                  </a:txBody>
                  <a:tcPr/>
                </a:tc>
                <a:tc>
                  <a:txBody>
                    <a:bodyPr/>
                    <a:lstStyle/>
                    <a:p>
                      <a:pPr algn="ctr"/>
                      <a:r>
                        <a:rPr lang="en-US" sz="1400" b="1" dirty="0"/>
                        <a:t>7,325</a:t>
                      </a:r>
                    </a:p>
                  </a:txBody>
                  <a:tcPr/>
                </a:tc>
                <a:extLst>
                  <a:ext uri="{0D108BD9-81ED-4DB2-BD59-A6C34878D82A}">
                    <a16:rowId xmlns:a16="http://schemas.microsoft.com/office/drawing/2014/main" val="10001"/>
                  </a:ext>
                </a:extLst>
              </a:tr>
              <a:tr h="370840">
                <a:tc>
                  <a:txBody>
                    <a:bodyPr/>
                    <a:lstStyle/>
                    <a:p>
                      <a:pPr algn="ctr"/>
                      <a:r>
                        <a:rPr lang="en-US" sz="1400" b="1" dirty="0"/>
                        <a:t>20.0</a:t>
                      </a:r>
                    </a:p>
                  </a:txBody>
                  <a:tcPr/>
                </a:tc>
                <a:tc>
                  <a:txBody>
                    <a:bodyPr/>
                    <a:lstStyle/>
                    <a:p>
                      <a:pPr algn="ctr"/>
                      <a:r>
                        <a:rPr lang="en-US" sz="1400" b="1" dirty="0"/>
                        <a:t>43.6</a:t>
                      </a:r>
                    </a:p>
                  </a:txBody>
                  <a:tcPr/>
                </a:tc>
                <a:extLst>
                  <a:ext uri="{0D108BD9-81ED-4DB2-BD59-A6C34878D82A}">
                    <a16:rowId xmlns:a16="http://schemas.microsoft.com/office/drawing/2014/main" val="10002"/>
                  </a:ext>
                </a:extLst>
              </a:tr>
              <a:tr h="370840">
                <a:tc>
                  <a:txBody>
                    <a:bodyPr/>
                    <a:lstStyle/>
                    <a:p>
                      <a:pPr algn="ctr"/>
                      <a:r>
                        <a:rPr lang="en-US" sz="1400" b="1" dirty="0"/>
                        <a:t>68,638</a:t>
                      </a:r>
                    </a:p>
                  </a:txBody>
                  <a:tcPr/>
                </a:tc>
                <a:tc>
                  <a:txBody>
                    <a:bodyPr/>
                    <a:lstStyle/>
                    <a:p>
                      <a:pPr algn="ctr"/>
                      <a:r>
                        <a:rPr lang="en-US" sz="1400" b="1" dirty="0"/>
                        <a:t>318,959</a:t>
                      </a:r>
                    </a:p>
                  </a:txBody>
                  <a:tcPr/>
                </a:tc>
                <a:extLst>
                  <a:ext uri="{0D108BD9-81ED-4DB2-BD59-A6C34878D82A}">
                    <a16:rowId xmlns:a16="http://schemas.microsoft.com/office/drawing/2014/main" val="10003"/>
                  </a:ext>
                </a:extLst>
              </a:tr>
              <a:tr h="370840">
                <a:tc>
                  <a:txBody>
                    <a:bodyPr/>
                    <a:lstStyle/>
                    <a:p>
                      <a:pPr algn="ctr"/>
                      <a:r>
                        <a:rPr lang="en-US" sz="1400" b="1" dirty="0"/>
                        <a:t>1.5</a:t>
                      </a:r>
                    </a:p>
                  </a:txBody>
                  <a:tcPr/>
                </a:tc>
                <a:tc>
                  <a:txBody>
                    <a:bodyPr/>
                    <a:lstStyle/>
                    <a:p>
                      <a:pPr algn="ctr"/>
                      <a:r>
                        <a:rPr lang="en-US" sz="1400" b="1" dirty="0"/>
                        <a:t>381.9</a:t>
                      </a:r>
                    </a:p>
                  </a:txBody>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814129344"/>
              </p:ext>
            </p:extLst>
          </p:nvPr>
        </p:nvGraphicFramePr>
        <p:xfrm>
          <a:off x="161579" y="3192759"/>
          <a:ext cx="2368627" cy="2001520"/>
        </p:xfrm>
        <a:graphic>
          <a:graphicData uri="http://schemas.openxmlformats.org/drawingml/2006/table">
            <a:tbl>
              <a:tblPr firstRow="1" bandRow="1">
                <a:tableStyleId>{5C22544A-7EE6-4342-B048-85BDC9FD1C3A}</a:tableStyleId>
              </a:tblPr>
              <a:tblGrid>
                <a:gridCol w="2368627">
                  <a:extLst>
                    <a:ext uri="{9D8B030D-6E8A-4147-A177-3AD203B41FA5}">
                      <a16:colId xmlns:a16="http://schemas.microsoft.com/office/drawing/2014/main" val="20000"/>
                    </a:ext>
                  </a:extLst>
                </a:gridCol>
              </a:tblGrid>
              <a:tr h="370840">
                <a:tc>
                  <a:txBody>
                    <a:bodyPr/>
                    <a:lstStyle/>
                    <a:p>
                      <a:r>
                        <a:rPr lang="en-US" sz="1400" b="1" dirty="0"/>
                        <a:t>Metric</a:t>
                      </a:r>
                    </a:p>
                  </a:txBody>
                  <a:tcPr/>
                </a:tc>
                <a:extLst>
                  <a:ext uri="{0D108BD9-81ED-4DB2-BD59-A6C34878D82A}">
                    <a16:rowId xmlns:a16="http://schemas.microsoft.com/office/drawing/2014/main" val="10000"/>
                  </a:ext>
                </a:extLst>
              </a:tr>
              <a:tr h="370840">
                <a:tc>
                  <a:txBody>
                    <a:bodyPr/>
                    <a:lstStyle/>
                    <a:p>
                      <a:r>
                        <a:rPr lang="en-US" sz="1400" b="1" dirty="0"/>
                        <a:t>Total</a:t>
                      </a:r>
                      <a:r>
                        <a:rPr lang="en-US" sz="1400" b="1" baseline="0" dirty="0"/>
                        <a:t> Unique Visitors (000) / </a:t>
                      </a:r>
                      <a:r>
                        <a:rPr lang="en-US" sz="1400" b="1" baseline="0" dirty="0" err="1"/>
                        <a:t>Cume</a:t>
                      </a:r>
                      <a:r>
                        <a:rPr lang="en-US" sz="1400" b="1" baseline="0" dirty="0"/>
                        <a:t> Audience Reach (000)</a:t>
                      </a:r>
                      <a:endParaRPr lang="en-US" sz="1400" b="1" dirty="0"/>
                    </a:p>
                  </a:txBody>
                  <a:tcPr/>
                </a:tc>
                <a:extLst>
                  <a:ext uri="{0D108BD9-81ED-4DB2-BD59-A6C34878D82A}">
                    <a16:rowId xmlns:a16="http://schemas.microsoft.com/office/drawing/2014/main" val="10001"/>
                  </a:ext>
                </a:extLst>
              </a:tr>
              <a:tr h="370840">
                <a:tc>
                  <a:txBody>
                    <a:bodyPr/>
                    <a:lstStyle/>
                    <a:p>
                      <a:r>
                        <a:rPr lang="en-US" sz="1400" b="1" dirty="0"/>
                        <a:t>Average</a:t>
                      </a:r>
                      <a:r>
                        <a:rPr lang="en-US" sz="1400" b="1" baseline="0" dirty="0"/>
                        <a:t> Minutes / Viewer</a:t>
                      </a:r>
                      <a:endParaRPr lang="en-US" sz="1400" b="1" dirty="0"/>
                    </a:p>
                  </a:txBody>
                  <a:tcPr/>
                </a:tc>
                <a:extLst>
                  <a:ext uri="{0D108BD9-81ED-4DB2-BD59-A6C34878D82A}">
                    <a16:rowId xmlns:a16="http://schemas.microsoft.com/office/drawing/2014/main" val="10002"/>
                  </a:ext>
                </a:extLst>
              </a:tr>
              <a:tr h="370840">
                <a:tc>
                  <a:txBody>
                    <a:bodyPr/>
                    <a:lstStyle/>
                    <a:p>
                      <a:r>
                        <a:rPr lang="en-US" sz="1400" b="1" dirty="0"/>
                        <a:t>Total Minutes Viewed (000)</a:t>
                      </a:r>
                    </a:p>
                  </a:txBody>
                  <a:tcPr/>
                </a:tc>
                <a:extLst>
                  <a:ext uri="{0D108BD9-81ED-4DB2-BD59-A6C34878D82A}">
                    <a16:rowId xmlns:a16="http://schemas.microsoft.com/office/drawing/2014/main" val="10003"/>
                  </a:ext>
                </a:extLst>
              </a:tr>
              <a:tr h="370840">
                <a:tc>
                  <a:txBody>
                    <a:bodyPr/>
                    <a:lstStyle/>
                    <a:p>
                      <a:r>
                        <a:rPr lang="en-US" sz="1400" b="1" dirty="0"/>
                        <a:t>Average Audience (000)</a:t>
                      </a:r>
                    </a:p>
                  </a:txBody>
                  <a:tcPr/>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3351431"/>
              </p:ext>
            </p:extLst>
          </p:nvPr>
        </p:nvGraphicFramePr>
        <p:xfrm>
          <a:off x="5969341" y="3201938"/>
          <a:ext cx="3040656" cy="2001520"/>
        </p:xfrm>
        <a:graphic>
          <a:graphicData uri="http://schemas.openxmlformats.org/drawingml/2006/table">
            <a:tbl>
              <a:tblPr firstRow="1" bandRow="1">
                <a:tableStyleId>{5C22544A-7EE6-4342-B048-85BDC9FD1C3A}</a:tableStyleId>
              </a:tblPr>
              <a:tblGrid>
                <a:gridCol w="1520328">
                  <a:extLst>
                    <a:ext uri="{9D8B030D-6E8A-4147-A177-3AD203B41FA5}">
                      <a16:colId xmlns:a16="http://schemas.microsoft.com/office/drawing/2014/main" val="20000"/>
                    </a:ext>
                  </a:extLst>
                </a:gridCol>
                <a:gridCol w="1520328">
                  <a:extLst>
                    <a:ext uri="{9D8B030D-6E8A-4147-A177-3AD203B41FA5}">
                      <a16:colId xmlns:a16="http://schemas.microsoft.com/office/drawing/2014/main" val="20001"/>
                    </a:ext>
                  </a:extLst>
                </a:gridCol>
              </a:tblGrid>
              <a:tr h="370840">
                <a:tc>
                  <a:txBody>
                    <a:bodyPr/>
                    <a:lstStyle/>
                    <a:p>
                      <a:pPr algn="ctr"/>
                      <a:r>
                        <a:rPr lang="en-US" sz="1400" dirty="0"/>
                        <a:t>YouTube</a:t>
                      </a:r>
                    </a:p>
                  </a:txBody>
                  <a:tcPr/>
                </a:tc>
                <a:tc>
                  <a:txBody>
                    <a:bodyPr/>
                    <a:lstStyle/>
                    <a:p>
                      <a:pPr algn="ctr"/>
                      <a:r>
                        <a:rPr lang="en-US" sz="1400" dirty="0"/>
                        <a:t>Linear TV</a:t>
                      </a:r>
                    </a:p>
                  </a:txBody>
                  <a:tcPr/>
                </a:tc>
                <a:extLst>
                  <a:ext uri="{0D108BD9-81ED-4DB2-BD59-A6C34878D82A}">
                    <a16:rowId xmlns:a16="http://schemas.microsoft.com/office/drawing/2014/main" val="10000"/>
                  </a:ext>
                </a:extLst>
              </a:tr>
              <a:tr h="370840">
                <a:tc>
                  <a:txBody>
                    <a:bodyPr/>
                    <a:lstStyle/>
                    <a:p>
                      <a:pPr algn="ctr"/>
                      <a:r>
                        <a:rPr lang="en-US" sz="1400" b="1" dirty="0"/>
                        <a:t>1,499</a:t>
                      </a:r>
                    </a:p>
                    <a:p>
                      <a:pPr algn="ctr"/>
                      <a:endParaRPr lang="en-US" sz="1400" b="1" dirty="0"/>
                    </a:p>
                  </a:txBody>
                  <a:tcPr/>
                </a:tc>
                <a:tc>
                  <a:txBody>
                    <a:bodyPr/>
                    <a:lstStyle/>
                    <a:p>
                      <a:pPr algn="ctr"/>
                      <a:r>
                        <a:rPr lang="en-US" sz="1400" b="1" dirty="0"/>
                        <a:t>5,212</a:t>
                      </a:r>
                    </a:p>
                  </a:txBody>
                  <a:tcPr/>
                </a:tc>
                <a:extLst>
                  <a:ext uri="{0D108BD9-81ED-4DB2-BD59-A6C34878D82A}">
                    <a16:rowId xmlns:a16="http://schemas.microsoft.com/office/drawing/2014/main" val="10001"/>
                  </a:ext>
                </a:extLst>
              </a:tr>
              <a:tr h="370840">
                <a:tc>
                  <a:txBody>
                    <a:bodyPr/>
                    <a:lstStyle/>
                    <a:p>
                      <a:pPr algn="ctr"/>
                      <a:r>
                        <a:rPr lang="en-US" sz="1400" b="1" dirty="0"/>
                        <a:t>17.6</a:t>
                      </a:r>
                    </a:p>
                  </a:txBody>
                  <a:tcPr/>
                </a:tc>
                <a:tc>
                  <a:txBody>
                    <a:bodyPr/>
                    <a:lstStyle/>
                    <a:p>
                      <a:pPr algn="ctr"/>
                      <a:r>
                        <a:rPr lang="en-US" sz="1400" b="1" dirty="0"/>
                        <a:t>52.9</a:t>
                      </a:r>
                    </a:p>
                  </a:txBody>
                  <a:tcPr/>
                </a:tc>
                <a:extLst>
                  <a:ext uri="{0D108BD9-81ED-4DB2-BD59-A6C34878D82A}">
                    <a16:rowId xmlns:a16="http://schemas.microsoft.com/office/drawing/2014/main" val="10002"/>
                  </a:ext>
                </a:extLst>
              </a:tr>
              <a:tr h="370840">
                <a:tc>
                  <a:txBody>
                    <a:bodyPr/>
                    <a:lstStyle/>
                    <a:p>
                      <a:pPr algn="ctr"/>
                      <a:r>
                        <a:rPr lang="en-US" sz="1400" b="1" dirty="0"/>
                        <a:t>26,319</a:t>
                      </a:r>
                    </a:p>
                  </a:txBody>
                  <a:tcPr/>
                </a:tc>
                <a:tc>
                  <a:txBody>
                    <a:bodyPr/>
                    <a:lstStyle/>
                    <a:p>
                      <a:pPr algn="ctr"/>
                      <a:r>
                        <a:rPr lang="en-US" sz="1400" b="1" dirty="0"/>
                        <a:t>275,651</a:t>
                      </a:r>
                    </a:p>
                  </a:txBody>
                  <a:tcPr/>
                </a:tc>
                <a:extLst>
                  <a:ext uri="{0D108BD9-81ED-4DB2-BD59-A6C34878D82A}">
                    <a16:rowId xmlns:a16="http://schemas.microsoft.com/office/drawing/2014/main" val="10003"/>
                  </a:ext>
                </a:extLst>
              </a:tr>
              <a:tr h="370840">
                <a:tc>
                  <a:txBody>
                    <a:bodyPr/>
                    <a:lstStyle/>
                    <a:p>
                      <a:pPr algn="ctr"/>
                      <a:r>
                        <a:rPr lang="en-US" sz="1400" b="1" dirty="0"/>
                        <a:t>0.6</a:t>
                      </a:r>
                    </a:p>
                  </a:txBody>
                  <a:tcPr/>
                </a:tc>
                <a:tc>
                  <a:txBody>
                    <a:bodyPr/>
                    <a:lstStyle/>
                    <a:p>
                      <a:pPr algn="ctr"/>
                      <a:r>
                        <a:rPr lang="en-US" sz="1400" b="1" dirty="0"/>
                        <a:t>146.8</a:t>
                      </a:r>
                    </a:p>
                  </a:txBody>
                  <a:tcPr/>
                </a:tc>
                <a:extLst>
                  <a:ext uri="{0D108BD9-81ED-4DB2-BD59-A6C34878D82A}">
                    <a16:rowId xmlns:a16="http://schemas.microsoft.com/office/drawing/2014/main" val="10004"/>
                  </a:ext>
                </a:extLst>
              </a:tr>
            </a:tbl>
          </a:graphicData>
        </a:graphic>
      </p:graphicFrame>
      <p:sp>
        <p:nvSpPr>
          <p:cNvPr id="5" name="Rectangle 4"/>
          <p:cNvSpPr/>
          <p:nvPr/>
        </p:nvSpPr>
        <p:spPr>
          <a:xfrm>
            <a:off x="2765232" y="2655071"/>
            <a:ext cx="3040656" cy="425679"/>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The Tonight Show Starring </a:t>
            </a:r>
          </a:p>
          <a:p>
            <a:pPr algn="ctr"/>
            <a:r>
              <a:rPr lang="en-US" sz="1400" b="1" dirty="0">
                <a:solidFill>
                  <a:schemeClr val="tx1"/>
                </a:solidFill>
              </a:rPr>
              <a:t>Jimmy Fallon</a:t>
            </a:r>
          </a:p>
        </p:txBody>
      </p:sp>
      <p:sp>
        <p:nvSpPr>
          <p:cNvPr id="11" name="Rectangle 10"/>
          <p:cNvSpPr/>
          <p:nvPr/>
        </p:nvSpPr>
        <p:spPr>
          <a:xfrm>
            <a:off x="5947307" y="2655070"/>
            <a:ext cx="3040656" cy="434859"/>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Conan</a:t>
            </a:r>
          </a:p>
        </p:txBody>
      </p:sp>
      <p:sp>
        <p:nvSpPr>
          <p:cNvPr id="12" name="Not Equal 11"/>
          <p:cNvSpPr/>
          <p:nvPr/>
        </p:nvSpPr>
        <p:spPr>
          <a:xfrm>
            <a:off x="4781379" y="2145975"/>
            <a:ext cx="349805" cy="173741"/>
          </a:xfrm>
          <a:prstGeom prst="mathNotEqual">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Rectangle 13"/>
          <p:cNvSpPr/>
          <p:nvPr/>
        </p:nvSpPr>
        <p:spPr>
          <a:xfrm>
            <a:off x="2752377" y="3545593"/>
            <a:ext cx="3040656" cy="550844"/>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956486" y="3543755"/>
            <a:ext cx="3040656" cy="550844"/>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305670" y="4793026"/>
            <a:ext cx="1493006" cy="401253"/>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492753" y="4791188"/>
            <a:ext cx="1510032" cy="401253"/>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Slide Number Placeholder 18"/>
          <p:cNvSpPr>
            <a:spLocks noGrp="1"/>
          </p:cNvSpPr>
          <p:nvPr>
            <p:ph type="sldNum" sz="quarter" idx="12"/>
          </p:nvPr>
        </p:nvSpPr>
        <p:spPr/>
        <p:txBody>
          <a:bodyPr/>
          <a:lstStyle/>
          <a:p>
            <a:pPr algn="r"/>
            <a:fld id="{04F9D6DC-8C4E-4599-BF21-177D7E9FD0BC}" type="slidenum">
              <a:rPr lang="en-US" sz="1200" smtClean="0">
                <a:solidFill>
                  <a:prstClr val="black"/>
                </a:solidFill>
              </a:rPr>
              <a:pPr algn="r"/>
              <a:t>29</a:t>
            </a:fld>
            <a:endParaRPr lang="en-US" sz="1200" dirty="0">
              <a:solidFill>
                <a:prstClr val="black"/>
              </a:solidFill>
            </a:endParaRPr>
          </a:p>
        </p:txBody>
      </p:sp>
      <p:pic>
        <p:nvPicPr>
          <p:cNvPr id="20" name="Picture 4" descr="https://www.youtube.com/yt/brand/media/image/YouTube-logo-full_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733" y="2402600"/>
            <a:ext cx="1093934" cy="71926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0" y="6355482"/>
            <a:ext cx="8451542" cy="507831"/>
          </a:xfrm>
          <a:prstGeom prst="rect">
            <a:avLst/>
          </a:prstGeom>
          <a:noFill/>
        </p:spPr>
        <p:txBody>
          <a:bodyPr wrap="square" rtlCol="0">
            <a:spAutoFit/>
          </a:bodyPr>
          <a:lstStyle/>
          <a:p>
            <a:r>
              <a:rPr lang="en-US" sz="900" dirty="0">
                <a:latin typeface="Trebuchet MS" panose="020B0603020202020204" pitchFamily="34" charset="0"/>
              </a:rPr>
              <a:t>Source: comScore Video Metrix Key Measures (desktop only), YouTube Partners Report, December 2015; A18-34 (The Tonight Show Starring Jimmy Fallon @ YouTube / </a:t>
            </a:r>
            <a:r>
              <a:rPr lang="en-US" sz="900" dirty="0" err="1">
                <a:latin typeface="Trebuchet MS" panose="020B0603020202020204" pitchFamily="34" charset="0"/>
              </a:rPr>
              <a:t>TeamCOCO</a:t>
            </a:r>
            <a:r>
              <a:rPr lang="en-US" sz="900" dirty="0">
                <a:latin typeface="Trebuchet MS" panose="020B0603020202020204" pitchFamily="34" charset="0"/>
              </a:rPr>
              <a:t> @ YouTube). Nielsen </a:t>
            </a:r>
            <a:r>
              <a:rPr lang="en-US" sz="900" dirty="0" err="1">
                <a:latin typeface="Trebuchet MS" panose="020B0603020202020204" pitchFamily="34" charset="0"/>
              </a:rPr>
              <a:t>Npower</a:t>
            </a:r>
            <a:r>
              <a:rPr lang="en-US" sz="900" dirty="0">
                <a:latin typeface="Trebuchet MS" panose="020B0603020202020204" pitchFamily="34" charset="0"/>
              </a:rPr>
              <a:t> / R&amp;F Program Report, Live + SD, December 1-31, 2015; A18-34. “Average Audience” is based on the average minute, which is factored across the full month for YouTube and across program run time for TV. </a:t>
            </a:r>
          </a:p>
        </p:txBody>
      </p:sp>
    </p:spTree>
    <p:extLst>
      <p:ext uri="{BB962C8B-B14F-4D97-AF65-F5344CB8AC3E}">
        <p14:creationId xmlns:p14="http://schemas.microsoft.com/office/powerpoint/2010/main" val="2572016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12666"/>
            <a:ext cx="8686800" cy="830997"/>
          </a:xfrm>
          <a:prstGeom prst="rect">
            <a:avLst/>
          </a:prstGeom>
          <a:noFill/>
        </p:spPr>
        <p:txBody>
          <a:bodyPr wrap="square" rtlCol="0">
            <a:spAutoFit/>
          </a:bodyPr>
          <a:lstStyle/>
          <a:p>
            <a:endParaRPr lang="en-US" sz="1600" i="1" dirty="0">
              <a:solidFill>
                <a:prstClr val="black"/>
              </a:solidFill>
              <a:latin typeface="Trebuchet MS" panose="020B0603020202020204" pitchFamily="34" charset="0"/>
            </a:endParaRPr>
          </a:p>
          <a:p>
            <a:r>
              <a:rPr lang="en-US" sz="3200" b="1" i="1" dirty="0"/>
              <a:t>Why?  Because…</a:t>
            </a:r>
          </a:p>
        </p:txBody>
      </p:sp>
      <p:sp>
        <p:nvSpPr>
          <p:cNvPr id="7" name="TextBox 6"/>
          <p:cNvSpPr txBox="1"/>
          <p:nvPr/>
        </p:nvSpPr>
        <p:spPr>
          <a:xfrm>
            <a:off x="77118" y="76200"/>
            <a:ext cx="7810959" cy="769441"/>
          </a:xfrm>
          <a:prstGeom prst="rect">
            <a:avLst/>
          </a:prstGeom>
          <a:noFill/>
        </p:spPr>
        <p:txBody>
          <a:bodyPr wrap="square" rtlCol="0">
            <a:spAutoFit/>
          </a:bodyPr>
          <a:lstStyle/>
          <a:p>
            <a:r>
              <a:rPr lang="en-US" sz="2200" spc="-100" dirty="0">
                <a:solidFill>
                  <a:srgbClr val="3775A2"/>
                </a:solidFill>
                <a:latin typeface="Trebuchet MS"/>
                <a:cs typeface="Trebuchet MS"/>
              </a:rPr>
              <a:t>There’s A Need To Reconcile Digital Metrics With TV Measurement And Speak One Common Language To Level The Playing Field</a:t>
            </a:r>
          </a:p>
        </p:txBody>
      </p:sp>
      <p:sp>
        <p:nvSpPr>
          <p:cNvPr id="4" name="TextBox 3"/>
          <p:cNvSpPr txBox="1"/>
          <p:nvPr/>
        </p:nvSpPr>
        <p:spPr>
          <a:xfrm>
            <a:off x="16932" y="2437975"/>
            <a:ext cx="4058357" cy="461665"/>
          </a:xfrm>
          <a:prstGeom prst="rect">
            <a:avLst/>
          </a:prstGeom>
          <a:noFill/>
          <a:ln>
            <a:noFill/>
          </a:ln>
        </p:spPr>
        <p:txBody>
          <a:bodyPr wrap="square" rtlCol="0">
            <a:spAutoFit/>
          </a:bodyPr>
          <a:lstStyle/>
          <a:p>
            <a:pPr algn="ctr"/>
            <a:r>
              <a:rPr lang="en-US" sz="2400" b="1" dirty="0"/>
              <a:t>Streams</a:t>
            </a:r>
          </a:p>
        </p:txBody>
      </p:sp>
      <p:sp>
        <p:nvSpPr>
          <p:cNvPr id="3" name="Not Equal 2"/>
          <p:cNvSpPr/>
          <p:nvPr/>
        </p:nvSpPr>
        <p:spPr>
          <a:xfrm>
            <a:off x="4075289" y="2327784"/>
            <a:ext cx="826321" cy="571856"/>
          </a:xfrm>
          <a:prstGeom prst="mathNotEqual">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endParaRPr>
          </a:p>
        </p:txBody>
      </p:sp>
      <p:sp>
        <p:nvSpPr>
          <p:cNvPr id="6" name="TextBox 5"/>
          <p:cNvSpPr txBox="1"/>
          <p:nvPr/>
        </p:nvSpPr>
        <p:spPr>
          <a:xfrm>
            <a:off x="4989689" y="2413287"/>
            <a:ext cx="4080932" cy="738664"/>
          </a:xfrm>
          <a:prstGeom prst="rect">
            <a:avLst/>
          </a:prstGeom>
          <a:noFill/>
          <a:ln>
            <a:noFill/>
          </a:ln>
        </p:spPr>
        <p:txBody>
          <a:bodyPr wrap="square" rtlCol="0">
            <a:spAutoFit/>
          </a:bodyPr>
          <a:lstStyle/>
          <a:p>
            <a:pPr algn="ctr"/>
            <a:r>
              <a:rPr lang="en-US" sz="2400" b="1" dirty="0"/>
              <a:t>Average Audience</a:t>
            </a:r>
          </a:p>
          <a:p>
            <a:pPr algn="ctr"/>
            <a:r>
              <a:rPr lang="en-US" b="1" dirty="0"/>
              <a:t>(rating)</a:t>
            </a:r>
            <a:endParaRPr lang="en-US" sz="2400" b="1" dirty="0"/>
          </a:p>
        </p:txBody>
      </p:sp>
      <p:sp>
        <p:nvSpPr>
          <p:cNvPr id="8" name="TextBox 7"/>
          <p:cNvSpPr txBox="1"/>
          <p:nvPr/>
        </p:nvSpPr>
        <p:spPr>
          <a:xfrm>
            <a:off x="16932" y="3352045"/>
            <a:ext cx="3971308" cy="461665"/>
          </a:xfrm>
          <a:prstGeom prst="rect">
            <a:avLst/>
          </a:prstGeom>
          <a:noFill/>
          <a:ln>
            <a:noFill/>
          </a:ln>
        </p:spPr>
        <p:txBody>
          <a:bodyPr wrap="square" rtlCol="0">
            <a:spAutoFit/>
          </a:bodyPr>
          <a:lstStyle/>
          <a:p>
            <a:pPr algn="ctr"/>
            <a:r>
              <a:rPr lang="en-US" sz="2400" b="1" dirty="0"/>
              <a:t>Unique Viewers</a:t>
            </a:r>
          </a:p>
        </p:txBody>
      </p:sp>
      <p:sp>
        <p:nvSpPr>
          <p:cNvPr id="9" name="Not Equal 8"/>
          <p:cNvSpPr/>
          <p:nvPr/>
        </p:nvSpPr>
        <p:spPr>
          <a:xfrm>
            <a:off x="3982597" y="3241854"/>
            <a:ext cx="917175" cy="571856"/>
          </a:xfrm>
          <a:prstGeom prst="mathNotEqual">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endParaRPr>
          </a:p>
        </p:txBody>
      </p:sp>
      <p:sp>
        <p:nvSpPr>
          <p:cNvPr id="10" name="TextBox 9"/>
          <p:cNvSpPr txBox="1"/>
          <p:nvPr/>
        </p:nvSpPr>
        <p:spPr>
          <a:xfrm>
            <a:off x="4901610" y="3361224"/>
            <a:ext cx="4169011" cy="738664"/>
          </a:xfrm>
          <a:prstGeom prst="rect">
            <a:avLst/>
          </a:prstGeom>
          <a:noFill/>
          <a:ln>
            <a:noFill/>
          </a:ln>
        </p:spPr>
        <p:txBody>
          <a:bodyPr wrap="square" rtlCol="0">
            <a:spAutoFit/>
          </a:bodyPr>
          <a:lstStyle/>
          <a:p>
            <a:pPr algn="ctr"/>
            <a:r>
              <a:rPr lang="en-US" sz="2400" b="1" dirty="0"/>
              <a:t>Average Audience</a:t>
            </a:r>
            <a:br>
              <a:rPr lang="en-US" sz="2400" b="1" dirty="0"/>
            </a:br>
            <a:r>
              <a:rPr lang="en-US" b="1" dirty="0"/>
              <a:t>(rating)</a:t>
            </a:r>
          </a:p>
        </p:txBody>
      </p:sp>
      <p:sp>
        <p:nvSpPr>
          <p:cNvPr id="11" name="TextBox 10"/>
          <p:cNvSpPr txBox="1"/>
          <p:nvPr/>
        </p:nvSpPr>
        <p:spPr>
          <a:xfrm>
            <a:off x="1154935" y="1770084"/>
            <a:ext cx="1973814" cy="523220"/>
          </a:xfrm>
          <a:prstGeom prst="rect">
            <a:avLst/>
          </a:prstGeom>
          <a:noFill/>
          <a:ln>
            <a:noFill/>
          </a:ln>
        </p:spPr>
        <p:txBody>
          <a:bodyPr wrap="square" rtlCol="0">
            <a:spAutoFit/>
          </a:bodyPr>
          <a:lstStyle/>
          <a:p>
            <a:pPr algn="ctr"/>
            <a:r>
              <a:rPr lang="en-US" sz="2800" b="1" u="sng" dirty="0"/>
              <a:t>Digital</a:t>
            </a:r>
          </a:p>
        </p:txBody>
      </p:sp>
      <p:sp>
        <p:nvSpPr>
          <p:cNvPr id="12" name="TextBox 11"/>
          <p:cNvSpPr txBox="1"/>
          <p:nvPr/>
        </p:nvSpPr>
        <p:spPr>
          <a:xfrm>
            <a:off x="5460743" y="1779263"/>
            <a:ext cx="3152609" cy="523220"/>
          </a:xfrm>
          <a:prstGeom prst="rect">
            <a:avLst/>
          </a:prstGeom>
          <a:noFill/>
          <a:ln>
            <a:noFill/>
          </a:ln>
        </p:spPr>
        <p:txBody>
          <a:bodyPr wrap="square" rtlCol="0">
            <a:spAutoFit/>
          </a:bodyPr>
          <a:lstStyle/>
          <a:p>
            <a:pPr algn="ctr"/>
            <a:r>
              <a:rPr lang="en-US" sz="2800" b="1" u="sng" dirty="0"/>
              <a:t>Television</a:t>
            </a:r>
          </a:p>
        </p:txBody>
      </p:sp>
      <p:sp>
        <p:nvSpPr>
          <p:cNvPr id="13" name="TextBox 12"/>
          <p:cNvSpPr txBox="1"/>
          <p:nvPr/>
        </p:nvSpPr>
        <p:spPr>
          <a:xfrm>
            <a:off x="16933" y="4311543"/>
            <a:ext cx="3965664" cy="461665"/>
          </a:xfrm>
          <a:prstGeom prst="rect">
            <a:avLst/>
          </a:prstGeom>
          <a:noFill/>
          <a:ln>
            <a:noFill/>
          </a:ln>
        </p:spPr>
        <p:txBody>
          <a:bodyPr wrap="square" rtlCol="0">
            <a:spAutoFit/>
          </a:bodyPr>
          <a:lstStyle/>
          <a:p>
            <a:pPr algn="ctr"/>
            <a:r>
              <a:rPr lang="en-US" sz="2400" b="1" dirty="0"/>
              <a:t>Video / Page Views</a:t>
            </a:r>
          </a:p>
        </p:txBody>
      </p:sp>
      <p:sp>
        <p:nvSpPr>
          <p:cNvPr id="14" name="Not Equal 13"/>
          <p:cNvSpPr/>
          <p:nvPr/>
        </p:nvSpPr>
        <p:spPr>
          <a:xfrm>
            <a:off x="3982597" y="4201352"/>
            <a:ext cx="915337" cy="571856"/>
          </a:xfrm>
          <a:prstGeom prst="mathNotEqual">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endParaRPr>
          </a:p>
        </p:txBody>
      </p:sp>
      <p:sp>
        <p:nvSpPr>
          <p:cNvPr id="15" name="TextBox 14"/>
          <p:cNvSpPr txBox="1"/>
          <p:nvPr/>
        </p:nvSpPr>
        <p:spPr>
          <a:xfrm>
            <a:off x="4901610" y="4298144"/>
            <a:ext cx="4242390" cy="738664"/>
          </a:xfrm>
          <a:prstGeom prst="rect">
            <a:avLst/>
          </a:prstGeom>
          <a:noFill/>
          <a:ln>
            <a:noFill/>
          </a:ln>
        </p:spPr>
        <p:txBody>
          <a:bodyPr wrap="square" rtlCol="0">
            <a:spAutoFit/>
          </a:bodyPr>
          <a:lstStyle/>
          <a:p>
            <a:pPr algn="ctr"/>
            <a:r>
              <a:rPr lang="en-US" sz="2400" b="1" dirty="0"/>
              <a:t>Average Audience</a:t>
            </a:r>
          </a:p>
          <a:p>
            <a:pPr algn="ctr"/>
            <a:r>
              <a:rPr lang="en-US" b="1" dirty="0"/>
              <a:t>(rating)</a:t>
            </a:r>
          </a:p>
        </p:txBody>
      </p:sp>
      <p:sp>
        <p:nvSpPr>
          <p:cNvPr id="18" name="Slide Number Placeholder 17"/>
          <p:cNvSpPr>
            <a:spLocks noGrp="1"/>
          </p:cNvSpPr>
          <p:nvPr>
            <p:ph type="sldNum" sz="quarter" idx="12"/>
          </p:nvPr>
        </p:nvSpPr>
        <p:spPr/>
        <p:txBody>
          <a:bodyPr/>
          <a:lstStyle/>
          <a:p>
            <a:pPr algn="r"/>
            <a:fld id="{04F9D6DC-8C4E-4599-BF21-177D7E9FD0BC}" type="slidenum">
              <a:rPr lang="en-US" sz="1200" smtClean="0"/>
              <a:pPr algn="r"/>
              <a:t>3</a:t>
            </a:fld>
            <a:endParaRPr lang="en-US" sz="1200" dirty="0"/>
          </a:p>
        </p:txBody>
      </p:sp>
      <p:sp>
        <p:nvSpPr>
          <p:cNvPr id="16" name="TextBox 15"/>
          <p:cNvSpPr txBox="1"/>
          <p:nvPr/>
        </p:nvSpPr>
        <p:spPr>
          <a:xfrm>
            <a:off x="16933" y="5231595"/>
            <a:ext cx="3965663" cy="461665"/>
          </a:xfrm>
          <a:prstGeom prst="rect">
            <a:avLst/>
          </a:prstGeom>
          <a:noFill/>
          <a:ln>
            <a:noFill/>
          </a:ln>
        </p:spPr>
        <p:txBody>
          <a:bodyPr wrap="square" rtlCol="0">
            <a:spAutoFit/>
          </a:bodyPr>
          <a:lstStyle/>
          <a:p>
            <a:pPr algn="ctr"/>
            <a:r>
              <a:rPr lang="en-US" sz="2400" b="1" dirty="0"/>
              <a:t>Global Stats</a:t>
            </a:r>
          </a:p>
        </p:txBody>
      </p:sp>
      <p:sp>
        <p:nvSpPr>
          <p:cNvPr id="17" name="Not Equal 16"/>
          <p:cNvSpPr/>
          <p:nvPr/>
        </p:nvSpPr>
        <p:spPr>
          <a:xfrm>
            <a:off x="3982597" y="5211716"/>
            <a:ext cx="909691" cy="489168"/>
          </a:xfrm>
          <a:prstGeom prst="mathNotEqual">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endParaRPr>
          </a:p>
        </p:txBody>
      </p:sp>
      <p:sp>
        <p:nvSpPr>
          <p:cNvPr id="19" name="TextBox 18"/>
          <p:cNvSpPr txBox="1"/>
          <p:nvPr/>
        </p:nvSpPr>
        <p:spPr>
          <a:xfrm>
            <a:off x="4901610" y="5184329"/>
            <a:ext cx="4169011" cy="738664"/>
          </a:xfrm>
          <a:prstGeom prst="rect">
            <a:avLst/>
          </a:prstGeom>
          <a:noFill/>
          <a:ln>
            <a:noFill/>
          </a:ln>
        </p:spPr>
        <p:txBody>
          <a:bodyPr wrap="square" rtlCol="0">
            <a:spAutoFit/>
          </a:bodyPr>
          <a:lstStyle/>
          <a:p>
            <a:pPr algn="ctr"/>
            <a:r>
              <a:rPr lang="en-US" sz="2400" b="1" dirty="0"/>
              <a:t>U.S. Audience</a:t>
            </a:r>
          </a:p>
          <a:p>
            <a:pPr algn="ctr"/>
            <a:r>
              <a:rPr lang="en-US" b="1" dirty="0"/>
              <a:t>(universe)</a:t>
            </a:r>
            <a:endParaRPr lang="en-US" sz="1600" b="1" dirty="0"/>
          </a:p>
        </p:txBody>
      </p:sp>
      <p:sp>
        <p:nvSpPr>
          <p:cNvPr id="20" name="TextBox 19"/>
          <p:cNvSpPr txBox="1"/>
          <p:nvPr/>
        </p:nvSpPr>
        <p:spPr>
          <a:xfrm>
            <a:off x="77118" y="6050046"/>
            <a:ext cx="3905479" cy="461665"/>
          </a:xfrm>
          <a:prstGeom prst="rect">
            <a:avLst/>
          </a:prstGeom>
          <a:noFill/>
          <a:ln>
            <a:noFill/>
          </a:ln>
        </p:spPr>
        <p:txBody>
          <a:bodyPr wrap="square" rtlCol="0">
            <a:spAutoFit/>
          </a:bodyPr>
          <a:lstStyle/>
          <a:p>
            <a:pPr algn="ctr"/>
            <a:r>
              <a:rPr lang="en-US" sz="2400" b="1" dirty="0"/>
              <a:t>First Party Unaudited Data</a:t>
            </a:r>
          </a:p>
        </p:txBody>
      </p:sp>
      <p:sp>
        <p:nvSpPr>
          <p:cNvPr id="21" name="Not Equal 20"/>
          <p:cNvSpPr/>
          <p:nvPr/>
        </p:nvSpPr>
        <p:spPr>
          <a:xfrm>
            <a:off x="3988240" y="6030167"/>
            <a:ext cx="909691" cy="489168"/>
          </a:xfrm>
          <a:prstGeom prst="mathNotEqual">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endParaRPr>
          </a:p>
        </p:txBody>
      </p:sp>
      <p:sp>
        <p:nvSpPr>
          <p:cNvPr id="22" name="TextBox 21"/>
          <p:cNvSpPr txBox="1"/>
          <p:nvPr/>
        </p:nvSpPr>
        <p:spPr>
          <a:xfrm>
            <a:off x="4989689" y="6059225"/>
            <a:ext cx="4063999" cy="461665"/>
          </a:xfrm>
          <a:prstGeom prst="rect">
            <a:avLst/>
          </a:prstGeom>
          <a:noFill/>
          <a:ln>
            <a:noFill/>
          </a:ln>
        </p:spPr>
        <p:txBody>
          <a:bodyPr wrap="square" rtlCol="0">
            <a:spAutoFit/>
          </a:bodyPr>
          <a:lstStyle/>
          <a:p>
            <a:pPr algn="ctr"/>
            <a:r>
              <a:rPr lang="en-US" sz="2400" b="1" dirty="0"/>
              <a:t>Third Party Audited Data</a:t>
            </a:r>
            <a:endParaRPr lang="en-US" sz="2000" b="1" dirty="0"/>
          </a:p>
        </p:txBody>
      </p:sp>
      <p:cxnSp>
        <p:nvCxnSpPr>
          <p:cNvPr id="23" name="Straight Connector 22"/>
          <p:cNvCxnSpPr/>
          <p:nvPr/>
        </p:nvCxnSpPr>
        <p:spPr>
          <a:xfrm>
            <a:off x="0" y="5138409"/>
            <a:ext cx="9053689" cy="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6932" y="5934282"/>
            <a:ext cx="9053689" cy="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3582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142081"/>
            <a:ext cx="8686800" cy="369332"/>
          </a:xfrm>
          <a:prstGeom prst="rect">
            <a:avLst/>
          </a:prstGeom>
          <a:noFill/>
        </p:spPr>
        <p:txBody>
          <a:bodyPr wrap="square" rtlCol="0">
            <a:spAutoFit/>
          </a:bodyPr>
          <a:lstStyle/>
          <a:p>
            <a:r>
              <a:rPr lang="en-US" b="1" i="1" dirty="0">
                <a:solidFill>
                  <a:prstClr val="black"/>
                </a:solidFill>
                <a:latin typeface="Trebuchet MS" panose="020B0603020202020204" pitchFamily="34" charset="0"/>
              </a:rPr>
              <a:t>Myth Example #2: “</a:t>
            </a:r>
            <a:r>
              <a:rPr lang="en-US" b="1" dirty="0">
                <a:solidFill>
                  <a:prstClr val="black"/>
                </a:solidFill>
                <a:latin typeface="Trebuchet MS" panose="020B0603020202020204" pitchFamily="34" charset="0"/>
              </a:rPr>
              <a:t>Facebook has a ‘Super Bowl’ on mobile everyday”</a:t>
            </a:r>
          </a:p>
        </p:txBody>
      </p:sp>
      <p:sp>
        <p:nvSpPr>
          <p:cNvPr id="7" name="TextBox 6"/>
          <p:cNvSpPr txBox="1"/>
          <p:nvPr/>
        </p:nvSpPr>
        <p:spPr>
          <a:xfrm>
            <a:off x="228600" y="76200"/>
            <a:ext cx="7615410" cy="830997"/>
          </a:xfrm>
          <a:prstGeom prst="rect">
            <a:avLst/>
          </a:prstGeom>
          <a:noFill/>
        </p:spPr>
        <p:txBody>
          <a:bodyPr wrap="square" rtlCol="0">
            <a:spAutoFit/>
          </a:bodyPr>
          <a:lstStyle/>
          <a:p>
            <a:r>
              <a:rPr lang="en-US" sz="2400" spc="-100" dirty="0">
                <a:solidFill>
                  <a:srgbClr val="3775A2"/>
                </a:solidFill>
                <a:latin typeface="Trebuchet MS"/>
                <a:cs typeface="Trebuchet MS"/>
              </a:rPr>
              <a:t>Using Comparable Metrics Also Help Dispel The Facebook Vs. Super Bowl Myth</a:t>
            </a:r>
          </a:p>
        </p:txBody>
      </p:sp>
      <p:sp>
        <p:nvSpPr>
          <p:cNvPr id="13" name="TextBox 12"/>
          <p:cNvSpPr txBox="1"/>
          <p:nvPr/>
        </p:nvSpPr>
        <p:spPr>
          <a:xfrm>
            <a:off x="260733" y="5103254"/>
            <a:ext cx="8273667" cy="830997"/>
          </a:xfrm>
          <a:prstGeom prst="rect">
            <a:avLst/>
          </a:prstGeom>
          <a:solidFill>
            <a:schemeClr val="accent6">
              <a:lumMod val="20000"/>
              <a:lumOff val="80000"/>
            </a:schemeClr>
          </a:solidFill>
          <a:ln w="38100">
            <a:solidFill>
              <a:schemeClr val="accent6">
                <a:lumMod val="60000"/>
                <a:lumOff val="40000"/>
              </a:schemeClr>
            </a:solidFill>
          </a:ln>
        </p:spPr>
        <p:txBody>
          <a:bodyPr wrap="square" rtlCol="0">
            <a:spAutoFit/>
          </a:bodyPr>
          <a:lstStyle/>
          <a:p>
            <a:pPr algn="ctr"/>
            <a:r>
              <a:rPr lang="en-US" sz="1600" b="1" i="1" dirty="0">
                <a:solidFill>
                  <a:prstClr val="black"/>
                </a:solidFill>
                <a:latin typeface="Trebuchet MS" panose="020B0603020202020204" pitchFamily="34" charset="0"/>
              </a:rPr>
              <a:t>Fact: </a:t>
            </a:r>
            <a:r>
              <a:rPr lang="en-US" sz="1600" b="1" dirty="0">
                <a:solidFill>
                  <a:prstClr val="black"/>
                </a:solidFill>
                <a:latin typeface="Trebuchet MS" panose="020B0603020202020204" pitchFamily="34" charset="0"/>
              </a:rPr>
              <a:t>Total “time spent” viewing last year’s Super Bowl was almost </a:t>
            </a:r>
            <a:r>
              <a:rPr lang="en-US" sz="1600" b="1" i="1" u="sng" dirty="0">
                <a:solidFill>
                  <a:prstClr val="black"/>
                </a:solidFill>
                <a:latin typeface="Trebuchet MS" panose="020B0603020202020204" pitchFamily="34" charset="0"/>
              </a:rPr>
              <a:t>four times higher</a:t>
            </a:r>
            <a:r>
              <a:rPr lang="en-US" sz="1600" b="1" dirty="0">
                <a:solidFill>
                  <a:prstClr val="black"/>
                </a:solidFill>
                <a:latin typeface="Trebuchet MS" panose="020B0603020202020204" pitchFamily="34" charset="0"/>
              </a:rPr>
              <a:t> than time spent on Facebook mobile and almost </a:t>
            </a:r>
            <a:r>
              <a:rPr lang="en-US" sz="1600" b="1" i="1" u="sng" dirty="0">
                <a:solidFill>
                  <a:prstClr val="black"/>
                </a:solidFill>
                <a:latin typeface="Trebuchet MS" panose="020B0603020202020204" pitchFamily="34" charset="0"/>
              </a:rPr>
              <a:t>three times</a:t>
            </a:r>
            <a:r>
              <a:rPr lang="en-US" sz="1600" b="1" dirty="0">
                <a:solidFill>
                  <a:prstClr val="black"/>
                </a:solidFill>
                <a:latin typeface="Trebuchet MS" panose="020B0603020202020204" pitchFamily="34" charset="0"/>
              </a:rPr>
              <a:t> that of total Facebook consumption </a:t>
            </a:r>
          </a:p>
        </p:txBody>
      </p:sp>
      <p:graphicFrame>
        <p:nvGraphicFramePr>
          <p:cNvPr id="3" name="Table 2"/>
          <p:cNvGraphicFramePr>
            <a:graphicFrameLocks noGrp="1"/>
          </p:cNvGraphicFramePr>
          <p:nvPr>
            <p:extLst>
              <p:ext uri="{D42A27DB-BD31-4B8C-83A1-F6EECF244321}">
                <p14:modId xmlns:p14="http://schemas.microsoft.com/office/powerpoint/2010/main" val="3439026077"/>
              </p:ext>
            </p:extLst>
          </p:nvPr>
        </p:nvGraphicFramePr>
        <p:xfrm>
          <a:off x="4232802" y="2252544"/>
          <a:ext cx="4019376" cy="2585130"/>
        </p:xfrm>
        <a:graphic>
          <a:graphicData uri="http://schemas.openxmlformats.org/drawingml/2006/table">
            <a:tbl>
              <a:tblPr firstRow="1" bandRow="1">
                <a:tableStyleId>{5C22544A-7EE6-4342-B048-85BDC9FD1C3A}</a:tableStyleId>
              </a:tblPr>
              <a:tblGrid>
                <a:gridCol w="2009688">
                  <a:extLst>
                    <a:ext uri="{9D8B030D-6E8A-4147-A177-3AD203B41FA5}">
                      <a16:colId xmlns:a16="http://schemas.microsoft.com/office/drawing/2014/main" val="20000"/>
                    </a:ext>
                  </a:extLst>
                </a:gridCol>
                <a:gridCol w="2009688">
                  <a:extLst>
                    <a:ext uri="{9D8B030D-6E8A-4147-A177-3AD203B41FA5}">
                      <a16:colId xmlns:a16="http://schemas.microsoft.com/office/drawing/2014/main" val="20001"/>
                    </a:ext>
                  </a:extLst>
                </a:gridCol>
              </a:tblGrid>
              <a:tr h="463587">
                <a:tc>
                  <a:txBody>
                    <a:bodyPr/>
                    <a:lstStyle/>
                    <a:p>
                      <a:pPr algn="ctr"/>
                      <a:r>
                        <a:rPr lang="en-US" sz="1600" dirty="0"/>
                        <a:t>Facebook</a:t>
                      </a:r>
                    </a:p>
                    <a:p>
                      <a:pPr algn="ctr"/>
                      <a:r>
                        <a:rPr lang="en-US" sz="1400" dirty="0"/>
                        <a:t>(</a:t>
                      </a:r>
                      <a:r>
                        <a:rPr lang="en-US" sz="1400" baseline="0" dirty="0"/>
                        <a:t>average day in Feb ‘16)</a:t>
                      </a:r>
                      <a:endParaRPr lang="en-US" sz="1400" dirty="0"/>
                    </a:p>
                  </a:txBody>
                  <a:tcPr/>
                </a:tc>
                <a:tc>
                  <a:txBody>
                    <a:bodyPr/>
                    <a:lstStyle/>
                    <a:p>
                      <a:pPr algn="ctr"/>
                      <a:r>
                        <a:rPr lang="en-US" sz="1600" dirty="0"/>
                        <a:t>Super Bowl 50</a:t>
                      </a:r>
                    </a:p>
                    <a:p>
                      <a:pPr algn="ctr"/>
                      <a:r>
                        <a:rPr lang="en-US" sz="1400" dirty="0"/>
                        <a:t>(February 7</a:t>
                      </a:r>
                      <a:r>
                        <a:rPr lang="en-US" sz="1400" baseline="30000" dirty="0"/>
                        <a:t>th</a:t>
                      </a:r>
                      <a:r>
                        <a:rPr lang="en-US" sz="1400" dirty="0"/>
                        <a:t>, 2016)</a:t>
                      </a:r>
                    </a:p>
                  </a:txBody>
                  <a:tcPr/>
                </a:tc>
                <a:extLst>
                  <a:ext uri="{0D108BD9-81ED-4DB2-BD59-A6C34878D82A}">
                    <a16:rowId xmlns:a16="http://schemas.microsoft.com/office/drawing/2014/main" val="10000"/>
                  </a:ext>
                </a:extLst>
              </a:tr>
              <a:tr h="339415">
                <a:tc>
                  <a:txBody>
                    <a:bodyPr/>
                    <a:lstStyle/>
                    <a:p>
                      <a:pPr algn="ctr"/>
                      <a:r>
                        <a:rPr lang="en-US" sz="1600" b="1" dirty="0"/>
                        <a:t>4,388.3</a:t>
                      </a:r>
                    </a:p>
                  </a:txBody>
                  <a:tcPr/>
                </a:tc>
                <a:tc>
                  <a:txBody>
                    <a:bodyPr/>
                    <a:lstStyle/>
                    <a:p>
                      <a:pPr algn="ctr"/>
                      <a:r>
                        <a:rPr lang="en-US" sz="1600" b="1" dirty="0"/>
                        <a:t>95,813.2</a:t>
                      </a:r>
                    </a:p>
                  </a:txBody>
                  <a:tcPr/>
                </a:tc>
                <a:extLst>
                  <a:ext uri="{0D108BD9-81ED-4DB2-BD59-A6C34878D82A}">
                    <a16:rowId xmlns:a16="http://schemas.microsoft.com/office/drawing/2014/main" val="10001"/>
                  </a:ext>
                </a:extLst>
              </a:tr>
              <a:tr h="339415">
                <a:tc>
                  <a:txBody>
                    <a:bodyPr/>
                    <a:lstStyle/>
                    <a:p>
                      <a:pPr algn="ctr"/>
                      <a:r>
                        <a:rPr lang="en-US" sz="1400" b="0" i="1" dirty="0"/>
                        <a:t>1,092.7</a:t>
                      </a:r>
                    </a:p>
                  </a:txBody>
                  <a:tcPr/>
                </a:tc>
                <a:tc>
                  <a:txBody>
                    <a:bodyPr/>
                    <a:lstStyle/>
                    <a:p>
                      <a:pPr algn="ctr"/>
                      <a:r>
                        <a:rPr lang="en-US" sz="1400" b="0" i="1" dirty="0"/>
                        <a:t>N/A</a:t>
                      </a:r>
                    </a:p>
                  </a:txBody>
                  <a:tcPr/>
                </a:tc>
                <a:extLst>
                  <a:ext uri="{0D108BD9-81ED-4DB2-BD59-A6C34878D82A}">
                    <a16:rowId xmlns:a16="http://schemas.microsoft.com/office/drawing/2014/main" val="10002"/>
                  </a:ext>
                </a:extLst>
              </a:tr>
              <a:tr h="339415">
                <a:tc>
                  <a:txBody>
                    <a:bodyPr/>
                    <a:lstStyle/>
                    <a:p>
                      <a:pPr algn="ctr"/>
                      <a:r>
                        <a:rPr lang="en-US" sz="1400" b="0" i="1" dirty="0"/>
                        <a:t>3,295.7</a:t>
                      </a:r>
                    </a:p>
                  </a:txBody>
                  <a:tcPr/>
                </a:tc>
                <a:tc>
                  <a:txBody>
                    <a:bodyPr/>
                    <a:lstStyle/>
                    <a:p>
                      <a:pPr algn="ctr"/>
                      <a:r>
                        <a:rPr lang="en-US" sz="1400" b="0" i="1" dirty="0"/>
                        <a:t>N/A</a:t>
                      </a:r>
                    </a:p>
                  </a:txBody>
                  <a:tcPr/>
                </a:tc>
                <a:extLst>
                  <a:ext uri="{0D108BD9-81ED-4DB2-BD59-A6C34878D82A}">
                    <a16:rowId xmlns:a16="http://schemas.microsoft.com/office/drawing/2014/main" val="10003"/>
                  </a:ext>
                </a:extLst>
              </a:tr>
              <a:tr h="339415">
                <a:tc>
                  <a:txBody>
                    <a:bodyPr/>
                    <a:lstStyle/>
                    <a:p>
                      <a:pPr algn="ctr"/>
                      <a:r>
                        <a:rPr lang="en-US" sz="1600" b="1" dirty="0"/>
                        <a:t>6,319,193</a:t>
                      </a:r>
                    </a:p>
                  </a:txBody>
                  <a:tcPr/>
                </a:tc>
                <a:tc>
                  <a:txBody>
                    <a:bodyPr/>
                    <a:lstStyle/>
                    <a:p>
                      <a:pPr algn="ctr"/>
                      <a:r>
                        <a:rPr lang="en-US" sz="1600" b="1" dirty="0"/>
                        <a:t>18,151,306</a:t>
                      </a:r>
                    </a:p>
                  </a:txBody>
                  <a:tcPr/>
                </a:tc>
                <a:extLst>
                  <a:ext uri="{0D108BD9-81ED-4DB2-BD59-A6C34878D82A}">
                    <a16:rowId xmlns:a16="http://schemas.microsoft.com/office/drawing/2014/main" val="10004"/>
                  </a:ext>
                </a:extLst>
              </a:tr>
              <a:tr h="339415">
                <a:tc>
                  <a:txBody>
                    <a:bodyPr/>
                    <a:lstStyle/>
                    <a:p>
                      <a:pPr algn="ctr"/>
                      <a:r>
                        <a:rPr lang="en-US" sz="1400" b="0" i="1" dirty="0"/>
                        <a:t>1,573,430</a:t>
                      </a:r>
                    </a:p>
                  </a:txBody>
                  <a:tcPr/>
                </a:tc>
                <a:tc>
                  <a:txBody>
                    <a:bodyPr/>
                    <a:lstStyle/>
                    <a:p>
                      <a:pPr algn="ctr"/>
                      <a:r>
                        <a:rPr lang="en-US" sz="1400" b="0" i="1" dirty="0"/>
                        <a:t>N/A</a:t>
                      </a:r>
                    </a:p>
                  </a:txBody>
                  <a:tcPr/>
                </a:tc>
                <a:extLst>
                  <a:ext uri="{0D108BD9-81ED-4DB2-BD59-A6C34878D82A}">
                    <a16:rowId xmlns:a16="http://schemas.microsoft.com/office/drawing/2014/main" val="10005"/>
                  </a:ext>
                </a:extLst>
              </a:tr>
              <a:tr h="339415">
                <a:tc>
                  <a:txBody>
                    <a:bodyPr/>
                    <a:lstStyle/>
                    <a:p>
                      <a:pPr algn="ctr"/>
                      <a:r>
                        <a:rPr lang="en-US" sz="1400" b="0" i="1" dirty="0"/>
                        <a:t>4,745,763</a:t>
                      </a:r>
                    </a:p>
                  </a:txBody>
                  <a:tcPr/>
                </a:tc>
                <a:tc>
                  <a:txBody>
                    <a:bodyPr/>
                    <a:lstStyle/>
                    <a:p>
                      <a:pPr algn="ctr"/>
                      <a:r>
                        <a:rPr lang="en-US" sz="1400" b="0" i="1" dirty="0"/>
                        <a:t>N/A</a:t>
                      </a:r>
                    </a:p>
                  </a:txBody>
                  <a:tcPr/>
                </a:tc>
                <a:extLst>
                  <a:ext uri="{0D108BD9-81ED-4DB2-BD59-A6C34878D82A}">
                    <a16:rowId xmlns:a16="http://schemas.microsoft.com/office/drawing/2014/main" val="10006"/>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660300140"/>
              </p:ext>
            </p:extLst>
          </p:nvPr>
        </p:nvGraphicFramePr>
        <p:xfrm>
          <a:off x="564444" y="2218676"/>
          <a:ext cx="3433333" cy="2644632"/>
        </p:xfrm>
        <a:graphic>
          <a:graphicData uri="http://schemas.openxmlformats.org/drawingml/2006/table">
            <a:tbl>
              <a:tblPr firstRow="1" bandRow="1">
                <a:tableStyleId>{5C22544A-7EE6-4342-B048-85BDC9FD1C3A}</a:tableStyleId>
              </a:tblPr>
              <a:tblGrid>
                <a:gridCol w="3433333">
                  <a:extLst>
                    <a:ext uri="{9D8B030D-6E8A-4147-A177-3AD203B41FA5}">
                      <a16:colId xmlns:a16="http://schemas.microsoft.com/office/drawing/2014/main" val="20000"/>
                    </a:ext>
                  </a:extLst>
                </a:gridCol>
              </a:tblGrid>
              <a:tr h="344252">
                <a:tc>
                  <a:txBody>
                    <a:bodyPr/>
                    <a:lstStyle/>
                    <a:p>
                      <a:pPr marL="0" algn="l" defTabSz="457200" rtl="0" eaLnBrk="1" latinLnBrk="0" hangingPunct="1"/>
                      <a:r>
                        <a:rPr lang="en-US" sz="1600" b="1" kern="1200" dirty="0">
                          <a:solidFill>
                            <a:schemeClr val="lt1"/>
                          </a:solidFill>
                          <a:latin typeface="+mn-lt"/>
                          <a:ea typeface="+mn-ea"/>
                          <a:cs typeface="+mn-cs"/>
                        </a:rPr>
                        <a:t>Metric</a:t>
                      </a:r>
                    </a:p>
                    <a:p>
                      <a:pPr marL="0" algn="ctr" defTabSz="457200" rtl="0" eaLnBrk="1" latinLnBrk="0" hangingPunct="1"/>
                      <a:endParaRPr lang="en-US" sz="1600" b="1" kern="1200" dirty="0">
                        <a:solidFill>
                          <a:schemeClr val="lt1"/>
                        </a:solidFill>
                        <a:latin typeface="+mn-lt"/>
                        <a:ea typeface="+mn-ea"/>
                        <a:cs typeface="+mn-cs"/>
                      </a:endParaRPr>
                    </a:p>
                  </a:txBody>
                  <a:tcPr/>
                </a:tc>
                <a:extLst>
                  <a:ext uri="{0D108BD9-81ED-4DB2-BD59-A6C34878D82A}">
                    <a16:rowId xmlns:a16="http://schemas.microsoft.com/office/drawing/2014/main" val="10000"/>
                  </a:ext>
                </a:extLst>
              </a:tr>
              <a:tr h="344252">
                <a:tc>
                  <a:txBody>
                    <a:bodyPr/>
                    <a:lstStyle/>
                    <a:p>
                      <a:r>
                        <a:rPr lang="en-US" sz="1600" b="1" dirty="0"/>
                        <a:t>Average Audience (000)</a:t>
                      </a:r>
                    </a:p>
                  </a:txBody>
                  <a:tcPr/>
                </a:tc>
                <a:extLst>
                  <a:ext uri="{0D108BD9-81ED-4DB2-BD59-A6C34878D82A}">
                    <a16:rowId xmlns:a16="http://schemas.microsoft.com/office/drawing/2014/main" val="10001"/>
                  </a:ext>
                </a:extLst>
              </a:tr>
              <a:tr h="344252">
                <a:tc>
                  <a:txBody>
                    <a:bodyPr/>
                    <a:lstStyle/>
                    <a:p>
                      <a:pPr algn="r"/>
                      <a:r>
                        <a:rPr lang="en-US" sz="1400" b="0" i="1" dirty="0"/>
                        <a:t>Desktop:</a:t>
                      </a:r>
                      <a:r>
                        <a:rPr lang="en-US" sz="1400" b="0" i="1" baseline="0" dirty="0"/>
                        <a:t> Average Audience (000</a:t>
                      </a:r>
                      <a:r>
                        <a:rPr lang="en-US" sz="1600" b="0" i="1" baseline="0" dirty="0"/>
                        <a:t>)</a:t>
                      </a:r>
                      <a:endParaRPr lang="en-US" sz="1600" b="0" i="1" dirty="0"/>
                    </a:p>
                  </a:txBody>
                  <a:tcPr/>
                </a:tc>
                <a:extLst>
                  <a:ext uri="{0D108BD9-81ED-4DB2-BD59-A6C34878D82A}">
                    <a16:rowId xmlns:a16="http://schemas.microsoft.com/office/drawing/2014/main" val="10002"/>
                  </a:ext>
                </a:extLst>
              </a:tr>
              <a:tr h="344252">
                <a:tc>
                  <a:txBody>
                    <a:bodyPr/>
                    <a:lstStyle/>
                    <a:p>
                      <a:pPr algn="r"/>
                      <a:r>
                        <a:rPr lang="en-US" sz="1400" b="0" i="1" kern="1200" dirty="0">
                          <a:solidFill>
                            <a:schemeClr val="dk1"/>
                          </a:solidFill>
                          <a:latin typeface="+mn-lt"/>
                          <a:ea typeface="+mn-ea"/>
                          <a:cs typeface="+mn-cs"/>
                        </a:rPr>
                        <a:t>Mobile: Average Audience (000</a:t>
                      </a:r>
                      <a:r>
                        <a:rPr lang="en-US" sz="1400" b="0" i="1" dirty="0"/>
                        <a:t>)</a:t>
                      </a:r>
                    </a:p>
                  </a:txBody>
                  <a:tcPr/>
                </a:tc>
                <a:extLst>
                  <a:ext uri="{0D108BD9-81ED-4DB2-BD59-A6C34878D82A}">
                    <a16:rowId xmlns:a16="http://schemas.microsoft.com/office/drawing/2014/main" val="10003"/>
                  </a:ext>
                </a:extLst>
              </a:tr>
              <a:tr h="344252">
                <a:tc>
                  <a:txBody>
                    <a:bodyPr/>
                    <a:lstStyle/>
                    <a:p>
                      <a:r>
                        <a:rPr lang="en-US" sz="1600" b="1" dirty="0"/>
                        <a:t>Total Minutes Viewed (000)</a:t>
                      </a:r>
                    </a:p>
                  </a:txBody>
                  <a:tcPr/>
                </a:tc>
                <a:extLst>
                  <a:ext uri="{0D108BD9-81ED-4DB2-BD59-A6C34878D82A}">
                    <a16:rowId xmlns:a16="http://schemas.microsoft.com/office/drawing/2014/main" val="10004"/>
                  </a:ext>
                </a:extLst>
              </a:tr>
              <a:tr h="344252">
                <a:tc>
                  <a:txBody>
                    <a:bodyPr/>
                    <a:lstStyle/>
                    <a:p>
                      <a:pPr algn="r"/>
                      <a:r>
                        <a:rPr lang="en-US" sz="1400" b="0" i="1" dirty="0"/>
                        <a:t>Desktop: Total Minutes </a:t>
                      </a:r>
                      <a:r>
                        <a:rPr lang="en-US" sz="1400" b="0" i="1" baseline="0" dirty="0"/>
                        <a:t>(000)</a:t>
                      </a:r>
                      <a:endParaRPr lang="en-US" sz="1400" b="0" i="1" dirty="0"/>
                    </a:p>
                  </a:txBody>
                  <a:tcPr/>
                </a:tc>
                <a:extLst>
                  <a:ext uri="{0D108BD9-81ED-4DB2-BD59-A6C34878D82A}">
                    <a16:rowId xmlns:a16="http://schemas.microsoft.com/office/drawing/2014/main" val="10005"/>
                  </a:ext>
                </a:extLst>
              </a:tr>
              <a:tr h="344252">
                <a:tc>
                  <a:txBody>
                    <a:bodyPr/>
                    <a:lstStyle/>
                    <a:p>
                      <a:pPr algn="r"/>
                      <a:r>
                        <a:rPr lang="en-US" sz="1400" b="0" i="1" dirty="0"/>
                        <a:t>Mobile:</a:t>
                      </a:r>
                      <a:r>
                        <a:rPr lang="en-US" sz="1400" b="0" i="1" baseline="0" dirty="0"/>
                        <a:t> Total Minutes (000)</a:t>
                      </a:r>
                      <a:endParaRPr lang="en-US" sz="1400" b="0" i="1" dirty="0"/>
                    </a:p>
                  </a:txBody>
                  <a:tcPr/>
                </a:tc>
                <a:extLst>
                  <a:ext uri="{0D108BD9-81ED-4DB2-BD59-A6C34878D82A}">
                    <a16:rowId xmlns:a16="http://schemas.microsoft.com/office/drawing/2014/main" val="10006"/>
                  </a:ext>
                </a:extLst>
              </a:tr>
            </a:tbl>
          </a:graphicData>
        </a:graphic>
      </p:graphicFrame>
      <p:sp>
        <p:nvSpPr>
          <p:cNvPr id="16" name="TextBox 15"/>
          <p:cNvSpPr txBox="1"/>
          <p:nvPr/>
        </p:nvSpPr>
        <p:spPr>
          <a:xfrm>
            <a:off x="182401" y="6320182"/>
            <a:ext cx="8243709" cy="507831"/>
          </a:xfrm>
          <a:prstGeom prst="rect">
            <a:avLst/>
          </a:prstGeom>
          <a:noFill/>
        </p:spPr>
        <p:txBody>
          <a:bodyPr wrap="square" rtlCol="0">
            <a:spAutoFit/>
          </a:bodyPr>
          <a:lstStyle/>
          <a:p>
            <a:r>
              <a:rPr lang="en-US" sz="900" dirty="0">
                <a:solidFill>
                  <a:prstClr val="black"/>
                </a:solidFill>
                <a:latin typeface="Trebuchet MS" panose="020B0603020202020204" pitchFamily="34" charset="0"/>
              </a:rPr>
              <a:t>Source: comScore Media Metrix Key Measures (multiplatform), February 2016 A18+. Nielsen </a:t>
            </a:r>
            <a:r>
              <a:rPr lang="en-US" sz="900" dirty="0" err="1">
                <a:solidFill>
                  <a:prstClr val="black"/>
                </a:solidFill>
                <a:latin typeface="Trebuchet MS" panose="020B0603020202020204" pitchFamily="34" charset="0"/>
              </a:rPr>
              <a:t>Npower</a:t>
            </a:r>
            <a:r>
              <a:rPr lang="en-US" sz="900" dirty="0">
                <a:solidFill>
                  <a:prstClr val="black"/>
                </a:solidFill>
                <a:latin typeface="Trebuchet MS" panose="020B0603020202020204" pitchFamily="34" charset="0"/>
              </a:rPr>
              <a:t> / R&amp;F Program Report, Live + SD, February 7</a:t>
            </a:r>
            <a:r>
              <a:rPr lang="en-US" sz="900" baseline="30000" dirty="0">
                <a:solidFill>
                  <a:prstClr val="black"/>
                </a:solidFill>
                <a:latin typeface="Trebuchet MS" panose="020B0603020202020204" pitchFamily="34" charset="0"/>
              </a:rPr>
              <a:t>th</a:t>
            </a:r>
            <a:r>
              <a:rPr lang="en-US" sz="900" dirty="0">
                <a:solidFill>
                  <a:prstClr val="black"/>
                </a:solidFill>
                <a:latin typeface="Trebuchet MS" panose="020B0603020202020204" pitchFamily="34" charset="0"/>
              </a:rPr>
              <a:t>, 2016; A18+. “Average Audience” represents the average minute audience which is factored across the full month for Facebook and across program run time for TV.  Facebook daily “time spent” metrics are estimated based on VAB’s “average audience” analysis of comScore February 2016 data. </a:t>
            </a:r>
          </a:p>
        </p:txBody>
      </p:sp>
      <p:sp>
        <p:nvSpPr>
          <p:cNvPr id="6" name="Rectangle 5"/>
          <p:cNvSpPr/>
          <p:nvPr/>
        </p:nvSpPr>
        <p:spPr>
          <a:xfrm>
            <a:off x="564444" y="3815644"/>
            <a:ext cx="7687734" cy="372533"/>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 name="Slide Number Placeholder 18"/>
          <p:cNvSpPr>
            <a:spLocks noGrp="1"/>
          </p:cNvSpPr>
          <p:nvPr>
            <p:ph type="sldNum" sz="quarter" idx="12"/>
          </p:nvPr>
        </p:nvSpPr>
        <p:spPr/>
        <p:txBody>
          <a:bodyPr/>
          <a:lstStyle/>
          <a:p>
            <a:pPr algn="r"/>
            <a:fld id="{04F9D6DC-8C4E-4599-BF21-177D7E9FD0BC}" type="slidenum">
              <a:rPr lang="en-US" sz="1200" smtClean="0">
                <a:solidFill>
                  <a:prstClr val="black"/>
                </a:solidFill>
              </a:rPr>
              <a:pPr algn="r"/>
              <a:t>30</a:t>
            </a:fld>
            <a:endParaRPr lang="en-US" sz="1200" dirty="0">
              <a:solidFill>
                <a:prstClr val="black"/>
              </a:solidFill>
            </a:endParaRPr>
          </a:p>
        </p:txBody>
      </p:sp>
      <p:sp>
        <p:nvSpPr>
          <p:cNvPr id="18" name="Rectangle 17"/>
          <p:cNvSpPr/>
          <p:nvPr/>
        </p:nvSpPr>
        <p:spPr>
          <a:xfrm>
            <a:off x="581376" y="2793988"/>
            <a:ext cx="7687734" cy="372533"/>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TextBox 19"/>
          <p:cNvSpPr txBox="1"/>
          <p:nvPr/>
        </p:nvSpPr>
        <p:spPr>
          <a:xfrm>
            <a:off x="561624" y="1621862"/>
            <a:ext cx="7848598" cy="553998"/>
          </a:xfrm>
          <a:prstGeom prst="rect">
            <a:avLst/>
          </a:prstGeom>
          <a:noFill/>
        </p:spPr>
        <p:txBody>
          <a:bodyPr wrap="square" rtlCol="0">
            <a:spAutoFit/>
          </a:bodyPr>
          <a:lstStyle/>
          <a:p>
            <a:pPr algn="ctr">
              <a:spcBef>
                <a:spcPct val="0"/>
              </a:spcBef>
            </a:pPr>
            <a:r>
              <a:rPr lang="en-US" sz="1600" b="1" u="sng" dirty="0">
                <a:latin typeface="Trebuchet MS" panose="020B0603020202020204" pitchFamily="34" charset="0"/>
                <a:ea typeface="+mj-ea"/>
                <a:cs typeface="+mj-cs"/>
              </a:rPr>
              <a:t>By the numbers: </a:t>
            </a:r>
          </a:p>
          <a:p>
            <a:pPr algn="ctr">
              <a:spcBef>
                <a:spcPct val="0"/>
              </a:spcBef>
            </a:pPr>
            <a:r>
              <a:rPr lang="en-US" sz="1400" i="1" dirty="0">
                <a:latin typeface="Trebuchet MS" panose="020B0603020202020204" pitchFamily="34" charset="0"/>
                <a:ea typeface="+mj-ea"/>
                <a:cs typeface="+mj-cs"/>
              </a:rPr>
              <a:t>Utilizing available comparable metrics for daily vs. program measurement</a:t>
            </a:r>
          </a:p>
        </p:txBody>
      </p:sp>
      <p:pic>
        <p:nvPicPr>
          <p:cNvPr id="12" name="Picture 11" descr="https://www.facebookbrand.com/img/fb-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78" y="1556569"/>
            <a:ext cx="521053" cy="521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849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142081"/>
            <a:ext cx="8686800" cy="369332"/>
          </a:xfrm>
          <a:prstGeom prst="rect">
            <a:avLst/>
          </a:prstGeom>
          <a:noFill/>
        </p:spPr>
        <p:txBody>
          <a:bodyPr wrap="square" rtlCol="0">
            <a:spAutoFit/>
          </a:bodyPr>
          <a:lstStyle/>
          <a:p>
            <a:r>
              <a:rPr lang="en-US" b="1" i="1" dirty="0">
                <a:solidFill>
                  <a:prstClr val="black"/>
                </a:solidFill>
                <a:latin typeface="Trebuchet MS" panose="020B0603020202020204" pitchFamily="34" charset="0"/>
              </a:rPr>
              <a:t>Myth Example #2: “</a:t>
            </a:r>
            <a:r>
              <a:rPr lang="en-US" b="1" dirty="0">
                <a:solidFill>
                  <a:prstClr val="black"/>
                </a:solidFill>
                <a:latin typeface="Trebuchet MS" panose="020B0603020202020204" pitchFamily="34" charset="0"/>
              </a:rPr>
              <a:t>Facebook has a ‘Super Bowl’ on mobile everyday”</a:t>
            </a:r>
          </a:p>
        </p:txBody>
      </p:sp>
      <p:sp>
        <p:nvSpPr>
          <p:cNvPr id="7" name="TextBox 6"/>
          <p:cNvSpPr txBox="1"/>
          <p:nvPr/>
        </p:nvSpPr>
        <p:spPr>
          <a:xfrm>
            <a:off x="228600" y="76200"/>
            <a:ext cx="7615410" cy="830997"/>
          </a:xfrm>
          <a:prstGeom prst="rect">
            <a:avLst/>
          </a:prstGeom>
          <a:noFill/>
        </p:spPr>
        <p:txBody>
          <a:bodyPr wrap="square" rtlCol="0">
            <a:spAutoFit/>
          </a:bodyPr>
          <a:lstStyle/>
          <a:p>
            <a:r>
              <a:rPr lang="en-US" sz="2400" spc="-100" dirty="0">
                <a:solidFill>
                  <a:srgbClr val="3775A2"/>
                </a:solidFill>
                <a:latin typeface="Trebuchet MS"/>
                <a:cs typeface="Trebuchet MS"/>
              </a:rPr>
              <a:t>The Facebook Vs. Super Bowl Myth Is Even Busted Amongst Millennials</a:t>
            </a:r>
          </a:p>
        </p:txBody>
      </p:sp>
      <p:sp>
        <p:nvSpPr>
          <p:cNvPr id="13" name="TextBox 12"/>
          <p:cNvSpPr txBox="1"/>
          <p:nvPr/>
        </p:nvSpPr>
        <p:spPr>
          <a:xfrm>
            <a:off x="79022" y="5165392"/>
            <a:ext cx="8836378" cy="584775"/>
          </a:xfrm>
          <a:prstGeom prst="rect">
            <a:avLst/>
          </a:prstGeom>
          <a:solidFill>
            <a:schemeClr val="accent6">
              <a:lumMod val="20000"/>
              <a:lumOff val="80000"/>
            </a:schemeClr>
          </a:solidFill>
          <a:ln w="38100">
            <a:solidFill>
              <a:schemeClr val="accent6">
                <a:lumMod val="60000"/>
                <a:lumOff val="40000"/>
              </a:schemeClr>
            </a:solidFill>
          </a:ln>
        </p:spPr>
        <p:txBody>
          <a:bodyPr wrap="square" rtlCol="0">
            <a:spAutoFit/>
          </a:bodyPr>
          <a:lstStyle/>
          <a:p>
            <a:pPr algn="ctr"/>
            <a:r>
              <a:rPr lang="en-US" sz="1600" b="1" i="1" dirty="0">
                <a:solidFill>
                  <a:prstClr val="black"/>
                </a:solidFill>
                <a:latin typeface="Trebuchet MS" panose="020B0603020202020204" pitchFamily="34" charset="0"/>
              </a:rPr>
              <a:t>Fact: </a:t>
            </a:r>
            <a:r>
              <a:rPr lang="en-US" sz="1600" b="1" dirty="0">
                <a:solidFill>
                  <a:prstClr val="black"/>
                </a:solidFill>
                <a:latin typeface="Trebuchet MS" panose="020B0603020202020204" pitchFamily="34" charset="0"/>
              </a:rPr>
              <a:t>Total “time spent” viewing last year’s Super Bowl among millennials was </a:t>
            </a:r>
            <a:r>
              <a:rPr lang="en-US" sz="1600" b="1" i="1" u="sng" dirty="0">
                <a:solidFill>
                  <a:prstClr val="black"/>
                </a:solidFill>
                <a:latin typeface="Trebuchet MS" panose="020B0603020202020204" pitchFamily="34" charset="0"/>
              </a:rPr>
              <a:t>68% higher</a:t>
            </a:r>
            <a:r>
              <a:rPr lang="en-US" sz="1600" b="1" dirty="0">
                <a:solidFill>
                  <a:prstClr val="black"/>
                </a:solidFill>
                <a:latin typeface="Trebuchet MS" panose="020B0603020202020204" pitchFamily="34" charset="0"/>
              </a:rPr>
              <a:t> than time spent on Facebook mobile and </a:t>
            </a:r>
            <a:r>
              <a:rPr lang="en-US" sz="1600" b="1" i="1" u="sng" dirty="0">
                <a:solidFill>
                  <a:prstClr val="black"/>
                </a:solidFill>
                <a:latin typeface="Trebuchet MS" panose="020B0603020202020204" pitchFamily="34" charset="0"/>
              </a:rPr>
              <a:t>40% higher</a:t>
            </a:r>
            <a:r>
              <a:rPr lang="en-US" sz="1600" b="1" dirty="0">
                <a:solidFill>
                  <a:prstClr val="black"/>
                </a:solidFill>
                <a:latin typeface="Trebuchet MS" panose="020B0603020202020204" pitchFamily="34" charset="0"/>
              </a:rPr>
              <a:t> than Facebook consumption </a:t>
            </a:r>
          </a:p>
        </p:txBody>
      </p:sp>
      <p:graphicFrame>
        <p:nvGraphicFramePr>
          <p:cNvPr id="3" name="Table 2"/>
          <p:cNvGraphicFramePr>
            <a:graphicFrameLocks noGrp="1"/>
          </p:cNvGraphicFramePr>
          <p:nvPr>
            <p:extLst>
              <p:ext uri="{D42A27DB-BD31-4B8C-83A1-F6EECF244321}">
                <p14:modId xmlns:p14="http://schemas.microsoft.com/office/powerpoint/2010/main" val="3622365062"/>
              </p:ext>
            </p:extLst>
          </p:nvPr>
        </p:nvGraphicFramePr>
        <p:xfrm>
          <a:off x="4232802" y="2252544"/>
          <a:ext cx="4019376" cy="2585130"/>
        </p:xfrm>
        <a:graphic>
          <a:graphicData uri="http://schemas.openxmlformats.org/drawingml/2006/table">
            <a:tbl>
              <a:tblPr firstRow="1" bandRow="1">
                <a:tableStyleId>{5C22544A-7EE6-4342-B048-85BDC9FD1C3A}</a:tableStyleId>
              </a:tblPr>
              <a:tblGrid>
                <a:gridCol w="2009688">
                  <a:extLst>
                    <a:ext uri="{9D8B030D-6E8A-4147-A177-3AD203B41FA5}">
                      <a16:colId xmlns:a16="http://schemas.microsoft.com/office/drawing/2014/main" val="20000"/>
                    </a:ext>
                  </a:extLst>
                </a:gridCol>
                <a:gridCol w="2009688">
                  <a:extLst>
                    <a:ext uri="{9D8B030D-6E8A-4147-A177-3AD203B41FA5}">
                      <a16:colId xmlns:a16="http://schemas.microsoft.com/office/drawing/2014/main" val="20001"/>
                    </a:ext>
                  </a:extLst>
                </a:gridCol>
              </a:tblGrid>
              <a:tr h="463587">
                <a:tc>
                  <a:txBody>
                    <a:bodyPr/>
                    <a:lstStyle/>
                    <a:p>
                      <a:pPr algn="ctr"/>
                      <a:r>
                        <a:rPr lang="en-US" sz="1600" dirty="0"/>
                        <a:t>Facebook</a:t>
                      </a:r>
                    </a:p>
                    <a:p>
                      <a:pPr algn="ctr"/>
                      <a:r>
                        <a:rPr lang="en-US" sz="1400" dirty="0"/>
                        <a:t>(</a:t>
                      </a:r>
                      <a:r>
                        <a:rPr lang="en-US" sz="1400" baseline="0" dirty="0"/>
                        <a:t>average day in Feb ‘16)</a:t>
                      </a:r>
                      <a:endParaRPr lang="en-US" sz="1400" dirty="0"/>
                    </a:p>
                  </a:txBody>
                  <a:tcPr/>
                </a:tc>
                <a:tc>
                  <a:txBody>
                    <a:bodyPr/>
                    <a:lstStyle/>
                    <a:p>
                      <a:pPr algn="ctr"/>
                      <a:r>
                        <a:rPr lang="en-US" sz="1600" dirty="0"/>
                        <a:t>Super Bowl 50</a:t>
                      </a:r>
                    </a:p>
                    <a:p>
                      <a:pPr algn="ctr"/>
                      <a:r>
                        <a:rPr lang="en-US" sz="1400" dirty="0"/>
                        <a:t>(February 7</a:t>
                      </a:r>
                      <a:r>
                        <a:rPr lang="en-US" sz="1400" baseline="30000" dirty="0"/>
                        <a:t>th</a:t>
                      </a:r>
                      <a:r>
                        <a:rPr lang="en-US" sz="1400" dirty="0"/>
                        <a:t>, 2016)</a:t>
                      </a:r>
                    </a:p>
                  </a:txBody>
                  <a:tcPr/>
                </a:tc>
                <a:extLst>
                  <a:ext uri="{0D108BD9-81ED-4DB2-BD59-A6C34878D82A}">
                    <a16:rowId xmlns:a16="http://schemas.microsoft.com/office/drawing/2014/main" val="10000"/>
                  </a:ext>
                </a:extLst>
              </a:tr>
              <a:tr h="339415">
                <a:tc>
                  <a:txBody>
                    <a:bodyPr/>
                    <a:lstStyle/>
                    <a:p>
                      <a:pPr algn="ctr"/>
                      <a:r>
                        <a:rPr lang="en-US" sz="1600" b="1" dirty="0"/>
                        <a:t>1,624.7</a:t>
                      </a:r>
                    </a:p>
                  </a:txBody>
                  <a:tcPr/>
                </a:tc>
                <a:tc>
                  <a:txBody>
                    <a:bodyPr/>
                    <a:lstStyle/>
                    <a:p>
                      <a:pPr algn="ctr"/>
                      <a:r>
                        <a:rPr lang="en-US" sz="1600" b="1" dirty="0"/>
                        <a:t>22,685.4</a:t>
                      </a:r>
                    </a:p>
                  </a:txBody>
                  <a:tcPr/>
                </a:tc>
                <a:extLst>
                  <a:ext uri="{0D108BD9-81ED-4DB2-BD59-A6C34878D82A}">
                    <a16:rowId xmlns:a16="http://schemas.microsoft.com/office/drawing/2014/main" val="10001"/>
                  </a:ext>
                </a:extLst>
              </a:tr>
              <a:tr h="339415">
                <a:tc>
                  <a:txBody>
                    <a:bodyPr/>
                    <a:lstStyle/>
                    <a:p>
                      <a:pPr algn="ctr"/>
                      <a:r>
                        <a:rPr lang="en-US" sz="1400" b="0" i="1" dirty="0"/>
                        <a:t>270.4</a:t>
                      </a:r>
                    </a:p>
                  </a:txBody>
                  <a:tcPr/>
                </a:tc>
                <a:tc>
                  <a:txBody>
                    <a:bodyPr/>
                    <a:lstStyle/>
                    <a:p>
                      <a:pPr algn="ctr"/>
                      <a:r>
                        <a:rPr lang="en-US" sz="1400" b="0" i="1" dirty="0"/>
                        <a:t>N/A</a:t>
                      </a:r>
                    </a:p>
                  </a:txBody>
                  <a:tcPr/>
                </a:tc>
                <a:extLst>
                  <a:ext uri="{0D108BD9-81ED-4DB2-BD59-A6C34878D82A}">
                    <a16:rowId xmlns:a16="http://schemas.microsoft.com/office/drawing/2014/main" val="10002"/>
                  </a:ext>
                </a:extLst>
              </a:tr>
              <a:tr h="339415">
                <a:tc>
                  <a:txBody>
                    <a:bodyPr/>
                    <a:lstStyle/>
                    <a:p>
                      <a:pPr algn="ctr"/>
                      <a:r>
                        <a:rPr lang="en-US" sz="1400" b="0" i="1" dirty="0"/>
                        <a:t>1,354.2</a:t>
                      </a:r>
                    </a:p>
                  </a:txBody>
                  <a:tcPr/>
                </a:tc>
                <a:tc>
                  <a:txBody>
                    <a:bodyPr/>
                    <a:lstStyle/>
                    <a:p>
                      <a:pPr algn="ctr"/>
                      <a:r>
                        <a:rPr lang="en-US" sz="1400" b="0" i="1" dirty="0"/>
                        <a:t>N/A</a:t>
                      </a:r>
                    </a:p>
                  </a:txBody>
                  <a:tcPr/>
                </a:tc>
                <a:extLst>
                  <a:ext uri="{0D108BD9-81ED-4DB2-BD59-A6C34878D82A}">
                    <a16:rowId xmlns:a16="http://schemas.microsoft.com/office/drawing/2014/main" val="10003"/>
                  </a:ext>
                </a:extLst>
              </a:tr>
              <a:tr h="339415">
                <a:tc>
                  <a:txBody>
                    <a:bodyPr/>
                    <a:lstStyle/>
                    <a:p>
                      <a:pPr algn="ctr"/>
                      <a:r>
                        <a:rPr lang="en-US" sz="1600" b="1" dirty="0"/>
                        <a:t>2,500,841</a:t>
                      </a:r>
                    </a:p>
                  </a:txBody>
                  <a:tcPr/>
                </a:tc>
                <a:tc>
                  <a:txBody>
                    <a:bodyPr/>
                    <a:lstStyle/>
                    <a:p>
                      <a:pPr algn="ctr"/>
                      <a:r>
                        <a:rPr lang="en-US" sz="1600" b="1" dirty="0"/>
                        <a:t>3,510,606</a:t>
                      </a:r>
                    </a:p>
                  </a:txBody>
                  <a:tcPr/>
                </a:tc>
                <a:extLst>
                  <a:ext uri="{0D108BD9-81ED-4DB2-BD59-A6C34878D82A}">
                    <a16:rowId xmlns:a16="http://schemas.microsoft.com/office/drawing/2014/main" val="10004"/>
                  </a:ext>
                </a:extLst>
              </a:tr>
              <a:tr h="339415">
                <a:tc>
                  <a:txBody>
                    <a:bodyPr/>
                    <a:lstStyle/>
                    <a:p>
                      <a:pPr algn="ctr"/>
                      <a:r>
                        <a:rPr lang="en-US" sz="1400" b="0" i="1" dirty="0"/>
                        <a:t>416,273</a:t>
                      </a:r>
                    </a:p>
                  </a:txBody>
                  <a:tcPr/>
                </a:tc>
                <a:tc>
                  <a:txBody>
                    <a:bodyPr/>
                    <a:lstStyle/>
                    <a:p>
                      <a:pPr algn="ctr"/>
                      <a:r>
                        <a:rPr lang="en-US" sz="1400" b="0" i="1" dirty="0"/>
                        <a:t>N/A</a:t>
                      </a:r>
                    </a:p>
                  </a:txBody>
                  <a:tcPr/>
                </a:tc>
                <a:extLst>
                  <a:ext uri="{0D108BD9-81ED-4DB2-BD59-A6C34878D82A}">
                    <a16:rowId xmlns:a16="http://schemas.microsoft.com/office/drawing/2014/main" val="10005"/>
                  </a:ext>
                </a:extLst>
              </a:tr>
              <a:tr h="339415">
                <a:tc>
                  <a:txBody>
                    <a:bodyPr/>
                    <a:lstStyle/>
                    <a:p>
                      <a:pPr algn="ctr"/>
                      <a:r>
                        <a:rPr lang="en-US" sz="1400" b="0" i="1" dirty="0"/>
                        <a:t>2,084,568</a:t>
                      </a:r>
                    </a:p>
                  </a:txBody>
                  <a:tcPr/>
                </a:tc>
                <a:tc>
                  <a:txBody>
                    <a:bodyPr/>
                    <a:lstStyle/>
                    <a:p>
                      <a:pPr algn="ctr"/>
                      <a:r>
                        <a:rPr lang="en-US" sz="1400" b="0" i="1" dirty="0"/>
                        <a:t>N/A</a:t>
                      </a:r>
                    </a:p>
                  </a:txBody>
                  <a:tcPr/>
                </a:tc>
                <a:extLst>
                  <a:ext uri="{0D108BD9-81ED-4DB2-BD59-A6C34878D82A}">
                    <a16:rowId xmlns:a16="http://schemas.microsoft.com/office/drawing/2014/main" val="10006"/>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698869019"/>
              </p:ext>
            </p:extLst>
          </p:nvPr>
        </p:nvGraphicFramePr>
        <p:xfrm>
          <a:off x="564444" y="2218676"/>
          <a:ext cx="3433333" cy="2644632"/>
        </p:xfrm>
        <a:graphic>
          <a:graphicData uri="http://schemas.openxmlformats.org/drawingml/2006/table">
            <a:tbl>
              <a:tblPr firstRow="1" bandRow="1">
                <a:tableStyleId>{5C22544A-7EE6-4342-B048-85BDC9FD1C3A}</a:tableStyleId>
              </a:tblPr>
              <a:tblGrid>
                <a:gridCol w="3433333">
                  <a:extLst>
                    <a:ext uri="{9D8B030D-6E8A-4147-A177-3AD203B41FA5}">
                      <a16:colId xmlns:a16="http://schemas.microsoft.com/office/drawing/2014/main" val="20000"/>
                    </a:ext>
                  </a:extLst>
                </a:gridCol>
              </a:tblGrid>
              <a:tr h="344252">
                <a:tc>
                  <a:txBody>
                    <a:bodyPr/>
                    <a:lstStyle/>
                    <a:p>
                      <a:pPr marL="0" algn="l" defTabSz="457200" rtl="0" eaLnBrk="1" latinLnBrk="0" hangingPunct="1"/>
                      <a:r>
                        <a:rPr lang="en-US" sz="1600" b="1" kern="1200" dirty="0">
                          <a:solidFill>
                            <a:schemeClr val="lt1"/>
                          </a:solidFill>
                          <a:latin typeface="+mn-lt"/>
                          <a:ea typeface="+mn-ea"/>
                          <a:cs typeface="+mn-cs"/>
                        </a:rPr>
                        <a:t>Metric</a:t>
                      </a:r>
                    </a:p>
                    <a:p>
                      <a:pPr marL="0" algn="ctr" defTabSz="457200" rtl="0" eaLnBrk="1" latinLnBrk="0" hangingPunct="1"/>
                      <a:endParaRPr lang="en-US" sz="1600" b="1" kern="1200" dirty="0">
                        <a:solidFill>
                          <a:schemeClr val="lt1"/>
                        </a:solidFill>
                        <a:latin typeface="+mn-lt"/>
                        <a:ea typeface="+mn-ea"/>
                        <a:cs typeface="+mn-cs"/>
                      </a:endParaRPr>
                    </a:p>
                  </a:txBody>
                  <a:tcPr/>
                </a:tc>
                <a:extLst>
                  <a:ext uri="{0D108BD9-81ED-4DB2-BD59-A6C34878D82A}">
                    <a16:rowId xmlns:a16="http://schemas.microsoft.com/office/drawing/2014/main" val="10000"/>
                  </a:ext>
                </a:extLst>
              </a:tr>
              <a:tr h="344252">
                <a:tc>
                  <a:txBody>
                    <a:bodyPr/>
                    <a:lstStyle/>
                    <a:p>
                      <a:r>
                        <a:rPr lang="en-US" sz="1600" b="1" dirty="0"/>
                        <a:t>Average Audience (000)</a:t>
                      </a:r>
                    </a:p>
                  </a:txBody>
                  <a:tcPr/>
                </a:tc>
                <a:extLst>
                  <a:ext uri="{0D108BD9-81ED-4DB2-BD59-A6C34878D82A}">
                    <a16:rowId xmlns:a16="http://schemas.microsoft.com/office/drawing/2014/main" val="10001"/>
                  </a:ext>
                </a:extLst>
              </a:tr>
              <a:tr h="344252">
                <a:tc>
                  <a:txBody>
                    <a:bodyPr/>
                    <a:lstStyle/>
                    <a:p>
                      <a:pPr algn="r"/>
                      <a:r>
                        <a:rPr lang="en-US" sz="1400" b="0" i="1" dirty="0"/>
                        <a:t>Desktop:</a:t>
                      </a:r>
                      <a:r>
                        <a:rPr lang="en-US" sz="1400" b="0" i="1" baseline="0" dirty="0"/>
                        <a:t> Average Audience (000</a:t>
                      </a:r>
                      <a:r>
                        <a:rPr lang="en-US" sz="1600" b="0" i="1" baseline="0" dirty="0"/>
                        <a:t>)</a:t>
                      </a:r>
                      <a:endParaRPr lang="en-US" sz="1600" b="0" i="1" dirty="0"/>
                    </a:p>
                  </a:txBody>
                  <a:tcPr/>
                </a:tc>
                <a:extLst>
                  <a:ext uri="{0D108BD9-81ED-4DB2-BD59-A6C34878D82A}">
                    <a16:rowId xmlns:a16="http://schemas.microsoft.com/office/drawing/2014/main" val="10002"/>
                  </a:ext>
                </a:extLst>
              </a:tr>
              <a:tr h="344252">
                <a:tc>
                  <a:txBody>
                    <a:bodyPr/>
                    <a:lstStyle/>
                    <a:p>
                      <a:pPr algn="r"/>
                      <a:r>
                        <a:rPr lang="en-US" sz="1400" b="0" i="1" kern="1200" dirty="0">
                          <a:solidFill>
                            <a:schemeClr val="dk1"/>
                          </a:solidFill>
                          <a:latin typeface="+mn-lt"/>
                          <a:ea typeface="+mn-ea"/>
                          <a:cs typeface="+mn-cs"/>
                        </a:rPr>
                        <a:t>Mobile: Average Audience (000</a:t>
                      </a:r>
                      <a:r>
                        <a:rPr lang="en-US" sz="1400" b="0" i="1" dirty="0"/>
                        <a:t>)</a:t>
                      </a:r>
                    </a:p>
                  </a:txBody>
                  <a:tcPr/>
                </a:tc>
                <a:extLst>
                  <a:ext uri="{0D108BD9-81ED-4DB2-BD59-A6C34878D82A}">
                    <a16:rowId xmlns:a16="http://schemas.microsoft.com/office/drawing/2014/main" val="10003"/>
                  </a:ext>
                </a:extLst>
              </a:tr>
              <a:tr h="344252">
                <a:tc>
                  <a:txBody>
                    <a:bodyPr/>
                    <a:lstStyle/>
                    <a:p>
                      <a:r>
                        <a:rPr lang="en-US" sz="1600" b="1" dirty="0"/>
                        <a:t>Total Minutes Viewed (000)</a:t>
                      </a:r>
                    </a:p>
                  </a:txBody>
                  <a:tcPr/>
                </a:tc>
                <a:extLst>
                  <a:ext uri="{0D108BD9-81ED-4DB2-BD59-A6C34878D82A}">
                    <a16:rowId xmlns:a16="http://schemas.microsoft.com/office/drawing/2014/main" val="10004"/>
                  </a:ext>
                </a:extLst>
              </a:tr>
              <a:tr h="344252">
                <a:tc>
                  <a:txBody>
                    <a:bodyPr/>
                    <a:lstStyle/>
                    <a:p>
                      <a:pPr algn="r"/>
                      <a:r>
                        <a:rPr lang="en-US" sz="1400" b="0" i="1" dirty="0"/>
                        <a:t>Desktop: Total Minutes </a:t>
                      </a:r>
                      <a:r>
                        <a:rPr lang="en-US" sz="1400" b="0" i="1" baseline="0" dirty="0"/>
                        <a:t>(000)</a:t>
                      </a:r>
                      <a:endParaRPr lang="en-US" sz="1400" b="0" i="1" dirty="0"/>
                    </a:p>
                  </a:txBody>
                  <a:tcPr/>
                </a:tc>
                <a:extLst>
                  <a:ext uri="{0D108BD9-81ED-4DB2-BD59-A6C34878D82A}">
                    <a16:rowId xmlns:a16="http://schemas.microsoft.com/office/drawing/2014/main" val="10005"/>
                  </a:ext>
                </a:extLst>
              </a:tr>
              <a:tr h="344252">
                <a:tc>
                  <a:txBody>
                    <a:bodyPr/>
                    <a:lstStyle/>
                    <a:p>
                      <a:pPr algn="r"/>
                      <a:r>
                        <a:rPr lang="en-US" sz="1400" b="0" i="1" dirty="0"/>
                        <a:t>Mobile:</a:t>
                      </a:r>
                      <a:r>
                        <a:rPr lang="en-US" sz="1400" b="0" i="1" baseline="0" dirty="0"/>
                        <a:t> Total Minutes (000)</a:t>
                      </a:r>
                      <a:endParaRPr lang="en-US" sz="1400" b="0" i="1" dirty="0"/>
                    </a:p>
                  </a:txBody>
                  <a:tcPr/>
                </a:tc>
                <a:extLst>
                  <a:ext uri="{0D108BD9-81ED-4DB2-BD59-A6C34878D82A}">
                    <a16:rowId xmlns:a16="http://schemas.microsoft.com/office/drawing/2014/main" val="10006"/>
                  </a:ext>
                </a:extLst>
              </a:tr>
            </a:tbl>
          </a:graphicData>
        </a:graphic>
      </p:graphicFrame>
      <p:sp>
        <p:nvSpPr>
          <p:cNvPr id="16" name="TextBox 15"/>
          <p:cNvSpPr txBox="1"/>
          <p:nvPr/>
        </p:nvSpPr>
        <p:spPr>
          <a:xfrm>
            <a:off x="0" y="6320191"/>
            <a:ext cx="8487052" cy="507831"/>
          </a:xfrm>
          <a:prstGeom prst="rect">
            <a:avLst/>
          </a:prstGeom>
          <a:noFill/>
        </p:spPr>
        <p:txBody>
          <a:bodyPr wrap="square" rtlCol="0">
            <a:spAutoFit/>
          </a:bodyPr>
          <a:lstStyle/>
          <a:p>
            <a:r>
              <a:rPr lang="en-US" sz="900" dirty="0">
                <a:solidFill>
                  <a:prstClr val="black"/>
                </a:solidFill>
                <a:latin typeface="Trebuchet MS" panose="020B0603020202020204" pitchFamily="34" charset="0"/>
              </a:rPr>
              <a:t>Source: comScore Media Metrix Key Measures (multiplatform), February 2016; A18-34. Nielsen </a:t>
            </a:r>
            <a:r>
              <a:rPr lang="en-US" sz="900" dirty="0" err="1">
                <a:solidFill>
                  <a:prstClr val="black"/>
                </a:solidFill>
                <a:latin typeface="Trebuchet MS" panose="020B0603020202020204" pitchFamily="34" charset="0"/>
              </a:rPr>
              <a:t>Npower</a:t>
            </a:r>
            <a:r>
              <a:rPr lang="en-US" sz="900" dirty="0">
                <a:solidFill>
                  <a:prstClr val="black"/>
                </a:solidFill>
                <a:latin typeface="Trebuchet MS" panose="020B0603020202020204" pitchFamily="34" charset="0"/>
              </a:rPr>
              <a:t> / R&amp;F Program Report, Live + SD, February 7</a:t>
            </a:r>
            <a:r>
              <a:rPr lang="en-US" sz="900" baseline="30000" dirty="0">
                <a:solidFill>
                  <a:prstClr val="black"/>
                </a:solidFill>
                <a:latin typeface="Trebuchet MS" panose="020B0603020202020204" pitchFamily="34" charset="0"/>
              </a:rPr>
              <a:t>th</a:t>
            </a:r>
            <a:r>
              <a:rPr lang="en-US" sz="900" dirty="0">
                <a:solidFill>
                  <a:prstClr val="black"/>
                </a:solidFill>
                <a:latin typeface="Trebuchet MS" panose="020B0603020202020204" pitchFamily="34" charset="0"/>
              </a:rPr>
              <a:t>, 2016; A18-34. “Average Audience” represents the average minute audience which is factored across the full month for Facebook and across program run time for TV. Facebook daily “time spent” metrics are estimated based on VAB’s “average audience” analysis of comScore February 2016 data.</a:t>
            </a:r>
          </a:p>
        </p:txBody>
      </p:sp>
      <p:sp>
        <p:nvSpPr>
          <p:cNvPr id="6" name="Rectangle 5"/>
          <p:cNvSpPr/>
          <p:nvPr/>
        </p:nvSpPr>
        <p:spPr>
          <a:xfrm>
            <a:off x="564444" y="3815644"/>
            <a:ext cx="7687734" cy="372533"/>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 name="Slide Number Placeholder 18"/>
          <p:cNvSpPr>
            <a:spLocks noGrp="1"/>
          </p:cNvSpPr>
          <p:nvPr>
            <p:ph type="sldNum" sz="quarter" idx="12"/>
          </p:nvPr>
        </p:nvSpPr>
        <p:spPr/>
        <p:txBody>
          <a:bodyPr/>
          <a:lstStyle/>
          <a:p>
            <a:pPr algn="r"/>
            <a:fld id="{04F9D6DC-8C4E-4599-BF21-177D7E9FD0BC}" type="slidenum">
              <a:rPr lang="en-US" sz="1200" smtClean="0">
                <a:solidFill>
                  <a:prstClr val="black"/>
                </a:solidFill>
              </a:rPr>
              <a:pPr algn="r"/>
              <a:t>31</a:t>
            </a:fld>
            <a:endParaRPr lang="en-US" sz="1200" dirty="0">
              <a:solidFill>
                <a:prstClr val="black"/>
              </a:solidFill>
            </a:endParaRPr>
          </a:p>
        </p:txBody>
      </p:sp>
      <p:sp>
        <p:nvSpPr>
          <p:cNvPr id="18" name="Rectangle 17"/>
          <p:cNvSpPr/>
          <p:nvPr/>
        </p:nvSpPr>
        <p:spPr>
          <a:xfrm>
            <a:off x="581376" y="2793988"/>
            <a:ext cx="7687734" cy="372533"/>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TextBox 19"/>
          <p:cNvSpPr txBox="1"/>
          <p:nvPr/>
        </p:nvSpPr>
        <p:spPr>
          <a:xfrm>
            <a:off x="561624" y="1621862"/>
            <a:ext cx="7848598" cy="553998"/>
          </a:xfrm>
          <a:prstGeom prst="rect">
            <a:avLst/>
          </a:prstGeom>
          <a:noFill/>
        </p:spPr>
        <p:txBody>
          <a:bodyPr wrap="square" rtlCol="0">
            <a:spAutoFit/>
          </a:bodyPr>
          <a:lstStyle/>
          <a:p>
            <a:pPr algn="ctr">
              <a:spcBef>
                <a:spcPct val="0"/>
              </a:spcBef>
            </a:pPr>
            <a:r>
              <a:rPr lang="en-US" sz="1600" b="1" u="sng" dirty="0">
                <a:solidFill>
                  <a:prstClr val="black"/>
                </a:solidFill>
                <a:latin typeface="Trebuchet MS" panose="020B0603020202020204" pitchFamily="34" charset="0"/>
              </a:rPr>
              <a:t>By the numbers: </a:t>
            </a:r>
          </a:p>
          <a:p>
            <a:pPr algn="ctr">
              <a:spcBef>
                <a:spcPct val="0"/>
              </a:spcBef>
            </a:pPr>
            <a:r>
              <a:rPr lang="en-US" sz="1400" i="1" dirty="0">
                <a:solidFill>
                  <a:prstClr val="black"/>
                </a:solidFill>
                <a:latin typeface="Trebuchet MS" panose="020B0603020202020204" pitchFamily="34" charset="0"/>
              </a:rPr>
              <a:t>Utilizing available comparable metrics for daily vs. program measurement</a:t>
            </a:r>
          </a:p>
        </p:txBody>
      </p:sp>
      <p:pic>
        <p:nvPicPr>
          <p:cNvPr id="12" name="Picture 11" descr="https://www.facebookbrand.com/img/fb-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78" y="1556569"/>
            <a:ext cx="521053" cy="521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742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142081"/>
            <a:ext cx="8686800" cy="369332"/>
          </a:xfrm>
          <a:prstGeom prst="rect">
            <a:avLst/>
          </a:prstGeom>
          <a:noFill/>
        </p:spPr>
        <p:txBody>
          <a:bodyPr wrap="square" rtlCol="0">
            <a:spAutoFit/>
          </a:bodyPr>
          <a:lstStyle/>
          <a:p>
            <a:r>
              <a:rPr lang="en-US" b="1" i="1" dirty="0">
                <a:solidFill>
                  <a:prstClr val="black"/>
                </a:solidFill>
                <a:latin typeface="Trebuchet MS" panose="020B0603020202020204" pitchFamily="34" charset="0"/>
              </a:rPr>
              <a:t>Myth Example #3: </a:t>
            </a:r>
            <a:r>
              <a:rPr lang="en-US" b="1" dirty="0" err="1">
                <a:solidFill>
                  <a:prstClr val="black"/>
                </a:solidFill>
                <a:latin typeface="Trebuchet MS" panose="020B0603020202020204" pitchFamily="34" charset="0"/>
              </a:rPr>
              <a:t>BuzzFeed’s</a:t>
            </a:r>
            <a:r>
              <a:rPr lang="en-US" b="1" dirty="0">
                <a:solidFill>
                  <a:prstClr val="black"/>
                </a:solidFill>
                <a:latin typeface="Trebuchet MS" panose="020B0603020202020204" pitchFamily="34" charset="0"/>
              </a:rPr>
              <a:t> reach now rivals that of the largest TV networks</a:t>
            </a:r>
          </a:p>
        </p:txBody>
      </p:sp>
      <p:sp>
        <p:nvSpPr>
          <p:cNvPr id="7" name="TextBox 6"/>
          <p:cNvSpPr txBox="1"/>
          <p:nvPr/>
        </p:nvSpPr>
        <p:spPr>
          <a:xfrm>
            <a:off x="228600" y="76200"/>
            <a:ext cx="7615410" cy="830997"/>
          </a:xfrm>
          <a:prstGeom prst="rect">
            <a:avLst/>
          </a:prstGeom>
          <a:noFill/>
        </p:spPr>
        <p:txBody>
          <a:bodyPr wrap="square" rtlCol="0">
            <a:spAutoFit/>
          </a:bodyPr>
          <a:lstStyle/>
          <a:p>
            <a:r>
              <a:rPr lang="en-US" sz="2400" spc="-100" dirty="0">
                <a:solidFill>
                  <a:srgbClr val="3775A2"/>
                </a:solidFill>
                <a:latin typeface="Trebuchet MS"/>
                <a:cs typeface="Trebuchet MS"/>
              </a:rPr>
              <a:t>Using Comparable Metrics Also Help Dispel </a:t>
            </a:r>
            <a:r>
              <a:rPr lang="en-US" sz="2400" spc="-100" dirty="0" err="1">
                <a:solidFill>
                  <a:srgbClr val="3775A2"/>
                </a:solidFill>
                <a:latin typeface="Trebuchet MS"/>
                <a:cs typeface="Trebuchet MS"/>
              </a:rPr>
              <a:t>BuzzFeed’s</a:t>
            </a:r>
            <a:r>
              <a:rPr lang="en-US" sz="2400" spc="-100" dirty="0">
                <a:solidFill>
                  <a:srgbClr val="3775A2"/>
                </a:solidFill>
                <a:latin typeface="Trebuchet MS"/>
                <a:cs typeface="Trebuchet MS"/>
              </a:rPr>
              <a:t> Notion That Their Reach Rivals Television</a:t>
            </a:r>
          </a:p>
        </p:txBody>
      </p:sp>
      <p:sp>
        <p:nvSpPr>
          <p:cNvPr id="13" name="TextBox 12"/>
          <p:cNvSpPr txBox="1"/>
          <p:nvPr/>
        </p:nvSpPr>
        <p:spPr>
          <a:xfrm>
            <a:off x="260733" y="4952334"/>
            <a:ext cx="8273667" cy="830997"/>
          </a:xfrm>
          <a:prstGeom prst="rect">
            <a:avLst/>
          </a:prstGeom>
          <a:solidFill>
            <a:schemeClr val="accent6">
              <a:lumMod val="20000"/>
              <a:lumOff val="80000"/>
            </a:schemeClr>
          </a:solidFill>
          <a:ln w="38100">
            <a:solidFill>
              <a:schemeClr val="accent6">
                <a:lumMod val="60000"/>
                <a:lumOff val="40000"/>
              </a:schemeClr>
            </a:solidFill>
          </a:ln>
        </p:spPr>
        <p:txBody>
          <a:bodyPr wrap="square" rtlCol="0">
            <a:spAutoFit/>
          </a:bodyPr>
          <a:lstStyle/>
          <a:p>
            <a:pPr algn="ctr"/>
            <a:r>
              <a:rPr lang="en-US" sz="1600" b="1" i="1" dirty="0">
                <a:solidFill>
                  <a:prstClr val="black"/>
                </a:solidFill>
                <a:latin typeface="Trebuchet MS" panose="020B0603020202020204" pitchFamily="34" charset="0"/>
              </a:rPr>
              <a:t>Fact: </a:t>
            </a:r>
            <a:r>
              <a:rPr lang="en-US" sz="1600" b="1" dirty="0">
                <a:solidFill>
                  <a:prstClr val="black"/>
                </a:solidFill>
                <a:latin typeface="Trebuchet MS" panose="020B0603020202020204" pitchFamily="34" charset="0"/>
              </a:rPr>
              <a:t>Not only would </a:t>
            </a:r>
            <a:r>
              <a:rPr lang="en-US" sz="1600" b="1" dirty="0" err="1">
                <a:solidFill>
                  <a:prstClr val="black"/>
                </a:solidFill>
                <a:latin typeface="Trebuchet MS" panose="020B0603020202020204" pitchFamily="34" charset="0"/>
              </a:rPr>
              <a:t>BuzzFeed</a:t>
            </a:r>
            <a:r>
              <a:rPr lang="en-US" sz="1600" b="1" dirty="0">
                <a:solidFill>
                  <a:prstClr val="black"/>
                </a:solidFill>
                <a:latin typeface="Trebuchet MS" panose="020B0603020202020204" pitchFamily="34" charset="0"/>
              </a:rPr>
              <a:t> not break the top #25 on reach among TV networks but it would also be </a:t>
            </a:r>
            <a:r>
              <a:rPr lang="en-US" sz="1600" b="1" i="1" u="sng" dirty="0">
                <a:solidFill>
                  <a:prstClr val="black"/>
                </a:solidFill>
                <a:latin typeface="Trebuchet MS" panose="020B0603020202020204" pitchFamily="34" charset="0"/>
              </a:rPr>
              <a:t>one of the lowest-ranked properties</a:t>
            </a:r>
            <a:r>
              <a:rPr lang="en-US" sz="1600" b="1" dirty="0">
                <a:solidFill>
                  <a:prstClr val="black"/>
                </a:solidFill>
                <a:latin typeface="Trebuchet MS" panose="020B0603020202020204" pitchFamily="34" charset="0"/>
              </a:rPr>
              <a:t> on average audience and against “time spent” metrics</a:t>
            </a:r>
          </a:p>
        </p:txBody>
      </p:sp>
      <p:sp>
        <p:nvSpPr>
          <p:cNvPr id="19" name="Slide Number Placeholder 18"/>
          <p:cNvSpPr>
            <a:spLocks noGrp="1"/>
          </p:cNvSpPr>
          <p:nvPr>
            <p:ph type="sldNum" sz="quarter" idx="12"/>
          </p:nvPr>
        </p:nvSpPr>
        <p:spPr/>
        <p:txBody>
          <a:bodyPr/>
          <a:lstStyle/>
          <a:p>
            <a:pPr algn="r"/>
            <a:fld id="{04F9D6DC-8C4E-4599-BF21-177D7E9FD0BC}" type="slidenum">
              <a:rPr lang="en-US" sz="1200" smtClean="0">
                <a:solidFill>
                  <a:prstClr val="black"/>
                </a:solidFill>
              </a:rPr>
              <a:pPr algn="r"/>
              <a:t>32</a:t>
            </a:fld>
            <a:endParaRPr lang="en-US" sz="1200" dirty="0">
              <a:solidFill>
                <a:prstClr val="black"/>
              </a:solidFill>
            </a:endParaRPr>
          </a:p>
        </p:txBody>
      </p:sp>
      <p:sp>
        <p:nvSpPr>
          <p:cNvPr id="20" name="TextBox 19"/>
          <p:cNvSpPr txBox="1"/>
          <p:nvPr/>
        </p:nvSpPr>
        <p:spPr>
          <a:xfrm>
            <a:off x="561624" y="1825064"/>
            <a:ext cx="7848598" cy="338554"/>
          </a:xfrm>
          <a:prstGeom prst="rect">
            <a:avLst/>
          </a:prstGeom>
          <a:noFill/>
        </p:spPr>
        <p:txBody>
          <a:bodyPr wrap="square" rtlCol="0">
            <a:spAutoFit/>
          </a:bodyPr>
          <a:lstStyle/>
          <a:p>
            <a:pPr algn="ctr">
              <a:spcBef>
                <a:spcPct val="0"/>
              </a:spcBef>
            </a:pPr>
            <a:r>
              <a:rPr lang="en-US" sz="1600" b="1" u="sng" dirty="0">
                <a:solidFill>
                  <a:prstClr val="black"/>
                </a:solidFill>
                <a:latin typeface="Trebuchet MS" panose="020B0603020202020204" pitchFamily="34" charset="0"/>
              </a:rPr>
              <a:t>By the numbers: </a:t>
            </a:r>
          </a:p>
        </p:txBody>
      </p:sp>
      <p:graphicFrame>
        <p:nvGraphicFramePr>
          <p:cNvPr id="14" name="Table 13"/>
          <p:cNvGraphicFramePr>
            <a:graphicFrameLocks noGrp="1"/>
          </p:cNvGraphicFramePr>
          <p:nvPr>
            <p:extLst>
              <p:ext uri="{D42A27DB-BD31-4B8C-83A1-F6EECF244321}">
                <p14:modId xmlns:p14="http://schemas.microsoft.com/office/powerpoint/2010/main" val="1231687734"/>
              </p:ext>
            </p:extLst>
          </p:nvPr>
        </p:nvGraphicFramePr>
        <p:xfrm>
          <a:off x="4184571" y="2351184"/>
          <a:ext cx="3040656" cy="2148840"/>
        </p:xfrm>
        <a:graphic>
          <a:graphicData uri="http://schemas.openxmlformats.org/drawingml/2006/table">
            <a:tbl>
              <a:tblPr firstRow="1" bandRow="1">
                <a:tableStyleId>{5C22544A-7EE6-4342-B048-85BDC9FD1C3A}</a:tableStyleId>
              </a:tblPr>
              <a:tblGrid>
                <a:gridCol w="1520328">
                  <a:extLst>
                    <a:ext uri="{9D8B030D-6E8A-4147-A177-3AD203B41FA5}">
                      <a16:colId xmlns:a16="http://schemas.microsoft.com/office/drawing/2014/main" val="20000"/>
                    </a:ext>
                  </a:extLst>
                </a:gridCol>
                <a:gridCol w="1520328">
                  <a:extLst>
                    <a:ext uri="{9D8B030D-6E8A-4147-A177-3AD203B41FA5}">
                      <a16:colId xmlns:a16="http://schemas.microsoft.com/office/drawing/2014/main" val="20001"/>
                    </a:ext>
                  </a:extLst>
                </a:gridCol>
              </a:tblGrid>
              <a:tr h="370840">
                <a:tc>
                  <a:txBody>
                    <a:bodyPr/>
                    <a:lstStyle/>
                    <a:p>
                      <a:pPr algn="ctr"/>
                      <a:r>
                        <a:rPr lang="en-US" sz="1400" dirty="0" err="1"/>
                        <a:t>BuzzFeed</a:t>
                      </a:r>
                      <a:endParaRPr lang="en-US" sz="1400" dirty="0"/>
                    </a:p>
                  </a:txBody>
                  <a:tcPr/>
                </a:tc>
                <a:tc>
                  <a:txBody>
                    <a:bodyPr/>
                    <a:lstStyle/>
                    <a:p>
                      <a:pPr algn="ctr"/>
                      <a:r>
                        <a:rPr lang="en-US" sz="1400" dirty="0"/>
                        <a:t>Rank Vs. </a:t>
                      </a:r>
                    </a:p>
                    <a:p>
                      <a:pPr algn="ctr"/>
                      <a:r>
                        <a:rPr lang="en-US" sz="1400" dirty="0"/>
                        <a:t>TV Networks</a:t>
                      </a:r>
                    </a:p>
                  </a:txBody>
                  <a:tcPr/>
                </a:tc>
                <a:extLst>
                  <a:ext uri="{0D108BD9-81ED-4DB2-BD59-A6C34878D82A}">
                    <a16:rowId xmlns:a16="http://schemas.microsoft.com/office/drawing/2014/main" val="10000"/>
                  </a:ext>
                </a:extLst>
              </a:tr>
              <a:tr h="370840">
                <a:tc>
                  <a:txBody>
                    <a:bodyPr/>
                    <a:lstStyle/>
                    <a:p>
                      <a:pPr algn="ctr"/>
                      <a:r>
                        <a:rPr lang="en-US" sz="1400" b="1" dirty="0"/>
                        <a:t>80,442</a:t>
                      </a:r>
                    </a:p>
                    <a:p>
                      <a:pPr algn="ctr"/>
                      <a:endParaRPr lang="en-US" sz="1400" b="1" dirty="0"/>
                    </a:p>
                  </a:txBody>
                  <a:tcPr/>
                </a:tc>
                <a:tc>
                  <a:txBody>
                    <a:bodyPr/>
                    <a:lstStyle/>
                    <a:p>
                      <a:pPr algn="ctr"/>
                      <a:r>
                        <a:rPr lang="en-US" sz="1400" b="1" dirty="0"/>
                        <a:t>#26</a:t>
                      </a:r>
                    </a:p>
                  </a:txBody>
                  <a:tcPr/>
                </a:tc>
                <a:extLst>
                  <a:ext uri="{0D108BD9-81ED-4DB2-BD59-A6C34878D82A}">
                    <a16:rowId xmlns:a16="http://schemas.microsoft.com/office/drawing/2014/main" val="10001"/>
                  </a:ext>
                </a:extLst>
              </a:tr>
              <a:tr h="370840">
                <a:tc>
                  <a:txBody>
                    <a:bodyPr/>
                    <a:lstStyle/>
                    <a:p>
                      <a:pPr algn="ctr"/>
                      <a:r>
                        <a:rPr lang="en-US" sz="1400" b="1" dirty="0"/>
                        <a:t>20.5</a:t>
                      </a:r>
                    </a:p>
                  </a:txBody>
                  <a:tcPr/>
                </a:tc>
                <a:tc>
                  <a:txBody>
                    <a:bodyPr/>
                    <a:lstStyle/>
                    <a:p>
                      <a:pPr algn="ctr"/>
                      <a:r>
                        <a:rPr lang="en-US" sz="1400" b="1" dirty="0"/>
                        <a:t>Last*</a:t>
                      </a:r>
                    </a:p>
                  </a:txBody>
                  <a:tcPr/>
                </a:tc>
                <a:extLst>
                  <a:ext uri="{0D108BD9-81ED-4DB2-BD59-A6C34878D82A}">
                    <a16:rowId xmlns:a16="http://schemas.microsoft.com/office/drawing/2014/main" val="10002"/>
                  </a:ext>
                </a:extLst>
              </a:tr>
              <a:tr h="370840">
                <a:tc>
                  <a:txBody>
                    <a:bodyPr/>
                    <a:lstStyle/>
                    <a:p>
                      <a:pPr algn="ctr"/>
                      <a:r>
                        <a:rPr lang="en-US" sz="1400" b="1" dirty="0"/>
                        <a:t>1,651,406</a:t>
                      </a:r>
                    </a:p>
                  </a:txBody>
                  <a:tcPr/>
                </a:tc>
                <a:tc>
                  <a:txBody>
                    <a:bodyPr/>
                    <a:lstStyle/>
                    <a:p>
                      <a:pPr algn="ctr"/>
                      <a:r>
                        <a:rPr lang="en-US" sz="1400" b="1" dirty="0"/>
                        <a:t>#108</a:t>
                      </a:r>
                    </a:p>
                  </a:txBody>
                  <a:tcPr/>
                </a:tc>
                <a:extLst>
                  <a:ext uri="{0D108BD9-81ED-4DB2-BD59-A6C34878D82A}">
                    <a16:rowId xmlns:a16="http://schemas.microsoft.com/office/drawing/2014/main" val="10003"/>
                  </a:ext>
                </a:extLst>
              </a:tr>
              <a:tr h="370840">
                <a:tc>
                  <a:txBody>
                    <a:bodyPr/>
                    <a:lstStyle/>
                    <a:p>
                      <a:pPr algn="ctr"/>
                      <a:r>
                        <a:rPr lang="en-US" sz="1400" b="1" dirty="0"/>
                        <a:t>37.0</a:t>
                      </a:r>
                    </a:p>
                  </a:txBody>
                  <a:tcPr/>
                </a:tc>
                <a:tc>
                  <a:txBody>
                    <a:bodyPr/>
                    <a:lstStyle/>
                    <a:p>
                      <a:pPr algn="ctr"/>
                      <a:r>
                        <a:rPr lang="en-US" sz="1400" b="1" dirty="0"/>
                        <a:t>#114</a:t>
                      </a:r>
                    </a:p>
                  </a:txBody>
                  <a:tcPr/>
                </a:tc>
                <a:extLst>
                  <a:ext uri="{0D108BD9-81ED-4DB2-BD59-A6C34878D82A}">
                    <a16:rowId xmlns:a16="http://schemas.microsoft.com/office/drawing/2014/main" val="10004"/>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502881695"/>
              </p:ext>
            </p:extLst>
          </p:nvPr>
        </p:nvGraphicFramePr>
        <p:xfrm>
          <a:off x="1580918" y="2351184"/>
          <a:ext cx="2368627" cy="2148840"/>
        </p:xfrm>
        <a:graphic>
          <a:graphicData uri="http://schemas.openxmlformats.org/drawingml/2006/table">
            <a:tbl>
              <a:tblPr firstRow="1" bandRow="1">
                <a:tableStyleId>{5C22544A-7EE6-4342-B048-85BDC9FD1C3A}</a:tableStyleId>
              </a:tblPr>
              <a:tblGrid>
                <a:gridCol w="2368627">
                  <a:extLst>
                    <a:ext uri="{9D8B030D-6E8A-4147-A177-3AD203B41FA5}">
                      <a16:colId xmlns:a16="http://schemas.microsoft.com/office/drawing/2014/main" val="20000"/>
                    </a:ext>
                  </a:extLst>
                </a:gridCol>
              </a:tblGrid>
              <a:tr h="370840">
                <a:tc>
                  <a:txBody>
                    <a:bodyPr/>
                    <a:lstStyle/>
                    <a:p>
                      <a:r>
                        <a:rPr lang="en-US" sz="1400" b="1" dirty="0"/>
                        <a:t>Metric</a:t>
                      </a:r>
                    </a:p>
                    <a:p>
                      <a:endParaRPr lang="en-US" sz="1400" b="1" dirty="0"/>
                    </a:p>
                  </a:txBody>
                  <a:tcPr/>
                </a:tc>
                <a:extLst>
                  <a:ext uri="{0D108BD9-81ED-4DB2-BD59-A6C34878D82A}">
                    <a16:rowId xmlns:a16="http://schemas.microsoft.com/office/drawing/2014/main" val="10000"/>
                  </a:ext>
                </a:extLst>
              </a:tr>
              <a:tr h="370840">
                <a:tc>
                  <a:txBody>
                    <a:bodyPr/>
                    <a:lstStyle/>
                    <a:p>
                      <a:r>
                        <a:rPr lang="en-US" sz="1400" b="1" dirty="0"/>
                        <a:t>Total</a:t>
                      </a:r>
                      <a:r>
                        <a:rPr lang="en-US" sz="1400" b="1" baseline="0" dirty="0"/>
                        <a:t> Unique Visitors (000) / </a:t>
                      </a:r>
                      <a:r>
                        <a:rPr lang="en-US" sz="1400" b="1" baseline="0" dirty="0" err="1"/>
                        <a:t>Cume</a:t>
                      </a:r>
                      <a:r>
                        <a:rPr lang="en-US" sz="1400" b="1" baseline="0" dirty="0"/>
                        <a:t> Audience Reach (000)</a:t>
                      </a:r>
                      <a:endParaRPr lang="en-US" sz="1400" b="1" dirty="0"/>
                    </a:p>
                  </a:txBody>
                  <a:tcPr/>
                </a:tc>
                <a:extLst>
                  <a:ext uri="{0D108BD9-81ED-4DB2-BD59-A6C34878D82A}">
                    <a16:rowId xmlns:a16="http://schemas.microsoft.com/office/drawing/2014/main" val="10001"/>
                  </a:ext>
                </a:extLst>
              </a:tr>
              <a:tr h="370840">
                <a:tc>
                  <a:txBody>
                    <a:bodyPr/>
                    <a:lstStyle/>
                    <a:p>
                      <a:r>
                        <a:rPr lang="en-US" sz="1400" b="1" dirty="0"/>
                        <a:t>Average</a:t>
                      </a:r>
                      <a:r>
                        <a:rPr lang="en-US" sz="1400" b="1" baseline="0" dirty="0"/>
                        <a:t> Minutes / Visitor</a:t>
                      </a:r>
                      <a:endParaRPr lang="en-US" sz="1400" b="1" dirty="0"/>
                    </a:p>
                  </a:txBody>
                  <a:tcPr/>
                </a:tc>
                <a:extLst>
                  <a:ext uri="{0D108BD9-81ED-4DB2-BD59-A6C34878D82A}">
                    <a16:rowId xmlns:a16="http://schemas.microsoft.com/office/drawing/2014/main" val="10002"/>
                  </a:ext>
                </a:extLst>
              </a:tr>
              <a:tr h="370840">
                <a:tc>
                  <a:txBody>
                    <a:bodyPr/>
                    <a:lstStyle/>
                    <a:p>
                      <a:r>
                        <a:rPr lang="en-US" sz="1400" b="1" dirty="0"/>
                        <a:t>Total Minutes Viewed (000)</a:t>
                      </a:r>
                    </a:p>
                  </a:txBody>
                  <a:tcPr/>
                </a:tc>
                <a:extLst>
                  <a:ext uri="{0D108BD9-81ED-4DB2-BD59-A6C34878D82A}">
                    <a16:rowId xmlns:a16="http://schemas.microsoft.com/office/drawing/2014/main" val="10003"/>
                  </a:ext>
                </a:extLst>
              </a:tr>
              <a:tr h="370840">
                <a:tc>
                  <a:txBody>
                    <a:bodyPr/>
                    <a:lstStyle/>
                    <a:p>
                      <a:r>
                        <a:rPr lang="en-US" sz="1400" b="1" dirty="0"/>
                        <a:t>Average Audience (000)</a:t>
                      </a:r>
                    </a:p>
                  </a:txBody>
                  <a:tcPr/>
                </a:tc>
                <a:extLst>
                  <a:ext uri="{0D108BD9-81ED-4DB2-BD59-A6C34878D82A}">
                    <a16:rowId xmlns:a16="http://schemas.microsoft.com/office/drawing/2014/main" val="10004"/>
                  </a:ext>
                </a:extLst>
              </a:tr>
            </a:tbl>
          </a:graphicData>
        </a:graphic>
      </p:graphicFrame>
      <p:sp>
        <p:nvSpPr>
          <p:cNvPr id="21" name="TextBox 20"/>
          <p:cNvSpPr txBox="1"/>
          <p:nvPr/>
        </p:nvSpPr>
        <p:spPr>
          <a:xfrm>
            <a:off x="11762" y="6285464"/>
            <a:ext cx="8522638" cy="507831"/>
          </a:xfrm>
          <a:prstGeom prst="rect">
            <a:avLst/>
          </a:prstGeom>
          <a:noFill/>
        </p:spPr>
        <p:txBody>
          <a:bodyPr wrap="square" rtlCol="0">
            <a:spAutoFit/>
          </a:bodyPr>
          <a:lstStyle/>
          <a:p>
            <a:r>
              <a:rPr lang="en-US" sz="900" dirty="0">
                <a:latin typeface="Trebuchet MS" panose="020B0603020202020204" pitchFamily="34" charset="0"/>
              </a:rPr>
              <a:t>Source: </a:t>
            </a:r>
            <a:r>
              <a:rPr lang="en-US" sz="900" dirty="0">
                <a:solidFill>
                  <a:prstClr val="black"/>
                </a:solidFill>
                <a:latin typeface="Trebuchet MS" panose="020B0603020202020204" pitchFamily="34" charset="0"/>
              </a:rPr>
              <a:t>comScore Media Metrix Key Measures (multiplatform), December 2015; P2+. </a:t>
            </a:r>
            <a:r>
              <a:rPr lang="en-US" sz="900" dirty="0">
                <a:latin typeface="Trebuchet MS" panose="020B0603020202020204" pitchFamily="34" charset="0"/>
              </a:rPr>
              <a:t>Nielsen </a:t>
            </a:r>
            <a:r>
              <a:rPr lang="en-US" sz="900" dirty="0" err="1">
                <a:latin typeface="Trebuchet MS" panose="020B0603020202020204" pitchFamily="34" charset="0"/>
              </a:rPr>
              <a:t>Npower</a:t>
            </a:r>
            <a:r>
              <a:rPr lang="en-US" sz="900" dirty="0">
                <a:latin typeface="Trebuchet MS" panose="020B0603020202020204" pitchFamily="34" charset="0"/>
              </a:rPr>
              <a:t> / R&amp;F Program Report, Live + SD, December 1-31, 2015; P2+. “Average Audience” is based on the average minute, which is factored across the full month for </a:t>
            </a:r>
            <a:r>
              <a:rPr lang="en-US" sz="900" dirty="0" err="1">
                <a:latin typeface="Trebuchet MS" panose="020B0603020202020204" pitchFamily="34" charset="0"/>
              </a:rPr>
              <a:t>Buzzfeed</a:t>
            </a:r>
            <a:r>
              <a:rPr lang="en-US" sz="900" dirty="0">
                <a:latin typeface="Trebuchet MS" panose="020B0603020202020204" pitchFamily="34" charset="0"/>
              </a:rPr>
              <a:t> and TV networks.  </a:t>
            </a:r>
          </a:p>
          <a:p>
            <a:r>
              <a:rPr lang="en-US" sz="900" dirty="0">
                <a:latin typeface="Trebuchet MS" panose="020B0603020202020204" pitchFamily="34" charset="0"/>
              </a:rPr>
              <a:t>*Last among the 124 Nielsen-measured TV networks</a:t>
            </a:r>
          </a:p>
        </p:txBody>
      </p:sp>
      <p:pic>
        <p:nvPicPr>
          <p:cNvPr id="22" name="Picture 46" descr="https://upload.wikimedia.org/wikipedia/commons/thumb/e/e4/BuzzFeed.svg/2000px-BuzzFeed.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390" y="1734752"/>
            <a:ext cx="1202528" cy="31908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5689600" y="2163618"/>
            <a:ext cx="1535627" cy="2453538"/>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63589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762000" y="1677518"/>
            <a:ext cx="8320424" cy="899381"/>
          </a:xfrm>
          <a:prstGeom prst="rect">
            <a:avLst/>
          </a:prstGeom>
        </p:spPr>
        <p:txBody>
          <a:bodyPr/>
          <a:lstStyle>
            <a:lvl1pPr marL="0" indent="0" algn="l" defTabSz="457200" rtl="0" eaLnBrk="1" latinLnBrk="0" hangingPunct="1">
              <a:spcBef>
                <a:spcPct val="20000"/>
              </a:spcBef>
              <a:buFont typeface="Arial"/>
              <a:buNone/>
              <a:defRPr sz="24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ts val="3000"/>
              </a:lnSpc>
            </a:pPr>
            <a:r>
              <a:rPr lang="en-US" sz="2500" dirty="0">
                <a:latin typeface="Trebuchet MS"/>
                <a:cs typeface="Trebuchet MS"/>
              </a:rPr>
              <a:t>For More Information Visit Us Online </a:t>
            </a:r>
            <a:r>
              <a:rPr lang="en-US" sz="2500" dirty="0">
                <a:solidFill>
                  <a:srgbClr val="3775A2"/>
                </a:solidFill>
                <a:latin typeface="Trebuchet MS"/>
                <a:cs typeface="Trebuchet MS"/>
              </a:rPr>
              <a:t>TheVAB.com</a:t>
            </a:r>
          </a:p>
        </p:txBody>
      </p:sp>
      <p:pic>
        <p:nvPicPr>
          <p:cNvPr id="3" name="Picture 2" descr="Twitter-ic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516" y="2582127"/>
            <a:ext cx="288636" cy="288636"/>
          </a:xfrm>
          <a:prstGeom prst="rect">
            <a:avLst/>
          </a:prstGeom>
        </p:spPr>
      </p:pic>
      <p:pic>
        <p:nvPicPr>
          <p:cNvPr id="4" name="Picture 3" descr="face-ic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14" y="3321241"/>
            <a:ext cx="288636" cy="288636"/>
          </a:xfrm>
          <a:prstGeom prst="rect">
            <a:avLst/>
          </a:prstGeom>
        </p:spPr>
      </p:pic>
      <p:sp>
        <p:nvSpPr>
          <p:cNvPr id="5" name="Subtitle 2"/>
          <p:cNvSpPr txBox="1">
            <a:spLocks/>
          </p:cNvSpPr>
          <p:nvPr/>
        </p:nvSpPr>
        <p:spPr>
          <a:xfrm>
            <a:off x="1185334" y="2451130"/>
            <a:ext cx="3513666" cy="838001"/>
          </a:xfrm>
          <a:prstGeom prst="rect">
            <a:avLst/>
          </a:prstGeom>
        </p:spPr>
        <p:txBody>
          <a:bodyPr/>
          <a:lstStyle>
            <a:lvl1pPr marL="0" indent="0" algn="l" defTabSz="457200" rtl="0" eaLnBrk="1" latinLnBrk="0" hangingPunct="1">
              <a:spcBef>
                <a:spcPct val="20000"/>
              </a:spcBef>
              <a:buFont typeface="Arial"/>
              <a:buNone/>
              <a:defRPr sz="24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ts val="3000"/>
              </a:lnSpc>
            </a:pPr>
            <a:r>
              <a:rPr lang="en-US" sz="1800" b="1" dirty="0">
                <a:latin typeface="Trebuchet MS"/>
                <a:cs typeface="Trebuchet MS"/>
              </a:rPr>
              <a:t>Follow us: </a:t>
            </a:r>
            <a:r>
              <a:rPr lang="en-US" sz="1800" dirty="0">
                <a:solidFill>
                  <a:srgbClr val="3775A2"/>
                </a:solidFill>
                <a:latin typeface="Trebuchet MS"/>
                <a:cs typeface="Trebuchet MS"/>
              </a:rPr>
              <a:t>@</a:t>
            </a:r>
            <a:r>
              <a:rPr lang="en-US" sz="1800" dirty="0" err="1">
                <a:solidFill>
                  <a:srgbClr val="3775A2"/>
                </a:solidFill>
                <a:latin typeface="Trebuchet MS"/>
                <a:cs typeface="Trebuchet MS"/>
              </a:rPr>
              <a:t>VideoAdBureau</a:t>
            </a:r>
            <a:endParaRPr lang="en-US" sz="1800" dirty="0">
              <a:solidFill>
                <a:srgbClr val="3775A2"/>
              </a:solidFill>
              <a:latin typeface="Trebuchet MS"/>
              <a:cs typeface="Trebuchet MS"/>
            </a:endParaRPr>
          </a:p>
        </p:txBody>
      </p:sp>
      <p:sp>
        <p:nvSpPr>
          <p:cNvPr id="6" name="Subtitle 2"/>
          <p:cNvSpPr txBox="1">
            <a:spLocks/>
          </p:cNvSpPr>
          <p:nvPr/>
        </p:nvSpPr>
        <p:spPr>
          <a:xfrm>
            <a:off x="1177636" y="3181373"/>
            <a:ext cx="9144000" cy="899381"/>
          </a:xfrm>
          <a:prstGeom prst="rect">
            <a:avLst/>
          </a:prstGeom>
        </p:spPr>
        <p:txBody>
          <a:bodyPr/>
          <a:lstStyle>
            <a:lvl1pPr marL="0" indent="0" algn="l" defTabSz="457200" rtl="0" eaLnBrk="1" latinLnBrk="0" hangingPunct="1">
              <a:spcBef>
                <a:spcPct val="20000"/>
              </a:spcBef>
              <a:buFont typeface="Arial"/>
              <a:buNone/>
              <a:defRPr sz="24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ts val="3000"/>
              </a:lnSpc>
            </a:pPr>
            <a:r>
              <a:rPr lang="en-US" sz="1700" b="1" dirty="0">
                <a:latin typeface="Trebuchet MS"/>
                <a:cs typeface="Trebuchet MS"/>
              </a:rPr>
              <a:t>Like us: </a:t>
            </a:r>
            <a:r>
              <a:rPr lang="en-US" sz="1700" dirty="0" err="1">
                <a:solidFill>
                  <a:srgbClr val="3775A2"/>
                </a:solidFill>
                <a:latin typeface="Trebuchet MS"/>
                <a:cs typeface="Trebuchet MS"/>
              </a:rPr>
              <a:t>facebook.com</a:t>
            </a:r>
            <a:r>
              <a:rPr lang="en-US" sz="1700" dirty="0">
                <a:solidFill>
                  <a:srgbClr val="3775A2"/>
                </a:solidFill>
                <a:latin typeface="Trebuchet MS"/>
                <a:cs typeface="Trebuchet MS"/>
              </a:rPr>
              <a:t>/</a:t>
            </a:r>
            <a:r>
              <a:rPr lang="en-US" sz="1700" dirty="0" err="1">
                <a:solidFill>
                  <a:srgbClr val="3775A2"/>
                </a:solidFill>
                <a:latin typeface="Trebuchet MS"/>
                <a:cs typeface="Trebuchet MS"/>
              </a:rPr>
              <a:t>VideoAdvertisingBureau</a:t>
            </a:r>
            <a:endParaRPr lang="en-US" sz="1700" dirty="0">
              <a:solidFill>
                <a:srgbClr val="3775A2"/>
              </a:solidFill>
              <a:latin typeface="Trebuchet MS"/>
              <a:cs typeface="Trebuchet MS"/>
            </a:endParaRPr>
          </a:p>
        </p:txBody>
      </p:sp>
    </p:spTree>
    <p:extLst>
      <p:ext uri="{BB962C8B-B14F-4D97-AF65-F5344CB8AC3E}">
        <p14:creationId xmlns:p14="http://schemas.microsoft.com/office/powerpoint/2010/main" val="2723284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19200"/>
            <a:ext cx="8686800" cy="5170646"/>
          </a:xfrm>
          <a:prstGeom prst="rect">
            <a:avLst/>
          </a:prstGeom>
          <a:noFill/>
        </p:spPr>
        <p:txBody>
          <a:bodyPr wrap="square" rtlCol="0">
            <a:spAutoFit/>
          </a:bodyPr>
          <a:lstStyle/>
          <a:p>
            <a:r>
              <a:rPr lang="en-US" dirty="0">
                <a:solidFill>
                  <a:prstClr val="black"/>
                </a:solidFill>
                <a:latin typeface="Trebuchet MS" panose="020B0603020202020204" pitchFamily="34" charset="0"/>
              </a:rPr>
              <a:t>Digital measurement, and making sense of what provides truly needle-moving scale, goes beyond just streams, video starts or page views.  </a:t>
            </a:r>
          </a:p>
          <a:p>
            <a:endParaRPr lang="en-US" sz="2400" dirty="0">
              <a:solidFill>
                <a:prstClr val="black"/>
              </a:solidFill>
              <a:latin typeface="Trebuchet MS" panose="020B0603020202020204" pitchFamily="34" charset="0"/>
            </a:endParaRPr>
          </a:p>
          <a:p>
            <a:r>
              <a:rPr lang="en-US" dirty="0">
                <a:solidFill>
                  <a:prstClr val="black"/>
                </a:solidFill>
                <a:latin typeface="Trebuchet MS" panose="020B0603020202020204" pitchFamily="34" charset="0"/>
              </a:rPr>
              <a:t>There’s an array of different metrics &amp; terminology that digital properties use to tout their “bigness”:  </a:t>
            </a:r>
          </a:p>
          <a:p>
            <a:endParaRPr lang="en-US" b="1" dirty="0">
              <a:solidFill>
                <a:prstClr val="black"/>
              </a:solidFill>
              <a:latin typeface="Trebuchet MS" panose="020B0603020202020204" pitchFamily="34" charset="0"/>
            </a:endParaRPr>
          </a:p>
          <a:p>
            <a:endParaRPr lang="en-US" b="1" dirty="0">
              <a:solidFill>
                <a:prstClr val="black"/>
              </a:solidFill>
              <a:latin typeface="Trebuchet MS" panose="020B0603020202020204" pitchFamily="34" charset="0"/>
            </a:endParaRPr>
          </a:p>
          <a:p>
            <a:endParaRPr lang="en-US" b="1" dirty="0">
              <a:solidFill>
                <a:prstClr val="black"/>
              </a:solidFill>
              <a:latin typeface="Trebuchet MS" panose="020B0603020202020204" pitchFamily="34" charset="0"/>
            </a:endParaRPr>
          </a:p>
          <a:p>
            <a:endParaRPr lang="en-US" b="1" dirty="0">
              <a:solidFill>
                <a:prstClr val="black"/>
              </a:solidFill>
              <a:latin typeface="Trebuchet MS" panose="020B0603020202020204" pitchFamily="34" charset="0"/>
            </a:endParaRPr>
          </a:p>
          <a:p>
            <a:endParaRPr lang="en-US" b="1" dirty="0">
              <a:solidFill>
                <a:prstClr val="black"/>
              </a:solidFill>
              <a:latin typeface="Trebuchet MS" panose="020B0603020202020204" pitchFamily="34" charset="0"/>
            </a:endParaRPr>
          </a:p>
          <a:p>
            <a:endParaRPr lang="en-US" b="1" dirty="0">
              <a:solidFill>
                <a:prstClr val="black"/>
              </a:solidFill>
              <a:latin typeface="Trebuchet MS" panose="020B0603020202020204" pitchFamily="34" charset="0"/>
            </a:endParaRPr>
          </a:p>
          <a:p>
            <a:endParaRPr lang="en-US" b="1" dirty="0">
              <a:solidFill>
                <a:prstClr val="black"/>
              </a:solidFill>
              <a:latin typeface="Trebuchet MS" panose="020B0603020202020204" pitchFamily="34" charset="0"/>
            </a:endParaRPr>
          </a:p>
          <a:p>
            <a:endParaRPr lang="en-US" b="1" dirty="0">
              <a:solidFill>
                <a:prstClr val="black"/>
              </a:solidFill>
              <a:latin typeface="Trebuchet MS" panose="020B0603020202020204" pitchFamily="34" charset="0"/>
            </a:endParaRPr>
          </a:p>
          <a:p>
            <a:endParaRPr lang="en-US" b="1" dirty="0">
              <a:solidFill>
                <a:prstClr val="black"/>
              </a:solidFill>
              <a:latin typeface="Trebuchet MS" panose="020B0603020202020204" pitchFamily="34" charset="0"/>
            </a:endParaRPr>
          </a:p>
          <a:p>
            <a:endParaRPr lang="en-US" b="1" dirty="0">
              <a:solidFill>
                <a:prstClr val="black"/>
              </a:solidFill>
              <a:latin typeface="Trebuchet MS" panose="020B0603020202020204" pitchFamily="34" charset="0"/>
            </a:endParaRPr>
          </a:p>
          <a:p>
            <a:r>
              <a:rPr lang="en-US" dirty="0">
                <a:solidFill>
                  <a:prstClr val="black"/>
                </a:solidFill>
                <a:latin typeface="Trebuchet MS" panose="020B0603020202020204" pitchFamily="34" charset="0"/>
              </a:rPr>
              <a:t>But just because a number looks big in a vacuum is it actually meaningful, especially when compared to a TV audience?</a:t>
            </a:r>
          </a:p>
          <a:p>
            <a:endParaRPr lang="en-US" b="1" dirty="0">
              <a:solidFill>
                <a:prstClr val="black"/>
              </a:solidFill>
              <a:latin typeface="Trebuchet MS" panose="020B0603020202020204" pitchFamily="34" charset="0"/>
            </a:endParaRPr>
          </a:p>
        </p:txBody>
      </p:sp>
      <p:sp>
        <p:nvSpPr>
          <p:cNvPr id="7" name="TextBox 6"/>
          <p:cNvSpPr txBox="1"/>
          <p:nvPr/>
        </p:nvSpPr>
        <p:spPr>
          <a:xfrm>
            <a:off x="228600" y="120268"/>
            <a:ext cx="7605170" cy="769441"/>
          </a:xfrm>
          <a:prstGeom prst="rect">
            <a:avLst/>
          </a:prstGeom>
          <a:noFill/>
        </p:spPr>
        <p:txBody>
          <a:bodyPr wrap="square" rtlCol="0">
            <a:spAutoFit/>
          </a:bodyPr>
          <a:lstStyle/>
          <a:p>
            <a:r>
              <a:rPr lang="en-US" sz="2200" spc="-100" dirty="0">
                <a:solidFill>
                  <a:srgbClr val="3775A2"/>
                </a:solidFill>
                <a:latin typeface="Trebuchet MS"/>
                <a:cs typeface="Trebuchet MS"/>
              </a:rPr>
              <a:t>There’s Also A Need To Differentiate Between So-Called “Big” Numbers &amp; Actual “Meaningful” Numbers Across Screens</a:t>
            </a:r>
          </a:p>
        </p:txBody>
      </p:sp>
      <p:sp>
        <p:nvSpPr>
          <p:cNvPr id="4" name="TextBox 3"/>
          <p:cNvSpPr txBox="1"/>
          <p:nvPr/>
        </p:nvSpPr>
        <p:spPr>
          <a:xfrm>
            <a:off x="4739083" y="3024926"/>
            <a:ext cx="1357829" cy="461665"/>
          </a:xfrm>
          <a:prstGeom prst="rect">
            <a:avLst/>
          </a:prstGeom>
          <a:noFill/>
          <a:ln>
            <a:solidFill>
              <a:srgbClr val="FF0000"/>
            </a:solidFill>
          </a:ln>
        </p:spPr>
        <p:txBody>
          <a:bodyPr wrap="square" rtlCol="0">
            <a:spAutoFit/>
          </a:bodyPr>
          <a:lstStyle/>
          <a:p>
            <a:pPr algn="ctr"/>
            <a:r>
              <a:rPr lang="en-US" sz="2400" b="1" dirty="0">
                <a:solidFill>
                  <a:srgbClr val="FF0000"/>
                </a:solidFill>
              </a:rPr>
              <a:t>Posts</a:t>
            </a:r>
          </a:p>
        </p:txBody>
      </p:sp>
      <p:sp>
        <p:nvSpPr>
          <p:cNvPr id="5" name="TextBox 4"/>
          <p:cNvSpPr txBox="1"/>
          <p:nvPr/>
        </p:nvSpPr>
        <p:spPr>
          <a:xfrm>
            <a:off x="4742908" y="4220072"/>
            <a:ext cx="1357829" cy="461665"/>
          </a:xfrm>
          <a:prstGeom prst="rect">
            <a:avLst/>
          </a:prstGeom>
          <a:noFill/>
          <a:ln>
            <a:solidFill>
              <a:srgbClr val="FF0000"/>
            </a:solidFill>
          </a:ln>
        </p:spPr>
        <p:txBody>
          <a:bodyPr wrap="square" rtlCol="0">
            <a:spAutoFit/>
          </a:bodyPr>
          <a:lstStyle/>
          <a:p>
            <a:pPr algn="ctr"/>
            <a:r>
              <a:rPr lang="en-US" sz="2400" b="1" dirty="0">
                <a:solidFill>
                  <a:srgbClr val="FF0000"/>
                </a:solidFill>
              </a:rPr>
              <a:t>Tweets</a:t>
            </a:r>
          </a:p>
        </p:txBody>
      </p:sp>
      <p:sp>
        <p:nvSpPr>
          <p:cNvPr id="6" name="TextBox 5"/>
          <p:cNvSpPr txBox="1"/>
          <p:nvPr/>
        </p:nvSpPr>
        <p:spPr>
          <a:xfrm>
            <a:off x="6905337" y="3022361"/>
            <a:ext cx="1836931" cy="461665"/>
          </a:xfrm>
          <a:prstGeom prst="rect">
            <a:avLst/>
          </a:prstGeom>
          <a:noFill/>
          <a:ln>
            <a:solidFill>
              <a:srgbClr val="FF0000"/>
            </a:solidFill>
          </a:ln>
        </p:spPr>
        <p:txBody>
          <a:bodyPr wrap="square" rtlCol="0">
            <a:spAutoFit/>
          </a:bodyPr>
          <a:lstStyle/>
          <a:p>
            <a:pPr algn="ctr"/>
            <a:r>
              <a:rPr lang="en-US" sz="2400" b="1" dirty="0">
                <a:solidFill>
                  <a:srgbClr val="FF0000"/>
                </a:solidFill>
              </a:rPr>
              <a:t>Downloads</a:t>
            </a:r>
          </a:p>
        </p:txBody>
      </p:sp>
      <p:sp>
        <p:nvSpPr>
          <p:cNvPr id="8" name="TextBox 7"/>
          <p:cNvSpPr txBox="1"/>
          <p:nvPr/>
        </p:nvSpPr>
        <p:spPr>
          <a:xfrm>
            <a:off x="405245" y="3618819"/>
            <a:ext cx="1357829" cy="461665"/>
          </a:xfrm>
          <a:prstGeom prst="rect">
            <a:avLst/>
          </a:prstGeom>
          <a:noFill/>
          <a:ln>
            <a:solidFill>
              <a:srgbClr val="FF0000"/>
            </a:solidFill>
          </a:ln>
        </p:spPr>
        <p:txBody>
          <a:bodyPr wrap="square" rtlCol="0">
            <a:spAutoFit/>
          </a:bodyPr>
          <a:lstStyle/>
          <a:p>
            <a:pPr algn="ctr"/>
            <a:r>
              <a:rPr lang="en-US" sz="2400" b="1" dirty="0">
                <a:solidFill>
                  <a:srgbClr val="FF0000"/>
                </a:solidFill>
              </a:rPr>
              <a:t>Pins</a:t>
            </a:r>
          </a:p>
        </p:txBody>
      </p:sp>
      <p:sp>
        <p:nvSpPr>
          <p:cNvPr id="9" name="TextBox 8"/>
          <p:cNvSpPr txBox="1"/>
          <p:nvPr/>
        </p:nvSpPr>
        <p:spPr>
          <a:xfrm>
            <a:off x="6903097" y="3618183"/>
            <a:ext cx="1836931" cy="461665"/>
          </a:xfrm>
          <a:prstGeom prst="rect">
            <a:avLst/>
          </a:prstGeom>
          <a:noFill/>
          <a:ln>
            <a:solidFill>
              <a:srgbClr val="FF0000"/>
            </a:solidFill>
          </a:ln>
        </p:spPr>
        <p:txBody>
          <a:bodyPr wrap="square" rtlCol="0">
            <a:spAutoFit/>
          </a:bodyPr>
          <a:lstStyle/>
          <a:p>
            <a:pPr algn="ctr"/>
            <a:r>
              <a:rPr lang="en-US" sz="2400" b="1" dirty="0">
                <a:solidFill>
                  <a:srgbClr val="FF0000"/>
                </a:solidFill>
              </a:rPr>
              <a:t>Uploads</a:t>
            </a:r>
          </a:p>
        </p:txBody>
      </p:sp>
      <p:sp>
        <p:nvSpPr>
          <p:cNvPr id="10" name="TextBox 9"/>
          <p:cNvSpPr txBox="1"/>
          <p:nvPr/>
        </p:nvSpPr>
        <p:spPr>
          <a:xfrm>
            <a:off x="2632100" y="3024926"/>
            <a:ext cx="1357829" cy="461665"/>
          </a:xfrm>
          <a:prstGeom prst="rect">
            <a:avLst/>
          </a:prstGeom>
          <a:noFill/>
          <a:ln>
            <a:solidFill>
              <a:srgbClr val="FF0000"/>
            </a:solidFill>
          </a:ln>
        </p:spPr>
        <p:txBody>
          <a:bodyPr wrap="square" rtlCol="0">
            <a:spAutoFit/>
          </a:bodyPr>
          <a:lstStyle/>
          <a:p>
            <a:pPr algn="ctr"/>
            <a:r>
              <a:rPr lang="en-US" sz="2400" b="1" dirty="0">
                <a:solidFill>
                  <a:srgbClr val="FF0000"/>
                </a:solidFill>
              </a:rPr>
              <a:t>Likes</a:t>
            </a:r>
          </a:p>
        </p:txBody>
      </p:sp>
      <p:sp>
        <p:nvSpPr>
          <p:cNvPr id="11" name="TextBox 10"/>
          <p:cNvSpPr txBox="1"/>
          <p:nvPr/>
        </p:nvSpPr>
        <p:spPr>
          <a:xfrm>
            <a:off x="4742907" y="3609730"/>
            <a:ext cx="1357830" cy="461665"/>
          </a:xfrm>
          <a:prstGeom prst="rect">
            <a:avLst/>
          </a:prstGeom>
          <a:noFill/>
          <a:ln>
            <a:solidFill>
              <a:srgbClr val="FF0000"/>
            </a:solidFill>
          </a:ln>
        </p:spPr>
        <p:txBody>
          <a:bodyPr wrap="square" rtlCol="0">
            <a:spAutoFit/>
          </a:bodyPr>
          <a:lstStyle/>
          <a:p>
            <a:pPr algn="ctr"/>
            <a:r>
              <a:rPr lang="en-US" sz="2400" b="1" dirty="0">
                <a:solidFill>
                  <a:srgbClr val="FF0000"/>
                </a:solidFill>
              </a:rPr>
              <a:t>Streams</a:t>
            </a:r>
          </a:p>
        </p:txBody>
      </p:sp>
      <p:sp>
        <p:nvSpPr>
          <p:cNvPr id="12" name="TextBox 11"/>
          <p:cNvSpPr txBox="1"/>
          <p:nvPr/>
        </p:nvSpPr>
        <p:spPr>
          <a:xfrm>
            <a:off x="6927513" y="4219397"/>
            <a:ext cx="1812515" cy="461665"/>
          </a:xfrm>
          <a:prstGeom prst="rect">
            <a:avLst/>
          </a:prstGeom>
          <a:noFill/>
          <a:ln>
            <a:solidFill>
              <a:srgbClr val="FF0000"/>
            </a:solidFill>
          </a:ln>
        </p:spPr>
        <p:txBody>
          <a:bodyPr wrap="square" rtlCol="0">
            <a:spAutoFit/>
          </a:bodyPr>
          <a:lstStyle/>
          <a:p>
            <a:pPr algn="ctr"/>
            <a:r>
              <a:rPr lang="en-US" sz="2400" b="1" dirty="0">
                <a:solidFill>
                  <a:srgbClr val="FF0000"/>
                </a:solidFill>
              </a:rPr>
              <a:t>Snaps</a:t>
            </a:r>
          </a:p>
        </p:txBody>
      </p:sp>
      <p:sp>
        <p:nvSpPr>
          <p:cNvPr id="13" name="TextBox 12"/>
          <p:cNvSpPr txBox="1"/>
          <p:nvPr/>
        </p:nvSpPr>
        <p:spPr>
          <a:xfrm>
            <a:off x="2632100" y="3611684"/>
            <a:ext cx="1357829" cy="461665"/>
          </a:xfrm>
          <a:prstGeom prst="rect">
            <a:avLst/>
          </a:prstGeom>
          <a:noFill/>
          <a:ln>
            <a:solidFill>
              <a:srgbClr val="FF0000"/>
            </a:solidFill>
          </a:ln>
        </p:spPr>
        <p:txBody>
          <a:bodyPr wrap="square" rtlCol="0">
            <a:spAutoFit/>
          </a:bodyPr>
          <a:lstStyle/>
          <a:p>
            <a:pPr algn="ctr"/>
            <a:r>
              <a:rPr lang="en-US" sz="2400" b="1" dirty="0">
                <a:solidFill>
                  <a:srgbClr val="FF0000"/>
                </a:solidFill>
              </a:rPr>
              <a:t>Swipes</a:t>
            </a:r>
          </a:p>
        </p:txBody>
      </p:sp>
      <p:sp>
        <p:nvSpPr>
          <p:cNvPr id="14" name="TextBox 13"/>
          <p:cNvSpPr txBox="1"/>
          <p:nvPr/>
        </p:nvSpPr>
        <p:spPr>
          <a:xfrm>
            <a:off x="417681" y="3024926"/>
            <a:ext cx="1357829" cy="461665"/>
          </a:xfrm>
          <a:prstGeom prst="rect">
            <a:avLst/>
          </a:prstGeom>
          <a:noFill/>
          <a:ln>
            <a:solidFill>
              <a:srgbClr val="FF0000"/>
            </a:solidFill>
          </a:ln>
        </p:spPr>
        <p:txBody>
          <a:bodyPr wrap="square" rtlCol="0">
            <a:spAutoFit/>
          </a:bodyPr>
          <a:lstStyle/>
          <a:p>
            <a:pPr algn="ctr"/>
            <a:r>
              <a:rPr lang="en-US" sz="2400" b="1" dirty="0">
                <a:solidFill>
                  <a:srgbClr val="FF0000"/>
                </a:solidFill>
              </a:rPr>
              <a:t>Views</a:t>
            </a:r>
          </a:p>
        </p:txBody>
      </p:sp>
      <p:sp>
        <p:nvSpPr>
          <p:cNvPr id="15" name="TextBox 14"/>
          <p:cNvSpPr txBox="1"/>
          <p:nvPr/>
        </p:nvSpPr>
        <p:spPr>
          <a:xfrm>
            <a:off x="405244" y="4227003"/>
            <a:ext cx="1357829" cy="461665"/>
          </a:xfrm>
          <a:prstGeom prst="rect">
            <a:avLst/>
          </a:prstGeom>
          <a:noFill/>
          <a:ln>
            <a:solidFill>
              <a:srgbClr val="FF0000"/>
            </a:solidFill>
          </a:ln>
        </p:spPr>
        <p:txBody>
          <a:bodyPr wrap="square" rtlCol="0">
            <a:spAutoFit/>
          </a:bodyPr>
          <a:lstStyle/>
          <a:p>
            <a:pPr algn="ctr"/>
            <a:r>
              <a:rPr lang="en-US" sz="2400" b="1" dirty="0">
                <a:solidFill>
                  <a:srgbClr val="FF0000"/>
                </a:solidFill>
              </a:rPr>
              <a:t>Calls</a:t>
            </a:r>
          </a:p>
        </p:txBody>
      </p:sp>
      <p:sp>
        <p:nvSpPr>
          <p:cNvPr id="16" name="TextBox 15"/>
          <p:cNvSpPr txBox="1"/>
          <p:nvPr/>
        </p:nvSpPr>
        <p:spPr>
          <a:xfrm>
            <a:off x="2632099" y="4220747"/>
            <a:ext cx="1357829" cy="461665"/>
          </a:xfrm>
          <a:prstGeom prst="rect">
            <a:avLst/>
          </a:prstGeom>
          <a:noFill/>
          <a:ln>
            <a:solidFill>
              <a:srgbClr val="FF0000"/>
            </a:solidFill>
          </a:ln>
        </p:spPr>
        <p:txBody>
          <a:bodyPr wrap="square" rtlCol="0">
            <a:spAutoFit/>
          </a:bodyPr>
          <a:lstStyle/>
          <a:p>
            <a:pPr algn="ctr"/>
            <a:r>
              <a:rPr lang="en-US" sz="2400" b="1" dirty="0">
                <a:solidFill>
                  <a:srgbClr val="FF0000"/>
                </a:solidFill>
              </a:rPr>
              <a:t>Rides</a:t>
            </a:r>
          </a:p>
        </p:txBody>
      </p:sp>
      <p:sp>
        <p:nvSpPr>
          <p:cNvPr id="19" name="Slide Number Placeholder 18"/>
          <p:cNvSpPr>
            <a:spLocks noGrp="1"/>
          </p:cNvSpPr>
          <p:nvPr>
            <p:ph type="sldNum" sz="quarter" idx="12"/>
          </p:nvPr>
        </p:nvSpPr>
        <p:spPr/>
        <p:txBody>
          <a:bodyPr/>
          <a:lstStyle/>
          <a:p>
            <a:pPr algn="r"/>
            <a:fld id="{04F9D6DC-8C4E-4599-BF21-177D7E9FD0BC}" type="slidenum">
              <a:rPr lang="en-US" sz="1200" smtClean="0"/>
              <a:pPr algn="r"/>
              <a:t>4</a:t>
            </a:fld>
            <a:endParaRPr lang="en-US" sz="1200"/>
          </a:p>
        </p:txBody>
      </p:sp>
      <p:sp>
        <p:nvSpPr>
          <p:cNvPr id="17" name="TextBox 16"/>
          <p:cNvSpPr txBox="1"/>
          <p:nvPr/>
        </p:nvSpPr>
        <p:spPr>
          <a:xfrm>
            <a:off x="67733" y="4785800"/>
            <a:ext cx="9019822" cy="369332"/>
          </a:xfrm>
          <a:prstGeom prst="rect">
            <a:avLst/>
          </a:prstGeom>
          <a:noFill/>
          <a:ln>
            <a:noFill/>
          </a:ln>
        </p:spPr>
        <p:txBody>
          <a:bodyPr wrap="square" rtlCol="0">
            <a:spAutoFit/>
          </a:bodyPr>
          <a:lstStyle/>
          <a:p>
            <a:pPr algn="ctr"/>
            <a:r>
              <a:rPr lang="en-US" sz="1600" b="1" i="1" dirty="0">
                <a:solidFill>
                  <a:srgbClr val="FF0000"/>
                </a:solidFill>
              </a:rPr>
              <a:t>*Important to note, </a:t>
            </a:r>
            <a:r>
              <a:rPr lang="en-US" b="1" i="1" u="sng" dirty="0">
                <a:solidFill>
                  <a:srgbClr val="FF0000"/>
                </a:solidFill>
              </a:rPr>
              <a:t>Global</a:t>
            </a:r>
            <a:r>
              <a:rPr lang="en-US" sz="1600" b="1" i="1" dirty="0">
                <a:solidFill>
                  <a:srgbClr val="FF0000"/>
                </a:solidFill>
              </a:rPr>
              <a:t> statistics are also typically used when digital metrics are quoted publicly  </a:t>
            </a:r>
          </a:p>
        </p:txBody>
      </p:sp>
    </p:spTree>
    <p:extLst>
      <p:ext uri="{BB962C8B-B14F-4D97-AF65-F5344CB8AC3E}">
        <p14:creationId xmlns:p14="http://schemas.microsoft.com/office/powerpoint/2010/main" val="435299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4532" y="76200"/>
            <a:ext cx="7813713" cy="830997"/>
          </a:xfrm>
          <a:prstGeom prst="rect">
            <a:avLst/>
          </a:prstGeom>
          <a:noFill/>
        </p:spPr>
        <p:txBody>
          <a:bodyPr wrap="square" rtlCol="0">
            <a:spAutoFit/>
          </a:bodyPr>
          <a:lstStyle/>
          <a:p>
            <a:r>
              <a:rPr lang="en-US" sz="2400" spc="-100" dirty="0">
                <a:solidFill>
                  <a:srgbClr val="3775A2"/>
                </a:solidFill>
                <a:latin typeface="Trebuchet MS"/>
                <a:cs typeface="Trebuchet MS"/>
              </a:rPr>
              <a:t>Case In Point, Yahoo’s Streaming Of An NFL Regular Season Game This Past Season</a:t>
            </a:r>
            <a:endParaRPr lang="en-US" sz="2200" spc="-100" dirty="0">
              <a:solidFill>
                <a:srgbClr val="3775A2"/>
              </a:solidFill>
              <a:latin typeface="Trebuchet MS"/>
              <a:cs typeface="Trebuchet MS"/>
            </a:endParaRPr>
          </a:p>
        </p:txBody>
      </p:sp>
      <p:sp>
        <p:nvSpPr>
          <p:cNvPr id="5" name="TextBox 4"/>
          <p:cNvSpPr txBox="1"/>
          <p:nvPr/>
        </p:nvSpPr>
        <p:spPr>
          <a:xfrm>
            <a:off x="429658" y="1131064"/>
            <a:ext cx="8416886" cy="1169551"/>
          </a:xfrm>
          <a:prstGeom prst="rect">
            <a:avLst/>
          </a:prstGeom>
          <a:noFill/>
        </p:spPr>
        <p:txBody>
          <a:bodyPr wrap="square" rtlCol="0">
            <a:spAutoFit/>
          </a:bodyPr>
          <a:lstStyle/>
          <a:p>
            <a:r>
              <a:rPr lang="en-US" dirty="0">
                <a:solidFill>
                  <a:prstClr val="black"/>
                </a:solidFill>
                <a:latin typeface="Trebuchet MS" panose="020B0603020202020204" pitchFamily="34" charset="0"/>
              </a:rPr>
              <a:t>On October 25</a:t>
            </a:r>
            <a:r>
              <a:rPr lang="en-US" baseline="30000" dirty="0">
                <a:solidFill>
                  <a:prstClr val="black"/>
                </a:solidFill>
                <a:latin typeface="Trebuchet MS" panose="020B0603020202020204" pitchFamily="34" charset="0"/>
              </a:rPr>
              <a:t>th</a:t>
            </a:r>
            <a:r>
              <a:rPr lang="en-US" dirty="0">
                <a:solidFill>
                  <a:prstClr val="black"/>
                </a:solidFill>
                <a:latin typeface="Trebuchet MS" panose="020B0603020202020204" pitchFamily="34" charset="0"/>
              </a:rPr>
              <a:t>, 2015 at 9:30a ET, Yahoo! made headline news by being the first website to ever live stream an NFL game across the world for free when the Buffalo Bills played the Jacksonville Jaguars</a:t>
            </a:r>
          </a:p>
          <a:p>
            <a:endParaRPr lang="en-US" sz="1600" dirty="0">
              <a:solidFill>
                <a:prstClr val="black"/>
              </a:solidFill>
              <a:latin typeface="Trebuchet MS" panose="020B0603020202020204" pitchFamily="34" charset="0"/>
            </a:endParaRPr>
          </a:p>
        </p:txBody>
      </p:sp>
      <p:sp>
        <p:nvSpPr>
          <p:cNvPr id="10" name="Slide Number Placeholder 9"/>
          <p:cNvSpPr>
            <a:spLocks noGrp="1"/>
          </p:cNvSpPr>
          <p:nvPr>
            <p:ph type="sldNum" sz="quarter" idx="12"/>
          </p:nvPr>
        </p:nvSpPr>
        <p:spPr/>
        <p:txBody>
          <a:bodyPr/>
          <a:lstStyle/>
          <a:p>
            <a:pPr algn="r"/>
            <a:fld id="{04F9D6DC-8C4E-4599-BF21-177D7E9FD0BC}" type="slidenum">
              <a:rPr lang="en-US" sz="1200" smtClean="0">
                <a:solidFill>
                  <a:prstClr val="black"/>
                </a:solidFill>
              </a:rPr>
              <a:pPr algn="r"/>
              <a:t>5</a:t>
            </a:fld>
            <a:endParaRPr lang="en-US" sz="1200" dirty="0">
              <a:solidFill>
                <a:prstClr val="black"/>
              </a:solidFill>
            </a:endParaRPr>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254" t="29715" r="12592" b="1322"/>
          <a:stretch/>
        </p:blipFill>
        <p:spPr bwMode="auto">
          <a:xfrm>
            <a:off x="1" y="2074836"/>
            <a:ext cx="9143999" cy="4646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8479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4532" y="76200"/>
            <a:ext cx="7813713" cy="769441"/>
          </a:xfrm>
          <a:prstGeom prst="rect">
            <a:avLst/>
          </a:prstGeom>
          <a:noFill/>
        </p:spPr>
        <p:txBody>
          <a:bodyPr wrap="square" rtlCol="0">
            <a:spAutoFit/>
          </a:bodyPr>
          <a:lstStyle/>
          <a:p>
            <a:r>
              <a:rPr lang="en-US" sz="2200" spc="-100" dirty="0">
                <a:solidFill>
                  <a:srgbClr val="3775A2"/>
                </a:solidFill>
                <a:latin typeface="Trebuchet MS"/>
                <a:cs typeface="Trebuchet MS"/>
              </a:rPr>
              <a:t>In The Game’s Aftermath, Yahoo! Released Some Seemingly Impressive Figures That They Positioned As Rivaling TV Telecasts</a:t>
            </a:r>
          </a:p>
        </p:txBody>
      </p:sp>
      <p:sp>
        <p:nvSpPr>
          <p:cNvPr id="5" name="TextBox 4"/>
          <p:cNvSpPr txBox="1"/>
          <p:nvPr/>
        </p:nvSpPr>
        <p:spPr>
          <a:xfrm>
            <a:off x="429658" y="1052041"/>
            <a:ext cx="8416886" cy="1446550"/>
          </a:xfrm>
          <a:prstGeom prst="rect">
            <a:avLst/>
          </a:prstGeom>
          <a:noFill/>
        </p:spPr>
        <p:txBody>
          <a:bodyPr wrap="square" rtlCol="0">
            <a:spAutoFit/>
          </a:bodyPr>
          <a:lstStyle/>
          <a:p>
            <a:r>
              <a:rPr lang="en-US" dirty="0">
                <a:solidFill>
                  <a:prstClr val="black"/>
                </a:solidFill>
                <a:latin typeface="Trebuchet MS" panose="020B0603020202020204" pitchFamily="34" charset="0"/>
              </a:rPr>
              <a:t>Yahoo! hailed the game stream as delivering an audience that rivals NFL games on live TV, their “big” headlines boasting:</a:t>
            </a:r>
          </a:p>
          <a:p>
            <a:endParaRPr lang="en-US" dirty="0">
              <a:solidFill>
                <a:prstClr val="black"/>
              </a:solidFill>
              <a:latin typeface="Trebuchet MS" panose="020B0603020202020204" pitchFamily="34" charset="0"/>
            </a:endParaRPr>
          </a:p>
          <a:p>
            <a:endParaRPr lang="en-US" dirty="0">
              <a:solidFill>
                <a:prstClr val="black"/>
              </a:solidFill>
              <a:latin typeface="Trebuchet MS" panose="020B0603020202020204" pitchFamily="34" charset="0"/>
            </a:endParaRPr>
          </a:p>
          <a:p>
            <a:endParaRPr lang="en-US" sz="1600" dirty="0">
              <a:solidFill>
                <a:prstClr val="black"/>
              </a:solidFill>
              <a:latin typeface="Trebuchet MS" panose="020B0603020202020204" pitchFamily="34" charset="0"/>
            </a:endParaRPr>
          </a:p>
        </p:txBody>
      </p:sp>
      <p:sp>
        <p:nvSpPr>
          <p:cNvPr id="10" name="Slide Number Placeholder 9"/>
          <p:cNvSpPr>
            <a:spLocks noGrp="1"/>
          </p:cNvSpPr>
          <p:nvPr>
            <p:ph type="sldNum" sz="quarter" idx="12"/>
          </p:nvPr>
        </p:nvSpPr>
        <p:spPr/>
        <p:txBody>
          <a:bodyPr/>
          <a:lstStyle/>
          <a:p>
            <a:pPr algn="r"/>
            <a:fld id="{04F9D6DC-8C4E-4599-BF21-177D7E9FD0BC}" type="slidenum">
              <a:rPr lang="en-US" sz="1200" smtClean="0">
                <a:solidFill>
                  <a:prstClr val="black"/>
                </a:solidFill>
              </a:rPr>
              <a:pPr algn="r"/>
              <a:t>6</a:t>
            </a:fld>
            <a:endParaRPr lang="en-US" sz="1200" dirty="0">
              <a:solidFill>
                <a:prstClr val="black"/>
              </a:solidFill>
            </a:endParaRPr>
          </a:p>
        </p:txBody>
      </p:sp>
      <p:sp>
        <p:nvSpPr>
          <p:cNvPr id="18" name="TextBox 17"/>
          <p:cNvSpPr txBox="1"/>
          <p:nvPr/>
        </p:nvSpPr>
        <p:spPr>
          <a:xfrm>
            <a:off x="518952" y="4515724"/>
            <a:ext cx="2976873" cy="830997"/>
          </a:xfrm>
          <a:prstGeom prst="rect">
            <a:avLst/>
          </a:prstGeom>
          <a:noFill/>
          <a:ln>
            <a:solidFill>
              <a:srgbClr val="FF0000"/>
            </a:solidFill>
          </a:ln>
        </p:spPr>
        <p:txBody>
          <a:bodyPr wrap="square" rtlCol="0">
            <a:spAutoFit/>
          </a:bodyPr>
          <a:lstStyle/>
          <a:p>
            <a:pPr algn="ctr"/>
            <a:r>
              <a:rPr lang="en-US" sz="2400" b="1" dirty="0">
                <a:solidFill>
                  <a:srgbClr val="FF0000"/>
                </a:solidFill>
              </a:rPr>
              <a:t>460 million total minutes “viewed”</a:t>
            </a:r>
          </a:p>
        </p:txBody>
      </p:sp>
      <p:sp>
        <p:nvSpPr>
          <p:cNvPr id="20" name="TextBox 19"/>
          <p:cNvSpPr txBox="1"/>
          <p:nvPr/>
        </p:nvSpPr>
        <p:spPr>
          <a:xfrm>
            <a:off x="547792" y="3333417"/>
            <a:ext cx="2919192" cy="830997"/>
          </a:xfrm>
          <a:prstGeom prst="rect">
            <a:avLst/>
          </a:prstGeom>
          <a:noFill/>
          <a:ln>
            <a:solidFill>
              <a:srgbClr val="FF0000"/>
            </a:solidFill>
          </a:ln>
        </p:spPr>
        <p:txBody>
          <a:bodyPr wrap="square" rtlCol="0">
            <a:spAutoFit/>
          </a:bodyPr>
          <a:lstStyle/>
          <a:p>
            <a:pPr algn="ctr"/>
            <a:r>
              <a:rPr lang="en-US" sz="2400" b="1" dirty="0">
                <a:solidFill>
                  <a:srgbClr val="FF0000"/>
                </a:solidFill>
              </a:rPr>
              <a:t>15.2 million </a:t>
            </a:r>
          </a:p>
          <a:p>
            <a:pPr algn="ctr"/>
            <a:r>
              <a:rPr lang="en-US" sz="2400" b="1" dirty="0">
                <a:solidFill>
                  <a:srgbClr val="FF0000"/>
                </a:solidFill>
              </a:rPr>
              <a:t>unique viewers</a:t>
            </a:r>
          </a:p>
        </p:txBody>
      </p:sp>
      <p:sp>
        <p:nvSpPr>
          <p:cNvPr id="21" name="TextBox 20"/>
          <p:cNvSpPr txBox="1"/>
          <p:nvPr/>
        </p:nvSpPr>
        <p:spPr>
          <a:xfrm>
            <a:off x="518951" y="2607175"/>
            <a:ext cx="2976873" cy="461665"/>
          </a:xfrm>
          <a:prstGeom prst="rect">
            <a:avLst/>
          </a:prstGeom>
          <a:noFill/>
          <a:ln>
            <a:solidFill>
              <a:srgbClr val="FF0000"/>
            </a:solidFill>
          </a:ln>
        </p:spPr>
        <p:txBody>
          <a:bodyPr wrap="square" rtlCol="0">
            <a:spAutoFit/>
          </a:bodyPr>
          <a:lstStyle/>
          <a:p>
            <a:pPr algn="ctr"/>
            <a:r>
              <a:rPr lang="en-US" sz="2400" b="1" dirty="0">
                <a:solidFill>
                  <a:srgbClr val="FF0000"/>
                </a:solidFill>
              </a:rPr>
              <a:t>33.6 million streams</a:t>
            </a:r>
          </a:p>
        </p:txBody>
      </p:sp>
      <p:pic>
        <p:nvPicPr>
          <p:cNvPr id="1032"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29600" t="19358" r="30592" b="49646"/>
          <a:stretch/>
        </p:blipFill>
        <p:spPr bwMode="auto">
          <a:xfrm>
            <a:off x="5045028" y="5613893"/>
            <a:ext cx="2502265" cy="10959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0" name="TextBox 29"/>
          <p:cNvSpPr txBox="1"/>
          <p:nvPr/>
        </p:nvSpPr>
        <p:spPr>
          <a:xfrm>
            <a:off x="1220856" y="5776545"/>
            <a:ext cx="3760881" cy="738664"/>
          </a:xfrm>
          <a:prstGeom prst="rect">
            <a:avLst/>
          </a:prstGeom>
          <a:noFill/>
        </p:spPr>
        <p:txBody>
          <a:bodyPr wrap="square" rtlCol="0">
            <a:spAutoFit/>
          </a:bodyPr>
          <a:lstStyle/>
          <a:p>
            <a:r>
              <a:rPr lang="en-US" sz="1400" dirty="0">
                <a:solidFill>
                  <a:prstClr val="black"/>
                </a:solidFill>
                <a:latin typeface="Trebuchet MS" panose="020B0603020202020204" pitchFamily="34" charset="0"/>
              </a:rPr>
              <a:t>Even Sports </a:t>
            </a:r>
            <a:r>
              <a:rPr lang="en-US" sz="1400" dirty="0" err="1">
                <a:solidFill>
                  <a:prstClr val="black"/>
                </a:solidFill>
                <a:latin typeface="Trebuchet MS" panose="020B0603020202020204" pitchFamily="34" charset="0"/>
              </a:rPr>
              <a:t>Illustrated’s</a:t>
            </a:r>
            <a:r>
              <a:rPr lang="en-US" sz="1400" dirty="0">
                <a:solidFill>
                  <a:prstClr val="black"/>
                </a:solidFill>
                <a:latin typeface="Trebuchet MS" panose="020B0603020202020204" pitchFamily="34" charset="0"/>
              </a:rPr>
              <a:t> Peter King tweeted out a very favorable “comparison” between Yahoo’s streaming &amp; NFL on TV</a:t>
            </a:r>
            <a:endParaRPr lang="en-US" sz="1200" dirty="0">
              <a:solidFill>
                <a:prstClr val="black"/>
              </a:solidFill>
              <a:latin typeface="Trebuchet MS" panose="020B0603020202020204" pitchFamily="34" charset="0"/>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1572" t="35915" r="12963" b="20000"/>
          <a:stretch/>
        </p:blipFill>
        <p:spPr bwMode="auto">
          <a:xfrm>
            <a:off x="3512278" y="2490891"/>
            <a:ext cx="5619964" cy="3065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000" t="25066" r="12963" b="64433"/>
          <a:stretch/>
        </p:blipFill>
        <p:spPr bwMode="auto">
          <a:xfrm>
            <a:off x="-1" y="1740670"/>
            <a:ext cx="9144001" cy="693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7913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4532" y="76200"/>
            <a:ext cx="7813713" cy="769441"/>
          </a:xfrm>
          <a:prstGeom prst="rect">
            <a:avLst/>
          </a:prstGeom>
          <a:noFill/>
        </p:spPr>
        <p:txBody>
          <a:bodyPr wrap="square" rtlCol="0">
            <a:spAutoFit/>
          </a:bodyPr>
          <a:lstStyle/>
          <a:p>
            <a:r>
              <a:rPr lang="en-US" sz="2200" spc="-100" dirty="0">
                <a:solidFill>
                  <a:srgbClr val="3775A2"/>
                </a:solidFill>
                <a:latin typeface="Trebuchet MS"/>
                <a:cs typeface="Trebuchet MS"/>
              </a:rPr>
              <a:t>But A Deeper Dive Into The Numbers Told A Vastly Different Story; </a:t>
            </a:r>
          </a:p>
          <a:p>
            <a:r>
              <a:rPr lang="en-US" sz="2200" spc="-100" dirty="0">
                <a:solidFill>
                  <a:srgbClr val="3775A2"/>
                </a:solidFill>
                <a:latin typeface="Trebuchet MS"/>
                <a:cs typeface="Trebuchet MS"/>
              </a:rPr>
              <a:t>A Much Less Impressive One For Yahoo! </a:t>
            </a:r>
          </a:p>
        </p:txBody>
      </p:sp>
      <p:sp>
        <p:nvSpPr>
          <p:cNvPr id="5" name="TextBox 4"/>
          <p:cNvSpPr txBox="1"/>
          <p:nvPr/>
        </p:nvSpPr>
        <p:spPr>
          <a:xfrm>
            <a:off x="429658" y="1006885"/>
            <a:ext cx="8416886" cy="4216539"/>
          </a:xfrm>
          <a:prstGeom prst="rect">
            <a:avLst/>
          </a:prstGeom>
          <a:noFill/>
        </p:spPr>
        <p:txBody>
          <a:bodyPr wrap="square" rtlCol="0">
            <a:spAutoFit/>
          </a:bodyPr>
          <a:lstStyle/>
          <a:p>
            <a:r>
              <a:rPr lang="en-US" dirty="0">
                <a:solidFill>
                  <a:prstClr val="black"/>
                </a:solidFill>
                <a:latin typeface="Trebuchet MS" panose="020B0603020202020204" pitchFamily="34" charset="0"/>
              </a:rPr>
              <a:t>Many in the press though called Yahoo! for a “false start” quickly after they published their streaming figures:</a:t>
            </a:r>
          </a:p>
          <a:p>
            <a:endParaRPr lang="en-US" dirty="0">
              <a:solidFill>
                <a:prstClr val="black"/>
              </a:solidFill>
              <a:latin typeface="Trebuchet MS" panose="020B0603020202020204" pitchFamily="34" charset="0"/>
            </a:endParaRPr>
          </a:p>
          <a:p>
            <a:endParaRPr lang="en-US" dirty="0">
              <a:solidFill>
                <a:prstClr val="black"/>
              </a:solidFill>
              <a:latin typeface="Trebuchet MS" panose="020B0603020202020204" pitchFamily="34" charset="0"/>
            </a:endParaRPr>
          </a:p>
          <a:p>
            <a:endParaRPr lang="en-US" dirty="0">
              <a:solidFill>
                <a:prstClr val="black"/>
              </a:solidFill>
              <a:latin typeface="Trebuchet MS" panose="020B0603020202020204" pitchFamily="34" charset="0"/>
            </a:endParaRPr>
          </a:p>
          <a:p>
            <a:endParaRPr lang="en-US" dirty="0">
              <a:solidFill>
                <a:prstClr val="black"/>
              </a:solidFill>
              <a:latin typeface="Trebuchet MS" panose="020B0603020202020204" pitchFamily="34" charset="0"/>
            </a:endParaRPr>
          </a:p>
          <a:p>
            <a:endParaRPr lang="en-US" dirty="0">
              <a:solidFill>
                <a:prstClr val="black"/>
              </a:solidFill>
              <a:latin typeface="Trebuchet MS" panose="020B0603020202020204" pitchFamily="34" charset="0"/>
            </a:endParaRPr>
          </a:p>
          <a:p>
            <a:endParaRPr lang="en-US" dirty="0">
              <a:solidFill>
                <a:prstClr val="black"/>
              </a:solidFill>
              <a:latin typeface="Trebuchet MS" panose="020B0603020202020204" pitchFamily="34" charset="0"/>
            </a:endParaRPr>
          </a:p>
          <a:p>
            <a:endParaRPr lang="en-US" dirty="0">
              <a:solidFill>
                <a:prstClr val="black"/>
              </a:solidFill>
              <a:latin typeface="Trebuchet MS" panose="020B0603020202020204" pitchFamily="34" charset="0"/>
            </a:endParaRPr>
          </a:p>
          <a:p>
            <a:endParaRPr lang="en-US" dirty="0">
              <a:solidFill>
                <a:prstClr val="black"/>
              </a:solidFill>
              <a:latin typeface="Trebuchet MS" panose="020B0603020202020204" pitchFamily="34" charset="0"/>
            </a:endParaRPr>
          </a:p>
          <a:p>
            <a:endParaRPr lang="en-US" sz="800" i="1" dirty="0">
              <a:solidFill>
                <a:prstClr val="black"/>
              </a:solidFill>
              <a:latin typeface="Trebuchet MS" panose="020B0603020202020204" pitchFamily="34" charset="0"/>
            </a:endParaRPr>
          </a:p>
          <a:p>
            <a:r>
              <a:rPr lang="en-US" i="1" dirty="0">
                <a:solidFill>
                  <a:prstClr val="black"/>
                </a:solidFill>
                <a:latin typeface="Trebuchet MS" panose="020B0603020202020204" pitchFamily="34" charset="0"/>
              </a:rPr>
              <a:t>Why?  Because when looking at key measurements within respective media:</a:t>
            </a:r>
          </a:p>
          <a:p>
            <a:endParaRPr lang="en-US" dirty="0">
              <a:solidFill>
                <a:prstClr val="black"/>
              </a:solidFill>
              <a:latin typeface="Trebuchet MS" panose="020B0603020202020204" pitchFamily="34" charset="0"/>
            </a:endParaRPr>
          </a:p>
          <a:p>
            <a:endParaRPr lang="en-US" dirty="0">
              <a:solidFill>
                <a:prstClr val="black"/>
              </a:solidFill>
              <a:latin typeface="Trebuchet MS" panose="020B0603020202020204" pitchFamily="34" charset="0"/>
            </a:endParaRPr>
          </a:p>
          <a:p>
            <a:endParaRPr lang="en-US" sz="1600" dirty="0">
              <a:solidFill>
                <a:prstClr val="black"/>
              </a:solidFill>
              <a:latin typeface="Trebuchet MS" panose="020B0603020202020204" pitchFamily="34" charset="0"/>
            </a:endParaRPr>
          </a:p>
        </p:txBody>
      </p:sp>
      <p:sp>
        <p:nvSpPr>
          <p:cNvPr id="10" name="Slide Number Placeholder 9"/>
          <p:cNvSpPr>
            <a:spLocks noGrp="1"/>
          </p:cNvSpPr>
          <p:nvPr>
            <p:ph type="sldNum" sz="quarter" idx="12"/>
          </p:nvPr>
        </p:nvSpPr>
        <p:spPr/>
        <p:txBody>
          <a:bodyPr/>
          <a:lstStyle/>
          <a:p>
            <a:pPr algn="r"/>
            <a:fld id="{04F9D6DC-8C4E-4599-BF21-177D7E9FD0BC}" type="slidenum">
              <a:rPr lang="en-US" sz="1200" smtClean="0">
                <a:solidFill>
                  <a:prstClr val="black"/>
                </a:solidFill>
              </a:rPr>
              <a:pPr algn="r"/>
              <a:t>7</a:t>
            </a:fld>
            <a:endParaRPr lang="en-US" sz="1200" dirty="0">
              <a:solidFill>
                <a:prstClr val="black"/>
              </a:solidFill>
            </a:endParaRPr>
          </a:p>
        </p:txBody>
      </p:sp>
      <p:sp>
        <p:nvSpPr>
          <p:cNvPr id="38" name="TextBox 37"/>
          <p:cNvSpPr txBox="1"/>
          <p:nvPr/>
        </p:nvSpPr>
        <p:spPr>
          <a:xfrm>
            <a:off x="616115" y="4732341"/>
            <a:ext cx="1973814" cy="369332"/>
          </a:xfrm>
          <a:prstGeom prst="rect">
            <a:avLst/>
          </a:prstGeom>
          <a:noFill/>
          <a:ln>
            <a:noFill/>
          </a:ln>
        </p:spPr>
        <p:txBody>
          <a:bodyPr wrap="square" rtlCol="0">
            <a:spAutoFit/>
          </a:bodyPr>
          <a:lstStyle/>
          <a:p>
            <a:pPr algn="ctr"/>
            <a:r>
              <a:rPr lang="en-US" b="1" dirty="0"/>
              <a:t>Streams</a:t>
            </a:r>
          </a:p>
        </p:txBody>
      </p:sp>
      <p:sp>
        <p:nvSpPr>
          <p:cNvPr id="39" name="Not Equal 38"/>
          <p:cNvSpPr/>
          <p:nvPr/>
        </p:nvSpPr>
        <p:spPr>
          <a:xfrm>
            <a:off x="3843947" y="4675443"/>
            <a:ext cx="702143" cy="483128"/>
          </a:xfrm>
          <a:prstGeom prst="mathNotEqual">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solidFill>
            </a:endParaRPr>
          </a:p>
        </p:txBody>
      </p:sp>
      <p:sp>
        <p:nvSpPr>
          <p:cNvPr id="40" name="TextBox 39"/>
          <p:cNvSpPr txBox="1"/>
          <p:nvPr/>
        </p:nvSpPr>
        <p:spPr>
          <a:xfrm>
            <a:off x="5462581" y="4761399"/>
            <a:ext cx="3152609" cy="861774"/>
          </a:xfrm>
          <a:prstGeom prst="rect">
            <a:avLst/>
          </a:prstGeom>
          <a:noFill/>
          <a:ln>
            <a:noFill/>
          </a:ln>
        </p:spPr>
        <p:txBody>
          <a:bodyPr wrap="square" rtlCol="0">
            <a:spAutoFit/>
          </a:bodyPr>
          <a:lstStyle/>
          <a:p>
            <a:pPr algn="ctr"/>
            <a:r>
              <a:rPr lang="en-US" b="1" dirty="0"/>
              <a:t>Average Audience</a:t>
            </a:r>
          </a:p>
          <a:p>
            <a:pPr algn="ctr"/>
            <a:r>
              <a:rPr lang="en-US" sz="1400" b="1" dirty="0"/>
              <a:t>(rating)</a:t>
            </a:r>
          </a:p>
          <a:p>
            <a:pPr algn="ctr"/>
            <a:endParaRPr lang="en-US" b="1" dirty="0"/>
          </a:p>
        </p:txBody>
      </p:sp>
      <p:sp>
        <p:nvSpPr>
          <p:cNvPr id="41" name="TextBox 40"/>
          <p:cNvSpPr txBox="1"/>
          <p:nvPr/>
        </p:nvSpPr>
        <p:spPr>
          <a:xfrm>
            <a:off x="142266" y="5450865"/>
            <a:ext cx="3084723" cy="369332"/>
          </a:xfrm>
          <a:prstGeom prst="rect">
            <a:avLst/>
          </a:prstGeom>
          <a:noFill/>
          <a:ln>
            <a:noFill/>
          </a:ln>
        </p:spPr>
        <p:txBody>
          <a:bodyPr wrap="square" rtlCol="0">
            <a:spAutoFit/>
          </a:bodyPr>
          <a:lstStyle/>
          <a:p>
            <a:pPr algn="ctr"/>
            <a:r>
              <a:rPr lang="en-US" b="1" dirty="0"/>
              <a:t>Unique Viewers</a:t>
            </a:r>
          </a:p>
        </p:txBody>
      </p:sp>
      <p:sp>
        <p:nvSpPr>
          <p:cNvPr id="43" name="TextBox 42"/>
          <p:cNvSpPr txBox="1"/>
          <p:nvPr/>
        </p:nvSpPr>
        <p:spPr>
          <a:xfrm>
            <a:off x="5460741" y="5446567"/>
            <a:ext cx="3152609" cy="584775"/>
          </a:xfrm>
          <a:prstGeom prst="rect">
            <a:avLst/>
          </a:prstGeom>
          <a:noFill/>
          <a:ln>
            <a:noFill/>
          </a:ln>
        </p:spPr>
        <p:txBody>
          <a:bodyPr wrap="square" rtlCol="0">
            <a:spAutoFit/>
          </a:bodyPr>
          <a:lstStyle/>
          <a:p>
            <a:pPr algn="ctr"/>
            <a:r>
              <a:rPr lang="en-US" b="1" dirty="0"/>
              <a:t>Average Audience</a:t>
            </a:r>
            <a:br>
              <a:rPr lang="en-US" b="1" dirty="0"/>
            </a:br>
            <a:r>
              <a:rPr lang="en-US" sz="1400" b="1" dirty="0"/>
              <a:t>(rating)</a:t>
            </a:r>
          </a:p>
        </p:txBody>
      </p:sp>
      <p:sp>
        <p:nvSpPr>
          <p:cNvPr id="44" name="TextBox 43"/>
          <p:cNvSpPr txBox="1"/>
          <p:nvPr/>
        </p:nvSpPr>
        <p:spPr>
          <a:xfrm>
            <a:off x="616115" y="4377840"/>
            <a:ext cx="1973814" cy="369332"/>
          </a:xfrm>
          <a:prstGeom prst="rect">
            <a:avLst/>
          </a:prstGeom>
          <a:noFill/>
          <a:ln>
            <a:noFill/>
          </a:ln>
        </p:spPr>
        <p:txBody>
          <a:bodyPr wrap="square" rtlCol="0">
            <a:spAutoFit/>
          </a:bodyPr>
          <a:lstStyle/>
          <a:p>
            <a:pPr algn="ctr"/>
            <a:r>
              <a:rPr lang="en-US" b="1" u="sng" dirty="0"/>
              <a:t>Digital</a:t>
            </a:r>
          </a:p>
        </p:txBody>
      </p:sp>
      <p:sp>
        <p:nvSpPr>
          <p:cNvPr id="45" name="TextBox 44"/>
          <p:cNvSpPr txBox="1"/>
          <p:nvPr/>
        </p:nvSpPr>
        <p:spPr>
          <a:xfrm>
            <a:off x="5460742" y="4401054"/>
            <a:ext cx="3152609" cy="369332"/>
          </a:xfrm>
          <a:prstGeom prst="rect">
            <a:avLst/>
          </a:prstGeom>
          <a:noFill/>
          <a:ln>
            <a:noFill/>
          </a:ln>
        </p:spPr>
        <p:txBody>
          <a:bodyPr wrap="square" rtlCol="0">
            <a:spAutoFit/>
          </a:bodyPr>
          <a:lstStyle/>
          <a:p>
            <a:pPr algn="ctr"/>
            <a:r>
              <a:rPr lang="en-US" b="1" u="sng" dirty="0"/>
              <a:t>Television</a:t>
            </a:r>
          </a:p>
        </p:txBody>
      </p:sp>
      <p:sp>
        <p:nvSpPr>
          <p:cNvPr id="49" name="Not Equal 48"/>
          <p:cNvSpPr/>
          <p:nvPr/>
        </p:nvSpPr>
        <p:spPr>
          <a:xfrm>
            <a:off x="3841917" y="5416998"/>
            <a:ext cx="702143" cy="483128"/>
          </a:xfrm>
          <a:prstGeom prst="mathNotEqual">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solidFill>
            </a:endParaRPr>
          </a:p>
        </p:txBody>
      </p:sp>
      <p:sp>
        <p:nvSpPr>
          <p:cNvPr id="55" name="TextBox 54"/>
          <p:cNvSpPr txBox="1"/>
          <p:nvPr/>
        </p:nvSpPr>
        <p:spPr>
          <a:xfrm>
            <a:off x="147909" y="6167715"/>
            <a:ext cx="3084723" cy="369332"/>
          </a:xfrm>
          <a:prstGeom prst="rect">
            <a:avLst/>
          </a:prstGeom>
          <a:noFill/>
          <a:ln>
            <a:noFill/>
          </a:ln>
        </p:spPr>
        <p:txBody>
          <a:bodyPr wrap="square" rtlCol="0">
            <a:spAutoFit/>
          </a:bodyPr>
          <a:lstStyle/>
          <a:p>
            <a:pPr algn="ctr"/>
            <a:r>
              <a:rPr lang="en-US" b="1" dirty="0"/>
              <a:t>Global Stats</a:t>
            </a:r>
          </a:p>
        </p:txBody>
      </p:sp>
      <p:sp>
        <p:nvSpPr>
          <p:cNvPr id="56" name="TextBox 55"/>
          <p:cNvSpPr txBox="1"/>
          <p:nvPr/>
        </p:nvSpPr>
        <p:spPr>
          <a:xfrm>
            <a:off x="5466384" y="6163417"/>
            <a:ext cx="3152609" cy="369332"/>
          </a:xfrm>
          <a:prstGeom prst="rect">
            <a:avLst/>
          </a:prstGeom>
          <a:noFill/>
          <a:ln>
            <a:noFill/>
          </a:ln>
        </p:spPr>
        <p:txBody>
          <a:bodyPr wrap="square" rtlCol="0">
            <a:spAutoFit/>
          </a:bodyPr>
          <a:lstStyle/>
          <a:p>
            <a:pPr algn="ctr"/>
            <a:r>
              <a:rPr lang="en-US" b="1" dirty="0"/>
              <a:t>U.S. Audience</a:t>
            </a:r>
            <a:endParaRPr lang="en-US" sz="1400" b="1" dirty="0"/>
          </a:p>
        </p:txBody>
      </p:sp>
      <p:sp>
        <p:nvSpPr>
          <p:cNvPr id="57" name="Not Equal 56"/>
          <p:cNvSpPr/>
          <p:nvPr/>
        </p:nvSpPr>
        <p:spPr>
          <a:xfrm>
            <a:off x="3847560" y="6133848"/>
            <a:ext cx="702143" cy="483128"/>
          </a:xfrm>
          <a:prstGeom prst="mathNotEqual">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solidFill>
            </a:endParaRPr>
          </a:p>
        </p:txBody>
      </p:sp>
      <p:sp>
        <p:nvSpPr>
          <p:cNvPr id="2048" name="Rectangle 2047"/>
          <p:cNvSpPr/>
          <p:nvPr/>
        </p:nvSpPr>
        <p:spPr>
          <a:xfrm>
            <a:off x="372534" y="3804356"/>
            <a:ext cx="8116711" cy="2917119"/>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81" t="24585" r="13111" b="46777"/>
          <a:stretch/>
        </p:blipFill>
        <p:spPr bwMode="auto">
          <a:xfrm>
            <a:off x="0" y="1663177"/>
            <a:ext cx="9144000" cy="2006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8572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18640" y="5456506"/>
            <a:ext cx="8438921" cy="849188"/>
          </a:xfrm>
          <a:prstGeom prst="rect">
            <a:avLst/>
          </a:prstGeom>
          <a:solidFill>
            <a:schemeClr val="tx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2" name="Rectangle 11"/>
          <p:cNvSpPr/>
          <p:nvPr/>
        </p:nvSpPr>
        <p:spPr>
          <a:xfrm>
            <a:off x="429658" y="4268150"/>
            <a:ext cx="8427903" cy="622840"/>
          </a:xfrm>
          <a:prstGeom prst="rect">
            <a:avLst/>
          </a:prstGeom>
          <a:solidFill>
            <a:schemeClr val="tx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6" name="Rectangle 5"/>
          <p:cNvSpPr/>
          <p:nvPr/>
        </p:nvSpPr>
        <p:spPr>
          <a:xfrm>
            <a:off x="418640" y="2142440"/>
            <a:ext cx="8438921" cy="1628047"/>
          </a:xfrm>
          <a:prstGeom prst="rect">
            <a:avLst/>
          </a:prstGeom>
          <a:solidFill>
            <a:schemeClr val="tx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7" name="TextBox 6"/>
          <p:cNvSpPr txBox="1"/>
          <p:nvPr/>
        </p:nvSpPr>
        <p:spPr>
          <a:xfrm>
            <a:off x="184532" y="76200"/>
            <a:ext cx="7813713" cy="800219"/>
          </a:xfrm>
          <a:prstGeom prst="rect">
            <a:avLst/>
          </a:prstGeom>
          <a:noFill/>
        </p:spPr>
        <p:txBody>
          <a:bodyPr wrap="square" rtlCol="0">
            <a:spAutoFit/>
          </a:bodyPr>
          <a:lstStyle/>
          <a:p>
            <a:r>
              <a:rPr lang="en-US" sz="2400" spc="-100" dirty="0">
                <a:solidFill>
                  <a:srgbClr val="3775A2"/>
                </a:solidFill>
                <a:latin typeface="Trebuchet MS"/>
                <a:cs typeface="Trebuchet MS"/>
              </a:rPr>
              <a:t>This Is The Multi-Screen Measurement Paradox:</a:t>
            </a:r>
          </a:p>
          <a:p>
            <a:r>
              <a:rPr lang="en-US" sz="2200" spc="-100" dirty="0">
                <a:solidFill>
                  <a:srgbClr val="3775A2"/>
                </a:solidFill>
                <a:latin typeface="Trebuchet MS"/>
                <a:cs typeface="Trebuchet MS"/>
              </a:rPr>
              <a:t>Digital Metrics Do Not Equate To Television’s Average Ratings</a:t>
            </a:r>
          </a:p>
        </p:txBody>
      </p:sp>
      <p:sp>
        <p:nvSpPr>
          <p:cNvPr id="10" name="Slide Number Placeholder 9"/>
          <p:cNvSpPr>
            <a:spLocks noGrp="1"/>
          </p:cNvSpPr>
          <p:nvPr>
            <p:ph type="sldNum" sz="quarter" idx="12"/>
          </p:nvPr>
        </p:nvSpPr>
        <p:spPr/>
        <p:txBody>
          <a:bodyPr/>
          <a:lstStyle/>
          <a:p>
            <a:pPr algn="r"/>
            <a:fld id="{04F9D6DC-8C4E-4599-BF21-177D7E9FD0BC}" type="slidenum">
              <a:rPr lang="en-US" sz="1200" smtClean="0"/>
              <a:pPr algn="r"/>
              <a:t>8</a:t>
            </a:fld>
            <a:endParaRPr lang="en-US" sz="1200" dirty="0"/>
          </a:p>
        </p:txBody>
      </p:sp>
      <p:sp>
        <p:nvSpPr>
          <p:cNvPr id="11" name="TextBox 10"/>
          <p:cNvSpPr txBox="1"/>
          <p:nvPr/>
        </p:nvSpPr>
        <p:spPr>
          <a:xfrm>
            <a:off x="429658" y="1810982"/>
            <a:ext cx="2514634" cy="338554"/>
          </a:xfrm>
          <a:prstGeom prst="rect">
            <a:avLst/>
          </a:prstGeom>
          <a:noFill/>
        </p:spPr>
        <p:txBody>
          <a:bodyPr wrap="square" rtlCol="0">
            <a:spAutoFit/>
          </a:bodyPr>
          <a:lstStyle/>
          <a:p>
            <a:r>
              <a:rPr lang="en-US" sz="1600" u="sng" dirty="0">
                <a:latin typeface="Trebuchet MS" panose="020B0603020202020204" pitchFamily="34" charset="0"/>
              </a:rPr>
              <a:t>NFL On Yahoo! Streaming</a:t>
            </a:r>
          </a:p>
        </p:txBody>
      </p:sp>
      <p:sp>
        <p:nvSpPr>
          <p:cNvPr id="13" name="TextBox 12"/>
          <p:cNvSpPr txBox="1"/>
          <p:nvPr/>
        </p:nvSpPr>
        <p:spPr>
          <a:xfrm>
            <a:off x="429929" y="3947799"/>
            <a:ext cx="2514634" cy="338554"/>
          </a:xfrm>
          <a:prstGeom prst="rect">
            <a:avLst/>
          </a:prstGeom>
          <a:noFill/>
        </p:spPr>
        <p:txBody>
          <a:bodyPr wrap="square" rtlCol="0">
            <a:spAutoFit/>
          </a:bodyPr>
          <a:lstStyle/>
          <a:p>
            <a:r>
              <a:rPr lang="en-US" sz="1600" u="sng" dirty="0">
                <a:latin typeface="Trebuchet MS" panose="020B0603020202020204" pitchFamily="34" charset="0"/>
              </a:rPr>
              <a:t>NFL On TV</a:t>
            </a:r>
          </a:p>
        </p:txBody>
      </p:sp>
      <p:sp>
        <p:nvSpPr>
          <p:cNvPr id="14" name="TextBox 13"/>
          <p:cNvSpPr txBox="1"/>
          <p:nvPr/>
        </p:nvSpPr>
        <p:spPr>
          <a:xfrm>
            <a:off x="424282" y="5150076"/>
            <a:ext cx="3075273" cy="338554"/>
          </a:xfrm>
          <a:prstGeom prst="rect">
            <a:avLst/>
          </a:prstGeom>
          <a:noFill/>
        </p:spPr>
        <p:txBody>
          <a:bodyPr wrap="square" rtlCol="0">
            <a:spAutoFit/>
          </a:bodyPr>
          <a:lstStyle/>
          <a:p>
            <a:r>
              <a:rPr lang="en-US" sz="1600" u="sng" dirty="0">
                <a:latin typeface="Trebuchet MS" panose="020B0603020202020204" pitchFamily="34" charset="0"/>
              </a:rPr>
              <a:t>The Real Truth</a:t>
            </a:r>
          </a:p>
        </p:txBody>
      </p:sp>
      <p:sp>
        <p:nvSpPr>
          <p:cNvPr id="5" name="TextBox 4"/>
          <p:cNvSpPr txBox="1"/>
          <p:nvPr/>
        </p:nvSpPr>
        <p:spPr>
          <a:xfrm>
            <a:off x="429929" y="1131064"/>
            <a:ext cx="8522160" cy="5309146"/>
          </a:xfrm>
          <a:prstGeom prst="rect">
            <a:avLst/>
          </a:prstGeom>
          <a:noFill/>
        </p:spPr>
        <p:txBody>
          <a:bodyPr wrap="square" rtlCol="0">
            <a:spAutoFit/>
          </a:bodyPr>
          <a:lstStyle/>
          <a:p>
            <a:r>
              <a:rPr lang="en-US" sz="1600" dirty="0">
                <a:latin typeface="Trebuchet MS" panose="020B0603020202020204" pitchFamily="34" charset="0"/>
              </a:rPr>
              <a:t>Looking at the Yahoo! streaming figures through a similar lens as the standard TV measurement, average audience, the comparable results are much different: </a:t>
            </a:r>
          </a:p>
          <a:p>
            <a:endParaRPr lang="en-US" sz="700" dirty="0">
              <a:latin typeface="Trebuchet MS" panose="020B0603020202020204" pitchFamily="34" charset="0"/>
            </a:endParaRPr>
          </a:p>
          <a:p>
            <a:endParaRPr lang="en-US" sz="1600" dirty="0">
              <a:latin typeface="Trebuchet MS" panose="020B0603020202020204" pitchFamily="34" charset="0"/>
            </a:endParaRPr>
          </a:p>
          <a:p>
            <a:pPr algn="ctr"/>
            <a:endParaRPr lang="en-US" sz="1100" dirty="0">
              <a:latin typeface="Trebuchet MS" panose="020B0603020202020204" pitchFamily="34" charset="0"/>
            </a:endParaRPr>
          </a:p>
          <a:p>
            <a:pPr marL="285750" indent="-285750">
              <a:buFont typeface="Arial" panose="020B0604020202020204" pitchFamily="34" charset="0"/>
              <a:buChar char="•"/>
            </a:pPr>
            <a:r>
              <a:rPr lang="en-US" sz="1600" dirty="0">
                <a:solidFill>
                  <a:schemeClr val="bg1"/>
                </a:solidFill>
                <a:latin typeface="Trebuchet MS" panose="020B0603020202020204" pitchFamily="34" charset="0"/>
              </a:rPr>
              <a:t>Based on the “total minutes viewed” (# of streams is rather irrelevant) and length of the game (195 mins), the average streamer only watched for around 30 minutes which meant there was an </a:t>
            </a:r>
            <a:r>
              <a:rPr lang="en-US" b="1" i="1" dirty="0">
                <a:solidFill>
                  <a:schemeClr val="bg1"/>
                </a:solidFill>
                <a:latin typeface="Trebuchet MS" panose="020B0603020202020204" pitchFamily="34" charset="0"/>
              </a:rPr>
              <a:t>average viewership per minute of 2.36 million</a:t>
            </a:r>
            <a:r>
              <a:rPr lang="en-US" sz="1600" dirty="0">
                <a:solidFill>
                  <a:schemeClr val="bg1"/>
                </a:solidFill>
                <a:latin typeface="Trebuchet MS" panose="020B0603020202020204" pitchFamily="34" charset="0"/>
              </a:rPr>
              <a:t>  </a:t>
            </a:r>
          </a:p>
          <a:p>
            <a:pPr marL="285750" indent="-285750">
              <a:buFont typeface="Arial" panose="020B0604020202020204" pitchFamily="34" charset="0"/>
              <a:buChar char="•"/>
            </a:pPr>
            <a:endParaRPr lang="en-US" sz="1000" dirty="0">
              <a:solidFill>
                <a:schemeClr val="bg1"/>
              </a:solidFill>
              <a:latin typeface="Trebuchet MS" panose="020B0603020202020204" pitchFamily="34" charset="0"/>
            </a:endParaRPr>
          </a:p>
          <a:p>
            <a:pPr marL="285750" indent="-285750">
              <a:buFont typeface="Arial" panose="020B0604020202020204" pitchFamily="34" charset="0"/>
              <a:buChar char="•"/>
            </a:pPr>
            <a:r>
              <a:rPr lang="en-US" sz="1600" dirty="0">
                <a:solidFill>
                  <a:schemeClr val="bg1"/>
                </a:solidFill>
                <a:latin typeface="Trebuchet MS" panose="020B0603020202020204" pitchFamily="34" charset="0"/>
              </a:rPr>
              <a:t>Since approximately 33% were outside of the country, this meant there was an:</a:t>
            </a:r>
          </a:p>
          <a:p>
            <a:r>
              <a:rPr lang="en-US" b="1" i="1" dirty="0">
                <a:solidFill>
                  <a:schemeClr val="bg1"/>
                </a:solidFill>
                <a:latin typeface="Trebuchet MS" panose="020B0603020202020204" pitchFamily="34" charset="0"/>
              </a:rPr>
              <a:t>		</a:t>
            </a:r>
            <a:r>
              <a:rPr lang="en-US" b="1" i="1" u="sng" dirty="0">
                <a:solidFill>
                  <a:schemeClr val="bg1"/>
                </a:solidFill>
                <a:latin typeface="Trebuchet MS" panose="020B0603020202020204" pitchFamily="34" charset="0"/>
              </a:rPr>
              <a:t>average U.S. audience of approximately 1.64 million</a:t>
            </a:r>
          </a:p>
          <a:p>
            <a:pPr algn="ctr"/>
            <a:endParaRPr lang="en-US" b="1" i="1" dirty="0">
              <a:latin typeface="Trebuchet MS" panose="020B0603020202020204" pitchFamily="34" charset="0"/>
            </a:endParaRPr>
          </a:p>
          <a:p>
            <a:pPr algn="ctr"/>
            <a:endParaRPr lang="en-US" b="1" i="1" dirty="0">
              <a:latin typeface="Trebuchet MS" panose="020B0603020202020204" pitchFamily="34" charset="0"/>
            </a:endParaRPr>
          </a:p>
          <a:p>
            <a:pPr algn="ctr"/>
            <a:endParaRPr lang="en-US" sz="900" b="1" i="1" dirty="0">
              <a:latin typeface="Trebuchet MS" panose="020B0603020202020204" pitchFamily="34" charset="0"/>
            </a:endParaRPr>
          </a:p>
          <a:p>
            <a:pPr marL="285750" indent="-285750">
              <a:buFont typeface="Arial" panose="020B0604020202020204" pitchFamily="34" charset="0"/>
              <a:buChar char="•"/>
            </a:pPr>
            <a:r>
              <a:rPr lang="en-US" sz="1600" dirty="0">
                <a:solidFill>
                  <a:schemeClr val="bg1"/>
                </a:solidFill>
                <a:latin typeface="Trebuchet MS" panose="020B0603020202020204" pitchFamily="34" charset="0"/>
              </a:rPr>
              <a:t>In comparison, NFL telecasts on TV (afternoon &amp; night games) have an:</a:t>
            </a:r>
          </a:p>
          <a:p>
            <a:pPr algn="ctr"/>
            <a:r>
              <a:rPr lang="en-US" b="1" i="1" u="sng" dirty="0">
                <a:solidFill>
                  <a:schemeClr val="bg1"/>
                </a:solidFill>
                <a:latin typeface="Trebuchet MS" panose="020B0603020202020204" pitchFamily="34" charset="0"/>
              </a:rPr>
              <a:t>average audience of 18.2 million viewers</a:t>
            </a:r>
          </a:p>
          <a:p>
            <a:pPr algn="ctr"/>
            <a:endParaRPr lang="en-US" b="1" i="1" u="sng" dirty="0">
              <a:solidFill>
                <a:schemeClr val="bg1"/>
              </a:solidFill>
              <a:latin typeface="Trebuchet MS" panose="020B0603020202020204" pitchFamily="34" charset="0"/>
            </a:endParaRPr>
          </a:p>
          <a:p>
            <a:pPr algn="ctr"/>
            <a:endParaRPr lang="en-US" b="1" i="1" u="sng" dirty="0">
              <a:solidFill>
                <a:schemeClr val="bg1"/>
              </a:solidFill>
              <a:latin typeface="Trebuchet MS" panose="020B0603020202020204" pitchFamily="34" charset="0"/>
            </a:endParaRPr>
          </a:p>
          <a:p>
            <a:pPr algn="ctr"/>
            <a:endParaRPr lang="en-US" sz="900" dirty="0">
              <a:solidFill>
                <a:schemeClr val="bg1"/>
              </a:solidFill>
              <a:latin typeface="Trebuchet MS" panose="020B0603020202020204" pitchFamily="34" charset="0"/>
            </a:endParaRPr>
          </a:p>
          <a:p>
            <a:pPr marL="285750" indent="-285750">
              <a:buFont typeface="Arial" panose="020B0604020202020204" pitchFamily="34" charset="0"/>
              <a:buChar char="•"/>
            </a:pPr>
            <a:r>
              <a:rPr lang="en-US" sz="1600" dirty="0">
                <a:solidFill>
                  <a:schemeClr val="bg1"/>
                </a:solidFill>
                <a:latin typeface="Trebuchet MS" panose="020B0603020202020204" pitchFamily="34" charset="0"/>
              </a:rPr>
              <a:t>While 460 million total minutes viewed may seem like a “big” number, the Yahoo! streamed game marked the </a:t>
            </a:r>
            <a:r>
              <a:rPr lang="en-US" sz="1600" b="1" i="1" u="sng" dirty="0">
                <a:solidFill>
                  <a:schemeClr val="bg1"/>
                </a:solidFill>
                <a:latin typeface="Trebuchet MS" panose="020B0603020202020204" pitchFamily="34" charset="0"/>
              </a:rPr>
              <a:t>lowest average audience ever</a:t>
            </a:r>
            <a:r>
              <a:rPr lang="en-US" sz="1600" dirty="0">
                <a:solidFill>
                  <a:schemeClr val="bg1"/>
                </a:solidFill>
                <a:latin typeface="Trebuchet MS" panose="020B0603020202020204" pitchFamily="34" charset="0"/>
              </a:rPr>
              <a:t> for a nationally available NFL game (in fact, average NFL TV telecasts were </a:t>
            </a:r>
            <a:r>
              <a:rPr lang="en-US" sz="1600" i="1" dirty="0">
                <a:solidFill>
                  <a:schemeClr val="bg1"/>
                </a:solidFill>
                <a:latin typeface="Trebuchet MS" panose="020B0603020202020204" pitchFamily="34" charset="0"/>
              </a:rPr>
              <a:t>11x higher</a:t>
            </a:r>
            <a:r>
              <a:rPr lang="en-US" sz="1600" dirty="0">
                <a:solidFill>
                  <a:schemeClr val="bg1"/>
                </a:solidFill>
                <a:latin typeface="Trebuchet MS" panose="020B0603020202020204" pitchFamily="34" charset="0"/>
              </a:rPr>
              <a:t> than the Yahoo! stream)</a:t>
            </a:r>
          </a:p>
        </p:txBody>
      </p:sp>
      <p:sp>
        <p:nvSpPr>
          <p:cNvPr id="16" name="TextBox 15"/>
          <p:cNvSpPr txBox="1"/>
          <p:nvPr/>
        </p:nvSpPr>
        <p:spPr>
          <a:xfrm>
            <a:off x="0" y="6567712"/>
            <a:ext cx="9144000" cy="230832"/>
          </a:xfrm>
          <a:prstGeom prst="rect">
            <a:avLst/>
          </a:prstGeom>
          <a:noFill/>
        </p:spPr>
        <p:txBody>
          <a:bodyPr wrap="square" rtlCol="0">
            <a:spAutoFit/>
          </a:bodyPr>
          <a:lstStyle/>
          <a:p>
            <a:r>
              <a:rPr lang="en-US" sz="900" dirty="0">
                <a:latin typeface="Trebuchet MS" panose="020B0603020202020204" pitchFamily="34" charset="0"/>
              </a:rPr>
              <a:t>Source for “NFL on TV” and comparison to Yahoo! streaming audience: Nielsen’s “Year in Sports Media Report” February 2015</a:t>
            </a:r>
          </a:p>
        </p:txBody>
      </p:sp>
    </p:spTree>
    <p:extLst>
      <p:ext uri="{BB962C8B-B14F-4D97-AF65-F5344CB8AC3E}">
        <p14:creationId xmlns:p14="http://schemas.microsoft.com/office/powerpoint/2010/main" val="2004066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131064"/>
            <a:ext cx="8686800" cy="5478423"/>
          </a:xfrm>
          <a:prstGeom prst="rect">
            <a:avLst/>
          </a:prstGeom>
          <a:noFill/>
        </p:spPr>
        <p:txBody>
          <a:bodyPr wrap="square" rtlCol="0">
            <a:spAutoFit/>
          </a:bodyPr>
          <a:lstStyle/>
          <a:p>
            <a:endParaRPr lang="en-US" sz="1600" dirty="0">
              <a:solidFill>
                <a:prstClr val="black"/>
              </a:solidFill>
              <a:latin typeface="Trebuchet MS" panose="020B0603020202020204" pitchFamily="34" charset="0"/>
            </a:endParaRPr>
          </a:p>
          <a:p>
            <a:r>
              <a:rPr lang="en-US" sz="1600" dirty="0">
                <a:solidFill>
                  <a:prstClr val="black"/>
                </a:solidFill>
                <a:latin typeface="Trebuchet MS" panose="020B0603020202020204" pitchFamily="34" charset="0"/>
              </a:rPr>
              <a:t>To create a singular language for comparison purposes, metrics commonly associated with only one type of content – such as video starts, page views or streams – need be set aside in favor of measurements that are equally applicable across media.</a:t>
            </a:r>
          </a:p>
          <a:p>
            <a:endParaRPr lang="en-US" sz="2000" dirty="0">
              <a:solidFill>
                <a:prstClr val="black"/>
              </a:solidFill>
              <a:latin typeface="Trebuchet MS" panose="020B0603020202020204" pitchFamily="34" charset="0"/>
            </a:endParaRPr>
          </a:p>
          <a:p>
            <a:r>
              <a:rPr lang="en-US" sz="1600" dirty="0">
                <a:solidFill>
                  <a:prstClr val="black"/>
                </a:solidFill>
                <a:latin typeface="Trebuchet MS" panose="020B0603020202020204" pitchFamily="34" charset="0"/>
              </a:rPr>
              <a:t>So what are these equally applicable measurements?</a:t>
            </a:r>
          </a:p>
          <a:p>
            <a:endParaRPr lang="en-US" sz="2000" dirty="0">
              <a:solidFill>
                <a:prstClr val="black"/>
              </a:solidFill>
              <a:latin typeface="Trebuchet MS" panose="020B0603020202020204" pitchFamily="34" charset="0"/>
            </a:endParaRPr>
          </a:p>
          <a:p>
            <a:pPr marL="285750" indent="-285750">
              <a:buFont typeface="Arial" panose="020B0604020202020204" pitchFamily="34" charset="0"/>
              <a:buChar char="•"/>
            </a:pPr>
            <a:r>
              <a:rPr lang="en-US" sz="1600" b="1" u="sng" dirty="0">
                <a:solidFill>
                  <a:prstClr val="black"/>
                </a:solidFill>
                <a:latin typeface="Trebuchet MS" panose="020B0603020202020204" pitchFamily="34" charset="0"/>
              </a:rPr>
              <a:t>Unique Audience</a:t>
            </a:r>
            <a:r>
              <a:rPr lang="en-US" sz="1600" dirty="0">
                <a:solidFill>
                  <a:prstClr val="black"/>
                </a:solidFill>
                <a:latin typeface="Trebuchet MS" panose="020B0603020202020204" pitchFamily="34" charset="0"/>
              </a:rPr>
              <a:t>: the number of adults who view a given platform or piece of content during a specified time period (daily, weekly, monthly)</a:t>
            </a:r>
          </a:p>
          <a:p>
            <a:pPr marL="742950" lvl="1" indent="-285750">
              <a:buFont typeface="Arial" panose="020B0604020202020204" pitchFamily="34" charset="0"/>
              <a:buChar char="•"/>
            </a:pPr>
            <a:r>
              <a:rPr lang="en-US" sz="1400" dirty="0">
                <a:solidFill>
                  <a:prstClr val="black"/>
                </a:solidFill>
                <a:latin typeface="Trebuchet MS" panose="020B0603020202020204" pitchFamily="34" charset="0"/>
              </a:rPr>
              <a:t>We’d stress audience over reach % since a percentage can vary based on the universe</a:t>
            </a:r>
          </a:p>
          <a:p>
            <a:pPr marL="742950" lvl="1" indent="-285750">
              <a:buFont typeface="Arial" panose="020B0604020202020204" pitchFamily="34" charset="0"/>
              <a:buChar char="•"/>
            </a:pPr>
            <a:endParaRPr lang="en-US" sz="2000" dirty="0">
              <a:solidFill>
                <a:prstClr val="black"/>
              </a:solidFill>
              <a:latin typeface="Trebuchet MS" panose="020B0603020202020204" pitchFamily="34" charset="0"/>
            </a:endParaRPr>
          </a:p>
          <a:p>
            <a:pPr marL="285750" indent="-285750">
              <a:buFont typeface="Arial" panose="020B0604020202020204" pitchFamily="34" charset="0"/>
              <a:buChar char="•"/>
            </a:pPr>
            <a:r>
              <a:rPr lang="en-US" sz="1600" b="1" u="sng" dirty="0">
                <a:solidFill>
                  <a:prstClr val="black"/>
                </a:solidFill>
                <a:latin typeface="Trebuchet MS" panose="020B0603020202020204" pitchFamily="34" charset="0"/>
              </a:rPr>
              <a:t>Average Time Spent Per Visitor / Viewer</a:t>
            </a:r>
            <a:r>
              <a:rPr lang="en-US" sz="1600" dirty="0">
                <a:solidFill>
                  <a:prstClr val="black"/>
                </a:solidFill>
                <a:latin typeface="Trebuchet MS" panose="020B0603020202020204" pitchFamily="34" charset="0"/>
              </a:rPr>
              <a:t>: the measure of time spent engaging with each platform or piece of content by person during a specified time period</a:t>
            </a:r>
          </a:p>
          <a:p>
            <a:pPr marL="285750" indent="-285750">
              <a:buFont typeface="Arial" panose="020B0604020202020204" pitchFamily="34" charset="0"/>
              <a:buChar char="•"/>
            </a:pPr>
            <a:endParaRPr lang="en-US" sz="2000" dirty="0">
              <a:solidFill>
                <a:prstClr val="black"/>
              </a:solidFill>
              <a:latin typeface="Trebuchet MS" panose="020B0603020202020204" pitchFamily="34" charset="0"/>
            </a:endParaRPr>
          </a:p>
          <a:p>
            <a:pPr marL="285750" indent="-285750">
              <a:buFont typeface="Arial" panose="020B0604020202020204" pitchFamily="34" charset="0"/>
              <a:buChar char="•"/>
            </a:pPr>
            <a:r>
              <a:rPr lang="en-US" sz="1600" b="1" u="sng" dirty="0">
                <a:solidFill>
                  <a:prstClr val="black"/>
                </a:solidFill>
                <a:latin typeface="Trebuchet MS" panose="020B0603020202020204" pitchFamily="34" charset="0"/>
              </a:rPr>
              <a:t>Total Minutes Spent</a:t>
            </a:r>
            <a:r>
              <a:rPr lang="en-US" sz="1600" dirty="0">
                <a:solidFill>
                  <a:prstClr val="black"/>
                </a:solidFill>
                <a:latin typeface="Trebuchet MS" panose="020B0603020202020204" pitchFamily="34" charset="0"/>
              </a:rPr>
              <a:t>: the measure of total time spent engaging with each platform or piece of content by everyone who has engaged with it during a specified time period</a:t>
            </a:r>
          </a:p>
          <a:p>
            <a:pPr marL="285750" indent="-285750">
              <a:buFont typeface="Arial" panose="020B0604020202020204" pitchFamily="34" charset="0"/>
              <a:buChar char="•"/>
            </a:pPr>
            <a:endParaRPr lang="en-US" sz="2000" dirty="0">
              <a:solidFill>
                <a:prstClr val="black"/>
              </a:solidFill>
              <a:latin typeface="Trebuchet MS" panose="020B0603020202020204" pitchFamily="34" charset="0"/>
            </a:endParaRPr>
          </a:p>
          <a:p>
            <a:pPr marL="285750" indent="-285750">
              <a:buFont typeface="Arial" panose="020B0604020202020204" pitchFamily="34" charset="0"/>
              <a:buChar char="•"/>
            </a:pPr>
            <a:r>
              <a:rPr lang="en-US" sz="1600" b="1" u="sng" dirty="0">
                <a:solidFill>
                  <a:prstClr val="black"/>
                </a:solidFill>
                <a:latin typeface="Trebuchet MS" panose="020B0603020202020204" pitchFamily="34" charset="0"/>
              </a:rPr>
              <a:t>Average Audience</a:t>
            </a:r>
            <a:r>
              <a:rPr lang="en-US" sz="1600" dirty="0">
                <a:solidFill>
                  <a:prstClr val="black"/>
                </a:solidFill>
                <a:latin typeface="Trebuchet MS" panose="020B0603020202020204" pitchFamily="34" charset="0"/>
              </a:rPr>
              <a:t>: the measure of adults engaging with each platform or piece of content in an average minute during a specified time period</a:t>
            </a:r>
          </a:p>
          <a:p>
            <a:endParaRPr lang="en-US" sz="2800" dirty="0">
              <a:solidFill>
                <a:prstClr val="black"/>
              </a:solidFill>
              <a:latin typeface="Trebuchet MS" panose="020B0603020202020204" pitchFamily="34" charset="0"/>
            </a:endParaRPr>
          </a:p>
        </p:txBody>
      </p:sp>
      <p:sp>
        <p:nvSpPr>
          <p:cNvPr id="7" name="TextBox 6"/>
          <p:cNvSpPr txBox="1"/>
          <p:nvPr/>
        </p:nvSpPr>
        <p:spPr>
          <a:xfrm>
            <a:off x="77118" y="76200"/>
            <a:ext cx="7888077" cy="830997"/>
          </a:xfrm>
          <a:prstGeom prst="rect">
            <a:avLst/>
          </a:prstGeom>
          <a:noFill/>
        </p:spPr>
        <p:txBody>
          <a:bodyPr wrap="square" rtlCol="0">
            <a:spAutoFit/>
          </a:bodyPr>
          <a:lstStyle/>
          <a:p>
            <a:r>
              <a:rPr lang="en-US" sz="2400" spc="-100" dirty="0">
                <a:solidFill>
                  <a:srgbClr val="3775A2"/>
                </a:solidFill>
                <a:latin typeface="Trebuchet MS"/>
                <a:cs typeface="Trebuchet MS"/>
              </a:rPr>
              <a:t>“Leveling The Playing Field” With Common Metrics That Are Truly Comparable Across Screens</a:t>
            </a:r>
          </a:p>
        </p:txBody>
      </p:sp>
      <p:sp>
        <p:nvSpPr>
          <p:cNvPr id="8" name="Slide Number Placeholder 7"/>
          <p:cNvSpPr>
            <a:spLocks noGrp="1"/>
          </p:cNvSpPr>
          <p:nvPr>
            <p:ph type="sldNum" sz="quarter" idx="12"/>
          </p:nvPr>
        </p:nvSpPr>
        <p:spPr/>
        <p:txBody>
          <a:bodyPr/>
          <a:lstStyle/>
          <a:p>
            <a:pPr algn="r"/>
            <a:fld id="{04F9D6DC-8C4E-4599-BF21-177D7E9FD0BC}" type="slidenum">
              <a:rPr lang="en-US" sz="1200" smtClean="0">
                <a:solidFill>
                  <a:prstClr val="black"/>
                </a:solidFill>
              </a:rPr>
              <a:pPr algn="r"/>
              <a:t>9</a:t>
            </a:fld>
            <a:endParaRPr lang="en-US" sz="1200" dirty="0">
              <a:solidFill>
                <a:prstClr val="black"/>
              </a:solidFill>
            </a:endParaRPr>
          </a:p>
        </p:txBody>
      </p:sp>
    </p:spTree>
    <p:extLst>
      <p:ext uri="{BB962C8B-B14F-4D97-AF65-F5344CB8AC3E}">
        <p14:creationId xmlns:p14="http://schemas.microsoft.com/office/powerpoint/2010/main" val="726556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sz="1300" dirty="0" smtClean="0">
            <a:solidFill>
              <a:srgbClr val="3775A2"/>
            </a:solidFill>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15071</TotalTime>
  <Words>3484</Words>
  <Application>Microsoft Office PowerPoint</Application>
  <PresentationFormat>On-screen Show (4:3)</PresentationFormat>
  <Paragraphs>443</Paragraphs>
  <Slides>33</Slides>
  <Notes>23</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33</vt:i4>
      </vt:variant>
    </vt:vector>
  </HeadingPairs>
  <TitlesOfParts>
    <vt:vector size="45" baseType="lpstr">
      <vt:lpstr>Arial</vt:lpstr>
      <vt:lpstr>Calibri</vt:lpstr>
      <vt:lpstr>Trebuchet MS</vt:lpstr>
      <vt:lpstr>Office Theme</vt:lpstr>
      <vt:lpstr>Custom Design</vt:lpstr>
      <vt:lpstr>1_Custom Design</vt:lpstr>
      <vt:lpstr>2_Custom Design</vt:lpstr>
      <vt:lpstr>3_Custom Design</vt:lpstr>
      <vt:lpstr>4_Custom Design</vt:lpstr>
      <vt:lpstr>5_Custom Design</vt:lpstr>
      <vt:lpstr>6_Custom Design</vt:lpstr>
      <vt:lpstr>7_Custom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A18+ Average Audience (000) Comparison Ad-Supported TV Brands Vs. Popular Websites</vt:lpstr>
      <vt:lpstr>A18+ Average Audience (000) Comparison Ad-Supported TV Brands Vs. Popular Websites</vt:lpstr>
      <vt:lpstr>A18-34 Average Audience (000) Comparison Ad-Supported TV Brands Vs. Popular Websites</vt:lpstr>
      <vt:lpstr>A18-34 Average Audience (000) Comparison Ad-Supported TV Brands Vs. Popular Websites</vt:lpstr>
      <vt:lpstr>PowerPoint Presentation</vt:lpstr>
      <vt:lpstr>Where Would Top Websites Rank Among Ad-Supported TV Programs? Based on A18+ Average Audience</vt:lpstr>
      <vt:lpstr>Where Would Top Websites Rank Among Ad-Supported TV Programs? Based on A18+ Average Audience</vt:lpstr>
      <vt:lpstr>A18+ Average Audience Comparison Popular Websites Vs. Comparable Ad-Supported TV Programs</vt:lpstr>
      <vt:lpstr>Where Would Top Websites Rank Among Ad-Supported TV Programs? Based on A18-34 Average Audience</vt:lpstr>
      <vt:lpstr>A18-34 Average Audience Comparison Popular Websites Vs. Comparable Ad-Supported TV Programs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Jason Wiese</cp:lastModifiedBy>
  <cp:revision>450</cp:revision>
  <cp:lastPrinted>2016-03-30T03:40:46Z</cp:lastPrinted>
  <dcterms:created xsi:type="dcterms:W3CDTF">2015-07-02T18:13:14Z</dcterms:created>
  <dcterms:modified xsi:type="dcterms:W3CDTF">2016-04-26T18:50:07Z</dcterms:modified>
</cp:coreProperties>
</file>