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5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4" r:id="rId5"/>
    <p:sldMasterId id="2147483706" r:id="rId6"/>
    <p:sldMasterId id="2147483752" r:id="rId7"/>
  </p:sldMasterIdLst>
  <p:notesMasterIdLst>
    <p:notesMasterId r:id="rId44"/>
  </p:notesMasterIdLst>
  <p:sldIdLst>
    <p:sldId id="2146845996" r:id="rId8"/>
    <p:sldId id="2147474260" r:id="rId9"/>
    <p:sldId id="2147376409" r:id="rId10"/>
    <p:sldId id="2147376335" r:id="rId11"/>
    <p:sldId id="2147376385" r:id="rId12"/>
    <p:sldId id="2147474249" r:id="rId13"/>
    <p:sldId id="2147474243" r:id="rId14"/>
    <p:sldId id="2147474248" r:id="rId15"/>
    <p:sldId id="2147474245" r:id="rId16"/>
    <p:sldId id="2147474247" r:id="rId17"/>
    <p:sldId id="2147474244" r:id="rId18"/>
    <p:sldId id="2147474261" r:id="rId19"/>
    <p:sldId id="2147474250" r:id="rId20"/>
    <p:sldId id="2147376426" r:id="rId21"/>
    <p:sldId id="2147474258" r:id="rId22"/>
    <p:sldId id="2147376417" r:id="rId23"/>
    <p:sldId id="2147376416" r:id="rId24"/>
    <p:sldId id="2147376387" r:id="rId25"/>
    <p:sldId id="2147376418" r:id="rId26"/>
    <p:sldId id="2147376419" r:id="rId27"/>
    <p:sldId id="2147474253" r:id="rId28"/>
    <p:sldId id="2147376420" r:id="rId29"/>
    <p:sldId id="2147474242" r:id="rId30"/>
    <p:sldId id="2147376381" r:id="rId31"/>
    <p:sldId id="2147474246" r:id="rId32"/>
    <p:sldId id="2147474252" r:id="rId33"/>
    <p:sldId id="2146846262" r:id="rId34"/>
    <p:sldId id="2147376425" r:id="rId35"/>
    <p:sldId id="2147376410" r:id="rId36"/>
    <p:sldId id="2147376411" r:id="rId37"/>
    <p:sldId id="2146846275" r:id="rId38"/>
    <p:sldId id="2147376405" r:id="rId39"/>
    <p:sldId id="2144327907" r:id="rId40"/>
    <p:sldId id="2147376398" r:id="rId41"/>
    <p:sldId id="2147376400" r:id="rId42"/>
    <p:sldId id="214737640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67D9CF8F-6412-CF76-F5A9-3E11BC9EE1AB}" name="Amanda Cashman" initials="AC" userId="S::amandac@thevab.com::fc6d6d2e-beac-4fb5-b960-43c972d01ff9" providerId="AD"/>
  <p188:author id="{F0141AB7-7F25-3C16-C77D-5FEA2DA4B116}" name="Karolina Guillen" initials="KG" userId="S::karolinaG@thevab.com::c1c08796-a0be-47c6-af52-5d31fd96ec50" providerId="AD"/>
  <p188:author id="{354469C2-12DD-47ED-A3FF-6CD90C8AF6AE}" name="Kailyn Hartmann" initials="" userId="S::Kailynh@thevab.com::8b42c5e5-9ec8-46fd-a4ed-f96c0879c9aa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  <p188:author id="{8AE568E0-EACC-6D5F-92D3-F0548EDCD2B3}" name="Karolina Guillen" initials="KG" userId="S::karolinag@thevab.com::c1c08796-a0be-47c6-af52-5d31fd96ec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FF2"/>
    <a:srgbClr val="1B1464"/>
    <a:srgbClr val="FFE600"/>
    <a:srgbClr val="A343FF"/>
    <a:srgbClr val="ACBDCE"/>
    <a:srgbClr val="E9EBF5"/>
    <a:srgbClr val="4EBEA4"/>
    <a:srgbClr val="ED3C8D"/>
    <a:srgbClr val="2C82FF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44FF74-24EA-493E-A363-636823693852}" v="1" dt="2026-04-07T15:24:37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Pujalte" userId="d5b2ae9e-9213-4442-b7df-4db8cbe51e5d" providerId="ADAL" clId="{EE21156E-5DB1-4FD7-889B-40CA2891ABD1}"/>
    <pc:docChg chg="modSld">
      <pc:chgData name="Leah Pujalte" userId="d5b2ae9e-9213-4442-b7df-4db8cbe51e5d" providerId="ADAL" clId="{EE21156E-5DB1-4FD7-889B-40CA2891ABD1}" dt="2026-04-01T15:18:09.162" v="0" actId="14100"/>
      <pc:docMkLst>
        <pc:docMk/>
      </pc:docMkLst>
      <pc:sldChg chg="modSp mod">
        <pc:chgData name="Leah Pujalte" userId="d5b2ae9e-9213-4442-b7df-4db8cbe51e5d" providerId="ADAL" clId="{EE21156E-5DB1-4FD7-889B-40CA2891ABD1}" dt="2026-04-01T15:18:09.162" v="0" actId="14100"/>
        <pc:sldMkLst>
          <pc:docMk/>
          <pc:sldMk cId="1429305642" sldId="2147376416"/>
        </pc:sldMkLst>
        <pc:spChg chg="mod">
          <ac:chgData name="Leah Pujalte" userId="d5b2ae9e-9213-4442-b7df-4db8cbe51e5d" providerId="ADAL" clId="{EE21156E-5DB1-4FD7-889B-40CA2891ABD1}" dt="2026-04-01T15:18:09.162" v="0" actId="14100"/>
          <ac:spMkLst>
            <pc:docMk/>
            <pc:sldMk cId="1429305642" sldId="2147376416"/>
            <ac:spMk id="8" creationId="{0518C75B-C84A-A4A6-9824-E2714510A559}"/>
          </ac:spMkLst>
        </pc:spChg>
      </pc:sldChg>
    </pc:docChg>
  </pc:docChgLst>
  <pc:docChgLst>
    <pc:chgData name="Leah Pujalte (Montner-Dixon)" userId="d5b2ae9e-9213-4442-b7df-4db8cbe51e5d" providerId="ADAL" clId="{D1FBA355-FC92-4551-88C3-0E2AB32FA333}"/>
    <pc:docChg chg="undo custSel addSld delSld modSld">
      <pc:chgData name="Leah Pujalte (Montner-Dixon)" userId="d5b2ae9e-9213-4442-b7df-4db8cbe51e5d" providerId="ADAL" clId="{D1FBA355-FC92-4551-88C3-0E2AB32FA333}" dt="2026-03-30T19:48:25.717" v="706" actId="20577"/>
      <pc:docMkLst>
        <pc:docMk/>
      </pc:docMkLst>
      <pc:sldChg chg="addSp modSp mod">
        <pc:chgData name="Leah Pujalte (Montner-Dixon)" userId="d5b2ae9e-9213-4442-b7df-4db8cbe51e5d" providerId="ADAL" clId="{D1FBA355-FC92-4551-88C3-0E2AB32FA333}" dt="2026-03-30T17:29:24.119" v="663" actId="1036"/>
        <pc:sldMkLst>
          <pc:docMk/>
          <pc:sldMk cId="3403588867" sldId="2147376398"/>
        </pc:sldMkLst>
        <pc:spChg chg="add mod">
          <ac:chgData name="Leah Pujalte (Montner-Dixon)" userId="d5b2ae9e-9213-4442-b7df-4db8cbe51e5d" providerId="ADAL" clId="{D1FBA355-FC92-4551-88C3-0E2AB32FA333}" dt="2026-03-30T17:29:24.119" v="663" actId="1036"/>
          <ac:spMkLst>
            <pc:docMk/>
            <pc:sldMk cId="3403588867" sldId="2147376398"/>
            <ac:spMk id="2" creationId="{416B5652-F0FF-BF8A-D588-2758AA7D2FC9}"/>
          </ac:spMkLst>
        </pc:spChg>
        <pc:spChg chg="add mod">
          <ac:chgData name="Leah Pujalte (Montner-Dixon)" userId="d5b2ae9e-9213-4442-b7df-4db8cbe51e5d" providerId="ADAL" clId="{D1FBA355-FC92-4551-88C3-0E2AB32FA333}" dt="2026-03-30T17:29:24.119" v="663" actId="1036"/>
          <ac:spMkLst>
            <pc:docMk/>
            <pc:sldMk cId="3403588867" sldId="2147376398"/>
            <ac:spMk id="7" creationId="{981480FF-1BC3-DBC5-466E-A155CBF3CED5}"/>
          </ac:spMkLst>
        </pc:spChg>
        <pc:spChg chg="add mod">
          <ac:chgData name="Leah Pujalte (Montner-Dixon)" userId="d5b2ae9e-9213-4442-b7df-4db8cbe51e5d" providerId="ADAL" clId="{D1FBA355-FC92-4551-88C3-0E2AB32FA333}" dt="2026-03-30T17:29:24.119" v="663" actId="1036"/>
          <ac:spMkLst>
            <pc:docMk/>
            <pc:sldMk cId="3403588867" sldId="2147376398"/>
            <ac:spMk id="8" creationId="{A72B2D6A-2675-69CE-2A39-F8AFEC6DE1E7}"/>
          </ac:spMkLst>
        </pc:spChg>
        <pc:spChg chg="add mod">
          <ac:chgData name="Leah Pujalte (Montner-Dixon)" userId="d5b2ae9e-9213-4442-b7df-4db8cbe51e5d" providerId="ADAL" clId="{D1FBA355-FC92-4551-88C3-0E2AB32FA333}" dt="2026-03-30T17:29:24.119" v="663" actId="1036"/>
          <ac:spMkLst>
            <pc:docMk/>
            <pc:sldMk cId="3403588867" sldId="2147376398"/>
            <ac:spMk id="9" creationId="{A82C0150-13B3-B38C-60C5-379E6DF4EDA9}"/>
          </ac:spMkLst>
        </pc:spChg>
      </pc:sldChg>
      <pc:sldChg chg="addSp delSp modSp mod">
        <pc:chgData name="Leah Pujalte (Montner-Dixon)" userId="d5b2ae9e-9213-4442-b7df-4db8cbe51e5d" providerId="ADAL" clId="{D1FBA355-FC92-4551-88C3-0E2AB32FA333}" dt="2026-03-30T17:31:24.073" v="692" actId="12788"/>
        <pc:sldMkLst>
          <pc:docMk/>
          <pc:sldMk cId="1173868837" sldId="2147376401"/>
        </pc:sldMkLst>
        <pc:spChg chg="add mod">
          <ac:chgData name="Leah Pujalte (Montner-Dixon)" userId="d5b2ae9e-9213-4442-b7df-4db8cbe51e5d" providerId="ADAL" clId="{D1FBA355-FC92-4551-88C3-0E2AB32FA333}" dt="2026-03-30T17:31:08.498" v="689" actId="12788"/>
          <ac:spMkLst>
            <pc:docMk/>
            <pc:sldMk cId="1173868837" sldId="2147376401"/>
            <ac:spMk id="2" creationId="{BA58F685-B6CB-6E2F-9239-00157F31956D}"/>
          </ac:spMkLst>
        </pc:spChg>
        <pc:spChg chg="add mod">
          <ac:chgData name="Leah Pujalte (Montner-Dixon)" userId="d5b2ae9e-9213-4442-b7df-4db8cbe51e5d" providerId="ADAL" clId="{D1FBA355-FC92-4551-88C3-0E2AB32FA333}" dt="2026-03-30T17:31:14.952" v="690" actId="12788"/>
          <ac:spMkLst>
            <pc:docMk/>
            <pc:sldMk cId="1173868837" sldId="2147376401"/>
            <ac:spMk id="11" creationId="{BB1BAF58-1F62-621D-BC67-882DE35C661E}"/>
          </ac:spMkLst>
        </pc:spChg>
        <pc:spChg chg="add mod">
          <ac:chgData name="Leah Pujalte (Montner-Dixon)" userId="d5b2ae9e-9213-4442-b7df-4db8cbe51e5d" providerId="ADAL" clId="{D1FBA355-FC92-4551-88C3-0E2AB32FA333}" dt="2026-03-30T17:31:20.134" v="691" actId="12788"/>
          <ac:spMkLst>
            <pc:docMk/>
            <pc:sldMk cId="1173868837" sldId="2147376401"/>
            <ac:spMk id="13" creationId="{811CDA57-591E-D56F-1EB2-B9AAE93A2363}"/>
          </ac:spMkLst>
        </pc:spChg>
        <pc:spChg chg="add mod">
          <ac:chgData name="Leah Pujalte (Montner-Dixon)" userId="d5b2ae9e-9213-4442-b7df-4db8cbe51e5d" providerId="ADAL" clId="{D1FBA355-FC92-4551-88C3-0E2AB32FA333}" dt="2026-03-30T17:31:24.073" v="692" actId="12788"/>
          <ac:spMkLst>
            <pc:docMk/>
            <pc:sldMk cId="1173868837" sldId="2147376401"/>
            <ac:spMk id="16" creationId="{93371CA2-10D5-CE34-2CD9-DDC192316D55}"/>
          </ac:spMkLst>
        </pc:spChg>
        <pc:graphicFrameChg chg="mod">
          <ac:chgData name="Leah Pujalte (Montner-Dixon)" userId="d5b2ae9e-9213-4442-b7df-4db8cbe51e5d" providerId="ADAL" clId="{D1FBA355-FC92-4551-88C3-0E2AB32FA333}" dt="2026-03-30T17:31:20.134" v="691" actId="12788"/>
          <ac:graphicFrameMkLst>
            <pc:docMk/>
            <pc:sldMk cId="1173868837" sldId="2147376401"/>
            <ac:graphicFrameMk id="3" creationId="{2A395E5C-1233-FE46-51C2-F87C6F9CF3A6}"/>
          </ac:graphicFrameMkLst>
        </pc:graphicFrameChg>
        <pc:graphicFrameChg chg="mod">
          <ac:chgData name="Leah Pujalte (Montner-Dixon)" userId="d5b2ae9e-9213-4442-b7df-4db8cbe51e5d" providerId="ADAL" clId="{D1FBA355-FC92-4551-88C3-0E2AB32FA333}" dt="2026-03-30T17:31:24.073" v="692" actId="12788"/>
          <ac:graphicFrameMkLst>
            <pc:docMk/>
            <pc:sldMk cId="1173868837" sldId="2147376401"/>
            <ac:graphicFrameMk id="4" creationId="{ABB0A1AA-5B81-08C7-435F-F5ED1AE4E5C7}"/>
          </ac:graphicFrameMkLst>
        </pc:graphicFrameChg>
        <pc:graphicFrameChg chg="mod">
          <ac:chgData name="Leah Pujalte (Montner-Dixon)" userId="d5b2ae9e-9213-4442-b7df-4db8cbe51e5d" providerId="ADAL" clId="{D1FBA355-FC92-4551-88C3-0E2AB32FA333}" dt="2026-03-30T17:31:08.498" v="689" actId="12788"/>
          <ac:graphicFrameMkLst>
            <pc:docMk/>
            <pc:sldMk cId="1173868837" sldId="2147376401"/>
            <ac:graphicFrameMk id="14" creationId="{9F6290FE-DDA9-A581-2591-F163CF87FDB9}"/>
          </ac:graphicFrameMkLst>
        </pc:graphicFrameChg>
        <pc:graphicFrameChg chg="mod">
          <ac:chgData name="Leah Pujalte (Montner-Dixon)" userId="d5b2ae9e-9213-4442-b7df-4db8cbe51e5d" providerId="ADAL" clId="{D1FBA355-FC92-4551-88C3-0E2AB32FA333}" dt="2026-03-30T17:31:14.952" v="690" actId="12788"/>
          <ac:graphicFrameMkLst>
            <pc:docMk/>
            <pc:sldMk cId="1173868837" sldId="2147376401"/>
            <ac:graphicFrameMk id="15" creationId="{C2055B56-2C9F-7F5C-4671-899930630B71}"/>
          </ac:graphicFrameMkLst>
        </pc:graphicFrameChg>
      </pc:sldChg>
      <pc:sldChg chg="modSp mod">
        <pc:chgData name="Leah Pujalte (Montner-Dixon)" userId="d5b2ae9e-9213-4442-b7df-4db8cbe51e5d" providerId="ADAL" clId="{D1FBA355-FC92-4551-88C3-0E2AB32FA333}" dt="2026-03-30T19:48:25.717" v="706" actId="20577"/>
        <pc:sldMkLst>
          <pc:docMk/>
          <pc:sldMk cId="999682080" sldId="2147376410"/>
        </pc:sldMkLst>
        <pc:spChg chg="mod">
          <ac:chgData name="Leah Pujalte (Montner-Dixon)" userId="d5b2ae9e-9213-4442-b7df-4db8cbe51e5d" providerId="ADAL" clId="{D1FBA355-FC92-4551-88C3-0E2AB32FA333}" dt="2026-03-30T19:48:25.717" v="706" actId="20577"/>
          <ac:spMkLst>
            <pc:docMk/>
            <pc:sldMk cId="999682080" sldId="2147376410"/>
            <ac:spMk id="9" creationId="{53352226-B2A0-1BE4-0088-5FBE4C0DFF17}"/>
          </ac:spMkLst>
        </pc:spChg>
      </pc:sldChg>
      <pc:sldChg chg="modSp mod">
        <pc:chgData name="Leah Pujalte (Montner-Dixon)" userId="d5b2ae9e-9213-4442-b7df-4db8cbe51e5d" providerId="ADAL" clId="{D1FBA355-FC92-4551-88C3-0E2AB32FA333}" dt="2026-03-30T14:31:37.386" v="164" actId="1037"/>
        <pc:sldMkLst>
          <pc:docMk/>
          <pc:sldMk cId="1429305642" sldId="2147376416"/>
        </pc:sldMkLst>
        <pc:spChg chg="mod">
          <ac:chgData name="Leah Pujalte (Montner-Dixon)" userId="d5b2ae9e-9213-4442-b7df-4db8cbe51e5d" providerId="ADAL" clId="{D1FBA355-FC92-4551-88C3-0E2AB32FA333}" dt="2026-03-30T14:31:37.386" v="164" actId="1037"/>
          <ac:spMkLst>
            <pc:docMk/>
            <pc:sldMk cId="1429305642" sldId="2147376416"/>
            <ac:spMk id="8" creationId="{0518C75B-C84A-A4A6-9824-E2714510A559}"/>
          </ac:spMkLst>
        </pc:spChg>
        <pc:spChg chg="mod">
          <ac:chgData name="Leah Pujalte (Montner-Dixon)" userId="d5b2ae9e-9213-4442-b7df-4db8cbe51e5d" providerId="ADAL" clId="{D1FBA355-FC92-4551-88C3-0E2AB32FA333}" dt="2026-03-30T14:31:27.181" v="127" actId="1038"/>
          <ac:spMkLst>
            <pc:docMk/>
            <pc:sldMk cId="1429305642" sldId="2147376416"/>
            <ac:spMk id="9" creationId="{A027EB32-9F0A-064A-150A-006C48C0B8BA}"/>
          </ac:spMkLst>
        </pc:spChg>
      </pc:sldChg>
      <pc:sldChg chg="modSp mod">
        <pc:chgData name="Leah Pujalte (Montner-Dixon)" userId="d5b2ae9e-9213-4442-b7df-4db8cbe51e5d" providerId="ADAL" clId="{D1FBA355-FC92-4551-88C3-0E2AB32FA333}" dt="2026-03-30T14:35:22.004" v="170" actId="14100"/>
        <pc:sldMkLst>
          <pc:docMk/>
          <pc:sldMk cId="920254995" sldId="2147474242"/>
        </pc:sldMkLst>
        <pc:spChg chg="mod">
          <ac:chgData name="Leah Pujalte (Montner-Dixon)" userId="d5b2ae9e-9213-4442-b7df-4db8cbe51e5d" providerId="ADAL" clId="{D1FBA355-FC92-4551-88C3-0E2AB32FA333}" dt="2026-03-30T14:35:22.004" v="170" actId="14100"/>
          <ac:spMkLst>
            <pc:docMk/>
            <pc:sldMk cId="920254995" sldId="2147474242"/>
            <ac:spMk id="1033" creationId="{6F49BB84-2538-6F72-46F6-770E6F9158BF}"/>
          </ac:spMkLst>
        </pc:spChg>
      </pc:sldChg>
      <pc:sldChg chg="modSp mod">
        <pc:chgData name="Leah Pujalte (Montner-Dixon)" userId="d5b2ae9e-9213-4442-b7df-4db8cbe51e5d" providerId="ADAL" clId="{D1FBA355-FC92-4551-88C3-0E2AB32FA333}" dt="2026-03-30T14:29:35.883" v="79" actId="1037"/>
        <pc:sldMkLst>
          <pc:docMk/>
          <pc:sldMk cId="518829995" sldId="2147474244"/>
        </pc:sldMkLst>
        <pc:spChg chg="mod">
          <ac:chgData name="Leah Pujalte (Montner-Dixon)" userId="d5b2ae9e-9213-4442-b7df-4db8cbe51e5d" providerId="ADAL" clId="{D1FBA355-FC92-4551-88C3-0E2AB32FA333}" dt="2026-03-30T14:29:35.883" v="79" actId="1037"/>
          <ac:spMkLst>
            <pc:docMk/>
            <pc:sldMk cId="518829995" sldId="2147474244"/>
            <ac:spMk id="2" creationId="{CB48243F-A3E2-48AA-0BD3-C1BCA60DE658}"/>
          </ac:spMkLst>
        </pc:spChg>
        <pc:spChg chg="mod">
          <ac:chgData name="Leah Pujalte (Montner-Dixon)" userId="d5b2ae9e-9213-4442-b7df-4db8cbe51e5d" providerId="ADAL" clId="{D1FBA355-FC92-4551-88C3-0E2AB32FA333}" dt="2026-03-30T14:29:26.620" v="44" actId="1038"/>
          <ac:spMkLst>
            <pc:docMk/>
            <pc:sldMk cId="518829995" sldId="2147474244"/>
            <ac:spMk id="4" creationId="{3CF7F92D-701D-0701-BEF7-39F1DD150589}"/>
          </ac:spMkLst>
        </pc:spChg>
        <pc:spChg chg="mod">
          <ac:chgData name="Leah Pujalte (Montner-Dixon)" userId="d5b2ae9e-9213-4442-b7df-4db8cbe51e5d" providerId="ADAL" clId="{D1FBA355-FC92-4551-88C3-0E2AB32FA333}" dt="2026-03-30T14:29:19.630" v="31" actId="1038"/>
          <ac:spMkLst>
            <pc:docMk/>
            <pc:sldMk cId="518829995" sldId="2147474244"/>
            <ac:spMk id="7" creationId="{71FCB8A1-BFB4-8486-A8A2-F12875851763}"/>
          </ac:spMkLst>
        </pc:spChg>
        <pc:spChg chg="mod">
          <ac:chgData name="Leah Pujalte (Montner-Dixon)" userId="d5b2ae9e-9213-4442-b7df-4db8cbe51e5d" providerId="ADAL" clId="{D1FBA355-FC92-4551-88C3-0E2AB32FA333}" dt="2026-03-30T14:29:30.234" v="56" actId="1038"/>
          <ac:spMkLst>
            <pc:docMk/>
            <pc:sldMk cId="518829995" sldId="2147474244"/>
            <ac:spMk id="9" creationId="{AD9B9BCC-6147-899D-4A9E-0C8158219B2E}"/>
          </ac:spMkLst>
        </pc:spChg>
      </pc:sldChg>
      <pc:sldChg chg="modSp mod">
        <pc:chgData name="Leah Pujalte (Montner-Dixon)" userId="d5b2ae9e-9213-4442-b7df-4db8cbe51e5d" providerId="ADAL" clId="{D1FBA355-FC92-4551-88C3-0E2AB32FA333}" dt="2026-03-30T14:28:45.029" v="3" actId="20577"/>
        <pc:sldMkLst>
          <pc:docMk/>
          <pc:sldMk cId="4100387905" sldId="2147474247"/>
        </pc:sldMkLst>
        <pc:spChg chg="mod">
          <ac:chgData name="Leah Pujalte (Montner-Dixon)" userId="d5b2ae9e-9213-4442-b7df-4db8cbe51e5d" providerId="ADAL" clId="{D1FBA355-FC92-4551-88C3-0E2AB32FA333}" dt="2026-03-30T14:28:45.029" v="3" actId="20577"/>
          <ac:spMkLst>
            <pc:docMk/>
            <pc:sldMk cId="4100387905" sldId="2147474247"/>
            <ac:spMk id="1033" creationId="{BF66A33D-7804-F66B-F425-566703EDAC96}"/>
          </ac:spMkLst>
        </pc:spChg>
      </pc:sldChg>
      <pc:sldChg chg="modSp mod">
        <pc:chgData name="Leah Pujalte (Montner-Dixon)" userId="d5b2ae9e-9213-4442-b7df-4db8cbe51e5d" providerId="ADAL" clId="{D1FBA355-FC92-4551-88C3-0E2AB32FA333}" dt="2026-03-30T17:25:40.985" v="531" actId="1038"/>
        <pc:sldMkLst>
          <pc:docMk/>
          <pc:sldMk cId="1604352014" sldId="2147474252"/>
        </pc:sldMkLst>
        <pc:spChg chg="mod">
          <ac:chgData name="Leah Pujalte (Montner-Dixon)" userId="d5b2ae9e-9213-4442-b7df-4db8cbe51e5d" providerId="ADAL" clId="{D1FBA355-FC92-4551-88C3-0E2AB32FA333}" dt="2026-03-30T17:24:33.303" v="449" actId="1038"/>
          <ac:spMkLst>
            <pc:docMk/>
            <pc:sldMk cId="1604352014" sldId="2147474252"/>
            <ac:spMk id="7" creationId="{3EEDE1DA-2A8B-4C78-C11A-727019566F66}"/>
          </ac:spMkLst>
        </pc:spChg>
        <pc:spChg chg="mod">
          <ac:chgData name="Leah Pujalte (Montner-Dixon)" userId="d5b2ae9e-9213-4442-b7df-4db8cbe51e5d" providerId="ADAL" clId="{D1FBA355-FC92-4551-88C3-0E2AB32FA333}" dt="2026-03-30T17:25:24.666" v="488" actId="1037"/>
          <ac:spMkLst>
            <pc:docMk/>
            <pc:sldMk cId="1604352014" sldId="2147474252"/>
            <ac:spMk id="8" creationId="{34D69E6D-197A-0D67-2956-273D6DC52854}"/>
          </ac:spMkLst>
        </pc:spChg>
        <pc:spChg chg="mod">
          <ac:chgData name="Leah Pujalte (Montner-Dixon)" userId="d5b2ae9e-9213-4442-b7df-4db8cbe51e5d" providerId="ADAL" clId="{D1FBA355-FC92-4551-88C3-0E2AB32FA333}" dt="2026-03-30T17:25:30.912" v="509" actId="1038"/>
          <ac:spMkLst>
            <pc:docMk/>
            <pc:sldMk cId="1604352014" sldId="2147474252"/>
            <ac:spMk id="10" creationId="{466DD11C-3630-BECD-ADC9-C0C1EA83CD24}"/>
          </ac:spMkLst>
        </pc:spChg>
        <pc:spChg chg="mod">
          <ac:chgData name="Leah Pujalte (Montner-Dixon)" userId="d5b2ae9e-9213-4442-b7df-4db8cbe51e5d" providerId="ADAL" clId="{D1FBA355-FC92-4551-88C3-0E2AB32FA333}" dt="2026-03-30T17:25:40.985" v="531" actId="1038"/>
          <ac:spMkLst>
            <pc:docMk/>
            <pc:sldMk cId="1604352014" sldId="2147474252"/>
            <ac:spMk id="11" creationId="{C0C7D18F-82F5-1496-8DA4-1B815D9639D4}"/>
          </ac:spMkLst>
        </pc:spChg>
        <pc:spChg chg="mod">
          <ac:chgData name="Leah Pujalte (Montner-Dixon)" userId="d5b2ae9e-9213-4442-b7df-4db8cbe51e5d" providerId="ADAL" clId="{D1FBA355-FC92-4551-88C3-0E2AB32FA333}" dt="2026-03-30T17:25:18.949" v="467" actId="1037"/>
          <ac:spMkLst>
            <pc:docMk/>
            <pc:sldMk cId="1604352014" sldId="2147474252"/>
            <ac:spMk id="12" creationId="{B145A289-FBBA-05CE-DAE2-BF4F23FB910C}"/>
          </ac:spMkLst>
        </pc:spChg>
        <pc:graphicFrameChg chg="mod">
          <ac:chgData name="Leah Pujalte (Montner-Dixon)" userId="d5b2ae9e-9213-4442-b7df-4db8cbe51e5d" providerId="ADAL" clId="{D1FBA355-FC92-4551-88C3-0E2AB32FA333}" dt="2026-03-30T17:24:27.822" v="425" actId="1037"/>
          <ac:graphicFrameMkLst>
            <pc:docMk/>
            <pc:sldMk cId="1604352014" sldId="2147474252"/>
            <ac:graphicFrameMk id="5" creationId="{5EDDD196-4923-534B-5FCE-2ACCD14C05E4}"/>
          </ac:graphicFrameMkLst>
        </pc:graphicFrameChg>
      </pc:sldChg>
      <pc:sldChg chg="modSp mod">
        <pc:chgData name="Leah Pujalte (Montner-Dixon)" userId="d5b2ae9e-9213-4442-b7df-4db8cbe51e5d" providerId="ADAL" clId="{D1FBA355-FC92-4551-88C3-0E2AB32FA333}" dt="2026-03-30T17:23:48.646" v="411" actId="207"/>
        <pc:sldMkLst>
          <pc:docMk/>
          <pc:sldMk cId="1199242559" sldId="2147474260"/>
        </pc:sldMkLst>
        <pc:spChg chg="mod">
          <ac:chgData name="Leah Pujalte (Montner-Dixon)" userId="d5b2ae9e-9213-4442-b7df-4db8cbe51e5d" providerId="ADAL" clId="{D1FBA355-FC92-4551-88C3-0E2AB32FA333}" dt="2026-03-30T17:23:48.646" v="411" actId="207"/>
          <ac:spMkLst>
            <pc:docMk/>
            <pc:sldMk cId="1199242559" sldId="2147474260"/>
            <ac:spMk id="4" creationId="{A60D0A4A-2FCB-E2C0-63A3-49B7FD0DCFD9}"/>
          </ac:spMkLst>
        </pc:spChg>
      </pc:sldChg>
    </pc:docChg>
  </pc:docChgLst>
  <pc:docChgLst>
    <pc:chgData name="Jason Wiese" userId="4bff8d5b-7de6-4655-b397-69b0afc81113" providerId="ADAL" clId="{FD3BD4DC-71D8-46F6-AA22-5552A9B6A2A7}"/>
    <pc:docChg chg="undo redo custSel addSld delSld modSld sldOrd">
      <pc:chgData name="Jason Wiese" userId="4bff8d5b-7de6-4655-b397-69b0afc81113" providerId="ADAL" clId="{FD3BD4DC-71D8-46F6-AA22-5552A9B6A2A7}" dt="2026-04-01T00:43:50.356" v="6661" actId="20577"/>
      <pc:docMkLst>
        <pc:docMk/>
      </pc:docMkLst>
      <pc:sldChg chg="modSp mod">
        <pc:chgData name="Jason Wiese" userId="4bff8d5b-7de6-4655-b397-69b0afc81113" providerId="ADAL" clId="{FD3BD4DC-71D8-46F6-AA22-5552A9B6A2A7}" dt="2026-03-30T02:15:57.505" v="121" actId="20577"/>
        <pc:sldMkLst>
          <pc:docMk/>
          <pc:sldMk cId="790422164" sldId="2146845996"/>
        </pc:sldMkLst>
        <pc:spChg chg="mod">
          <ac:chgData name="Jason Wiese" userId="4bff8d5b-7de6-4655-b397-69b0afc81113" providerId="ADAL" clId="{FD3BD4DC-71D8-46F6-AA22-5552A9B6A2A7}" dt="2026-03-30T02:15:57.505" v="121" actId="20577"/>
          <ac:spMkLst>
            <pc:docMk/>
            <pc:sldMk cId="790422164" sldId="2146845996"/>
            <ac:spMk id="10" creationId="{0C38B446-4C07-42BF-B42F-5E8AEE13A36B}"/>
          </ac:spMkLst>
        </pc:spChg>
      </pc:sldChg>
      <pc:sldChg chg="modSp mod">
        <pc:chgData name="Jason Wiese" userId="4bff8d5b-7de6-4655-b397-69b0afc81113" providerId="ADAL" clId="{FD3BD4DC-71D8-46F6-AA22-5552A9B6A2A7}" dt="2026-03-30T03:54:25.722" v="4489" actId="20577"/>
        <pc:sldMkLst>
          <pc:docMk/>
          <pc:sldMk cId="163641895" sldId="2146846262"/>
        </pc:sldMkLst>
        <pc:spChg chg="mod">
          <ac:chgData name="Jason Wiese" userId="4bff8d5b-7de6-4655-b397-69b0afc81113" providerId="ADAL" clId="{FD3BD4DC-71D8-46F6-AA22-5552A9B6A2A7}" dt="2026-03-30T03:54:25.722" v="4489" actId="20577"/>
          <ac:spMkLst>
            <pc:docMk/>
            <pc:sldMk cId="163641895" sldId="2146846262"/>
            <ac:spMk id="18" creationId="{74696077-1DC5-361E-8227-7B338D42CDAC}"/>
          </ac:spMkLst>
        </pc:spChg>
      </pc:sldChg>
      <pc:sldChg chg="modSp mod ord">
        <pc:chgData name="Jason Wiese" userId="4bff8d5b-7de6-4655-b397-69b0afc81113" providerId="ADAL" clId="{FD3BD4DC-71D8-46F6-AA22-5552A9B6A2A7}" dt="2026-03-30T04:22:03.575" v="5050"/>
        <pc:sldMkLst>
          <pc:docMk/>
          <pc:sldMk cId="689607284" sldId="2147376381"/>
        </pc:sldMkLst>
        <pc:spChg chg="mod">
          <ac:chgData name="Jason Wiese" userId="4bff8d5b-7de6-4655-b397-69b0afc81113" providerId="ADAL" clId="{FD3BD4DC-71D8-46F6-AA22-5552A9B6A2A7}" dt="2026-03-30T03:45:49.283" v="3781" actId="20577"/>
          <ac:spMkLst>
            <pc:docMk/>
            <pc:sldMk cId="689607284" sldId="2147376381"/>
            <ac:spMk id="1033" creationId="{B5BD84F1-B54F-D808-D599-34DF743EAF3D}"/>
          </ac:spMkLst>
        </pc:spChg>
      </pc:sldChg>
      <pc:sldChg chg="modSp mod ord">
        <pc:chgData name="Jason Wiese" userId="4bff8d5b-7de6-4655-b397-69b0afc81113" providerId="ADAL" clId="{FD3BD4DC-71D8-46F6-AA22-5552A9B6A2A7}" dt="2026-03-30T02:25:12.763" v="728" actId="20577"/>
        <pc:sldMkLst>
          <pc:docMk/>
          <pc:sldMk cId="851230738" sldId="2147376385"/>
        </pc:sldMkLst>
        <pc:spChg chg="mod">
          <ac:chgData name="Jason Wiese" userId="4bff8d5b-7de6-4655-b397-69b0afc81113" providerId="ADAL" clId="{FD3BD4DC-71D8-46F6-AA22-5552A9B6A2A7}" dt="2026-03-30T02:25:12.763" v="728" actId="20577"/>
          <ac:spMkLst>
            <pc:docMk/>
            <pc:sldMk cId="851230738" sldId="2147376385"/>
            <ac:spMk id="1033" creationId="{08277A2E-39EB-774A-28D9-8E104990F350}"/>
          </ac:spMkLst>
        </pc:spChg>
      </pc:sldChg>
      <pc:sldChg chg="addSp delSp modSp mod">
        <pc:chgData name="Jason Wiese" userId="4bff8d5b-7de6-4655-b397-69b0afc81113" providerId="ADAL" clId="{FD3BD4DC-71D8-46F6-AA22-5552A9B6A2A7}" dt="2026-03-30T03:34:55.915" v="3441" actId="20577"/>
        <pc:sldMkLst>
          <pc:docMk/>
          <pc:sldMk cId="3400152014" sldId="2147376387"/>
        </pc:sldMkLst>
        <pc:spChg chg="add mod">
          <ac:chgData name="Jason Wiese" userId="4bff8d5b-7de6-4655-b397-69b0afc81113" providerId="ADAL" clId="{FD3BD4DC-71D8-46F6-AA22-5552A9B6A2A7}" dt="2026-03-30T03:13:41.402" v="2730" actId="122"/>
          <ac:spMkLst>
            <pc:docMk/>
            <pc:sldMk cId="3400152014" sldId="2147376387"/>
            <ac:spMk id="3" creationId="{6A43AB19-3C44-1DA8-68CD-0096EF05BEA8}"/>
          </ac:spMkLst>
        </pc:spChg>
        <pc:spChg chg="add mod">
          <ac:chgData name="Jason Wiese" userId="4bff8d5b-7de6-4655-b397-69b0afc81113" providerId="ADAL" clId="{FD3BD4DC-71D8-46F6-AA22-5552A9B6A2A7}" dt="2026-03-30T03:14:00.688" v="2736" actId="20577"/>
          <ac:spMkLst>
            <pc:docMk/>
            <pc:sldMk cId="3400152014" sldId="2147376387"/>
            <ac:spMk id="9" creationId="{33C530E1-E805-B9CF-A8ED-E70AEFBAEFC7}"/>
          </ac:spMkLst>
        </pc:spChg>
        <pc:spChg chg="add mod">
          <ac:chgData name="Jason Wiese" userId="4bff8d5b-7de6-4655-b397-69b0afc81113" providerId="ADAL" clId="{FD3BD4DC-71D8-46F6-AA22-5552A9B6A2A7}" dt="2026-03-30T03:14:19.978" v="2742" actId="20577"/>
          <ac:spMkLst>
            <pc:docMk/>
            <pc:sldMk cId="3400152014" sldId="2147376387"/>
            <ac:spMk id="11" creationId="{517CD3BA-CB2D-0BFF-CB66-A730C68CC0D9}"/>
          </ac:spMkLst>
        </pc:spChg>
        <pc:spChg chg="mod">
          <ac:chgData name="Jason Wiese" userId="4bff8d5b-7de6-4655-b397-69b0afc81113" providerId="ADAL" clId="{FD3BD4DC-71D8-46F6-AA22-5552A9B6A2A7}" dt="2026-03-30T03:34:55.915" v="3441" actId="20577"/>
          <ac:spMkLst>
            <pc:docMk/>
            <pc:sldMk cId="3400152014" sldId="2147376387"/>
            <ac:spMk id="1033" creationId="{D8725387-34D4-2B88-EC96-A3519BADB01A}"/>
          </ac:spMkLst>
        </pc:spChg>
        <pc:graphicFrameChg chg="mod">
          <ac:chgData name="Jason Wiese" userId="4bff8d5b-7de6-4655-b397-69b0afc81113" providerId="ADAL" clId="{FD3BD4DC-71D8-46F6-AA22-5552A9B6A2A7}" dt="2026-03-30T03:18:39.412" v="2851" actId="403"/>
          <ac:graphicFrameMkLst>
            <pc:docMk/>
            <pc:sldMk cId="3400152014" sldId="2147376387"/>
            <ac:graphicFrameMk id="5" creationId="{1BDFA966-79F7-9922-FCFE-00E31BFC602F}"/>
          </ac:graphicFrameMkLst>
        </pc:graphicFrameChg>
        <pc:cxnChg chg="add mod">
          <ac:chgData name="Jason Wiese" userId="4bff8d5b-7de6-4655-b397-69b0afc81113" providerId="ADAL" clId="{FD3BD4DC-71D8-46F6-AA22-5552A9B6A2A7}" dt="2026-03-30T03:15:07.344" v="2821" actId="554"/>
          <ac:cxnSpMkLst>
            <pc:docMk/>
            <pc:sldMk cId="3400152014" sldId="2147376387"/>
            <ac:cxnSpMk id="13" creationId="{06BF7494-9154-904B-6E7B-B42584485535}"/>
          </ac:cxnSpMkLst>
        </pc:cxnChg>
        <pc:cxnChg chg="add mod">
          <ac:chgData name="Jason Wiese" userId="4bff8d5b-7de6-4655-b397-69b0afc81113" providerId="ADAL" clId="{FD3BD4DC-71D8-46F6-AA22-5552A9B6A2A7}" dt="2026-03-30T03:15:07.344" v="2821" actId="554"/>
          <ac:cxnSpMkLst>
            <pc:docMk/>
            <pc:sldMk cId="3400152014" sldId="2147376387"/>
            <ac:cxnSpMk id="14" creationId="{029BBB03-9536-BF70-7672-968312134008}"/>
          </ac:cxnSpMkLst>
        </pc:cxnChg>
        <pc:cxnChg chg="add mod">
          <ac:chgData name="Jason Wiese" userId="4bff8d5b-7de6-4655-b397-69b0afc81113" providerId="ADAL" clId="{FD3BD4DC-71D8-46F6-AA22-5552A9B6A2A7}" dt="2026-03-30T03:15:25.329" v="2825" actId="14100"/>
          <ac:cxnSpMkLst>
            <pc:docMk/>
            <pc:sldMk cId="3400152014" sldId="2147376387"/>
            <ac:cxnSpMk id="15" creationId="{14CF2CAD-DD26-2F22-F05B-E39AAD7EF885}"/>
          </ac:cxnSpMkLst>
        </pc:cxnChg>
        <pc:cxnChg chg="add mod">
          <ac:chgData name="Jason Wiese" userId="4bff8d5b-7de6-4655-b397-69b0afc81113" providerId="ADAL" clId="{FD3BD4DC-71D8-46F6-AA22-5552A9B6A2A7}" dt="2026-03-30T03:15:21.216" v="2824" actId="14100"/>
          <ac:cxnSpMkLst>
            <pc:docMk/>
            <pc:sldMk cId="3400152014" sldId="2147376387"/>
            <ac:cxnSpMk id="16" creationId="{E1D9473B-4AF6-CB67-C912-B159B8BA6870}"/>
          </ac:cxnSpMkLst>
        </pc:cxnChg>
        <pc:cxnChg chg="add mod">
          <ac:chgData name="Jason Wiese" userId="4bff8d5b-7de6-4655-b397-69b0afc81113" providerId="ADAL" clId="{FD3BD4DC-71D8-46F6-AA22-5552A9B6A2A7}" dt="2026-03-30T03:16:11.711" v="2840" actId="14100"/>
          <ac:cxnSpMkLst>
            <pc:docMk/>
            <pc:sldMk cId="3400152014" sldId="2147376387"/>
            <ac:cxnSpMk id="22" creationId="{91C8A6B4-7922-23D1-8C74-23A5BD7563CB}"/>
          </ac:cxnSpMkLst>
        </pc:cxnChg>
        <pc:cxnChg chg="add mod">
          <ac:chgData name="Jason Wiese" userId="4bff8d5b-7de6-4655-b397-69b0afc81113" providerId="ADAL" clId="{FD3BD4DC-71D8-46F6-AA22-5552A9B6A2A7}" dt="2026-03-30T03:16:01.946" v="2838" actId="14100"/>
          <ac:cxnSpMkLst>
            <pc:docMk/>
            <pc:sldMk cId="3400152014" sldId="2147376387"/>
            <ac:cxnSpMk id="23" creationId="{26984DC1-1829-CDAE-FDD6-CB8FC78EFCA4}"/>
          </ac:cxnSpMkLst>
        </pc:cxnChg>
      </pc:sldChg>
      <pc:sldChg chg="modSp">
        <pc:chgData name="Jason Wiese" userId="4bff8d5b-7de6-4655-b397-69b0afc81113" providerId="ADAL" clId="{FD3BD4DC-71D8-46F6-AA22-5552A9B6A2A7}" dt="2026-03-30T19:11:09.927" v="6070" actId="207"/>
        <pc:sldMkLst>
          <pc:docMk/>
          <pc:sldMk cId="3403588867" sldId="2147376398"/>
        </pc:sldMkLst>
        <pc:graphicFrameChg chg="mod">
          <ac:chgData name="Jason Wiese" userId="4bff8d5b-7de6-4655-b397-69b0afc81113" providerId="ADAL" clId="{FD3BD4DC-71D8-46F6-AA22-5552A9B6A2A7}" dt="2026-03-30T19:10:56.412" v="6069" actId="207"/>
          <ac:graphicFrameMkLst>
            <pc:docMk/>
            <pc:sldMk cId="3403588867" sldId="2147376398"/>
            <ac:graphicFrameMk id="3" creationId="{0A56D28F-59C1-FBFC-E05D-5D3E360068FC}"/>
          </ac:graphicFrameMkLst>
        </pc:graphicFrameChg>
        <pc:graphicFrameChg chg="mod">
          <ac:chgData name="Jason Wiese" userId="4bff8d5b-7de6-4655-b397-69b0afc81113" providerId="ADAL" clId="{FD3BD4DC-71D8-46F6-AA22-5552A9B6A2A7}" dt="2026-03-30T19:11:09.927" v="6070" actId="207"/>
          <ac:graphicFrameMkLst>
            <pc:docMk/>
            <pc:sldMk cId="3403588867" sldId="2147376398"/>
            <ac:graphicFrameMk id="13" creationId="{0CBEC0B1-F0FA-083C-47CD-37EBB19F67B6}"/>
          </ac:graphicFrameMkLst>
        </pc:graphicFrameChg>
        <pc:graphicFrameChg chg="mod">
          <ac:chgData name="Jason Wiese" userId="4bff8d5b-7de6-4655-b397-69b0afc81113" providerId="ADAL" clId="{FD3BD4DC-71D8-46F6-AA22-5552A9B6A2A7}" dt="2026-03-30T19:10:44.349" v="6067" actId="207"/>
          <ac:graphicFrameMkLst>
            <pc:docMk/>
            <pc:sldMk cId="3403588867" sldId="2147376398"/>
            <ac:graphicFrameMk id="14" creationId="{8391DC35-B3B5-4B8B-6A75-D1585963FE56}"/>
          </ac:graphicFrameMkLst>
        </pc:graphicFrameChg>
        <pc:graphicFrameChg chg="mod">
          <ac:chgData name="Jason Wiese" userId="4bff8d5b-7de6-4655-b397-69b0afc81113" providerId="ADAL" clId="{FD3BD4DC-71D8-46F6-AA22-5552A9B6A2A7}" dt="2026-03-30T19:10:48.558" v="6068" actId="207"/>
          <ac:graphicFrameMkLst>
            <pc:docMk/>
            <pc:sldMk cId="3403588867" sldId="2147376398"/>
            <ac:graphicFrameMk id="15" creationId="{0408CF47-9F9B-63FB-EAEE-81E1AB6DC57F}"/>
          </ac:graphicFrameMkLst>
        </pc:graphicFrameChg>
      </pc:sldChg>
      <pc:sldChg chg="modSp">
        <pc:chgData name="Jason Wiese" userId="4bff8d5b-7de6-4655-b397-69b0afc81113" providerId="ADAL" clId="{FD3BD4DC-71D8-46F6-AA22-5552A9B6A2A7}" dt="2026-03-30T19:10:38.193" v="6066" actId="207"/>
        <pc:sldMkLst>
          <pc:docMk/>
          <pc:sldMk cId="2975833194" sldId="2147376400"/>
        </pc:sldMkLst>
        <pc:graphicFrameChg chg="mod">
          <ac:chgData name="Jason Wiese" userId="4bff8d5b-7de6-4655-b397-69b0afc81113" providerId="ADAL" clId="{FD3BD4DC-71D8-46F6-AA22-5552A9B6A2A7}" dt="2026-03-30T19:10:24.242" v="6064" actId="207"/>
          <ac:graphicFrameMkLst>
            <pc:docMk/>
            <pc:sldMk cId="2975833194" sldId="2147376400"/>
            <ac:graphicFrameMk id="3" creationId="{43B59019-E970-F7E8-BBEF-72C96D9E87DD}"/>
          </ac:graphicFrameMkLst>
        </pc:graphicFrameChg>
        <pc:graphicFrameChg chg="mod">
          <ac:chgData name="Jason Wiese" userId="4bff8d5b-7de6-4655-b397-69b0afc81113" providerId="ADAL" clId="{FD3BD4DC-71D8-46F6-AA22-5552A9B6A2A7}" dt="2026-03-30T19:10:38.193" v="6066" actId="207"/>
          <ac:graphicFrameMkLst>
            <pc:docMk/>
            <pc:sldMk cId="2975833194" sldId="2147376400"/>
            <ac:graphicFrameMk id="13" creationId="{3FFB42F3-7846-E73B-FB58-D607FE262998}"/>
          </ac:graphicFrameMkLst>
        </pc:graphicFrameChg>
        <pc:graphicFrameChg chg="mod">
          <ac:chgData name="Jason Wiese" userId="4bff8d5b-7de6-4655-b397-69b0afc81113" providerId="ADAL" clId="{FD3BD4DC-71D8-46F6-AA22-5552A9B6A2A7}" dt="2026-03-30T19:10:09.012" v="6060" actId="207"/>
          <ac:graphicFrameMkLst>
            <pc:docMk/>
            <pc:sldMk cId="2975833194" sldId="2147376400"/>
            <ac:graphicFrameMk id="14" creationId="{A5D53C25-EA61-D567-2670-9EF7B58B31B8}"/>
          </ac:graphicFrameMkLst>
        </pc:graphicFrameChg>
        <pc:graphicFrameChg chg="mod">
          <ac:chgData name="Jason Wiese" userId="4bff8d5b-7de6-4655-b397-69b0afc81113" providerId="ADAL" clId="{FD3BD4DC-71D8-46F6-AA22-5552A9B6A2A7}" dt="2026-03-30T19:10:15.977" v="6062" actId="207"/>
          <ac:graphicFrameMkLst>
            <pc:docMk/>
            <pc:sldMk cId="2975833194" sldId="2147376400"/>
            <ac:graphicFrameMk id="15" creationId="{D4F9A55E-5FDF-6370-D301-B6D32100D2ED}"/>
          </ac:graphicFrameMkLst>
        </pc:graphicFrameChg>
      </pc:sldChg>
      <pc:sldChg chg="modSp">
        <pc:chgData name="Jason Wiese" userId="4bff8d5b-7de6-4655-b397-69b0afc81113" providerId="ADAL" clId="{FD3BD4DC-71D8-46F6-AA22-5552A9B6A2A7}" dt="2026-03-30T19:11:44.764" v="6072" actId="207"/>
        <pc:sldMkLst>
          <pc:docMk/>
          <pc:sldMk cId="1173868837" sldId="2147376401"/>
        </pc:sldMkLst>
        <pc:graphicFrameChg chg="mod">
          <ac:chgData name="Jason Wiese" userId="4bff8d5b-7de6-4655-b397-69b0afc81113" providerId="ADAL" clId="{FD3BD4DC-71D8-46F6-AA22-5552A9B6A2A7}" dt="2026-03-30T19:11:40.548" v="6071" actId="207"/>
          <ac:graphicFrameMkLst>
            <pc:docMk/>
            <pc:sldMk cId="1173868837" sldId="2147376401"/>
            <ac:graphicFrameMk id="14" creationId="{9F6290FE-DDA9-A581-2591-F163CF87FDB9}"/>
          </ac:graphicFrameMkLst>
        </pc:graphicFrameChg>
        <pc:graphicFrameChg chg="mod">
          <ac:chgData name="Jason Wiese" userId="4bff8d5b-7de6-4655-b397-69b0afc81113" providerId="ADAL" clId="{FD3BD4DC-71D8-46F6-AA22-5552A9B6A2A7}" dt="2026-03-30T19:11:44.764" v="6072" actId="207"/>
          <ac:graphicFrameMkLst>
            <pc:docMk/>
            <pc:sldMk cId="1173868837" sldId="2147376401"/>
            <ac:graphicFrameMk id="15" creationId="{C2055B56-2C9F-7F5C-4671-899930630B71}"/>
          </ac:graphicFrameMkLst>
        </pc:graphicFrameChg>
      </pc:sldChg>
      <pc:sldChg chg="modSp mod">
        <pc:chgData name="Jason Wiese" userId="4bff8d5b-7de6-4655-b397-69b0afc81113" providerId="ADAL" clId="{FD3BD4DC-71D8-46F6-AA22-5552A9B6A2A7}" dt="2026-03-30T02:16:17.677" v="124" actId="6549"/>
        <pc:sldMkLst>
          <pc:docMk/>
          <pc:sldMk cId="3748735896" sldId="2147376409"/>
        </pc:sldMkLst>
        <pc:spChg chg="mod">
          <ac:chgData name="Jason Wiese" userId="4bff8d5b-7de6-4655-b397-69b0afc81113" providerId="ADAL" clId="{FD3BD4DC-71D8-46F6-AA22-5552A9B6A2A7}" dt="2026-03-30T02:16:17.677" v="124" actId="6549"/>
          <ac:spMkLst>
            <pc:docMk/>
            <pc:sldMk cId="3748735896" sldId="2147376409"/>
            <ac:spMk id="6" creationId="{EB0ED96B-1D11-23DF-1365-30C98EF15B37}"/>
          </ac:spMkLst>
        </pc:spChg>
      </pc:sldChg>
      <pc:sldChg chg="modSp mod">
        <pc:chgData name="Jason Wiese" userId="4bff8d5b-7de6-4655-b397-69b0afc81113" providerId="ADAL" clId="{FD3BD4DC-71D8-46F6-AA22-5552A9B6A2A7}" dt="2026-03-30T19:42:38.708" v="6637" actId="20577"/>
        <pc:sldMkLst>
          <pc:docMk/>
          <pc:sldMk cId="999682080" sldId="2147376410"/>
        </pc:sldMkLst>
        <pc:spChg chg="mod">
          <ac:chgData name="Jason Wiese" userId="4bff8d5b-7de6-4655-b397-69b0afc81113" providerId="ADAL" clId="{FD3BD4DC-71D8-46F6-AA22-5552A9B6A2A7}" dt="2026-03-30T19:42:38.708" v="6637" actId="20577"/>
          <ac:spMkLst>
            <pc:docMk/>
            <pc:sldMk cId="999682080" sldId="2147376410"/>
            <ac:spMk id="9" creationId="{53352226-B2A0-1BE4-0088-5FBE4C0DFF17}"/>
          </ac:spMkLst>
        </pc:spChg>
      </pc:sldChg>
      <pc:sldChg chg="modSp mod">
        <pc:chgData name="Jason Wiese" userId="4bff8d5b-7de6-4655-b397-69b0afc81113" providerId="ADAL" clId="{FD3BD4DC-71D8-46F6-AA22-5552A9B6A2A7}" dt="2026-03-30T03:11:03.185" v="2707" actId="14100"/>
        <pc:sldMkLst>
          <pc:docMk/>
          <pc:sldMk cId="1429305642" sldId="2147376416"/>
        </pc:sldMkLst>
        <pc:spChg chg="mod">
          <ac:chgData name="Jason Wiese" userId="4bff8d5b-7de6-4655-b397-69b0afc81113" providerId="ADAL" clId="{FD3BD4DC-71D8-46F6-AA22-5552A9B6A2A7}" dt="2026-03-30T03:11:03.185" v="2707" actId="14100"/>
          <ac:spMkLst>
            <pc:docMk/>
            <pc:sldMk cId="1429305642" sldId="2147376416"/>
            <ac:spMk id="16" creationId="{88E6136A-4B9E-F53C-F571-85D67FB6C0EF}"/>
          </ac:spMkLst>
        </pc:spChg>
      </pc:sldChg>
      <pc:sldChg chg="modSp mod">
        <pc:chgData name="Jason Wiese" userId="4bff8d5b-7de6-4655-b397-69b0afc81113" providerId="ADAL" clId="{FD3BD4DC-71D8-46F6-AA22-5552A9B6A2A7}" dt="2026-03-30T03:07:21.370" v="2425" actId="313"/>
        <pc:sldMkLst>
          <pc:docMk/>
          <pc:sldMk cId="787032506" sldId="2147376417"/>
        </pc:sldMkLst>
        <pc:spChg chg="mod">
          <ac:chgData name="Jason Wiese" userId="4bff8d5b-7de6-4655-b397-69b0afc81113" providerId="ADAL" clId="{FD3BD4DC-71D8-46F6-AA22-5552A9B6A2A7}" dt="2026-03-30T03:06:08.258" v="2390" actId="20577"/>
          <ac:spMkLst>
            <pc:docMk/>
            <pc:sldMk cId="787032506" sldId="2147376417"/>
            <ac:spMk id="8" creationId="{797F1FED-029D-3648-3C35-81601A389483}"/>
          </ac:spMkLst>
        </pc:spChg>
        <pc:spChg chg="mod">
          <ac:chgData name="Jason Wiese" userId="4bff8d5b-7de6-4655-b397-69b0afc81113" providerId="ADAL" clId="{FD3BD4DC-71D8-46F6-AA22-5552A9B6A2A7}" dt="2026-03-30T03:07:21.370" v="2425" actId="313"/>
          <ac:spMkLst>
            <pc:docMk/>
            <pc:sldMk cId="787032506" sldId="2147376417"/>
            <ac:spMk id="9" creationId="{48364836-3620-F791-5FCC-1E558840B1ED}"/>
          </ac:spMkLst>
        </pc:spChg>
        <pc:graphicFrameChg chg="mod">
          <ac:chgData name="Jason Wiese" userId="4bff8d5b-7de6-4655-b397-69b0afc81113" providerId="ADAL" clId="{FD3BD4DC-71D8-46F6-AA22-5552A9B6A2A7}" dt="2026-03-30T03:06:33.993" v="2393" actId="403"/>
          <ac:graphicFrameMkLst>
            <pc:docMk/>
            <pc:sldMk cId="787032506" sldId="2147376417"/>
            <ac:graphicFrameMk id="13" creationId="{2BACE6DC-78EC-6B92-557D-82106AC29DCF}"/>
          </ac:graphicFrameMkLst>
        </pc:graphicFrameChg>
      </pc:sldChg>
      <pc:sldChg chg="addSp delSp modSp mod">
        <pc:chgData name="Jason Wiese" userId="4bff8d5b-7de6-4655-b397-69b0afc81113" providerId="ADAL" clId="{FD3BD4DC-71D8-46F6-AA22-5552A9B6A2A7}" dt="2026-03-30T03:24:30.979" v="2986" actId="478"/>
        <pc:sldMkLst>
          <pc:docMk/>
          <pc:sldMk cId="290014882" sldId="2147376418"/>
        </pc:sldMkLst>
        <pc:spChg chg="mod">
          <ac:chgData name="Jason Wiese" userId="4bff8d5b-7de6-4655-b397-69b0afc81113" providerId="ADAL" clId="{FD3BD4DC-71D8-46F6-AA22-5552A9B6A2A7}" dt="2026-03-30T03:20:23.251" v="2919" actId="6549"/>
          <ac:spMkLst>
            <pc:docMk/>
            <pc:sldMk cId="290014882" sldId="2147376418"/>
            <ac:spMk id="8" creationId="{B0DCD60B-0F04-9CA6-92B2-0750277B506B}"/>
          </ac:spMkLst>
        </pc:spChg>
        <pc:spChg chg="mod">
          <ac:chgData name="Jason Wiese" userId="4bff8d5b-7de6-4655-b397-69b0afc81113" providerId="ADAL" clId="{FD3BD4DC-71D8-46F6-AA22-5552A9B6A2A7}" dt="2026-03-30T03:24:19.918" v="2985" actId="14100"/>
          <ac:spMkLst>
            <pc:docMk/>
            <pc:sldMk cId="290014882" sldId="2147376418"/>
            <ac:spMk id="1033" creationId="{2CCFC200-508E-F978-8081-EE32D61172C0}"/>
          </ac:spMkLst>
        </pc:spChg>
      </pc:sldChg>
      <pc:sldChg chg="addSp modSp mod">
        <pc:chgData name="Jason Wiese" userId="4bff8d5b-7de6-4655-b397-69b0afc81113" providerId="ADAL" clId="{FD3BD4DC-71D8-46F6-AA22-5552A9B6A2A7}" dt="2026-03-30T03:28:08.470" v="3060" actId="6549"/>
        <pc:sldMkLst>
          <pc:docMk/>
          <pc:sldMk cId="3847573970" sldId="2147376419"/>
        </pc:sldMkLst>
        <pc:spChg chg="mod">
          <ac:chgData name="Jason Wiese" userId="4bff8d5b-7de6-4655-b397-69b0afc81113" providerId="ADAL" clId="{FD3BD4DC-71D8-46F6-AA22-5552A9B6A2A7}" dt="2026-03-30T03:28:08.470" v="3060" actId="6549"/>
          <ac:spMkLst>
            <pc:docMk/>
            <pc:sldMk cId="3847573970" sldId="2147376419"/>
            <ac:spMk id="2" creationId="{0EF0BF67-0C39-1B81-1F8C-BF7C03BAC366}"/>
          </ac:spMkLst>
        </pc:spChg>
        <pc:spChg chg="add mod">
          <ac:chgData name="Jason Wiese" userId="4bff8d5b-7de6-4655-b397-69b0afc81113" providerId="ADAL" clId="{FD3BD4DC-71D8-46F6-AA22-5552A9B6A2A7}" dt="2026-03-30T03:26:57.700" v="3048" actId="14100"/>
          <ac:spMkLst>
            <pc:docMk/>
            <pc:sldMk cId="3847573970" sldId="2147376419"/>
            <ac:spMk id="8" creationId="{48A39308-53D8-D917-91A3-690173D86614}"/>
          </ac:spMkLst>
        </pc:spChg>
        <pc:spChg chg="add mod">
          <ac:chgData name="Jason Wiese" userId="4bff8d5b-7de6-4655-b397-69b0afc81113" providerId="ADAL" clId="{FD3BD4DC-71D8-46F6-AA22-5552A9B6A2A7}" dt="2026-03-30T03:26:57.700" v="3048" actId="14100"/>
          <ac:spMkLst>
            <pc:docMk/>
            <pc:sldMk cId="3847573970" sldId="2147376419"/>
            <ac:spMk id="10" creationId="{5CA97B99-2908-9E42-C835-3483F09E3087}"/>
          </ac:spMkLst>
        </pc:spChg>
        <pc:spChg chg="add mod">
          <ac:chgData name="Jason Wiese" userId="4bff8d5b-7de6-4655-b397-69b0afc81113" providerId="ADAL" clId="{FD3BD4DC-71D8-46F6-AA22-5552A9B6A2A7}" dt="2026-03-30T03:26:57.700" v="3048" actId="14100"/>
          <ac:spMkLst>
            <pc:docMk/>
            <pc:sldMk cId="3847573970" sldId="2147376419"/>
            <ac:spMk id="11" creationId="{45C5ECA6-898D-0023-EAC6-A935CFF4D686}"/>
          </ac:spMkLst>
        </pc:spChg>
        <pc:spChg chg="mod">
          <ac:chgData name="Jason Wiese" userId="4bff8d5b-7de6-4655-b397-69b0afc81113" providerId="ADAL" clId="{FD3BD4DC-71D8-46F6-AA22-5552A9B6A2A7}" dt="2026-03-30T03:24:54.238" v="3003" actId="20577"/>
          <ac:spMkLst>
            <pc:docMk/>
            <pc:sldMk cId="3847573970" sldId="2147376419"/>
            <ac:spMk id="14" creationId="{7ECC470D-5B74-D7CD-0EF8-2E4AE12B739C}"/>
          </ac:spMkLst>
        </pc:spChg>
      </pc:sldChg>
      <pc:sldChg chg="modSp mod">
        <pc:chgData name="Jason Wiese" userId="4bff8d5b-7de6-4655-b397-69b0afc81113" providerId="ADAL" clId="{FD3BD4DC-71D8-46F6-AA22-5552A9B6A2A7}" dt="2026-03-30T03:40:26.310" v="3587" actId="6549"/>
        <pc:sldMkLst>
          <pc:docMk/>
          <pc:sldMk cId="2461577586" sldId="2147376420"/>
        </pc:sldMkLst>
        <pc:spChg chg="mod">
          <ac:chgData name="Jason Wiese" userId="4bff8d5b-7de6-4655-b397-69b0afc81113" providerId="ADAL" clId="{FD3BD4DC-71D8-46F6-AA22-5552A9B6A2A7}" dt="2026-03-30T03:40:26.310" v="3587" actId="6549"/>
          <ac:spMkLst>
            <pc:docMk/>
            <pc:sldMk cId="2461577586" sldId="2147376420"/>
            <ac:spMk id="7" creationId="{78ACE159-CD1B-C718-49A8-CC69DC695194}"/>
          </ac:spMkLst>
        </pc:spChg>
      </pc:sldChg>
      <pc:sldChg chg="addSp delSp modSp mod">
        <pc:chgData name="Jason Wiese" userId="4bff8d5b-7de6-4655-b397-69b0afc81113" providerId="ADAL" clId="{FD3BD4DC-71D8-46F6-AA22-5552A9B6A2A7}" dt="2026-03-30T04:35:59.373" v="5638" actId="1037"/>
        <pc:sldMkLst>
          <pc:docMk/>
          <pc:sldMk cId="166515219" sldId="2147376425"/>
        </pc:sldMkLst>
        <pc:spChg chg="mod">
          <ac:chgData name="Jason Wiese" userId="4bff8d5b-7de6-4655-b397-69b0afc81113" providerId="ADAL" clId="{FD3BD4DC-71D8-46F6-AA22-5552A9B6A2A7}" dt="2026-03-30T04:31:59.672" v="5463" actId="20577"/>
          <ac:spMkLst>
            <pc:docMk/>
            <pc:sldMk cId="166515219" sldId="2147376425"/>
            <ac:spMk id="5" creationId="{39875C4F-9C2C-5115-F3D6-AE4F3C661575}"/>
          </ac:spMkLst>
        </pc:spChg>
        <pc:spChg chg="add mod">
          <ac:chgData name="Jason Wiese" userId="4bff8d5b-7de6-4655-b397-69b0afc81113" providerId="ADAL" clId="{FD3BD4DC-71D8-46F6-AA22-5552A9B6A2A7}" dt="2026-03-30T04:35:49.518" v="5623" actId="1037"/>
          <ac:spMkLst>
            <pc:docMk/>
            <pc:sldMk cId="166515219" sldId="2147376425"/>
            <ac:spMk id="11" creationId="{96AC8605-C894-80C6-F8B1-1F137255D510}"/>
          </ac:spMkLst>
        </pc:spChg>
        <pc:spChg chg="mod">
          <ac:chgData name="Jason Wiese" userId="4bff8d5b-7de6-4655-b397-69b0afc81113" providerId="ADAL" clId="{FD3BD4DC-71D8-46F6-AA22-5552A9B6A2A7}" dt="2026-03-30T04:35:18.736" v="5607" actId="1037"/>
          <ac:spMkLst>
            <pc:docMk/>
            <pc:sldMk cId="166515219" sldId="2147376425"/>
            <ac:spMk id="13" creationId="{E6BEAEA5-AF97-6501-86F3-79C16BE4B034}"/>
          </ac:spMkLst>
        </pc:spChg>
        <pc:spChg chg="add mod">
          <ac:chgData name="Jason Wiese" userId="4bff8d5b-7de6-4655-b397-69b0afc81113" providerId="ADAL" clId="{FD3BD4DC-71D8-46F6-AA22-5552A9B6A2A7}" dt="2026-03-30T04:35:49.518" v="5623" actId="1037"/>
          <ac:spMkLst>
            <pc:docMk/>
            <pc:sldMk cId="166515219" sldId="2147376425"/>
            <ac:spMk id="14" creationId="{A05965C6-049E-2538-C84C-7C514C1FE979}"/>
          </ac:spMkLst>
        </pc:spChg>
        <pc:spChg chg="mod">
          <ac:chgData name="Jason Wiese" userId="4bff8d5b-7de6-4655-b397-69b0afc81113" providerId="ADAL" clId="{FD3BD4DC-71D8-46F6-AA22-5552A9B6A2A7}" dt="2026-03-30T04:35:18.736" v="5607" actId="1037"/>
          <ac:spMkLst>
            <pc:docMk/>
            <pc:sldMk cId="166515219" sldId="2147376425"/>
            <ac:spMk id="51" creationId="{921BD741-91CB-E19E-2123-5F80BEF2A392}"/>
          </ac:spMkLst>
        </pc:spChg>
        <pc:spChg chg="mod">
          <ac:chgData name="Jason Wiese" userId="4bff8d5b-7de6-4655-b397-69b0afc81113" providerId="ADAL" clId="{FD3BD4DC-71D8-46F6-AA22-5552A9B6A2A7}" dt="2026-03-30T04:33:04.999" v="5512" actId="20577"/>
          <ac:spMkLst>
            <pc:docMk/>
            <pc:sldMk cId="166515219" sldId="2147376425"/>
            <ac:spMk id="1033" creationId="{016EA7AB-7A29-6790-A4E7-29CC7E428ADE}"/>
          </ac:spMkLst>
        </pc:spChg>
        <pc:graphicFrameChg chg="add mod">
          <ac:chgData name="Jason Wiese" userId="4bff8d5b-7de6-4655-b397-69b0afc81113" providerId="ADAL" clId="{FD3BD4DC-71D8-46F6-AA22-5552A9B6A2A7}" dt="2026-03-30T04:35:49.518" v="5623" actId="1037"/>
          <ac:graphicFrameMkLst>
            <pc:docMk/>
            <pc:sldMk cId="166515219" sldId="2147376425"/>
            <ac:graphicFrameMk id="9" creationId="{40A4F6A8-1D33-B174-6E68-ED0036AB2523}"/>
          </ac:graphicFrameMkLst>
        </pc:graphicFrameChg>
        <pc:graphicFrameChg chg="mod">
          <ac:chgData name="Jason Wiese" userId="4bff8d5b-7de6-4655-b397-69b0afc81113" providerId="ADAL" clId="{FD3BD4DC-71D8-46F6-AA22-5552A9B6A2A7}" dt="2026-03-30T04:35:18.736" v="5607" actId="1037"/>
          <ac:graphicFrameMkLst>
            <pc:docMk/>
            <pc:sldMk cId="166515219" sldId="2147376425"/>
            <ac:graphicFrameMk id="43" creationId="{80CA441A-9CD4-BFFE-4CCC-74C12F6B0536}"/>
          </ac:graphicFrameMkLst>
        </pc:graphicFrameChg>
        <pc:cxnChg chg="mod">
          <ac:chgData name="Jason Wiese" userId="4bff8d5b-7de6-4655-b397-69b0afc81113" providerId="ADAL" clId="{FD3BD4DC-71D8-46F6-AA22-5552A9B6A2A7}" dt="2026-03-30T04:35:59.373" v="5638" actId="1037"/>
          <ac:cxnSpMkLst>
            <pc:docMk/>
            <pc:sldMk cId="166515219" sldId="2147376425"/>
            <ac:cxnSpMk id="17" creationId="{7584592D-2D1A-C1E7-2FA2-8B9829AB2DD2}"/>
          </ac:cxnSpMkLst>
        </pc:cxnChg>
      </pc:sldChg>
      <pc:sldChg chg="modSp add mod">
        <pc:chgData name="Jason Wiese" userId="4bff8d5b-7de6-4655-b397-69b0afc81113" providerId="ADAL" clId="{FD3BD4DC-71D8-46F6-AA22-5552A9B6A2A7}" dt="2026-03-30T03:59:21.185" v="4917" actId="113"/>
        <pc:sldMkLst>
          <pc:docMk/>
          <pc:sldMk cId="1638329259" sldId="2147376426"/>
        </pc:sldMkLst>
        <pc:spChg chg="mod">
          <ac:chgData name="Jason Wiese" userId="4bff8d5b-7de6-4655-b397-69b0afc81113" providerId="ADAL" clId="{FD3BD4DC-71D8-46F6-AA22-5552A9B6A2A7}" dt="2026-03-30T03:59:09.102" v="4915" actId="113"/>
          <ac:spMkLst>
            <pc:docMk/>
            <pc:sldMk cId="1638329259" sldId="2147376426"/>
            <ac:spMk id="9" creationId="{C9B4B835-DCC9-CD90-DD71-384570518DF6}"/>
          </ac:spMkLst>
        </pc:spChg>
        <pc:spChg chg="mod">
          <ac:chgData name="Jason Wiese" userId="4bff8d5b-7de6-4655-b397-69b0afc81113" providerId="ADAL" clId="{FD3BD4DC-71D8-46F6-AA22-5552A9B6A2A7}" dt="2026-03-30T03:59:21.185" v="4917" actId="113"/>
          <ac:spMkLst>
            <pc:docMk/>
            <pc:sldMk cId="1638329259" sldId="2147376426"/>
            <ac:spMk id="11" creationId="{7B7A686F-016A-CD11-6B23-D6017EDB71AE}"/>
          </ac:spMkLst>
        </pc:spChg>
        <pc:spChg chg="mod">
          <ac:chgData name="Jason Wiese" userId="4bff8d5b-7de6-4655-b397-69b0afc81113" providerId="ADAL" clId="{FD3BD4DC-71D8-46F6-AA22-5552A9B6A2A7}" dt="2026-03-30T03:58:47.971" v="4913" actId="20577"/>
          <ac:spMkLst>
            <pc:docMk/>
            <pc:sldMk cId="1638329259" sldId="2147376426"/>
            <ac:spMk id="1033" creationId="{C8943C20-A724-FD8A-EDFC-86591CA891BA}"/>
          </ac:spMkLst>
        </pc:spChg>
      </pc:sldChg>
      <pc:sldChg chg="modSp mod ord">
        <pc:chgData name="Jason Wiese" userId="4bff8d5b-7de6-4655-b397-69b0afc81113" providerId="ADAL" clId="{FD3BD4DC-71D8-46F6-AA22-5552A9B6A2A7}" dt="2026-03-30T04:21:49.722" v="5048"/>
        <pc:sldMkLst>
          <pc:docMk/>
          <pc:sldMk cId="920254995" sldId="2147474242"/>
        </pc:sldMkLst>
        <pc:spChg chg="mod">
          <ac:chgData name="Jason Wiese" userId="4bff8d5b-7de6-4655-b397-69b0afc81113" providerId="ADAL" clId="{FD3BD4DC-71D8-46F6-AA22-5552A9B6A2A7}" dt="2026-03-30T03:44:22.978" v="3741" actId="20577"/>
          <ac:spMkLst>
            <pc:docMk/>
            <pc:sldMk cId="920254995" sldId="2147474242"/>
            <ac:spMk id="21" creationId="{CD153943-6E9B-7DB6-A9F1-0BF63A794DD5}"/>
          </ac:spMkLst>
        </pc:spChg>
        <pc:spChg chg="mod">
          <ac:chgData name="Jason Wiese" userId="4bff8d5b-7de6-4655-b397-69b0afc81113" providerId="ADAL" clId="{FD3BD4DC-71D8-46F6-AA22-5552A9B6A2A7}" dt="2026-03-30T03:44:03.846" v="3729" actId="20577"/>
          <ac:spMkLst>
            <pc:docMk/>
            <pc:sldMk cId="920254995" sldId="2147474242"/>
            <ac:spMk id="1033" creationId="{6F49BB84-2538-6F72-46F6-770E6F9158BF}"/>
          </ac:spMkLst>
        </pc:spChg>
      </pc:sldChg>
      <pc:sldChg chg="addSp modSp mod">
        <pc:chgData name="Jason Wiese" userId="4bff8d5b-7de6-4655-b397-69b0afc81113" providerId="ADAL" clId="{FD3BD4DC-71D8-46F6-AA22-5552A9B6A2A7}" dt="2026-03-30T03:59:58.024" v="4918" actId="14100"/>
        <pc:sldMkLst>
          <pc:docMk/>
          <pc:sldMk cId="1316485064" sldId="2147474243"/>
        </pc:sldMkLst>
        <pc:spChg chg="mod">
          <ac:chgData name="Jason Wiese" userId="4bff8d5b-7de6-4655-b397-69b0afc81113" providerId="ADAL" clId="{FD3BD4DC-71D8-46F6-AA22-5552A9B6A2A7}" dt="2026-03-30T02:19:53.442" v="350" actId="14100"/>
          <ac:spMkLst>
            <pc:docMk/>
            <pc:sldMk cId="1316485064" sldId="2147474243"/>
            <ac:spMk id="5" creationId="{DFA12C02-EE3F-B5C4-45A1-7574760F3F44}"/>
          </ac:spMkLst>
        </pc:spChg>
        <pc:spChg chg="mod">
          <ac:chgData name="Jason Wiese" userId="4bff8d5b-7de6-4655-b397-69b0afc81113" providerId="ADAL" clId="{FD3BD4DC-71D8-46F6-AA22-5552A9B6A2A7}" dt="2026-03-30T02:20:29.452" v="357" actId="12788"/>
          <ac:spMkLst>
            <pc:docMk/>
            <pc:sldMk cId="1316485064" sldId="2147474243"/>
            <ac:spMk id="15" creationId="{8BA5C586-555E-20F9-A3C6-B0E5A61E8A5F}"/>
          </ac:spMkLst>
        </pc:spChg>
        <pc:spChg chg="mod">
          <ac:chgData name="Jason Wiese" userId="4bff8d5b-7de6-4655-b397-69b0afc81113" providerId="ADAL" clId="{FD3BD4DC-71D8-46F6-AA22-5552A9B6A2A7}" dt="2026-03-30T02:20:24.196" v="356" actId="12788"/>
          <ac:spMkLst>
            <pc:docMk/>
            <pc:sldMk cId="1316485064" sldId="2147474243"/>
            <ac:spMk id="16" creationId="{0E688758-9097-B352-6F04-5C23380459E9}"/>
          </ac:spMkLst>
        </pc:spChg>
        <pc:spChg chg="mod">
          <ac:chgData name="Jason Wiese" userId="4bff8d5b-7de6-4655-b397-69b0afc81113" providerId="ADAL" clId="{FD3BD4DC-71D8-46F6-AA22-5552A9B6A2A7}" dt="2026-03-30T02:20:19.478" v="355" actId="12788"/>
          <ac:spMkLst>
            <pc:docMk/>
            <pc:sldMk cId="1316485064" sldId="2147474243"/>
            <ac:spMk id="17" creationId="{47A6EDB4-2252-2B61-9251-E322A8B8F5C4}"/>
          </ac:spMkLst>
        </pc:spChg>
        <pc:spChg chg="mod">
          <ac:chgData name="Jason Wiese" userId="4bff8d5b-7de6-4655-b397-69b0afc81113" providerId="ADAL" clId="{FD3BD4DC-71D8-46F6-AA22-5552A9B6A2A7}" dt="2026-03-30T03:59:58.024" v="4918" actId="14100"/>
          <ac:spMkLst>
            <pc:docMk/>
            <pc:sldMk cId="1316485064" sldId="2147474243"/>
            <ac:spMk id="1033" creationId="{7889BECB-DA7C-8B08-1B41-25A0151ABBCB}"/>
          </ac:spMkLst>
        </pc:spChg>
        <pc:picChg chg="add mod">
          <ac:chgData name="Jason Wiese" userId="4bff8d5b-7de6-4655-b397-69b0afc81113" providerId="ADAL" clId="{FD3BD4DC-71D8-46F6-AA22-5552A9B6A2A7}" dt="2026-03-30T02:20:29.452" v="357" actId="12788"/>
          <ac:picMkLst>
            <pc:docMk/>
            <pc:sldMk cId="1316485064" sldId="2147474243"/>
            <ac:picMk id="9" creationId="{4A7A4504-88F1-C9FB-97FA-DFE4680C9F9F}"/>
          </ac:picMkLst>
        </pc:picChg>
        <pc:picChg chg="add mod">
          <ac:chgData name="Jason Wiese" userId="4bff8d5b-7de6-4655-b397-69b0afc81113" providerId="ADAL" clId="{FD3BD4DC-71D8-46F6-AA22-5552A9B6A2A7}" dt="2026-03-30T02:20:24.196" v="356" actId="12788"/>
          <ac:picMkLst>
            <pc:docMk/>
            <pc:sldMk cId="1316485064" sldId="2147474243"/>
            <ac:picMk id="11" creationId="{DE977C19-DEFD-6473-94BE-FAD56A319512}"/>
          </ac:picMkLst>
        </pc:picChg>
        <pc:picChg chg="add mod">
          <ac:chgData name="Jason Wiese" userId="4bff8d5b-7de6-4655-b397-69b0afc81113" providerId="ADAL" clId="{FD3BD4DC-71D8-46F6-AA22-5552A9B6A2A7}" dt="2026-03-30T02:20:19.478" v="355" actId="12788"/>
          <ac:picMkLst>
            <pc:docMk/>
            <pc:sldMk cId="1316485064" sldId="2147474243"/>
            <ac:picMk id="12" creationId="{9167CCE3-D800-5DFE-5CF2-A60E1F9409B5}"/>
          </ac:picMkLst>
        </pc:picChg>
      </pc:sldChg>
      <pc:sldChg chg="modSp mod">
        <pc:chgData name="Jason Wiese" userId="4bff8d5b-7de6-4655-b397-69b0afc81113" providerId="ADAL" clId="{FD3BD4DC-71D8-46F6-AA22-5552A9B6A2A7}" dt="2026-03-30T02:55:40.007" v="1989" actId="20577"/>
        <pc:sldMkLst>
          <pc:docMk/>
          <pc:sldMk cId="518829995" sldId="2147474244"/>
        </pc:sldMkLst>
        <pc:spChg chg="mod">
          <ac:chgData name="Jason Wiese" userId="4bff8d5b-7de6-4655-b397-69b0afc81113" providerId="ADAL" clId="{FD3BD4DC-71D8-46F6-AA22-5552A9B6A2A7}" dt="2026-03-30T02:55:40.007" v="1989" actId="20577"/>
          <ac:spMkLst>
            <pc:docMk/>
            <pc:sldMk cId="518829995" sldId="2147474244"/>
            <ac:spMk id="1033" creationId="{47CBDB15-4C86-09FB-DC37-B90F9FFB2271}"/>
          </ac:spMkLst>
        </pc:spChg>
      </pc:sldChg>
      <pc:sldChg chg="modSp mod">
        <pc:chgData name="Jason Wiese" userId="4bff8d5b-7de6-4655-b397-69b0afc81113" providerId="ADAL" clId="{FD3BD4DC-71D8-46F6-AA22-5552A9B6A2A7}" dt="2026-03-30T02:36:50.213" v="1574" actId="20577"/>
        <pc:sldMkLst>
          <pc:docMk/>
          <pc:sldMk cId="4132543964" sldId="2147474245"/>
        </pc:sldMkLst>
        <pc:spChg chg="mod">
          <ac:chgData name="Jason Wiese" userId="4bff8d5b-7de6-4655-b397-69b0afc81113" providerId="ADAL" clId="{FD3BD4DC-71D8-46F6-AA22-5552A9B6A2A7}" dt="2026-03-30T02:36:50.213" v="1574" actId="20577"/>
          <ac:spMkLst>
            <pc:docMk/>
            <pc:sldMk cId="4132543964" sldId="2147474245"/>
            <ac:spMk id="1033" creationId="{8C26DDA6-4F23-7B78-A1A4-2BB7F81C41DA}"/>
          </ac:spMkLst>
        </pc:spChg>
      </pc:sldChg>
      <pc:sldChg chg="modSp mod">
        <pc:chgData name="Jason Wiese" userId="4bff8d5b-7de6-4655-b397-69b0afc81113" providerId="ADAL" clId="{FD3BD4DC-71D8-46F6-AA22-5552A9B6A2A7}" dt="2026-03-30T03:42:35.822" v="3647" actId="20577"/>
        <pc:sldMkLst>
          <pc:docMk/>
          <pc:sldMk cId="3286103500" sldId="2147474246"/>
        </pc:sldMkLst>
        <pc:spChg chg="mod">
          <ac:chgData name="Jason Wiese" userId="4bff8d5b-7de6-4655-b397-69b0afc81113" providerId="ADAL" clId="{FD3BD4DC-71D8-46F6-AA22-5552A9B6A2A7}" dt="2026-03-30T03:42:35.822" v="3647" actId="20577"/>
          <ac:spMkLst>
            <pc:docMk/>
            <pc:sldMk cId="3286103500" sldId="2147474246"/>
            <ac:spMk id="1033" creationId="{A961E785-FAC1-BC8C-792A-DB443B0C3FC1}"/>
          </ac:spMkLst>
        </pc:spChg>
      </pc:sldChg>
      <pc:sldChg chg="modSp mod">
        <pc:chgData name="Jason Wiese" userId="4bff8d5b-7de6-4655-b397-69b0afc81113" providerId="ADAL" clId="{FD3BD4DC-71D8-46F6-AA22-5552A9B6A2A7}" dt="2026-03-30T03:03:59.407" v="2364" actId="20577"/>
        <pc:sldMkLst>
          <pc:docMk/>
          <pc:sldMk cId="4100387905" sldId="2147474247"/>
        </pc:sldMkLst>
        <pc:spChg chg="mod">
          <ac:chgData name="Jason Wiese" userId="4bff8d5b-7de6-4655-b397-69b0afc81113" providerId="ADAL" clId="{FD3BD4DC-71D8-46F6-AA22-5552A9B6A2A7}" dt="2026-03-30T03:03:59.407" v="2364" actId="20577"/>
          <ac:spMkLst>
            <pc:docMk/>
            <pc:sldMk cId="4100387905" sldId="2147474247"/>
            <ac:spMk id="1033" creationId="{BF66A33D-7804-F66B-F425-566703EDAC96}"/>
          </ac:spMkLst>
        </pc:spChg>
      </pc:sldChg>
      <pc:sldChg chg="modSp mod">
        <pc:chgData name="Jason Wiese" userId="4bff8d5b-7de6-4655-b397-69b0afc81113" providerId="ADAL" clId="{FD3BD4DC-71D8-46F6-AA22-5552A9B6A2A7}" dt="2026-03-30T02:34:32.774" v="1422" actId="20577"/>
        <pc:sldMkLst>
          <pc:docMk/>
          <pc:sldMk cId="31648073" sldId="2147474248"/>
        </pc:sldMkLst>
        <pc:spChg chg="mod">
          <ac:chgData name="Jason Wiese" userId="4bff8d5b-7de6-4655-b397-69b0afc81113" providerId="ADAL" clId="{FD3BD4DC-71D8-46F6-AA22-5552A9B6A2A7}" dt="2026-03-30T02:34:32.774" v="1422" actId="20577"/>
          <ac:spMkLst>
            <pc:docMk/>
            <pc:sldMk cId="31648073" sldId="2147474248"/>
            <ac:spMk id="16" creationId="{D0A50990-7A77-DD79-5FBD-F6DCE96B7999}"/>
          </ac:spMkLst>
        </pc:spChg>
      </pc:sldChg>
      <pc:sldChg chg="modSp mod">
        <pc:chgData name="Jason Wiese" userId="4bff8d5b-7de6-4655-b397-69b0afc81113" providerId="ADAL" clId="{FD3BD4DC-71D8-46F6-AA22-5552A9B6A2A7}" dt="2026-03-30T02:29:01.267" v="1109" actId="20577"/>
        <pc:sldMkLst>
          <pc:docMk/>
          <pc:sldMk cId="428877540" sldId="2147474249"/>
        </pc:sldMkLst>
        <pc:spChg chg="mod">
          <ac:chgData name="Jason Wiese" userId="4bff8d5b-7de6-4655-b397-69b0afc81113" providerId="ADAL" clId="{FD3BD4DC-71D8-46F6-AA22-5552A9B6A2A7}" dt="2026-03-30T02:18:44.049" v="338" actId="113"/>
          <ac:spMkLst>
            <pc:docMk/>
            <pc:sldMk cId="428877540" sldId="2147474249"/>
            <ac:spMk id="6" creationId="{5ABD6143-1081-1E52-2F3A-2CB081B0A642}"/>
          </ac:spMkLst>
        </pc:spChg>
        <pc:spChg chg="mod">
          <ac:chgData name="Jason Wiese" userId="4bff8d5b-7de6-4655-b397-69b0afc81113" providerId="ADAL" clId="{FD3BD4DC-71D8-46F6-AA22-5552A9B6A2A7}" dt="2026-03-30T02:29:01.267" v="1109" actId="20577"/>
          <ac:spMkLst>
            <pc:docMk/>
            <pc:sldMk cId="428877540" sldId="2147474249"/>
            <ac:spMk id="1033" creationId="{51F97460-547E-C538-98E6-D686203C01F4}"/>
          </ac:spMkLst>
        </pc:spChg>
      </pc:sldChg>
      <pc:sldChg chg="modSp mod">
        <pc:chgData name="Jason Wiese" userId="4bff8d5b-7de6-4655-b397-69b0afc81113" providerId="ADAL" clId="{FD3BD4DC-71D8-46F6-AA22-5552A9B6A2A7}" dt="2026-03-30T03:04:33.237" v="2370" actId="20577"/>
        <pc:sldMkLst>
          <pc:docMk/>
          <pc:sldMk cId="1283007472" sldId="2147474250"/>
        </pc:sldMkLst>
        <pc:spChg chg="mod">
          <ac:chgData name="Jason Wiese" userId="4bff8d5b-7de6-4655-b397-69b0afc81113" providerId="ADAL" clId="{FD3BD4DC-71D8-46F6-AA22-5552A9B6A2A7}" dt="2026-03-30T03:02:49.326" v="2362" actId="20577"/>
          <ac:spMkLst>
            <pc:docMk/>
            <pc:sldMk cId="1283007472" sldId="2147474250"/>
            <ac:spMk id="7" creationId="{EFDADCAA-8545-A4A1-7CD8-68CCA3850B12}"/>
          </ac:spMkLst>
        </pc:spChg>
        <pc:spChg chg="mod">
          <ac:chgData name="Jason Wiese" userId="4bff8d5b-7de6-4655-b397-69b0afc81113" providerId="ADAL" clId="{FD3BD4DC-71D8-46F6-AA22-5552A9B6A2A7}" dt="2026-03-30T03:04:33.237" v="2370" actId="20577"/>
          <ac:spMkLst>
            <pc:docMk/>
            <pc:sldMk cId="1283007472" sldId="2147474250"/>
            <ac:spMk id="1033" creationId="{F62D27B0-3933-1974-6005-4BF2F6E258B9}"/>
          </ac:spMkLst>
        </pc:spChg>
      </pc:sldChg>
      <pc:sldChg chg="modSp mod">
        <pc:chgData name="Jason Wiese" userId="4bff8d5b-7de6-4655-b397-69b0afc81113" providerId="ADAL" clId="{FD3BD4DC-71D8-46F6-AA22-5552A9B6A2A7}" dt="2026-03-30T03:50:44.078" v="4144" actId="1037"/>
        <pc:sldMkLst>
          <pc:docMk/>
          <pc:sldMk cId="1604352014" sldId="2147474252"/>
        </pc:sldMkLst>
        <pc:spChg chg="mod">
          <ac:chgData name="Jason Wiese" userId="4bff8d5b-7de6-4655-b397-69b0afc81113" providerId="ADAL" clId="{FD3BD4DC-71D8-46F6-AA22-5552A9B6A2A7}" dt="2026-03-30T03:50:20.260" v="4137" actId="1076"/>
          <ac:spMkLst>
            <pc:docMk/>
            <pc:sldMk cId="1604352014" sldId="2147474252"/>
            <ac:spMk id="7" creationId="{3EEDE1DA-2A8B-4C78-C11A-727019566F66}"/>
          </ac:spMkLst>
        </pc:spChg>
        <pc:spChg chg="mod">
          <ac:chgData name="Jason Wiese" userId="4bff8d5b-7de6-4655-b397-69b0afc81113" providerId="ADAL" clId="{FD3BD4DC-71D8-46F6-AA22-5552A9B6A2A7}" dt="2026-03-30T03:50:31.496" v="4139" actId="1076"/>
          <ac:spMkLst>
            <pc:docMk/>
            <pc:sldMk cId="1604352014" sldId="2147474252"/>
            <ac:spMk id="8" creationId="{34D69E6D-197A-0D67-2956-273D6DC52854}"/>
          </ac:spMkLst>
        </pc:spChg>
        <pc:spChg chg="mod">
          <ac:chgData name="Jason Wiese" userId="4bff8d5b-7de6-4655-b397-69b0afc81113" providerId="ADAL" clId="{FD3BD4DC-71D8-46F6-AA22-5552A9B6A2A7}" dt="2026-03-30T03:50:35.546" v="4140" actId="1076"/>
          <ac:spMkLst>
            <pc:docMk/>
            <pc:sldMk cId="1604352014" sldId="2147474252"/>
            <ac:spMk id="10" creationId="{466DD11C-3630-BECD-ADC9-C0C1EA83CD24}"/>
          </ac:spMkLst>
        </pc:spChg>
        <pc:spChg chg="mod">
          <ac:chgData name="Jason Wiese" userId="4bff8d5b-7de6-4655-b397-69b0afc81113" providerId="ADAL" clId="{FD3BD4DC-71D8-46F6-AA22-5552A9B6A2A7}" dt="2026-03-30T03:50:44.078" v="4144" actId="1037"/>
          <ac:spMkLst>
            <pc:docMk/>
            <pc:sldMk cId="1604352014" sldId="2147474252"/>
            <ac:spMk id="11" creationId="{C0C7D18F-82F5-1496-8DA4-1B815D9639D4}"/>
          </ac:spMkLst>
        </pc:spChg>
        <pc:spChg chg="mod">
          <ac:chgData name="Jason Wiese" userId="4bff8d5b-7de6-4655-b397-69b0afc81113" providerId="ADAL" clId="{FD3BD4DC-71D8-46F6-AA22-5552A9B6A2A7}" dt="2026-03-30T03:50:25.294" v="4138" actId="1076"/>
          <ac:spMkLst>
            <pc:docMk/>
            <pc:sldMk cId="1604352014" sldId="2147474252"/>
            <ac:spMk id="12" creationId="{B145A289-FBBA-05CE-DAE2-BF4F23FB910C}"/>
          </ac:spMkLst>
        </pc:spChg>
        <pc:spChg chg="mod">
          <ac:chgData name="Jason Wiese" userId="4bff8d5b-7de6-4655-b397-69b0afc81113" providerId="ADAL" clId="{FD3BD4DC-71D8-46F6-AA22-5552A9B6A2A7}" dt="2026-03-30T03:48:30.100" v="4117" actId="20577"/>
          <ac:spMkLst>
            <pc:docMk/>
            <pc:sldMk cId="1604352014" sldId="2147474252"/>
            <ac:spMk id="1033" creationId="{8AB8EFFF-187D-2851-91F0-09858B3F3C77}"/>
          </ac:spMkLst>
        </pc:spChg>
      </pc:sldChg>
      <pc:sldChg chg="modSp mod">
        <pc:chgData name="Jason Wiese" userId="4bff8d5b-7de6-4655-b397-69b0afc81113" providerId="ADAL" clId="{FD3BD4DC-71D8-46F6-AA22-5552A9B6A2A7}" dt="2026-03-30T03:38:46.270" v="3577" actId="20577"/>
        <pc:sldMkLst>
          <pc:docMk/>
          <pc:sldMk cId="2224250650" sldId="2147474253"/>
        </pc:sldMkLst>
        <pc:spChg chg="mod">
          <ac:chgData name="Jason Wiese" userId="4bff8d5b-7de6-4655-b397-69b0afc81113" providerId="ADAL" clId="{FD3BD4DC-71D8-46F6-AA22-5552A9B6A2A7}" dt="2026-03-30T03:30:38.847" v="3218" actId="113"/>
          <ac:spMkLst>
            <pc:docMk/>
            <pc:sldMk cId="2224250650" sldId="2147474253"/>
            <ac:spMk id="3" creationId="{1E40D6F6-CC21-34B1-D8F5-6A50B202D9F2}"/>
          </ac:spMkLst>
        </pc:spChg>
        <pc:spChg chg="mod">
          <ac:chgData name="Jason Wiese" userId="4bff8d5b-7de6-4655-b397-69b0afc81113" providerId="ADAL" clId="{FD3BD4DC-71D8-46F6-AA22-5552A9B6A2A7}" dt="2026-03-30T03:38:46.270" v="3577" actId="20577"/>
          <ac:spMkLst>
            <pc:docMk/>
            <pc:sldMk cId="2224250650" sldId="2147474253"/>
            <ac:spMk id="1033" creationId="{B9EE8D42-07CA-DDBF-88FA-C3421F4F46A9}"/>
          </ac:spMkLst>
        </pc:spChg>
      </pc:sldChg>
      <pc:sldChg chg="modSp mod">
        <pc:chgData name="Jason Wiese" userId="4bff8d5b-7de6-4655-b397-69b0afc81113" providerId="ADAL" clId="{FD3BD4DC-71D8-46F6-AA22-5552A9B6A2A7}" dt="2026-03-30T03:05:06.535" v="2382" actId="20577"/>
        <pc:sldMkLst>
          <pc:docMk/>
          <pc:sldMk cId="2938488323" sldId="2147474258"/>
        </pc:sldMkLst>
        <pc:spChg chg="mod">
          <ac:chgData name="Jason Wiese" userId="4bff8d5b-7de6-4655-b397-69b0afc81113" providerId="ADAL" clId="{FD3BD4DC-71D8-46F6-AA22-5552A9B6A2A7}" dt="2026-03-30T03:05:06.535" v="2382" actId="20577"/>
          <ac:spMkLst>
            <pc:docMk/>
            <pc:sldMk cId="2938488323" sldId="2147474258"/>
            <ac:spMk id="7" creationId="{A9A182EC-D8AB-2209-0534-F5B79F108006}"/>
          </ac:spMkLst>
        </pc:spChg>
      </pc:sldChg>
      <pc:sldChg chg="modSp add mod">
        <pc:chgData name="Jason Wiese" userId="4bff8d5b-7de6-4655-b397-69b0afc81113" providerId="ADAL" clId="{FD3BD4DC-71D8-46F6-AA22-5552A9B6A2A7}" dt="2026-04-01T00:43:50.356" v="6661" actId="20577"/>
        <pc:sldMkLst>
          <pc:docMk/>
          <pc:sldMk cId="1199242559" sldId="2147474260"/>
        </pc:sldMkLst>
        <pc:spChg chg="mod">
          <ac:chgData name="Jason Wiese" userId="4bff8d5b-7de6-4655-b397-69b0afc81113" providerId="ADAL" clId="{FD3BD4DC-71D8-46F6-AA22-5552A9B6A2A7}" dt="2026-03-30T19:00:45.451" v="5677" actId="1037"/>
          <ac:spMkLst>
            <pc:docMk/>
            <pc:sldMk cId="1199242559" sldId="2147474260"/>
            <ac:spMk id="3" creationId="{E6CEA07E-FE42-BBC9-2124-42F23660C7D2}"/>
          </ac:spMkLst>
        </pc:spChg>
        <pc:spChg chg="mod">
          <ac:chgData name="Jason Wiese" userId="4bff8d5b-7de6-4655-b397-69b0afc81113" providerId="ADAL" clId="{FD3BD4DC-71D8-46F6-AA22-5552A9B6A2A7}" dt="2026-04-01T00:43:50.356" v="6661" actId="20577"/>
          <ac:spMkLst>
            <pc:docMk/>
            <pc:sldMk cId="1199242559" sldId="2147474260"/>
            <ac:spMk id="4" creationId="{A60D0A4A-2FCB-E2C0-63A3-49B7FD0DCFD9}"/>
          </ac:spMkLst>
        </pc:spChg>
      </pc:sldChg>
      <pc:sldChg chg="modSp add mod">
        <pc:chgData name="Jason Wiese" userId="4bff8d5b-7de6-4655-b397-69b0afc81113" providerId="ADAL" clId="{FD3BD4DC-71D8-46F6-AA22-5552A9B6A2A7}" dt="2026-03-30T02:59:09.685" v="2152" actId="6549"/>
        <pc:sldMkLst>
          <pc:docMk/>
          <pc:sldMk cId="2280664424" sldId="2147474261"/>
        </pc:sldMkLst>
        <pc:spChg chg="mod">
          <ac:chgData name="Jason Wiese" userId="4bff8d5b-7de6-4655-b397-69b0afc81113" providerId="ADAL" clId="{FD3BD4DC-71D8-46F6-AA22-5552A9B6A2A7}" dt="2026-03-30T02:59:09.685" v="2152" actId="6549"/>
          <ac:spMkLst>
            <pc:docMk/>
            <pc:sldMk cId="2280664424" sldId="2147474261"/>
            <ac:spMk id="1033" creationId="{172E3205-F237-6C21-8040-FF1AC640C5E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7.8140912325930095E-2"/>
          <c:w val="1"/>
          <c:h val="0.80183486964016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0.80331750000000002</c:v>
                </c:pt>
                <c:pt idx="1">
                  <c:v>0.80201339999999999</c:v>
                </c:pt>
                <c:pt idx="2">
                  <c:v>0.78455280000000005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C-4382-A41C-1AE8D800E6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B-449C-8A26-CA5A12572DAB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EB-449C-8A26-CA5A12572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4.2653999999999997E-2</c:v>
                </c:pt>
                <c:pt idx="1">
                  <c:v>4.0268499999999999E-2</c:v>
                </c:pt>
                <c:pt idx="2">
                  <c:v>5.8943099999999998E-2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C-4382-A41C-1AE8D800E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42047578853216"/>
          <c:y val="3.7401466012925875E-3"/>
          <c:w val="0.36389808931998791"/>
          <c:h val="6.9475654686663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Likely to Purchase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0.2480916</c:v>
                </c:pt>
                <c:pt idx="1">
                  <c:v>0.26797389999999999</c:v>
                </c:pt>
                <c:pt idx="2">
                  <c:v>0.28787879999999999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0-4460-BC42-EA7D26617E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Likely to Purchase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0.15076339999999999</c:v>
                </c:pt>
                <c:pt idx="1">
                  <c:v>0.16993459999999999</c:v>
                </c:pt>
                <c:pt idx="2">
                  <c:v>0.17340069999999999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F0-4460-BC42-EA7D26617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632928"/>
        <c:axId val="1276625728"/>
      </c:barChart>
      <c:catAx>
        <c:axId val="12766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625728"/>
        <c:crosses val="autoZero"/>
        <c:auto val="1"/>
        <c:lblAlgn val="ctr"/>
        <c:lblOffset val="100"/>
        <c:noMultiLvlLbl val="0"/>
      </c:catAx>
      <c:valAx>
        <c:axId val="1276625728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127663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876461061071244"/>
          <c:y val="9.5766841673657524E-2"/>
          <c:w val="0.69927469999327208"/>
          <c:h val="6.5928306830928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Likely to Purchase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0.2366412</c:v>
                </c:pt>
                <c:pt idx="1">
                  <c:v>0.29411759999999998</c:v>
                </c:pt>
                <c:pt idx="2">
                  <c:v>0.29461280000000001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F4-4EFB-A253-DF144B713D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Likely to Purchase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0.13931299999999999</c:v>
                </c:pt>
                <c:pt idx="1">
                  <c:v>0.13725490000000001</c:v>
                </c:pt>
                <c:pt idx="2">
                  <c:v>0.14141409999999999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F4-4EFB-A253-DF144B713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632928"/>
        <c:axId val="1276625728"/>
      </c:barChart>
      <c:catAx>
        <c:axId val="12766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625728"/>
        <c:crosses val="autoZero"/>
        <c:auto val="1"/>
        <c:lblAlgn val="ctr"/>
        <c:lblOffset val="100"/>
        <c:noMultiLvlLbl val="0"/>
      </c:catAx>
      <c:valAx>
        <c:axId val="1276625728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127663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876461061071244"/>
          <c:y val="8.8926352982681978E-2"/>
          <c:w val="0.69927469999327208"/>
          <c:h val="6.5928306830928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0"/>
          <c:w val="1"/>
          <c:h val="0.880046709473339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0.5402844</c:v>
                </c:pt>
                <c:pt idx="1">
                  <c:v>0.52013419999999999</c:v>
                </c:pt>
                <c:pt idx="2">
                  <c:v>0.53455280000000005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C-4382-A41C-1AE8D800E6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B-449C-8A26-CA5A12572DAB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EB-449C-8A26-CA5A12572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0.19431280000000001</c:v>
                </c:pt>
                <c:pt idx="1">
                  <c:v>0.28523490000000001</c:v>
                </c:pt>
                <c:pt idx="2">
                  <c:v>0.22154470000000001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C-4382-A41C-1AE8D800E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156674602491522"/>
          <c:y val="1.8157334411446811E-2"/>
          <c:w val="0.17712206142225934"/>
          <c:h val="6.9066597676432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7.8140912325930095E-2"/>
          <c:w val="1"/>
          <c:h val="0.80183486964016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0.72037910000000005</c:v>
                </c:pt>
                <c:pt idx="1">
                  <c:v>0.73154359999999996</c:v>
                </c:pt>
                <c:pt idx="2">
                  <c:v>0.71341460000000001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C-4382-A41C-1AE8D800E6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B-449C-8A26-CA5A12572DAB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EB-449C-8A26-CA5A12572D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0.1208531</c:v>
                </c:pt>
                <c:pt idx="1">
                  <c:v>0.15100669999999999</c:v>
                </c:pt>
                <c:pt idx="2">
                  <c:v>0.13617889999999999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C-4382-A41C-1AE8D800E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42047578853216"/>
          <c:y val="3.7401466012925875E-3"/>
          <c:w val="0.36389808931998791"/>
          <c:h val="6.9475654686663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7.8140912325930095E-2"/>
          <c:w val="1"/>
          <c:h val="0.80183486964016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0.69431279999999995</c:v>
                </c:pt>
                <c:pt idx="1">
                  <c:v>0.65100670000000005</c:v>
                </c:pt>
                <c:pt idx="2">
                  <c:v>0.68699189999999999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F-48D7-9687-4CA775007E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9F-48D7-9687-4CA775007E81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9F-48D7-9687-4CA775007E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0.1113744</c:v>
                </c:pt>
                <c:pt idx="1">
                  <c:v>0.20805370000000001</c:v>
                </c:pt>
                <c:pt idx="2">
                  <c:v>0.14430889999999999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9F-48D7-9687-4CA775007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42047578853216"/>
          <c:y val="3.7401466012925875E-3"/>
          <c:w val="0.36389808931998791"/>
          <c:h val="6.9475654686663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0.43838860000000002</c:v>
                </c:pt>
                <c:pt idx="1">
                  <c:v>0.39597320000000003</c:v>
                </c:pt>
                <c:pt idx="2">
                  <c:v>0.45731709999999998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B4-4198-BFBB-3721B43787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0.25118479999999999</c:v>
                </c:pt>
                <c:pt idx="1">
                  <c:v>0.34563759999999999</c:v>
                </c:pt>
                <c:pt idx="2">
                  <c:v>0.24593499999999999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B4-4198-BFBB-3721B43787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Search Engine (e.g., Google)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0.1350711</c:v>
                </c:pt>
                <c:pt idx="1">
                  <c:v>0.1409396</c:v>
                </c:pt>
                <c:pt idx="2">
                  <c:v>0.1199187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B4-4198-BFBB-3721B43787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Social Media (e.g., Instagram, TikTok)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0.1066351</c:v>
                </c:pt>
                <c:pt idx="1">
                  <c:v>6.3758400000000007E-2</c:v>
                </c:pt>
                <c:pt idx="2">
                  <c:v>0.1036585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B4-4198-BFBB-3721B437872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AI (e.g., ChatGPT)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6.8720400000000001E-2</c:v>
                </c:pt>
                <c:pt idx="1">
                  <c:v>5.3691299999999997E-2</c:v>
                </c:pt>
                <c:pt idx="2">
                  <c:v>7.3170700000000005E-2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B4-4198-BFBB-3721B4378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629391023091815E-2"/>
          <c:y val="1.7481249428478472E-2"/>
          <c:w val="0.86462553923183849"/>
          <c:h val="8.82217733683099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3145400593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0.46083550000000001</c:v>
                </c:pt>
                <c:pt idx="1">
                  <c:v>0.57857139999999996</c:v>
                </c:pt>
                <c:pt idx="2">
                  <c:v>0.49636799999999998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2D-4A73-91FE-BC66EA4E06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0.19712789999999999</c:v>
                </c:pt>
                <c:pt idx="1">
                  <c:v>0.13333329999999999</c:v>
                </c:pt>
                <c:pt idx="2">
                  <c:v>0.17433409999999999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72D-4A73-91FE-BC66EA4E0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69961709331788"/>
          <c:y val="9.9322120139998474E-3"/>
          <c:w val="0.29499380759223282"/>
          <c:h val="0.1371458428440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0.15677336235100967"/>
          <c:w val="1"/>
          <c:h val="0.723202377137951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I'm extremely concerned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0.23107050000000001</c:v>
                </c:pt>
                <c:pt idx="1">
                  <c:v>0.2404762</c:v>
                </c:pt>
                <c:pt idx="2">
                  <c:v>0.22154960000000001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4-4658-B5AA-672D889030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 I'm quite concerned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74-4658-B5AA-672D88903033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74-4658-B5AA-672D889030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0.1644909</c:v>
                </c:pt>
                <c:pt idx="1">
                  <c:v>0.18809519999999999</c:v>
                </c:pt>
                <c:pt idx="2">
                  <c:v>0.18280869999999999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74-4658-B5AA-672D8890303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I'm somewhat concerned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0.25587470000000001</c:v>
                </c:pt>
                <c:pt idx="1">
                  <c:v>0.27142860000000002</c:v>
                </c:pt>
                <c:pt idx="2">
                  <c:v>0.25181599999999998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74-4658-B5AA-672D8890303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 I'm slightly concerned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0.20365539999999999</c:v>
                </c:pt>
                <c:pt idx="1">
                  <c:v>0.22380949999999999</c:v>
                </c:pt>
                <c:pt idx="2">
                  <c:v>0.22033900000000001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74-4658-B5AA-672D8890303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 I'm not concerned at all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0.1449086</c:v>
                </c:pt>
                <c:pt idx="1">
                  <c:v>7.6190499999999994E-2</c:v>
                </c:pt>
                <c:pt idx="2">
                  <c:v>0.1234867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74-4658-B5AA-672D88903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5.5953392850543522E-2"/>
          <c:w val="0.96562499999999996"/>
          <c:h val="0.872201120396824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news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0.59890109999999996</c:v>
                </c:pt>
                <c:pt idx="1">
                  <c:v>0.67018469999999997</c:v>
                </c:pt>
                <c:pt idx="2">
                  <c:v>0.61236800000000002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9F-45E9-8D66-38BCC998BD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Social media posts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490099656192954E-3"/>
                  <c:y val="6.68697852273987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79-40C6-8CB5-88D363BB0569}"/>
                </c:ext>
              </c:extLst>
            </c:dLbl>
            <c:dLbl>
              <c:idx val="1"/>
              <c:layout>
                <c:manualLayout>
                  <c:x val="5.4683283036194592E-3"/>
                  <c:y val="-3.361487778609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12-41B5-8EE5-BE5D0A8E96EA}"/>
                </c:ext>
              </c:extLst>
            </c:dLbl>
            <c:dLbl>
              <c:idx val="2"/>
              <c:layout>
                <c:manualLayout>
                  <c:x val="4.3746626428955195E-3"/>
                  <c:y val="6.16265640258526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12-41B5-8EE5-BE5D0A8E96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0.45421250000000002</c:v>
                </c:pt>
                <c:pt idx="1">
                  <c:v>0.3377309</c:v>
                </c:pt>
                <c:pt idx="2">
                  <c:v>0.47209649999999997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9F-45E9-8D66-38BCC998BD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Discussion-based social media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0.1849817</c:v>
                </c:pt>
                <c:pt idx="1">
                  <c:v>0.1688654</c:v>
                </c:pt>
                <c:pt idx="2">
                  <c:v>0.2156863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9F-45E9-8D66-38BCC998BD6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0.3186813</c:v>
                </c:pt>
                <c:pt idx="1">
                  <c:v>0.22427440000000001</c:v>
                </c:pt>
                <c:pt idx="2">
                  <c:v>0.34690799999999999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9F-45E9-8D66-38BCC998BD6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Podcasts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0.2142857</c:v>
                </c:pt>
                <c:pt idx="1">
                  <c:v>0.19261210000000001</c:v>
                </c:pt>
                <c:pt idx="2">
                  <c:v>0.2322775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9F-45E9-8D66-38BCC998BD6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5391021734714604E-3"/>
                  <c:y val="6.70492521632622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9F-45E9-8D66-38BCC998BD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1B1464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Sheet1!$G$2:$G$4</c:f>
              <c:numCache>
                <c:formatCode>0%</c:formatCode>
                <c:ptCount val="3"/>
                <c:pt idx="0">
                  <c:v>6.0439600000000003E-2</c:v>
                </c:pt>
                <c:pt idx="1">
                  <c:v>0.1002639</c:v>
                </c:pt>
                <c:pt idx="2">
                  <c:v>4.97738E-2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9F-45E9-8D66-38BCC998B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1820688"/>
        <c:axId val="1361818768"/>
      </c:barChart>
      <c:catAx>
        <c:axId val="136182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818768"/>
        <c:crosses val="autoZero"/>
        <c:auto val="1"/>
        <c:lblAlgn val="ctr"/>
        <c:lblOffset val="100"/>
        <c:noMultiLvlLbl val="0"/>
      </c:catAx>
      <c:valAx>
        <c:axId val="1361818768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1361820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84476492388603"/>
          <c:y val="2.7900613246538131E-2"/>
          <c:w val="0.77886319397461068"/>
          <c:h val="6.44892378031074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7282670003038"/>
          <c:y val="0.11062728336457132"/>
          <c:w val="0.85712717329996957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0.37912089999999998</c:v>
                </c:pt>
                <c:pt idx="1">
                  <c:v>0.46174140000000002</c:v>
                </c:pt>
                <c:pt idx="2">
                  <c:v>0.3710407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69-4DFB-83E0-00324FA01F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0.26739930000000001</c:v>
                </c:pt>
                <c:pt idx="1">
                  <c:v>0.24274409999999999</c:v>
                </c:pt>
                <c:pt idx="2">
                  <c:v>0.31523380000000001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69-4DFB-83E0-00324FA01F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0.12820509999999999</c:v>
                </c:pt>
                <c:pt idx="1">
                  <c:v>7.3878600000000003E-2</c:v>
                </c:pt>
                <c:pt idx="2">
                  <c:v>0.1236802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69-4DFB-83E0-00324FA01FD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Political Rally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6.2271100000000003E-2</c:v>
                </c:pt>
                <c:pt idx="1">
                  <c:v>4.2216400000000001E-2</c:v>
                </c:pt>
                <c:pt idx="2">
                  <c:v>5.1282099999999997E-2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69-4DFB-83E0-00324FA01FD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Podcasts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6.4102599999999996E-2</c:v>
                </c:pt>
                <c:pt idx="1">
                  <c:v>6.8601599999999999E-2</c:v>
                </c:pt>
                <c:pt idx="2">
                  <c:v>6.0331799999999998E-2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69-4DFB-83E0-00324FA01FD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E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Sheet1!$G$2:$G$4</c:f>
              <c:numCache>
                <c:formatCode>0%</c:formatCode>
                <c:ptCount val="3"/>
                <c:pt idx="0">
                  <c:v>8.4249099999999993E-2</c:v>
                </c:pt>
                <c:pt idx="1">
                  <c:v>9.7625299999999998E-2</c:v>
                </c:pt>
                <c:pt idx="2">
                  <c:v>6.7873299999999998E-2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2-44EE-85DE-93F8FF368D4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Billboards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61568485764179E-2"/>
                  <c:y val="7.9002159184996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F4-4114-BAD9-AE4B0C8FDD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1B1464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Sheet1!$H$2:$H$4</c:f>
              <c:numCache>
                <c:formatCode>0%</c:formatCode>
                <c:ptCount val="3"/>
                <c:pt idx="0">
                  <c:v>1.4652E-2</c:v>
                </c:pt>
                <c:pt idx="1">
                  <c:v>1.3192600000000001E-2</c:v>
                </c:pt>
                <c:pt idx="2">
                  <c:v>1.0558100000000001E-2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2-44EE-85DE-93F8FF368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9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18609509006307"/>
          <c:y val="9.5810335099788431E-3"/>
          <c:w val="0.66692113159015143"/>
          <c:h val="0.14352328479780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7.8140912325930095E-2"/>
          <c:w val="1"/>
          <c:h val="0.80183486964016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Satisfied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0.79620849999999999</c:v>
                </c:pt>
                <c:pt idx="1">
                  <c:v>0.80872480000000002</c:v>
                </c:pt>
                <c:pt idx="2">
                  <c:v>0.79065039999999998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F-48D7-9687-4CA775007E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Dissatisfied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9F-48D7-9687-4CA775007E81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9F-48D7-9687-4CA775007E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6.6350699999999999E-2</c:v>
                </c:pt>
                <c:pt idx="1">
                  <c:v>5.7047E-2</c:v>
                </c:pt>
                <c:pt idx="2">
                  <c:v>7.3170700000000005E-2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9F-48D7-9687-4CA775007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0.9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42047578853216"/>
          <c:y val="3.7401466012925875E-3"/>
          <c:w val="0.36389808931998791"/>
          <c:h val="6.9475654686663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0.25829380000000002</c:v>
                </c:pt>
                <c:pt idx="1">
                  <c:v>0.17114090000000001</c:v>
                </c:pt>
                <c:pt idx="2">
                  <c:v>0.21951219999999999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B4-4198-BFBB-3721B43787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0.56635069999999998</c:v>
                </c:pt>
                <c:pt idx="1">
                  <c:v>0.69798660000000001</c:v>
                </c:pt>
                <c:pt idx="2">
                  <c:v>0.62804879999999996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B4-4198-BFBB-3721B43787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0.1232227</c:v>
                </c:pt>
                <c:pt idx="1">
                  <c:v>9.7315399999999996E-2</c:v>
                </c:pt>
                <c:pt idx="2">
                  <c:v>0.1178862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B4-4198-BFBB-3721B43787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None of the Above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5.2132699999999997E-2</c:v>
                </c:pt>
                <c:pt idx="1">
                  <c:v>3.3556999999999997E-2</c:v>
                </c:pt>
                <c:pt idx="2">
                  <c:v>3.4552800000000002E-2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67-4246-A8F8-3F5B56405D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480207019577102"/>
          <c:y val="3.1518979366481223E-2"/>
          <c:w val="0.5200503346172638"/>
          <c:h val="0.127513421680061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0.61848340000000002</c:v>
                </c:pt>
                <c:pt idx="1">
                  <c:v>0.69463090000000005</c:v>
                </c:pt>
                <c:pt idx="2">
                  <c:v>0.63617889999999999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6-4AE2-9054-E7AB48861E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0.15639810000000001</c:v>
                </c:pt>
                <c:pt idx="1">
                  <c:v>0.1174497</c:v>
                </c:pt>
                <c:pt idx="2">
                  <c:v>0.16463410000000001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6-4AE2-9054-E7AB48861E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0.1184834</c:v>
                </c:pt>
                <c:pt idx="1">
                  <c:v>9.3959699999999993E-2</c:v>
                </c:pt>
                <c:pt idx="2">
                  <c:v>0.1260163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6-4AE2-9054-E7AB48861E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None of the Above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0.1066351</c:v>
                </c:pt>
                <c:pt idx="1">
                  <c:v>9.3959699999999993E-2</c:v>
                </c:pt>
                <c:pt idx="2">
                  <c:v>7.3170700000000005E-2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40-47A4-8699-AAAFBF4DA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9293566791497E-2"/>
          <c:y val="0.16685946521310732"/>
          <c:w val="0.97652141286641703"/>
          <c:h val="0.69869677353741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A35-54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Election results coverage</c:v>
                </c:pt>
                <c:pt idx="1">
                  <c:v>TV coverage of political parties' Convention</c:v>
                </c:pt>
                <c:pt idx="2">
                  <c:v>Political candidate debates</c:v>
                </c:pt>
                <c:pt idx="3">
                  <c:v>Political candidate interviews</c:v>
                </c:pt>
                <c:pt idx="4">
                  <c:v>Podcasts</c:v>
                </c:pt>
                <c:pt idx="5">
                  <c:v>Content posted on candidates' social media</c:v>
                </c:pt>
                <c:pt idx="6">
                  <c:v>Townhalls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0.58424909999999997</c:v>
                </c:pt>
                <c:pt idx="1">
                  <c:v>0.543956</c:v>
                </c:pt>
                <c:pt idx="2">
                  <c:v>0.53113549999999998</c:v>
                </c:pt>
                <c:pt idx="3">
                  <c:v>0.47619050000000002</c:v>
                </c:pt>
                <c:pt idx="4">
                  <c:v>0.30036629999999997</c:v>
                </c:pt>
                <c:pt idx="5">
                  <c:v>0.29487180000000002</c:v>
                </c:pt>
                <c:pt idx="6">
                  <c:v>0.1776557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7A-4191-93E5-8FF2879CF7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HHI $100K+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Election results coverage</c:v>
                </c:pt>
                <c:pt idx="1">
                  <c:v>TV coverage of political parties' Convention</c:v>
                </c:pt>
                <c:pt idx="2">
                  <c:v>Political candidate debates</c:v>
                </c:pt>
                <c:pt idx="3">
                  <c:v>Political candidate interviews</c:v>
                </c:pt>
                <c:pt idx="4">
                  <c:v>Podcasts</c:v>
                </c:pt>
                <c:pt idx="5">
                  <c:v>Content posted on candidates' social media</c:v>
                </c:pt>
                <c:pt idx="6">
                  <c:v>Townhalls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0.69393139999999998</c:v>
                </c:pt>
                <c:pt idx="1">
                  <c:v>0.52770450000000002</c:v>
                </c:pt>
                <c:pt idx="2">
                  <c:v>0.62532980000000005</c:v>
                </c:pt>
                <c:pt idx="3">
                  <c:v>0.58839050000000004</c:v>
                </c:pt>
                <c:pt idx="4">
                  <c:v>0.26649080000000003</c:v>
                </c:pt>
                <c:pt idx="5">
                  <c:v>0.27704489999999998</c:v>
                </c:pt>
                <c:pt idx="6">
                  <c:v>0.22427440000000001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7A-4191-93E5-8FF2879CF7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Full-Time Employed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Election results coverage</c:v>
                </c:pt>
                <c:pt idx="1">
                  <c:v>TV coverage of political parties' Convention</c:v>
                </c:pt>
                <c:pt idx="2">
                  <c:v>Political candidate debates</c:v>
                </c:pt>
                <c:pt idx="3">
                  <c:v>Political candidate interviews</c:v>
                </c:pt>
                <c:pt idx="4">
                  <c:v>Podcasts</c:v>
                </c:pt>
                <c:pt idx="5">
                  <c:v>Content posted on candidates' social media</c:v>
                </c:pt>
                <c:pt idx="6">
                  <c:v>Townhalls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0.57315229999999995</c:v>
                </c:pt>
                <c:pt idx="1">
                  <c:v>0.55505280000000001</c:v>
                </c:pt>
                <c:pt idx="2">
                  <c:v>0.58220209999999994</c:v>
                </c:pt>
                <c:pt idx="3">
                  <c:v>0.52639519999999995</c:v>
                </c:pt>
                <c:pt idx="4">
                  <c:v>0.31372549999999999</c:v>
                </c:pt>
                <c:pt idx="5">
                  <c:v>0.33182499999999998</c:v>
                </c:pt>
                <c:pt idx="6">
                  <c:v>0.19306180000000001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7A-4191-93E5-8FF2879CF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937695"/>
        <c:axId val="1890938175"/>
      </c:barChart>
      <c:catAx>
        <c:axId val="18909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938175"/>
        <c:crosses val="autoZero"/>
        <c:auto val="1"/>
        <c:lblAlgn val="ctr"/>
        <c:lblOffset val="100"/>
        <c:noMultiLvlLbl val="0"/>
      </c:catAx>
      <c:valAx>
        <c:axId val="18909381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909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527658557142507"/>
          <c:y val="3.4024376456417454E-2"/>
          <c:w val="0.36944674482498413"/>
          <c:h val="7.30966844182822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Likely to Purchase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0.25572519999999999</c:v>
                </c:pt>
                <c:pt idx="1">
                  <c:v>0.30065360000000002</c:v>
                </c:pt>
                <c:pt idx="2">
                  <c:v>0.2929293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F4-4EFB-A253-DF144B713D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Likely to Purchase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0.1240458</c:v>
                </c:pt>
                <c:pt idx="1">
                  <c:v>0.13725490000000001</c:v>
                </c:pt>
                <c:pt idx="2">
                  <c:v>0.14983160000000001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F4-4EFB-A253-DF144B713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632928"/>
        <c:axId val="1276625728"/>
      </c:barChart>
      <c:catAx>
        <c:axId val="12766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625728"/>
        <c:crosses val="autoZero"/>
        <c:auto val="1"/>
        <c:lblAlgn val="ctr"/>
        <c:lblOffset val="100"/>
        <c:noMultiLvlLbl val="0"/>
      </c:catAx>
      <c:valAx>
        <c:axId val="1276625728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127663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293262422403564"/>
          <c:y val="9.2346597328169758E-2"/>
          <c:w val="0.69927469999327208"/>
          <c:h val="6.5928306830928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More Likely to Purchase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0.2137405</c:v>
                </c:pt>
                <c:pt idx="1">
                  <c:v>0.22875819999999999</c:v>
                </c:pt>
                <c:pt idx="2">
                  <c:v>0.25925930000000003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C-4F3A-B79F-F0C5135023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Likely to Purchase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0.120229</c:v>
                </c:pt>
                <c:pt idx="1">
                  <c:v>0.1666667</c:v>
                </c:pt>
                <c:pt idx="2">
                  <c:v>0.13804710000000001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9C-4F3A-B79F-F0C513502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6632928"/>
        <c:axId val="1276625728"/>
      </c:barChart>
      <c:catAx>
        <c:axId val="12766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625728"/>
        <c:crosses val="autoZero"/>
        <c:auto val="1"/>
        <c:lblAlgn val="ctr"/>
        <c:lblOffset val="100"/>
        <c:noMultiLvlLbl val="0"/>
      </c:catAx>
      <c:valAx>
        <c:axId val="1276625728"/>
        <c:scaling>
          <c:orientation val="minMax"/>
          <c:max val="0.4"/>
        </c:scaling>
        <c:delete val="1"/>
        <c:axPos val="l"/>
        <c:numFmt formatCode="0%" sourceLinked="1"/>
        <c:majorTickMark val="out"/>
        <c:minorTickMark val="none"/>
        <c:tickLblPos val="nextTo"/>
        <c:crossAx val="127663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8748447250834009E-2"/>
          <c:y val="9.918708601914529E-2"/>
          <c:w val="0.7879150578517008"/>
          <c:h val="6.59283068309281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4F-4740-B468-F68442598B7D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4F-4740-B468-F68442598B7D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4F-4740-B468-F68442598B7D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4F-4740-B468-F68442598B7D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4F-4740-B468-F68442598B7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54F-4740-B468-F68442598B7D}"/>
              </c:ext>
            </c:extLst>
          </c:dPt>
          <c:cat>
            <c:strRef>
              <c:f>Sheet1!$A$2:$A$7</c:f>
              <c:strCache>
                <c:ptCount val="6"/>
                <c:pt idx="0">
                  <c:v>Asian American/Pacific Islander</c:v>
                </c:pt>
                <c:pt idx="1">
                  <c:v>African American/Black/Caribbean American</c:v>
                </c:pt>
                <c:pt idx="2">
                  <c:v>Caucasian/White</c:v>
                </c:pt>
                <c:pt idx="3">
                  <c:v>Native American, Inuit or Aleut</c:v>
                </c:pt>
                <c:pt idx="4">
                  <c:v>Other</c:v>
                </c:pt>
                <c:pt idx="5">
                  <c:v>Prefer not to answer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C-454F-4740-B468-F68442598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438976377952603E-3"/>
          <c:y val="9.8234146719543225E-2"/>
          <c:w val="0.98214753443323033"/>
          <c:h val="0.70489969384987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1B1464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1B1464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HHI $100K+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HHI $100K+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24-4D38-807C-969CB1EAEBBB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24-4D38-807C-969CB1EAEBBB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24-4D38-807C-969CB1EAEBBB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624-4D38-807C-969CB1EAEBBB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24-4D38-807C-969CB1EAEB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24-4D38-807C-969CB1EAEBB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24-4D38-807C-969CB1EAEBB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24-4D38-807C-969CB1EAEBB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24-4D38-807C-969CB1EAEBB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24-4D38-807C-969CB1EAEBB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24-4D38-807C-969CB1EAEBB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24-4D38-807C-969CB1EAEB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Asian American/Pacific Islander</c:v>
                </c:pt>
                <c:pt idx="1">
                  <c:v>African American/Black/Caribbean American</c:v>
                </c:pt>
                <c:pt idx="2">
                  <c:v>Caucasian/White</c:v>
                </c:pt>
                <c:pt idx="3">
                  <c:v>Native American, Inuit or Aleut</c:v>
                </c:pt>
                <c:pt idx="4">
                  <c:v>Other</c:v>
                </c:pt>
                <c:pt idx="5">
                  <c:v>Prefer not to answer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9.5238100000000006E-2</c:v>
                </c:pt>
                <c:pt idx="1">
                  <c:v>7.1428599999999995E-2</c:v>
                </c:pt>
                <c:pt idx="2">
                  <c:v>0.8</c:v>
                </c:pt>
                <c:pt idx="3">
                  <c:v>1.19048E-2</c:v>
                </c:pt>
                <c:pt idx="4">
                  <c:v>1.9047600000000001E-2</c:v>
                </c:pt>
                <c:pt idx="5" formatCode="0.0%">
                  <c:v>2.3809999999999999E-3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24-4D38-807C-969CB1EA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Full-Time Employed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Full-Time Employed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7E-4EDC-9552-F1B9AD1FE73B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7E-4EDC-9552-F1B9AD1FE73B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7E-4EDC-9552-F1B9AD1FE73B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07E-4EDC-9552-F1B9AD1FE73B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7E-4EDC-9552-F1B9AD1FE7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7E-4EDC-9552-F1B9AD1FE73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7E-4EDC-9552-F1B9AD1FE73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7E-4EDC-9552-F1B9AD1FE73B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7E-4EDC-9552-F1B9AD1FE73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07E-4EDC-9552-F1B9AD1FE73B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7E-4EDC-9552-F1B9AD1FE73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7E-4EDC-9552-F1B9AD1FE7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Asian American/Pacific Islander</c:v>
                </c:pt>
                <c:pt idx="1">
                  <c:v>African American/Black/Caribbean American</c:v>
                </c:pt>
                <c:pt idx="2">
                  <c:v>Caucasian/White</c:v>
                </c:pt>
                <c:pt idx="3">
                  <c:v>Native American, Inuit or Aleut</c:v>
                </c:pt>
                <c:pt idx="4">
                  <c:v>Other</c:v>
                </c:pt>
                <c:pt idx="5">
                  <c:v>Prefer not to answer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8.11138E-2</c:v>
                </c:pt>
                <c:pt idx="1">
                  <c:v>0.16101689999999999</c:v>
                </c:pt>
                <c:pt idx="2">
                  <c:v>0.67433410000000005</c:v>
                </c:pt>
                <c:pt idx="3">
                  <c:v>2.3002399999999999E-2</c:v>
                </c:pt>
                <c:pt idx="4">
                  <c:v>5.0847499999999997E-2</c:v>
                </c:pt>
                <c:pt idx="5">
                  <c:v>9.6851999999999997E-3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7E-4EDC-9552-F1B9AD1FE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A18+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12-4B08-B615-E97AF5723E54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12-4B08-B615-E97AF5723E54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12-4B08-B615-E97AF5723E54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12-4B08-B615-E97AF5723E54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B12-4B08-B615-E97AF5723E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12-4B08-B615-E97AF5723E54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12-4B08-B615-E97AF5723E5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12-4B08-B615-E97AF5723E5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12-4B08-B615-E97AF5723E5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12-4B08-B615-E97AF5723E54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12-4B08-B615-E97AF5723E5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12-4B08-B615-E97AF5723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Asian American/Pacific Islander</c:v>
                </c:pt>
                <c:pt idx="1">
                  <c:v>African American/Black/Caribbean American</c:v>
                </c:pt>
                <c:pt idx="2">
                  <c:v>Caucasian/White</c:v>
                </c:pt>
                <c:pt idx="3">
                  <c:v>Native American, Inuit or Aleut</c:v>
                </c:pt>
                <c:pt idx="4">
                  <c:v>Other</c:v>
                </c:pt>
                <c:pt idx="5">
                  <c:v>Prefer not to answer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6.8995299999999996E-2</c:v>
                </c:pt>
                <c:pt idx="1">
                  <c:v>0.1371281</c:v>
                </c:pt>
                <c:pt idx="2">
                  <c:v>0.71151359999999997</c:v>
                </c:pt>
                <c:pt idx="3">
                  <c:v>1.89737E-2</c:v>
                </c:pt>
                <c:pt idx="4">
                  <c:v>5.0452799999999999E-2</c:v>
                </c:pt>
                <c:pt idx="5">
                  <c:v>1.2936599999999999E-2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12-4B08-B615-E97AF5723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A35-54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BF-4F8D-B8ED-279D14E80E74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BF-4F8D-B8ED-279D14E80E74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BF-4F8D-B8ED-279D14E80E74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6BF-4F8D-B8ED-279D14E80E74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BF-4F8D-B8ED-279D14E80E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6BF-4F8D-B8ED-279D14E80E74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BF-4F8D-B8ED-279D14E80E7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BF-4F8D-B8ED-279D14E80E74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BF-4F8D-B8ED-279D14E80E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BF-4F8D-B8ED-279D14E80E7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BF-4F8D-B8ED-279D14E80E7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BF-4F8D-B8ED-279D14E80E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Asian American/Pacific Islander</c:v>
                </c:pt>
                <c:pt idx="1">
                  <c:v>African American/Black/Caribbean American</c:v>
                </c:pt>
                <c:pt idx="2">
                  <c:v>Caucasian/White</c:v>
                </c:pt>
                <c:pt idx="3">
                  <c:v>Native American, Inuit or Aleut</c:v>
                </c:pt>
                <c:pt idx="4">
                  <c:v>Other</c:v>
                </c:pt>
                <c:pt idx="5">
                  <c:v>Prefer not to answer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6.9190600000000005E-2</c:v>
                </c:pt>
                <c:pt idx="1">
                  <c:v>0.1214099</c:v>
                </c:pt>
                <c:pt idx="2">
                  <c:v>0.73237600000000003</c:v>
                </c:pt>
                <c:pt idx="3">
                  <c:v>1.9582200000000001E-2</c:v>
                </c:pt>
                <c:pt idx="4">
                  <c:v>4.4386399999999999E-2</c:v>
                </c:pt>
                <c:pt idx="5">
                  <c:v>1.30548E-2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BF-4F8D-B8ED-279D14E80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0.51895729999999995</c:v>
                </c:pt>
                <c:pt idx="1">
                  <c:v>0.3590604</c:v>
                </c:pt>
                <c:pt idx="2">
                  <c:v>0.46951219999999999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B4-4198-BFBB-3721B43787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0.3151659</c:v>
                </c:pt>
                <c:pt idx="1">
                  <c:v>0.52348989999999995</c:v>
                </c:pt>
                <c:pt idx="2">
                  <c:v>0.37601630000000003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B4-4198-BFBB-3721B43787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0.16113739999999999</c:v>
                </c:pt>
                <c:pt idx="1">
                  <c:v>0.1006711</c:v>
                </c:pt>
                <c:pt idx="2">
                  <c:v>0.1422764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B4-4198-BFBB-3721B43787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None of the Above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 formatCode="0.0%">
                  <c:v>4.7393000000000001E-3</c:v>
                </c:pt>
                <c:pt idx="1">
                  <c:v>1.6778499999999998E-2</c:v>
                </c:pt>
                <c:pt idx="2">
                  <c:v>1.21951E-2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56-4372-9731-5E447476F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359956899326979"/>
          <c:y val="4.0710477797721245E-2"/>
          <c:w val="0.5200503346172638"/>
          <c:h val="0.1215243998468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47-4F5A-A073-B062EAE39BC8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47-4F5A-A073-B062EAE39BC8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47-4F5A-A073-B062EAE39BC8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47-4F5A-A073-B062EAE39BC8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47-4F5A-A073-B062EAE39B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47-4F5A-A073-B062EAE39BC8}"/>
              </c:ext>
            </c:extLst>
          </c:dPt>
          <c:cat>
            <c:strRef>
              <c:f>Sheet1!$A$2:$A$7</c:f>
              <c:strCache>
                <c:ptCount val="6"/>
                <c:pt idx="0">
                  <c:v>Pacific</c:v>
                </c:pt>
                <c:pt idx="1">
                  <c:v>Central</c:v>
                </c:pt>
                <c:pt idx="2">
                  <c:v>Northeast</c:v>
                </c:pt>
                <c:pt idx="3">
                  <c:v>Mid-Atlantic</c:v>
                </c:pt>
                <c:pt idx="4">
                  <c:v>Southeast</c:v>
                </c:pt>
                <c:pt idx="5">
                  <c:v>Midwest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C-F347-4F5A-A073-B062EAE39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1B1464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HHI $100K+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HHI $100K+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4C-4D87-B7A2-1E212E83E263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4C-4D87-B7A2-1E212E83E263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4C-4D87-B7A2-1E212E83E263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4C-4D87-B7A2-1E212E83E263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04C-4D87-B7A2-1E212E83E2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4C-4D87-B7A2-1E212E83E26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4C-4D87-B7A2-1E212E83E26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4C-4D87-B7A2-1E212E83E26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4C-4D87-B7A2-1E212E83E26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4C-4D87-B7A2-1E212E83E263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4C-4D87-B7A2-1E212E83E263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4C-4D87-B7A2-1E212E83E2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Pacific</c:v>
                </c:pt>
                <c:pt idx="1">
                  <c:v>Central</c:v>
                </c:pt>
                <c:pt idx="2">
                  <c:v>Northeast</c:v>
                </c:pt>
                <c:pt idx="3">
                  <c:v>Mid-Atlantic</c:v>
                </c:pt>
                <c:pt idx="4">
                  <c:v>Southeast</c:v>
                </c:pt>
                <c:pt idx="5">
                  <c:v>Midwest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0.2142857</c:v>
                </c:pt>
                <c:pt idx="1">
                  <c:v>0.22857140000000001</c:v>
                </c:pt>
                <c:pt idx="2">
                  <c:v>0.23809520000000001</c:v>
                </c:pt>
                <c:pt idx="3">
                  <c:v>8.8095199999999999E-2</c:v>
                </c:pt>
                <c:pt idx="4">
                  <c:v>0.1380952</c:v>
                </c:pt>
                <c:pt idx="5">
                  <c:v>9.2857099999999998E-2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4C-4D87-B7A2-1E212E83E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Full-Time Employed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Full-Time Employed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52-48EF-A321-88F33EF74DAA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52-48EF-A321-88F33EF74DAA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52-48EF-A321-88F33EF74DAA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952-48EF-A321-88F33EF74DAA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52-48EF-A321-88F33EF74D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52-48EF-A321-88F33EF74DA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52-48EF-A321-88F33EF74DA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52-48EF-A321-88F33EF74DA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52-48EF-A321-88F33EF74DA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52-48EF-A321-88F33EF74DAA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52-48EF-A321-88F33EF74DAA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52-48EF-A321-88F33EF74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Pacific</c:v>
                </c:pt>
                <c:pt idx="1">
                  <c:v>Central</c:v>
                </c:pt>
                <c:pt idx="2">
                  <c:v>Northeast</c:v>
                </c:pt>
                <c:pt idx="3">
                  <c:v>Mid-Atlantic</c:v>
                </c:pt>
                <c:pt idx="4">
                  <c:v>Southeast</c:v>
                </c:pt>
                <c:pt idx="5">
                  <c:v>Midwest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0.15496370000000001</c:v>
                </c:pt>
                <c:pt idx="1">
                  <c:v>0.2542373</c:v>
                </c:pt>
                <c:pt idx="2">
                  <c:v>0.24818399999999999</c:v>
                </c:pt>
                <c:pt idx="3">
                  <c:v>7.9903100000000005E-2</c:v>
                </c:pt>
                <c:pt idx="4">
                  <c:v>0.15617429999999999</c:v>
                </c:pt>
                <c:pt idx="5">
                  <c:v>0.10653749999999999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52-48EF-A321-88F33EF74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A18+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2-4EE5-A5FB-873E11FF59D0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B2-4EE5-A5FB-873E11FF59D0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B2-4EE5-A5FB-873E11FF59D0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B2-4EE5-A5FB-873E11FF59D0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ECB2-4EE5-A5FB-873E11FF59D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2-4EE5-A5FB-873E11FF59D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B2-4EE5-A5FB-873E11FF59D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B2-4EE5-A5FB-873E11FF59D0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B2-4EE5-A5FB-873E11FF59D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B2-4EE5-A5FB-873E11FF59D0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B2-4EE5-A5FB-873E11FF59D0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B2-4EE5-A5FB-873E11FF59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Pacific</c:v>
                </c:pt>
                <c:pt idx="1">
                  <c:v>Central</c:v>
                </c:pt>
                <c:pt idx="2">
                  <c:v>Northeast</c:v>
                </c:pt>
                <c:pt idx="3">
                  <c:v>Mid-Atlantic</c:v>
                </c:pt>
                <c:pt idx="4">
                  <c:v>Southeast</c:v>
                </c:pt>
                <c:pt idx="5">
                  <c:v>Midwest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0.16800000000000001</c:v>
                </c:pt>
                <c:pt idx="1">
                  <c:v>0.25700000000000001</c:v>
                </c:pt>
                <c:pt idx="2">
                  <c:v>0.224</c:v>
                </c:pt>
                <c:pt idx="3">
                  <c:v>7.5999999999999998E-2</c:v>
                </c:pt>
                <c:pt idx="4">
                  <c:v>0.161</c:v>
                </c:pt>
                <c:pt idx="5">
                  <c:v>0.114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B2-4EE5-A5FB-873E11FF5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A35-54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01-42FD-8E4B-393586C61FE6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01-42FD-8E4B-393586C61FE6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01-42FD-8E4B-393586C61FE6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501-42FD-8E4B-393586C61FE6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501-42FD-8E4B-393586C61FE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501-42FD-8E4B-393586C61FE6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01-42FD-8E4B-393586C61FE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01-42FD-8E4B-393586C61FE6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01-42FD-8E4B-393586C61FE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01-42FD-8E4B-393586C61FE6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01-42FD-8E4B-393586C61FE6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01-42FD-8E4B-393586C61F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Pacific</c:v>
                </c:pt>
                <c:pt idx="1">
                  <c:v>Central</c:v>
                </c:pt>
                <c:pt idx="2">
                  <c:v>Northeast</c:v>
                </c:pt>
                <c:pt idx="3">
                  <c:v>Mid-Atlantic</c:v>
                </c:pt>
                <c:pt idx="4">
                  <c:v>Southeast</c:v>
                </c:pt>
                <c:pt idx="5">
                  <c:v>Midwest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0.15947710000000001</c:v>
                </c:pt>
                <c:pt idx="1">
                  <c:v>0.25882349999999998</c:v>
                </c:pt>
                <c:pt idx="2">
                  <c:v>0.23660129999999999</c:v>
                </c:pt>
                <c:pt idx="3">
                  <c:v>8.1045800000000001E-2</c:v>
                </c:pt>
                <c:pt idx="4">
                  <c:v>0.16862750000000001</c:v>
                </c:pt>
                <c:pt idx="5">
                  <c:v>9.5424800000000004E-2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01-42FD-8E4B-393586C61F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22-4A0E-98CE-7583E049BA72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22-4A0E-98CE-7583E049BA72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22-4A0E-98CE-7583E049BA72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022-4A0E-98CE-7583E049BA72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022-4A0E-98CE-7583E049BA7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022-4A0E-98CE-7583E049BA72}"/>
              </c:ext>
            </c:extLst>
          </c:dPt>
          <c:cat>
            <c:strRef>
              <c:f>Sheet1!$A$2:$A$7</c:f>
              <c:strCache>
                <c:ptCount val="6"/>
                <c:pt idx="0">
                  <c:v>Some high school or less</c:v>
                </c:pt>
                <c:pt idx="1">
                  <c:v>High school graduate</c:v>
                </c:pt>
                <c:pt idx="2">
                  <c:v>Other post high school vocational training</c:v>
                </c:pt>
                <c:pt idx="3">
                  <c:v>Some college</c:v>
                </c:pt>
                <c:pt idx="4">
                  <c:v>College degree (associates or bachelors)</c:v>
                </c:pt>
                <c:pt idx="5">
                  <c:v>Masters degree or higher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C-D022-4A0E-98CE-7583E049B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544619422572147E-3"/>
          <c:y val="0"/>
          <c:w val="0.98605774278215219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just">
        <a:defRPr sz="1400">
          <a:solidFill>
            <a:srgbClr val="1B1464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HHI $100K+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HHI $100K+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C8-42BB-9C48-932CBB19672F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C8-42BB-9C48-932CBB19672F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C8-42BB-9C48-932CBB19672F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C8-42BB-9C48-932CBB19672F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5C8-42BB-9C48-932CBB1967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5C8-42BB-9C48-932CBB19672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C8-42BB-9C48-932CBB19672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C8-42BB-9C48-932CBB19672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C8-42BB-9C48-932CBB19672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C8-42BB-9C48-932CBB19672F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C8-42BB-9C48-932CBB19672F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C8-42BB-9C48-932CBB1967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Some high school or less</c:v>
                </c:pt>
                <c:pt idx="1">
                  <c:v>High school graduate</c:v>
                </c:pt>
                <c:pt idx="2">
                  <c:v>Other post high school vocational training</c:v>
                </c:pt>
                <c:pt idx="3">
                  <c:v>Some college</c:v>
                </c:pt>
                <c:pt idx="4">
                  <c:v>College degree (associate or bachelors)</c:v>
                </c:pt>
                <c:pt idx="5">
                  <c:v>Masters degree or higher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9.5238000000000007E-3</c:v>
                </c:pt>
                <c:pt idx="1">
                  <c:v>0.13571430000000001</c:v>
                </c:pt>
                <c:pt idx="2">
                  <c:v>3.3333300000000003E-2</c:v>
                </c:pt>
                <c:pt idx="3">
                  <c:v>0.1309524</c:v>
                </c:pt>
                <c:pt idx="4">
                  <c:v>0.43095240000000001</c:v>
                </c:pt>
                <c:pt idx="5">
                  <c:v>0.25952380000000003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C8-42BB-9C48-932CBB196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Full-Time Employed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Full-Time Employed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B0-4431-BB02-CD2632B828EE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B0-4431-BB02-CD2632B828EE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B0-4431-BB02-CD2632B828EE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B0-4431-BB02-CD2632B828EE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B0-4431-BB02-CD2632B828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9B0-4431-BB02-CD2632B828E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B0-4431-BB02-CD2632B828E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B0-4431-BB02-CD2632B828E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B0-4431-BB02-CD2632B828E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B0-4431-BB02-CD2632B828E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B0-4431-BB02-CD2632B828E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9B0-4431-BB02-CD2632B828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Some high school or less</c:v>
                </c:pt>
                <c:pt idx="1">
                  <c:v>High school graduate</c:v>
                </c:pt>
                <c:pt idx="2">
                  <c:v>Other post high school vocational training</c:v>
                </c:pt>
                <c:pt idx="3">
                  <c:v>Some college</c:v>
                </c:pt>
                <c:pt idx="4">
                  <c:v>College degree (associate or bachelors)</c:v>
                </c:pt>
                <c:pt idx="5">
                  <c:v>Masters degree or higher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2.0581100000000001E-2</c:v>
                </c:pt>
                <c:pt idx="1">
                  <c:v>0.2542373</c:v>
                </c:pt>
                <c:pt idx="2">
                  <c:v>3.3898299999999999E-2</c:v>
                </c:pt>
                <c:pt idx="3">
                  <c:v>0.2191283</c:v>
                </c:pt>
                <c:pt idx="4">
                  <c:v>0.33777239999999997</c:v>
                </c:pt>
                <c:pt idx="5">
                  <c:v>0.1271186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9B0-4431-BB02-CD2632B82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A18+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65-4030-A955-9BD6B4434A4E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65-4030-A955-9BD6B4434A4E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65-4030-A955-9BD6B4434A4E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65-4030-A955-9BD6B4434A4E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65-4030-A955-9BD6B4434A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65-4030-A955-9BD6B4434A4E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65-4030-A955-9BD6B4434A4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65-4030-A955-9BD6B4434A4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65-4030-A955-9BD6B4434A4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65-4030-A955-9BD6B4434A4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65-4030-A955-9BD6B4434A4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65-4030-A955-9BD6B4434A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Some high school or less</c:v>
                </c:pt>
                <c:pt idx="1">
                  <c:v>High school graduate</c:v>
                </c:pt>
                <c:pt idx="2">
                  <c:v>Other post high school vocational training</c:v>
                </c:pt>
                <c:pt idx="3">
                  <c:v>Some college</c:v>
                </c:pt>
                <c:pt idx="4">
                  <c:v>College degree (associate or bachelors)</c:v>
                </c:pt>
                <c:pt idx="5">
                  <c:v>Masters degree or higher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5.5E-2</c:v>
                </c:pt>
                <c:pt idx="1">
                  <c:v>0.307</c:v>
                </c:pt>
                <c:pt idx="2">
                  <c:v>4.2000000000000003E-2</c:v>
                </c:pt>
                <c:pt idx="3">
                  <c:v>0.214</c:v>
                </c:pt>
                <c:pt idx="4">
                  <c:v>0.27400000000000002</c:v>
                </c:pt>
                <c:pt idx="5">
                  <c:v>9.8000000000000004E-2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65-4030-A955-9BD6B4434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A35-54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29-48FD-B485-B9E9C0C3D4CC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29-48FD-B485-B9E9C0C3D4CC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29-48FD-B485-B9E9C0C3D4CC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29-48FD-B485-B9E9C0C3D4CC}"/>
              </c:ext>
            </c:extLst>
          </c:dPt>
          <c:dPt>
            <c:idx val="4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29-48FD-B485-B9E9C0C3D4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29-48FD-B485-B9E9C0C3D4C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29-48FD-B485-B9E9C0C3D4C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29-48FD-B485-B9E9C0C3D4C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29-48FD-B485-B9E9C0C3D4C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B146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29-48FD-B485-B9E9C0C3D4C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29-48FD-B485-B9E9C0C3D4C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29-48FD-B485-B9E9C0C3D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Some high school or less</c:v>
                </c:pt>
                <c:pt idx="1">
                  <c:v>High school graduate</c:v>
                </c:pt>
                <c:pt idx="2">
                  <c:v>Other post high school vocational training</c:v>
                </c:pt>
                <c:pt idx="3">
                  <c:v>Some college</c:v>
                </c:pt>
                <c:pt idx="4">
                  <c:v>College degree (associate or bachelors)</c:v>
                </c:pt>
                <c:pt idx="5">
                  <c:v>Masters degree or higher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5.7441300000000001E-2</c:v>
                </c:pt>
                <c:pt idx="1">
                  <c:v>0.27415139999999999</c:v>
                </c:pt>
                <c:pt idx="2">
                  <c:v>4.3080899999999998E-2</c:v>
                </c:pt>
                <c:pt idx="3">
                  <c:v>0.22845950000000001</c:v>
                </c:pt>
                <c:pt idx="4">
                  <c:v>0.28720630000000003</c:v>
                </c:pt>
                <c:pt idx="5">
                  <c:v>9.6605700000000003E-2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29-48FD-B485-B9E9C0C3D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0.34123219999999999</c:v>
                </c:pt>
                <c:pt idx="1">
                  <c:v>0.23825499999999999</c:v>
                </c:pt>
                <c:pt idx="2">
                  <c:v>0.2825203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6-4AE2-9054-E7AB48861E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0.32938390000000001</c:v>
                </c:pt>
                <c:pt idx="1">
                  <c:v>0.50671140000000003</c:v>
                </c:pt>
                <c:pt idx="2">
                  <c:v>0.36991869999999999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6-4AE2-9054-E7AB48861E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0.31753550000000003</c:v>
                </c:pt>
                <c:pt idx="1">
                  <c:v>0.21476509999999999</c:v>
                </c:pt>
                <c:pt idx="2">
                  <c:v>0.32926830000000001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6-4AE2-9054-E7AB48861E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None of the Above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1.1848300000000001E-2</c:v>
                </c:pt>
                <c:pt idx="1">
                  <c:v>4.0268499999999999E-2</c:v>
                </c:pt>
                <c:pt idx="2">
                  <c:v>1.8292699999999999E-2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A5-4EF0-A102-4D68923DE3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0.80568720000000005</c:v>
                </c:pt>
                <c:pt idx="1">
                  <c:v>0.78523489999999996</c:v>
                </c:pt>
                <c:pt idx="2">
                  <c:v>0.79674800000000001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B4-4198-BFBB-3721B43787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9.4786700000000002E-2</c:v>
                </c:pt>
                <c:pt idx="1">
                  <c:v>0.1040268</c:v>
                </c:pt>
                <c:pt idx="2">
                  <c:v>9.9593500000000001E-2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B4-4198-BFBB-3721B43787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6.6350699999999999E-2</c:v>
                </c:pt>
                <c:pt idx="1">
                  <c:v>7.0469799999999999E-2</c:v>
                </c:pt>
                <c:pt idx="2">
                  <c:v>7.1138199999999999E-2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B4-4198-BFBB-3721B437872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None of the Above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3.3175400000000001E-2</c:v>
                </c:pt>
                <c:pt idx="1">
                  <c:v>4.0268499999999999E-2</c:v>
                </c:pt>
                <c:pt idx="2">
                  <c:v>3.2520300000000002E-2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7-401D-89E6-C98F792C8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480207019577102"/>
          <c:y val="4.8453473739659747E-2"/>
          <c:w val="0.5200503346172638"/>
          <c:h val="0.122900376657765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52044289374516"/>
          <c:y val="0.11062712532485319"/>
          <c:w val="0.84029215502323584"/>
          <c:h val="0.8893728746751468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TV News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0.76303319999999997</c:v>
                </c:pt>
                <c:pt idx="1">
                  <c:v>0.7281879</c:v>
                </c:pt>
                <c:pt idx="2">
                  <c:v>0.76422760000000001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6-4AE2-9054-E7AB48861E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TV News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7.3459700000000003E-2</c:v>
                </c:pt>
                <c:pt idx="1">
                  <c:v>8.7248300000000001E-2</c:v>
                </c:pt>
                <c:pt idx="2">
                  <c:v>8.7398400000000001E-2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6-4AE2-9054-E7AB48861E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Social Media</c:v>
                </c:pt>
              </c:strCache>
            </c:strRef>
          </c:tx>
          <c:spPr>
            <a:solidFill>
              <a:srgbClr val="A34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7.8199099999999994E-2</c:v>
                </c:pt>
                <c:pt idx="1">
                  <c:v>6.0402699999999997E-2</c:v>
                </c:pt>
                <c:pt idx="2">
                  <c:v>7.92683E-2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6-4AE2-9054-E7AB48861E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None of the Above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8.5308099999999998E-2</c:v>
                </c:pt>
                <c:pt idx="1">
                  <c:v>0.1241611</c:v>
                </c:pt>
                <c:pt idx="2">
                  <c:v>6.9105700000000006E-2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2-4B16-9CAA-2E08315C2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overlap val="100"/>
        <c:axId val="1404596064"/>
        <c:axId val="1404597024"/>
      </c:barChart>
      <c:catAx>
        <c:axId val="1404596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597024"/>
        <c:crosses val="autoZero"/>
        <c:auto val="1"/>
        <c:lblAlgn val="ctr"/>
        <c:lblOffset val="100"/>
        <c:noMultiLvlLbl val="0"/>
      </c:catAx>
      <c:valAx>
        <c:axId val="14045970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0459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9293566791497E-2"/>
          <c:y val="0.16685946521310732"/>
          <c:w val="0.97652141286641703"/>
          <c:h val="0.69869677353741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A35-54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Weather Forecast</c:v>
                </c:pt>
                <c:pt idx="1">
                  <c:v>Breaking news</c:v>
                </c:pt>
                <c:pt idx="2">
                  <c:v>Sports Coverage</c:v>
                </c:pt>
                <c:pt idx="3">
                  <c:v>Local spotlights*</c:v>
                </c:pt>
                <c:pt idx="4">
                  <c:v>Traffic Updates</c:v>
                </c:pt>
                <c:pt idx="5">
                  <c:v>Local political debate /
town halls</c:v>
                </c:pt>
                <c:pt idx="6">
                  <c:v>Lifestyle 
segments**</c:v>
                </c:pt>
                <c:pt idx="7">
                  <c:v>Consumer reports /
investigations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0.83886260000000001</c:v>
                </c:pt>
                <c:pt idx="1">
                  <c:v>0.83886260000000001</c:v>
                </c:pt>
                <c:pt idx="2">
                  <c:v>0.58293839999999997</c:v>
                </c:pt>
                <c:pt idx="3">
                  <c:v>0.5450237</c:v>
                </c:pt>
                <c:pt idx="4">
                  <c:v>0.49763030000000003</c:v>
                </c:pt>
                <c:pt idx="5">
                  <c:v>0.43364930000000002</c:v>
                </c:pt>
                <c:pt idx="6">
                  <c:v>0.4146919</c:v>
                </c:pt>
                <c:pt idx="7">
                  <c:v>0.35781990000000002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E-4781-8BF2-208321AD74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HHI $100K+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Weather Forecast</c:v>
                </c:pt>
                <c:pt idx="1">
                  <c:v>Breaking news</c:v>
                </c:pt>
                <c:pt idx="2">
                  <c:v>Sports Coverage</c:v>
                </c:pt>
                <c:pt idx="3">
                  <c:v>Local spotlights*</c:v>
                </c:pt>
                <c:pt idx="4">
                  <c:v>Traffic Updates</c:v>
                </c:pt>
                <c:pt idx="5">
                  <c:v>Local political debate /
town halls</c:v>
                </c:pt>
                <c:pt idx="6">
                  <c:v>Lifestyle 
segments**</c:v>
                </c:pt>
                <c:pt idx="7">
                  <c:v>Consumer reports /
investigations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0.83221480000000003</c:v>
                </c:pt>
                <c:pt idx="1">
                  <c:v>0.81879190000000002</c:v>
                </c:pt>
                <c:pt idx="2">
                  <c:v>0.61409400000000003</c:v>
                </c:pt>
                <c:pt idx="3">
                  <c:v>0.53020129999999999</c:v>
                </c:pt>
                <c:pt idx="4">
                  <c:v>0.4463087</c:v>
                </c:pt>
                <c:pt idx="5">
                  <c:v>0.43959730000000002</c:v>
                </c:pt>
                <c:pt idx="6">
                  <c:v>0.3590604</c:v>
                </c:pt>
                <c:pt idx="7">
                  <c:v>0.39932889999999999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EE-4781-8BF2-208321AD74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Full-Time Employed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Weather Forecast</c:v>
                </c:pt>
                <c:pt idx="1">
                  <c:v>Breaking news</c:v>
                </c:pt>
                <c:pt idx="2">
                  <c:v>Sports Coverage</c:v>
                </c:pt>
                <c:pt idx="3">
                  <c:v>Local spotlights*</c:v>
                </c:pt>
                <c:pt idx="4">
                  <c:v>Traffic Updates</c:v>
                </c:pt>
                <c:pt idx="5">
                  <c:v>Local political debate /
town halls</c:v>
                </c:pt>
                <c:pt idx="6">
                  <c:v>Lifestyle 
segments**</c:v>
                </c:pt>
                <c:pt idx="7">
                  <c:v>Consumer reports /
investigations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0.83943089999999998</c:v>
                </c:pt>
                <c:pt idx="1">
                  <c:v>0.83333330000000005</c:v>
                </c:pt>
                <c:pt idx="2">
                  <c:v>0.64024389999999998</c:v>
                </c:pt>
                <c:pt idx="3">
                  <c:v>0.56504069999999995</c:v>
                </c:pt>
                <c:pt idx="4">
                  <c:v>0.50406499999999999</c:v>
                </c:pt>
                <c:pt idx="5">
                  <c:v>0.45528459999999998</c:v>
                </c:pt>
                <c:pt idx="6">
                  <c:v>0.40243899999999999</c:v>
                </c:pt>
                <c:pt idx="7">
                  <c:v>0.3678862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1-4D08-AEC7-6C03B8DF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937695"/>
        <c:axId val="1890938175"/>
      </c:barChart>
      <c:catAx>
        <c:axId val="18909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938175"/>
        <c:crosses val="autoZero"/>
        <c:auto val="1"/>
        <c:lblAlgn val="ctr"/>
        <c:lblOffset val="100"/>
        <c:noMultiLvlLbl val="0"/>
      </c:catAx>
      <c:valAx>
        <c:axId val="18909381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909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9293566791497E-2"/>
          <c:y val="0.16685946521310732"/>
          <c:w val="0.97652141286641703"/>
          <c:h val="0.69869677353741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A35-54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appreciate the local perspective
on national issues</c:v>
                </c:pt>
                <c:pt idx="1">
                  <c:v>Local TV news anchors have a
positive impact on the community</c:v>
                </c:pt>
                <c:pt idx="2">
                  <c:v>Local TV news stories are more relevant to me than national news</c:v>
                </c:pt>
                <c:pt idx="3">
                  <c:v>Information during local TV news
is more accurate than other sources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0.71327010000000002</c:v>
                </c:pt>
                <c:pt idx="1">
                  <c:v>0.68246450000000003</c:v>
                </c:pt>
                <c:pt idx="2">
                  <c:v>0.57819909999999997</c:v>
                </c:pt>
                <c:pt idx="3">
                  <c:v>0.49289100000000002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E-4781-8BF2-208321AD74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HHI $100K+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appreciate the local perspective
on national issues</c:v>
                </c:pt>
                <c:pt idx="1">
                  <c:v>Local TV news anchors have a
positive impact on the community</c:v>
                </c:pt>
                <c:pt idx="2">
                  <c:v>Local TV news stories are more relevant to me than national news</c:v>
                </c:pt>
                <c:pt idx="3">
                  <c:v>Information during local TV news
is more accurate than other sources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0.6744966</c:v>
                </c:pt>
                <c:pt idx="1">
                  <c:v>0.6744966</c:v>
                </c:pt>
                <c:pt idx="2">
                  <c:v>0.48657719999999999</c:v>
                </c:pt>
                <c:pt idx="3">
                  <c:v>0.49664429999999998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EE-4781-8BF2-208321AD74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Full-Time Employed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 appreciate the local perspective
on national issues</c:v>
                </c:pt>
                <c:pt idx="1">
                  <c:v>Local TV news anchors have a
positive impact on the community</c:v>
                </c:pt>
                <c:pt idx="2">
                  <c:v>Local TV news stories are more relevant to me than national news</c:v>
                </c:pt>
                <c:pt idx="3">
                  <c:v>Information during local TV news
is more accurate than other sources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0.70528460000000004</c:v>
                </c:pt>
                <c:pt idx="1">
                  <c:v>0.67886179999999996</c:v>
                </c:pt>
                <c:pt idx="2">
                  <c:v>0.54674800000000001</c:v>
                </c:pt>
                <c:pt idx="3">
                  <c:v>0.55487799999999998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1-4D08-AEC7-6C03B8DFA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0937695"/>
        <c:axId val="1890938175"/>
      </c:barChart>
      <c:catAx>
        <c:axId val="18909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938175"/>
        <c:crosses val="autoZero"/>
        <c:auto val="1"/>
        <c:lblAlgn val="ctr"/>
        <c:lblOffset val="100"/>
        <c:noMultiLvlLbl val="0"/>
      </c:catAx>
      <c:valAx>
        <c:axId val="18909381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909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653844608354481E-2"/>
          <c:y val="7.8140912325930095E-2"/>
          <c:w val="1"/>
          <c:h val="0.80183486964016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Agree 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0.45734599999999997</c:v>
                </c:pt>
                <c:pt idx="1">
                  <c:v>0.38926169999999999</c:v>
                </c:pt>
                <c:pt idx="2">
                  <c:v>0.47357719999999998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51-480F-BF3F-244407072E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60240428717247E-3"/>
                  <c:y val="3.4525387942737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51-480F-BF3F-244407072E1C}"/>
                </c:ext>
              </c:extLst>
            </c:dLbl>
            <c:dLbl>
              <c:idx val="1"/>
              <c:layout>
                <c:manualLayout>
                  <c:x val="2.1530120214358624E-3"/>
                  <c:y val="-3.06862433085472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51-480F-BF3F-244407072E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A35-54</c:v>
                </c:pt>
                <c:pt idx="1">
                  <c:v>HHI $100K+</c:v>
                </c:pt>
                <c:pt idx="2">
                  <c:v>Full-Time Employed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0.1398104</c:v>
                </c:pt>
                <c:pt idx="1">
                  <c:v>0.17114090000000001</c:v>
                </c:pt>
                <c:pt idx="2">
                  <c:v>0.15447150000000001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51-480F-BF3F-244407072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51286448"/>
        <c:axId val="1051273488"/>
      </c:barChart>
      <c:catAx>
        <c:axId val="105128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273488"/>
        <c:crosses val="autoZero"/>
        <c:auto val="1"/>
        <c:lblAlgn val="ctr"/>
        <c:lblOffset val="100"/>
        <c:noMultiLvlLbl val="0"/>
      </c:catAx>
      <c:valAx>
        <c:axId val="1051273488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105128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42047578853216"/>
          <c:y val="3.7401466012925875E-3"/>
          <c:w val="0.36389808931998791"/>
          <c:h val="6.9475654686663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A6F7D-823E-4F54-A79C-A2958D5E11F9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B58AA-711A-48C1-BCBF-E61C33627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9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54079-B0C5-B269-FF28-EB7EC6DBB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AAAFA-1E60-FBAC-FA22-CC26E87DF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AE5AA2-BD1C-5F20-D42E-CAA1D418F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1F32B-3CCA-9926-1584-95B893B91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BF9C-EE68-8ACE-DA62-0294CD851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DDD50-CB37-4E71-4B75-B2CE9F845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0C9A2-5D1E-A1F9-37BC-9BB90BFE1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F6BA8-233A-2893-D675-C9F8A7F85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55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E7F4D-844A-DA7F-C60B-8386C0D2A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4B662-A4C0-0ED7-679C-0CDAEB702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2F62E-43FD-2423-E71D-EA246E065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2D9BE-0AB9-15B8-7833-EA0100BF1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1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0485B-367B-52D1-52FA-927EF37A6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FDF38-AB16-1E81-0AFB-D295FECBE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82D45-8C6C-55FE-ACEA-43FDEF7A7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B681B-A2FE-156F-1643-B68648CC7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52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E5B16-DE62-C101-5F40-6854E8BDB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6433C-0F25-9050-0D6F-92F4376FC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AE96B-BE9D-2125-F884-2717F8CCF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C9C7B-4D98-03E4-785B-40CFBEC81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0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46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15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6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2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7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2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79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6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38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65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24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10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6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9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10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0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96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652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29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43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55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52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6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30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17947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5145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93487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06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1D7FF-85F7-49B2-8C73-481B3FBC651F}" type="datetime1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04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38073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926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43989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98002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31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3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87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3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4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4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3" r:id="rId4"/>
  </p:sldLayoutIdLst>
  <p:hf sldNum="0"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2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3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thevab.com/insight/how-linear-and-streaming-tv-informs-and-engages-political-audiences?utm_source=and-that&#8217;s-the-way-it-is-news&amp;utm_medium=vab-insights&amp;utm_campaign=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hyperlink" Target="https://thevab.com/insight/youtube-content-moderation-analysis?utm_source=and-that&#8217;s-the-way-it-is-news&amp;utm_medium=vab-insights&amp;utm_campaign=" TargetMode="External"/><Relationship Id="rId18" Type="http://schemas.openxmlformats.org/officeDocument/2006/relationships/image" Target="../media/image30.png"/><Relationship Id="rId3" Type="http://schemas.openxmlformats.org/officeDocument/2006/relationships/hyperlink" Target="https://thevab.com/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hyperlink" Target="https://thevab.com/insight/what-works-harder-for-marketers-on-ctv-premium-video-or-youtube?utm_source=and-that&#8217;s-the-way-it-is-news&amp;utm_medium=vab-insights&amp;utm_campaign=" TargetMode="External"/><Relationship Id="rId2" Type="http://schemas.openxmlformats.org/officeDocument/2006/relationships/hyperlink" Target="https://thevab.com/team-board" TargetMode="Externa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vab.com/insight/power-of-premium-video?utm_source=and-that&#8217;s-the-way-it-is-news&amp;utm_medium=vab-insights&amp;utm_campaign=" TargetMode="External"/><Relationship Id="rId11" Type="http://schemas.openxmlformats.org/officeDocument/2006/relationships/hyperlink" Target="https://thevab.com/insight/credibility-crisis?utm_source=and-that&#8217;s-the-way-it-is-news&amp;utm_medium=vab-insights&amp;utm_campaign=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thevab.com/insight/how-linear-and-streaming-tv-informs-and-engages-political-audiences?utm_source=and-that&#8217;s-the-way-it-is-news&amp;utm_medium=vab-insights&amp;utm_campaign=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thevab.com/political-marketing-resources?utm_source=lead-story&amp;utm_medium=vab-insights&amp;utm_campaign=" TargetMode="External"/><Relationship Id="rId9" Type="http://schemas.openxmlformats.org/officeDocument/2006/relationships/hyperlink" Target="https://thevab.com/insight/uncovering-20-fallacies-realities-audience-advertising-content?utm_source=and-that&#8217;s-the-way-it-is-news&amp;utm_medium=vab-insights&amp;utm_campaign=" TargetMode="External"/><Relationship Id="rId1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image" Target="../media/image11.png"/><Relationship Id="rId7" Type="http://schemas.openxmlformats.org/officeDocument/2006/relationships/chart" Target="../charts/chart3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image" Target="../media/image11.png"/><Relationship Id="rId7" Type="http://schemas.openxmlformats.org/officeDocument/2006/relationships/chart" Target="../charts/chart3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53998B-CEB2-889C-C334-EFBA921FB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7" r="16390"/>
          <a:stretch>
            <a:fillRect/>
          </a:stretch>
        </p:blipFill>
        <p:spPr>
          <a:xfrm>
            <a:off x="6959864" y="0"/>
            <a:ext cx="5232136" cy="686815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C38B446-4C07-42BF-B42F-5E8AEE13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9" y="3423304"/>
            <a:ext cx="6394537" cy="13823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That’s The Way It Is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TV News Provides Scale, Attention &amp; Engagement For High-Value Audiences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30" b="36230"/>
          <a:stretch>
            <a:fillRect/>
          </a:stretch>
        </p:blipFill>
        <p:spPr>
          <a:xfrm>
            <a:off x="6959864" y="2812026"/>
            <a:ext cx="5232136" cy="4056133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2333540" y="4464"/>
            <a:ext cx="4636156" cy="2807562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B88B287-14E8-7D7F-21F6-4403C184E0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17D3FCB-055C-3A0C-7A49-221808D903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06" y="1732118"/>
            <a:ext cx="2903973" cy="12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22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E6BF6-415C-E485-A47C-B9766ABB3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7F96397-118C-E01D-DF84-6E7682D05DF7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F66A33D-7804-F66B-F425-566703EDAC96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news is also their top source by far for vital information that personally impacts their daily lives, like weather and traffic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F0F7A-9027-40A1-CAC3-3457CD6AE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D585-7DA9-C655-18BC-697182969A9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045AC-2E20-7529-C5C8-6F312E18F98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A2D257-0267-461F-BF7A-01E7BF084F51}"/>
              </a:ext>
            </a:extLst>
          </p:cNvPr>
          <p:cNvSpPr txBox="1"/>
          <p:nvPr/>
        </p:nvSpPr>
        <p:spPr>
          <a:xfrm>
            <a:off x="456264" y="6199450"/>
            <a:ext cx="11211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Q8. Where do you go first for the following information? Base = All News Respondents.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A35-54 respondents (n=422), Household Income $100K+ respondents (n=298), Employment Status – Full Time respondents (n=492).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61617-45A9-1AA0-4022-A367AD44E206}"/>
              </a:ext>
            </a:extLst>
          </p:cNvPr>
          <p:cNvSpPr txBox="1"/>
          <p:nvPr/>
        </p:nvSpPr>
        <p:spPr>
          <a:xfrm>
            <a:off x="1012073" y="186035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go to the following media first for the following</a:t>
            </a:r>
            <a:endParaRPr kumimoji="0" lang="en-US" sz="1400" b="0" i="0" u="sng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23A3AAD-287F-E136-8D8D-ABD362E22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603511"/>
              </p:ext>
            </p:extLst>
          </p:nvPr>
        </p:nvGraphicFramePr>
        <p:xfrm>
          <a:off x="895965" y="2196989"/>
          <a:ext cx="10561320" cy="187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204DE66-95DE-1622-34C4-EB3209B7EF19}"/>
              </a:ext>
            </a:extLst>
          </p:cNvPr>
          <p:cNvSpPr txBox="1"/>
          <p:nvPr/>
        </p:nvSpPr>
        <p:spPr>
          <a:xfrm rot="16200000">
            <a:off x="-115745" y="2961807"/>
            <a:ext cx="1700920" cy="584775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+mj-lt"/>
              </a:rPr>
              <a:t>Weather Forecast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47E88-8AC0-F2C2-BC04-5900BA098143}"/>
              </a:ext>
            </a:extLst>
          </p:cNvPr>
          <p:cNvSpPr txBox="1"/>
          <p:nvPr/>
        </p:nvSpPr>
        <p:spPr>
          <a:xfrm rot="16200000">
            <a:off x="-115745" y="5164526"/>
            <a:ext cx="1700920" cy="338554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+mj-lt"/>
              </a:rPr>
              <a:t>Traffic Updates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B3D6A82-4BB6-9ADC-E781-75B75774F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831598"/>
              </p:ext>
            </p:extLst>
          </p:nvPr>
        </p:nvGraphicFramePr>
        <p:xfrm>
          <a:off x="937804" y="4316071"/>
          <a:ext cx="10561320" cy="164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71D81-D04E-BBFA-81D0-6730D9A48F76}"/>
              </a:ext>
            </a:extLst>
          </p:cNvPr>
          <p:cNvCxnSpPr>
            <a:cxnSpLocks/>
          </p:cNvCxnSpPr>
          <p:nvPr/>
        </p:nvCxnSpPr>
        <p:spPr>
          <a:xfrm>
            <a:off x="327830" y="4241561"/>
            <a:ext cx="11536341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387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D3D7-790B-AA0E-8EE7-C5ABF518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5E7A79A-C4EB-31DF-0B54-420062234495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7CBDB15-4C86-09FB-DC37-B90F9FFB2271}"/>
              </a:ext>
            </a:extLst>
          </p:cNvPr>
          <p:cNvSpPr/>
          <p:nvPr/>
        </p:nvSpPr>
        <p:spPr>
          <a:xfrm>
            <a:off x="145899" y="445295"/>
            <a:ext cx="120461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everyday relevance extends across a broader mix of local news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topics like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sports, human interest stories, elections and investigative reporting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6C630-751F-6731-25B0-701EBDED7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6505-89D5-7DFC-FB00-794C52D447D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52FD4-6B81-E32F-C8A9-73936F6044C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EC231-7D32-04A9-0023-4C0343C0F0FE}"/>
              </a:ext>
            </a:extLst>
          </p:cNvPr>
          <p:cNvSpPr txBox="1"/>
          <p:nvPr/>
        </p:nvSpPr>
        <p:spPr>
          <a:xfrm>
            <a:off x="456264" y="6192564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Q7. Do you watch any of the following segments on your local news channels? Base = All News Respondents. </a:t>
            </a:r>
            <a:r>
              <a:rPr lang="en-US" sz="800">
                <a:cs typeface="Helvetica" panose="020B0604020202020204" pitchFamily="34" charset="0"/>
              </a:rPr>
              <a:t>A35-54 respondents (n=766), Household Income $100K+ respondents (n=420), Employment Status – Full Time respondents (n=740).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*e.g. community events, human interest stories, etc. **e.g. entertainment, health &amp; wellness,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B86E6-D386-FE4E-665C-03D3EF72C132}"/>
              </a:ext>
            </a:extLst>
          </p:cNvPr>
          <p:cNvSpPr txBox="1"/>
          <p:nvPr/>
        </p:nvSpPr>
        <p:spPr>
          <a:xfrm>
            <a:off x="1012073" y="1830862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watch the following segments on their local news channels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545FEC2-CA63-5F38-AA15-C33CD5C84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559574"/>
              </p:ext>
            </p:extLst>
          </p:nvPr>
        </p:nvGraphicFramePr>
        <p:xfrm>
          <a:off x="145898" y="2109617"/>
          <a:ext cx="11900205" cy="407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CB48243F-A3E2-48AA-0BD3-C1BCA60DE658}"/>
              </a:ext>
            </a:extLst>
          </p:cNvPr>
          <p:cNvSpPr/>
          <p:nvPr/>
        </p:nvSpPr>
        <p:spPr>
          <a:xfrm>
            <a:off x="5005658" y="3044474"/>
            <a:ext cx="716717" cy="384526"/>
          </a:xfrm>
          <a:prstGeom prst="wedgeRectCallout">
            <a:avLst>
              <a:gd name="adj1" fmla="val 5055"/>
              <a:gd name="adj2" fmla="val 26665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55%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3CF7F92D-701D-0701-BEF7-39F1DD150589}"/>
              </a:ext>
            </a:extLst>
          </p:cNvPr>
          <p:cNvSpPr/>
          <p:nvPr/>
        </p:nvSpPr>
        <p:spPr>
          <a:xfrm>
            <a:off x="7896339" y="3398153"/>
            <a:ext cx="716717" cy="384526"/>
          </a:xfrm>
          <a:prstGeom prst="wedgeRectCallout">
            <a:avLst>
              <a:gd name="adj1" fmla="val 3683"/>
              <a:gd name="adj2" fmla="val 42006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42%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71FCB8A1-BFB4-8486-A8A2-F12875851763}"/>
              </a:ext>
            </a:extLst>
          </p:cNvPr>
          <p:cNvSpPr/>
          <p:nvPr/>
        </p:nvSpPr>
        <p:spPr>
          <a:xfrm>
            <a:off x="9321032" y="3543919"/>
            <a:ext cx="716717" cy="384526"/>
          </a:xfrm>
          <a:prstGeom prst="wedgeRectCallout">
            <a:avLst>
              <a:gd name="adj1" fmla="val 27004"/>
              <a:gd name="adj2" fmla="val -50045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40%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D9B9BCC-6147-899D-4A9E-0C8158219B2E}"/>
              </a:ext>
            </a:extLst>
          </p:cNvPr>
          <p:cNvSpPr/>
          <p:nvPr/>
        </p:nvSpPr>
        <p:spPr>
          <a:xfrm>
            <a:off x="6442694" y="3238869"/>
            <a:ext cx="716717" cy="384526"/>
          </a:xfrm>
          <a:prstGeom prst="wedgeRectCallout">
            <a:avLst>
              <a:gd name="adj1" fmla="val -10036"/>
              <a:gd name="adj2" fmla="val 6209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51%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</p:spTree>
    <p:extLst>
      <p:ext uri="{BB962C8B-B14F-4D97-AF65-F5344CB8AC3E}">
        <p14:creationId xmlns:p14="http://schemas.microsoft.com/office/powerpoint/2010/main" val="51882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D778-A8C3-12C6-2BA5-83F81A855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F1C5C2A-7406-E475-FDC7-0B57B475CF25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2E3205-F237-6C21-8040-FF1AC640C5E4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Local TV news provides perspective, positive community connection, relevancy and credibility that resonates with high-value audiences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6171A-83B9-A11D-8EC4-0A15EBDD0D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81FFF-B08A-36E1-FA19-537BE83CA8F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A42261-DA0F-6BF7-77FA-6B8F1A09B1B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07D8A-8664-570B-8E8F-563147FFD14E}"/>
              </a:ext>
            </a:extLst>
          </p:cNvPr>
          <p:cNvSpPr txBox="1"/>
          <p:nvPr/>
        </p:nvSpPr>
        <p:spPr>
          <a:xfrm>
            <a:off x="456264" y="6192564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Q9. Please rate your agreement with the following statements [Top 2 Box – ‘Agree’, ‘Strongly Agree’]. Base = All News Respondents. A35-54 respondents (n=422), Household Income $100K+ respondents (n=298), Employment Status – Full Time respondents (n=492).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1E0AF-4B17-F4F2-76F7-A804C3D92A22}"/>
              </a:ext>
            </a:extLst>
          </p:cNvPr>
          <p:cNvSpPr txBox="1"/>
          <p:nvPr/>
        </p:nvSpPr>
        <p:spPr>
          <a:xfrm>
            <a:off x="1012073" y="1830862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agree with the following statements about local TV news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27D9893-7721-BB2D-87D8-C6140992E6AD}"/>
              </a:ext>
            </a:extLst>
          </p:cNvPr>
          <p:cNvGraphicFramePr/>
          <p:nvPr/>
        </p:nvGraphicFramePr>
        <p:xfrm>
          <a:off x="145898" y="2109617"/>
          <a:ext cx="11900205" cy="407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0664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64F4A-CDBC-1F56-1B4B-B248D06D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AC1E5A-6CD1-27A0-084A-B5E4675BA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22"/>
          <a:stretch>
            <a:fillRect/>
          </a:stretch>
        </p:blipFill>
        <p:spPr>
          <a:xfrm>
            <a:off x="7685737" y="1766809"/>
            <a:ext cx="4505251" cy="51023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45E968-9897-D57B-54D9-D23F32123C3A}"/>
              </a:ext>
            </a:extLst>
          </p:cNvPr>
          <p:cNvSpPr>
            <a:spLocks/>
          </p:cNvSpPr>
          <p:nvPr/>
        </p:nvSpPr>
        <p:spPr>
          <a:xfrm>
            <a:off x="5" y="1765231"/>
            <a:ext cx="7685732" cy="511829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07AD7-0A17-7A19-2738-F40A70073CD5}"/>
              </a:ext>
            </a:extLst>
          </p:cNvPr>
          <p:cNvSpPr txBox="1"/>
          <p:nvPr/>
        </p:nvSpPr>
        <p:spPr>
          <a:xfrm>
            <a:off x="955669" y="1841956"/>
            <a:ext cx="577440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have a better opinion of brands that advertise during local TV news</a:t>
            </a:r>
            <a:endParaRPr kumimoji="0" lang="en-US" sz="1600" b="1" i="0" u="sng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8CFAE-7BAE-2CFA-3003-216CD4FCD085}"/>
              </a:ext>
            </a:extLst>
          </p:cNvPr>
          <p:cNvSpPr txBox="1"/>
          <p:nvPr/>
        </p:nvSpPr>
        <p:spPr>
          <a:xfrm>
            <a:off x="483207" y="5981839"/>
            <a:ext cx="7201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Q9. Please rate your agreement with the following statements [Top 2 Box – ‘Agree’, ‘Strongly Agree’ vs. Bottom 2 Box – ‘Disagree’, ‘Strongly Disagree’]. Base = All News Respondents. A18-34 respondents (n=301), A35-54 respondents (n=422), Household Income $100K+ respondents (n=298), Employment Status – Full Time respondents (n=492).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BB19F1-3774-1D12-B747-BDE01B88F32C}"/>
              </a:ext>
            </a:extLst>
          </p:cNvPr>
          <p:cNvSpPr>
            <a:spLocks/>
          </p:cNvSpPr>
          <p:nvPr/>
        </p:nvSpPr>
        <p:spPr>
          <a:xfrm>
            <a:off x="7685742" y="1765230"/>
            <a:ext cx="4506258" cy="5103920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62D27B0-3933-1974-6005-4BF2F6E258B9}"/>
              </a:ext>
            </a:extLst>
          </p:cNvPr>
          <p:cNvSpPr/>
          <p:nvPr/>
        </p:nvSpPr>
        <p:spPr>
          <a:xfrm>
            <a:off x="244930" y="445295"/>
            <a:ext cx="119460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Credibility creates a halo effect for brands, as viewers are more than twice as likely to have a higher opinion of the advertisers in local TV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30BA8-CFA3-F5D4-D8CB-60B2226F6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BF9504-577B-69E3-B156-F76FA188DD2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0E4B5-069F-8C49-6A52-70E13506137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ADCAA-8545-A4A1-7CD8-68CCA3850B12}"/>
              </a:ext>
            </a:extLst>
          </p:cNvPr>
          <p:cNvSpPr txBox="1"/>
          <p:nvPr/>
        </p:nvSpPr>
        <p:spPr>
          <a:xfrm>
            <a:off x="365760" y="138050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positive halo effect extends to younger adults as well, with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47% of A18-34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expressing a more favorable view of advertisers in local TV news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40B8E53-6203-CFF4-909B-5D7F1E966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194978"/>
              </p:ext>
            </p:extLst>
          </p:nvPr>
        </p:nvGraphicFramePr>
        <p:xfrm>
          <a:off x="372384" y="2608302"/>
          <a:ext cx="6940975" cy="337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3007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E4D12-E5B5-14EE-3B18-87F56AEE9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4164D35-AC62-62AB-5100-1148B641D7B6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8943C20-A724-FD8A-EDFC-86591CA891BA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Having a better opinion of an advertiser enhances brand reputation and drives a higher likelihood of purchase intent within TV news environments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9CB31-62CE-26D4-9665-38C783CD1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E37B-3CA6-977F-C75D-0ECDB2727D0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BE3AA-3D15-65E7-6450-370F626308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98368-D322-99E3-6FBF-78B15E28912C}"/>
              </a:ext>
            </a:extLst>
          </p:cNvPr>
          <p:cNvSpPr txBox="1"/>
          <p:nvPr/>
        </p:nvSpPr>
        <p:spPr>
          <a:xfrm>
            <a:off x="456264" y="6211025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Q35. Would any of the following impact your willingness to purchase a product or service after seeing an ad? Base = Ad Exposed Respondents. A18-34 respondents (n=493), A35-54 respondents (n=524), Household Income $100K+ respondents (n=306), Employment Status – Full Time respondents (n=594).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B89A4C-C82F-5DFA-BC3A-69E1B5BEA4E3}"/>
              </a:ext>
            </a:extLst>
          </p:cNvPr>
          <p:cNvSpPr txBox="1"/>
          <p:nvPr/>
        </p:nvSpPr>
        <p:spPr>
          <a:xfrm>
            <a:off x="490288" y="1830321"/>
            <a:ext cx="11479268" cy="33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who say ads shown in the following would make them either ‘more likely’ or ‘less likely’ to purchase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4C764F-44BA-590E-DE67-ED704B18E58F}"/>
              </a:ext>
            </a:extLst>
          </p:cNvPr>
          <p:cNvGraphicFramePr/>
          <p:nvPr/>
        </p:nvGraphicFramePr>
        <p:xfrm>
          <a:off x="1970" y="2418089"/>
          <a:ext cx="6094030" cy="335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F28AC1-18CC-60DE-9C8E-7004B59150B6}"/>
              </a:ext>
            </a:extLst>
          </p:cNvPr>
          <p:cNvCxnSpPr>
            <a:cxnSpLocks/>
          </p:cNvCxnSpPr>
          <p:nvPr/>
        </p:nvCxnSpPr>
        <p:spPr>
          <a:xfrm>
            <a:off x="6044439" y="2568540"/>
            <a:ext cx="0" cy="339578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98AD6257-951B-C2E9-9B14-4AEAA1B21104}"/>
              </a:ext>
            </a:extLst>
          </p:cNvPr>
          <p:cNvGraphicFramePr/>
          <p:nvPr/>
        </p:nvGraphicFramePr>
        <p:xfrm>
          <a:off x="6031854" y="2408257"/>
          <a:ext cx="6094030" cy="335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B6AAA970-FFA8-486C-B861-EE03713731A1}"/>
              </a:ext>
            </a:extLst>
          </p:cNvPr>
          <p:cNvSpPr txBox="1"/>
          <p:nvPr/>
        </p:nvSpPr>
        <p:spPr>
          <a:xfrm>
            <a:off x="503714" y="2287578"/>
            <a:ext cx="4988586" cy="275653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Following a breaking news story on my local TV news channel</a:t>
            </a:r>
            <a:endParaRPr kumimoji="0" lang="en-US" sz="11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5B4BFD-4B31-0E31-AAB6-8FB7BD8A9A5C}"/>
              </a:ext>
            </a:extLst>
          </p:cNvPr>
          <p:cNvSpPr txBox="1"/>
          <p:nvPr/>
        </p:nvSpPr>
        <p:spPr>
          <a:xfrm>
            <a:off x="7858245" y="2291984"/>
            <a:ext cx="2346417" cy="285395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During national TV news</a:t>
            </a:r>
            <a:endParaRPr kumimoji="0" lang="en-US" sz="11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439A0-C36C-36CB-B49E-447FEE67B014}"/>
              </a:ext>
            </a:extLst>
          </p:cNvPr>
          <p:cNvSpPr txBox="1"/>
          <p:nvPr/>
        </p:nvSpPr>
        <p:spPr>
          <a:xfrm>
            <a:off x="365760" y="1380509"/>
            <a:ext cx="11793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High-income households and employed viewers are more than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2x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more likely than not to buy from advertisers seen during national TV news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9B4B835-DCC9-CD90-DD71-384570518DF6}"/>
              </a:ext>
            </a:extLst>
          </p:cNvPr>
          <p:cNvSpPr/>
          <p:nvPr/>
        </p:nvSpPr>
        <p:spPr>
          <a:xfrm>
            <a:off x="1134781" y="5765599"/>
            <a:ext cx="3774878" cy="465277"/>
          </a:xfrm>
          <a:prstGeom prst="wedgeRectCallout">
            <a:avLst>
              <a:gd name="adj1" fmla="val -24002"/>
              <a:gd name="adj2" fmla="val 33682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31% of A18-34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are more likely to purchase a product advertised following a breaking news story on their local TV news 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(vs. 25% who are less likely to purchase)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7B7A686F-016A-CD11-6B23-D6017EDB71AE}"/>
              </a:ext>
            </a:extLst>
          </p:cNvPr>
          <p:cNvSpPr/>
          <p:nvPr/>
        </p:nvSpPr>
        <p:spPr>
          <a:xfrm>
            <a:off x="7852107" y="5745935"/>
            <a:ext cx="2836122" cy="465277"/>
          </a:xfrm>
          <a:prstGeom prst="wedgeRectCallout">
            <a:avLst>
              <a:gd name="adj1" fmla="val -24002"/>
              <a:gd name="adj2" fmla="val 33682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28% of A18-34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 more likely to purchase a product advertised during national TV news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(vs. 22% who are less likely to purchase)</a:t>
            </a:r>
          </a:p>
        </p:txBody>
      </p:sp>
    </p:spTree>
    <p:extLst>
      <p:ext uri="{BB962C8B-B14F-4D97-AF65-F5344CB8AC3E}">
        <p14:creationId xmlns:p14="http://schemas.microsoft.com/office/powerpoint/2010/main" val="163832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E729-B185-0B9F-4924-F7D3B5D5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ECBDE-271D-9D5A-839F-94B127D84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6A1A0F-E750-2196-EED2-4B513F653B98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A182EC-D8AB-2209-0534-F5B79F108006}"/>
              </a:ext>
            </a:extLst>
          </p:cNvPr>
          <p:cNvSpPr txBox="1"/>
          <p:nvPr/>
        </p:nvSpPr>
        <p:spPr>
          <a:xfrm>
            <a:off x="362418" y="3434080"/>
            <a:ext cx="70025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a time when audiences are navigating more noise and information uncertainty, TV news stands out for its trust, balance and credibility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F8DA2-33D1-F2D1-6C2D-555ECF1F1A89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848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68C6-5B97-0F58-868B-570C2CB9F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8F2F9E-F311-32EC-5032-2F6130174A0A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15E2C-3FAF-8B4F-AA31-F52D9A42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37DC9D-E9EF-9608-F67D-CCF013F4816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3E767-849F-E23D-A90E-AEAE17341F7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BACE6DC-78EC-6B92-557D-82106AC29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8990573"/>
              </p:ext>
            </p:extLst>
          </p:nvPr>
        </p:nvGraphicFramePr>
        <p:xfrm>
          <a:off x="437693" y="2623911"/>
          <a:ext cx="11316614" cy="354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AB7245C-FA66-86B8-B43C-EDFE3F7DFB82}"/>
              </a:ext>
            </a:extLst>
          </p:cNvPr>
          <p:cNvSpPr txBox="1"/>
          <p:nvPr/>
        </p:nvSpPr>
        <p:spPr>
          <a:xfrm>
            <a:off x="4104968" y="2294113"/>
            <a:ext cx="3982065" cy="306109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Unbiased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perspective in TV news reports </a:t>
            </a:r>
            <a:endParaRPr kumimoji="0" lang="en-US" sz="12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2FFB8-07E3-CE11-2828-A68AEC71E2B7}"/>
              </a:ext>
            </a:extLst>
          </p:cNvPr>
          <p:cNvSpPr txBox="1"/>
          <p:nvPr/>
        </p:nvSpPr>
        <p:spPr>
          <a:xfrm>
            <a:off x="1012073" y="181538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are satisfied with the following…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0044F-62E0-FBC6-1B99-CB32BC31F966}"/>
              </a:ext>
            </a:extLst>
          </p:cNvPr>
          <p:cNvSpPr txBox="1"/>
          <p:nvPr/>
        </p:nvSpPr>
        <p:spPr>
          <a:xfrm>
            <a:off x="461688" y="6205778"/>
            <a:ext cx="11708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Q10. Please indicate your overall level of satisfaction with the following. Reflects respondents who answered ‘satisfied’ or ‘very satisfied’ &amp; ‘dissatisfied’ or ‘very dissatisfied.’ Base = All News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A18-34 respondents (n=301), A35-54 respondents (n=422), Household Income $100K+ respondents (n=298), Employment Status – Full Time respondents (n=492).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364836-3620-F791-5FCC-1E558840B1ED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news earns strong appreciation for its unbiased perspective among high-value audiences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4E8B68-A919-60FF-F2BE-EF1B0F8A35D6}"/>
              </a:ext>
            </a:extLst>
          </p:cNvPr>
          <p:cNvCxnSpPr>
            <a:cxnSpLocks/>
          </p:cNvCxnSpPr>
          <p:nvPr/>
        </p:nvCxnSpPr>
        <p:spPr>
          <a:xfrm>
            <a:off x="4121552" y="2680548"/>
            <a:ext cx="0" cy="339578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F31A56-8D6A-540F-E535-CC531B5286E5}"/>
              </a:ext>
            </a:extLst>
          </p:cNvPr>
          <p:cNvCxnSpPr>
            <a:cxnSpLocks/>
          </p:cNvCxnSpPr>
          <p:nvPr/>
        </p:nvCxnSpPr>
        <p:spPr>
          <a:xfrm>
            <a:off x="8070448" y="2680548"/>
            <a:ext cx="0" cy="339578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7F1FED-029D-3648-3C35-81601A389483}"/>
              </a:ext>
            </a:extLst>
          </p:cNvPr>
          <p:cNvSpPr txBox="1"/>
          <p:nvPr/>
        </p:nvSpPr>
        <p:spPr>
          <a:xfrm>
            <a:off x="365760" y="138050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Among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adults 18-34, 51%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value the neutral approach of TV news programs (vs. 20% who are dissatisfied)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3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D54B9-6D1D-D5F9-B24F-B5F0C9B7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6F6680-1EAF-54E7-693B-09B8948553A5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21DA2-8E05-A0F6-B078-52DEFE743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5A08FA-61DF-372F-896C-EE3B6567C28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039BC-B426-A51C-6C23-20D3261616B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E8342C0-5001-8AAD-2BA6-E10C9011B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152373"/>
              </p:ext>
            </p:extLst>
          </p:nvPr>
        </p:nvGraphicFramePr>
        <p:xfrm>
          <a:off x="131157" y="2644781"/>
          <a:ext cx="5508196" cy="352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01B001-304E-43E4-199A-E8A7664FB810}"/>
              </a:ext>
            </a:extLst>
          </p:cNvPr>
          <p:cNvCxnSpPr>
            <a:cxnSpLocks/>
          </p:cNvCxnSpPr>
          <p:nvPr/>
        </p:nvCxnSpPr>
        <p:spPr>
          <a:xfrm>
            <a:off x="6001546" y="2466064"/>
            <a:ext cx="0" cy="3523593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B526C93-EDAD-5288-1CA0-30D7A21AD5EB}"/>
              </a:ext>
            </a:extLst>
          </p:cNvPr>
          <p:cNvSpPr txBox="1"/>
          <p:nvPr/>
        </p:nvSpPr>
        <p:spPr>
          <a:xfrm>
            <a:off x="1435510" y="2294129"/>
            <a:ext cx="2796229" cy="306109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Accuracy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of TV news reports</a:t>
            </a:r>
            <a:endParaRPr kumimoji="0" lang="en-US" sz="12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66BDC8D-2945-18B2-C3F2-1260291F8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547738"/>
              </p:ext>
            </p:extLst>
          </p:nvPr>
        </p:nvGraphicFramePr>
        <p:xfrm>
          <a:off x="6339292" y="2648582"/>
          <a:ext cx="5508196" cy="352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E4419D3-1408-32BD-145E-780ED983D27F}"/>
              </a:ext>
            </a:extLst>
          </p:cNvPr>
          <p:cNvSpPr txBox="1"/>
          <p:nvPr/>
        </p:nvSpPr>
        <p:spPr>
          <a:xfrm>
            <a:off x="7052256" y="2294129"/>
            <a:ext cx="4082269" cy="306109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strike="noStrike" kern="1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journalism / reporting on TV news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CE4129-735D-A4A1-52D1-07947E82DA90}"/>
              </a:ext>
            </a:extLst>
          </p:cNvPr>
          <p:cNvSpPr txBox="1"/>
          <p:nvPr/>
        </p:nvSpPr>
        <p:spPr>
          <a:xfrm>
            <a:off x="1012073" y="181538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are satisfied with the following…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E6136A-4B9E-F53C-F571-85D67FB6C0EF}"/>
              </a:ext>
            </a:extLst>
          </p:cNvPr>
          <p:cNvSpPr/>
          <p:nvPr/>
        </p:nvSpPr>
        <p:spPr>
          <a:xfrm>
            <a:off x="244930" y="445295"/>
            <a:ext cx="118290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Strong viewer satisfaction on accuracy and reporting quality reinforces TV news as a trusted journalistic resource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10B2-C503-EFBF-AABA-7681EFDEEDAA}"/>
              </a:ext>
            </a:extLst>
          </p:cNvPr>
          <p:cNvSpPr txBox="1"/>
          <p:nvPr/>
        </p:nvSpPr>
        <p:spPr>
          <a:xfrm>
            <a:off x="461688" y="6205778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Q10. Please indicate your overall level of satisfaction with the following. Reflects respondents who answered ‘satisfied’ or ‘very satisfied’ &amp; ‘dissatisfied’ or ‘very dissatisfied.’ Base = All News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A35-54 respondents (n=422), Household Income $100K+ respondents (n=298), Employment Status – Full Time respondents (n=492).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0518C75B-C84A-A4A6-9824-E2714510A559}"/>
              </a:ext>
            </a:extLst>
          </p:cNvPr>
          <p:cNvSpPr/>
          <p:nvPr/>
        </p:nvSpPr>
        <p:spPr>
          <a:xfrm>
            <a:off x="4126222" y="2765028"/>
            <a:ext cx="716717" cy="384526"/>
          </a:xfrm>
          <a:prstGeom prst="wedgeRectCallout">
            <a:avLst>
              <a:gd name="adj1" fmla="val 36607"/>
              <a:gd name="adj2" fmla="val -29589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66% of A18-34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027EB32-9F0A-064A-150A-006C48C0B8BA}"/>
              </a:ext>
            </a:extLst>
          </p:cNvPr>
          <p:cNvSpPr/>
          <p:nvPr/>
        </p:nvSpPr>
        <p:spPr>
          <a:xfrm>
            <a:off x="10298365" y="2817576"/>
            <a:ext cx="716717" cy="384526"/>
          </a:xfrm>
          <a:prstGeom prst="wedgeRectCallout">
            <a:avLst>
              <a:gd name="adj1" fmla="val 10542"/>
              <a:gd name="adj2" fmla="val 13879"/>
            </a:avLst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64% of A18-34</a:t>
            </a:r>
          </a:p>
        </p:txBody>
      </p:sp>
    </p:spTree>
    <p:extLst>
      <p:ext uri="{BB962C8B-B14F-4D97-AF65-F5344CB8AC3E}">
        <p14:creationId xmlns:p14="http://schemas.microsoft.com/office/powerpoint/2010/main" val="142930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F6DA2-B309-E85D-6E50-81573AD2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2589A18-A17F-ECD4-B50C-F2992B646098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8725387-34D4-2B88-EC96-A3519BADB01A}"/>
              </a:ext>
            </a:extLst>
          </p:cNvPr>
          <p:cNvSpPr/>
          <p:nvPr/>
        </p:nvSpPr>
        <p:spPr>
          <a:xfrm>
            <a:off x="244929" y="445295"/>
            <a:ext cx="119143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In fact, TV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the most trusted news source as both local and national TV far outpaces search, social media and AI across these audiences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C8722-ECA5-69DC-2B80-158A7A8FEF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9224E-0257-1354-4715-F6D59DF1B9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CEFC1-DEEF-D1FD-4D41-17CA0C5B687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FCEDB-444E-66C3-5AF7-523A07D37051}"/>
              </a:ext>
            </a:extLst>
          </p:cNvPr>
          <p:cNvSpPr txBox="1"/>
          <p:nvPr/>
        </p:nvSpPr>
        <p:spPr>
          <a:xfrm>
            <a:off x="456264" y="6199450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Q11. Please rank your level of trust with information from the following sources. Based on respondents who ranked media #1 = ‘I trust this source the most’. Base = All News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A35-54 respondents (n=422), Household Income $100K+ respondents (n=298), Employment Status – Full Time respondents (n=492).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3F8AC-70E9-3532-1741-7B6EB637A347}"/>
              </a:ext>
            </a:extLst>
          </p:cNvPr>
          <p:cNvSpPr txBox="1"/>
          <p:nvPr/>
        </p:nvSpPr>
        <p:spPr>
          <a:xfrm>
            <a:off x="1012073" y="186035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trust the following media sources the most</a:t>
            </a:r>
            <a:endParaRPr kumimoji="0" lang="en-US" sz="1400" b="0" i="0" u="sng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BDFA966-79F7-9922-FCFE-00E31BFC6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096993"/>
              </p:ext>
            </p:extLst>
          </p:nvPr>
        </p:nvGraphicFramePr>
        <p:xfrm>
          <a:off x="949262" y="2292117"/>
          <a:ext cx="10561320" cy="3693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8593933-1C4D-159B-4D4D-B20E9D5E2DAC}"/>
              </a:ext>
            </a:extLst>
          </p:cNvPr>
          <p:cNvSpPr txBox="1"/>
          <p:nvPr/>
        </p:nvSpPr>
        <p:spPr>
          <a:xfrm>
            <a:off x="365760" y="1380509"/>
            <a:ext cx="11793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</a:rPr>
              <a:t>Collectively, households with an income of $100K+ are almost </a:t>
            </a:r>
            <a:r>
              <a:rPr lang="en-US" sz="1400" b="1" u="sng">
                <a:solidFill>
                  <a:srgbClr val="1F1A62"/>
                </a:solidFill>
                <a:latin typeface="Arial" panose="020B0604020202020204" pitchFamily="34" charset="0"/>
              </a:rPr>
              <a:t>13x</a:t>
            </a:r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</a:rPr>
              <a:t> more likely to trust TV news than social media platforms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43AB19-3C44-1DA8-68CD-0096EF05BEA8}"/>
              </a:ext>
            </a:extLst>
          </p:cNvPr>
          <p:cNvSpPr txBox="1"/>
          <p:nvPr/>
        </p:nvSpPr>
        <p:spPr>
          <a:xfrm>
            <a:off x="2448232" y="2753375"/>
            <a:ext cx="6135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69%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530E1-E805-B9CF-A8ED-E70AEFBAEFC7}"/>
              </a:ext>
            </a:extLst>
          </p:cNvPr>
          <p:cNvSpPr txBox="1"/>
          <p:nvPr/>
        </p:nvSpPr>
        <p:spPr>
          <a:xfrm>
            <a:off x="2448232" y="3834359"/>
            <a:ext cx="6597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75%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CD3BA-CB2D-0BFF-CB66-A730C68CC0D9}"/>
              </a:ext>
            </a:extLst>
          </p:cNvPr>
          <p:cNvSpPr txBox="1"/>
          <p:nvPr/>
        </p:nvSpPr>
        <p:spPr>
          <a:xfrm>
            <a:off x="2448233" y="4910058"/>
            <a:ext cx="6243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71%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BF7494-9154-904B-6E7B-B42584485535}"/>
              </a:ext>
            </a:extLst>
          </p:cNvPr>
          <p:cNvCxnSpPr>
            <a:cxnSpLocks/>
          </p:cNvCxnSpPr>
          <p:nvPr/>
        </p:nvCxnSpPr>
        <p:spPr>
          <a:xfrm flipV="1">
            <a:off x="5791200" y="2907264"/>
            <a:ext cx="2792361" cy="3084"/>
          </a:xfrm>
          <a:prstGeom prst="straightConnector1">
            <a:avLst/>
          </a:prstGeom>
          <a:ln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9BBB03-9536-BF70-7672-968312134008}"/>
              </a:ext>
            </a:extLst>
          </p:cNvPr>
          <p:cNvCxnSpPr>
            <a:cxnSpLocks/>
          </p:cNvCxnSpPr>
          <p:nvPr/>
        </p:nvCxnSpPr>
        <p:spPr>
          <a:xfrm flipH="1" flipV="1">
            <a:off x="2477722" y="2907264"/>
            <a:ext cx="2792361" cy="3084"/>
          </a:xfrm>
          <a:prstGeom prst="straightConnector1">
            <a:avLst/>
          </a:prstGeom>
          <a:ln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CF2CAD-DD26-2F22-F05B-E39AAD7EF885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6006010" y="3987202"/>
            <a:ext cx="3039667" cy="1046"/>
          </a:xfrm>
          <a:prstGeom prst="straightConnector1">
            <a:avLst/>
          </a:prstGeom>
          <a:ln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D9473B-4AF6-CB67-C912-B159B8BA6870}"/>
              </a:ext>
            </a:extLst>
          </p:cNvPr>
          <p:cNvCxnSpPr>
            <a:cxnSpLocks/>
            <a:endCxn id="9" idx="1"/>
          </p:cNvCxnSpPr>
          <p:nvPr/>
        </p:nvCxnSpPr>
        <p:spPr>
          <a:xfrm flipH="1">
            <a:off x="2448232" y="3987202"/>
            <a:ext cx="3036661" cy="1046"/>
          </a:xfrm>
          <a:prstGeom prst="straightConnector1">
            <a:avLst/>
          </a:prstGeom>
          <a:ln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C8A6B4-7922-23D1-8C74-23A5BD7563CB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5840363" y="5063947"/>
            <a:ext cx="2851353" cy="1542"/>
          </a:xfrm>
          <a:prstGeom prst="straightConnector1">
            <a:avLst/>
          </a:prstGeom>
          <a:ln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984DC1-1829-CDAE-FDD6-CB8FC78EFCA4}"/>
              </a:ext>
            </a:extLst>
          </p:cNvPr>
          <p:cNvCxnSpPr>
            <a:cxnSpLocks/>
            <a:endCxn id="11" idx="1"/>
          </p:cNvCxnSpPr>
          <p:nvPr/>
        </p:nvCxnSpPr>
        <p:spPr>
          <a:xfrm flipH="1" flipV="1">
            <a:off x="2448233" y="5063947"/>
            <a:ext cx="2871013" cy="1542"/>
          </a:xfrm>
          <a:prstGeom prst="straightConnector1">
            <a:avLst/>
          </a:prstGeom>
          <a:ln>
            <a:solidFill>
              <a:srgbClr val="A34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152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20E2F-99D3-C8D1-6559-B24155BE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05AE0F-FB28-9DAC-618B-4BA5E7386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r="7980"/>
          <a:stretch>
            <a:fillRect/>
          </a:stretch>
        </p:blipFill>
        <p:spPr>
          <a:xfrm>
            <a:off x="0" y="1761612"/>
            <a:ext cx="4506258" cy="51039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40780EA-A927-4E1E-4DCB-F9C7B906DD54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4506258" cy="5103920"/>
          </a:xfrm>
          <a:prstGeom prst="rect">
            <a:avLst/>
          </a:prstGeom>
          <a:solidFill>
            <a:srgbClr val="1B146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4F473E-D1C8-0066-E2C2-B8D35A35D7B7}"/>
              </a:ext>
            </a:extLst>
          </p:cNvPr>
          <p:cNvSpPr>
            <a:spLocks/>
          </p:cNvSpPr>
          <p:nvPr/>
        </p:nvSpPr>
        <p:spPr>
          <a:xfrm>
            <a:off x="4506265" y="1765231"/>
            <a:ext cx="7685732" cy="511829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E6882-D836-E646-1DAB-20AAD538CBA9}"/>
              </a:ext>
            </a:extLst>
          </p:cNvPr>
          <p:cNvSpPr txBox="1"/>
          <p:nvPr/>
        </p:nvSpPr>
        <p:spPr>
          <a:xfrm>
            <a:off x="4506265" y="2182069"/>
            <a:ext cx="7685732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more likely to feel TV news offers positive representations </a:t>
            </a:r>
            <a:b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 moderate or bipartisan views vs. social media</a:t>
            </a: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CCFC200-508E-F978-8081-EE32D61172C0}"/>
              </a:ext>
            </a:extLst>
          </p:cNvPr>
          <p:cNvSpPr/>
          <p:nvPr/>
        </p:nvSpPr>
        <p:spPr>
          <a:xfrm>
            <a:off x="244930" y="445295"/>
            <a:ext cx="117087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news is more likely to be seen as providing positive representations of moderate and bipartisan views compared to social media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0E0A9-6592-646D-5C78-2ABE1F254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4F0578-3660-079B-2854-603044BC249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778B0-BF64-93A3-9D30-E4B40EB8838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CD60B-0F04-9CA6-92B2-0750277B506B}"/>
              </a:ext>
            </a:extLst>
          </p:cNvPr>
          <p:cNvSpPr txBox="1"/>
          <p:nvPr/>
        </p:nvSpPr>
        <p:spPr>
          <a:xfrm>
            <a:off x="4506262" y="5970519"/>
            <a:ext cx="76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Q29. How would you rate the representation of moderate or bipartisan views in the following media? Based on respondents who selected ‘excellent’ or ‘good’ [Top 2 Box]. Base = Total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A35-54 respondents (n=766), Household Income $100K+ respondents (n=420), Employment Status – Full Time respondents (n=826).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*Social media posts on platforms such as Instagram, Facebook.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199A17-8A0F-0897-39C8-48F1271D9FAD}"/>
              </a:ext>
            </a:extLst>
          </p:cNvPr>
          <p:cNvSpPr/>
          <p:nvPr/>
        </p:nvSpPr>
        <p:spPr>
          <a:xfrm>
            <a:off x="4828709" y="3171463"/>
            <a:ext cx="2179656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56C771-B95E-D7D0-94FF-1B766C6C8F3C}"/>
              </a:ext>
            </a:extLst>
          </p:cNvPr>
          <p:cNvSpPr txBox="1"/>
          <p:nvPr/>
        </p:nvSpPr>
        <p:spPr>
          <a:xfrm>
            <a:off x="5017853" y="3599187"/>
            <a:ext cx="1801369" cy="1138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lang="en-US" sz="40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/>
              </a:rPr>
              <a:t>20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likely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(34% vs. 29%)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D2235F-BD0A-B0CB-14FE-319A3C4BAF09}"/>
              </a:ext>
            </a:extLst>
          </p:cNvPr>
          <p:cNvSpPr txBox="1"/>
          <p:nvPr/>
        </p:nvSpPr>
        <p:spPr>
          <a:xfrm>
            <a:off x="5017853" y="3333759"/>
            <a:ext cx="180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A35-54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6E80032-D38B-82DC-B79D-42CA412106F9}"/>
              </a:ext>
            </a:extLst>
          </p:cNvPr>
          <p:cNvSpPr/>
          <p:nvPr/>
        </p:nvSpPr>
        <p:spPr>
          <a:xfrm>
            <a:off x="7259303" y="3171463"/>
            <a:ext cx="2179656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0C9556-D354-72C7-3EEA-C8A182303B83}"/>
              </a:ext>
            </a:extLst>
          </p:cNvPr>
          <p:cNvSpPr txBox="1"/>
          <p:nvPr/>
        </p:nvSpPr>
        <p:spPr>
          <a:xfrm>
            <a:off x="7448444" y="3594014"/>
            <a:ext cx="1801369" cy="1138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lang="en-US" sz="40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/>
              </a:rPr>
              <a:t>42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likely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en-US" sz="1200">
                <a:solidFill>
                  <a:srgbClr val="1B1464"/>
                </a:solidFill>
                <a:latin typeface="Arial" panose="020B0604020202020204"/>
              </a:rPr>
              <a:t>40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vs. 29%)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E0B8D7-5833-DFBA-9FD0-0036F4AD9258}"/>
              </a:ext>
            </a:extLst>
          </p:cNvPr>
          <p:cNvSpPr txBox="1"/>
          <p:nvPr/>
        </p:nvSpPr>
        <p:spPr>
          <a:xfrm>
            <a:off x="7448444" y="3333759"/>
            <a:ext cx="1801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HHI $100K+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974C03-99AA-0E3B-651F-055EEA3C6837}"/>
              </a:ext>
            </a:extLst>
          </p:cNvPr>
          <p:cNvSpPr/>
          <p:nvPr/>
        </p:nvSpPr>
        <p:spPr>
          <a:xfrm>
            <a:off x="9689897" y="3171463"/>
            <a:ext cx="2179656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F2CF68-DDD8-13B1-EE1F-D8B722A74AEC}"/>
              </a:ext>
            </a:extLst>
          </p:cNvPr>
          <p:cNvSpPr txBox="1"/>
          <p:nvPr/>
        </p:nvSpPr>
        <p:spPr>
          <a:xfrm>
            <a:off x="9879038" y="3594014"/>
            <a:ext cx="1801369" cy="1138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lang="en-US" sz="40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/>
              </a:rPr>
              <a:t>15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likely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(3</a:t>
            </a:r>
            <a:r>
              <a:rPr lang="en-US" sz="1200">
                <a:solidFill>
                  <a:srgbClr val="1B1464"/>
                </a:solidFill>
                <a:latin typeface="Arial" panose="020B0604020202020204"/>
              </a:rPr>
              <a:t>8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vs. </a:t>
            </a:r>
            <a:r>
              <a:rPr lang="en-US" sz="1200">
                <a:solidFill>
                  <a:srgbClr val="1B1464"/>
                </a:solidFill>
                <a:latin typeface="Arial" panose="020B0604020202020204"/>
              </a:rPr>
              <a:t>33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4A3F3B-5780-0CDF-7CE3-80DB45A72782}"/>
              </a:ext>
            </a:extLst>
          </p:cNvPr>
          <p:cNvSpPr txBox="1"/>
          <p:nvPr/>
        </p:nvSpPr>
        <p:spPr>
          <a:xfrm>
            <a:off x="9788970" y="3325208"/>
            <a:ext cx="1981505" cy="324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Full-Time Employed</a:t>
            </a:r>
          </a:p>
        </p:txBody>
      </p:sp>
    </p:spTree>
    <p:extLst>
      <p:ext uri="{BB962C8B-B14F-4D97-AF65-F5344CB8AC3E}">
        <p14:creationId xmlns:p14="http://schemas.microsoft.com/office/powerpoint/2010/main" val="290014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0B79-82E7-8C7B-D54E-24DA143B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9CF3CD-57E6-AC32-A5EB-ABCC94013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r="38445"/>
          <a:stretch>
            <a:fillRect/>
          </a:stretch>
        </p:blipFill>
        <p:spPr>
          <a:xfrm>
            <a:off x="-1" y="0"/>
            <a:ext cx="4916125" cy="686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405BE-A265-B994-1927-3822D41A4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135" y="1"/>
            <a:ext cx="1011864" cy="589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CEA07E-FE42-BBC9-2124-42F23660C7D2}"/>
              </a:ext>
            </a:extLst>
          </p:cNvPr>
          <p:cNvSpPr txBox="1"/>
          <p:nvPr/>
        </p:nvSpPr>
        <p:spPr>
          <a:xfrm>
            <a:off x="5043589" y="237907"/>
            <a:ext cx="68634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Multiscreen TV news plays a central role in keeping influential audiences informed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D339F-F806-DF72-B57B-441228CE37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FFD8-E7BF-EE2B-ADBE-D8A83205B3E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52125-BB26-A2AC-0421-9357D2CC55C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D0A4A-2FCB-E2C0-63A3-49B7FD0DCFD9}"/>
              </a:ext>
            </a:extLst>
          </p:cNvPr>
          <p:cNvSpPr txBox="1"/>
          <p:nvPr/>
        </p:nvSpPr>
        <p:spPr>
          <a:xfrm>
            <a:off x="5096346" y="1266667"/>
            <a:ext cx="694988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From breaking headlines and defining political moments to local community updates,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multiscreen TV news keeps high-value audiences connected to the stories shaping their world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a media environment filled with misinformation and noise, it continues to stand out for its reliability, quality, accuracy and integrity.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Based on a custom survey VAB conducted in partnership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Dynata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6"/>
              </a:rPr>
              <a:t>our first guide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explored the behaviors and attitudes of people across the spectrum of political involvement and party affiliation.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This latest report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explores perceptions and viewership of TV news versus other media platforms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among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three key audiences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are valued by advertisers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 their buying power and influence: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adults 35-54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$100K+ household income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full-time employed.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results underscore the value of multiscreen TV news as a credible, brand safe platform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reaching influential audiences at scale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especially in comparison with social platforms and technologies like AI. Across ad-supported linear and streaming, multiscreen TV news also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offers advertisers an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outcomes-driven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environment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that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pairs trust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attention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meaningful consumer engagement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D87EE-57F4-0CFE-47A7-C876274C1267}"/>
              </a:ext>
            </a:extLst>
          </p:cNvPr>
          <p:cNvSpPr txBox="1"/>
          <p:nvPr/>
        </p:nvSpPr>
        <p:spPr>
          <a:xfrm>
            <a:off x="4971728" y="6181352"/>
            <a:ext cx="7148410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See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appendix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for greater details behind the custom study methodology and make-up of the 2,319 A18+ U.S. respondents. Survey fielded in December 2025.</a:t>
            </a:r>
          </a:p>
        </p:txBody>
      </p:sp>
    </p:spTree>
    <p:extLst>
      <p:ext uri="{BB962C8B-B14F-4D97-AF65-F5344CB8AC3E}">
        <p14:creationId xmlns:p14="http://schemas.microsoft.com/office/powerpoint/2010/main" val="1199242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E0E0B-3F72-A075-74A6-C9AD66E85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B944145-FD39-B7B7-2398-DF308121B43D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7CF21-F398-433D-1EDA-DCB19110F3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9079D9-A608-5A0A-9033-22F40B3F88F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1673DB-299A-FE64-38A0-977E2669F94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4B7BD-AD0F-8C41-E7C9-0A398296E9C5}"/>
              </a:ext>
            </a:extLst>
          </p:cNvPr>
          <p:cNvSpPr txBox="1"/>
          <p:nvPr/>
        </p:nvSpPr>
        <p:spPr>
          <a:xfrm>
            <a:off x="456264" y="6199153"/>
            <a:ext cx="11476656" cy="34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Q30. Which source, if any, do you believe is the most likely to provide fake or misleading information? Base = Total Respondents. A35-54 respondents (n=766), Household Income $100K+ respondents (n=420), Employment Status – Full Time respondents (n=826).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1E548-F3CA-1FB9-DFDD-5AA46ABE3F3E}"/>
              </a:ext>
            </a:extLst>
          </p:cNvPr>
          <p:cNvSpPr txBox="1"/>
          <p:nvPr/>
        </p:nvSpPr>
        <p:spPr>
          <a:xfrm>
            <a:off x="1012073" y="1860358"/>
            <a:ext cx="10435698" cy="56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Which source, if any, do you believe is the most likely to provide fake or misleading information?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</a:t>
            </a:r>
            <a:endParaRPr kumimoji="0" lang="en-US" sz="1200" b="0" i="0" u="none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BE57E9-91B5-437F-E8C2-6BB47AC4DBD3}"/>
              </a:ext>
            </a:extLst>
          </p:cNvPr>
          <p:cNvGraphicFramePr/>
          <p:nvPr/>
        </p:nvGraphicFramePr>
        <p:xfrm>
          <a:off x="1435608" y="2457665"/>
          <a:ext cx="10561320" cy="341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ECC470D-5B74-D7CD-0EF8-2E4AE12B739C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Conversely, social media is seen as a far greater source of fake or misleading information, underscoring TV’s much stronger credibility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0BF67-0C39-1B81-1F8C-BF7C03BAC366}"/>
              </a:ext>
            </a:extLst>
          </p:cNvPr>
          <p:cNvSpPr txBox="1"/>
          <p:nvPr/>
        </p:nvSpPr>
        <p:spPr>
          <a:xfrm>
            <a:off x="365760" y="1380509"/>
            <a:ext cx="11793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Adults 18-34 also see a clear credibility gap, with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41%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saying social media often contains inaccurate information (vs. 16% for TV)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39308-53D8-D917-91A3-690173D86614}"/>
              </a:ext>
            </a:extLst>
          </p:cNvPr>
          <p:cNvSpPr txBox="1"/>
          <p:nvPr/>
        </p:nvSpPr>
        <p:spPr>
          <a:xfrm>
            <a:off x="9566787" y="2989399"/>
            <a:ext cx="589150" cy="338554"/>
          </a:xfrm>
          <a:prstGeom prst="rect">
            <a:avLst/>
          </a:prstGeom>
          <a:solidFill>
            <a:srgbClr val="FFE600"/>
          </a:solidFill>
          <a:ln w="1270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</a:rPr>
              <a:t>2.3x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97B99-2908-9E42-C835-3483F09E3087}"/>
              </a:ext>
            </a:extLst>
          </p:cNvPr>
          <p:cNvSpPr txBox="1"/>
          <p:nvPr/>
        </p:nvSpPr>
        <p:spPr>
          <a:xfrm>
            <a:off x="10993251" y="4007039"/>
            <a:ext cx="589150" cy="338554"/>
          </a:xfrm>
          <a:prstGeom prst="rect">
            <a:avLst/>
          </a:prstGeom>
          <a:solidFill>
            <a:srgbClr val="FFE600"/>
          </a:solidFill>
          <a:ln w="1270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</a:rPr>
              <a:t>4.5x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5ECA6-898D-0023-EAC6-A935CFF4D686}"/>
              </a:ext>
            </a:extLst>
          </p:cNvPr>
          <p:cNvSpPr txBox="1"/>
          <p:nvPr/>
        </p:nvSpPr>
        <p:spPr>
          <a:xfrm>
            <a:off x="9964993" y="5039009"/>
            <a:ext cx="589150" cy="338554"/>
          </a:xfrm>
          <a:prstGeom prst="rect">
            <a:avLst/>
          </a:prstGeom>
          <a:solidFill>
            <a:srgbClr val="FFE600"/>
          </a:solidFill>
          <a:ln w="1270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</a:rPr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3847573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B3396-E984-3956-B90E-474E4F6AB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CDEB2C-5B9E-92B8-5F8B-D1FB306E490C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9EE8D42-07CA-DDBF-88FA-C3421F4F46A9}"/>
              </a:ext>
            </a:extLst>
          </p:cNvPr>
          <p:cNvSpPr/>
          <p:nvPr/>
        </p:nvSpPr>
        <p:spPr>
          <a:xfrm>
            <a:off x="244929" y="445295"/>
            <a:ext cx="118986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 distrust grows, there is also widespread concern about AI in media which directly impacts the legitimacy of news content on digital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B8A25-0588-654F-6DDB-1A7770665E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31D0D-4167-A2B0-BF29-8AE69F14910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D2434-D02D-645C-2E93-C8715070F60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3E700-B272-6F25-F1BA-F9473DE42E4A}"/>
              </a:ext>
            </a:extLst>
          </p:cNvPr>
          <p:cNvSpPr txBox="1"/>
          <p:nvPr/>
        </p:nvSpPr>
        <p:spPr>
          <a:xfrm>
            <a:off x="456264" y="6199450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Q37. Are you concerned about the use of AI in the media? Base = Total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A18-34 respondents (n=744),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A35-54 respondents (n=766), Household Income $100K+ respondents (n=420), Employment Status – Full Time respondents (n=826).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B1497-2EC1-6C04-CCFF-49BD263257BC}"/>
              </a:ext>
            </a:extLst>
          </p:cNvPr>
          <p:cNvSpPr txBox="1"/>
          <p:nvPr/>
        </p:nvSpPr>
        <p:spPr>
          <a:xfrm>
            <a:off x="1012073" y="1860358"/>
            <a:ext cx="10435698" cy="56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Are you concerned about the use of AI in the media?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0D6F6-CC21-34B1-D8F5-6A50B202D9F2}"/>
              </a:ext>
            </a:extLst>
          </p:cNvPr>
          <p:cNvSpPr txBox="1"/>
          <p:nvPr/>
        </p:nvSpPr>
        <p:spPr>
          <a:xfrm>
            <a:off x="365760" y="1380509"/>
            <a:ext cx="11793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Unease around AI in media is universal, with even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87%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adults 18-34 expressing some degree of concern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DDE5BB-CF8C-3987-BC10-7E4A723D9A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205919"/>
              </p:ext>
            </p:extLst>
          </p:nvPr>
        </p:nvGraphicFramePr>
        <p:xfrm>
          <a:off x="400859" y="2342917"/>
          <a:ext cx="11390283" cy="387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Left Bracket 8">
            <a:extLst>
              <a:ext uri="{FF2B5EF4-FFF2-40B4-BE49-F238E27FC236}">
                <a16:creationId xmlns:a16="http://schemas.microsoft.com/office/drawing/2014/main" id="{1B4F3A69-099F-BAF4-13CA-E35CBB616B59}"/>
              </a:ext>
            </a:extLst>
          </p:cNvPr>
          <p:cNvSpPr/>
          <p:nvPr/>
        </p:nvSpPr>
        <p:spPr>
          <a:xfrm>
            <a:off x="1358451" y="3413760"/>
            <a:ext cx="249819" cy="2265680"/>
          </a:xfrm>
          <a:prstGeom prst="leftBracket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7A384EB5-B92D-A4B7-6344-7224E4D94450}"/>
              </a:ext>
            </a:extLst>
          </p:cNvPr>
          <p:cNvSpPr/>
          <p:nvPr/>
        </p:nvSpPr>
        <p:spPr>
          <a:xfrm>
            <a:off x="5127811" y="3198876"/>
            <a:ext cx="249819" cy="2492248"/>
          </a:xfrm>
          <a:prstGeom prst="leftBracket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080ED959-7C64-57E2-EB34-FF369504B4BD}"/>
              </a:ext>
            </a:extLst>
          </p:cNvPr>
          <p:cNvSpPr/>
          <p:nvPr/>
        </p:nvSpPr>
        <p:spPr>
          <a:xfrm>
            <a:off x="8927651" y="3373120"/>
            <a:ext cx="249819" cy="2265680"/>
          </a:xfrm>
          <a:prstGeom prst="leftBracket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7CF2DA-C7B3-9598-BC7D-F6E68DBAF1C7}"/>
              </a:ext>
            </a:extLst>
          </p:cNvPr>
          <p:cNvSpPr/>
          <p:nvPr/>
        </p:nvSpPr>
        <p:spPr>
          <a:xfrm>
            <a:off x="176400" y="3911600"/>
            <a:ext cx="1038873" cy="81280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A35-54 are concerned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3B7E97-01CB-D6D8-40A7-D2E35AE15E4F}"/>
              </a:ext>
            </a:extLst>
          </p:cNvPr>
          <p:cNvSpPr/>
          <p:nvPr/>
        </p:nvSpPr>
        <p:spPr>
          <a:xfrm>
            <a:off x="3921760" y="4038600"/>
            <a:ext cx="1038873" cy="81280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HHI $100K+ are concerned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A9E3D9-64A0-D999-CAF6-494AB84D67AE}"/>
              </a:ext>
            </a:extLst>
          </p:cNvPr>
          <p:cNvSpPr/>
          <p:nvPr/>
        </p:nvSpPr>
        <p:spPr>
          <a:xfrm>
            <a:off x="7721600" y="4140200"/>
            <a:ext cx="1038873" cy="81280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Full-time Employed are concerned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5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F2383-912F-9B43-7019-199E3BB8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BD7D7-E89D-8800-CC77-8773176C22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1716D1-9888-4F49-9EF6-ABD6FDEDFC6C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8ACE159-CD1B-C718-49A8-CC69DC695194}"/>
              </a:ext>
            </a:extLst>
          </p:cNvPr>
          <p:cNvSpPr txBox="1"/>
          <p:nvPr/>
        </p:nvSpPr>
        <p:spPr>
          <a:xfrm>
            <a:off x="362418" y="3434080"/>
            <a:ext cx="73460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When it comes to political engagement, TV news plays an important role in candidate discovery, issue engagement and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561EAB-C107-A8E1-1175-AA0E38466C62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1577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2C074-66A1-668F-8B4B-7BDF5587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7481FAA-830A-7C3C-A487-46C0F019C588}"/>
              </a:ext>
            </a:extLst>
          </p:cNvPr>
          <p:cNvSpPr>
            <a:spLocks/>
          </p:cNvSpPr>
          <p:nvPr/>
        </p:nvSpPr>
        <p:spPr>
          <a:xfrm>
            <a:off x="1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F49BB84-2538-6F72-46F6-770E6F9158BF}"/>
              </a:ext>
            </a:extLst>
          </p:cNvPr>
          <p:cNvSpPr/>
          <p:nvPr/>
        </p:nvSpPr>
        <p:spPr>
          <a:xfrm>
            <a:off x="244929" y="445295"/>
            <a:ext cx="115636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news is the dominant source of information across audiences when it comes to staying informed on key national political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6516A-1F66-40C5-17EF-12AB3617F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02B766-D7C6-2DF3-9F58-D4D86A78DC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15067-962B-B65B-532A-C4AE013AEF3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C84C6-5594-4518-E3A0-2FFF82203150}"/>
              </a:ext>
            </a:extLst>
          </p:cNvPr>
          <p:cNvSpPr txBox="1"/>
          <p:nvPr/>
        </p:nvSpPr>
        <p:spPr>
          <a:xfrm>
            <a:off x="456264" y="6072486"/>
            <a:ext cx="116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Q20. Which of the following do you use to stay informed about key national political issues (e.g. the economy)?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Voter Respondents = I am a registered voter,’ or ‘I am planning to vote in the midterm/local elections in 2026’ or ‘I typically vote with a mail-in ballot.’ A35-54 respondents (n=546), Household Income $100K+ respondents (n=379), Employment Status – Full Time respondents (n=663).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TV news = national or local. Social media posts = Instagram, TikTok, X, Facebook, etc. Discussion-based social media = Reddit, X, Bluesky, etc.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294C78-F3A6-ABB9-94BD-226A83A7D8C5}"/>
              </a:ext>
            </a:extLst>
          </p:cNvPr>
          <p:cNvSpPr txBox="1"/>
          <p:nvPr/>
        </p:nvSpPr>
        <p:spPr>
          <a:xfrm>
            <a:off x="0" y="1818702"/>
            <a:ext cx="12201625" cy="539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Which of the following do you use to stay informed about key national political issues?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</a:t>
            </a:r>
            <a:endParaRPr kumimoji="0" lang="en-US" sz="1100" b="0" i="0" u="none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3A883CE-448B-3691-D89D-4877FADD6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552053"/>
              </p:ext>
            </p:extLst>
          </p:nvPr>
        </p:nvGraphicFramePr>
        <p:xfrm>
          <a:off x="289838" y="2294396"/>
          <a:ext cx="11612324" cy="377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D153943-6E9B-7DB6-A9F1-0BF63A794DD5}"/>
              </a:ext>
            </a:extLst>
          </p:cNvPr>
          <p:cNvSpPr txBox="1"/>
          <p:nvPr/>
        </p:nvSpPr>
        <p:spPr>
          <a:xfrm>
            <a:off x="365760" y="1380509"/>
            <a:ext cx="11835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HHI $100K+ show the strongest preference for TV news, being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2x</a:t>
            </a: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more likely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use it to stay informed vs. social media</a:t>
            </a:r>
          </a:p>
        </p:txBody>
      </p:sp>
    </p:spTree>
    <p:extLst>
      <p:ext uri="{BB962C8B-B14F-4D97-AF65-F5344CB8AC3E}">
        <p14:creationId xmlns:p14="http://schemas.microsoft.com/office/powerpoint/2010/main" val="92025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E85DF-7CC7-1737-8903-09B010E0F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FC536DE-C478-61BF-35CB-068BF402292D}"/>
              </a:ext>
            </a:extLst>
          </p:cNvPr>
          <p:cNvSpPr>
            <a:spLocks/>
          </p:cNvSpPr>
          <p:nvPr/>
        </p:nvSpPr>
        <p:spPr>
          <a:xfrm>
            <a:off x="1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5BD84F1-B54F-D808-D599-34DF743EAF3D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People are more likely to first learn about candidates on TV where election debates, town halls and advertising build early awareness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BEF37-646C-225A-0921-C13C74FB1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C3D6C81-991D-2AE3-F328-A48E88FFCC7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442B37-05FA-AA98-A86F-133E5662753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C3221-109E-E9DB-591E-87D0BE6539F5}"/>
              </a:ext>
            </a:extLst>
          </p:cNvPr>
          <p:cNvSpPr txBox="1"/>
          <p:nvPr/>
        </p:nvSpPr>
        <p:spPr>
          <a:xfrm>
            <a:off x="456264" y="6089758"/>
            <a:ext cx="116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Q19. Where are you most likely to learn about a political candidate and their views for the first time?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Base = Voter Respondents = I am a registered voter,’ or ‘I am planning to vote in the midterm/local elections in 2026’ or ‘I typically vote with a mail-in ballot.’ A35-54 respondents (n=546), Household Income $100K+ respondents (n=379), Employment Status – Full Time respondents (n=663).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TV = linear TV or streaming. Social Media = Instagram, TikTok, X, Facebook,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733DB-383D-40B3-98A6-D1F078530201}"/>
              </a:ext>
            </a:extLst>
          </p:cNvPr>
          <p:cNvSpPr txBox="1"/>
          <p:nvPr/>
        </p:nvSpPr>
        <p:spPr>
          <a:xfrm>
            <a:off x="0" y="1860358"/>
            <a:ext cx="12201625" cy="56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Where are you most likely to learn about a political candidate and their views for the first time?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</a:t>
            </a:r>
            <a:endParaRPr kumimoji="0" lang="en-US" sz="1200" b="0" i="0" u="none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5B94629-16FF-FE6E-565A-335A1C3B2A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417381"/>
              </p:ext>
            </p:extLst>
          </p:nvPr>
        </p:nvGraphicFramePr>
        <p:xfrm>
          <a:off x="866274" y="2526697"/>
          <a:ext cx="11325726" cy="324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03A37B-D26F-8011-90A9-297695533662}"/>
              </a:ext>
            </a:extLst>
          </p:cNvPr>
          <p:cNvSpPr txBox="1"/>
          <p:nvPr/>
        </p:nvSpPr>
        <p:spPr>
          <a:xfrm>
            <a:off x="365760" y="138050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Affluent audiences are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2x</a:t>
            </a: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more likely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first hear about political candidates on TV than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68960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3A72-C24C-D66C-7FCC-BC61AA4EA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B544CB7-7214-5118-01B6-553F62F8B21C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961E785-FAC1-BC8C-792A-DB443B0C3FC1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Trusted over social media for political news, national TV news is the ‘go to’ for election results while local TV news is the first place for local politics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EDF5A-B995-ED2B-831F-ADD840C78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4847B-9226-6F40-D6BC-56FE827CCCF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C7A233-D5F5-6B63-13B9-CF4B504C110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1A70C-79EA-8758-43C5-CB483116A146}"/>
              </a:ext>
            </a:extLst>
          </p:cNvPr>
          <p:cNvSpPr txBox="1"/>
          <p:nvPr/>
        </p:nvSpPr>
        <p:spPr>
          <a:xfrm>
            <a:off x="456264" y="6199450"/>
            <a:ext cx="11211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Dynata, Media Consumption and Political Sentiment survey, fielded December 2025 (n=2,319). Survey base: A18+ U.S. respondents. Q8. Where do you go first for the following information? Base = All News Respondents.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A35-54 respondents (n=422), Household Income $100K+ respondents (n=298), Employment Status – Full Time respondents (n=492).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3F9CB-1012-F4CC-B1C7-D15E883A74AA}"/>
              </a:ext>
            </a:extLst>
          </p:cNvPr>
          <p:cNvSpPr txBox="1"/>
          <p:nvPr/>
        </p:nvSpPr>
        <p:spPr>
          <a:xfrm>
            <a:off x="1012073" y="186035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go to the following media first for the following</a:t>
            </a:r>
            <a:endParaRPr kumimoji="0" lang="en-US" sz="1400" b="0" i="0" u="sng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121C5E-0419-2741-59A2-6F5863C7CF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322963"/>
              </p:ext>
            </p:extLst>
          </p:nvPr>
        </p:nvGraphicFramePr>
        <p:xfrm>
          <a:off x="895965" y="2264904"/>
          <a:ext cx="10561320" cy="1809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4C0AE1-8ED1-E961-E212-46752A95240E}"/>
              </a:ext>
            </a:extLst>
          </p:cNvPr>
          <p:cNvCxnSpPr>
            <a:cxnSpLocks/>
          </p:cNvCxnSpPr>
          <p:nvPr/>
        </p:nvCxnSpPr>
        <p:spPr>
          <a:xfrm>
            <a:off x="327830" y="4241561"/>
            <a:ext cx="11536341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4B7D5A9-99A6-35A7-C9F3-CEC9849BA0F3}"/>
              </a:ext>
            </a:extLst>
          </p:cNvPr>
          <p:cNvSpPr txBox="1"/>
          <p:nvPr/>
        </p:nvSpPr>
        <p:spPr>
          <a:xfrm rot="16200000">
            <a:off x="-115745" y="3084917"/>
            <a:ext cx="1700920" cy="338554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3C9BF-DC39-E594-C2ED-9FE2326BD7EB}"/>
              </a:ext>
            </a:extLst>
          </p:cNvPr>
          <p:cNvSpPr txBox="1"/>
          <p:nvPr/>
        </p:nvSpPr>
        <p:spPr>
          <a:xfrm rot="16200000">
            <a:off x="-115745" y="5164526"/>
            <a:ext cx="1700920" cy="338554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Politics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98443C5-B019-7844-8223-1932DF0C6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25320"/>
              </p:ext>
            </p:extLst>
          </p:nvPr>
        </p:nvGraphicFramePr>
        <p:xfrm>
          <a:off x="937804" y="4316071"/>
          <a:ext cx="10561320" cy="164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6103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60F51-B581-43F5-B269-FAA5B4949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1967213-648D-8E66-5DA9-5BB0E99C0873}"/>
              </a:ext>
            </a:extLst>
          </p:cNvPr>
          <p:cNvSpPr>
            <a:spLocks/>
          </p:cNvSpPr>
          <p:nvPr/>
        </p:nvSpPr>
        <p:spPr>
          <a:xfrm>
            <a:off x="1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AB8EFFF-187D-2851-91F0-09858B3F3C77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TV offers a full range of engaging political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content throughout the election season including interviews, debates, conventions and election results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1E462-EE47-C1B2-D320-0E5E96DBDD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EA0AD2-8191-92F3-F952-6104F1BDC0B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3092D-6AD5-C708-D8CD-80B21B5BA7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05432-A9FA-7BF4-33E4-FFB147C7D238}"/>
              </a:ext>
            </a:extLst>
          </p:cNvPr>
          <p:cNvSpPr txBox="1"/>
          <p:nvPr/>
        </p:nvSpPr>
        <p:spPr>
          <a:xfrm>
            <a:off x="456264" y="6102966"/>
            <a:ext cx="1168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Q22. In an election year, which of the following types of content do you typically engage with? Base = Voter Respondents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 = I am a registered voter,’ or ‘I am planning to vote in the midterm/local elections in 2026’ or ‘I typically vote with a mail-in ballot.’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A35-54 respondents (n=546), Household Income $100K+ respondents (n=379), Employment Status – Full Time respondents (n=663).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A28C3F-14A6-C231-9D5C-082EF7AD9021}"/>
              </a:ext>
            </a:extLst>
          </p:cNvPr>
          <p:cNvSpPr txBox="1"/>
          <p:nvPr/>
        </p:nvSpPr>
        <p:spPr>
          <a:xfrm>
            <a:off x="0" y="1778062"/>
            <a:ext cx="12201625" cy="539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an election year, which of the following types of content do you typically engage with?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</a:t>
            </a:r>
            <a:endParaRPr kumimoji="0" lang="en-US" sz="1100" b="0" i="0" u="none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DDD196-4923-534B-5FCE-2ACCD14C05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9768967"/>
              </p:ext>
            </p:extLst>
          </p:nvPr>
        </p:nvGraphicFramePr>
        <p:xfrm>
          <a:off x="145898" y="2256418"/>
          <a:ext cx="11900205" cy="373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3EEDE1DA-2A8B-4C78-C11A-727019566F66}"/>
              </a:ext>
            </a:extLst>
          </p:cNvPr>
          <p:cNvSpPr/>
          <p:nvPr/>
        </p:nvSpPr>
        <p:spPr>
          <a:xfrm>
            <a:off x="738114" y="2521120"/>
            <a:ext cx="716717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58%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4D69E6D-197A-0D67-2956-273D6DC52854}"/>
              </a:ext>
            </a:extLst>
          </p:cNvPr>
          <p:cNvSpPr/>
          <p:nvPr/>
        </p:nvSpPr>
        <p:spPr>
          <a:xfrm>
            <a:off x="7385579" y="3670688"/>
            <a:ext cx="716717" cy="384526"/>
          </a:xfrm>
          <a:prstGeom prst="wedgeRectCallout">
            <a:avLst>
              <a:gd name="adj1" fmla="val -44332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31%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466DD11C-3630-BECD-ADC9-C0C1EA83CD24}"/>
              </a:ext>
            </a:extLst>
          </p:cNvPr>
          <p:cNvSpPr/>
          <p:nvPr/>
        </p:nvSpPr>
        <p:spPr>
          <a:xfrm>
            <a:off x="9037498" y="3610867"/>
            <a:ext cx="716717" cy="384526"/>
          </a:xfrm>
          <a:prstGeom prst="wedgeRectCallout">
            <a:avLst>
              <a:gd name="adj1" fmla="val -4296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40%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C0C7D18F-82F5-1496-8DA4-1B815D9639D4}"/>
              </a:ext>
            </a:extLst>
          </p:cNvPr>
          <p:cNvSpPr/>
          <p:nvPr/>
        </p:nvSpPr>
        <p:spPr>
          <a:xfrm>
            <a:off x="10694675" y="3960847"/>
            <a:ext cx="716717" cy="384526"/>
          </a:xfrm>
          <a:prstGeom prst="wedgeRectCallout">
            <a:avLst>
              <a:gd name="adj1" fmla="val -41588"/>
              <a:gd name="adj2" fmla="val 36892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17%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145A289-FBBA-05CE-DAE2-BF4F23FB910C}"/>
              </a:ext>
            </a:extLst>
          </p:cNvPr>
          <p:cNvSpPr/>
          <p:nvPr/>
        </p:nvSpPr>
        <p:spPr>
          <a:xfrm>
            <a:off x="4113296" y="2744567"/>
            <a:ext cx="716717" cy="384526"/>
          </a:xfrm>
          <a:prstGeom prst="wedgeRectCallout">
            <a:avLst>
              <a:gd name="adj1" fmla="val -38844"/>
              <a:gd name="adj2" fmla="val 39449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50%</a:t>
            </a:r>
            <a:r>
              <a:rPr lang="en-US" sz="1050">
                <a:solidFill>
                  <a:srgbClr val="1B1464"/>
                </a:solidFill>
              </a:rPr>
              <a:t> of A18-34</a:t>
            </a:r>
          </a:p>
        </p:txBody>
      </p:sp>
    </p:spTree>
    <p:extLst>
      <p:ext uri="{BB962C8B-B14F-4D97-AF65-F5344CB8AC3E}">
        <p14:creationId xmlns:p14="http://schemas.microsoft.com/office/powerpoint/2010/main" val="1604352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46C7932-1B2A-2351-A70E-17DA087D4A50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z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6EC70D-7CAF-591C-D3B7-5CDFA7DA2B29}"/>
              </a:ext>
            </a:extLst>
          </p:cNvPr>
          <p:cNvSpPr/>
          <p:nvPr/>
        </p:nvSpPr>
        <p:spPr>
          <a:xfrm>
            <a:off x="9480906" y="2352999"/>
            <a:ext cx="2189271" cy="591296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B17587-56F5-7902-97A3-624406B10352}"/>
              </a:ext>
            </a:extLst>
          </p:cNvPr>
          <p:cNvSpPr txBox="1"/>
          <p:nvPr/>
        </p:nvSpPr>
        <p:spPr>
          <a:xfrm>
            <a:off x="9480906" y="2354413"/>
            <a:ext cx="2189270" cy="635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Scan a QR code / text the phone number to learn more about the candidate or issue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4EB542-F0CE-BE2A-E99A-7A7E57E3D780}"/>
              </a:ext>
            </a:extLst>
          </p:cNvPr>
          <p:cNvSpPr/>
          <p:nvPr/>
        </p:nvSpPr>
        <p:spPr>
          <a:xfrm>
            <a:off x="2356667" y="2352999"/>
            <a:ext cx="2189271" cy="591296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C4B109-CD7B-6C52-F4D4-B0E5965BD6B1}"/>
              </a:ext>
            </a:extLst>
          </p:cNvPr>
          <p:cNvSpPr txBox="1"/>
          <p:nvPr/>
        </p:nvSpPr>
        <p:spPr>
          <a:xfrm>
            <a:off x="2356667" y="2354413"/>
            <a:ext cx="2189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the candidate’s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social media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95EE03-5A7D-18D3-4228-4CD9D836DB88}"/>
              </a:ext>
            </a:extLst>
          </p:cNvPr>
          <p:cNvSpPr/>
          <p:nvPr/>
        </p:nvSpPr>
        <p:spPr>
          <a:xfrm>
            <a:off x="7156594" y="2352999"/>
            <a:ext cx="2189271" cy="591296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FC3A5-6D8B-E8AF-2F71-AEE57D70FE82}"/>
              </a:ext>
            </a:extLst>
          </p:cNvPr>
          <p:cNvSpPr txBox="1"/>
          <p:nvPr/>
        </p:nvSpPr>
        <p:spPr>
          <a:xfrm>
            <a:off x="7159288" y="2354413"/>
            <a:ext cx="21838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 a voice assistant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 Siri, Alexa)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learn more about the candidate or issue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B5315-0A4D-0956-964E-F2BB1AEE816F}"/>
              </a:ext>
            </a:extLst>
          </p:cNvPr>
          <p:cNvSpPr/>
          <p:nvPr/>
        </p:nvSpPr>
        <p:spPr>
          <a:xfrm>
            <a:off x="4785977" y="2352999"/>
            <a:ext cx="2189271" cy="591296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D50086-3A8B-8C23-0C00-89E536772618}"/>
              </a:ext>
            </a:extLst>
          </p:cNvPr>
          <p:cNvSpPr txBox="1"/>
          <p:nvPr/>
        </p:nvSpPr>
        <p:spPr>
          <a:xfrm>
            <a:off x="4785977" y="2354413"/>
            <a:ext cx="2189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Checked voter registration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status / polling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BF92A-89D0-09A9-3F9B-B193AD0E88E4}"/>
              </a:ext>
            </a:extLst>
          </p:cNvPr>
          <p:cNvSpPr txBox="1"/>
          <p:nvPr/>
        </p:nvSpPr>
        <p:spPr>
          <a:xfrm>
            <a:off x="1012073" y="1754044"/>
            <a:ext cx="10435698" cy="506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Have you done any of the following after seeing a political ad on TV?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696077-1DC5-361E-8227-7B338D42CDAC}"/>
              </a:ext>
            </a:extLst>
          </p:cNvPr>
          <p:cNvSpPr/>
          <p:nvPr/>
        </p:nvSpPr>
        <p:spPr>
          <a:xfrm>
            <a:off x="247763" y="445295"/>
            <a:ext cx="11944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engaging content creates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an environment where many people will take action after seeing a political ad on TV to learn more information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2D0B18-D7EF-8F32-18E0-7CD86648A16C}"/>
              </a:ext>
            </a:extLst>
          </p:cNvPr>
          <p:cNvSpPr/>
          <p:nvPr/>
        </p:nvSpPr>
        <p:spPr>
          <a:xfrm>
            <a:off x="9480906" y="3073671"/>
            <a:ext cx="2189271" cy="69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18BAC6-5898-80C8-E34D-3024258375B3}"/>
              </a:ext>
            </a:extLst>
          </p:cNvPr>
          <p:cNvSpPr txBox="1"/>
          <p:nvPr/>
        </p:nvSpPr>
        <p:spPr>
          <a:xfrm>
            <a:off x="9480905" y="3098149"/>
            <a:ext cx="21892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10%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8AE9A0-1F2A-50CD-6452-F845E03A550F}"/>
              </a:ext>
            </a:extLst>
          </p:cNvPr>
          <p:cNvSpPr/>
          <p:nvPr/>
        </p:nvSpPr>
        <p:spPr>
          <a:xfrm>
            <a:off x="2356667" y="3073671"/>
            <a:ext cx="2189271" cy="69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73E8AF-4644-4F1D-7780-CC1433438D38}"/>
              </a:ext>
            </a:extLst>
          </p:cNvPr>
          <p:cNvSpPr txBox="1"/>
          <p:nvPr/>
        </p:nvSpPr>
        <p:spPr>
          <a:xfrm>
            <a:off x="2356666" y="3098149"/>
            <a:ext cx="21892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/>
              </a:rPr>
              <a:t>29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B5B9D0-2EB0-4DA2-6573-C11C68D9D88D}"/>
              </a:ext>
            </a:extLst>
          </p:cNvPr>
          <p:cNvSpPr/>
          <p:nvPr/>
        </p:nvSpPr>
        <p:spPr>
          <a:xfrm>
            <a:off x="7156594" y="3073671"/>
            <a:ext cx="2189271" cy="69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C61710E-6210-F885-985E-AB7DCCDA6863}"/>
              </a:ext>
            </a:extLst>
          </p:cNvPr>
          <p:cNvSpPr txBox="1"/>
          <p:nvPr/>
        </p:nvSpPr>
        <p:spPr>
          <a:xfrm>
            <a:off x="7156593" y="3098149"/>
            <a:ext cx="21892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16%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7047BC-EFE7-5033-4ABA-656008D6C916}"/>
              </a:ext>
            </a:extLst>
          </p:cNvPr>
          <p:cNvSpPr/>
          <p:nvPr/>
        </p:nvSpPr>
        <p:spPr>
          <a:xfrm>
            <a:off x="4785977" y="3073671"/>
            <a:ext cx="2189271" cy="695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E358586-B112-E54A-5C6C-5663D0C3BF8D}"/>
              </a:ext>
            </a:extLst>
          </p:cNvPr>
          <p:cNvSpPr txBox="1"/>
          <p:nvPr/>
        </p:nvSpPr>
        <p:spPr>
          <a:xfrm>
            <a:off x="4785976" y="3098149"/>
            <a:ext cx="21892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C5164C-19A5-F7E0-F2D1-D66866ABF5C8}"/>
              </a:ext>
            </a:extLst>
          </p:cNvPr>
          <p:cNvSpPr txBox="1"/>
          <p:nvPr/>
        </p:nvSpPr>
        <p:spPr>
          <a:xfrm>
            <a:off x="65989" y="3236647"/>
            <a:ext cx="2043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A35-54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B798FF-9406-6937-6868-4FE26D8A20D0}"/>
              </a:ext>
            </a:extLst>
          </p:cNvPr>
          <p:cNvSpPr/>
          <p:nvPr/>
        </p:nvSpPr>
        <p:spPr>
          <a:xfrm>
            <a:off x="9480906" y="3973328"/>
            <a:ext cx="2189271" cy="71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388001-0009-DD75-8E4B-E7EE722608E7}"/>
              </a:ext>
            </a:extLst>
          </p:cNvPr>
          <p:cNvSpPr txBox="1"/>
          <p:nvPr/>
        </p:nvSpPr>
        <p:spPr>
          <a:xfrm>
            <a:off x="9480905" y="4011260"/>
            <a:ext cx="21892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/>
              <a:t>10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CA5DA0-28AD-3B30-A7B9-540EBE3C2708}"/>
              </a:ext>
            </a:extLst>
          </p:cNvPr>
          <p:cNvSpPr/>
          <p:nvPr/>
        </p:nvSpPr>
        <p:spPr>
          <a:xfrm>
            <a:off x="2356667" y="3984932"/>
            <a:ext cx="2189271" cy="71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71282-C477-E286-BA30-85DEE3602004}"/>
              </a:ext>
            </a:extLst>
          </p:cNvPr>
          <p:cNvSpPr txBox="1"/>
          <p:nvPr/>
        </p:nvSpPr>
        <p:spPr>
          <a:xfrm>
            <a:off x="2348092" y="4011260"/>
            <a:ext cx="220642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/>
              </a:rPr>
              <a:t>30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248D3-06AA-DAA1-7BE6-C6BFC2463D9D}"/>
              </a:ext>
            </a:extLst>
          </p:cNvPr>
          <p:cNvSpPr/>
          <p:nvPr/>
        </p:nvSpPr>
        <p:spPr>
          <a:xfrm>
            <a:off x="7156594" y="3984932"/>
            <a:ext cx="2189271" cy="71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FBD63F2-A958-0609-7CDF-AB07D6D059A7}"/>
              </a:ext>
            </a:extLst>
          </p:cNvPr>
          <p:cNvSpPr txBox="1"/>
          <p:nvPr/>
        </p:nvSpPr>
        <p:spPr>
          <a:xfrm>
            <a:off x="7164453" y="4011260"/>
            <a:ext cx="21735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/>
              <a:t>15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73C4F7-3FF5-E269-C6EF-3B4E4B40C5E1}"/>
              </a:ext>
            </a:extLst>
          </p:cNvPr>
          <p:cNvSpPr/>
          <p:nvPr/>
        </p:nvSpPr>
        <p:spPr>
          <a:xfrm>
            <a:off x="4785977" y="3984932"/>
            <a:ext cx="2189271" cy="718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4105345-D1C0-BAC9-F717-9FAB0A730F40}"/>
              </a:ext>
            </a:extLst>
          </p:cNvPr>
          <p:cNvSpPr txBox="1"/>
          <p:nvPr/>
        </p:nvSpPr>
        <p:spPr>
          <a:xfrm>
            <a:off x="4794550" y="4011260"/>
            <a:ext cx="2172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400" b="1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latin typeface="Arial" panose="020B0604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/>
              <a:t>23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5D12CE-7F82-37C5-7D14-0A84C230990A}"/>
              </a:ext>
            </a:extLst>
          </p:cNvPr>
          <p:cNvSpPr txBox="1"/>
          <p:nvPr/>
        </p:nvSpPr>
        <p:spPr>
          <a:xfrm>
            <a:off x="353229" y="4149758"/>
            <a:ext cx="175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HHI $100K+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1E2492-9257-52C2-C22B-DCBBDE9B397D}"/>
              </a:ext>
            </a:extLst>
          </p:cNvPr>
          <p:cNvSpPr/>
          <p:nvPr/>
        </p:nvSpPr>
        <p:spPr>
          <a:xfrm>
            <a:off x="9480906" y="4960241"/>
            <a:ext cx="2189271" cy="71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CF27943-08E3-B691-33FA-E76CB0800742}"/>
              </a:ext>
            </a:extLst>
          </p:cNvPr>
          <p:cNvSpPr txBox="1"/>
          <p:nvPr/>
        </p:nvSpPr>
        <p:spPr>
          <a:xfrm>
            <a:off x="9477043" y="4993942"/>
            <a:ext cx="219313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8823C7-FE86-B4AD-3600-64A42474F543}"/>
              </a:ext>
            </a:extLst>
          </p:cNvPr>
          <p:cNvSpPr/>
          <p:nvPr/>
        </p:nvSpPr>
        <p:spPr>
          <a:xfrm>
            <a:off x="2356667" y="4960241"/>
            <a:ext cx="2189271" cy="71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6954555-6731-4F00-20DB-BBCE602A7440}"/>
              </a:ext>
            </a:extLst>
          </p:cNvPr>
          <p:cNvSpPr txBox="1"/>
          <p:nvPr/>
        </p:nvSpPr>
        <p:spPr>
          <a:xfrm>
            <a:off x="2339517" y="4993942"/>
            <a:ext cx="220642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/>
              </a:rPr>
              <a:t>35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C3E99F-CA43-12CD-63C6-E56CA6A67ABB}"/>
              </a:ext>
            </a:extLst>
          </p:cNvPr>
          <p:cNvSpPr/>
          <p:nvPr/>
        </p:nvSpPr>
        <p:spPr>
          <a:xfrm>
            <a:off x="7156594" y="4960241"/>
            <a:ext cx="2189271" cy="71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5D54483-B52D-7898-F824-2F58411889DA}"/>
              </a:ext>
            </a:extLst>
          </p:cNvPr>
          <p:cNvSpPr txBox="1"/>
          <p:nvPr/>
        </p:nvSpPr>
        <p:spPr>
          <a:xfrm>
            <a:off x="7160455" y="4993942"/>
            <a:ext cx="21815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latin typeface="Arial" panose="020B0604020202020204"/>
              </a:rPr>
              <a:t>21</a:t>
            </a: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84BA1-C5F0-BD9C-8A32-2A345E7B3B95}"/>
              </a:ext>
            </a:extLst>
          </p:cNvPr>
          <p:cNvSpPr/>
          <p:nvPr/>
        </p:nvSpPr>
        <p:spPr>
          <a:xfrm>
            <a:off x="4785977" y="4960241"/>
            <a:ext cx="2189271" cy="71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7DD40C-6DCF-E5F2-2A08-5BB8DEF78F64}"/>
              </a:ext>
            </a:extLst>
          </p:cNvPr>
          <p:cNvSpPr txBox="1"/>
          <p:nvPr/>
        </p:nvSpPr>
        <p:spPr>
          <a:xfrm>
            <a:off x="4794550" y="4993942"/>
            <a:ext cx="2172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4DF463-A493-BAE3-86E1-18813AAB0BA6}"/>
              </a:ext>
            </a:extLst>
          </p:cNvPr>
          <p:cNvSpPr txBox="1"/>
          <p:nvPr/>
        </p:nvSpPr>
        <p:spPr>
          <a:xfrm>
            <a:off x="247763" y="4963164"/>
            <a:ext cx="186174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Full-Time Employed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065CA5C-2DA0-EB45-955E-FBA6D9D0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25" name="Slide Number Placeholder 5">
            <a:extLst>
              <a:ext uri="{FF2B5EF4-FFF2-40B4-BE49-F238E27FC236}">
                <a16:creationId xmlns:a16="http://schemas.microsoft.com/office/drawing/2014/main" id="{F0745AA4-381E-6527-53CD-E6733AF566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5CF9E7D-AEAD-E9CE-4C92-EAB276C98D1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10BC6AE-5A9C-FDA1-F0D3-15AFF24CD226}"/>
              </a:ext>
            </a:extLst>
          </p:cNvPr>
          <p:cNvSpPr txBox="1"/>
          <p:nvPr/>
        </p:nvSpPr>
        <p:spPr>
          <a:xfrm>
            <a:off x="456264" y="6204142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Dynata, Media Consumption and Political Sentiment survey, fielded December 2025 (n=2,319). Survey base: A18+ U.S. respondents. Q34. Have you done any of the following after seeing a political ad on TV? Base = Ad Exposed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A35-54 respondents (n=420), Household Income $100K+ respondents (n=257), Employment Status – Full Time respondents (n=501).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DF901-3519-9F4C-3464-BD945C18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6D99DE4-6B80-3186-A9A1-8C7AD85E057A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16EA7AB-7A29-6790-A4E7-29CC7E428ADE}"/>
              </a:ext>
            </a:extLst>
          </p:cNvPr>
          <p:cNvSpPr/>
          <p:nvPr/>
        </p:nvSpPr>
        <p:spPr>
          <a:xfrm>
            <a:off x="167149" y="445295"/>
            <a:ext cx="120248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Viewer engagement also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increases the likelihood of buying from advertisers that are adjacent to political programming or political ads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3F46D-728D-1275-32BC-C4E0E5958C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1519D-76E0-B4FB-2B92-D5A0AB2D283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F92BD2-8068-39D2-F955-6585C3C9726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F4C86-A78B-5BC5-56C6-374ECDD68A9E}"/>
              </a:ext>
            </a:extLst>
          </p:cNvPr>
          <p:cNvSpPr txBox="1"/>
          <p:nvPr/>
        </p:nvSpPr>
        <p:spPr>
          <a:xfrm>
            <a:off x="456264" y="6211025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Q35. Would any of the following impact your willingness to purchase a product or service after seeing an ad? Base = Ad Exposed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A18-34 respondents (n=493), A35-54 respondents (n=524), Household Income $100K+ respondents (n=306), Employment Status – Full Time respondents (n=594).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84592D-2D1A-C1E7-2FA2-8B9829AB2DD2}"/>
              </a:ext>
            </a:extLst>
          </p:cNvPr>
          <p:cNvCxnSpPr>
            <a:cxnSpLocks/>
          </p:cNvCxnSpPr>
          <p:nvPr/>
        </p:nvCxnSpPr>
        <p:spPr>
          <a:xfrm>
            <a:off x="6142763" y="2567210"/>
            <a:ext cx="0" cy="3395787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80CA441A-9CD4-BFFE-4CCC-74C12F6B0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562845"/>
              </p:ext>
            </p:extLst>
          </p:nvPr>
        </p:nvGraphicFramePr>
        <p:xfrm>
          <a:off x="112815" y="2388593"/>
          <a:ext cx="6094030" cy="335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921BD741-91CB-E19E-2123-5F80BEF2A392}"/>
              </a:ext>
            </a:extLst>
          </p:cNvPr>
          <p:cNvSpPr txBox="1"/>
          <p:nvPr/>
        </p:nvSpPr>
        <p:spPr>
          <a:xfrm>
            <a:off x="1724190" y="2291557"/>
            <a:ext cx="2831688" cy="275653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During a political debate / town hall</a:t>
            </a:r>
            <a:endParaRPr kumimoji="0" lang="en-US" sz="11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2F849-E449-7AE5-ABA8-E1482DB5358F}"/>
              </a:ext>
            </a:extLst>
          </p:cNvPr>
          <p:cNvSpPr txBox="1"/>
          <p:nvPr/>
        </p:nvSpPr>
        <p:spPr>
          <a:xfrm>
            <a:off x="490288" y="1830321"/>
            <a:ext cx="11479268" cy="33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who say ads shown in the following would make them either ‘more likely’ or ‘less likely’ to purchase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75C4F-9C2C-5115-F3D6-AE4F3C661575}"/>
              </a:ext>
            </a:extLst>
          </p:cNvPr>
          <p:cNvSpPr txBox="1"/>
          <p:nvPr/>
        </p:nvSpPr>
        <p:spPr>
          <a:xfrm>
            <a:off x="365760" y="1380509"/>
            <a:ext cx="11793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</a:rPr>
              <a:t>High-income households are </a:t>
            </a:r>
            <a:r>
              <a:rPr lang="en-US" sz="1400" b="1" u="sng">
                <a:solidFill>
                  <a:srgbClr val="1F1A62"/>
                </a:solidFill>
                <a:latin typeface="Arial" panose="020B0604020202020204" pitchFamily="34" charset="0"/>
              </a:rPr>
              <a:t>114%</a:t>
            </a:r>
            <a:r>
              <a:rPr lang="en-US" sz="1400">
                <a:solidFill>
                  <a:srgbClr val="1F1A62"/>
                </a:solidFill>
                <a:latin typeface="Arial" panose="020B0604020202020204" pitchFamily="34" charset="0"/>
              </a:rPr>
              <a:t> more likely than not to buy from advertisers during a political debate or town hall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E6BEAEA5-AF97-6501-86F3-79C16BE4B034}"/>
              </a:ext>
            </a:extLst>
          </p:cNvPr>
          <p:cNvSpPr/>
          <p:nvPr/>
        </p:nvSpPr>
        <p:spPr>
          <a:xfrm>
            <a:off x="1791262" y="5745935"/>
            <a:ext cx="3119734" cy="465277"/>
          </a:xfrm>
          <a:prstGeom prst="wedgeRectCallout">
            <a:avLst>
              <a:gd name="adj1" fmla="val -24002"/>
              <a:gd name="adj2" fmla="val 33682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>
                <a:solidFill>
                  <a:srgbClr val="1B1464"/>
                </a:solidFill>
              </a:rPr>
              <a:t>32% of A18-34</a:t>
            </a:r>
            <a:r>
              <a:rPr lang="en-US" sz="900">
                <a:solidFill>
                  <a:srgbClr val="1B1464"/>
                </a:solidFill>
              </a:rPr>
              <a:t> are more likely to purchase a product advertised during a political debate / town hall</a:t>
            </a:r>
          </a:p>
          <a:p>
            <a:pPr algn="ctr"/>
            <a:r>
              <a:rPr lang="en-US" sz="900">
                <a:solidFill>
                  <a:srgbClr val="1B1464"/>
                </a:solidFill>
              </a:rPr>
              <a:t>(vs. 21% who are less likely to purchase)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0A4F6A8-1D33-B174-6E68-ED0036AB2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857783"/>
              </p:ext>
            </p:extLst>
          </p:nvPr>
        </p:nvGraphicFramePr>
        <p:xfrm>
          <a:off x="6113265" y="2388593"/>
          <a:ext cx="6094030" cy="335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6AC8605-C894-80C6-F8B1-1F137255D510}"/>
              </a:ext>
            </a:extLst>
          </p:cNvPr>
          <p:cNvSpPr txBox="1"/>
          <p:nvPr/>
        </p:nvSpPr>
        <p:spPr>
          <a:xfrm>
            <a:off x="7894494" y="2277319"/>
            <a:ext cx="2510857" cy="285395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Right after a political ad</a:t>
            </a:r>
            <a:endParaRPr kumimoji="0" lang="en-US" sz="11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A05965C6-049E-2538-C84C-7C514C1FE979}"/>
              </a:ext>
            </a:extLst>
          </p:cNvPr>
          <p:cNvSpPr/>
          <p:nvPr/>
        </p:nvSpPr>
        <p:spPr>
          <a:xfrm>
            <a:off x="7715454" y="5736103"/>
            <a:ext cx="2836122" cy="465277"/>
          </a:xfrm>
          <a:prstGeom prst="wedgeRectCallout">
            <a:avLst>
              <a:gd name="adj1" fmla="val -24002"/>
              <a:gd name="adj2" fmla="val 33682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27% of A18-34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 more likely to purchase a product advertised right after a political 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(vs. 21% who are less likely to purchase)</a:t>
            </a:r>
          </a:p>
        </p:txBody>
      </p:sp>
    </p:spTree>
    <p:extLst>
      <p:ext uri="{BB962C8B-B14F-4D97-AF65-F5344CB8AC3E}">
        <p14:creationId xmlns:p14="http://schemas.microsoft.com/office/powerpoint/2010/main" val="166515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953CF-0681-B6BD-3C47-26BD28A7F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F2E54E-3445-B042-3D88-461FF6D3B0D4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60F35E-1CEC-5CF9-9A5B-3946D7953C6E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52226-B2A0-1BE4-0088-5FBE4C0DFF17}"/>
              </a:ext>
            </a:extLst>
          </p:cNvPr>
          <p:cNvSpPr/>
          <p:nvPr/>
        </p:nvSpPr>
        <p:spPr>
          <a:xfrm>
            <a:off x="6252845" y="780278"/>
            <a:ext cx="5634355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news is a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connection within the regular schedule of high-value audiences, as roughly half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more adults 35-54, affluent households and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full-time employed viewers tune in every week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sz="2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  <a:defRPr/>
            </a:pP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noisy world filled with misinformation and disinformation, TV news stands apart from social media, online search and AI on trust, journalism quality, accuracy and credibility</a:t>
            </a:r>
          </a:p>
          <a:p>
            <a:pPr>
              <a:defRPr/>
            </a:pPr>
            <a:endParaRPr lang="en-US" sz="2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From discovery to decision, TV outperforms by driving awareness of critical issues and political candidates and igniting consumer action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political and non-political advertisers</a:t>
            </a:r>
            <a:endParaRPr lang="en-US" sz="2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US" sz="2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credibility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translates to impact for advertisers, as TV news environments lift brand perception and increase likelihood to purchase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311436-D777-9906-00DF-FBE53F080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6B6038-4839-FD91-A377-868A2D80A6B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6E55F-8508-17DB-26D3-E422A07FB13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99968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81B6A-9526-5308-D847-802315347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F09B42-36DD-F2A3-452E-272792F1CC15}"/>
              </a:ext>
            </a:extLst>
          </p:cNvPr>
          <p:cNvSpPr>
            <a:spLocks/>
          </p:cNvSpPr>
          <p:nvPr/>
        </p:nvSpPr>
        <p:spPr>
          <a:xfrm>
            <a:off x="1855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628B5-CDCF-43EF-E6CB-914BA5ADF6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B4F5FE-90E6-A64D-BB7E-C0160515D7B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4B25E-3802-74EF-6B60-7C172FDFF76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AB8E7-BF34-DB0C-4F47-E8D957C43311}"/>
              </a:ext>
            </a:extLst>
          </p:cNvPr>
          <p:cNvSpPr txBox="1"/>
          <p:nvPr/>
        </p:nvSpPr>
        <p:spPr>
          <a:xfrm>
            <a:off x="456264" y="6185101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+mj-lt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</a:t>
            </a:r>
            <a:r>
              <a:rPr lang="en-US" sz="800">
                <a:latin typeface="+mj-lt"/>
                <a:cs typeface="Helvetica" panose="020B0604020202020204" pitchFamily="34" charset="0"/>
              </a:rPr>
              <a:t>A35-54 respondents (n=766), Household Income $100K+ respondents (n=420), Employment Status – Full Time respondents (n=826).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C3EEF6-FE64-83B0-7610-67BE354D4BFF}"/>
              </a:ext>
            </a:extLst>
          </p:cNvPr>
          <p:cNvSpPr txBox="1"/>
          <p:nvPr/>
        </p:nvSpPr>
        <p:spPr>
          <a:xfrm>
            <a:off x="2253132" y="1942145"/>
            <a:ext cx="7685736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kern="10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Three</a:t>
            </a:r>
            <a:r>
              <a:rPr kumimoji="0" lang="en-US" b="1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Key Groups Examined in This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B72900-65B9-0EF2-0942-B5B5BDC43034}"/>
              </a:ext>
            </a:extLst>
          </p:cNvPr>
          <p:cNvSpPr/>
          <p:nvPr/>
        </p:nvSpPr>
        <p:spPr>
          <a:xfrm>
            <a:off x="260546" y="2939845"/>
            <a:ext cx="3561511" cy="2831685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  <a:p>
            <a:pPr algn="ctr"/>
            <a:endParaRPr lang="en-US" sz="2400" b="1"/>
          </a:p>
          <a:p>
            <a:pPr algn="ctr"/>
            <a:r>
              <a:rPr lang="en-US" sz="2400" b="1"/>
              <a:t>Adults 35-54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66EDF-4C52-8544-3C8F-1AFA450F08D8}"/>
              </a:ext>
            </a:extLst>
          </p:cNvPr>
          <p:cNvSpPr/>
          <p:nvPr/>
        </p:nvSpPr>
        <p:spPr>
          <a:xfrm>
            <a:off x="4315245" y="2939845"/>
            <a:ext cx="3561511" cy="2831685"/>
          </a:xfrm>
          <a:prstGeom prst="rect">
            <a:avLst/>
          </a:prstGeom>
          <a:solidFill>
            <a:srgbClr val="ED3C8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  <a:p>
            <a:pPr algn="ctr"/>
            <a:endParaRPr lang="en-US" sz="2400" b="1"/>
          </a:p>
          <a:p>
            <a:pPr algn="ctr"/>
            <a:r>
              <a:rPr lang="en-US" sz="2400" b="1"/>
              <a:t>Household Income $100K+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9C026-9929-C946-2619-F2122A7D3F52}"/>
              </a:ext>
            </a:extLst>
          </p:cNvPr>
          <p:cNvSpPr/>
          <p:nvPr/>
        </p:nvSpPr>
        <p:spPr>
          <a:xfrm>
            <a:off x="8369944" y="2939845"/>
            <a:ext cx="3561511" cy="2831685"/>
          </a:xfrm>
          <a:prstGeom prst="rect">
            <a:avLst/>
          </a:prstGeom>
          <a:solidFill>
            <a:srgbClr val="4EBEA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  <a:p>
            <a:pPr algn="ctr"/>
            <a:endParaRPr lang="en-US" sz="2400" b="1"/>
          </a:p>
          <a:p>
            <a:pPr algn="ctr"/>
            <a:r>
              <a:rPr lang="en-US" sz="2400" b="1"/>
              <a:t>Employed Full-Time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75EA8-B529-84CE-1844-7E3358E6A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04" y="3165998"/>
            <a:ext cx="1284393" cy="1284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A407EC-E18A-7D8A-46D6-3910ECE32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59" y="3277453"/>
            <a:ext cx="1061482" cy="1061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6B271-E111-3221-991B-0D9A1555D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58" y="3277453"/>
            <a:ext cx="1061482" cy="10614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0ED96B-1D11-23DF-1365-30C98EF15B37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examined behaviors and sentiments among high-value audience segments to understand the role TV news plays in their lives</a:t>
            </a:r>
          </a:p>
        </p:txBody>
      </p:sp>
    </p:spTree>
    <p:extLst>
      <p:ext uri="{BB962C8B-B14F-4D97-AF65-F5344CB8AC3E}">
        <p14:creationId xmlns:p14="http://schemas.microsoft.com/office/powerpoint/2010/main" val="3748735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092C41-BBC2-070F-B804-E2C903F251B6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A5011A-0920-9997-10B2-27426BB70099}"/>
              </a:ext>
            </a:extLst>
          </p:cNvPr>
          <p:cNvGrpSpPr/>
          <p:nvPr/>
        </p:nvGrpSpPr>
        <p:grpSpPr>
          <a:xfrm>
            <a:off x="289383" y="717770"/>
            <a:ext cx="3046257" cy="744993"/>
            <a:chOff x="2529807" y="560359"/>
            <a:chExt cx="1962494" cy="744993"/>
          </a:xfrm>
        </p:grpSpPr>
        <p:sp>
          <p:nvSpPr>
            <p:cNvPr id="10" name="TextBox 9">
              <a:hlinkClick r:id="rId2"/>
              <a:extLst>
                <a:ext uri="{FF2B5EF4-FFF2-40B4-BE49-F238E27FC236}">
                  <a16:creationId xmlns:a16="http://schemas.microsoft.com/office/drawing/2014/main" id="{78DC68DA-DBD8-080E-B40C-7D77A680121D}"/>
                </a:ext>
              </a:extLst>
            </p:cNvPr>
            <p:cNvSpPr txBox="1"/>
            <p:nvPr/>
          </p:nvSpPr>
          <p:spPr>
            <a:xfrm>
              <a:off x="2529808" y="560359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663EF4-91CD-2476-EDBB-92886B1CA61A}"/>
                </a:ext>
              </a:extLst>
            </p:cNvPr>
            <p:cNvSpPr txBox="1"/>
            <p:nvPr/>
          </p:nvSpPr>
          <p:spPr>
            <a:xfrm>
              <a:off x="2529807" y="874465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E0ADF4-CD9A-7F31-DCB0-8332CB8154F1}"/>
              </a:ext>
            </a:extLst>
          </p:cNvPr>
          <p:cNvSpPr/>
          <p:nvPr/>
        </p:nvSpPr>
        <p:spPr>
          <a:xfrm>
            <a:off x="6092049" y="6124429"/>
            <a:ext cx="6096000" cy="41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AF3DA9-5B46-EFA8-33AB-59B629F4E499}"/>
              </a:ext>
            </a:extLst>
          </p:cNvPr>
          <p:cNvSpPr txBox="1"/>
          <p:nvPr/>
        </p:nvSpPr>
        <p:spPr>
          <a:xfrm>
            <a:off x="208357" y="4646010"/>
            <a:ext cx="579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Visit the VAB’s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Political Marketing Resource Center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stay informed during prime election seasons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3A25C-7DF9-2DBE-0473-DFFC9ABB4AB2}"/>
              </a:ext>
            </a:extLst>
          </p:cNvPr>
          <p:cNvSpPr/>
          <p:nvPr/>
        </p:nvSpPr>
        <p:spPr>
          <a:xfrm>
            <a:off x="208357" y="3219047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33DF23-3DEF-0E9C-D447-784690270B02}"/>
              </a:ext>
            </a:extLst>
          </p:cNvPr>
          <p:cNvGrpSpPr/>
          <p:nvPr/>
        </p:nvGrpSpPr>
        <p:grpSpPr>
          <a:xfrm>
            <a:off x="3511971" y="717770"/>
            <a:ext cx="2448559" cy="744993"/>
            <a:chOff x="2529808" y="542425"/>
            <a:chExt cx="1980423" cy="7449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791502-A0CC-3724-A3CE-115F0D8CDA2C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2"/>
                </a:rPr>
                <a:t>Pujalte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4729A5-D28A-31DC-3A90-28622191BB27}"/>
                </a:ext>
              </a:extLst>
            </p:cNvPr>
            <p:cNvSpPr txBox="1"/>
            <p:nvPr/>
          </p:nvSpPr>
          <p:spPr>
            <a:xfrm>
              <a:off x="2529810" y="856531"/>
              <a:ext cx="19804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VP,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B8444A-7A02-6760-6A72-C06236EA39FE}"/>
              </a:ext>
            </a:extLst>
          </p:cNvPr>
          <p:cNvGrpSpPr/>
          <p:nvPr/>
        </p:nvGrpSpPr>
        <p:grpSpPr>
          <a:xfrm>
            <a:off x="289382" y="1688686"/>
            <a:ext cx="3275621" cy="744993"/>
            <a:chOff x="4357874" y="542425"/>
            <a:chExt cx="1806702" cy="744993"/>
          </a:xfrm>
        </p:grpSpPr>
        <p:sp>
          <p:nvSpPr>
            <p:cNvPr id="28" name="TextBox 27">
              <a:hlinkClick r:id="rId2"/>
              <a:extLst>
                <a:ext uri="{FF2B5EF4-FFF2-40B4-BE49-F238E27FC236}">
                  <a16:creationId xmlns:a16="http://schemas.microsoft.com/office/drawing/2014/main" id="{319115B3-86F9-9650-BDEF-8FFD8FA0940E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B244D6-84A3-E8A5-3B5D-A9EF07140418}"/>
                </a:ext>
              </a:extLst>
            </p:cNvPr>
            <p:cNvSpPr txBox="1"/>
            <p:nvPr/>
          </p:nvSpPr>
          <p:spPr>
            <a:xfrm>
              <a:off x="4357874" y="856531"/>
              <a:ext cx="18067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Associate Director, Insights, Strategy &amp; Analytics karolinag@thevab.com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2777CA-119B-5E6B-4DA3-2F1C19A583D0}"/>
              </a:ext>
            </a:extLst>
          </p:cNvPr>
          <p:cNvGrpSpPr/>
          <p:nvPr/>
        </p:nvGrpSpPr>
        <p:grpSpPr>
          <a:xfrm>
            <a:off x="3506743" y="1688686"/>
            <a:ext cx="2453785" cy="744993"/>
            <a:chOff x="4357874" y="542425"/>
            <a:chExt cx="1353410" cy="744993"/>
          </a:xfrm>
        </p:grpSpPr>
        <p:sp>
          <p:nvSpPr>
            <p:cNvPr id="40" name="TextBox 39">
              <a:hlinkClick r:id="rId2"/>
              <a:extLst>
                <a:ext uri="{FF2B5EF4-FFF2-40B4-BE49-F238E27FC236}">
                  <a16:creationId xmlns:a16="http://schemas.microsoft.com/office/drawing/2014/main" id="{233973A2-630B-E254-EF7B-CA5A50552BB3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Amanda Cashman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48DAA1-B15B-89CA-1FD7-9797F97C81A3}"/>
                </a:ext>
              </a:extLst>
            </p:cNvPr>
            <p:cNvSpPr txBox="1"/>
            <p:nvPr/>
          </p:nvSpPr>
          <p:spPr>
            <a:xfrm>
              <a:off x="4357874" y="856531"/>
              <a:ext cx="1259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amandac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@thevab.com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F4416A0-BDD4-E4A0-E333-EDD91E7E91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00020F-ADE3-AE5B-A7B3-3DA39422D73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ED873D-0BCC-F3E2-3FBC-89F743BF6D7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5131674E-EE71-D75D-755D-31838088D822}"/>
              </a:ext>
            </a:extLst>
          </p:cNvPr>
          <p:cNvSpPr txBox="1"/>
          <p:nvPr/>
        </p:nvSpPr>
        <p:spPr>
          <a:xfrm>
            <a:off x="6458463" y="5509165"/>
            <a:ext cx="250637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Arial" panose="020B0604020202020204" pitchFamily="34" charset="0"/>
              </a:rPr>
              <a:t>The Power of Premium 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What it Means for Multiscreen TV and Why it Matter to Marketers</a:t>
            </a:r>
          </a:p>
        </p:txBody>
      </p:sp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979621C6-0C82-C9C2-54A2-2992975E1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6125" y="4311638"/>
            <a:ext cx="2091047" cy="1176214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19" name="Picture 18">
            <a:hlinkClick r:id="rId9"/>
            <a:extLst>
              <a:ext uri="{FF2B5EF4-FFF2-40B4-BE49-F238E27FC236}">
                <a16:creationId xmlns:a16="http://schemas.microsoft.com/office/drawing/2014/main" id="{C720EE03-4A65-43DB-BB65-A7478BE6EC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2927" y="2397000"/>
            <a:ext cx="2091047" cy="1176214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56B2E859-5DE2-C108-7E72-0B6F85CA6135}"/>
              </a:ext>
            </a:extLst>
          </p:cNvPr>
          <p:cNvSpPr txBox="1"/>
          <p:nvPr/>
        </p:nvSpPr>
        <p:spPr>
          <a:xfrm>
            <a:off x="9315265" y="3582036"/>
            <a:ext cx="250637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Arial" panose="020B0604020202020204" pitchFamily="34" charset="0"/>
              </a:rPr>
              <a:t>The Illusions of the Internet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Uncovering the Fallacies &amp; Realities </a:t>
            </a:r>
            <a:b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</a:b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of Audience, Advertising &amp; Content</a:t>
            </a:r>
          </a:p>
        </p:txBody>
      </p:sp>
      <p:pic>
        <p:nvPicPr>
          <p:cNvPr id="24" name="Picture 23">
            <a:hlinkClick r:id="rId11"/>
            <a:extLst>
              <a:ext uri="{FF2B5EF4-FFF2-40B4-BE49-F238E27FC236}">
                <a16:creationId xmlns:a16="http://schemas.microsoft.com/office/drawing/2014/main" id="{DCB096CB-ED13-AC68-734F-D189E03446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6125" y="2397000"/>
            <a:ext cx="2091047" cy="1176214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5" name="TextBox 24">
            <a:hlinkClick r:id="rId11"/>
            <a:extLst>
              <a:ext uri="{FF2B5EF4-FFF2-40B4-BE49-F238E27FC236}">
                <a16:creationId xmlns:a16="http://schemas.microsoft.com/office/drawing/2014/main" id="{6B0EAAD6-5897-210C-4FF0-ABA41A01D7BF}"/>
              </a:ext>
            </a:extLst>
          </p:cNvPr>
          <p:cNvSpPr txBox="1"/>
          <p:nvPr/>
        </p:nvSpPr>
        <p:spPr>
          <a:xfrm>
            <a:off x="6572389" y="3582036"/>
            <a:ext cx="227851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Arial" panose="020B0604020202020204" pitchFamily="34" charset="0"/>
              </a:rPr>
              <a:t>The Credibility Crisis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How People Find Trusted News Amidst a Wave of Misinformation</a:t>
            </a:r>
          </a:p>
        </p:txBody>
      </p:sp>
      <p:pic>
        <p:nvPicPr>
          <p:cNvPr id="26" name="Picture 25">
            <a:hlinkClick r:id="rId13"/>
            <a:extLst>
              <a:ext uri="{FF2B5EF4-FFF2-40B4-BE49-F238E27FC236}">
                <a16:creationId xmlns:a16="http://schemas.microsoft.com/office/drawing/2014/main" id="{479F8964-B775-7D4D-059A-CF862D687C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6579" y="4311638"/>
            <a:ext cx="2143743" cy="1194634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31" name="TextBox 30">
            <a:hlinkClick r:id="rId13"/>
            <a:extLst>
              <a:ext uri="{FF2B5EF4-FFF2-40B4-BE49-F238E27FC236}">
                <a16:creationId xmlns:a16="http://schemas.microsoft.com/office/drawing/2014/main" id="{70DFE536-1C80-21CE-78E6-C45C9F4E2346}"/>
              </a:ext>
            </a:extLst>
          </p:cNvPr>
          <p:cNvSpPr txBox="1"/>
          <p:nvPr/>
        </p:nvSpPr>
        <p:spPr>
          <a:xfrm>
            <a:off x="9315265" y="5509165"/>
            <a:ext cx="2506371" cy="543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Arial" panose="020B0604020202020204" pitchFamily="34" charset="0"/>
              </a:rPr>
              <a:t>Deleted Scenes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Analyzing How Much ‘Unsafe’ Content YouTube Removes From Their Platform</a:t>
            </a:r>
          </a:p>
        </p:txBody>
      </p:sp>
      <p:pic>
        <p:nvPicPr>
          <p:cNvPr id="34" name="Picture 33">
            <a:hlinkClick r:id="rId15"/>
            <a:extLst>
              <a:ext uri="{FF2B5EF4-FFF2-40B4-BE49-F238E27FC236}">
                <a16:creationId xmlns:a16="http://schemas.microsoft.com/office/drawing/2014/main" id="{1696CC0D-58C8-09AA-67DF-148E2D3B9E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7427" y="479402"/>
            <a:ext cx="2088442" cy="1174749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36" name="TextBox 35">
            <a:hlinkClick r:id="rId15"/>
            <a:extLst>
              <a:ext uri="{FF2B5EF4-FFF2-40B4-BE49-F238E27FC236}">
                <a16:creationId xmlns:a16="http://schemas.microsoft.com/office/drawing/2014/main" id="{39AE17AC-2905-0753-51E2-6CA4CC806D96}"/>
              </a:ext>
            </a:extLst>
          </p:cNvPr>
          <p:cNvSpPr txBox="1"/>
          <p:nvPr/>
        </p:nvSpPr>
        <p:spPr>
          <a:xfrm>
            <a:off x="6409167" y="1675434"/>
            <a:ext cx="260496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Arial" panose="020B0604020202020204" pitchFamily="34" charset="0"/>
              </a:rPr>
              <a:t>The Lead 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How Multiscreen TV Drives Cross-Partisan Engagement for Political Ad Campaigns</a:t>
            </a:r>
          </a:p>
        </p:txBody>
      </p:sp>
      <p:pic>
        <p:nvPicPr>
          <p:cNvPr id="9" name="Picture 8">
            <a:hlinkClick r:id="rId17"/>
            <a:extLst>
              <a:ext uri="{FF2B5EF4-FFF2-40B4-BE49-F238E27FC236}">
                <a16:creationId xmlns:a16="http://schemas.microsoft.com/office/drawing/2014/main" id="{A485D4F6-6E60-61C2-A805-CCA17352FE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14050" y="479402"/>
            <a:ext cx="2108800" cy="118620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11" name="TextBox 10">
            <a:hlinkClick r:id="rId17"/>
            <a:extLst>
              <a:ext uri="{FF2B5EF4-FFF2-40B4-BE49-F238E27FC236}">
                <a16:creationId xmlns:a16="http://schemas.microsoft.com/office/drawing/2014/main" id="{04856917-51A9-389E-86C6-B5A9026D3D95}"/>
              </a:ext>
            </a:extLst>
          </p:cNvPr>
          <p:cNvSpPr txBox="1"/>
          <p:nvPr/>
        </p:nvSpPr>
        <p:spPr>
          <a:xfrm>
            <a:off x="9265969" y="1675434"/>
            <a:ext cx="260496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ED3C8D"/>
                </a:solidFill>
                <a:latin typeface="Arial" panose="020B0604020202020204" pitchFamily="34" charset="0"/>
              </a:rPr>
              <a:t>The Impression Gap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</a:rPr>
              <a:t>What Works Harder for Marketers on CTV – Premium Video or YouTube?</a:t>
            </a:r>
          </a:p>
        </p:txBody>
      </p:sp>
    </p:spTree>
    <p:extLst>
      <p:ext uri="{BB962C8B-B14F-4D97-AF65-F5344CB8AC3E}">
        <p14:creationId xmlns:p14="http://schemas.microsoft.com/office/powerpoint/2010/main" val="4255118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582319-5AB0-654C-232F-A03FD1C208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CCB20D-2EFA-B80C-8F66-C30FE32749D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EB7266-6188-6086-0EE2-153ECEE006C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655053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DA6D-F308-E1BA-7702-8E1FABED6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3DA17-71B2-FD57-DC50-1EBBE7BE0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CA6BC-70AC-F730-6AC8-9A0AED1E3F9E}"/>
              </a:ext>
            </a:extLst>
          </p:cNvPr>
          <p:cNvSpPr txBox="1"/>
          <p:nvPr/>
        </p:nvSpPr>
        <p:spPr>
          <a:xfrm>
            <a:off x="382081" y="3434080"/>
            <a:ext cx="686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Appendix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Custom Study Methodology &amp; Respondent Demographics </a:t>
            </a:r>
          </a:p>
        </p:txBody>
      </p:sp>
    </p:spTree>
    <p:extLst>
      <p:ext uri="{BB962C8B-B14F-4D97-AF65-F5344CB8AC3E}">
        <p14:creationId xmlns:p14="http://schemas.microsoft.com/office/powerpoint/2010/main" val="4096362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6DA58D-A62E-AA93-43AC-346EB77A9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r="13698"/>
          <a:stretch>
            <a:fillRect/>
          </a:stretch>
        </p:blipFill>
        <p:spPr>
          <a:xfrm>
            <a:off x="-1" y="0"/>
            <a:ext cx="508128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5084100" y="384724"/>
            <a:ext cx="6900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Custom Study Methodology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26955-E076-456A-B756-31BCB511CA21}"/>
              </a:ext>
            </a:extLst>
          </p:cNvPr>
          <p:cNvSpPr txBox="1"/>
          <p:nvPr/>
        </p:nvSpPr>
        <p:spPr>
          <a:xfrm>
            <a:off x="5173884" y="1141309"/>
            <a:ext cx="6810722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December 2025, VAB conducted a survey with Dynata to understand how Americans engage with political and news content across today’s fragmented media landscape.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results are based on 2,319 U.S. adults 18+. This study examines where voters turn for trustworthy information and how they evaluate journalistic integrity in today’s media landscape.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1B1464"/>
              </a:solidFill>
              <a:latin typeface="Arial" panose="020B0604020202020204" pitchFamily="34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analysis explores the evolving role of multiscreen TV news and highlights how traditional and streaming TV environments continue to inform and engage audiences within a rapidly changing news ecosystem.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B07B18-D49C-FEC7-3CE5-552B8EAAC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227BCD-B1D2-EE8C-BBF6-98D5B1CF26F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A3058-21AE-3101-F6ED-88365DD0407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</p:spTree>
    <p:extLst>
      <p:ext uri="{BB962C8B-B14F-4D97-AF65-F5344CB8AC3E}">
        <p14:creationId xmlns:p14="http://schemas.microsoft.com/office/powerpoint/2010/main" val="1726731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6F463-299A-FF31-3681-AEEA62BC9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AB0E06-90E0-A3CE-E8D6-773F4F8F56FC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56DE60E-1353-E781-B1E6-A77F591D2A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197309"/>
              </p:ext>
            </p:extLst>
          </p:nvPr>
        </p:nvGraphicFramePr>
        <p:xfrm>
          <a:off x="145898" y="2140112"/>
          <a:ext cx="11900205" cy="387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B3592F-9702-4110-102C-CD9DF6ACBB97}"/>
              </a:ext>
            </a:extLst>
          </p:cNvPr>
          <p:cNvSpPr txBox="1"/>
          <p:nvPr/>
        </p:nvSpPr>
        <p:spPr>
          <a:xfrm>
            <a:off x="490288" y="1830321"/>
            <a:ext cx="11479268" cy="33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</a:pPr>
            <a:r>
              <a:rPr lang="en-US" sz="1600" b="1" u="sng" kern="10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Respondent Race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62F8AA51-23C8-1E7B-A5F0-A99956066EF6}"/>
              </a:ext>
            </a:extLst>
          </p:cNvPr>
          <p:cNvSpPr/>
          <p:nvPr/>
        </p:nvSpPr>
        <p:spPr>
          <a:xfrm>
            <a:off x="247764" y="325375"/>
            <a:ext cx="116001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Respondents age 35 to 54 and affluent adults skew more White, while full-time employed audiences are slightly more diverse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9C7C4C-B860-86E1-7900-3288380AF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0E197B3-6824-314B-A56D-B25E8952FCC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1320E6-8876-C8A9-C8F2-5C635C52B73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75658A-B29F-BCE9-7268-4D5FDEAECBE5}"/>
              </a:ext>
            </a:extLst>
          </p:cNvPr>
          <p:cNvSpPr txBox="1"/>
          <p:nvPr/>
        </p:nvSpPr>
        <p:spPr>
          <a:xfrm>
            <a:off x="456264" y="6213318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 err="1">
                <a:solidFill>
                  <a:srgbClr val="1F1A62"/>
                </a:solidFill>
                <a:cs typeface="Helvetica" panose="020B0604020202020204" pitchFamily="34" charset="0"/>
              </a:rPr>
              <a:t>Dynata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, Media Consumption and Political Sentiment survey, fielded December 2025 (n=2,319).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Survey base: A18+ U.S. respondents. D3. Which of the following best describes you? Voter respondents (n=1,514), Non-Voter respondents (n=680), Republican respondents (n=636), Democrat respondents (n=612), Independent respondents (n=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546).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A56D28F-59C1-FBFC-E05D-5D3E36006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311743"/>
              </p:ext>
            </p:extLst>
          </p:nvPr>
        </p:nvGraphicFramePr>
        <p:xfrm>
          <a:off x="6201409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CBEC0B1-F0FA-083C-47CD-37EBB19F67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3375927"/>
              </p:ext>
            </p:extLst>
          </p:nvPr>
        </p:nvGraphicFramePr>
        <p:xfrm>
          <a:off x="9087316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391DC35-B3B5-4B8B-6A75-D1585963F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252697"/>
              </p:ext>
            </p:extLst>
          </p:nvPr>
        </p:nvGraphicFramePr>
        <p:xfrm>
          <a:off x="429595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408CF47-9F9B-63FB-EAEE-81E1AB6DC5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559907"/>
              </p:ext>
            </p:extLst>
          </p:nvPr>
        </p:nvGraphicFramePr>
        <p:xfrm>
          <a:off x="3315502" y="2880878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416B5652-F0FF-BF8A-D588-2758AA7D2FC9}"/>
              </a:ext>
            </a:extLst>
          </p:cNvPr>
          <p:cNvSpPr/>
          <p:nvPr/>
        </p:nvSpPr>
        <p:spPr>
          <a:xfrm>
            <a:off x="797009" y="5698242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13%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Hispanic / Latino Descent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81480FF-1BC3-DBC5-466E-A155CBF3CED5}"/>
              </a:ext>
            </a:extLst>
          </p:cNvPr>
          <p:cNvSpPr/>
          <p:nvPr/>
        </p:nvSpPr>
        <p:spPr>
          <a:xfrm>
            <a:off x="3682915" y="5698242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11%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Hispanic / Latino Descent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A72B2D6A-2675-69CE-2A39-F8AFEC6DE1E7}"/>
              </a:ext>
            </a:extLst>
          </p:cNvPr>
          <p:cNvSpPr/>
          <p:nvPr/>
        </p:nvSpPr>
        <p:spPr>
          <a:xfrm>
            <a:off x="6568821" y="5698242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9%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Hispanic / Latino Descent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82C0150-13B3-B38C-60C5-379E6DF4EDA9}"/>
              </a:ext>
            </a:extLst>
          </p:cNvPr>
          <p:cNvSpPr/>
          <p:nvPr/>
        </p:nvSpPr>
        <p:spPr>
          <a:xfrm>
            <a:off x="9454729" y="5698242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16%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Hispanic / Latino Descent</a:t>
            </a:r>
          </a:p>
        </p:txBody>
      </p:sp>
    </p:spTree>
    <p:extLst>
      <p:ext uri="{BB962C8B-B14F-4D97-AF65-F5344CB8AC3E}">
        <p14:creationId xmlns:p14="http://schemas.microsoft.com/office/powerpoint/2010/main" val="3403588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8B381-B785-7309-1595-E019684B1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709F1B-ADB5-BD66-7BAE-39F912B10D4E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C4A0D9C-AEFC-B51F-7E1D-97720B0ABC5E}"/>
              </a:ext>
            </a:extLst>
          </p:cNvPr>
          <p:cNvSpPr/>
          <p:nvPr/>
        </p:nvSpPr>
        <p:spPr>
          <a:xfrm>
            <a:off x="247763" y="325375"/>
            <a:ext cx="11944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Regional makeup is fairly consistent overall, though affluent respondents skew a bit more toward the Pacific and Northeast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8A6D61-7DE7-2592-DCF2-FF83BFCF8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2F22956-03A9-9F7F-7627-7262A2AE4D7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BD8315-8E29-54C8-128A-10626EF1AF3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31A4D3-6609-7144-36A1-00DD12E6A0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286683"/>
              </p:ext>
            </p:extLst>
          </p:nvPr>
        </p:nvGraphicFramePr>
        <p:xfrm>
          <a:off x="2032000" y="2140112"/>
          <a:ext cx="8128000" cy="387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B29968D-3CB5-DEE1-2EE0-014FECFBAEE3}"/>
              </a:ext>
            </a:extLst>
          </p:cNvPr>
          <p:cNvSpPr txBox="1"/>
          <p:nvPr/>
        </p:nvSpPr>
        <p:spPr>
          <a:xfrm>
            <a:off x="490288" y="1830321"/>
            <a:ext cx="11479268" cy="33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</a:pPr>
            <a:r>
              <a:rPr lang="en-US" sz="1600" b="1" u="sng" kern="10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Respondent Region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D1131C-56C9-1729-D3D1-E561807F59A0}"/>
              </a:ext>
            </a:extLst>
          </p:cNvPr>
          <p:cNvSpPr txBox="1"/>
          <p:nvPr/>
        </p:nvSpPr>
        <p:spPr>
          <a:xfrm>
            <a:off x="456264" y="6213318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Dynata, Media Consumption and Political Sentiment survey, fielded December 2025 (n=2,319).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Survey base: A18+ U.S. respondents. D5. What state do you live in? [REGION]. </a:t>
            </a:r>
            <a:r>
              <a:rPr lang="en-US" sz="800">
                <a:cs typeface="Helvetica" panose="020B0604020202020204" pitchFamily="34" charset="0"/>
              </a:rPr>
              <a:t>A35-54 respondents (n=766), Household Income $100K+ respondents (n=420), Employment Status – Full Time respondents (n=826).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3B59019-E970-F7E8-BBEF-72C96D9E8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109211"/>
              </p:ext>
            </p:extLst>
          </p:nvPr>
        </p:nvGraphicFramePr>
        <p:xfrm>
          <a:off x="6201409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FFB42F3-7846-E73B-FB58-D607FE2629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773444"/>
              </p:ext>
            </p:extLst>
          </p:nvPr>
        </p:nvGraphicFramePr>
        <p:xfrm>
          <a:off x="9087316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5D53C25-EA61-D567-2670-9EF7B58B3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981348"/>
              </p:ext>
            </p:extLst>
          </p:nvPr>
        </p:nvGraphicFramePr>
        <p:xfrm>
          <a:off x="429595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4F9A55E-5FDF-6370-D301-B6D32100D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132067"/>
              </p:ext>
            </p:extLst>
          </p:nvPr>
        </p:nvGraphicFramePr>
        <p:xfrm>
          <a:off x="3315502" y="2880878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975833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ABEC3-C46A-6B4B-1A7B-5F88F8866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BBB97C-CAF7-36BA-D5BD-72B6A423028A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9E0ACD3-0E5E-04E4-DC3C-0DF44CDC9102}"/>
              </a:ext>
            </a:extLst>
          </p:cNvPr>
          <p:cNvSpPr/>
          <p:nvPr/>
        </p:nvSpPr>
        <p:spPr>
          <a:xfrm>
            <a:off x="247763" y="325375"/>
            <a:ext cx="11944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Affluent and full-time employed respondents are more educated overall, with higher shares holding college and advanced degrees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F627B4-1428-2F21-099A-D754B2B871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2428E99-2F88-7140-7FA1-BD06B4C9BE0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B8BEAD-213E-100F-0EDE-7863A4D0EB1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70C519B-9775-079B-02FF-26EECFFED7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78153"/>
              </p:ext>
            </p:extLst>
          </p:nvPr>
        </p:nvGraphicFramePr>
        <p:xfrm>
          <a:off x="123882" y="2088994"/>
          <a:ext cx="11944237" cy="472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B6743A-2BF3-FEB6-86CC-3156ED0FA3A3}"/>
              </a:ext>
            </a:extLst>
          </p:cNvPr>
          <p:cNvSpPr txBox="1"/>
          <p:nvPr/>
        </p:nvSpPr>
        <p:spPr>
          <a:xfrm>
            <a:off x="490288" y="1769361"/>
            <a:ext cx="11479268" cy="33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</a:pPr>
            <a:r>
              <a:rPr lang="en-US" sz="1600" b="1" u="sng" kern="100">
                <a:solidFill>
                  <a:srgbClr val="1B1464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Respondent Education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13E6DE-A5A2-08C6-BD90-BE64D584C376}"/>
              </a:ext>
            </a:extLst>
          </p:cNvPr>
          <p:cNvSpPr txBox="1"/>
          <p:nvPr/>
        </p:nvSpPr>
        <p:spPr>
          <a:xfrm>
            <a:off x="456264" y="6190046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Dynata, Media Consumption and Political Sentiment survey, fielded December 2025 (n=2,319).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Survey base: A18+ U.S. respondents. D8. What is the highest level of education that you have completed? </a:t>
            </a:r>
            <a:r>
              <a:rPr lang="en-US" sz="800">
                <a:cs typeface="Helvetica" panose="020B0604020202020204" pitchFamily="34" charset="0"/>
              </a:rPr>
              <a:t>A35-54 respondents (n=766), Household Income $100K+ respondents (n=420), Employment Status – Full Time respondents (n=826). </a:t>
            </a:r>
            <a:r>
              <a:rPr lang="en-US" sz="800">
                <a:solidFill>
                  <a:srgbClr val="1F1A62"/>
                </a:solidFill>
                <a:latin typeface="Arial" panose="020B0604020202020204"/>
                <a:cs typeface="Helvetica" panose="020B0604020202020204" pitchFamily="34" charset="0"/>
              </a:rPr>
              <a:t>Numbers may not add to 100% due to exclusion of ‘none of the above’ and ‘prefer not to answer’ responses which amounted to 0% - 1% for most respondents.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395E5C-1233-FE46-51C2-F87C6F9CF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83257"/>
              </p:ext>
            </p:extLst>
          </p:nvPr>
        </p:nvGraphicFramePr>
        <p:xfrm>
          <a:off x="6201409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BB0A1AA-5B81-08C7-435F-F5ED1AE4E5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052138"/>
              </p:ext>
            </p:extLst>
          </p:nvPr>
        </p:nvGraphicFramePr>
        <p:xfrm>
          <a:off x="9087316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F6290FE-DDA9-A581-2591-F163CF87F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288395"/>
              </p:ext>
            </p:extLst>
          </p:nvPr>
        </p:nvGraphicFramePr>
        <p:xfrm>
          <a:off x="429595" y="2837756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2055B56-2C9F-7F5C-4671-899930630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6082200"/>
              </p:ext>
            </p:extLst>
          </p:nvPr>
        </p:nvGraphicFramePr>
        <p:xfrm>
          <a:off x="3315502" y="2880878"/>
          <a:ext cx="2593808" cy="302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BA58F685-B6CB-6E2F-9239-00157F31956D}"/>
              </a:ext>
            </a:extLst>
          </p:cNvPr>
          <p:cNvSpPr/>
          <p:nvPr/>
        </p:nvSpPr>
        <p:spPr>
          <a:xfrm>
            <a:off x="797009" y="5677468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37%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College Degree or Higher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BB1BAF58-1F62-621D-BC67-882DE35C661E}"/>
              </a:ext>
            </a:extLst>
          </p:cNvPr>
          <p:cNvSpPr/>
          <p:nvPr/>
        </p:nvSpPr>
        <p:spPr>
          <a:xfrm>
            <a:off x="3682916" y="5677468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39%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College Degree or Higher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11CDA57-591E-D56F-1EB2-B9AAE93A2363}"/>
              </a:ext>
            </a:extLst>
          </p:cNvPr>
          <p:cNvSpPr/>
          <p:nvPr/>
        </p:nvSpPr>
        <p:spPr>
          <a:xfrm>
            <a:off x="6568823" y="5677468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69%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College Degree or Higher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93371CA2-10D5-CE34-2CD9-DDC192316D55}"/>
              </a:ext>
            </a:extLst>
          </p:cNvPr>
          <p:cNvSpPr/>
          <p:nvPr/>
        </p:nvSpPr>
        <p:spPr>
          <a:xfrm>
            <a:off x="9454730" y="5677468"/>
            <a:ext cx="1858981" cy="384526"/>
          </a:xfrm>
          <a:prstGeom prst="wedgeRectCallout">
            <a:avLst>
              <a:gd name="adj1" fmla="val -27870"/>
              <a:gd name="adj2" fmla="val 47120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1B1464"/>
                </a:solidFill>
              </a:rPr>
              <a:t>46%</a:t>
            </a:r>
            <a:r>
              <a:rPr lang="en-US" sz="1050">
                <a:solidFill>
                  <a:srgbClr val="1B1464"/>
                </a:solidFill>
              </a:rPr>
              <a:t> </a:t>
            </a:r>
          </a:p>
          <a:p>
            <a:pPr algn="ctr"/>
            <a:r>
              <a:rPr lang="en-US" sz="1050">
                <a:solidFill>
                  <a:srgbClr val="1B1464"/>
                </a:solidFill>
              </a:rPr>
              <a:t>College Degree or Higher</a:t>
            </a:r>
          </a:p>
        </p:txBody>
      </p:sp>
    </p:spTree>
    <p:extLst>
      <p:ext uri="{BB962C8B-B14F-4D97-AF65-F5344CB8AC3E}">
        <p14:creationId xmlns:p14="http://schemas.microsoft.com/office/powerpoint/2010/main" val="117386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78BD66-BBC4-3726-EE1F-17089D1C89C0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1ED556F-26AC-9BB6-A59E-66BBC930C1BE}"/>
              </a:ext>
            </a:extLst>
          </p:cNvPr>
          <p:cNvSpPr txBox="1"/>
          <p:nvPr/>
        </p:nvSpPr>
        <p:spPr>
          <a:xfrm>
            <a:off x="362418" y="3434080"/>
            <a:ext cx="70025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prstClr val="white"/>
                </a:solidFill>
                <a:latin typeface="Arial" panose="020B0604020202020204" pitchFamily="34" charset="0"/>
              </a:rPr>
              <a:t>TV news provides clear value through timely, useful and credible information, standing out for its everyday relevance and positive impact for advertisers</a:t>
            </a:r>
            <a:endParaRPr kumimoji="0" lang="en-US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78AFE2-6164-C54B-B04F-D2B5DCD8EAD6}"/>
              </a:ext>
            </a:extLst>
          </p:cNvPr>
          <p:cNvSpPr txBox="1"/>
          <p:nvPr/>
        </p:nvSpPr>
        <p:spPr>
          <a:xfrm>
            <a:off x="484318" y="2297456"/>
            <a:ext cx="5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714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328D1-3ADB-9380-0D6D-72DEFCF92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7F82D01-D243-E1BF-91D0-63900C5CE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7875" r="19796"/>
          <a:stretch>
            <a:fillRect/>
          </a:stretch>
        </p:blipFill>
        <p:spPr>
          <a:xfrm>
            <a:off x="6095999" y="1769470"/>
            <a:ext cx="6096002" cy="44799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8B7DF5D-5536-77CC-6DCF-9EFC9A7115FF}"/>
              </a:ext>
            </a:extLst>
          </p:cNvPr>
          <p:cNvSpPr>
            <a:spLocks/>
          </p:cNvSpPr>
          <p:nvPr/>
        </p:nvSpPr>
        <p:spPr>
          <a:xfrm>
            <a:off x="6096000" y="1765230"/>
            <a:ext cx="6096000" cy="4484224"/>
          </a:xfrm>
          <a:prstGeom prst="rect">
            <a:avLst/>
          </a:prstGeom>
          <a:solidFill>
            <a:srgbClr val="E9EBF5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BC6656-B727-E503-C20B-F2A46375D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4" r="12876"/>
          <a:stretch>
            <a:fillRect/>
          </a:stretch>
        </p:blipFill>
        <p:spPr>
          <a:xfrm>
            <a:off x="4096" y="1782693"/>
            <a:ext cx="6096000" cy="4466761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277A2E-39EB-774A-28D9-8E104990F350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Watching TV news – both local and national – is a habitual behavior for many in high-value audience segments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70459-3AA9-5D1E-0C1C-BCD5D643E3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96A5E58-D709-97E7-C3AA-E75B3673AA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2CD20-C0F1-0DCE-C092-8D7ADC79D52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94B58-8923-D961-E9E4-D4C8C1CF5C95}"/>
              </a:ext>
            </a:extLst>
          </p:cNvPr>
          <p:cNvSpPr txBox="1"/>
          <p:nvPr/>
        </p:nvSpPr>
        <p:spPr>
          <a:xfrm>
            <a:off x="456264" y="6213319"/>
            <a:ext cx="11014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Q3. In a typical week, which of the following do you watch on TV? Base = TV Respondents. A35-54 respondents (n=672), Household Income $100K+ respondents (n=</a:t>
            </a:r>
            <a:r>
              <a:rPr lang="en-US" sz="800">
                <a:latin typeface="Arial" panose="020B0604020202020204"/>
                <a:cs typeface="Helvetica" panose="020B0604020202020204" pitchFamily="34" charset="0"/>
              </a:rPr>
              <a:t>387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), Employment Status – Full Time respondents (n=740).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92E3CD-E3C2-9F44-AC84-F578F4AF34C1}"/>
              </a:ext>
            </a:extLst>
          </p:cNvPr>
          <p:cNvSpPr>
            <a:spLocks/>
          </p:cNvSpPr>
          <p:nvPr/>
        </p:nvSpPr>
        <p:spPr>
          <a:xfrm>
            <a:off x="-1" y="1765230"/>
            <a:ext cx="6104195" cy="4468408"/>
          </a:xfrm>
          <a:prstGeom prst="rect">
            <a:avLst/>
          </a:prstGeom>
          <a:solidFill>
            <a:srgbClr val="1B1464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86598F9-9FE9-65E0-06BF-3FE541D4E213}"/>
              </a:ext>
            </a:extLst>
          </p:cNvPr>
          <p:cNvSpPr/>
          <p:nvPr/>
        </p:nvSpPr>
        <p:spPr>
          <a:xfrm>
            <a:off x="139353" y="3171463"/>
            <a:ext cx="1801368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28553F2-2DB1-BB17-EDA4-6886C0C48C15}"/>
              </a:ext>
            </a:extLst>
          </p:cNvPr>
          <p:cNvSpPr/>
          <p:nvPr/>
        </p:nvSpPr>
        <p:spPr>
          <a:xfrm>
            <a:off x="2162968" y="3171463"/>
            <a:ext cx="1801368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D9F77F9-C8DB-5E8F-B6EA-50199D5395A5}"/>
              </a:ext>
            </a:extLst>
          </p:cNvPr>
          <p:cNvSpPr/>
          <p:nvPr/>
        </p:nvSpPr>
        <p:spPr>
          <a:xfrm>
            <a:off x="4163472" y="3171463"/>
            <a:ext cx="1801368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293EBB-AAE1-FB91-E18D-C6F58B3F42F6}"/>
              </a:ext>
            </a:extLst>
          </p:cNvPr>
          <p:cNvSpPr txBox="1"/>
          <p:nvPr/>
        </p:nvSpPr>
        <p:spPr>
          <a:xfrm>
            <a:off x="147549" y="3533449"/>
            <a:ext cx="1775657" cy="1107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A35-54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582429-9741-DE65-2F66-EF349F27E2B1}"/>
              </a:ext>
            </a:extLst>
          </p:cNvPr>
          <p:cNvSpPr txBox="1"/>
          <p:nvPr/>
        </p:nvSpPr>
        <p:spPr>
          <a:xfrm>
            <a:off x="2162968" y="3533449"/>
            <a:ext cx="1790236" cy="1107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HHI $100K+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B6AE23-5D79-93E2-8898-4E34F872382B}"/>
              </a:ext>
            </a:extLst>
          </p:cNvPr>
          <p:cNvSpPr txBox="1"/>
          <p:nvPr/>
        </p:nvSpPr>
        <p:spPr>
          <a:xfrm>
            <a:off x="4163472" y="3533449"/>
            <a:ext cx="1801368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Full-Time Employed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C8FE07-B587-5037-468D-E536B516DFBA}"/>
              </a:ext>
            </a:extLst>
          </p:cNvPr>
          <p:cNvSpPr txBox="1"/>
          <p:nvPr/>
        </p:nvSpPr>
        <p:spPr>
          <a:xfrm>
            <a:off x="762089" y="2179138"/>
            <a:ext cx="4580015" cy="5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watch </a:t>
            </a:r>
            <a:r>
              <a:rPr kumimoji="0" lang="en-US" sz="1600" b="1" i="0" u="sng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local TV news</a:t>
            </a:r>
            <a:r>
              <a:rPr kumimoji="0" lang="en-US" sz="1600" b="1" i="0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a typical week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69D8F1-F12E-5A60-5DF1-0304C8239C41}"/>
              </a:ext>
            </a:extLst>
          </p:cNvPr>
          <p:cNvSpPr txBox="1"/>
          <p:nvPr/>
        </p:nvSpPr>
        <p:spPr>
          <a:xfrm>
            <a:off x="6702980" y="2179138"/>
            <a:ext cx="4882041" cy="5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watch </a:t>
            </a: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national TV news</a:t>
            </a:r>
            <a:r>
              <a:rPr kumimoji="0" lang="en-US" sz="1600" b="1" i="0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a typical week</a:t>
            </a: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C0C9A6-0CE1-9C2F-4278-E2EF087F24CD}"/>
              </a:ext>
            </a:extLst>
          </p:cNvPr>
          <p:cNvSpPr/>
          <p:nvPr/>
        </p:nvSpPr>
        <p:spPr>
          <a:xfrm>
            <a:off x="6231257" y="3171463"/>
            <a:ext cx="1801368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96FBD3-6EEA-B962-F00B-DDA1B5BB6B82}"/>
              </a:ext>
            </a:extLst>
          </p:cNvPr>
          <p:cNvSpPr/>
          <p:nvPr/>
        </p:nvSpPr>
        <p:spPr>
          <a:xfrm>
            <a:off x="8254872" y="3171463"/>
            <a:ext cx="1801368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FC90E0-E129-EFA7-B317-BB3F87AB9552}"/>
              </a:ext>
            </a:extLst>
          </p:cNvPr>
          <p:cNvSpPr/>
          <p:nvPr/>
        </p:nvSpPr>
        <p:spPr>
          <a:xfrm>
            <a:off x="10255376" y="3171463"/>
            <a:ext cx="1801368" cy="183116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E5B058-4655-D173-1075-3AF761519A5C}"/>
              </a:ext>
            </a:extLst>
          </p:cNvPr>
          <p:cNvSpPr txBox="1"/>
          <p:nvPr/>
        </p:nvSpPr>
        <p:spPr>
          <a:xfrm>
            <a:off x="6239453" y="3533449"/>
            <a:ext cx="1775657" cy="1107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latin typeface="Arial" panose="020B0604020202020204"/>
              </a:rPr>
              <a:t>45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A35-54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CB591-86DA-F240-A840-725E54190281}"/>
              </a:ext>
            </a:extLst>
          </p:cNvPr>
          <p:cNvSpPr txBox="1"/>
          <p:nvPr/>
        </p:nvSpPr>
        <p:spPr>
          <a:xfrm>
            <a:off x="8254872" y="3533449"/>
            <a:ext cx="1790236" cy="1107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HHI $100K+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23148-586A-8B0E-A344-DB60BEC33440}"/>
              </a:ext>
            </a:extLst>
          </p:cNvPr>
          <p:cNvSpPr txBox="1"/>
          <p:nvPr/>
        </p:nvSpPr>
        <p:spPr>
          <a:xfrm>
            <a:off x="10255376" y="3533449"/>
            <a:ext cx="1801368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Full-Time Employed</a:t>
            </a:r>
          </a:p>
        </p:txBody>
      </p:sp>
    </p:spTree>
    <p:extLst>
      <p:ext uri="{BB962C8B-B14F-4D97-AF65-F5344CB8AC3E}">
        <p14:creationId xmlns:p14="http://schemas.microsoft.com/office/powerpoint/2010/main" val="85123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B8EBF-EB28-801B-65BF-E7499D94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73899C-7E26-A415-167D-EB83FD785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0" r="25807" b="15493"/>
          <a:stretch>
            <a:fillRect/>
          </a:stretch>
        </p:blipFill>
        <p:spPr>
          <a:xfrm>
            <a:off x="1" y="1765229"/>
            <a:ext cx="4506258" cy="509277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7F345EE-F079-F945-29E5-C70455E09628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4506258" cy="5103920"/>
          </a:xfrm>
          <a:prstGeom prst="rect">
            <a:avLst/>
          </a:prstGeom>
          <a:solidFill>
            <a:srgbClr val="1B146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48602-33CE-1F5A-F3DC-4A9B1E5B37C8}"/>
              </a:ext>
            </a:extLst>
          </p:cNvPr>
          <p:cNvSpPr>
            <a:spLocks/>
          </p:cNvSpPr>
          <p:nvPr/>
        </p:nvSpPr>
        <p:spPr>
          <a:xfrm>
            <a:off x="4506267" y="1765231"/>
            <a:ext cx="7685732" cy="511829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21ED60-E7DD-3B23-353F-E7C167E0E47C}"/>
              </a:ext>
            </a:extLst>
          </p:cNvPr>
          <p:cNvSpPr txBox="1"/>
          <p:nvPr/>
        </p:nvSpPr>
        <p:spPr>
          <a:xfrm>
            <a:off x="4855618" y="2154471"/>
            <a:ext cx="6987031" cy="372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are watching more TV news now vs. last year</a:t>
            </a:r>
            <a:endParaRPr kumimoji="0" lang="en-US" sz="1600" b="1" i="0" u="sng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1F97460-547E-C538-98E6-D686203C01F4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A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bout half of these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high-value audience cohorts say they’re watching more TV news, which highlights its growing importance in their daily lives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8430B-8AEB-D388-4CA9-61173F613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8D9557-9A9A-D391-2C0C-FBC959616E3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BD8E1-739D-14AB-F74B-FFB1DC7AE93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50E3F-EE2C-F6C4-964B-ADE830ADD4B6}"/>
              </a:ext>
            </a:extLst>
          </p:cNvPr>
          <p:cNvSpPr txBox="1"/>
          <p:nvPr/>
        </p:nvSpPr>
        <p:spPr>
          <a:xfrm>
            <a:off x="4506262" y="6063119"/>
            <a:ext cx="763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Q9. Please rate your agreement with the following statements [Top 2 Box – ‘Agree’, ‘Strongly Agree’]. Base = All News Respondents. A18-34 respondents (n=301), A35-54 respondents (n=422), Household Income $100K+ respondents (n=298), Employment Status – Full Time respondents (n=492).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531C6C-EC17-8F5B-260E-A4C1BE796F53}"/>
              </a:ext>
            </a:extLst>
          </p:cNvPr>
          <p:cNvSpPr/>
          <p:nvPr/>
        </p:nvSpPr>
        <p:spPr>
          <a:xfrm>
            <a:off x="4828709" y="2842312"/>
            <a:ext cx="2179656" cy="2944057"/>
          </a:xfrm>
          <a:prstGeom prst="round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CA8A0B-A64D-BD6E-CCAD-76B537F000AB}"/>
              </a:ext>
            </a:extLst>
          </p:cNvPr>
          <p:cNvSpPr/>
          <p:nvPr/>
        </p:nvSpPr>
        <p:spPr>
          <a:xfrm>
            <a:off x="7259303" y="2842312"/>
            <a:ext cx="2179656" cy="2944057"/>
          </a:xfrm>
          <a:prstGeom prst="round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0F21BF7-85F0-667D-5FD0-7F6993681DF0}"/>
              </a:ext>
            </a:extLst>
          </p:cNvPr>
          <p:cNvSpPr/>
          <p:nvPr/>
        </p:nvSpPr>
        <p:spPr>
          <a:xfrm>
            <a:off x="9689897" y="2842312"/>
            <a:ext cx="2179656" cy="2944057"/>
          </a:xfrm>
          <a:prstGeom prst="round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77D11B-CD20-0FB4-9848-C9BB5959DB84}"/>
              </a:ext>
            </a:extLst>
          </p:cNvPr>
          <p:cNvSpPr txBox="1"/>
          <p:nvPr/>
        </p:nvSpPr>
        <p:spPr>
          <a:xfrm>
            <a:off x="5030709" y="4287230"/>
            <a:ext cx="1775657" cy="1107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A35-54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A493D-2BE8-9606-B657-5B1DBD3EA7CC}"/>
              </a:ext>
            </a:extLst>
          </p:cNvPr>
          <p:cNvSpPr txBox="1"/>
          <p:nvPr/>
        </p:nvSpPr>
        <p:spPr>
          <a:xfrm>
            <a:off x="7454013" y="4287230"/>
            <a:ext cx="1790236" cy="11079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/>
              </a:rPr>
              <a:t>46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HHI $100K+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C3974D-447E-DC1E-FCD4-46AC61430BE2}"/>
              </a:ext>
            </a:extLst>
          </p:cNvPr>
          <p:cNvSpPr txBox="1"/>
          <p:nvPr/>
        </p:nvSpPr>
        <p:spPr>
          <a:xfrm>
            <a:off x="9806469" y="4287230"/>
            <a:ext cx="1946513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r>
              <a:rPr lang="en-US" sz="4800" b="1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latin typeface="Arial" panose="020B0604020202020204"/>
              </a:rPr>
              <a:t>6</a:t>
            </a: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Full-Time Employed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D6143-1081-1E52-2F3A-2CB081B0A642}"/>
              </a:ext>
            </a:extLst>
          </p:cNvPr>
          <p:cNvSpPr txBox="1"/>
          <p:nvPr/>
        </p:nvSpPr>
        <p:spPr>
          <a:xfrm>
            <a:off x="365760" y="1380509"/>
            <a:ext cx="1182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58% of adults 18-34 are watching more TV news,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highlighting how important credibility in news is important for all generations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5A838-EEBD-11EF-9471-0A338086B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40" y="2983010"/>
            <a:ext cx="1284393" cy="1284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BAFA8F-705E-8D97-8BD3-A5D701D61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58" y="3130922"/>
            <a:ext cx="1061482" cy="1061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95382D-E0B5-7947-44FA-9EC144BD2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84" y="3130922"/>
            <a:ext cx="1061482" cy="10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8E12-0126-76E6-0680-F0124AEF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F12EAA-C632-89B7-AE53-5B0D2ABD8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b="10585"/>
          <a:stretch>
            <a:fillRect/>
          </a:stretch>
        </p:blipFill>
        <p:spPr>
          <a:xfrm>
            <a:off x="0" y="1765231"/>
            <a:ext cx="12192000" cy="51039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82C0A48-3E40-8B32-C0DC-648CB3F73939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889BECB-DA7C-8B08-1B41-25A0151ABBCB}"/>
              </a:ext>
            </a:extLst>
          </p:cNvPr>
          <p:cNvSpPr/>
          <p:nvPr/>
        </p:nvSpPr>
        <p:spPr>
          <a:xfrm>
            <a:off x="244929" y="445295"/>
            <a:ext cx="115832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Staying informed on current events is the #1 reason people tune in, which speaks to the immediacy and engagement of TV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8ACB5-4777-9657-5D4A-058464B7A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5858-D71F-09F9-479E-352224F3E53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C2EC0-466A-10A0-909D-9EE2DD414DA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39CDD-3FD9-5C86-1D6E-4DDD08FC3D7B}"/>
              </a:ext>
            </a:extLst>
          </p:cNvPr>
          <p:cNvSpPr txBox="1"/>
          <p:nvPr/>
        </p:nvSpPr>
        <p:spPr>
          <a:xfrm>
            <a:off x="456264" y="6204141"/>
            <a:ext cx="1168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Q5. What is the main reason you watch news on TV? Base = All News Respondents. </a:t>
            </a:r>
            <a:r>
              <a:rPr lang="en-US" sz="800">
                <a:cs typeface="Helvetica" panose="020B0604020202020204" pitchFamily="34" charset="0"/>
              </a:rPr>
              <a:t>A35-54 respondents (n=766), Household Income $100K+ respondents (n=420), Employment Status – Full Time respondents (n=740).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Respondents could select any media.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12C02-EE3F-B5C4-45A1-7574760F3F44}"/>
              </a:ext>
            </a:extLst>
          </p:cNvPr>
          <p:cNvSpPr txBox="1"/>
          <p:nvPr/>
        </p:nvSpPr>
        <p:spPr>
          <a:xfrm>
            <a:off x="260546" y="2016057"/>
            <a:ext cx="11670907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say the main reason they watch news on TV is to stay informed about current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B49E3E-2A63-67AD-E38A-71E9121F50DF}"/>
              </a:ext>
            </a:extLst>
          </p:cNvPr>
          <p:cNvSpPr/>
          <p:nvPr/>
        </p:nvSpPr>
        <p:spPr>
          <a:xfrm>
            <a:off x="260546" y="2939845"/>
            <a:ext cx="3561511" cy="2831685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  <a:p>
            <a:pPr algn="ctr"/>
            <a:endParaRPr lang="en-US" sz="2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63D1FA-1EED-A641-7E89-0C9C9943C66B}"/>
              </a:ext>
            </a:extLst>
          </p:cNvPr>
          <p:cNvSpPr/>
          <p:nvPr/>
        </p:nvSpPr>
        <p:spPr>
          <a:xfrm>
            <a:off x="4315245" y="2939845"/>
            <a:ext cx="3561511" cy="2831685"/>
          </a:xfrm>
          <a:prstGeom prst="rect">
            <a:avLst/>
          </a:prstGeom>
          <a:solidFill>
            <a:srgbClr val="ED3C8D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  <a:p>
            <a:pPr algn="ctr"/>
            <a:endParaRPr lang="en-US" sz="2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5D4167-FB36-8385-9810-FA1445D3D19E}"/>
              </a:ext>
            </a:extLst>
          </p:cNvPr>
          <p:cNvSpPr/>
          <p:nvPr/>
        </p:nvSpPr>
        <p:spPr>
          <a:xfrm>
            <a:off x="8369944" y="2939845"/>
            <a:ext cx="3561511" cy="2831685"/>
          </a:xfrm>
          <a:prstGeom prst="rect">
            <a:avLst/>
          </a:prstGeom>
          <a:solidFill>
            <a:srgbClr val="4EBEA4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  <a:p>
            <a:pPr algn="ctr"/>
            <a:endParaRPr lang="en-US" sz="24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C586-555E-20F9-A3C6-B0E5A61E8A5F}"/>
              </a:ext>
            </a:extLst>
          </p:cNvPr>
          <p:cNvSpPr txBox="1"/>
          <p:nvPr/>
        </p:nvSpPr>
        <p:spPr>
          <a:xfrm>
            <a:off x="244929" y="3986644"/>
            <a:ext cx="3577128" cy="14773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A35-54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688758-9097-B352-6F04-5C23380459E9}"/>
              </a:ext>
            </a:extLst>
          </p:cNvPr>
          <p:cNvSpPr txBox="1"/>
          <p:nvPr/>
        </p:nvSpPr>
        <p:spPr>
          <a:xfrm>
            <a:off x="4315245" y="3986644"/>
            <a:ext cx="3561511" cy="14773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HHI $100K+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6EDB4-2252-2B61-9251-E322A8B8F5C4}"/>
              </a:ext>
            </a:extLst>
          </p:cNvPr>
          <p:cNvSpPr txBox="1"/>
          <p:nvPr/>
        </p:nvSpPr>
        <p:spPr>
          <a:xfrm>
            <a:off x="8369943" y="3986644"/>
            <a:ext cx="3561511" cy="14773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srgbClr val="1B1464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Full-Time Employed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A4504-88F1-C9FB-97FA-DFE4680C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97" y="2871356"/>
            <a:ext cx="1284393" cy="1284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77C19-DEFD-6473-94BE-FAD56A319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59" y="3068833"/>
            <a:ext cx="1061482" cy="1061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67CCE3-D800-5DFE-5CF2-A60E1F94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57" y="3023292"/>
            <a:ext cx="1061482" cy="10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8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1893E-B3F8-34C5-E479-91D65F966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B582802-3FC0-F76F-07BE-BBBE1C764981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32B34-0484-A76E-3822-D72EAF175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FE42E7-8CA3-5892-07D2-3F364E78889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A2B179-F595-D26A-8339-64EC22A0CA5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CEF2324-74CC-EF69-3578-E6B08A1797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27810"/>
              </p:ext>
            </p:extLst>
          </p:nvPr>
        </p:nvGraphicFramePr>
        <p:xfrm>
          <a:off x="131157" y="2644781"/>
          <a:ext cx="5508196" cy="352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A114C0-FA90-BF97-357E-C91ED855F772}"/>
              </a:ext>
            </a:extLst>
          </p:cNvPr>
          <p:cNvCxnSpPr>
            <a:cxnSpLocks/>
          </p:cNvCxnSpPr>
          <p:nvPr/>
        </p:nvCxnSpPr>
        <p:spPr>
          <a:xfrm>
            <a:off x="6001546" y="2466064"/>
            <a:ext cx="0" cy="3523593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D7AEFD-7128-7FD4-5291-B865CC4719D9}"/>
              </a:ext>
            </a:extLst>
          </p:cNvPr>
          <p:cNvSpPr txBox="1"/>
          <p:nvPr/>
        </p:nvSpPr>
        <p:spPr>
          <a:xfrm>
            <a:off x="928636" y="2294129"/>
            <a:ext cx="3913238" cy="314681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Speed of </a:t>
            </a:r>
            <a:r>
              <a:rPr kumimoji="0" lang="en-US" sz="1400" b="1" i="0" u="sng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breaking news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coverage on TV </a:t>
            </a:r>
            <a:endParaRPr kumimoji="0" lang="en-US" sz="1200" b="1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E494A6B-853A-DEC3-07CC-4B06A75EEC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898540"/>
              </p:ext>
            </p:extLst>
          </p:nvPr>
        </p:nvGraphicFramePr>
        <p:xfrm>
          <a:off x="6339292" y="2648582"/>
          <a:ext cx="5508196" cy="3523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C40D3B-B925-7E4E-6FE4-CF24EE81421B}"/>
              </a:ext>
            </a:extLst>
          </p:cNvPr>
          <p:cNvSpPr txBox="1"/>
          <p:nvPr/>
        </p:nvSpPr>
        <p:spPr>
          <a:xfrm>
            <a:off x="6672456" y="2294129"/>
            <a:ext cx="4841869" cy="306109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strike="noStrike" kern="1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Information about </a:t>
            </a:r>
            <a:r>
              <a:rPr kumimoji="0" lang="en-US" sz="1400" b="1" i="0" u="sng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 community</a:t>
            </a:r>
            <a:r>
              <a:rPr kumimoji="0" lang="en-US" sz="1400" b="1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local TV news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F43F0-DEC4-3BDE-1627-CF7DF55C1F3A}"/>
              </a:ext>
            </a:extLst>
          </p:cNvPr>
          <p:cNvSpPr txBox="1"/>
          <p:nvPr/>
        </p:nvSpPr>
        <p:spPr>
          <a:xfrm>
            <a:off x="1012073" y="181538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are satisfied with the following…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A50990-7A77-DD79-5FBD-F6DCE96B7999}"/>
              </a:ext>
            </a:extLst>
          </p:cNvPr>
          <p:cNvSpPr/>
          <p:nvPr/>
        </p:nvSpPr>
        <p:spPr>
          <a:xfrm>
            <a:off x="244929" y="445295"/>
            <a:ext cx="11947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High-Value audiences particularly appreciate TV news as a timely,  relevant source for breaking news and local community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219B1-CBB9-88BC-0123-F9270AC77D68}"/>
              </a:ext>
            </a:extLst>
          </p:cNvPr>
          <p:cNvSpPr txBox="1"/>
          <p:nvPr/>
        </p:nvSpPr>
        <p:spPr>
          <a:xfrm>
            <a:off x="461688" y="6205778"/>
            <a:ext cx="1170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Q10. Please indicate your overall level of satisfaction with the following. Reflects respondents who answered ‘satisfied’ or ‘very satisfied’ &amp; ‘dissatisfied’ or ‘very dissatisfied.’ Base = All News Respondents. </a:t>
            </a:r>
            <a:r>
              <a:rPr lang="en-US" sz="800">
                <a:solidFill>
                  <a:srgbClr val="1F1A62"/>
                </a:solidFill>
                <a:cs typeface="Helvetica" panose="020B0604020202020204" pitchFamily="34" charset="0"/>
              </a:rPr>
              <a:t>A35-54 respondents (n=422), Household Income $100K+ respondents (n=298), Employment Status – Full Time respondents (n=492).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9B3D1-910E-B212-2B2E-0CD25196E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F38879-90B7-4BB6-6B05-581967C34745}"/>
              </a:ext>
            </a:extLst>
          </p:cNvPr>
          <p:cNvSpPr>
            <a:spLocks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C26DDA6-4F23-7B78-A1A4-2BB7F81C41DA}"/>
              </a:ext>
            </a:extLst>
          </p:cNvPr>
          <p:cNvSpPr/>
          <p:nvPr/>
        </p:nvSpPr>
        <p:spPr>
          <a:xfrm>
            <a:off x="244929" y="445295"/>
            <a:ext cx="1162195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</a:rPr>
              <a:t>fact, they’re much more likely to go to TV news first over social media for breaking news coverage and updates on major news stories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A4C30-0A70-DA80-9381-FDFDFBBFD6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F5BDD-89FB-A545-8CE9-FD65C016B6B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70A858-E5DA-6783-686F-A682A260D1A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60A80-12A8-7F91-FDAC-46188C69075D}"/>
              </a:ext>
            </a:extLst>
          </p:cNvPr>
          <p:cNvSpPr txBox="1"/>
          <p:nvPr/>
        </p:nvSpPr>
        <p:spPr>
          <a:xfrm>
            <a:off x="456264" y="6199450"/>
            <a:ext cx="11211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Source: Dynata, Media Consumption and Political Sentiment survey, fielded December 2025 (n=2,319). Survey base: A18+ U.S. respondents. Q8. Where do you go first for the following information? Base = All News Respondents.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rPr>
              <a:t>A35-54 respondents (n=422), Household Income $100K+ respondents (n=298), Employment Status – Full Time respondents (n=492).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520E1-8A3B-5A87-17BD-A9FE45AF5B50}"/>
              </a:ext>
            </a:extLst>
          </p:cNvPr>
          <p:cNvSpPr txBox="1"/>
          <p:nvPr/>
        </p:nvSpPr>
        <p:spPr>
          <a:xfrm>
            <a:off x="1012073" y="1860358"/>
            <a:ext cx="10435698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% of respondents who go to the following media first for the following</a:t>
            </a:r>
            <a:endParaRPr kumimoji="0" lang="en-US" sz="1400" b="0" i="0" u="sng" strike="noStrike" kern="1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2A4D24-51D4-60FD-E65B-1238C18923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051100"/>
              </p:ext>
            </p:extLst>
          </p:nvPr>
        </p:nvGraphicFramePr>
        <p:xfrm>
          <a:off x="895965" y="2175733"/>
          <a:ext cx="10561320" cy="1898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00B7FA-410C-7E7B-EFD5-F01A6139AF1B}"/>
              </a:ext>
            </a:extLst>
          </p:cNvPr>
          <p:cNvSpPr txBox="1"/>
          <p:nvPr/>
        </p:nvSpPr>
        <p:spPr>
          <a:xfrm rot="16200000">
            <a:off x="-115745" y="3084917"/>
            <a:ext cx="1700920" cy="338554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+mj-lt"/>
              </a:rPr>
              <a:t>Breaking News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9CA69-7BFF-A960-28EB-20E3FEA07BE6}"/>
              </a:ext>
            </a:extLst>
          </p:cNvPr>
          <p:cNvSpPr txBox="1"/>
          <p:nvPr/>
        </p:nvSpPr>
        <p:spPr>
          <a:xfrm rot="16200000">
            <a:off x="-115745" y="5041416"/>
            <a:ext cx="1700920" cy="584775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+mj-lt"/>
              </a:rPr>
              <a:t>Quick Updates on a Major Story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B9AF10B-3C91-9F39-FE64-297AD3B2B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175201"/>
              </p:ext>
            </p:extLst>
          </p:nvPr>
        </p:nvGraphicFramePr>
        <p:xfrm>
          <a:off x="937804" y="4316071"/>
          <a:ext cx="10561320" cy="1640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B39785-D890-1A1E-9F8A-847393740E27}"/>
              </a:ext>
            </a:extLst>
          </p:cNvPr>
          <p:cNvCxnSpPr>
            <a:cxnSpLocks/>
          </p:cNvCxnSpPr>
          <p:nvPr/>
        </p:nvCxnSpPr>
        <p:spPr>
          <a:xfrm>
            <a:off x="327830" y="4241561"/>
            <a:ext cx="11536341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439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1464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Karolina Guillen</DisplayName>
        <AccountId>14</AccountId>
        <AccountType/>
      </UserInfo>
      <UserInfo>
        <DisplayName>Reed Kiely</DisplayName>
        <AccountId>39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Kailyn Hartmann</DisplayName>
        <AccountId>153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E7F31BD-D65D-4CC1-BFC7-2D8512CD20A6}"/>
</file>

<file path=customXml/itemProps2.xml><?xml version="1.0" encoding="utf-8"?>
<ds:datastoreItem xmlns:ds="http://schemas.openxmlformats.org/officeDocument/2006/customXml" ds:itemID="{1B49E31A-019A-4DE8-9C1C-A5D31AA901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F35E04-B3E2-48CE-BC5F-C23267EB64F8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9f6166fe-9f5b-43aa-b8a9-b4d7ad530bda"/>
    <ds:schemaRef ds:uri="a86b28e8-29a6-4ab8-af18-2a7f61acfad2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5556</Words>
  <Application>Microsoft Office PowerPoint</Application>
  <PresentationFormat>Widescreen</PresentationFormat>
  <Paragraphs>459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Helvetica Bold</vt:lpstr>
      <vt:lpstr>Helvetica-Light</vt:lpstr>
      <vt:lpstr>Helvetica-Lightoblique</vt:lpstr>
      <vt:lpstr>1_Office Theme</vt:lpstr>
      <vt:lpstr>Office Theme</vt:lpstr>
      <vt:lpstr>2_Office Theme</vt:lpstr>
      <vt:lpstr>3_Office Theme</vt:lpstr>
      <vt:lpstr>And That’s The Way It Is How TV News Provides Scale, Attention &amp; Engagement For High-Value Audiences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Dixon;leahm@thevab.com</dc:creator>
  <cp:lastModifiedBy>Leah Pujalte</cp:lastModifiedBy>
  <cp:revision>1</cp:revision>
  <cp:lastPrinted>2023-01-18T15:48:39Z</cp:lastPrinted>
  <dcterms:created xsi:type="dcterms:W3CDTF">2022-11-04T21:07:35Z</dcterms:created>
  <dcterms:modified xsi:type="dcterms:W3CDTF">2026-04-07T17:29:26Z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0x0101002ABCF5620D45EF4AA969D5E9CFDA206E</vt:lpwstr>
  </property>
</Properties>
</file>