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4" r:id="rId5"/>
  </p:sldMasterIdLst>
  <p:notesMasterIdLst>
    <p:notesMasterId r:id="rId53"/>
  </p:notesMasterIdLst>
  <p:sldIdLst>
    <p:sldId id="2842" r:id="rId6"/>
    <p:sldId id="2144327902" r:id="rId7"/>
    <p:sldId id="2144327877" r:id="rId8"/>
    <p:sldId id="2144328008" r:id="rId9"/>
    <p:sldId id="2144327856" r:id="rId10"/>
    <p:sldId id="2144328049" r:id="rId11"/>
    <p:sldId id="2144327868" r:id="rId12"/>
    <p:sldId id="2144327988" r:id="rId13"/>
    <p:sldId id="2144327966" r:id="rId14"/>
    <p:sldId id="2144327931" r:id="rId15"/>
    <p:sldId id="2144328050" r:id="rId16"/>
    <p:sldId id="2144328068" r:id="rId17"/>
    <p:sldId id="2144328011" r:id="rId18"/>
    <p:sldId id="2144328016" r:id="rId19"/>
    <p:sldId id="2144327956" r:id="rId20"/>
    <p:sldId id="2144327995" r:id="rId21"/>
    <p:sldId id="2144328058" r:id="rId22"/>
    <p:sldId id="2144328002" r:id="rId23"/>
    <p:sldId id="2144328003" r:id="rId24"/>
    <p:sldId id="2144328042" r:id="rId25"/>
    <p:sldId id="2144327537" r:id="rId26"/>
    <p:sldId id="2144327991" r:id="rId27"/>
    <p:sldId id="2144328017" r:id="rId28"/>
    <p:sldId id="2144328059" r:id="rId29"/>
    <p:sldId id="2144328065" r:id="rId30"/>
    <p:sldId id="2144328021" r:id="rId31"/>
    <p:sldId id="2144328022" r:id="rId32"/>
    <p:sldId id="2144328023" r:id="rId33"/>
    <p:sldId id="2144327992" r:id="rId34"/>
    <p:sldId id="2144328024" r:id="rId35"/>
    <p:sldId id="2144328056" r:id="rId36"/>
    <p:sldId id="2144328027" r:id="rId37"/>
    <p:sldId id="2144328028" r:id="rId38"/>
    <p:sldId id="2144328044" r:id="rId39"/>
    <p:sldId id="2144328030" r:id="rId40"/>
    <p:sldId id="2144327993" r:id="rId41"/>
    <p:sldId id="2144328031" r:id="rId42"/>
    <p:sldId id="2144328057" r:id="rId43"/>
    <p:sldId id="2144328034" r:id="rId44"/>
    <p:sldId id="2144328035" r:id="rId45"/>
    <p:sldId id="2144328045" r:id="rId46"/>
    <p:sldId id="2144328037" r:id="rId47"/>
    <p:sldId id="2144328075" r:id="rId48"/>
    <p:sldId id="280" r:id="rId49"/>
    <p:sldId id="286" r:id="rId50"/>
    <p:sldId id="298" r:id="rId51"/>
    <p:sldId id="2144328009" r:id="rId52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h Montner Dixon" initials="LMD" lastIdx="23" clrIdx="0">
    <p:extLst>
      <p:ext uri="{19B8F6BF-5375-455C-9EA6-DF929625EA0E}">
        <p15:presenceInfo xmlns:p15="http://schemas.microsoft.com/office/powerpoint/2012/main" userId="S::leahm@thevab.com::d5b2ae9e-9213-4442-b7df-4db8cbe51e5d" providerId="AD"/>
      </p:ext>
    </p:extLst>
  </p:cmAuthor>
  <p:cmAuthor id="2" name="Jason Wiese" initials="JW" lastIdx="25" clrIdx="1">
    <p:extLst>
      <p:ext uri="{19B8F6BF-5375-455C-9EA6-DF929625EA0E}">
        <p15:presenceInfo xmlns:p15="http://schemas.microsoft.com/office/powerpoint/2012/main" userId="S::jasonw@thevab.com::4bff8d5b-7de6-4655-b397-69b0afc81113" providerId="AD"/>
      </p:ext>
    </p:extLst>
  </p:cmAuthor>
  <p:cmAuthor id="3" name="Karolina Guillen" initials="KG" lastIdx="4" clrIdx="2">
    <p:extLst>
      <p:ext uri="{19B8F6BF-5375-455C-9EA6-DF929625EA0E}">
        <p15:presenceInfo xmlns:p15="http://schemas.microsoft.com/office/powerpoint/2012/main" userId="S::karolinaG@thevab.com::c1c08796-a0be-47c6-af52-5d31fd96ec50" providerId="AD"/>
      </p:ext>
    </p:extLst>
  </p:cmAuthor>
  <p:cmAuthor id="4" name="Marianne Vita" initials="MV" lastIdx="64" clrIdx="3">
    <p:extLst>
      <p:ext uri="{19B8F6BF-5375-455C-9EA6-DF929625EA0E}">
        <p15:presenceInfo xmlns:p15="http://schemas.microsoft.com/office/powerpoint/2012/main" userId="S::mariannev@thevab.com::35b1102d-d340-4a85-a709-12ee727aa48b" providerId="AD"/>
      </p:ext>
    </p:extLst>
  </p:cmAuthor>
  <p:cmAuthor id="5" name="Danielle Delauro" initials="DD" lastIdx="97" clrIdx="4">
    <p:extLst>
      <p:ext uri="{19B8F6BF-5375-455C-9EA6-DF929625EA0E}">
        <p15:presenceInfo xmlns:p15="http://schemas.microsoft.com/office/powerpoint/2012/main" userId="S::danielled@thevab.com::79c3a64d-209a-45df-902b-7cba6cccfd68" providerId="AD"/>
      </p:ext>
    </p:extLst>
  </p:cmAuthor>
  <p:cmAuthor id="6" name="Reed Kiely" initials="RK" lastIdx="73" clrIdx="5">
    <p:extLst>
      <p:ext uri="{19B8F6BF-5375-455C-9EA6-DF929625EA0E}">
        <p15:presenceInfo xmlns:p15="http://schemas.microsoft.com/office/powerpoint/2012/main" userId="S::reedk@thevab.com::768be38e-2fb5-40ce-925d-bd8e9d9e3c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C8D"/>
    <a:srgbClr val="4EBEA4"/>
    <a:srgbClr val="00BFF2"/>
    <a:srgbClr val="1F1A62"/>
    <a:srgbClr val="FFE600"/>
    <a:srgbClr val="7ED2F6"/>
    <a:srgbClr val="E2E8F1"/>
    <a:srgbClr val="D0D8E0"/>
    <a:srgbClr val="1B146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93FAE0-8587-434D-BD61-564B9A8E1F5C}" v="2" dt="2021-12-06T15:04:0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FB6DFBAE-9765-42CD-AD11-A8B010FDAF38}"/>
    <pc:docChg chg="undo custSel modSld">
      <pc:chgData name="Jason Wiese" userId="4bff8d5b-7de6-4655-b397-69b0afc81113" providerId="ADAL" clId="{FB6DFBAE-9765-42CD-AD11-A8B010FDAF38}" dt="2021-08-31T02:38:11.594" v="1" actId="20577"/>
      <pc:docMkLst>
        <pc:docMk/>
      </pc:docMkLst>
      <pc:sldChg chg="modSp mod">
        <pc:chgData name="Jason Wiese" userId="4bff8d5b-7de6-4655-b397-69b0afc81113" providerId="ADAL" clId="{FB6DFBAE-9765-42CD-AD11-A8B010FDAF38}" dt="2021-08-31T02:38:11.594" v="1" actId="20577"/>
        <pc:sldMkLst>
          <pc:docMk/>
          <pc:sldMk cId="2286362224" sldId="2144327868"/>
        </pc:sldMkLst>
        <pc:spChg chg="mod">
          <ac:chgData name="Jason Wiese" userId="4bff8d5b-7de6-4655-b397-69b0afc81113" providerId="ADAL" clId="{FB6DFBAE-9765-42CD-AD11-A8B010FDAF38}" dt="2021-08-31T02:38:11.594" v="1" actId="20577"/>
          <ac:spMkLst>
            <pc:docMk/>
            <pc:sldMk cId="2286362224" sldId="2144327868"/>
            <ac:spMk id="14" creationId="{286926F7-7986-4D57-A7E7-9D65FAA31B93}"/>
          </ac:spMkLst>
        </pc:spChg>
      </pc:sldChg>
    </pc:docChg>
  </pc:docChgLst>
  <pc:docChgLst>
    <pc:chgData name="Leah Montner Dixon" userId="d5b2ae9e-9213-4442-b7df-4db8cbe51e5d" providerId="ADAL" clId="{03BA7044-F29E-4B5F-A882-9008760A9C8D}"/>
    <pc:docChg chg="undo redo custSel modSld">
      <pc:chgData name="Leah Montner Dixon" userId="d5b2ae9e-9213-4442-b7df-4db8cbe51e5d" providerId="ADAL" clId="{03BA7044-F29E-4B5F-A882-9008760A9C8D}" dt="2021-06-16T13:51:55.993" v="7" actId="14100"/>
      <pc:docMkLst>
        <pc:docMk/>
      </pc:docMkLst>
      <pc:sldChg chg="delSp mod">
        <pc:chgData name="Leah Montner Dixon" userId="d5b2ae9e-9213-4442-b7df-4db8cbe51e5d" providerId="ADAL" clId="{03BA7044-F29E-4B5F-A882-9008760A9C8D}" dt="2021-06-16T13:50:22.721" v="0" actId="478"/>
        <pc:sldMkLst>
          <pc:docMk/>
          <pc:sldMk cId="2646792355" sldId="2842"/>
        </pc:sldMkLst>
        <pc:spChg chg="del">
          <ac:chgData name="Leah Montner Dixon" userId="d5b2ae9e-9213-4442-b7df-4db8cbe51e5d" providerId="ADAL" clId="{03BA7044-F29E-4B5F-A882-9008760A9C8D}" dt="2021-06-16T13:50:22.721" v="0" actId="478"/>
          <ac:spMkLst>
            <pc:docMk/>
            <pc:sldMk cId="2646792355" sldId="2842"/>
            <ac:spMk id="18" creationId="{D7F710D7-A56C-40E3-8D04-82026B4F1F6A}"/>
          </ac:spMkLst>
        </pc:spChg>
        <pc:picChg chg="del">
          <ac:chgData name="Leah Montner Dixon" userId="d5b2ae9e-9213-4442-b7df-4db8cbe51e5d" providerId="ADAL" clId="{03BA7044-F29E-4B5F-A882-9008760A9C8D}" dt="2021-06-16T13:50:22.721" v="0" actId="478"/>
          <ac:picMkLst>
            <pc:docMk/>
            <pc:sldMk cId="2646792355" sldId="2842"/>
            <ac:picMk id="13" creationId="{6A797505-C190-4224-AF2B-C5BCB3CC2EAB}"/>
          </ac:picMkLst>
        </pc:picChg>
      </pc:sldChg>
      <pc:sldChg chg="delSp modSp mod">
        <pc:chgData name="Leah Montner Dixon" userId="d5b2ae9e-9213-4442-b7df-4db8cbe51e5d" providerId="ADAL" clId="{03BA7044-F29E-4B5F-A882-9008760A9C8D}" dt="2021-06-16T13:51:55.993" v="7" actId="14100"/>
        <pc:sldMkLst>
          <pc:docMk/>
          <pc:sldMk cId="1696331822" sldId="2144327902"/>
        </pc:sldMkLst>
        <pc:spChg chg="mod">
          <ac:chgData name="Leah Montner Dixon" userId="d5b2ae9e-9213-4442-b7df-4db8cbe51e5d" providerId="ADAL" clId="{03BA7044-F29E-4B5F-A882-9008760A9C8D}" dt="2021-06-16T13:51:55.993" v="7" actId="14100"/>
          <ac:spMkLst>
            <pc:docMk/>
            <pc:sldMk cId="1696331822" sldId="2144327902"/>
            <ac:spMk id="3" creationId="{26926955-E076-456A-B756-31BCB511CA21}"/>
          </ac:spMkLst>
        </pc:spChg>
        <pc:picChg chg="del">
          <ac:chgData name="Leah Montner Dixon" userId="d5b2ae9e-9213-4442-b7df-4db8cbe51e5d" providerId="ADAL" clId="{03BA7044-F29E-4B5F-A882-9008760A9C8D}" dt="2021-06-16T13:50:45.695" v="1" actId="478"/>
          <ac:picMkLst>
            <pc:docMk/>
            <pc:sldMk cId="1696331822" sldId="2144327902"/>
            <ac:picMk id="23" creationId="{FB1DCE02-1C2D-4006-B1E0-B5F363168763}"/>
          </ac:picMkLst>
        </pc:picChg>
      </pc:sldChg>
      <pc:sldChg chg="delSp modSp mod">
        <pc:chgData name="Leah Montner Dixon" userId="d5b2ae9e-9213-4442-b7df-4db8cbe51e5d" providerId="ADAL" clId="{03BA7044-F29E-4B5F-A882-9008760A9C8D}" dt="2021-06-16T13:51:26.543" v="3" actId="20577"/>
        <pc:sldMkLst>
          <pc:docMk/>
          <pc:sldMk cId="4140259653" sldId="2144328009"/>
        </pc:sldMkLst>
        <pc:spChg chg="mod">
          <ac:chgData name="Leah Montner Dixon" userId="d5b2ae9e-9213-4442-b7df-4db8cbe51e5d" providerId="ADAL" clId="{03BA7044-F29E-4B5F-A882-9008760A9C8D}" dt="2021-06-16T13:51:26.543" v="3" actId="20577"/>
          <ac:spMkLst>
            <pc:docMk/>
            <pc:sldMk cId="4140259653" sldId="2144328009"/>
            <ac:spMk id="3" creationId="{26926955-E076-456A-B756-31BCB511CA21}"/>
          </ac:spMkLst>
        </pc:spChg>
        <pc:picChg chg="del">
          <ac:chgData name="Leah Montner Dixon" userId="d5b2ae9e-9213-4442-b7df-4db8cbe51e5d" providerId="ADAL" clId="{03BA7044-F29E-4B5F-A882-9008760A9C8D}" dt="2021-06-16T13:51:20.486" v="2" actId="478"/>
          <ac:picMkLst>
            <pc:docMk/>
            <pc:sldMk cId="4140259653" sldId="2144328009"/>
            <ac:picMk id="4" creationId="{BFAE8EF9-26A5-482C-8ED5-5A645B90DA91}"/>
          </ac:picMkLst>
        </pc:picChg>
      </pc:sldChg>
    </pc:docChg>
  </pc:docChgLst>
  <pc:docChgLst>
    <pc:chgData name="Leah Montner Dixon" userId="d5b2ae9e-9213-4442-b7df-4db8cbe51e5d" providerId="ADAL" clId="{B593FAE0-8587-434D-BD61-564B9A8E1F5C}"/>
    <pc:docChg chg="undo custSel modSld">
      <pc:chgData name="Leah Montner Dixon" userId="d5b2ae9e-9213-4442-b7df-4db8cbe51e5d" providerId="ADAL" clId="{B593FAE0-8587-434D-BD61-564B9A8E1F5C}" dt="2021-12-06T15:04:01.475" v="12"/>
      <pc:docMkLst>
        <pc:docMk/>
      </pc:docMkLst>
      <pc:sldChg chg="addSp delSp modSp mod">
        <pc:chgData name="Leah Montner Dixon" userId="d5b2ae9e-9213-4442-b7df-4db8cbe51e5d" providerId="ADAL" clId="{B593FAE0-8587-434D-BD61-564B9A8E1F5C}" dt="2021-12-06T15:04:01.475" v="12"/>
        <pc:sldMkLst>
          <pc:docMk/>
          <pc:sldMk cId="4212683403" sldId="2144327877"/>
        </pc:sldMkLst>
        <pc:spChg chg="mod">
          <ac:chgData name="Leah Montner Dixon" userId="d5b2ae9e-9213-4442-b7df-4db8cbe51e5d" providerId="ADAL" clId="{B593FAE0-8587-434D-BD61-564B9A8E1F5C}" dt="2021-12-06T15:00:01.401" v="0" actId="1076"/>
          <ac:spMkLst>
            <pc:docMk/>
            <pc:sldMk cId="4212683403" sldId="2144327877"/>
            <ac:spMk id="3" creationId="{04D51C8E-7DBD-468F-8413-E52C3CC99149}"/>
          </ac:spMkLst>
        </pc:spChg>
        <pc:spChg chg="mod">
          <ac:chgData name="Leah Montner Dixon" userId="d5b2ae9e-9213-4442-b7df-4db8cbe51e5d" providerId="ADAL" clId="{B593FAE0-8587-434D-BD61-564B9A8E1F5C}" dt="2021-12-06T15:03:08.170" v="3" actId="1076"/>
          <ac:spMkLst>
            <pc:docMk/>
            <pc:sldMk cId="4212683403" sldId="2144327877"/>
            <ac:spMk id="8" creationId="{C8C88E02-F6D0-44F0-B46B-CFF324F72288}"/>
          </ac:spMkLst>
        </pc:spChg>
        <pc:spChg chg="mod">
          <ac:chgData name="Leah Montner Dixon" userId="d5b2ae9e-9213-4442-b7df-4db8cbe51e5d" providerId="ADAL" clId="{B593FAE0-8587-434D-BD61-564B9A8E1F5C}" dt="2021-12-06T15:03:36.202" v="10"/>
          <ac:spMkLst>
            <pc:docMk/>
            <pc:sldMk cId="4212683403" sldId="2144327877"/>
            <ac:spMk id="21" creationId="{079D04CA-35FF-4320-A06E-87F2D7AC5E31}"/>
          </ac:spMkLst>
        </pc:spChg>
        <pc:spChg chg="add del mod">
          <ac:chgData name="Leah Montner Dixon" userId="d5b2ae9e-9213-4442-b7df-4db8cbe51e5d" providerId="ADAL" clId="{B593FAE0-8587-434D-BD61-564B9A8E1F5C}" dt="2021-12-06T15:03:51.066" v="11"/>
          <ac:spMkLst>
            <pc:docMk/>
            <pc:sldMk cId="4212683403" sldId="2144327877"/>
            <ac:spMk id="31" creationId="{D0BAD055-91AD-4520-994B-4F672A06C61C}"/>
          </ac:spMkLst>
        </pc:spChg>
        <pc:spChg chg="mod">
          <ac:chgData name="Leah Montner Dixon" userId="d5b2ae9e-9213-4442-b7df-4db8cbe51e5d" providerId="ADAL" clId="{B593FAE0-8587-434D-BD61-564B9A8E1F5C}" dt="2021-12-06T15:04:01.475" v="12"/>
          <ac:spMkLst>
            <pc:docMk/>
            <pc:sldMk cId="4212683403" sldId="2144327877"/>
            <ac:spMk id="32" creationId="{9F892B9F-9B52-4AD9-9785-2F644E29E7E6}"/>
          </ac:spMkLst>
        </pc:spChg>
      </pc:sldChg>
    </pc:docChg>
  </pc:docChgLst>
  <pc:docChgLst>
    <pc:chgData name="Leah Montner Dixon" userId="d5b2ae9e-9213-4442-b7df-4db8cbe51e5d" providerId="ADAL" clId="{39AD7A4C-62D2-475F-A32D-7A614B2058F5}"/>
    <pc:docChg chg="custSel modSld">
      <pc:chgData name="Leah Montner Dixon" userId="d5b2ae9e-9213-4442-b7df-4db8cbe51e5d" providerId="ADAL" clId="{39AD7A4C-62D2-475F-A32D-7A614B2058F5}" dt="2021-06-21T16:02:08.085" v="45"/>
      <pc:docMkLst>
        <pc:docMk/>
      </pc:docMkLst>
      <pc:sldChg chg="addSp modSp">
        <pc:chgData name="Leah Montner Dixon" userId="d5b2ae9e-9213-4442-b7df-4db8cbe51e5d" providerId="ADAL" clId="{39AD7A4C-62D2-475F-A32D-7A614B2058F5}" dt="2021-06-21T16:02:08.085" v="45"/>
        <pc:sldMkLst>
          <pc:docMk/>
          <pc:sldMk cId="2646792355" sldId="2842"/>
        </pc:sldMkLst>
        <pc:picChg chg="add mod">
          <ac:chgData name="Leah Montner Dixon" userId="d5b2ae9e-9213-4442-b7df-4db8cbe51e5d" providerId="ADAL" clId="{39AD7A4C-62D2-475F-A32D-7A614B2058F5}" dt="2021-06-21T16:02:08.085" v="45"/>
          <ac:picMkLst>
            <pc:docMk/>
            <pc:sldMk cId="2646792355" sldId="2842"/>
            <ac:picMk id="9" creationId="{8E2817A4-CB62-4B63-ACB4-F75B9DDD5D1A}"/>
          </ac:picMkLst>
        </pc:picChg>
      </pc:sldChg>
      <pc:sldChg chg="addSp delSp modSp mod">
        <pc:chgData name="Leah Montner Dixon" userId="d5b2ae9e-9213-4442-b7df-4db8cbe51e5d" providerId="ADAL" clId="{39AD7A4C-62D2-475F-A32D-7A614B2058F5}" dt="2021-06-16T14:07:11.407" v="44" actId="1076"/>
        <pc:sldMkLst>
          <pc:docMk/>
          <pc:sldMk cId="1696331822" sldId="2144327902"/>
        </pc:sldMkLst>
        <pc:picChg chg="add mod ord">
          <ac:chgData name="Leah Montner Dixon" userId="d5b2ae9e-9213-4442-b7df-4db8cbe51e5d" providerId="ADAL" clId="{39AD7A4C-62D2-475F-A32D-7A614B2058F5}" dt="2021-06-16T14:06:18.068" v="20" actId="167"/>
          <ac:picMkLst>
            <pc:docMk/>
            <pc:sldMk cId="1696331822" sldId="2144327902"/>
            <ac:picMk id="5" creationId="{881B1FC5-4D6A-4049-B498-336F0CC495E0}"/>
          </ac:picMkLst>
        </pc:picChg>
        <pc:picChg chg="add mod ord">
          <ac:chgData name="Leah Montner Dixon" userId="d5b2ae9e-9213-4442-b7df-4db8cbe51e5d" providerId="ADAL" clId="{39AD7A4C-62D2-475F-A32D-7A614B2058F5}" dt="2021-06-16T14:07:11.407" v="44" actId="1076"/>
          <ac:picMkLst>
            <pc:docMk/>
            <pc:sldMk cId="1696331822" sldId="2144327902"/>
            <ac:picMk id="6" creationId="{0DEA6567-98EF-4A4D-9E80-10C127D6A9B6}"/>
          </ac:picMkLst>
        </pc:picChg>
        <pc:picChg chg="del">
          <ac:chgData name="Leah Montner Dixon" userId="d5b2ae9e-9213-4442-b7df-4db8cbe51e5d" providerId="ADAL" clId="{39AD7A4C-62D2-475F-A32D-7A614B2058F5}" dt="2021-06-16T14:06:19.141" v="21" actId="478"/>
          <ac:picMkLst>
            <pc:docMk/>
            <pc:sldMk cId="1696331822" sldId="2144327902"/>
            <ac:picMk id="16" creationId="{7E05FF48-4412-4DF5-BAEC-BE01BA8FEE5B}"/>
          </ac:picMkLst>
        </pc:picChg>
        <pc:picChg chg="del">
          <ac:chgData name="Leah Montner Dixon" userId="d5b2ae9e-9213-4442-b7df-4db8cbe51e5d" providerId="ADAL" clId="{39AD7A4C-62D2-475F-A32D-7A614B2058F5}" dt="2021-06-16T14:07:04.694" v="43" actId="478"/>
          <ac:picMkLst>
            <pc:docMk/>
            <pc:sldMk cId="1696331822" sldId="2144327902"/>
            <ac:picMk id="26" creationId="{DF6210C8-2836-4C29-94C7-F359EBA1A69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606011212240244"/>
          <c:y val="8.30032552196934E-2"/>
          <c:w val="0.58308008232231923"/>
          <c:h val="0.786824793955644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'Small Business' Agency Pros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has led to greater return on investment for our video buying &amp; planning</c:v>
                </c:pt>
                <c:pt idx="1">
                  <c:v>My organization plans to increase its investment in data &amp; analytics over the next 12 months</c:v>
                </c:pt>
                <c:pt idx="2">
                  <c:v>It has helped us make better informed decisions for our video strategy &amp; buying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0.77139999999999997</c:v>
                </c:pt>
                <c:pt idx="1">
                  <c:v>0.71430000000000005</c:v>
                </c:pt>
                <c:pt idx="2">
                  <c:v>0.8286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2-4C30-AD4A-608EEF0F48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'Large Business' Agency Pros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has led to greater return on investment for our video buying &amp; planning</c:v>
                </c:pt>
                <c:pt idx="1">
                  <c:v>My organization plans to increase its investment in data &amp; analytics over the next 12 months</c:v>
                </c:pt>
                <c:pt idx="2">
                  <c:v>It has helped us make better informed decisions for our video strategy &amp; buying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0.84509999999999996</c:v>
                </c:pt>
                <c:pt idx="1">
                  <c:v>0.92959999999999998</c:v>
                </c:pt>
                <c:pt idx="2">
                  <c:v>0.91549999999999998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72-4C30-AD4A-608EEF0F480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'Small' Brand Marketers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has led to greater return on investment for our video buying &amp; planning</c:v>
                </c:pt>
                <c:pt idx="1">
                  <c:v>My organization plans to increase its investment in data &amp; analytics over the next 12 months</c:v>
                </c:pt>
                <c:pt idx="2">
                  <c:v>It has helped us make better informed decisions for our video strategy &amp; buying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0.94289999999999996</c:v>
                </c:pt>
                <c:pt idx="1">
                  <c:v>0.9143</c:v>
                </c:pt>
                <c:pt idx="2">
                  <c:v>0.94289999999999996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72-4C30-AD4A-608EEF0F480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'Large' Brand Marketers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It has led to greater return on investment for our video buying &amp; planning</c:v>
                </c:pt>
                <c:pt idx="1">
                  <c:v>My organization plans to increase its investment in data &amp; analytics over the next 12 months</c:v>
                </c:pt>
                <c:pt idx="2">
                  <c:v>It has helped us make better informed decisions for our video strategy &amp; buying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0.9</c:v>
                </c:pt>
                <c:pt idx="1">
                  <c:v>0.92859999999999998</c:v>
                </c:pt>
                <c:pt idx="2">
                  <c:v>0.88570000000000004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72-4C30-AD4A-608EEF0F4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4310273877496716E-2"/>
          <c:y val="1.8264437414580198E-2"/>
          <c:w val="0.95705305908227212"/>
          <c:h val="5.7155225187090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8590559249141E-2"/>
          <c:y val="3.0530526800633976E-3"/>
          <c:w val="0.97652141286641703"/>
          <c:h val="0.8735387116261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Marketers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Buying</c:v>
                </c:pt>
                <c:pt idx="1">
                  <c:v>Planning</c:v>
                </c:pt>
                <c:pt idx="2">
                  <c:v>Ability to Deliver Outcomes</c:v>
                </c:pt>
                <c:pt idx="3">
                  <c:v>Media Measurement</c:v>
                </c:pt>
                <c:pt idx="4">
                  <c:v>Implementation Support</c:v>
                </c:pt>
                <c:pt idx="5">
                  <c:v>Reporting</c:v>
                </c:pt>
                <c:pt idx="6">
                  <c:v>Optimization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0.6452</c:v>
                </c:pt>
                <c:pt idx="1">
                  <c:v>0.6452</c:v>
                </c:pt>
                <c:pt idx="2">
                  <c:v>0.5645</c:v>
                </c:pt>
                <c:pt idx="3">
                  <c:v>0.5323</c:v>
                </c:pt>
                <c:pt idx="4">
                  <c:v>0.5161</c:v>
                </c:pt>
                <c:pt idx="5">
                  <c:v>0.5161</c:v>
                </c:pt>
                <c:pt idx="6">
                  <c:v>0.5161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4-4FD4-83E5-69A2068C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7593098421295E-4"/>
          <c:y val="6.6872399525433031E-3"/>
          <c:w val="0.99918552406901584"/>
          <c:h val="0.861713354732029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the Time (100%)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OTT Streaming Services</c:v>
                </c:pt>
                <c:pt idx="2">
                  <c:v>vMVPDs</c:v>
                </c:pt>
                <c:pt idx="3">
                  <c:v>TV Network streaming 
apps</c:v>
                </c:pt>
                <c:pt idx="4">
                  <c:v>MVPD streaming apps</c:v>
                </c:pt>
                <c:pt idx="5">
                  <c:v>Local TV</c:v>
                </c:pt>
                <c:pt idx="6">
                  <c:v>National TV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0.34</c:v>
                </c:pt>
                <c:pt idx="1">
                  <c:v>0.25</c:v>
                </c:pt>
                <c:pt idx="2">
                  <c:v>0.18</c:v>
                </c:pt>
                <c:pt idx="3">
                  <c:v>0.17</c:v>
                </c:pt>
                <c:pt idx="4">
                  <c:v>0.15</c:v>
                </c:pt>
                <c:pt idx="5">
                  <c:v>7.0000000000000007E-2</c:v>
                </c:pt>
                <c:pt idx="6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5-4225-A981-17F409FD0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 the Time (75%)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OTT Streaming Services</c:v>
                </c:pt>
                <c:pt idx="2">
                  <c:v>vMVPDs</c:v>
                </c:pt>
                <c:pt idx="3">
                  <c:v>TV Network streaming 
apps</c:v>
                </c:pt>
                <c:pt idx="4">
                  <c:v>MVPD streaming apps</c:v>
                </c:pt>
                <c:pt idx="5">
                  <c:v>Local TV</c:v>
                </c:pt>
                <c:pt idx="6">
                  <c:v>National TV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0.23</c:v>
                </c:pt>
                <c:pt idx="1">
                  <c:v>0.3</c:v>
                </c:pt>
                <c:pt idx="2">
                  <c:v>0.27</c:v>
                </c:pt>
                <c:pt idx="3">
                  <c:v>0.2</c:v>
                </c:pt>
                <c:pt idx="4">
                  <c:v>0.21</c:v>
                </c:pt>
                <c:pt idx="5">
                  <c:v>0.25</c:v>
                </c:pt>
                <c:pt idx="6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5-4225-A981-17F409FD01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 algn="just">
              <a:defRPr sz="11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tickLblSkip val="1"/>
        <c:noMultiLvlLbl val="0"/>
      </c:catAx>
      <c:valAx>
        <c:axId val="147649211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32910121105095"/>
          <c:y val="0.12212036800155848"/>
          <c:w val="0.48001163158396798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Extending target audience delivery and reach</c:v>
                </c:pt>
                <c:pt idx="1">
                  <c:v>Increase effectiveness of your entire media plan</c:v>
                </c:pt>
                <c:pt idx="2">
                  <c:v>Support purchase consideration with product/service information/differentiation</c:v>
                </c:pt>
                <c:pt idx="3">
                  <c:v>Directly attributable actions* within a specific attribution window</c:v>
                </c:pt>
                <c:pt idx="4">
                  <c:v>Create awareness</c:v>
                </c:pt>
                <c:pt idx="5">
                  <c:v>Purchase / sales conversions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0.74</c:v>
                </c:pt>
                <c:pt idx="1">
                  <c:v>0.69</c:v>
                </c:pt>
                <c:pt idx="2">
                  <c:v>0.63</c:v>
                </c:pt>
                <c:pt idx="3">
                  <c:v>0.63</c:v>
                </c:pt>
                <c:pt idx="4">
                  <c:v>0.6</c:v>
                </c:pt>
                <c:pt idx="5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B-4AFD-9AD1-7210DD5B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8590559249141E-2"/>
          <c:y val="3.0530526800633976E-3"/>
          <c:w val="0.97652141286641703"/>
          <c:h val="0.8735387116261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Marketers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Ability to Deliver Outcomes</c:v>
                </c:pt>
                <c:pt idx="1">
                  <c:v>Planning</c:v>
                </c:pt>
                <c:pt idx="2">
                  <c:v>Buying</c:v>
                </c:pt>
                <c:pt idx="3">
                  <c:v>Implementation Support</c:v>
                </c:pt>
                <c:pt idx="4">
                  <c:v>Optimization</c:v>
                </c:pt>
                <c:pt idx="5">
                  <c:v>Media Measurement</c:v>
                </c:pt>
                <c:pt idx="6">
                  <c:v>Reporting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0.5161</c:v>
                </c:pt>
                <c:pt idx="1">
                  <c:v>0.5161</c:v>
                </c:pt>
                <c:pt idx="2">
                  <c:v>0.4516</c:v>
                </c:pt>
                <c:pt idx="3">
                  <c:v>0.4516</c:v>
                </c:pt>
                <c:pt idx="4">
                  <c:v>0.4516</c:v>
                </c:pt>
                <c:pt idx="5">
                  <c:v>0.3871</c:v>
                </c:pt>
                <c:pt idx="6">
                  <c:v>0.3871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4-4FD4-83E5-69A2068C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89972876029485E-4"/>
          <c:y val="6.6871721082881327E-3"/>
          <c:w val="0.99918552406901584"/>
          <c:h val="0.880721705920881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the Time (100%)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OTT Streaming Services</c:v>
                </c:pt>
                <c:pt idx="2">
                  <c:v>MVPD streaming apps</c:v>
                </c:pt>
                <c:pt idx="3">
                  <c:v>TV Network streaming apps</c:v>
                </c:pt>
                <c:pt idx="4">
                  <c:v>vMVPDs</c:v>
                </c:pt>
                <c:pt idx="5">
                  <c:v>National TV</c:v>
                </c:pt>
                <c:pt idx="6">
                  <c:v>Local TV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0.14000000000000001</c:v>
                </c:pt>
                <c:pt idx="2">
                  <c:v>0.11</c:v>
                </c:pt>
                <c:pt idx="3">
                  <c:v>0.06</c:v>
                </c:pt>
                <c:pt idx="4">
                  <c:v>0.09</c:v>
                </c:pt>
                <c:pt idx="5">
                  <c:v>0.06</c:v>
                </c:pt>
                <c:pt idx="6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5-4225-A981-17F409FD0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 the Time (75%)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OTT Streaming Services</c:v>
                </c:pt>
                <c:pt idx="2">
                  <c:v>MVPD streaming apps</c:v>
                </c:pt>
                <c:pt idx="3">
                  <c:v>TV Network streaming apps</c:v>
                </c:pt>
                <c:pt idx="4">
                  <c:v>vMVPDs</c:v>
                </c:pt>
                <c:pt idx="5">
                  <c:v>National TV</c:v>
                </c:pt>
                <c:pt idx="6">
                  <c:v>Local TV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</c:v>
                </c:pt>
                <c:pt idx="1">
                  <c:v>0.34</c:v>
                </c:pt>
                <c:pt idx="2">
                  <c:v>0.28999999999999998</c:v>
                </c:pt>
                <c:pt idx="3">
                  <c:v>0.31</c:v>
                </c:pt>
                <c:pt idx="4">
                  <c:v>0.23</c:v>
                </c:pt>
                <c:pt idx="5">
                  <c:v>0.14000000000000001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5-4225-A981-17F409FD01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just"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70000000000000007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9501629221587"/>
          <c:y val="0.21277826129686914"/>
          <c:w val="0.61553505614801551"/>
          <c:h val="0.756331707831084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'Large' Brand Marketers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Planning</c:v>
                </c:pt>
                <c:pt idx="1">
                  <c:v>Buying</c:v>
                </c:pt>
                <c:pt idx="2">
                  <c:v>Ability to Deliver Outcomes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0.68179999999999996</c:v>
                </c:pt>
                <c:pt idx="1">
                  <c:v>0.71209999999999996</c:v>
                </c:pt>
                <c:pt idx="2">
                  <c:v>0.63639999999999997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B-4BD4-B8FE-26B4FC6ED5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'Small' Brand Marketers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Planning</c:v>
                </c:pt>
                <c:pt idx="1">
                  <c:v>Buying</c:v>
                </c:pt>
                <c:pt idx="2">
                  <c:v>Ability to Deliver Outcomes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0.7429</c:v>
                </c:pt>
                <c:pt idx="1">
                  <c:v>0.7429</c:v>
                </c:pt>
                <c:pt idx="2">
                  <c:v>0.68569999999999998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38-42BE-98AA-B68308AB6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'Large Business' Agency Pros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Planning</c:v>
                </c:pt>
                <c:pt idx="1">
                  <c:v>Buying</c:v>
                </c:pt>
                <c:pt idx="2">
                  <c:v>Ability to Deliver Outcomes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0.6452</c:v>
                </c:pt>
                <c:pt idx="1">
                  <c:v>0.6452</c:v>
                </c:pt>
                <c:pt idx="2">
                  <c:v>0.5645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38-42BE-98AA-B68308AB6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'Small Business' Agency Pros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Planning</c:v>
                </c:pt>
                <c:pt idx="1">
                  <c:v>Buying</c:v>
                </c:pt>
                <c:pt idx="2">
                  <c:v>Ability to Deliver Outcomes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0.5161</c:v>
                </c:pt>
                <c:pt idx="1">
                  <c:v>0.4516</c:v>
                </c:pt>
                <c:pt idx="2">
                  <c:v>0.5161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38-42BE-98AA-B68308AB6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8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4952688573357402E-2"/>
          <c:y val="0.11097111188352064"/>
          <c:w val="0.82807251560124484"/>
          <c:h val="6.0192909280500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425429855082253"/>
          <c:y val="0.12212036800155848"/>
          <c:w val="0.51081437144336173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Engage viewers</c:v>
                </c:pt>
                <c:pt idx="1">
                  <c:v>Directly attributable actions* within a specific attribution window</c:v>
                </c:pt>
                <c:pt idx="2">
                  <c:v>Customer acquisition</c:v>
                </c:pt>
                <c:pt idx="3">
                  <c:v>Create awareness</c:v>
                </c:pt>
                <c:pt idx="4">
                  <c:v>Extending target audience delivery and reach</c:v>
                </c:pt>
                <c:pt idx="5">
                  <c:v>Increase effectiveness of your entire media plan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</c:v>
                </c:pt>
                <c:pt idx="1">
                  <c:v>0.77139999999999997</c:v>
                </c:pt>
                <c:pt idx="2">
                  <c:v>0.7429</c:v>
                </c:pt>
                <c:pt idx="3">
                  <c:v>0.72860000000000003</c:v>
                </c:pt>
                <c:pt idx="4">
                  <c:v>0.71430000000000005</c:v>
                </c:pt>
                <c:pt idx="5">
                  <c:v>0.71430000000000005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B-4AFD-9AD1-7210DD5B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85000000000000009"/>
          <c:min val="0.5"/>
        </c:scaling>
        <c:delete val="1"/>
        <c:axPos val="t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8590559249141E-2"/>
          <c:y val="3.0530526800633976E-3"/>
          <c:w val="0.97652141286641703"/>
          <c:h val="0.8735387116261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Large Marketers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Buying</c:v>
                </c:pt>
                <c:pt idx="1">
                  <c:v>Planning</c:v>
                </c:pt>
                <c:pt idx="2">
                  <c:v>Ability to Deliver Outcomes</c:v>
                </c:pt>
                <c:pt idx="3">
                  <c:v>Implementation Support</c:v>
                </c:pt>
                <c:pt idx="4">
                  <c:v>Optimization</c:v>
                </c:pt>
                <c:pt idx="5">
                  <c:v>Media Measurement</c:v>
                </c:pt>
                <c:pt idx="6">
                  <c:v>Reporting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0.71209999999999996</c:v>
                </c:pt>
                <c:pt idx="1">
                  <c:v>0.68179999999999996</c:v>
                </c:pt>
                <c:pt idx="2">
                  <c:v>0.63639999999999997</c:v>
                </c:pt>
                <c:pt idx="3">
                  <c:v>0.60609999999999997</c:v>
                </c:pt>
                <c:pt idx="4">
                  <c:v>0.60609999999999997</c:v>
                </c:pt>
                <c:pt idx="5">
                  <c:v>0.60609999999999997</c:v>
                </c:pt>
                <c:pt idx="6">
                  <c:v>0.54549999999999998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4-4FD4-83E5-69A2068C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7593098421295E-4"/>
          <c:y val="6.6872399525433031E-3"/>
          <c:w val="0.99918552406901584"/>
          <c:h val="0.8715818181456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the Time (100%)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TV Network streaming apps</c:v>
                </c:pt>
                <c:pt idx="2">
                  <c:v>OTT Streaming Services</c:v>
                </c:pt>
                <c:pt idx="3">
                  <c:v>National TV</c:v>
                </c:pt>
                <c:pt idx="4">
                  <c:v>MVPD streaming apps</c:v>
                </c:pt>
                <c:pt idx="5">
                  <c:v>Local TV</c:v>
                </c:pt>
                <c:pt idx="6">
                  <c:v>vMVPDs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0.14000000000000001</c:v>
                </c:pt>
                <c:pt idx="2">
                  <c:v>0.16</c:v>
                </c:pt>
                <c:pt idx="3">
                  <c:v>0.23</c:v>
                </c:pt>
                <c:pt idx="4">
                  <c:v>0.17</c:v>
                </c:pt>
                <c:pt idx="5">
                  <c:v>0.16</c:v>
                </c:pt>
                <c:pt idx="6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9-4716-B042-A283A3E9FB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 the Time (75%)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TV Network streaming apps</c:v>
                </c:pt>
                <c:pt idx="2">
                  <c:v>OTT Streaming Services</c:v>
                </c:pt>
                <c:pt idx="3">
                  <c:v>National TV</c:v>
                </c:pt>
                <c:pt idx="4">
                  <c:v>MVPD streaming apps</c:v>
                </c:pt>
                <c:pt idx="5">
                  <c:v>Local TV</c:v>
                </c:pt>
                <c:pt idx="6">
                  <c:v>vMVPDs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0.39</c:v>
                </c:pt>
                <c:pt idx="1">
                  <c:v>0.37</c:v>
                </c:pt>
                <c:pt idx="2">
                  <c:v>0.34</c:v>
                </c:pt>
                <c:pt idx="3">
                  <c:v>0.26</c:v>
                </c:pt>
                <c:pt idx="4">
                  <c:v>0.31</c:v>
                </c:pt>
                <c:pt idx="5">
                  <c:v>0.28999999999999998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29-4716-B042-A283A3E9FB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just"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8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179468574225813"/>
          <c:y val="0.12212036800155848"/>
          <c:w val="0.52316726333466268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Customer acquisition</c:v>
                </c:pt>
                <c:pt idx="1">
                  <c:v>Support purchase consideration with product / service information / differentiation</c:v>
                </c:pt>
                <c:pt idx="2">
                  <c:v>Directly attributable actions* within a specific attribution window</c:v>
                </c:pt>
                <c:pt idx="3">
                  <c:v>Create awareness</c:v>
                </c:pt>
                <c:pt idx="4">
                  <c:v>Increase effectiveness of your entire media plan</c:v>
                </c:pt>
                <c:pt idx="5">
                  <c:v>Ad frequency management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0.89</c:v>
                </c:pt>
                <c:pt idx="1">
                  <c:v>0.89</c:v>
                </c:pt>
                <c:pt idx="2">
                  <c:v>0.83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B-4AFD-9AD1-7210DD5B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95000000000000007"/>
          <c:min val="0.5"/>
        </c:scaling>
        <c:delete val="1"/>
        <c:axPos val="t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478590559249141E-2"/>
          <c:y val="3.0530526800633976E-3"/>
          <c:w val="0.97652141286641703"/>
          <c:h val="0.873538711626192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Implementation Support</c:v>
                </c:pt>
                <c:pt idx="1">
                  <c:v>Reporting</c:v>
                </c:pt>
                <c:pt idx="2">
                  <c:v>Buying</c:v>
                </c:pt>
                <c:pt idx="3">
                  <c:v>Planning</c:v>
                </c:pt>
                <c:pt idx="4">
                  <c:v>Media Measurement</c:v>
                </c:pt>
                <c:pt idx="5">
                  <c:v>Ability to Deliver Outcomes</c:v>
                </c:pt>
                <c:pt idx="6">
                  <c:v>Optimization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0.77139999999999997</c:v>
                </c:pt>
                <c:pt idx="1">
                  <c:v>0.77139999999999997</c:v>
                </c:pt>
                <c:pt idx="2">
                  <c:v>0.7429</c:v>
                </c:pt>
                <c:pt idx="3">
                  <c:v>0.7429</c:v>
                </c:pt>
                <c:pt idx="4">
                  <c:v>0.71430000000000005</c:v>
                </c:pt>
                <c:pt idx="5">
                  <c:v>0.68569999999999998</c:v>
                </c:pt>
                <c:pt idx="6">
                  <c:v>0.65710000000000002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64-4FD4-83E5-69A2068CF0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447593098421295E-4"/>
          <c:y val="6.6872399525433031E-3"/>
          <c:w val="0.99918552406901584"/>
          <c:h val="0.84209641040428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the Time (100%)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Local TV</c:v>
                </c:pt>
                <c:pt idx="2">
                  <c:v>TV Network streaming 
apps</c:v>
                </c:pt>
                <c:pt idx="3">
                  <c:v>National TV</c:v>
                </c:pt>
                <c:pt idx="4">
                  <c:v>MVPD streaming apps</c:v>
                </c:pt>
                <c:pt idx="5">
                  <c:v>OTT Streaming Services</c:v>
                </c:pt>
                <c:pt idx="6">
                  <c:v>vMVPDs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0.28999999999999998</c:v>
                </c:pt>
                <c:pt idx="1">
                  <c:v>0.34</c:v>
                </c:pt>
                <c:pt idx="2">
                  <c:v>0.31</c:v>
                </c:pt>
                <c:pt idx="3">
                  <c:v>0.4</c:v>
                </c:pt>
                <c:pt idx="4">
                  <c:v>0.23</c:v>
                </c:pt>
                <c:pt idx="5">
                  <c:v>0.2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35-4225-A981-17F409FD01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of the Time (75%)</c:v>
                </c:pt>
              </c:strCache>
            </c:strRef>
          </c:tx>
          <c:spPr>
            <a:solidFill>
              <a:srgbClr val="1B146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Pure-Play Video Sites</c:v>
                </c:pt>
                <c:pt idx="1">
                  <c:v>Local TV</c:v>
                </c:pt>
                <c:pt idx="2">
                  <c:v>TV Network streaming 
apps</c:v>
                </c:pt>
                <c:pt idx="3">
                  <c:v>National TV</c:v>
                </c:pt>
                <c:pt idx="4">
                  <c:v>MVPD streaming apps</c:v>
                </c:pt>
                <c:pt idx="5">
                  <c:v>OTT Streaming Services</c:v>
                </c:pt>
                <c:pt idx="6">
                  <c:v>vMVPDs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0.51</c:v>
                </c:pt>
                <c:pt idx="1">
                  <c:v>0.37</c:v>
                </c:pt>
                <c:pt idx="2">
                  <c:v>0.34</c:v>
                </c:pt>
                <c:pt idx="3">
                  <c:v>0.23</c:v>
                </c:pt>
                <c:pt idx="4">
                  <c:v>0.4</c:v>
                </c:pt>
                <c:pt idx="5">
                  <c:v>0.4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35-4225-A981-17F409FD01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476490864"/>
        <c:axId val="1476492112"/>
      </c:barChart>
      <c:catAx>
        <c:axId val="14764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 algn="just">
              <a:defRPr sz="11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  <c:max val="0.9"/>
        </c:scaling>
        <c:delete val="1"/>
        <c:axPos val="l"/>
        <c:numFmt formatCode="0%" sourceLinked="1"/>
        <c:majorTickMark val="out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54044372716186"/>
          <c:y val="0.12212036800155848"/>
          <c:w val="0.4574000436617835"/>
          <c:h val="0.8148206910034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Extremely Impactful or Very Impactful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B1464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Extending target audience delivery and reach</c:v>
                </c:pt>
                <c:pt idx="1">
                  <c:v>Create awareness</c:v>
                </c:pt>
                <c:pt idx="2">
                  <c:v>Engage viewers</c:v>
                </c:pt>
                <c:pt idx="3">
                  <c:v>Support purchase consideration with product / service information / differentiation</c:v>
                </c:pt>
                <c:pt idx="4">
                  <c:v>Increase effectiveness of your entire media plan</c:v>
                </c:pt>
                <c:pt idx="5">
                  <c:v>Ad frequency management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0.76</c:v>
                </c:pt>
                <c:pt idx="1">
                  <c:v>0.72</c:v>
                </c:pt>
                <c:pt idx="2">
                  <c:v>0.69</c:v>
                </c:pt>
                <c:pt idx="3">
                  <c:v>0.62</c:v>
                </c:pt>
                <c:pt idx="4">
                  <c:v>0.61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CB-4AFD-9AD1-7210DD5BC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490864"/>
        <c:axId val="1476492112"/>
      </c:barChart>
      <c:catAx>
        <c:axId val="1476490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476492112"/>
        <c:crosses val="autoZero"/>
        <c:auto val="1"/>
        <c:lblAlgn val="ctr"/>
        <c:lblOffset val="100"/>
        <c:noMultiLvlLbl val="0"/>
      </c:catAx>
      <c:valAx>
        <c:axId val="147649211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4764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6D91BBE-8C42-4B84-B86E-60F2F7C2E6E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CAD8B63-C8C7-40AD-826D-2370E81A9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9482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08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35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928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219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330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77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3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F3615BE2-BB6E-D846-B0CB-BE207E4BB8A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2353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5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916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ECAD8B63-C8C7-40AD-826D-2370E81A9CCA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5889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4916">
              <a:defRPr/>
            </a:pPr>
            <a:fld id="{4DC4B510-CE14-4E68-B2C5-2CAFC4BFD51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4916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780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1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5E0D-352B-4366-947B-7D1A1BCCCA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2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D8B63-C8C7-40AD-826D-2370E81A9C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58C-23F7-4BCF-87F6-D04C4B3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B909-C1EE-422E-9F54-F566BF87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DC6B-8573-4A2B-B34A-C935BA8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9A68-9BB2-4087-ADE5-76242F7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154-8DC3-432D-8518-224E120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4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682-6CC9-49A8-A095-3EAF8D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7C7CF-940C-4CB3-84BB-E682E0A5B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0018-09F5-4C3C-BB09-3C320CB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1420-4020-42B6-8A58-912F53A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0B58-AD18-4486-8AFB-290CFBF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0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6082-5AC7-4050-AE6E-B3EAE2F2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0268-FDDD-411D-BE9C-188F3EB6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21A4-12E7-49A3-863B-BE2A66AE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B0AA-C871-44F3-A46C-3263B44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BF10-92F7-46A8-BE45-300A8F7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48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58C-23F7-4BCF-87F6-D04C4B3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B909-C1EE-422E-9F54-F566BF87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DC6B-8573-4A2B-B34A-C935BA8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9A68-9BB2-4087-ADE5-76242F7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154-8DC3-432D-8518-224E120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74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04D-4DEA-4F56-BE60-1D4CDCE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25EE-932B-47F9-B33F-17A01169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40D-1D1C-40D3-9299-B8771D11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7E1-D019-4F6A-B337-A859F41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97CE-2A64-43D6-93E6-4392BBC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2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CF7-7F5D-4402-BAD3-53F32FE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1FE3-38DE-489C-A2D6-0BD4E107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4088-DD26-48E8-B53C-82DEA4E9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19F3-FA4C-4F04-BE10-50474AA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D283-2D6D-4EC9-BFF9-35ED2D6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9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2F86-F1EB-4933-91B2-CFFD2E3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943-237B-4507-B569-658467C2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B77E-3938-407A-80B5-FD07E1F7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A219-34E2-4E72-9E66-71C5C604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09B3-1B42-49BD-BBEF-D4FD521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C296-CACA-49AA-83FD-254C38B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89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0C1-1DFF-4E12-BF63-5584CE5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4383-5965-4FB0-B52D-3235256B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3864-FC3E-4A68-B59D-10614ED3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DE61-D96E-4F6C-9F0B-44C29647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4EE0-760F-479D-979F-C4DEE808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766A-84A3-47AC-9A97-D34917A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78663-ED71-4B31-9D70-F3498E9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C225F-90E6-4441-BD89-C59398A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7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55D-2FE6-4BD2-B7EF-22E0CC09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C6821-98C2-4B56-80F3-69D0CAB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432B-F4C2-4F61-B275-92D7534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9543-9313-409C-9099-54DC446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4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A8FA0-52F6-42A4-88AA-C3CD7773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8F88-7616-470F-BBDC-D21F2BF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E636-E601-48B7-A69B-74F0146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55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35-1973-4A39-B513-53E456B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6FA4-AB8D-429C-A4AC-908E4676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C35B-E8EF-4064-B8CE-B3CE09A0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F134-4E51-4ADA-893D-BD77DF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C4B0-915B-4D8C-9837-802F89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753A-E2A0-473E-8D86-035967D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04D-4DEA-4F56-BE60-1D4CDCE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25EE-932B-47F9-B33F-17A01169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40D-1D1C-40D3-9299-B8771D11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7E1-D019-4F6A-B337-A859F41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97CE-2A64-43D6-93E6-4392BBC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92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1827-ECB6-4C8A-93D8-C8D3151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E9371-84B2-4AD1-B517-85BC1DB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A27A5-E0EE-4FD2-A62E-7DA1BDA2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386E-CF90-4931-9414-D4E9F5F0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E38-D8DB-41B7-A177-47813BD3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3188-6020-4478-83FE-F2CF9EE1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1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682-6CC9-49A8-A095-3EAF8D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7C7CF-940C-4CB3-84BB-E682E0A5B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0018-09F5-4C3C-BB09-3C320CB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1420-4020-42B6-8A58-912F53A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0B58-AD18-4486-8AFB-290CFBF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7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6082-5AC7-4050-AE6E-B3EAE2F2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0268-FDDD-411D-BE9C-188F3EB6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21A4-12E7-49A3-863B-BE2A66AE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B0AA-C871-44F3-A46C-3263B44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BF10-92F7-46A8-BE45-300A8F7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37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CF7-7F5D-4402-BAD3-53F32FE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1FE3-38DE-489C-A2D6-0BD4E107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4088-DD26-48E8-B53C-82DEA4E9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19F3-FA4C-4F04-BE10-50474AA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D283-2D6D-4EC9-BFF9-35ED2D6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2F86-F1EB-4933-91B2-CFFD2E3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943-237B-4507-B569-658467C2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B77E-3938-407A-80B5-FD07E1F7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A219-34E2-4E72-9E66-71C5C604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09B3-1B42-49BD-BBEF-D4FD521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C296-CACA-49AA-83FD-254C38B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1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0C1-1DFF-4E12-BF63-5584CE5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4383-5965-4FB0-B52D-3235256B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3864-FC3E-4A68-B59D-10614ED3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DE61-D96E-4F6C-9F0B-44C29647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4EE0-760F-479D-979F-C4DEE808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766A-84A3-47AC-9A97-D34917A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78663-ED71-4B31-9D70-F3498E9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C225F-90E6-4441-BD89-C59398A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82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55D-2FE6-4BD2-B7EF-22E0CC09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C6821-98C2-4B56-80F3-69D0CAB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432B-F4C2-4F61-B275-92D7534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9543-9313-409C-9099-54DC446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0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A8FA0-52F6-42A4-88AA-C3CD7773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8F88-7616-470F-BBDC-D21F2BF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E636-E601-48B7-A69B-74F0146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35-1973-4A39-B513-53E456B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6FA4-AB8D-429C-A4AC-908E4676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C35B-E8EF-4064-B8CE-B3CE09A0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F134-4E51-4ADA-893D-BD77DF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C4B0-915B-4D8C-9837-802F89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753A-E2A0-473E-8D86-035967D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1827-ECB6-4C8A-93D8-C8D3151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E9371-84B2-4AD1-B517-85BC1DB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A27A5-E0EE-4FD2-A62E-7DA1BDA2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386E-CF90-4931-9414-D4E9F5F0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E38-D8DB-41B7-A177-47813BD3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3188-6020-4478-83FE-F2CF9EE1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2F88D-4F1B-48C5-A5A7-1AA7BC8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D413-CED7-4771-BEC5-57AE4642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EFD-93B9-4791-9E52-A9D2C264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43B-BAFE-4E9F-8105-29AA1FF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40BE-9360-42A9-ADF9-26C86A55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2F88D-4F1B-48C5-A5A7-1AA7BC8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D413-CED7-4771-BEC5-57AE4642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EFD-93B9-4791-9E52-A9D2C264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EC-4B61-4D85-A4C7-5E9EAAEF2D6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43B-BAFE-4E9F-8105-29AA1FF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40BE-9360-42A9-ADF9-26C86A55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hevab.com/insight/top-line-view-how-industry-adopting-audience-based-buyin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chart" Target="../charts/char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image" Target="../media/image8.png"/><Relationship Id="rId7" Type="http://schemas.openxmlformats.org/officeDocument/2006/relationships/slide" Target="slide2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chart" Target="../charts/char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jpeg"/><Relationship Id="rId18" Type="http://schemas.openxmlformats.org/officeDocument/2006/relationships/hyperlink" Target="https://thevab.com/insight/top-line-view-how-industry-adopting-audience-based-buying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12" Type="http://schemas.openxmlformats.org/officeDocument/2006/relationships/hyperlink" Target="https://thevab.com/insight/audience-migration-context" TargetMode="External"/><Relationship Id="rId17" Type="http://schemas.openxmlformats.org/officeDocument/2006/relationships/image" Target="../media/image42.jpeg"/><Relationship Id="rId2" Type="http://schemas.openxmlformats.org/officeDocument/2006/relationships/hyperlink" Target="https://thevab.com/" TargetMode="External"/><Relationship Id="rId16" Type="http://schemas.openxmlformats.org/officeDocument/2006/relationships/image" Target="../media/image41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vab.com/" TargetMode="External"/><Relationship Id="rId11" Type="http://schemas.openxmlformats.org/officeDocument/2006/relationships/image" Target="../media/image38.png"/><Relationship Id="rId5" Type="http://schemas.openxmlformats.org/officeDocument/2006/relationships/image" Target="../media/image36.png"/><Relationship Id="rId15" Type="http://schemas.openxmlformats.org/officeDocument/2006/relationships/hyperlink" Target="https://thevab.com/insight/proven-strategies-tactics-audience-based-tv-buying" TargetMode="External"/><Relationship Id="rId10" Type="http://schemas.openxmlformats.org/officeDocument/2006/relationships/hyperlink" Target="https://thevab.com/insight/what-audience-based-buying" TargetMode="External"/><Relationship Id="rId19" Type="http://schemas.openxmlformats.org/officeDocument/2006/relationships/image" Target="../media/image43.png"/><Relationship Id="rId4" Type="http://schemas.openxmlformats.org/officeDocument/2006/relationships/hyperlink" Target="https://twitter.com/VABintel" TargetMode="External"/><Relationship Id="rId9" Type="http://schemas.openxmlformats.org/officeDocument/2006/relationships/hyperlink" Target="https://thevab.com/team-board" TargetMode="External"/><Relationship Id="rId1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vab.com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automatically generated">
            <a:extLst>
              <a:ext uri="{FF2B5EF4-FFF2-40B4-BE49-F238E27FC236}">
                <a16:creationId xmlns:a16="http://schemas.microsoft.com/office/drawing/2014/main" id="{D3CD3611-CB72-4683-A7BD-F5024236B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57B2B0D-1473-6548-B452-FF257D5A8B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0"/>
            <a:ext cx="12200709" cy="6861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121FEB-E7DA-6544-BD8E-06D2CB674FBA}"/>
              </a:ext>
            </a:extLst>
          </p:cNvPr>
          <p:cNvSpPr txBox="1"/>
          <p:nvPr/>
        </p:nvSpPr>
        <p:spPr>
          <a:xfrm>
            <a:off x="280234" y="3212047"/>
            <a:ext cx="22983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500" b="1">
                <a:solidFill>
                  <a:srgbClr val="1F1A62"/>
                </a:solidFill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337761" y="3131768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169149" y="3881716"/>
            <a:ext cx="64296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 Insider’s Look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2600" dirty="0">
                <a:solidFill>
                  <a:prstClr val="white"/>
                </a:solidFill>
                <a:latin typeface="Helvetica" pitchFamily="2" charset="0"/>
              </a:rPr>
              <a:t>Why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lang="en-US" sz="2600" dirty="0">
                <a:solidFill>
                  <a:prstClr val="white"/>
                </a:solidFill>
                <a:latin typeface="Helvetica" pitchFamily="2" charset="0"/>
              </a:rPr>
              <a:t>brands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and agencies are shifting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audience-based TV buying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A77990-F94D-4680-B5D8-D89B5390D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609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ACE05B-729B-485E-8819-E1DCB7B13D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385" y="5714475"/>
            <a:ext cx="2202443" cy="728188"/>
          </a:xfrm>
          <a:prstGeom prst="rect">
            <a:avLst/>
          </a:pr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E2817A4-CB62-4B63-ACB4-F75B9DDD5D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8540" y="153609"/>
            <a:ext cx="3091747" cy="1054290"/>
          </a:xfrm>
          <a:prstGeom prst="rect">
            <a:avLst/>
          </a:prstGeom>
          <a:ln w="12700">
            <a:solidFill>
              <a:srgbClr val="ED3C8D"/>
            </a:solidFill>
          </a:ln>
        </p:spPr>
      </p:pic>
    </p:spTree>
    <p:extLst>
      <p:ext uri="{BB962C8B-B14F-4D97-AF65-F5344CB8AC3E}">
        <p14:creationId xmlns:p14="http://schemas.microsoft.com/office/powerpoint/2010/main" val="2646792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everage&#10;&#10;Description automatically generated">
            <a:extLst>
              <a:ext uri="{FF2B5EF4-FFF2-40B4-BE49-F238E27FC236}">
                <a16:creationId xmlns:a16="http://schemas.microsoft.com/office/drawing/2014/main" id="{EC2B3239-96EB-4DA8-9D53-DBF574CAEA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95554"/>
            <a:ext cx="4742304" cy="397316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99A08B5-E97A-48ED-97E1-8D8F2060AD58}"/>
              </a:ext>
            </a:extLst>
          </p:cNvPr>
          <p:cNvSpPr/>
          <p:nvPr/>
        </p:nvSpPr>
        <p:spPr>
          <a:xfrm>
            <a:off x="4742304" y="1696163"/>
            <a:ext cx="7445182" cy="397316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6751" y="6483072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2617B6-0F6D-4CBA-8087-A3463ACDE48E}"/>
              </a:ext>
            </a:extLst>
          </p:cNvPr>
          <p:cNvSpPr txBox="1"/>
          <p:nvPr/>
        </p:nvSpPr>
        <p:spPr>
          <a:xfrm>
            <a:off x="440511" y="6198447"/>
            <a:ext cx="11655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‘Large Business’ Agency Pros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client with annual total ad spend of $5MM+,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‘Small Business’ Agency Pros 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Q20. How much do you agree or disagree with the following statements? (strongly / somewhat).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807098-8964-4C3C-83FB-31893EEBC1C1}"/>
              </a:ext>
            </a:extLst>
          </p:cNvPr>
          <p:cNvSpPr txBox="1"/>
          <p:nvPr/>
        </p:nvSpPr>
        <p:spPr>
          <a:xfrm>
            <a:off x="5076071" y="2358778"/>
            <a:ext cx="6777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“Increasingly I expect my media providers to be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consultative partners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, not just focused on advertising execution”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6A9C7A-472B-4619-A99F-AB68B6DD09E1}"/>
              </a:ext>
            </a:extLst>
          </p:cNvPr>
          <p:cNvSpPr txBox="1"/>
          <p:nvPr/>
        </p:nvSpPr>
        <p:spPr>
          <a:xfrm>
            <a:off x="4742304" y="3650282"/>
            <a:ext cx="7445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96% </a:t>
            </a:r>
            <a:r>
              <a:rPr kumimoji="0" lang="en-US" sz="44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97%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4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92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</a:t>
            </a:r>
            <a:r>
              <a:rPr lang="en-US" sz="4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94</a:t>
            </a:r>
            <a:r>
              <a:rPr kumimoji="0" lang="en-US" sz="4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kumimoji="0" lang="en-US" sz="6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4EBEA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7B00032-3BC7-4A35-831A-E65AA4D6BA87}"/>
              </a:ext>
            </a:extLst>
          </p:cNvPr>
          <p:cNvSpPr txBox="1"/>
          <p:nvPr/>
        </p:nvSpPr>
        <p:spPr>
          <a:xfrm>
            <a:off x="233131" y="337386"/>
            <a:ext cx="11862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/>
              <a:t>Both brands and agencies are leaning on their media partners to help them build a customized data-driven TV solution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5D86F70-4D93-4A2A-A0CC-F4FF5CFACB88}"/>
              </a:ext>
            </a:extLst>
          </p:cNvPr>
          <p:cNvGrpSpPr/>
          <p:nvPr/>
        </p:nvGrpSpPr>
        <p:grpSpPr>
          <a:xfrm>
            <a:off x="5281574" y="4971890"/>
            <a:ext cx="6490112" cy="461666"/>
            <a:chOff x="2651247" y="5990600"/>
            <a:chExt cx="6228308" cy="403422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D2BB153-48ED-42B5-9F0B-7CEF20BE2C06}"/>
                </a:ext>
              </a:extLst>
            </p:cNvPr>
            <p:cNvGrpSpPr/>
            <p:nvPr/>
          </p:nvGrpSpPr>
          <p:grpSpPr>
            <a:xfrm>
              <a:off x="2651247" y="5990600"/>
              <a:ext cx="1677302" cy="403421"/>
              <a:chOff x="2651247" y="5990600"/>
              <a:chExt cx="1677302" cy="403421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2BC9CB-80EE-4487-9EEE-7452672B262E}"/>
                  </a:ext>
                </a:extLst>
              </p:cNvPr>
              <p:cNvSpPr/>
              <p:nvPr/>
            </p:nvSpPr>
            <p:spPr>
              <a:xfrm>
                <a:off x="2651247" y="6053842"/>
                <a:ext cx="222272" cy="181293"/>
              </a:xfrm>
              <a:prstGeom prst="rect">
                <a:avLst/>
              </a:prstGeom>
              <a:solidFill>
                <a:srgbClr val="00BFF2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E879A2F-7795-4C4A-AFAA-DFEC4460992B}"/>
                  </a:ext>
                </a:extLst>
              </p:cNvPr>
              <p:cNvSpPr txBox="1"/>
              <p:nvPr/>
            </p:nvSpPr>
            <p:spPr>
              <a:xfrm>
                <a:off x="2886350" y="5990600"/>
                <a:ext cx="1442199" cy="40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0">
                    <a:solidFill>
                      <a:srgbClr val="1B1464"/>
                    </a:solidFill>
                    <a:latin typeface="Helvetica" panose="020B0403020202020204" pitchFamily="34" charset="0"/>
                  </a:rPr>
                  <a:t>'Large' Brand Marketers</a:t>
                </a:r>
                <a:endParaRPr kumimoji="0" lang="en-US" sz="120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CFA4365-EECB-483B-BF95-58258DF964AB}"/>
                </a:ext>
              </a:extLst>
            </p:cNvPr>
            <p:cNvGrpSpPr/>
            <p:nvPr/>
          </p:nvGrpSpPr>
          <p:grpSpPr>
            <a:xfrm>
              <a:off x="4230133" y="5990601"/>
              <a:ext cx="1555644" cy="403421"/>
              <a:chOff x="4244710" y="5990601"/>
              <a:chExt cx="1555644" cy="403421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6E0F5816-4F99-4305-88AE-1DF910CCD285}"/>
                  </a:ext>
                </a:extLst>
              </p:cNvPr>
              <p:cNvSpPr/>
              <p:nvPr/>
            </p:nvSpPr>
            <p:spPr>
              <a:xfrm>
                <a:off x="4244710" y="6053841"/>
                <a:ext cx="222272" cy="181293"/>
              </a:xfrm>
              <a:prstGeom prst="rect">
                <a:avLst/>
              </a:prstGeom>
              <a:solidFill>
                <a:srgbClr val="1B146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524ABA8-308F-4ACC-98CD-8F42E505F7D7}"/>
                  </a:ext>
                </a:extLst>
              </p:cNvPr>
              <p:cNvSpPr txBox="1"/>
              <p:nvPr/>
            </p:nvSpPr>
            <p:spPr>
              <a:xfrm>
                <a:off x="4479815" y="5990601"/>
                <a:ext cx="1320539" cy="40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'Small' Brand Marketers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9BDDA89-F41F-4BCB-9B36-03D28E7A7E85}"/>
                </a:ext>
              </a:extLst>
            </p:cNvPr>
            <p:cNvGrpSpPr/>
            <p:nvPr/>
          </p:nvGrpSpPr>
          <p:grpSpPr>
            <a:xfrm>
              <a:off x="5772330" y="5990600"/>
              <a:ext cx="1540357" cy="403421"/>
              <a:chOff x="5757753" y="5990600"/>
              <a:chExt cx="1540357" cy="403421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C9496AF9-3F47-42C2-8815-3FDA0CF337CC}"/>
                  </a:ext>
                </a:extLst>
              </p:cNvPr>
              <p:cNvSpPr/>
              <p:nvPr/>
            </p:nvSpPr>
            <p:spPr>
              <a:xfrm>
                <a:off x="5757753" y="6053842"/>
                <a:ext cx="222272" cy="181293"/>
              </a:xfrm>
              <a:prstGeom prst="rect">
                <a:avLst/>
              </a:prstGeom>
              <a:solidFill>
                <a:srgbClr val="ED3C8D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4FF933E-C020-4587-AE71-9E70AC98EE50}"/>
                  </a:ext>
                </a:extLst>
              </p:cNvPr>
              <p:cNvSpPr txBox="1"/>
              <p:nvPr/>
            </p:nvSpPr>
            <p:spPr>
              <a:xfrm>
                <a:off x="5992854" y="5990600"/>
                <a:ext cx="1305256" cy="40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'Large Business' Agency Pros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EC5C147-1F8B-41FE-89B9-7DCCFFEFBCEF}"/>
                </a:ext>
              </a:extLst>
            </p:cNvPr>
            <p:cNvGrpSpPr/>
            <p:nvPr/>
          </p:nvGrpSpPr>
          <p:grpSpPr>
            <a:xfrm>
              <a:off x="7365316" y="5990600"/>
              <a:ext cx="1514239" cy="403421"/>
              <a:chOff x="7365316" y="5990600"/>
              <a:chExt cx="1514239" cy="40342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AE79254-8775-4192-9F6F-1BE08A084E9D}"/>
                  </a:ext>
                </a:extLst>
              </p:cNvPr>
              <p:cNvSpPr/>
              <p:nvPr/>
            </p:nvSpPr>
            <p:spPr>
              <a:xfrm>
                <a:off x="7365316" y="6053842"/>
                <a:ext cx="222272" cy="181293"/>
              </a:xfrm>
              <a:prstGeom prst="rect">
                <a:avLst/>
              </a:prstGeom>
              <a:solidFill>
                <a:srgbClr val="4EBEA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B05B843-C72A-4B5A-AA14-57BBD06F4C57}"/>
                  </a:ext>
                </a:extLst>
              </p:cNvPr>
              <p:cNvSpPr txBox="1"/>
              <p:nvPr/>
            </p:nvSpPr>
            <p:spPr>
              <a:xfrm>
                <a:off x="7600419" y="5990600"/>
                <a:ext cx="1279136" cy="403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 Business' Agency Pros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3340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E2DDE32-17BF-4597-BA79-336CA9DA3054}"/>
              </a:ext>
            </a:extLst>
          </p:cNvPr>
          <p:cNvSpPr/>
          <p:nvPr/>
        </p:nvSpPr>
        <p:spPr>
          <a:xfrm>
            <a:off x="0" y="1685013"/>
            <a:ext cx="12213518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35993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772C74-C465-4947-9659-9CE9969E5E2A}"/>
              </a:ext>
            </a:extLst>
          </p:cNvPr>
          <p:cNvSpPr txBox="1"/>
          <p:nvPr/>
        </p:nvSpPr>
        <p:spPr>
          <a:xfrm>
            <a:off x="444570" y="6105109"/>
            <a:ext cx="11797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Advertiser Perceptions ‘Audience-Based Buying Survey,’ March 23 – 31, 2021. ‘Large’ Brand Marketers = business with annual total ad spend of $5MM+, ‘Small’ Brand Marketers = business with annual total ad spend of $10K - $5MM, ‘Large Business’ Agency Pros = client with annual total ad spend of $5MM+, ‘Small Business’ Agency Pros = client with annual total ad spend of $10K - $5MM.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Q103. How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are you with the following aspects of the audience-based buying process in TV advertising? (very satisfied / satisfied). Q145. Which of the following best describes your experience of the shift from buying based on traditional demographics to buying based on audiences?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 = Respondents who say audience-based buying is a ‘key part’ / ‘small part’ of their TV strategy or are currently testing audience-based buying and determining its role.</a:t>
            </a:r>
            <a:endParaRPr lang="en-US" sz="700">
              <a:solidFill>
                <a:srgbClr val="00206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418165D-2CE9-4FB4-9BA1-C69C5F1CD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2890502"/>
              </p:ext>
            </p:extLst>
          </p:nvPr>
        </p:nvGraphicFramePr>
        <p:xfrm>
          <a:off x="69697" y="1784803"/>
          <a:ext cx="11660608" cy="414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C647E06-A0DF-4954-81DA-CF880BAE2105}"/>
              </a:ext>
            </a:extLst>
          </p:cNvPr>
          <p:cNvSpPr txBox="1"/>
          <p:nvPr/>
        </p:nvSpPr>
        <p:spPr>
          <a:xfrm>
            <a:off x="145897" y="215655"/>
            <a:ext cx="119895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 closely with their media partners, most brands and agencies who are involved in audience-based TV buying are satisfied with the major aspects of the 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5D879A-25AE-4F59-ACBF-2652A1F3DEC7}"/>
              </a:ext>
            </a:extLst>
          </p:cNvPr>
          <p:cNvSpPr txBox="1"/>
          <p:nvPr/>
        </p:nvSpPr>
        <p:spPr>
          <a:xfrm>
            <a:off x="826101" y="1796493"/>
            <a:ext cx="105346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600" b="1" i="0">
                <a:solidFill>
                  <a:srgbClr val="1B1464"/>
                </a:solidFill>
              </a:rPr>
              <a:t>% of</a:t>
            </a:r>
            <a:r>
              <a:rPr lang="en-US" sz="1600" b="1" i="0" baseline="0">
                <a:solidFill>
                  <a:srgbClr val="1B1464"/>
                </a:solidFill>
              </a:rPr>
              <a:t> respondents </a:t>
            </a:r>
            <a:r>
              <a:rPr lang="en-US" sz="1600" b="1" i="0">
                <a:solidFill>
                  <a:srgbClr val="1B1464"/>
                </a:solidFill>
              </a:rPr>
              <a:t>who are satisfied with the following aspects of the audience-based TV buying process</a:t>
            </a:r>
          </a:p>
        </p:txBody>
      </p:sp>
    </p:spTree>
    <p:extLst>
      <p:ext uri="{BB962C8B-B14F-4D97-AF65-F5344CB8AC3E}">
        <p14:creationId xmlns:p14="http://schemas.microsoft.com/office/powerpoint/2010/main" val="25972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9708499E-B7EF-4C9E-9912-B3D199E9D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74883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Rounded Rectangle 80">
            <a:extLst>
              <a:ext uri="{FF2B5EF4-FFF2-40B4-BE49-F238E27FC236}">
                <a16:creationId xmlns:a16="http://schemas.microsoft.com/office/drawing/2014/main" id="{C0B040B5-CB1A-4C7D-9A68-1FDBC33F67C8}"/>
              </a:ext>
            </a:extLst>
          </p:cNvPr>
          <p:cNvSpPr/>
          <p:nvPr/>
        </p:nvSpPr>
        <p:spPr>
          <a:xfrm>
            <a:off x="5184650" y="2969120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CB190F-5C95-4953-AC37-400F691C3F18}"/>
              </a:ext>
            </a:extLst>
          </p:cNvPr>
          <p:cNvSpPr/>
          <p:nvPr/>
        </p:nvSpPr>
        <p:spPr>
          <a:xfrm>
            <a:off x="5169884" y="3409055"/>
            <a:ext cx="3210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64%</a:t>
            </a:r>
          </a:p>
        </p:txBody>
      </p:sp>
      <p:sp>
        <p:nvSpPr>
          <p:cNvPr id="20" name="Rounded Rectangle 84">
            <a:extLst>
              <a:ext uri="{FF2B5EF4-FFF2-40B4-BE49-F238E27FC236}">
                <a16:creationId xmlns:a16="http://schemas.microsoft.com/office/drawing/2014/main" id="{F52E5AE6-99FB-4870-B167-6E7699E8CBF1}"/>
              </a:ext>
            </a:extLst>
          </p:cNvPr>
          <p:cNvSpPr/>
          <p:nvPr/>
        </p:nvSpPr>
        <p:spPr>
          <a:xfrm>
            <a:off x="5201841" y="4505503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1BEEE0-C352-4B07-AB93-9E1C3F9BE2F0}"/>
              </a:ext>
            </a:extLst>
          </p:cNvPr>
          <p:cNvSpPr/>
          <p:nvPr/>
        </p:nvSpPr>
        <p:spPr>
          <a:xfrm>
            <a:off x="5201841" y="4947327"/>
            <a:ext cx="3195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81%</a:t>
            </a: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D4FD8EF9-A0F9-4CA3-AAFC-40BC26E68B48}"/>
              </a:ext>
            </a:extLst>
          </p:cNvPr>
          <p:cNvSpPr/>
          <p:nvPr/>
        </p:nvSpPr>
        <p:spPr>
          <a:xfrm>
            <a:off x="8648375" y="2969120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FAE571-F901-4FA3-80E2-1C33494D1A45}"/>
              </a:ext>
            </a:extLst>
          </p:cNvPr>
          <p:cNvSpPr/>
          <p:nvPr/>
        </p:nvSpPr>
        <p:spPr>
          <a:xfrm>
            <a:off x="8648376" y="3410944"/>
            <a:ext cx="3194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69%</a:t>
            </a:r>
          </a:p>
        </p:txBody>
      </p:sp>
      <p:sp>
        <p:nvSpPr>
          <p:cNvPr id="26" name="Rounded Rectangle 91">
            <a:extLst>
              <a:ext uri="{FF2B5EF4-FFF2-40B4-BE49-F238E27FC236}">
                <a16:creationId xmlns:a16="http://schemas.microsoft.com/office/drawing/2014/main" id="{F9194F99-F2F1-473B-B8B3-0114FA0E619D}"/>
              </a:ext>
            </a:extLst>
          </p:cNvPr>
          <p:cNvSpPr/>
          <p:nvPr/>
        </p:nvSpPr>
        <p:spPr>
          <a:xfrm>
            <a:off x="8637282" y="4516819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AB1853-FD9C-4B94-A495-B054ECF45BA9}"/>
              </a:ext>
            </a:extLst>
          </p:cNvPr>
          <p:cNvSpPr/>
          <p:nvPr/>
        </p:nvSpPr>
        <p:spPr>
          <a:xfrm>
            <a:off x="8637282" y="4958643"/>
            <a:ext cx="3194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4EBEA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31" name="Rounded Rectangle 78">
            <a:extLst>
              <a:ext uri="{FF2B5EF4-FFF2-40B4-BE49-F238E27FC236}">
                <a16:creationId xmlns:a16="http://schemas.microsoft.com/office/drawing/2014/main" id="{6D139B03-1FE2-4F6F-A36B-6DD36A8F547B}"/>
              </a:ext>
            </a:extLst>
          </p:cNvPr>
          <p:cNvSpPr/>
          <p:nvPr/>
        </p:nvSpPr>
        <p:spPr>
          <a:xfrm>
            <a:off x="5094147" y="1869033"/>
            <a:ext cx="6836364" cy="855416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8C775-C432-48B0-B997-F3DB7AF29A85}"/>
              </a:ext>
            </a:extLst>
          </p:cNvPr>
          <p:cNvSpPr txBox="1"/>
          <p:nvPr/>
        </p:nvSpPr>
        <p:spPr>
          <a:xfrm>
            <a:off x="5241160" y="1942798"/>
            <a:ext cx="654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shift from buying TV on traditional demos to audiences was easier than expected or about what I expected”</a:t>
            </a:r>
          </a:p>
          <a:p>
            <a:pPr algn="ctr" defTabSz="586199">
              <a:defRPr/>
            </a:pP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of respondents</a:t>
            </a:r>
            <a:endParaRPr lang="en-US" sz="1200">
              <a:solidFill>
                <a:srgbClr val="FF0000"/>
              </a:solidFill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ECA0D-4427-418D-8704-28EFC0278EF3}"/>
              </a:ext>
            </a:extLst>
          </p:cNvPr>
          <p:cNvSpPr txBox="1"/>
          <p:nvPr/>
        </p:nvSpPr>
        <p:spPr>
          <a:xfrm>
            <a:off x="4729100" y="5927706"/>
            <a:ext cx="7462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Source: VAB / Advertiser Perceptions ‘Audience-Based Buying Survey,’ March 23 – 31, 2021. ‘Large’ Brand Marketers = business with annual total ad spend of $5MM+, ‘Small’ Brand Marketers = business with annual total ad spend of $10K - $5MM, ‘Large Business’ Agency Pros = client with annual total ad spend of $5MM+, ‘Small Business’ Agency Pros = client with annual total ad spend of $10K - $5MM. Pros = Professionals. Q145. Which of the following best describes your experience of the shift from buying based on traditional demographics to buying based on audiences? Base = Respondents who say audience-based buying is a ‘key part’ / ‘small part’ of their TV strategy or are currently testing audience-based buying and determining its role.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882496-C09C-44CE-9192-A44CB5198251}"/>
              </a:ext>
            </a:extLst>
          </p:cNvPr>
          <p:cNvSpPr txBox="1"/>
          <p:nvPr/>
        </p:nvSpPr>
        <p:spPr>
          <a:xfrm>
            <a:off x="4795220" y="288389"/>
            <a:ext cx="7386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Due to this satisfaction, </a:t>
            </a:r>
            <a:r>
              <a:rPr lang="en-US" sz="26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brands and agencies find audience-based TV buying easier than, or on par with, what they expected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661E7B-96B5-4CEA-A112-0EA34355ED83}"/>
              </a:ext>
            </a:extLst>
          </p:cNvPr>
          <p:cNvSpPr txBox="1"/>
          <p:nvPr/>
        </p:nvSpPr>
        <p:spPr>
          <a:xfrm>
            <a:off x="5184650" y="3039349"/>
            <a:ext cx="321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‘Large’ Brand Marketers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D5C833-CA52-48A8-B9C5-6094F3FEB9B3}"/>
              </a:ext>
            </a:extLst>
          </p:cNvPr>
          <p:cNvSpPr txBox="1"/>
          <p:nvPr/>
        </p:nvSpPr>
        <p:spPr>
          <a:xfrm>
            <a:off x="5201841" y="4577621"/>
            <a:ext cx="321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‘Small’ Brand Marketers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16BB7B2-24C7-454E-B73B-5FAD936D9FCD}"/>
              </a:ext>
            </a:extLst>
          </p:cNvPr>
          <p:cNvSpPr txBox="1"/>
          <p:nvPr/>
        </p:nvSpPr>
        <p:spPr>
          <a:xfrm>
            <a:off x="8663142" y="3041239"/>
            <a:ext cx="319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‘Large Business’ Agency Pros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26F339-4E5F-47B9-8B95-C521DAD52D91}"/>
              </a:ext>
            </a:extLst>
          </p:cNvPr>
          <p:cNvSpPr txBox="1"/>
          <p:nvPr/>
        </p:nvSpPr>
        <p:spPr>
          <a:xfrm>
            <a:off x="8652049" y="4588938"/>
            <a:ext cx="319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4EBEA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‘Small Business’ Agency Pros</a:t>
            </a:r>
          </a:p>
        </p:txBody>
      </p:sp>
    </p:spTree>
    <p:extLst>
      <p:ext uri="{BB962C8B-B14F-4D97-AF65-F5344CB8AC3E}">
        <p14:creationId xmlns:p14="http://schemas.microsoft.com/office/powerpoint/2010/main" val="66299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82D6268E-B330-43EA-AAB9-A95059088CBC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46738" y="6245625"/>
            <a:ext cx="11766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‘Large Business’ Agency Pros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client with annual total ad spend of $5MM+, ‘Small Business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’ Agency Pros 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Q70. Which of the following best describes your (company’s/main client’s) current approach to audience-based buying for TV advertising?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B7503-82AE-4182-8EE6-698D10A038EF}"/>
              </a:ext>
            </a:extLst>
          </p:cNvPr>
          <p:cNvSpPr txBox="1"/>
          <p:nvPr/>
        </p:nvSpPr>
        <p:spPr>
          <a:xfrm>
            <a:off x="201180" y="254924"/>
            <a:ext cx="11909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As a result, many brands and agencies are shifting from traditional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demo-based TV buying to audience-based buying to some degree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FBC075-D993-425C-B2BE-15995E97855E}"/>
              </a:ext>
            </a:extLst>
          </p:cNvPr>
          <p:cNvSpPr txBox="1"/>
          <p:nvPr/>
        </p:nvSpPr>
        <p:spPr>
          <a:xfrm>
            <a:off x="0" y="1714874"/>
            <a:ext cx="121919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Which of the following best describes your (company’s/main client’s) current approach to audience-based buying for TV advertising?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6E932EA-FAC2-46D3-9607-54A014B19C26}"/>
              </a:ext>
            </a:extLst>
          </p:cNvPr>
          <p:cNvSpPr/>
          <p:nvPr/>
        </p:nvSpPr>
        <p:spPr>
          <a:xfrm>
            <a:off x="233130" y="1205169"/>
            <a:ext cx="11909539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600">
                <a:solidFill>
                  <a:srgbClr val="1F1A62"/>
                </a:solidFill>
                <a:latin typeface="Helvetica"/>
                <a:cs typeface="Helvetica"/>
              </a:rPr>
              <a:t>‘Small business’ brand marketers and agency professionals are much more likely to be in the ‘test-and-learn’ phase currently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AAF3831-23B0-43C1-B104-43D6881FB18E}"/>
              </a:ext>
            </a:extLst>
          </p:cNvPr>
          <p:cNvSpPr/>
          <p:nvPr/>
        </p:nvSpPr>
        <p:spPr>
          <a:xfrm>
            <a:off x="3632449" y="2745981"/>
            <a:ext cx="396254" cy="342574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5C558B-9602-4D07-A41E-01183854BE8B}"/>
              </a:ext>
            </a:extLst>
          </p:cNvPr>
          <p:cNvSpPr txBox="1"/>
          <p:nvPr/>
        </p:nvSpPr>
        <p:spPr>
          <a:xfrm>
            <a:off x="475202" y="2334820"/>
            <a:ext cx="26601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‘Any Degree’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2B0827-D865-48A9-A255-99632A6DA07A}"/>
              </a:ext>
            </a:extLst>
          </p:cNvPr>
          <p:cNvSpPr/>
          <p:nvPr/>
        </p:nvSpPr>
        <p:spPr>
          <a:xfrm>
            <a:off x="201181" y="2829331"/>
            <a:ext cx="3208179" cy="688798"/>
          </a:xfrm>
          <a:prstGeom prst="rect">
            <a:avLst/>
          </a:prstGeom>
          <a:solidFill>
            <a:schemeClr val="bg1"/>
          </a:solidFill>
          <a:ln w="127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9BA585-AE21-49AC-972B-335321EEFEB2}"/>
              </a:ext>
            </a:extLst>
          </p:cNvPr>
          <p:cNvSpPr txBox="1"/>
          <p:nvPr/>
        </p:nvSpPr>
        <p:spPr>
          <a:xfrm>
            <a:off x="322595" y="2832159"/>
            <a:ext cx="2965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'Large' Brand Marketers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78A0EC-7E2E-4468-82BB-3CB5C6E45C0A}"/>
              </a:ext>
            </a:extLst>
          </p:cNvPr>
          <p:cNvSpPr txBox="1"/>
          <p:nvPr/>
        </p:nvSpPr>
        <p:spPr>
          <a:xfrm>
            <a:off x="1303710" y="3043395"/>
            <a:ext cx="100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94%</a:t>
            </a:r>
            <a:endParaRPr lang="en-US" sz="28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14BB96-7187-4A29-A0CC-AEF77A09FCFA}"/>
              </a:ext>
            </a:extLst>
          </p:cNvPr>
          <p:cNvSpPr/>
          <p:nvPr/>
        </p:nvSpPr>
        <p:spPr>
          <a:xfrm>
            <a:off x="201181" y="3642830"/>
            <a:ext cx="3208179" cy="688798"/>
          </a:xfrm>
          <a:prstGeom prst="rect">
            <a:avLst/>
          </a:prstGeom>
          <a:solidFill>
            <a:schemeClr val="bg1"/>
          </a:solidFill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109520-FB33-48F4-9949-36EA102B7303}"/>
              </a:ext>
            </a:extLst>
          </p:cNvPr>
          <p:cNvSpPr txBox="1"/>
          <p:nvPr/>
        </p:nvSpPr>
        <p:spPr>
          <a:xfrm>
            <a:off x="322595" y="3636969"/>
            <a:ext cx="2965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'Small' Brand Marketers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D810681-D6CD-4158-9844-F16BFE0B3CE8}"/>
              </a:ext>
            </a:extLst>
          </p:cNvPr>
          <p:cNvSpPr txBox="1"/>
          <p:nvPr/>
        </p:nvSpPr>
        <p:spPr>
          <a:xfrm>
            <a:off x="1169237" y="3867059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1F1A62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D1E9BD-0005-40DF-B3F1-AB989868890A}"/>
              </a:ext>
            </a:extLst>
          </p:cNvPr>
          <p:cNvSpPr/>
          <p:nvPr/>
        </p:nvSpPr>
        <p:spPr>
          <a:xfrm>
            <a:off x="201181" y="4519829"/>
            <a:ext cx="3208179" cy="688798"/>
          </a:xfrm>
          <a:prstGeom prst="rect">
            <a:avLst/>
          </a:prstGeom>
          <a:solidFill>
            <a:schemeClr val="bg1"/>
          </a:solidFill>
          <a:ln w="127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6387E2-60CC-49AB-897C-9EE42914635E}"/>
              </a:ext>
            </a:extLst>
          </p:cNvPr>
          <p:cNvSpPr txBox="1"/>
          <p:nvPr/>
        </p:nvSpPr>
        <p:spPr>
          <a:xfrm>
            <a:off x="322595" y="4511903"/>
            <a:ext cx="2965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'Large Business' Agency Pros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4961255-F596-4FC4-9477-2692DE9FF026}"/>
              </a:ext>
            </a:extLst>
          </p:cNvPr>
          <p:cNvSpPr txBox="1"/>
          <p:nvPr/>
        </p:nvSpPr>
        <p:spPr>
          <a:xfrm>
            <a:off x="1169237" y="4741993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87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ED3C8D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9D8CF57-D1B0-4651-9B4A-71A5C775DC48}"/>
              </a:ext>
            </a:extLst>
          </p:cNvPr>
          <p:cNvSpPr/>
          <p:nvPr/>
        </p:nvSpPr>
        <p:spPr>
          <a:xfrm>
            <a:off x="201181" y="5370770"/>
            <a:ext cx="3208179" cy="688798"/>
          </a:xfrm>
          <a:prstGeom prst="rect">
            <a:avLst/>
          </a:prstGeom>
          <a:solidFill>
            <a:schemeClr val="bg1"/>
          </a:solidFill>
          <a:ln w="127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F15551E-45AF-47BC-9E8F-7948EA3AC9E5}"/>
              </a:ext>
            </a:extLst>
          </p:cNvPr>
          <p:cNvSpPr txBox="1"/>
          <p:nvPr/>
        </p:nvSpPr>
        <p:spPr>
          <a:xfrm>
            <a:off x="322595" y="5363758"/>
            <a:ext cx="29653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'Small Business' Agency Pros</a:t>
            </a: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A67D731-3136-43A4-A1B2-DFEF94DD9374}"/>
              </a:ext>
            </a:extLst>
          </p:cNvPr>
          <p:cNvSpPr txBox="1"/>
          <p:nvPr/>
        </p:nvSpPr>
        <p:spPr>
          <a:xfrm>
            <a:off x="1169237" y="559384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4EBEA4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C5FF05-C894-4675-B1D0-32F8AD301BF4}"/>
              </a:ext>
            </a:extLst>
          </p:cNvPr>
          <p:cNvSpPr txBox="1"/>
          <p:nvPr/>
        </p:nvSpPr>
        <p:spPr>
          <a:xfrm>
            <a:off x="3952529" y="2334834"/>
            <a:ext cx="17704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‘ABB is a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key </a:t>
            </a:r>
            <a:r>
              <a:rPr lang="en-US" sz="1200" b="1" u="sng">
                <a:solidFill>
                  <a:srgbClr val="1B1464"/>
                </a:solidFill>
                <a:latin typeface="Helvetica" panose="020B0403020202020204" pitchFamily="34" charset="0"/>
              </a:rPr>
              <a:t>p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our TV Strategy’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510724-D6DD-46AA-BC75-0EC769C9F698}"/>
              </a:ext>
            </a:extLst>
          </p:cNvPr>
          <p:cNvSpPr/>
          <p:nvPr/>
        </p:nvSpPr>
        <p:spPr>
          <a:xfrm>
            <a:off x="4177269" y="2829331"/>
            <a:ext cx="1360581" cy="688798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2FC1040-CC11-47C6-9E55-753E7BBFA421}"/>
              </a:ext>
            </a:extLst>
          </p:cNvPr>
          <p:cNvSpPr txBox="1"/>
          <p:nvPr/>
        </p:nvSpPr>
        <p:spPr>
          <a:xfrm>
            <a:off x="4355999" y="2940129"/>
            <a:ext cx="100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8727777-F9C6-4B87-9ED3-DB352B0343A3}"/>
              </a:ext>
            </a:extLst>
          </p:cNvPr>
          <p:cNvSpPr/>
          <p:nvPr/>
        </p:nvSpPr>
        <p:spPr>
          <a:xfrm>
            <a:off x="4177269" y="3642830"/>
            <a:ext cx="1360581" cy="688798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9246024-C6DE-487B-9D06-B9A27ACECD42}"/>
              </a:ext>
            </a:extLst>
          </p:cNvPr>
          <p:cNvSpPr txBox="1"/>
          <p:nvPr/>
        </p:nvSpPr>
        <p:spPr>
          <a:xfrm>
            <a:off x="4221526" y="375362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37%</a:t>
            </a:r>
            <a:endParaRPr lang="en-US" sz="2800">
              <a:solidFill>
                <a:srgbClr val="1F1A62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58165D6-D1F1-411F-974A-CDE3CF5B16CE}"/>
              </a:ext>
            </a:extLst>
          </p:cNvPr>
          <p:cNvSpPr/>
          <p:nvPr/>
        </p:nvSpPr>
        <p:spPr>
          <a:xfrm>
            <a:off x="4177269" y="4519829"/>
            <a:ext cx="1360581" cy="688798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D96074F-D194-478C-82FB-B9AB0ACB20D2}"/>
              </a:ext>
            </a:extLst>
          </p:cNvPr>
          <p:cNvSpPr txBox="1"/>
          <p:nvPr/>
        </p:nvSpPr>
        <p:spPr>
          <a:xfrm>
            <a:off x="4221526" y="4630627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30%</a:t>
            </a:r>
            <a:endParaRPr lang="en-US" sz="2800">
              <a:solidFill>
                <a:srgbClr val="ED3C8D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85C7E26-3808-42A1-A69B-946C5ADE4EAF}"/>
              </a:ext>
            </a:extLst>
          </p:cNvPr>
          <p:cNvSpPr/>
          <p:nvPr/>
        </p:nvSpPr>
        <p:spPr>
          <a:xfrm>
            <a:off x="4177269" y="5348567"/>
            <a:ext cx="1360581" cy="789222"/>
          </a:xfrm>
          <a:prstGeom prst="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34CBAC-0286-4D6A-B5CB-AD8A88F12E65}"/>
              </a:ext>
            </a:extLst>
          </p:cNvPr>
          <p:cNvSpPr txBox="1"/>
          <p:nvPr/>
        </p:nvSpPr>
        <p:spPr>
          <a:xfrm>
            <a:off x="4221526" y="548156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26%</a:t>
            </a:r>
            <a:endParaRPr lang="en-US" sz="2800">
              <a:solidFill>
                <a:srgbClr val="4EBEA4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F44EA0-C4EA-439A-AF83-5CC097077617}"/>
              </a:ext>
            </a:extLst>
          </p:cNvPr>
          <p:cNvSpPr txBox="1"/>
          <p:nvPr/>
        </p:nvSpPr>
        <p:spPr>
          <a:xfrm>
            <a:off x="5892609" y="2334834"/>
            <a:ext cx="1998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‘ABB is a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small part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our TV strategy’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5B41D49-AA12-461E-BB55-447E5C603E4B}"/>
              </a:ext>
            </a:extLst>
          </p:cNvPr>
          <p:cNvSpPr/>
          <p:nvPr/>
        </p:nvSpPr>
        <p:spPr>
          <a:xfrm>
            <a:off x="6202191" y="2829331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DEE8AE8-6613-4488-9F73-B0476555FC48}"/>
              </a:ext>
            </a:extLst>
          </p:cNvPr>
          <p:cNvSpPr txBox="1"/>
          <p:nvPr/>
        </p:nvSpPr>
        <p:spPr>
          <a:xfrm>
            <a:off x="6380921" y="2940129"/>
            <a:ext cx="100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41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4D2AEC7-225F-49D8-B159-E8D63F86E783}"/>
              </a:ext>
            </a:extLst>
          </p:cNvPr>
          <p:cNvSpPr/>
          <p:nvPr/>
        </p:nvSpPr>
        <p:spPr>
          <a:xfrm>
            <a:off x="6202191" y="3642830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B760A36-A409-4870-B012-8E220640EE7F}"/>
              </a:ext>
            </a:extLst>
          </p:cNvPr>
          <p:cNvSpPr txBox="1"/>
          <p:nvPr/>
        </p:nvSpPr>
        <p:spPr>
          <a:xfrm>
            <a:off x="6246448" y="375362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37%</a:t>
            </a:r>
            <a:endParaRPr lang="en-US" sz="2800">
              <a:solidFill>
                <a:srgbClr val="1F1A62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89DCC8C-54FF-4D9B-9371-2F88A31C95D4}"/>
              </a:ext>
            </a:extLst>
          </p:cNvPr>
          <p:cNvSpPr/>
          <p:nvPr/>
        </p:nvSpPr>
        <p:spPr>
          <a:xfrm>
            <a:off x="6202191" y="4519829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321E507-EB48-4119-BAA8-B868F558BC5C}"/>
              </a:ext>
            </a:extLst>
          </p:cNvPr>
          <p:cNvSpPr txBox="1"/>
          <p:nvPr/>
        </p:nvSpPr>
        <p:spPr>
          <a:xfrm>
            <a:off x="6246448" y="4630627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39%</a:t>
            </a:r>
            <a:endParaRPr lang="en-US" sz="2800">
              <a:solidFill>
                <a:srgbClr val="ED3C8D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9EC5DFF-E265-4C4F-B534-173E2B29FC6A}"/>
              </a:ext>
            </a:extLst>
          </p:cNvPr>
          <p:cNvSpPr/>
          <p:nvPr/>
        </p:nvSpPr>
        <p:spPr>
          <a:xfrm>
            <a:off x="6202191" y="5370770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3DB74B-7C02-4A4F-A249-765C653709E7}"/>
              </a:ext>
            </a:extLst>
          </p:cNvPr>
          <p:cNvSpPr txBox="1"/>
          <p:nvPr/>
        </p:nvSpPr>
        <p:spPr>
          <a:xfrm>
            <a:off x="6246448" y="548156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34%</a:t>
            </a:r>
            <a:endParaRPr lang="en-US" sz="2800">
              <a:solidFill>
                <a:srgbClr val="4EBEA4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F9ED12-52FF-4E0D-B991-B910465D3BFA}"/>
              </a:ext>
            </a:extLst>
          </p:cNvPr>
          <p:cNvSpPr txBox="1"/>
          <p:nvPr/>
        </p:nvSpPr>
        <p:spPr>
          <a:xfrm>
            <a:off x="7908103" y="2150168"/>
            <a:ext cx="1718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‘Testing ABB and determining it’s role in our TV strategies’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AE7B5E6-D8DB-4285-9D2F-E25ADE64A6C2}"/>
              </a:ext>
            </a:extLst>
          </p:cNvPr>
          <p:cNvSpPr/>
          <p:nvPr/>
        </p:nvSpPr>
        <p:spPr>
          <a:xfrm>
            <a:off x="8136268" y="2829331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66CE8A1-5B68-4B04-82F1-CF106EF4CB3E}"/>
              </a:ext>
            </a:extLst>
          </p:cNvPr>
          <p:cNvSpPr txBox="1"/>
          <p:nvPr/>
        </p:nvSpPr>
        <p:spPr>
          <a:xfrm>
            <a:off x="8314998" y="2940129"/>
            <a:ext cx="100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16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D646432-1BCB-4D6C-845E-B859EF90A558}"/>
              </a:ext>
            </a:extLst>
          </p:cNvPr>
          <p:cNvSpPr/>
          <p:nvPr/>
        </p:nvSpPr>
        <p:spPr>
          <a:xfrm>
            <a:off x="8136268" y="3642830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2A5DF-BA0D-4289-A591-C1694D8E84D0}"/>
              </a:ext>
            </a:extLst>
          </p:cNvPr>
          <p:cNvSpPr txBox="1"/>
          <p:nvPr/>
        </p:nvSpPr>
        <p:spPr>
          <a:xfrm>
            <a:off x="8180525" y="375362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26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1F1A62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C713A94-7314-42C1-A0CB-DFEB0CB92187}"/>
              </a:ext>
            </a:extLst>
          </p:cNvPr>
          <p:cNvSpPr/>
          <p:nvPr/>
        </p:nvSpPr>
        <p:spPr>
          <a:xfrm>
            <a:off x="8136268" y="4519829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6F9E3F2-A328-4B06-9ED4-B5DA01F351C5}"/>
              </a:ext>
            </a:extLst>
          </p:cNvPr>
          <p:cNvSpPr txBox="1"/>
          <p:nvPr/>
        </p:nvSpPr>
        <p:spPr>
          <a:xfrm>
            <a:off x="8180525" y="4630627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18%</a:t>
            </a:r>
            <a:endParaRPr lang="en-US" sz="2800">
              <a:solidFill>
                <a:srgbClr val="ED3C8D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3278F67-053C-4993-BF5D-21CBCD12CE07}"/>
              </a:ext>
            </a:extLst>
          </p:cNvPr>
          <p:cNvSpPr/>
          <p:nvPr/>
        </p:nvSpPr>
        <p:spPr>
          <a:xfrm>
            <a:off x="8136268" y="5370770"/>
            <a:ext cx="1360581" cy="688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618B2F0-BA7A-42EA-AAD0-49AB3E5B46D1}"/>
              </a:ext>
            </a:extLst>
          </p:cNvPr>
          <p:cNvSpPr txBox="1"/>
          <p:nvPr/>
        </p:nvSpPr>
        <p:spPr>
          <a:xfrm>
            <a:off x="8180525" y="548156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29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4EBEA4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8D409D6-CE6B-4701-B88D-4C5D00D6AF2B}"/>
              </a:ext>
            </a:extLst>
          </p:cNvPr>
          <p:cNvSpPr txBox="1"/>
          <p:nvPr/>
        </p:nvSpPr>
        <p:spPr>
          <a:xfrm>
            <a:off x="10173912" y="2334834"/>
            <a:ext cx="18169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‘Not currently using ABB </a:t>
            </a:r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for TV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’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846F93-ABD9-41B1-BC79-A0C2349B91D9}"/>
              </a:ext>
            </a:extLst>
          </p:cNvPr>
          <p:cNvSpPr/>
          <p:nvPr/>
        </p:nvSpPr>
        <p:spPr>
          <a:xfrm>
            <a:off x="10520143" y="2829331"/>
            <a:ext cx="1124447" cy="688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ABBF44F-F355-4D33-8D3E-E599FD3C8ED1}"/>
              </a:ext>
            </a:extLst>
          </p:cNvPr>
          <p:cNvSpPr txBox="1"/>
          <p:nvPr/>
        </p:nvSpPr>
        <p:spPr>
          <a:xfrm>
            <a:off x="10580806" y="2940129"/>
            <a:ext cx="1003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CB34029-F5CB-4EA2-8813-5C9F242202CF}"/>
              </a:ext>
            </a:extLst>
          </p:cNvPr>
          <p:cNvSpPr/>
          <p:nvPr/>
        </p:nvSpPr>
        <p:spPr>
          <a:xfrm>
            <a:off x="10520143" y="3642830"/>
            <a:ext cx="1124447" cy="688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089792C-A7C0-4543-BE70-47C66AFCE641}"/>
              </a:ext>
            </a:extLst>
          </p:cNvPr>
          <p:cNvSpPr txBox="1"/>
          <p:nvPr/>
        </p:nvSpPr>
        <p:spPr>
          <a:xfrm>
            <a:off x="10446333" y="375362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0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F1A6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1F1A62"/>
              </a:solidFill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D738627-9182-421A-9CD0-5798753D933D}"/>
              </a:ext>
            </a:extLst>
          </p:cNvPr>
          <p:cNvSpPr/>
          <p:nvPr/>
        </p:nvSpPr>
        <p:spPr>
          <a:xfrm>
            <a:off x="10520143" y="4519829"/>
            <a:ext cx="1124447" cy="688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410594B-33A7-4C5A-BCC2-28315C083BBF}"/>
              </a:ext>
            </a:extLst>
          </p:cNvPr>
          <p:cNvSpPr txBox="1"/>
          <p:nvPr/>
        </p:nvSpPr>
        <p:spPr>
          <a:xfrm>
            <a:off x="10446333" y="4630627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1</a:t>
            </a: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ED3C8D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9444357A-D236-4F99-B8E7-EA1018E87411}"/>
              </a:ext>
            </a:extLst>
          </p:cNvPr>
          <p:cNvSpPr/>
          <p:nvPr/>
        </p:nvSpPr>
        <p:spPr>
          <a:xfrm>
            <a:off x="10520143" y="5370770"/>
            <a:ext cx="1124447" cy="688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7967550-940C-4CF8-A8AC-B5314C6988ED}"/>
              </a:ext>
            </a:extLst>
          </p:cNvPr>
          <p:cNvSpPr txBox="1"/>
          <p:nvPr/>
        </p:nvSpPr>
        <p:spPr>
          <a:xfrm>
            <a:off x="10446333" y="5481568"/>
            <a:ext cx="12720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11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endParaRPr lang="en-US" sz="2800">
              <a:solidFill>
                <a:srgbClr val="4EBEA4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A529D70-EA27-4D84-9FFA-982365EE8740}"/>
              </a:ext>
            </a:extLst>
          </p:cNvPr>
          <p:cNvCxnSpPr>
            <a:cxnSpLocks/>
          </p:cNvCxnSpPr>
          <p:nvPr/>
        </p:nvCxnSpPr>
        <p:spPr>
          <a:xfrm>
            <a:off x="9977120" y="2745981"/>
            <a:ext cx="0" cy="33910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1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28E57-94F0-462F-9549-57637A2B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3170" cy="6869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9899-950F-C14F-99A5-896AC3170183}"/>
              </a:ext>
            </a:extLst>
          </p:cNvPr>
          <p:cNvSpPr/>
          <p:nvPr/>
        </p:nvSpPr>
        <p:spPr>
          <a:xfrm>
            <a:off x="4575406" y="376893"/>
            <a:ext cx="74707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Common Traits on the Path to Audience-Based TV Buying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09B-343A-4198-B610-60AFD300A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3151E8-DCA4-4428-97A5-6EDD026385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E6CC5-AB03-47AE-954D-FDA74AE47D74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6B665-7680-434B-85CC-B69AB1C61E7A}"/>
              </a:ext>
            </a:extLst>
          </p:cNvPr>
          <p:cNvSpPr/>
          <p:nvPr/>
        </p:nvSpPr>
        <p:spPr>
          <a:xfrm>
            <a:off x="4517505" y="1578149"/>
            <a:ext cx="7275428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Brands and agencies are embracing data &amp; analytics to help them make more informed decisions around their marketing strategies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Empowered by data &amp; analytics, brands and agencies are open to new ways of buying media and are eager to consider new solutions that create ‘smarter’ advertising campaigns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By working closely with media owners, many brands and agencies that are implementing audience-based buying are satisfied with the process and find it easier than, or on par with, what they expected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As a result, most marketers are shifting from traditional demo-based TV buys to audience-based buying to some degree. This signals a ripe opportunity for audience buying to grow and become a key part of their TV buying strategy.</a:t>
            </a:r>
          </a:p>
        </p:txBody>
      </p:sp>
    </p:spTree>
    <p:extLst>
      <p:ext uri="{BB962C8B-B14F-4D97-AF65-F5344CB8AC3E}">
        <p14:creationId xmlns:p14="http://schemas.microsoft.com/office/powerpoint/2010/main" val="1963665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82082" y="3434080"/>
            <a:ext cx="7126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‘Large Business’ Brand Marketers:</a:t>
            </a:r>
            <a:b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Defining Behaviors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4CA51-C859-4E64-9E55-32D9C0E719C3}"/>
              </a:ext>
            </a:extLst>
          </p:cNvPr>
          <p:cNvCxnSpPr>
            <a:cxnSpLocks/>
          </p:cNvCxnSpPr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27F73-8BE0-4AB1-B6CD-C88D61FAF212}"/>
              </a:ext>
            </a:extLst>
          </p:cNvPr>
          <p:cNvSpPr txBox="1"/>
          <p:nvPr/>
        </p:nvSpPr>
        <p:spPr>
          <a:xfrm>
            <a:off x="536238" y="2254516"/>
            <a:ext cx="4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257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C32EB493-42F0-4E68-899C-E7ABCB357B1C}"/>
              </a:ext>
            </a:extLst>
          </p:cNvPr>
          <p:cNvSpPr/>
          <p:nvPr/>
        </p:nvSpPr>
        <p:spPr>
          <a:xfrm>
            <a:off x="4210652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36397D3-866D-42C9-BFE5-66DBAD5913BB}"/>
              </a:ext>
            </a:extLst>
          </p:cNvPr>
          <p:cNvSpPr/>
          <p:nvPr/>
        </p:nvSpPr>
        <p:spPr>
          <a:xfrm>
            <a:off x="8066135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25F8027-07BA-44FC-8E70-EF5BD00DED10}"/>
              </a:ext>
            </a:extLst>
          </p:cNvPr>
          <p:cNvSpPr/>
          <p:nvPr/>
        </p:nvSpPr>
        <p:spPr>
          <a:xfrm>
            <a:off x="355169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260629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Brand Marketers = business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Q15. Please rank the 3 most important priorities for your video campaigns (rank 1-3). Top 3 on percentage are reflected.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640879" y="3896558"/>
            <a:ext cx="31992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45898" y="310968"/>
            <a:ext cx="118638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developing video ad campaigns, the goal of ‘large business’ brand marketers is to deliver an engaging message to the right person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0" y="1559833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Important Priorities for Video Campaigns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brand marketers that ranked each between #1-3 in priority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B0119-EADA-4B73-8214-9A81BBA64D02}"/>
              </a:ext>
            </a:extLst>
          </p:cNvPr>
          <p:cNvSpPr txBox="1"/>
          <p:nvPr/>
        </p:nvSpPr>
        <p:spPr>
          <a:xfrm>
            <a:off x="8580147" y="3824830"/>
            <a:ext cx="2723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792CC-C429-473B-B3B8-327CA0008DA3}"/>
              </a:ext>
            </a:extLst>
          </p:cNvPr>
          <p:cNvSpPr txBox="1"/>
          <p:nvPr/>
        </p:nvSpPr>
        <p:spPr>
          <a:xfrm>
            <a:off x="4373569" y="3851653"/>
            <a:ext cx="3295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Delivering Engaging Creative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989714-65DF-447F-80BB-6C1CE3558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33" y="2415179"/>
            <a:ext cx="1304968" cy="1304968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D274861-E18C-4363-9ED6-35823DF9E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179" y="2334041"/>
            <a:ext cx="1323788" cy="13237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4B291D-B6E1-4189-9801-50A9F101FDF8}"/>
              </a:ext>
            </a:extLst>
          </p:cNvPr>
          <p:cNvSpPr/>
          <p:nvPr/>
        </p:nvSpPr>
        <p:spPr>
          <a:xfrm>
            <a:off x="1576877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FF2"/>
                </a:solidFill>
                <a:latin typeface="Helvetica" panose="020B0403020202020204" pitchFamily="34" charset="0"/>
              </a:rPr>
              <a:t>64%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2C2468-BFEB-45FA-BEF4-93390A68A1BD}"/>
              </a:ext>
            </a:extLst>
          </p:cNvPr>
          <p:cNvSpPr/>
          <p:nvPr/>
        </p:nvSpPr>
        <p:spPr>
          <a:xfrm>
            <a:off x="5432360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FF2"/>
                </a:solidFill>
                <a:latin typeface="Helvetica" panose="020B0403020202020204" pitchFamily="34" charset="0"/>
              </a:rPr>
              <a:t>46%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878696-1028-4E06-B79A-7DE8B51F249F}"/>
              </a:ext>
            </a:extLst>
          </p:cNvPr>
          <p:cNvSpPr/>
          <p:nvPr/>
        </p:nvSpPr>
        <p:spPr>
          <a:xfrm>
            <a:off x="9287843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BFF2"/>
                </a:solidFill>
                <a:latin typeface="Helvetica" panose="020B0403020202020204" pitchFamily="34" charset="0"/>
              </a:rPr>
              <a:t>46%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CFE13FB-5F2E-42B2-BA80-25B94CE9D9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99" y="2360864"/>
            <a:ext cx="1323788" cy="13237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DD8069-EC5D-41C5-BE2D-9F40E94ED82A}"/>
              </a:ext>
            </a:extLst>
          </p:cNvPr>
          <p:cNvSpPr txBox="1"/>
          <p:nvPr/>
        </p:nvSpPr>
        <p:spPr>
          <a:xfrm>
            <a:off x="4034898" y="4821922"/>
            <a:ext cx="1327282" cy="738664"/>
          </a:xfrm>
          <a:prstGeom prst="rect">
            <a:avLst/>
          </a:prstGeom>
          <a:noFill/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400" dirty="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</p:spTree>
    <p:extLst>
      <p:ext uri="{BB962C8B-B14F-4D97-AF65-F5344CB8AC3E}">
        <p14:creationId xmlns:p14="http://schemas.microsoft.com/office/powerpoint/2010/main" val="119935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F62CBD-93A9-4EA1-B6F1-938332071550}"/>
              </a:ext>
            </a:extLst>
          </p:cNvPr>
          <p:cNvSpPr/>
          <p:nvPr/>
        </p:nvSpPr>
        <p:spPr>
          <a:xfrm>
            <a:off x="-4226" y="1682741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0" y="661020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82806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60331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82806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4F2B-2F77-42AF-B69C-F6E01C9633E2}"/>
              </a:ext>
            </a:extLst>
          </p:cNvPr>
          <p:cNvSpPr txBox="1"/>
          <p:nvPr/>
        </p:nvSpPr>
        <p:spPr>
          <a:xfrm>
            <a:off x="582806" y="6206771"/>
            <a:ext cx="116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‘Large’ Brand Marketers = business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*Such as site visits, sign ups, login ins or downloads. Top 6 on percentage are reflected.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5F90C-7FAB-4F34-88EB-6DB9F7B63DAE}"/>
              </a:ext>
            </a:extLst>
          </p:cNvPr>
          <p:cNvSpPr txBox="1"/>
          <p:nvPr/>
        </p:nvSpPr>
        <p:spPr>
          <a:xfrm>
            <a:off x="231864" y="316147"/>
            <a:ext cx="11955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They are confident in audience-based TV buying’s ability 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impact the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full funnel, utilizing it to strengthen their relationship with their customer 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1881EE0-87F6-4C20-9A35-1B4263B8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850732"/>
              </p:ext>
            </p:extLst>
          </p:nvPr>
        </p:nvGraphicFramePr>
        <p:xfrm>
          <a:off x="1066249" y="1955696"/>
          <a:ext cx="10395905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1380B5C-A30D-4569-8D7F-3257DF98C7E5}"/>
              </a:ext>
            </a:extLst>
          </p:cNvPr>
          <p:cNvSpPr txBox="1"/>
          <p:nvPr/>
        </p:nvSpPr>
        <p:spPr>
          <a:xfrm>
            <a:off x="360548" y="1787825"/>
            <a:ext cx="11858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Impactful KPIs of Audience-Based Buying of TV Advertising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brand marketers who answered ‘very impactful’ or ‘extremely impactful’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BC15F6-BD0E-45C4-AF84-76353322DE14}"/>
              </a:ext>
            </a:extLst>
          </p:cNvPr>
          <p:cNvSpPr txBox="1"/>
          <p:nvPr/>
        </p:nvSpPr>
        <p:spPr>
          <a:xfrm>
            <a:off x="10539535" y="2570790"/>
            <a:ext cx="138230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5D792-35AD-4303-9DB0-6C483A3E61C1}"/>
              </a:ext>
            </a:extLst>
          </p:cNvPr>
          <p:cNvSpPr/>
          <p:nvPr/>
        </p:nvSpPr>
        <p:spPr>
          <a:xfrm>
            <a:off x="140377" y="2695998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CC7E586-2E39-4315-A99A-A13208689629}"/>
              </a:ext>
            </a:extLst>
          </p:cNvPr>
          <p:cNvSpPr/>
          <p:nvPr/>
        </p:nvSpPr>
        <p:spPr>
          <a:xfrm>
            <a:off x="64895" y="1723533"/>
            <a:ext cx="1076836" cy="1202552"/>
          </a:xfrm>
          <a:prstGeom prst="rect">
            <a:avLst/>
          </a:prstGeom>
          <a:noFill/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F4C123-FFF3-4B57-8FCB-7E7B3347B395}"/>
              </a:ext>
            </a:extLst>
          </p:cNvPr>
          <p:cNvSpPr/>
          <p:nvPr/>
        </p:nvSpPr>
        <p:spPr>
          <a:xfrm>
            <a:off x="1122681" y="5600258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25066C-5FD7-4EC4-90D9-872CEE5B65EF}"/>
              </a:ext>
            </a:extLst>
          </p:cNvPr>
          <p:cNvSpPr/>
          <p:nvPr/>
        </p:nvSpPr>
        <p:spPr>
          <a:xfrm>
            <a:off x="203158" y="3233371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B695E15-6FB2-4A14-814B-742A23231DE3}"/>
              </a:ext>
            </a:extLst>
          </p:cNvPr>
          <p:cNvSpPr txBox="1"/>
          <p:nvPr/>
        </p:nvSpPr>
        <p:spPr>
          <a:xfrm>
            <a:off x="9257990" y="4952107"/>
            <a:ext cx="138230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Lowest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022C95-F455-4F8B-BFF8-70F22B434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" y="1774424"/>
            <a:ext cx="986007" cy="93822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57FA46-6F8F-4999-B4D2-D237BAA320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2755626" y="4403656"/>
            <a:ext cx="1273607" cy="2828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94E8DFC-6145-4FA5-A76C-EB5F85C5DD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3" b="51546"/>
          <a:stretch/>
        </p:blipFill>
        <p:spPr>
          <a:xfrm>
            <a:off x="3002862" y="2621199"/>
            <a:ext cx="1273607" cy="3033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4B92661-F718-4F26-B56F-FA63C8921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66"/>
          <a:stretch/>
        </p:blipFill>
        <p:spPr>
          <a:xfrm>
            <a:off x="2857142" y="3801492"/>
            <a:ext cx="1273607" cy="30824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C94683E-7199-46FE-8950-747395ADA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914905" y="5016852"/>
            <a:ext cx="1273607" cy="2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12114" y="1699632"/>
            <a:ext cx="12204114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3" y="6265053"/>
            <a:ext cx="11778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‘Large’ Brand Marketers = business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Q58. Approximately what percentage of your (company’s / main client’s) TV campaign buys is being activated via audience-based buying versus traditional demographic/content-based buying? (Current, 12 Months from Now &amp; Ideal) Q59. To what extent did COVID-19 impact your TV campaign investment allocation between audience-based buying and traditional demographic/content-based buying?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CB2AF-48CB-4E5A-96AE-378C35653712}"/>
              </a:ext>
            </a:extLst>
          </p:cNvPr>
          <p:cNvSpPr txBox="1"/>
          <p:nvPr/>
        </p:nvSpPr>
        <p:spPr>
          <a:xfrm>
            <a:off x="12114" y="1848543"/>
            <a:ext cx="12167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percentage of your TV campaign is being activated via audience-based buying?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</a:rPr>
              <a:t>Base: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 business’ brand marketers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025BD-85EA-440E-941D-9FD55687C0CD}"/>
              </a:ext>
            </a:extLst>
          </p:cNvPr>
          <p:cNvSpPr txBox="1"/>
          <p:nvPr/>
        </p:nvSpPr>
        <p:spPr>
          <a:xfrm>
            <a:off x="145898" y="142826"/>
            <a:ext cx="12046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Their belief in audience-based buying to drive full funnel outcomes has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led them to boost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during the economic uncertainties of COVID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A87D5-B231-44FE-A8D7-E2FC462B668A}"/>
              </a:ext>
            </a:extLst>
          </p:cNvPr>
          <p:cNvSpPr/>
          <p:nvPr/>
        </p:nvSpPr>
        <p:spPr>
          <a:xfrm>
            <a:off x="145898" y="1092195"/>
            <a:ext cx="1178194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>
                <a:solidFill>
                  <a:srgbClr val="1F1A62"/>
                </a:solidFill>
                <a:latin typeface="Helvetica"/>
                <a:cs typeface="Helvetica"/>
              </a:rPr>
              <a:t>64% of ‘large business’ brand marketers </a:t>
            </a: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said that ‘COVID-19 has had a moderate to major impact on my TV campaign investment allocation between audience-based buying and traditional demographic-based buying’</a:t>
            </a:r>
            <a:endParaRPr kumimoji="0" lang="en-US" sz="16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B57F54-38DF-412F-8E50-97A256FC4E32}"/>
              </a:ext>
            </a:extLst>
          </p:cNvPr>
          <p:cNvSpPr txBox="1"/>
          <p:nvPr/>
        </p:nvSpPr>
        <p:spPr>
          <a:xfrm>
            <a:off x="3352745" y="4994822"/>
            <a:ext cx="1707628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71%+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C07AF9-BE52-4429-B4B0-D37F69CA6654}"/>
              </a:ext>
            </a:extLst>
          </p:cNvPr>
          <p:cNvSpPr txBox="1"/>
          <p:nvPr/>
        </p:nvSpPr>
        <p:spPr>
          <a:xfrm>
            <a:off x="6089943" y="5000981"/>
            <a:ext cx="1707628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71%+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F5D68-43DC-4191-9723-220C896F6E24}"/>
              </a:ext>
            </a:extLst>
          </p:cNvPr>
          <p:cNvSpPr txBox="1"/>
          <p:nvPr/>
        </p:nvSpPr>
        <p:spPr>
          <a:xfrm>
            <a:off x="8827141" y="4994822"/>
            <a:ext cx="1707628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71%+ = Highest % 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among all four segments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B79538-FAEA-4BD5-90D7-3FCEA1AC4120}"/>
              </a:ext>
            </a:extLst>
          </p:cNvPr>
          <p:cNvSpPr txBox="1"/>
          <p:nvPr/>
        </p:nvSpPr>
        <p:spPr>
          <a:xfrm>
            <a:off x="455437" y="5996268"/>
            <a:ext cx="11778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read: 21% of ‘large business’ brand marketers are currently allocating 71% of their TV campaign budgets to audience-based buying vs. traditional demo-based buying. 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F99F56FD-06BE-4487-877D-CAF7CC603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609639"/>
              </p:ext>
            </p:extLst>
          </p:nvPr>
        </p:nvGraphicFramePr>
        <p:xfrm>
          <a:off x="832603" y="2690630"/>
          <a:ext cx="10227616" cy="215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952">
                  <a:extLst>
                    <a:ext uri="{9D8B030D-6E8A-4147-A177-3AD203B41FA5}">
                      <a16:colId xmlns:a16="http://schemas.microsoft.com/office/drawing/2014/main" val="3497669971"/>
                    </a:ext>
                  </a:extLst>
                </a:gridCol>
                <a:gridCol w="2645578">
                  <a:extLst>
                    <a:ext uri="{9D8B030D-6E8A-4147-A177-3AD203B41FA5}">
                      <a16:colId xmlns:a16="http://schemas.microsoft.com/office/drawing/2014/main" val="267433360"/>
                    </a:ext>
                  </a:extLst>
                </a:gridCol>
                <a:gridCol w="2704702">
                  <a:extLst>
                    <a:ext uri="{9D8B030D-6E8A-4147-A177-3AD203B41FA5}">
                      <a16:colId xmlns:a16="http://schemas.microsoft.com/office/drawing/2014/main" val="3278447368"/>
                    </a:ext>
                  </a:extLst>
                </a:gridCol>
                <a:gridCol w="2793384">
                  <a:extLst>
                    <a:ext uri="{9D8B030D-6E8A-4147-A177-3AD203B41FA5}">
                      <a16:colId xmlns:a16="http://schemas.microsoft.com/office/drawing/2014/main" val="1882724496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% of Budget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Current Plans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In 12 Months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Ideal Buy Allocation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91938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0% - 30%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30%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16%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13%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5383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31% - 70%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49%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56%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53%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79532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latin typeface="Helvetica" panose="020B0403020202020204" pitchFamily="34" charset="0"/>
                        </a:rPr>
                        <a:t>71%+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21%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34%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72457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1600" b="0" i="1">
                          <a:latin typeface="Helvetica" panose="020B0403020202020204" pitchFamily="34" charset="0"/>
                        </a:rPr>
                        <a:t>Mean Average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46%</a:t>
                      </a:r>
                    </a:p>
                  </a:txBody>
                  <a:tcPr marL="106415" marR="106415" marT="53207" marB="53207" anchor="ctr"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57%</a:t>
                      </a:r>
                    </a:p>
                  </a:txBody>
                  <a:tcPr marL="106415" marR="106415" marT="53207" marB="53207" anchor="ctr"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58%</a:t>
                      </a:r>
                    </a:p>
                  </a:txBody>
                  <a:tcPr marL="106415" marR="106415" marT="53207" marB="53207" anchor="ctr"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244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2774203-7724-4749-9E7C-CFB4AAEE7D58}"/>
              </a:ext>
            </a:extLst>
          </p:cNvPr>
          <p:cNvSpPr txBox="1"/>
          <p:nvPr/>
        </p:nvSpPr>
        <p:spPr>
          <a:xfrm>
            <a:off x="2991681" y="5442991"/>
            <a:ext cx="82594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‘large business’ brand marketers are more likely to allocate a higher share towards audience-based TV buying than any other segment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D982F3-E35E-4A9D-95BB-6EDD8500AB37}"/>
              </a:ext>
            </a:extLst>
          </p:cNvPr>
          <p:cNvSpPr/>
          <p:nvPr/>
        </p:nvSpPr>
        <p:spPr>
          <a:xfrm>
            <a:off x="640080" y="3948904"/>
            <a:ext cx="10611018" cy="492444"/>
          </a:xfrm>
          <a:prstGeom prst="rect">
            <a:avLst/>
          </a:prstGeom>
          <a:noFill/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E962BEF-9F35-42FF-9CE3-657587B8383E}"/>
              </a:ext>
            </a:extLst>
          </p:cNvPr>
          <p:cNvSpPr/>
          <p:nvPr/>
        </p:nvSpPr>
        <p:spPr>
          <a:xfrm>
            <a:off x="-12114" y="169963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7129AE-33B1-442D-959E-C32E9C86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3627669"/>
              </p:ext>
            </p:extLst>
          </p:nvPr>
        </p:nvGraphicFramePr>
        <p:xfrm>
          <a:off x="166503" y="2331513"/>
          <a:ext cx="11858995" cy="372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13FE357-105B-4284-B8A3-12A88EC9E38C}"/>
              </a:ext>
            </a:extLst>
          </p:cNvPr>
          <p:cNvSpPr txBox="1"/>
          <p:nvPr/>
        </p:nvSpPr>
        <p:spPr>
          <a:xfrm>
            <a:off x="186381" y="295353"/>
            <a:ext cx="1173974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 business’ brand marketers’ ‘end-to-end’ experience with the audience-based buying TV process has largely been very positive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5A868-75D4-4EB0-B65D-700D62307CD7}"/>
              </a:ext>
            </a:extLst>
          </p:cNvPr>
          <p:cNvSpPr txBox="1"/>
          <p:nvPr/>
        </p:nvSpPr>
        <p:spPr>
          <a:xfrm>
            <a:off x="0" y="1793086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satisfied are you with the following aspects of the audience-based buying process in TV advertising?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brand marketers who answered ‘satisfied’ or ‘very satisfied’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CDBAD-B494-4B18-89E7-67FBE934F5BA}"/>
              </a:ext>
            </a:extLst>
          </p:cNvPr>
          <p:cNvSpPr txBox="1"/>
          <p:nvPr/>
        </p:nvSpPr>
        <p:spPr>
          <a:xfrm>
            <a:off x="456264" y="6233197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Brand Marketers = business with annual total ad spend of $5MM+.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Q103. How satisfied are you with the following aspects of the audience-based buying process in TV advertising?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very satisfied).</a:t>
            </a:r>
          </a:p>
        </p:txBody>
      </p:sp>
    </p:spTree>
    <p:extLst>
      <p:ext uri="{BB962C8B-B14F-4D97-AF65-F5344CB8AC3E}">
        <p14:creationId xmlns:p14="http://schemas.microsoft.com/office/powerpoint/2010/main" val="69934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6567-98EF-4A4D-9E80-10C127D6A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617" y="2974239"/>
            <a:ext cx="3337828" cy="1877528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B1FC5-4D6A-4049-B498-336F0CC495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301" y="2983089"/>
            <a:ext cx="3278253" cy="1844017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43589" y="236249"/>
            <a:ext cx="8979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Custom research to understand buying strategies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26955-E076-456A-B756-31BCB511CA21}"/>
              </a:ext>
            </a:extLst>
          </p:cNvPr>
          <p:cNvSpPr txBox="1"/>
          <p:nvPr/>
        </p:nvSpPr>
        <p:spPr>
          <a:xfrm>
            <a:off x="419379" y="943516"/>
            <a:ext cx="1168727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In March 2021, VAB conducted a custom study of over 200 marketers to assess how the industry is adopting audience-based TV buying – from their level of awareness and familiarity to their belief in the ability of the approach to drive business outcomes.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880E1-D5C4-43E3-8301-83E36B743C3E}"/>
              </a:ext>
            </a:extLst>
          </p:cNvPr>
          <p:cNvSpPr txBox="1"/>
          <p:nvPr/>
        </p:nvSpPr>
        <p:spPr>
          <a:xfrm>
            <a:off x="540241" y="6284735"/>
            <a:ext cx="76709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 appendix for details on the custom study methodology. Survey fielded March 23 - 31, 2021. 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33B7C75-CF26-4DD4-B327-162F56CDA0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94" y="2974239"/>
            <a:ext cx="3243849" cy="1828277"/>
          </a:xfrm>
          <a:prstGeom prst="rect">
            <a:avLst/>
          </a:prstGeom>
          <a:ln>
            <a:solidFill>
              <a:srgbClr val="1B146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5B8BC43-DA49-41A2-84C2-DFAFEB1DD83B}"/>
              </a:ext>
            </a:extLst>
          </p:cNvPr>
          <p:cNvSpPr/>
          <p:nvPr/>
        </p:nvSpPr>
        <p:spPr>
          <a:xfrm>
            <a:off x="853832" y="4988755"/>
            <a:ext cx="33222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This piece equips you with the </a:t>
            </a:r>
            <a:r>
              <a:rPr lang="en-US" sz="1400" b="1">
                <a:solidFill>
                  <a:srgbClr val="002060"/>
                </a:solidFill>
                <a:latin typeface="Helvetica" panose="020B0604020202020204" pitchFamily="34" charset="0"/>
              </a:rPr>
              <a:t>10 key findings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from the survey. We uncover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to what extent marketers are familiar with,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executing, and investing in ABB as part of their video buying strategies.</a:t>
            </a: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D6C580-9E83-475D-9992-52E85C42FCA0}"/>
              </a:ext>
            </a:extLst>
          </p:cNvPr>
          <p:cNvSpPr/>
          <p:nvPr/>
        </p:nvSpPr>
        <p:spPr>
          <a:xfrm>
            <a:off x="748808" y="2462205"/>
            <a:ext cx="33608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 I: Top 10 Findings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301CDB-302E-4A14-9748-5EF95F3E8460}"/>
              </a:ext>
            </a:extLst>
          </p:cNvPr>
          <p:cNvSpPr/>
          <p:nvPr/>
        </p:nvSpPr>
        <p:spPr>
          <a:xfrm>
            <a:off x="8447110" y="2241747"/>
            <a:ext cx="32020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 III: Challenges &amp; Solutions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Coming in </a:t>
            </a:r>
            <a:r>
              <a:rPr kumimoji="0" lang="en-US" sz="1600" b="1" i="1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July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67047E-8094-44F1-B6C9-94899580FF77}"/>
              </a:ext>
            </a:extLst>
          </p:cNvPr>
          <p:cNvSpPr/>
          <p:nvPr/>
        </p:nvSpPr>
        <p:spPr>
          <a:xfrm>
            <a:off x="8346930" y="5031077"/>
            <a:ext cx="340237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 identify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challenges </a:t>
            </a:r>
            <a:r>
              <a:rPr lang="en-US" sz="1400">
                <a:solidFill>
                  <a:srgbClr val="002060"/>
                </a:solidFill>
                <a:latin typeface="Helvetica" panose="020B0604020202020204" pitchFamily="34" charset="0"/>
              </a:rPr>
              <a:t>brand marketers and agency professionals are facing in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embracing an audience-first mindset and the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solutions to help overcome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those obstacles.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8292B9-AD47-4136-A6FB-410A22853903}"/>
              </a:ext>
            </a:extLst>
          </p:cNvPr>
          <p:cNvSpPr/>
          <p:nvPr/>
        </p:nvSpPr>
        <p:spPr>
          <a:xfrm>
            <a:off x="4668577" y="5034009"/>
            <a:ext cx="34255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 insider’s look at how </a:t>
            </a:r>
            <a:r>
              <a:rPr lang="en-US" sz="1400" b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and ‘small’ business brand marketers and agency professionals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are approaching their TV buying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6699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94FB2-E5BF-4D10-9F87-E136D56FE515}"/>
              </a:ext>
            </a:extLst>
          </p:cNvPr>
          <p:cNvSpPr/>
          <p:nvPr/>
        </p:nvSpPr>
        <p:spPr>
          <a:xfrm>
            <a:off x="4727447" y="2456183"/>
            <a:ext cx="3307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Part II: An Insider’s Look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FCFE1F-28AB-4F9B-AEE8-D5720C7F8407}"/>
              </a:ext>
            </a:extLst>
          </p:cNvPr>
          <p:cNvSpPr/>
          <p:nvPr/>
        </p:nvSpPr>
        <p:spPr>
          <a:xfrm>
            <a:off x="4531618" y="2236282"/>
            <a:ext cx="3699514" cy="3955629"/>
          </a:xfrm>
          <a:prstGeom prst="rect">
            <a:avLst/>
          </a:prstGeom>
          <a:noFill/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20527F3-052B-4759-B683-E76434C86F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299" y="275175"/>
            <a:ext cx="1403112" cy="3406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CDE0AA2-3ADD-446D-8915-C64A8B88C852}"/>
              </a:ext>
            </a:extLst>
          </p:cNvPr>
          <p:cNvSpPr/>
          <p:nvPr/>
        </p:nvSpPr>
        <p:spPr>
          <a:xfrm>
            <a:off x="4531619" y="1932207"/>
            <a:ext cx="3699513" cy="309481"/>
          </a:xfrm>
          <a:prstGeom prst="rect">
            <a:avLst/>
          </a:prstGeom>
          <a:solidFill>
            <a:srgbClr val="ED3C8D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Second Release!</a:t>
            </a:r>
          </a:p>
        </p:txBody>
      </p:sp>
    </p:spTree>
    <p:extLst>
      <p:ext uri="{BB962C8B-B14F-4D97-AF65-F5344CB8AC3E}">
        <p14:creationId xmlns:p14="http://schemas.microsoft.com/office/powerpoint/2010/main" val="169633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0" y="177194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5F1FF-E0C7-4C2D-8C66-239804C4932D}"/>
              </a:ext>
            </a:extLst>
          </p:cNvPr>
          <p:cNvSpPr txBox="1"/>
          <p:nvPr/>
        </p:nvSpPr>
        <p:spPr>
          <a:xfrm>
            <a:off x="145897" y="264518"/>
            <a:ext cx="117819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However, despite their positive experience and increased investment, they are still more likely to apply an audience-based approach to their digital video buys – and less likely to use it on local campaigns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A73CF-DF09-495E-AD95-A13243BE2F47}"/>
              </a:ext>
            </a:extLst>
          </p:cNvPr>
          <p:cNvSpPr txBox="1"/>
          <p:nvPr/>
        </p:nvSpPr>
        <p:spPr>
          <a:xfrm>
            <a:off x="0" y="1848084"/>
            <a:ext cx="1213543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300" b="1" i="0">
                <a:solidFill>
                  <a:srgbClr val="1B1464"/>
                </a:solidFill>
              </a:rPr>
              <a:t>When </a:t>
            </a:r>
            <a:r>
              <a:rPr lang="en-US" sz="1300" b="1" i="0" u="sng">
                <a:solidFill>
                  <a:srgbClr val="1B1464"/>
                </a:solidFill>
              </a:rPr>
              <a:t>buying</a:t>
            </a:r>
            <a:r>
              <a:rPr lang="en-US" sz="1300" b="1" u="none" baseline="0">
                <a:solidFill>
                  <a:srgbClr val="1B1464"/>
                </a:solidFill>
              </a:rPr>
              <a:t> </a:t>
            </a:r>
            <a:r>
              <a:rPr lang="en-US" sz="1300" b="1">
                <a:solidFill>
                  <a:srgbClr val="1B1464"/>
                </a:solidFill>
              </a:rPr>
              <a:t>e</a:t>
            </a:r>
            <a:r>
              <a:rPr lang="en-US" sz="1300" b="1" i="0">
                <a:solidFill>
                  <a:srgbClr val="1B1464"/>
                </a:solidFill>
              </a:rPr>
              <a:t>ach of the following video advertising tactics, how often are you doing so against specific audience targets (vs. age/gender demos)?</a:t>
            </a:r>
          </a:p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="0" i="0">
                <a:solidFill>
                  <a:srgbClr val="1B1464"/>
                </a:solidFill>
              </a:rPr>
              <a:t>% of ‘large business’ brand marketers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3C28A4-75D6-46E5-B0E0-2CF5D3BDA221}"/>
              </a:ext>
            </a:extLst>
          </p:cNvPr>
          <p:cNvSpPr txBox="1"/>
          <p:nvPr/>
        </p:nvSpPr>
        <p:spPr>
          <a:xfrm>
            <a:off x="428625" y="6143101"/>
            <a:ext cx="11844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Brand Marketers = business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Q65. When buying each of the following video advertising tactics, how often are you buying against specific audience targets versus age/gender demos?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OTT Streaming Services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Ad-Supported VOD including Hulu, The Roku Channel, Tubi, etc.; Pure-Play Video Sites = YouTube, Vimeo, etc.; vMVPDs = Live TV via IP including Sling TV, Hulu with live TV, YouTube, etc.; Local TV = cable via MVPDs; National TV = cable/broadcast.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AF2F973B-68E5-4861-9921-35ED63886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174620"/>
              </p:ext>
            </p:extLst>
          </p:nvPr>
        </p:nvGraphicFramePr>
        <p:xfrm>
          <a:off x="456264" y="2387890"/>
          <a:ext cx="11471576" cy="3754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AC8A0A-B9A2-4A5C-9194-F258D8B3A6B3}"/>
              </a:ext>
            </a:extLst>
          </p:cNvPr>
          <p:cNvSpPr txBox="1"/>
          <p:nvPr/>
        </p:nvSpPr>
        <p:spPr>
          <a:xfrm>
            <a:off x="920318" y="288215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9A02A5-2B85-48CB-9522-D8D695DE6F76}"/>
              </a:ext>
            </a:extLst>
          </p:cNvPr>
          <p:cNvSpPr txBox="1"/>
          <p:nvPr/>
        </p:nvSpPr>
        <p:spPr>
          <a:xfrm>
            <a:off x="2561537" y="3262205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51%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2F2E1-9B94-498E-80BF-E6CDA475BD2A}"/>
              </a:ext>
            </a:extLst>
          </p:cNvPr>
          <p:cNvSpPr txBox="1"/>
          <p:nvPr/>
        </p:nvSpPr>
        <p:spPr>
          <a:xfrm>
            <a:off x="4197878" y="3300436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838959-B660-4E35-914B-416FEEB65828}"/>
              </a:ext>
            </a:extLst>
          </p:cNvPr>
          <p:cNvSpPr txBox="1"/>
          <p:nvPr/>
        </p:nvSpPr>
        <p:spPr>
          <a:xfrm>
            <a:off x="5835962" y="334304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59241-4931-45EC-8F22-B91DA8618F17}"/>
              </a:ext>
            </a:extLst>
          </p:cNvPr>
          <p:cNvSpPr txBox="1"/>
          <p:nvPr/>
        </p:nvSpPr>
        <p:spPr>
          <a:xfrm>
            <a:off x="7473178" y="3384628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A14AD7-70FF-448C-815E-EB8B635F99F4}"/>
              </a:ext>
            </a:extLst>
          </p:cNvPr>
          <p:cNvSpPr txBox="1"/>
          <p:nvPr/>
        </p:nvSpPr>
        <p:spPr>
          <a:xfrm>
            <a:off x="9105169" y="3495725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400E32-9D7C-4722-9338-7B707037A9DF}"/>
              </a:ext>
            </a:extLst>
          </p:cNvPr>
          <p:cNvSpPr txBox="1"/>
          <p:nvPr/>
        </p:nvSpPr>
        <p:spPr>
          <a:xfrm>
            <a:off x="10736803" y="3496474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0D8CBFF-4574-4EC2-A6A5-BC38119C9F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2576" y="2405260"/>
            <a:ext cx="3195743" cy="22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59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28E57-94F0-462F-9549-57637A2B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3170" cy="6869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9899-950F-C14F-99A5-896AC3170183}"/>
              </a:ext>
            </a:extLst>
          </p:cNvPr>
          <p:cNvSpPr/>
          <p:nvPr/>
        </p:nvSpPr>
        <p:spPr>
          <a:xfrm>
            <a:off x="4575406" y="376893"/>
            <a:ext cx="7470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‘Large Business’ Brand Marketers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09B-343A-4198-B610-60AFD300A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3151E8-DCA4-4428-97A5-6EDD026385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E6CC5-AB03-47AE-954D-FDA74AE47D74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6B665-7680-434B-85CC-B69AB1C61E7A}"/>
              </a:ext>
            </a:extLst>
          </p:cNvPr>
          <p:cNvSpPr/>
          <p:nvPr/>
        </p:nvSpPr>
        <p:spPr>
          <a:xfrm>
            <a:off x="4517505" y="1335000"/>
            <a:ext cx="7470710" cy="4093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They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care about their brand experience and would pay a premium, if necessary,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to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effectively reach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and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engage their desired consumer target</a:t>
            </a:r>
            <a:endParaRPr lang="en-US" sz="16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They are confident in audience-based TV buying’s ability to impact the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full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funnel,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utilizing it to strengthen their relationship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with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their customers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and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engage their best prospects</a:t>
            </a:r>
            <a:endParaRPr lang="en-US" sz="16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This confidence in audience-based buying led them to accelerate their spending during COVID with further share increases planned 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8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While their ‘end-to-end’ experience with audience-based buying has been positive, they are still more likely to apply an audience-first approach to their digital video buys at this point</a:t>
            </a:r>
          </a:p>
        </p:txBody>
      </p:sp>
    </p:spTree>
    <p:extLst>
      <p:ext uri="{BB962C8B-B14F-4D97-AF65-F5344CB8AC3E}">
        <p14:creationId xmlns:p14="http://schemas.microsoft.com/office/powerpoint/2010/main" val="1793799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82082" y="3434080"/>
            <a:ext cx="7126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‘Small Business’ Brand Marketers: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Defining Behaviors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4CA51-C859-4E64-9E55-32D9C0E719C3}"/>
              </a:ext>
            </a:extLst>
          </p:cNvPr>
          <p:cNvCxnSpPr>
            <a:cxnSpLocks/>
          </p:cNvCxnSpPr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27F73-8BE0-4AB1-B6CD-C88D61FAF212}"/>
              </a:ext>
            </a:extLst>
          </p:cNvPr>
          <p:cNvSpPr txBox="1"/>
          <p:nvPr/>
        </p:nvSpPr>
        <p:spPr>
          <a:xfrm>
            <a:off x="536238" y="2254516"/>
            <a:ext cx="4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844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C78CFA5-8A32-4FA8-9AF8-8A9F5895BA56}"/>
              </a:ext>
            </a:extLst>
          </p:cNvPr>
          <p:cNvSpPr/>
          <p:nvPr/>
        </p:nvSpPr>
        <p:spPr>
          <a:xfrm>
            <a:off x="4210652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F8BF0D-B562-4746-9181-944DC5194D07}"/>
              </a:ext>
            </a:extLst>
          </p:cNvPr>
          <p:cNvSpPr/>
          <p:nvPr/>
        </p:nvSpPr>
        <p:spPr>
          <a:xfrm>
            <a:off x="8066135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665947-1586-4B11-BE48-5A3AFC763EC7}"/>
              </a:ext>
            </a:extLst>
          </p:cNvPr>
          <p:cNvSpPr/>
          <p:nvPr/>
        </p:nvSpPr>
        <p:spPr>
          <a:xfrm>
            <a:off x="355169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270056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‘Small’ Brand Marketers = business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Q15. Please rank the 3 most important priorities for your video campaigns (rank 1-3). Top 3 on percentage are reflected.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4782071" y="3716468"/>
            <a:ext cx="2627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06142" y="398216"/>
            <a:ext cx="120461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Motivated to make every dollar count, ‘small business’ brand marketers highly prioritize ROI-based metrics when creating their video ad campaigns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0" y="1584338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Important Priorities for Video Campaigns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‘small business’ brand marketers that ranked each between #1-3 in priority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792CC-C429-473B-B3B8-327CA0008DA3}"/>
              </a:ext>
            </a:extLst>
          </p:cNvPr>
          <p:cNvSpPr txBox="1"/>
          <p:nvPr/>
        </p:nvSpPr>
        <p:spPr>
          <a:xfrm>
            <a:off x="8589557" y="3716468"/>
            <a:ext cx="2723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Delivering Messages at the Right </a:t>
            </a:r>
            <a:r>
              <a:rPr lang="en-US" sz="2000">
                <a:solidFill>
                  <a:srgbClr val="1B1464"/>
                </a:solidFill>
                <a:latin typeface="Helvetica" panose="020B0403020202020204" pitchFamily="34" charset="0"/>
              </a:rPr>
              <a:t>Moments</a:t>
            </a:r>
            <a:endParaRPr kumimoji="0" lang="en-US" sz="20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61115B1-2A1B-456F-90DC-63BFD9686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363" y="2395051"/>
            <a:ext cx="1310309" cy="131030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989714-65DF-447F-80BB-6C1CE35584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3516" y="2359425"/>
            <a:ext cx="1304968" cy="13049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B6C60FF-D9C7-4FB9-B1BB-AFF1EB5871EC}"/>
              </a:ext>
            </a:extLst>
          </p:cNvPr>
          <p:cNvSpPr txBox="1"/>
          <p:nvPr/>
        </p:nvSpPr>
        <p:spPr>
          <a:xfrm>
            <a:off x="411502" y="3716468"/>
            <a:ext cx="36580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Optimizing Customer Acquisition Costs / Conversions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4B291D-B6E1-4189-9801-50A9F101FDF8}"/>
              </a:ext>
            </a:extLst>
          </p:cNvPr>
          <p:cNvSpPr/>
          <p:nvPr/>
        </p:nvSpPr>
        <p:spPr>
          <a:xfrm>
            <a:off x="1576877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1F1A62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2C2468-BFEB-45FA-BEF4-93390A68A1BD}"/>
              </a:ext>
            </a:extLst>
          </p:cNvPr>
          <p:cNvSpPr/>
          <p:nvPr/>
        </p:nvSpPr>
        <p:spPr>
          <a:xfrm>
            <a:off x="5432360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1F1A62"/>
                </a:solidFill>
                <a:latin typeface="Helvetica" panose="020B0403020202020204" pitchFamily="34" charset="0"/>
              </a:rPr>
              <a:t>49%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878696-1028-4E06-B79A-7DE8B51F249F}"/>
              </a:ext>
            </a:extLst>
          </p:cNvPr>
          <p:cNvSpPr/>
          <p:nvPr/>
        </p:nvSpPr>
        <p:spPr>
          <a:xfrm>
            <a:off x="9287843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1F1A62"/>
                </a:solidFill>
                <a:latin typeface="Helvetica" panose="020B0403020202020204" pitchFamily="34" charset="0"/>
              </a:rPr>
              <a:t>49%</a:t>
            </a: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F0A71B10-40E9-49EC-899F-D1202E5392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8375" y="2397096"/>
            <a:ext cx="1306217" cy="130621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D30370-1794-4414-BD5C-C5F1731C6605}"/>
              </a:ext>
            </a:extLst>
          </p:cNvPr>
          <p:cNvSpPr txBox="1"/>
          <p:nvPr/>
        </p:nvSpPr>
        <p:spPr>
          <a:xfrm>
            <a:off x="10691889" y="5460269"/>
            <a:ext cx="1327282" cy="738664"/>
          </a:xfrm>
          <a:prstGeom prst="rect">
            <a:avLst/>
          </a:prstGeom>
          <a:noFill/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</p:spTree>
    <p:extLst>
      <p:ext uri="{BB962C8B-B14F-4D97-AF65-F5344CB8AC3E}">
        <p14:creationId xmlns:p14="http://schemas.microsoft.com/office/powerpoint/2010/main" val="4033075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F62CBD-93A9-4EA1-B6F1-938332071550}"/>
              </a:ext>
            </a:extLst>
          </p:cNvPr>
          <p:cNvSpPr/>
          <p:nvPr/>
        </p:nvSpPr>
        <p:spPr>
          <a:xfrm>
            <a:off x="2124" y="1682741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0" y="661020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82806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60331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82806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4F2B-2F77-42AF-B69C-F6E01C9633E2}"/>
              </a:ext>
            </a:extLst>
          </p:cNvPr>
          <p:cNvSpPr txBox="1"/>
          <p:nvPr/>
        </p:nvSpPr>
        <p:spPr>
          <a:xfrm>
            <a:off x="582806" y="6206771"/>
            <a:ext cx="116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Base: ‘Small’ Brand Marketers = business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*Such as site visits, sign ups, login ins or downloads. Top 6 on percentage are reflected.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1881EE0-87F6-4C20-9A35-1B4263B8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4526647"/>
              </p:ext>
            </p:extLst>
          </p:nvPr>
        </p:nvGraphicFramePr>
        <p:xfrm>
          <a:off x="1141731" y="1955696"/>
          <a:ext cx="9604825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1380B5C-A30D-4569-8D7F-3257DF98C7E5}"/>
              </a:ext>
            </a:extLst>
          </p:cNvPr>
          <p:cNvSpPr txBox="1"/>
          <p:nvPr/>
        </p:nvSpPr>
        <p:spPr>
          <a:xfrm>
            <a:off x="335148" y="1787825"/>
            <a:ext cx="11858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Impactful KPIs of Audience-Based Buying of TV Advertising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‘small business’ brand marketers who answered ‘very impactful’ or ‘extremely impactful’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46EA27-2AFB-49F5-8AB2-41FF7968A55F}"/>
              </a:ext>
            </a:extLst>
          </p:cNvPr>
          <p:cNvSpPr txBox="1"/>
          <p:nvPr/>
        </p:nvSpPr>
        <p:spPr>
          <a:xfrm>
            <a:off x="9447561" y="5532371"/>
            <a:ext cx="1401270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AB7490-E6DA-4831-BBE6-777A5DCD4106}"/>
              </a:ext>
            </a:extLst>
          </p:cNvPr>
          <p:cNvSpPr txBox="1"/>
          <p:nvPr/>
        </p:nvSpPr>
        <p:spPr>
          <a:xfrm>
            <a:off x="10484893" y="3153622"/>
            <a:ext cx="1401270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A848CE-AEBE-45C4-9A46-FAEC67743AC7}"/>
              </a:ext>
            </a:extLst>
          </p:cNvPr>
          <p:cNvSpPr txBox="1"/>
          <p:nvPr/>
        </p:nvSpPr>
        <p:spPr>
          <a:xfrm>
            <a:off x="10484893" y="2553223"/>
            <a:ext cx="1401270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48B167A-33F4-4250-96B8-1C57F793D381}"/>
              </a:ext>
            </a:extLst>
          </p:cNvPr>
          <p:cNvSpPr/>
          <p:nvPr/>
        </p:nvSpPr>
        <p:spPr>
          <a:xfrm>
            <a:off x="231864" y="1092195"/>
            <a:ext cx="11695976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‘Small business’ brand marketers also had the highest percentage among all segments on ‘purchase / sales conversions’ (77%) and ‘foot traffic into brick-and-mortar’ locations (77%) </a:t>
            </a: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D8F768-28A5-4B9C-8641-412568DF7F98}"/>
              </a:ext>
            </a:extLst>
          </p:cNvPr>
          <p:cNvSpPr txBox="1"/>
          <p:nvPr/>
        </p:nvSpPr>
        <p:spPr>
          <a:xfrm>
            <a:off x="231864" y="221373"/>
            <a:ext cx="118541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Their experience with testing audience-based TV buying has proven its ability to generate new leads and in-store foot traffic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4562D3-3336-405D-9A2A-C4D82D585D28}"/>
              </a:ext>
            </a:extLst>
          </p:cNvPr>
          <p:cNvSpPr/>
          <p:nvPr/>
        </p:nvSpPr>
        <p:spPr>
          <a:xfrm>
            <a:off x="1213105" y="4998846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F6A7FF-25F1-4288-ABAA-EE485F943910}"/>
              </a:ext>
            </a:extLst>
          </p:cNvPr>
          <p:cNvSpPr/>
          <p:nvPr/>
        </p:nvSpPr>
        <p:spPr>
          <a:xfrm>
            <a:off x="273460" y="3813567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70AB9F9-7341-42A3-B61E-D9E83D392B2C}"/>
              </a:ext>
            </a:extLst>
          </p:cNvPr>
          <p:cNvSpPr/>
          <p:nvPr/>
        </p:nvSpPr>
        <p:spPr>
          <a:xfrm>
            <a:off x="140377" y="2695998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3E18E34-3D64-4531-BBDE-53BED82B884F}"/>
              </a:ext>
            </a:extLst>
          </p:cNvPr>
          <p:cNvSpPr/>
          <p:nvPr/>
        </p:nvSpPr>
        <p:spPr>
          <a:xfrm>
            <a:off x="64895" y="1723533"/>
            <a:ext cx="1076836" cy="1202552"/>
          </a:xfrm>
          <a:prstGeom prst="rect">
            <a:avLst/>
          </a:prstGeom>
          <a:noFill/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764ED1D-FD10-48BD-83E8-FC3F768A1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09" y="1774424"/>
            <a:ext cx="986007" cy="938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0313C30-7A46-4560-9EE5-01910D4FA3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66"/>
          <a:stretch/>
        </p:blipFill>
        <p:spPr>
          <a:xfrm>
            <a:off x="2932721" y="2606850"/>
            <a:ext cx="1273607" cy="30824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F23203A-F63A-4796-80B3-77A2C82124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3" b="51546"/>
          <a:stretch/>
        </p:blipFill>
        <p:spPr>
          <a:xfrm>
            <a:off x="576301" y="3190093"/>
            <a:ext cx="1273607" cy="3033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B7204D1-226F-4BB7-89BC-26EF9F3E31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2860498" y="4408044"/>
            <a:ext cx="1273607" cy="28280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C930081-C2B3-4248-BFA0-ECCD76F6D8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2295917" y="5590996"/>
            <a:ext cx="1273607" cy="2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2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12114" y="1699632"/>
            <a:ext cx="12204114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CB2AF-48CB-4E5A-96AE-378C35653712}"/>
              </a:ext>
            </a:extLst>
          </p:cNvPr>
          <p:cNvSpPr txBox="1"/>
          <p:nvPr/>
        </p:nvSpPr>
        <p:spPr>
          <a:xfrm>
            <a:off x="12114" y="1912084"/>
            <a:ext cx="12167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percentage of your TV campaign is being activated via audience-based buying?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Base: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 business’ brand marketers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025BD-85EA-440E-941D-9FD55687C0CD}"/>
              </a:ext>
            </a:extLst>
          </p:cNvPr>
          <p:cNvSpPr txBox="1"/>
          <p:nvPr/>
        </p:nvSpPr>
        <p:spPr>
          <a:xfrm>
            <a:off x="145898" y="129320"/>
            <a:ext cx="11989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ability of audience-based buying to drive consumer action is driving pronounced spending shifts, a move which was accelerated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COVID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A87D5-B231-44FE-A8D7-E2FC462B668A}"/>
              </a:ext>
            </a:extLst>
          </p:cNvPr>
          <p:cNvSpPr/>
          <p:nvPr/>
        </p:nvSpPr>
        <p:spPr>
          <a:xfrm>
            <a:off x="185738" y="1112433"/>
            <a:ext cx="1174210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>
                <a:solidFill>
                  <a:srgbClr val="1F1A62"/>
                </a:solidFill>
                <a:latin typeface="Helvetica"/>
                <a:cs typeface="Helvetica"/>
              </a:rPr>
              <a:t>77% of ‘small business’ brand marketers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, the highest of all segments, </a:t>
            </a: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said that ‘COVID-19 has had a moderate to major impact on my TV campaign investment allocation between audience-based buying and traditional demographic-based buying’</a:t>
            </a:r>
            <a:endParaRPr kumimoji="0" lang="en-US" sz="16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1392EA-BEA5-4C56-9C46-1E008404992D}"/>
              </a:ext>
            </a:extLst>
          </p:cNvPr>
          <p:cNvSpPr txBox="1"/>
          <p:nvPr/>
        </p:nvSpPr>
        <p:spPr>
          <a:xfrm>
            <a:off x="456262" y="6244753"/>
            <a:ext cx="117787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‘Small’ Brand Marketers = business with annual total ad spend of $10K - $5MM. Q58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Approximately what percentage of your (company’s / main client’s TV campaign buys is being activated via audience-based buying versus traditional demographic/content-based buying? (Current, 12 Months from Now &amp; Ideal) Q59. To what extent did COVID-19 impact your TV campaign investment allocation between audience-based buying and traditional demographic/content-based buying?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lang="en-US" sz="8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D215DF-C3BC-4493-8582-F7A6414D363D}"/>
              </a:ext>
            </a:extLst>
          </p:cNvPr>
          <p:cNvSpPr txBox="1"/>
          <p:nvPr/>
        </p:nvSpPr>
        <p:spPr>
          <a:xfrm>
            <a:off x="448718" y="5968351"/>
            <a:ext cx="11778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read: 9% of ‘small business’ brand marketers are currently allocating 71% of their TV campaign budgets to audience-based buying vs. traditional demo-based buying.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73C4E2-68E1-4186-9BE7-AC5821606ACF}"/>
              </a:ext>
            </a:extLst>
          </p:cNvPr>
          <p:cNvSpPr txBox="1"/>
          <p:nvPr/>
        </p:nvSpPr>
        <p:spPr>
          <a:xfrm>
            <a:off x="3363134" y="5087039"/>
            <a:ext cx="174230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31-70%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8CF20D5-B592-4B22-AD91-4AE1FF8A19B2}"/>
              </a:ext>
            </a:extLst>
          </p:cNvPr>
          <p:cNvSpPr txBox="1"/>
          <p:nvPr/>
        </p:nvSpPr>
        <p:spPr>
          <a:xfrm>
            <a:off x="8700562" y="5097216"/>
            <a:ext cx="174230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31-70%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graphicFrame>
        <p:nvGraphicFramePr>
          <p:cNvPr id="33" name="Table 11">
            <a:extLst>
              <a:ext uri="{FF2B5EF4-FFF2-40B4-BE49-F238E27FC236}">
                <a16:creationId xmlns:a16="http://schemas.microsoft.com/office/drawing/2014/main" id="{050CA9B9-FDB0-4C02-B1D0-B5EB85778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442507"/>
              </p:ext>
            </p:extLst>
          </p:nvPr>
        </p:nvGraphicFramePr>
        <p:xfrm>
          <a:off x="832603" y="2775810"/>
          <a:ext cx="10227616" cy="215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952">
                  <a:extLst>
                    <a:ext uri="{9D8B030D-6E8A-4147-A177-3AD203B41FA5}">
                      <a16:colId xmlns:a16="http://schemas.microsoft.com/office/drawing/2014/main" val="3497669971"/>
                    </a:ext>
                  </a:extLst>
                </a:gridCol>
                <a:gridCol w="2645578">
                  <a:extLst>
                    <a:ext uri="{9D8B030D-6E8A-4147-A177-3AD203B41FA5}">
                      <a16:colId xmlns:a16="http://schemas.microsoft.com/office/drawing/2014/main" val="267433360"/>
                    </a:ext>
                  </a:extLst>
                </a:gridCol>
                <a:gridCol w="2704702">
                  <a:extLst>
                    <a:ext uri="{9D8B030D-6E8A-4147-A177-3AD203B41FA5}">
                      <a16:colId xmlns:a16="http://schemas.microsoft.com/office/drawing/2014/main" val="3278447368"/>
                    </a:ext>
                  </a:extLst>
                </a:gridCol>
                <a:gridCol w="2793384">
                  <a:extLst>
                    <a:ext uri="{9D8B030D-6E8A-4147-A177-3AD203B41FA5}">
                      <a16:colId xmlns:a16="http://schemas.microsoft.com/office/drawing/2014/main" val="1882724496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% of Budget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Current Plans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In 12 Months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Ideal Buy Allocation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91938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0% - 30%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5383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31% - 70%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79532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latin typeface="Helvetica" panose="020B0403020202020204" pitchFamily="34" charset="0"/>
                        </a:rPr>
                        <a:t>71%+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72457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1600" b="0" i="1">
                          <a:latin typeface="Helvetica" panose="020B0403020202020204" pitchFamily="34" charset="0"/>
                        </a:rPr>
                        <a:t>Mean Average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45%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57%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59%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244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8B12827-84B0-47A1-B077-A23A560FE36D}"/>
              </a:ext>
            </a:extLst>
          </p:cNvPr>
          <p:cNvSpPr txBox="1"/>
          <p:nvPr/>
        </p:nvSpPr>
        <p:spPr>
          <a:xfrm>
            <a:off x="6031848" y="5087039"/>
            <a:ext cx="174230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31-70%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6B0F55-C497-4904-8912-1F3C6A5F6903}"/>
              </a:ext>
            </a:extLst>
          </p:cNvPr>
          <p:cNvSpPr txBox="1"/>
          <p:nvPr/>
        </p:nvSpPr>
        <p:spPr>
          <a:xfrm>
            <a:off x="2594117" y="5562259"/>
            <a:ext cx="85078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‘Small business’ brand marketers are projected to see the largest share shift towards a higher investment in ABB among the four segments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7B0F9D-56AC-4EDD-8124-A8F9ADD201E8}"/>
              </a:ext>
            </a:extLst>
          </p:cNvPr>
          <p:cNvSpPr/>
          <p:nvPr/>
        </p:nvSpPr>
        <p:spPr>
          <a:xfrm>
            <a:off x="638191" y="4040344"/>
            <a:ext cx="10579959" cy="492444"/>
          </a:xfrm>
          <a:prstGeom prst="rect">
            <a:avLst/>
          </a:prstGeom>
          <a:noFill/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88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7129AE-33B1-442D-959E-C32E9C86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8120923"/>
              </p:ext>
            </p:extLst>
          </p:nvPr>
        </p:nvGraphicFramePr>
        <p:xfrm>
          <a:off x="0" y="2073111"/>
          <a:ext cx="11858995" cy="372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13FE357-105B-4284-B8A3-12A88EC9E38C}"/>
              </a:ext>
            </a:extLst>
          </p:cNvPr>
          <p:cNvSpPr txBox="1"/>
          <p:nvPr/>
        </p:nvSpPr>
        <p:spPr>
          <a:xfrm>
            <a:off x="185738" y="200767"/>
            <a:ext cx="119277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‘Small business’ brand marketing teams are often small and with limited resources, so they appreciate campaign support and the ability to receive metrics they cannot generate on their 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5A868-75D4-4EB0-B65D-700D62307CD7}"/>
              </a:ext>
            </a:extLst>
          </p:cNvPr>
          <p:cNvSpPr txBox="1"/>
          <p:nvPr/>
        </p:nvSpPr>
        <p:spPr>
          <a:xfrm>
            <a:off x="0" y="1793086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satisfied are you with the following aspects of the audience-based buying process in TV advertising?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‘small business’ brand marketers who answered ‘satisfied’ or ‘very satisfied’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CDBAD-B494-4B18-89E7-67FBE934F5BA}"/>
              </a:ext>
            </a:extLst>
          </p:cNvPr>
          <p:cNvSpPr txBox="1"/>
          <p:nvPr/>
        </p:nvSpPr>
        <p:spPr>
          <a:xfrm>
            <a:off x="456264" y="6231844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‘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Small’ Brand Marketers = business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Q103. How satisfied are you with the following aspects of the audience-based buying process in TV advertising?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very satisfied).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43E3B1-35C2-4797-AC3C-2AB35126E10B}"/>
              </a:ext>
            </a:extLst>
          </p:cNvPr>
          <p:cNvSpPr txBox="1"/>
          <p:nvPr/>
        </p:nvSpPr>
        <p:spPr>
          <a:xfrm>
            <a:off x="4516162" y="5801144"/>
            <a:ext cx="3046549" cy="261610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10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A4F5DD5-3229-4AC9-999C-1DD925AABE98}"/>
              </a:ext>
            </a:extLst>
          </p:cNvPr>
          <p:cNvCxnSpPr/>
          <p:nvPr/>
        </p:nvCxnSpPr>
        <p:spPr>
          <a:xfrm>
            <a:off x="7645138" y="5932186"/>
            <a:ext cx="3572759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54D593-05A5-4CD5-A240-7F684D280E3B}"/>
              </a:ext>
            </a:extLst>
          </p:cNvPr>
          <p:cNvCxnSpPr>
            <a:cxnSpLocks/>
          </p:cNvCxnSpPr>
          <p:nvPr/>
        </p:nvCxnSpPr>
        <p:spPr>
          <a:xfrm flipH="1">
            <a:off x="840561" y="5933755"/>
            <a:ext cx="3572759" cy="0"/>
          </a:xfrm>
          <a:prstGeom prst="straightConnector1">
            <a:avLst/>
          </a:prstGeom>
          <a:ln>
            <a:solidFill>
              <a:srgbClr val="1F1A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76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28284" y="1685013"/>
            <a:ext cx="12220283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5F1FF-E0C7-4C2D-8C66-239804C4932D}"/>
              </a:ext>
            </a:extLst>
          </p:cNvPr>
          <p:cNvSpPr txBox="1"/>
          <p:nvPr/>
        </p:nvSpPr>
        <p:spPr>
          <a:xfrm>
            <a:off x="145897" y="246945"/>
            <a:ext cx="120461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Because of their more localized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nature, ‘small business’ brand marketers are most likely to be implementing audience-based buys in local TV than other segments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162032"/>
            <a:ext cx="11735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‘Small’ Brand Marketers = business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Q65. When buying each of the following video advertising tactics, how often are you buying against specific audience targets versus age/gender demos?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OTT Streaming Services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Ad-Supported VOD including Hulu, The Roku Channel, Tubi, etc.; Pure-Play Video Sites = YouTube, Vimeo, etc.; vMVPDs = Live TV via IP including Sling TV, Hulu with live TV, YouTube, etc.; Local TV = cable via MVPDs; National TV=cable/broadcast.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A73CF-DF09-495E-AD95-A13243BE2F47}"/>
              </a:ext>
            </a:extLst>
          </p:cNvPr>
          <p:cNvSpPr txBox="1"/>
          <p:nvPr/>
        </p:nvSpPr>
        <p:spPr>
          <a:xfrm>
            <a:off x="0" y="1805220"/>
            <a:ext cx="1213543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300" b="1" i="0">
                <a:solidFill>
                  <a:srgbClr val="1B1464"/>
                </a:solidFill>
              </a:rPr>
              <a:t>When </a:t>
            </a:r>
            <a:r>
              <a:rPr lang="en-US" sz="1300" b="1" i="0" u="sng">
                <a:solidFill>
                  <a:srgbClr val="1B1464"/>
                </a:solidFill>
              </a:rPr>
              <a:t>buying</a:t>
            </a:r>
            <a:r>
              <a:rPr lang="en-US" sz="1300" b="1" i="0" u="none" baseline="0">
                <a:solidFill>
                  <a:srgbClr val="1B1464"/>
                </a:solidFill>
              </a:rPr>
              <a:t> </a:t>
            </a:r>
            <a:r>
              <a:rPr lang="en-US" sz="1300" b="1" i="0">
                <a:solidFill>
                  <a:srgbClr val="1B1464"/>
                </a:solidFill>
              </a:rPr>
              <a:t>each of the following video advertising tactics, how often are you doing so against specific audience targets (vs. age/gender demos)?</a:t>
            </a:r>
          </a:p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="0" i="0">
                <a:solidFill>
                  <a:srgbClr val="1B1464"/>
                </a:solidFill>
              </a:rPr>
              <a:t>% of ‘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small business’ brand marketer</a:t>
            </a:r>
            <a:r>
              <a:rPr lang="en-US" sz="1200" b="0" i="0">
                <a:solidFill>
                  <a:srgbClr val="1B1464"/>
                </a:solidFill>
              </a:rPr>
              <a:t>s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8F8109F-88FA-4498-98CD-8E6AAFEAF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9108200"/>
              </p:ext>
            </p:extLst>
          </p:nvPr>
        </p:nvGraphicFramePr>
        <p:xfrm>
          <a:off x="456264" y="2760289"/>
          <a:ext cx="11471576" cy="341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236E56A-4DDD-4846-986A-21FBCA0CFAB5}"/>
              </a:ext>
            </a:extLst>
          </p:cNvPr>
          <p:cNvSpPr txBox="1"/>
          <p:nvPr/>
        </p:nvSpPr>
        <p:spPr>
          <a:xfrm>
            <a:off x="930422" y="272971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4A1990-C602-4A62-92A6-E9E32A62A169}"/>
              </a:ext>
            </a:extLst>
          </p:cNvPr>
          <p:cNvSpPr txBox="1"/>
          <p:nvPr/>
        </p:nvSpPr>
        <p:spPr>
          <a:xfrm>
            <a:off x="2561537" y="3024150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0B2DC0-E623-4AD5-AF10-C6CA46068B6C}"/>
              </a:ext>
            </a:extLst>
          </p:cNvPr>
          <p:cNvSpPr txBox="1"/>
          <p:nvPr/>
        </p:nvSpPr>
        <p:spPr>
          <a:xfrm>
            <a:off x="4207982" y="322520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92F22B-CDF3-48B3-B922-4C53D77B84CB}"/>
              </a:ext>
            </a:extLst>
          </p:cNvPr>
          <p:cNvSpPr txBox="1"/>
          <p:nvPr/>
        </p:nvSpPr>
        <p:spPr>
          <a:xfrm>
            <a:off x="5846066" y="3298712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19E87-42DA-4364-B4AB-85E3A5CD7EF0}"/>
              </a:ext>
            </a:extLst>
          </p:cNvPr>
          <p:cNvSpPr txBox="1"/>
          <p:nvPr/>
        </p:nvSpPr>
        <p:spPr>
          <a:xfrm>
            <a:off x="7483282" y="3299875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7292C-959F-47AE-A895-87D92CCD7996}"/>
              </a:ext>
            </a:extLst>
          </p:cNvPr>
          <p:cNvSpPr txBox="1"/>
          <p:nvPr/>
        </p:nvSpPr>
        <p:spPr>
          <a:xfrm>
            <a:off x="9115273" y="3406886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98E79F-464E-46BE-BE1F-DE87A05B892B}"/>
              </a:ext>
            </a:extLst>
          </p:cNvPr>
          <p:cNvSpPr txBox="1"/>
          <p:nvPr/>
        </p:nvSpPr>
        <p:spPr>
          <a:xfrm>
            <a:off x="10751959" y="3671602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52%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380B9C1-4D18-45F1-856B-51113FC40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867" y="2367552"/>
            <a:ext cx="3205170" cy="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46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28E57-94F0-462F-9549-57637A2B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3170" cy="6869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9899-950F-C14F-99A5-896AC3170183}"/>
              </a:ext>
            </a:extLst>
          </p:cNvPr>
          <p:cNvSpPr/>
          <p:nvPr/>
        </p:nvSpPr>
        <p:spPr>
          <a:xfrm>
            <a:off x="4575406" y="376893"/>
            <a:ext cx="74707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Summary: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‘Small Business’ Brand Marketers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09B-343A-4198-B610-60AFD300A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3151E8-DCA4-4428-97A5-6EDD026385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E6CC5-AB03-47AE-954D-FDA74AE47D74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6B665-7680-434B-85CC-B69AB1C61E7A}"/>
              </a:ext>
            </a:extLst>
          </p:cNvPr>
          <p:cNvSpPr/>
          <p:nvPr/>
        </p:nvSpPr>
        <p:spPr>
          <a:xfrm>
            <a:off x="4517504" y="1231303"/>
            <a:ext cx="7266001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Motivated to make every dollar count, they highly prioritize ROI-based metrics when creating their video ad campaigns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Their experience with audience-based TV buying, particularly through ‘test-and-learn’ campaigns, has proven its ability to driven lower-funnel metrics like new lead generation and in-store foot traffic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Accelerated by COVID, their belief in audience-based buying’s ability to deliver quantifiable consumer action is driving the largest spending shifts among any of the other segments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Due to resource limitations, they work closely with their media partners to execute buys and appreciate the implementation and reporting support provided by them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Due to their more localized nature, they are more likely than any other segment to implement audience-based buys through local TV and MVPD streaming apps</a:t>
            </a:r>
            <a:endParaRPr lang="en-US" sz="1600" b="1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80108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82082" y="3434080"/>
            <a:ext cx="72442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‘Large Business’ Agency Professionals: </a:t>
            </a:r>
            <a: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Defining Behaviors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4CA51-C859-4E64-9E55-32D9C0E719C3}"/>
              </a:ext>
            </a:extLst>
          </p:cNvPr>
          <p:cNvCxnSpPr>
            <a:cxnSpLocks/>
          </p:cNvCxnSpPr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27F73-8BE0-4AB1-B6CD-C88D61FAF212}"/>
              </a:ext>
            </a:extLst>
          </p:cNvPr>
          <p:cNvSpPr txBox="1"/>
          <p:nvPr/>
        </p:nvSpPr>
        <p:spPr>
          <a:xfrm>
            <a:off x="536238" y="2254516"/>
            <a:ext cx="4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3888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C88E02-F6D0-44F0-B46B-CFF324F72288}"/>
              </a:ext>
            </a:extLst>
          </p:cNvPr>
          <p:cNvSpPr/>
          <p:nvPr/>
        </p:nvSpPr>
        <p:spPr>
          <a:xfrm>
            <a:off x="-9078" y="1269870"/>
            <a:ext cx="12192000" cy="564474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80409" y="391901"/>
            <a:ext cx="1184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Learn…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C0CC845E-C9FB-46F4-8CF0-916E326B8C25}"/>
              </a:ext>
            </a:extLst>
          </p:cNvPr>
          <p:cNvSpPr/>
          <p:nvPr/>
        </p:nvSpPr>
        <p:spPr>
          <a:xfrm>
            <a:off x="454594" y="3943285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78F2E2CC-C16F-41BD-84FD-AA7A23F4346B}"/>
              </a:ext>
            </a:extLst>
          </p:cNvPr>
          <p:cNvSpPr/>
          <p:nvPr/>
        </p:nvSpPr>
        <p:spPr>
          <a:xfrm>
            <a:off x="454594" y="4421385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C2503141-67F4-4CD9-9B7C-4A301DD7F97C}"/>
              </a:ext>
            </a:extLst>
          </p:cNvPr>
          <p:cNvSpPr/>
          <p:nvPr/>
        </p:nvSpPr>
        <p:spPr>
          <a:xfrm>
            <a:off x="477104" y="4913414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7" action="ppaction://hlinksldjump"/>
            <a:extLst>
              <a:ext uri="{FF2B5EF4-FFF2-40B4-BE49-F238E27FC236}">
                <a16:creationId xmlns:a16="http://schemas.microsoft.com/office/drawing/2014/main" id="{3D74CADF-2668-41F3-A256-963B6C27230C}"/>
              </a:ext>
            </a:extLst>
          </p:cNvPr>
          <p:cNvSpPr/>
          <p:nvPr/>
        </p:nvSpPr>
        <p:spPr>
          <a:xfrm>
            <a:off x="454594" y="5410928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8" action="ppaction://hlinksldjump"/>
            <a:extLst>
              <a:ext uri="{FF2B5EF4-FFF2-40B4-BE49-F238E27FC236}">
                <a16:creationId xmlns:a16="http://schemas.microsoft.com/office/drawing/2014/main" id="{325A1EAC-F3C6-427C-9635-5839A9D4A2EF}"/>
              </a:ext>
            </a:extLst>
          </p:cNvPr>
          <p:cNvSpPr/>
          <p:nvPr/>
        </p:nvSpPr>
        <p:spPr>
          <a:xfrm>
            <a:off x="526244" y="5887244"/>
            <a:ext cx="7574981" cy="323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04D51C8E-7DBD-468F-8413-E52C3CC99149}"/>
              </a:ext>
            </a:extLst>
          </p:cNvPr>
          <p:cNvSpPr/>
          <p:nvPr/>
        </p:nvSpPr>
        <p:spPr>
          <a:xfrm>
            <a:off x="243347" y="3822630"/>
            <a:ext cx="2234147" cy="2339102"/>
          </a:xfrm>
          <a:prstGeom prst="rect">
            <a:avLst/>
          </a:prstGeom>
          <a:solidFill>
            <a:schemeClr val="bg1"/>
          </a:solidFill>
          <a:ln w="57150"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solidFill>
                  <a:srgbClr val="1F1A62"/>
                </a:solidFill>
                <a:latin typeface="Helvetica" panose="020B0403020202020204" pitchFamily="34" charset="0"/>
              </a:rPr>
              <a:t>Common Traits </a:t>
            </a:r>
            <a:r>
              <a:rPr lang="en-US" sz="1600" b="1" dirty="0">
                <a:solidFill>
                  <a:srgbClr val="1F1A62"/>
                </a:solidFill>
                <a:latin typeface="Helvetica" panose="020B0403020202020204" pitchFamily="34" charset="0"/>
              </a:rPr>
              <a:t>on the Path to Audience-Based TV Buying</a:t>
            </a:r>
          </a:p>
        </p:txBody>
      </p:sp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2F88C82D-7CF0-438E-BB5E-A33A77D936B6}"/>
              </a:ext>
            </a:extLst>
          </p:cNvPr>
          <p:cNvSpPr/>
          <p:nvPr/>
        </p:nvSpPr>
        <p:spPr>
          <a:xfrm>
            <a:off x="2593940" y="3822630"/>
            <a:ext cx="2234147" cy="2339102"/>
          </a:xfrm>
          <a:prstGeom prst="rect">
            <a:avLst/>
          </a:prstGeom>
          <a:solidFill>
            <a:schemeClr val="bg1"/>
          </a:solidFill>
          <a:ln w="571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F1A62"/>
                </a:solidFill>
                <a:latin typeface="Helvetica" panose="020B0403020202020204" pitchFamily="34" charset="0"/>
              </a:rPr>
              <a:t>‘Large Business’ Brand Marketers</a:t>
            </a:r>
          </a:p>
          <a:p>
            <a:pPr algn="ctr"/>
            <a:endParaRPr lang="en-US" sz="600" b="1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b="1" i="1" dirty="0">
                <a:solidFill>
                  <a:srgbClr val="1F1A62"/>
                </a:solidFill>
                <a:latin typeface="Helvetica" panose="020B0403020202020204" pitchFamily="34" charset="0"/>
              </a:rPr>
              <a:t>Defining Behaviors</a:t>
            </a:r>
          </a:p>
        </p:txBody>
      </p:sp>
      <p:sp>
        <p:nvSpPr>
          <p:cNvPr id="20" name="Rectangle 19">
            <a:hlinkClick r:id="rId6" action="ppaction://hlinksldjump"/>
            <a:extLst>
              <a:ext uri="{FF2B5EF4-FFF2-40B4-BE49-F238E27FC236}">
                <a16:creationId xmlns:a16="http://schemas.microsoft.com/office/drawing/2014/main" id="{B796AA46-05F7-4348-A8B5-A2211DF268D5}"/>
              </a:ext>
            </a:extLst>
          </p:cNvPr>
          <p:cNvSpPr/>
          <p:nvPr/>
        </p:nvSpPr>
        <p:spPr>
          <a:xfrm>
            <a:off x="4997776" y="3822631"/>
            <a:ext cx="2234147" cy="2339102"/>
          </a:xfrm>
          <a:prstGeom prst="rect">
            <a:avLst/>
          </a:prstGeom>
          <a:solidFill>
            <a:schemeClr val="bg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1F1A62"/>
                </a:solidFill>
                <a:latin typeface="Helvetica" panose="020B0403020202020204" pitchFamily="34" charset="0"/>
              </a:rPr>
              <a:t>‘Small Business’ Brand Marketers</a:t>
            </a:r>
          </a:p>
          <a:p>
            <a:pPr algn="ctr"/>
            <a:endParaRPr lang="en-US" sz="600" b="1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b="1" i="1" dirty="0">
                <a:solidFill>
                  <a:srgbClr val="1F1A62"/>
                </a:solidFill>
                <a:latin typeface="Helvetica" panose="020B0403020202020204" pitchFamily="34" charset="0"/>
              </a:rPr>
              <a:t>Defining Behaviors</a:t>
            </a:r>
          </a:p>
        </p:txBody>
      </p:sp>
      <p:sp>
        <p:nvSpPr>
          <p:cNvPr id="21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079D04CA-35FF-4320-A06E-87F2D7AC5E31}"/>
              </a:ext>
            </a:extLst>
          </p:cNvPr>
          <p:cNvSpPr/>
          <p:nvPr/>
        </p:nvSpPr>
        <p:spPr>
          <a:xfrm>
            <a:off x="7381188" y="3830486"/>
            <a:ext cx="2234147" cy="2339102"/>
          </a:xfrm>
          <a:prstGeom prst="rect">
            <a:avLst/>
          </a:prstGeom>
          <a:solidFill>
            <a:schemeClr val="bg1"/>
          </a:solidFill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7" name="Rectangle 26">
            <a:hlinkClick r:id="rId8" action="ppaction://hlinksldjump"/>
            <a:extLst>
              <a:ext uri="{FF2B5EF4-FFF2-40B4-BE49-F238E27FC236}">
                <a16:creationId xmlns:a16="http://schemas.microsoft.com/office/drawing/2014/main" id="{353321FC-C493-4AD2-B64C-EB2CC0B8AAB2}"/>
              </a:ext>
            </a:extLst>
          </p:cNvPr>
          <p:cNvSpPr/>
          <p:nvPr/>
        </p:nvSpPr>
        <p:spPr>
          <a:xfrm>
            <a:off x="9758315" y="3822631"/>
            <a:ext cx="2234147" cy="2339102"/>
          </a:xfrm>
          <a:prstGeom prst="rect">
            <a:avLst/>
          </a:prstGeom>
          <a:solidFill>
            <a:schemeClr val="bg1"/>
          </a:solidFill>
          <a:ln w="571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>
              <a:solidFill>
                <a:srgbClr val="1F1A62"/>
              </a:solidFill>
              <a:latin typeface="Helvetica" panose="020B0403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090EA5-9E24-420F-B356-BFA5C7B32400}"/>
              </a:ext>
            </a:extLst>
          </p:cNvPr>
          <p:cNvSpPr txBox="1"/>
          <p:nvPr/>
        </p:nvSpPr>
        <p:spPr>
          <a:xfrm>
            <a:off x="573784" y="6277282"/>
            <a:ext cx="9786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>
                <a:solidFill>
                  <a:srgbClr val="1B1464"/>
                </a:solidFill>
                <a:latin typeface="Helvetica" panose="020B0403020202020204" pitchFamily="34" charset="0"/>
              </a:rPr>
              <a:t>Click through a box above to be brought directly to the appropriate section. See slide 4 for a summary of each marketing segment definition.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092272-65FB-4D41-9D12-17E3D209BA0A}"/>
              </a:ext>
            </a:extLst>
          </p:cNvPr>
          <p:cNvSpPr txBox="1"/>
          <p:nvPr/>
        </p:nvSpPr>
        <p:spPr>
          <a:xfrm>
            <a:off x="265874" y="1316577"/>
            <a:ext cx="1191260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1F1A62"/>
                </a:solidFill>
                <a:latin typeface="Helvetica"/>
              </a:rPr>
              <a:t>In the second installment of our three-part series on audience-based buying, we provide an insider’s perspective from our custom study on the industry’s shift towards an audience-first approach in TV planning and buying. </a:t>
            </a:r>
          </a:p>
          <a:p>
            <a:pPr>
              <a:defRPr/>
            </a:pPr>
            <a:endParaRPr lang="en-US" sz="1400">
              <a:solidFill>
                <a:srgbClr val="1F1A62"/>
              </a:solidFill>
              <a:latin typeface="Helvetica"/>
            </a:endParaRPr>
          </a:p>
          <a:p>
            <a:pPr>
              <a:defRPr/>
            </a:pPr>
            <a:r>
              <a:rPr lang="en-US">
                <a:solidFill>
                  <a:srgbClr val="1F1A62"/>
                </a:solidFill>
                <a:latin typeface="Helvetica"/>
              </a:rPr>
              <a:t>This guide will identify the common traits and unique, defining behaviors of </a:t>
            </a:r>
            <a:r>
              <a:rPr lang="en-US" b="1" u="sng">
                <a:solidFill>
                  <a:srgbClr val="1F1A62"/>
                </a:solidFill>
                <a:latin typeface="Helvetica"/>
              </a:rPr>
              <a:t>four core segments</a:t>
            </a:r>
            <a:r>
              <a:rPr lang="en-US" b="1">
                <a:solidFill>
                  <a:srgbClr val="1F1A62"/>
                </a:solidFill>
                <a:latin typeface="Helvetica"/>
              </a:rPr>
              <a:t> </a:t>
            </a:r>
            <a:r>
              <a:rPr lang="en-US">
                <a:solidFill>
                  <a:srgbClr val="1F1A62"/>
                </a:solidFill>
                <a:latin typeface="Helvetica"/>
              </a:rPr>
              <a:t>across brands and agencies regarding their shift to audience-based buying and will give insights on how their </a:t>
            </a:r>
            <a:r>
              <a:rPr lang="en-US" i="1">
                <a:solidFill>
                  <a:srgbClr val="1F1A62"/>
                </a:solidFill>
                <a:latin typeface="Helvetica"/>
              </a:rPr>
              <a:t>direct peers</a:t>
            </a:r>
            <a:r>
              <a:rPr lang="en-US">
                <a:solidFill>
                  <a:srgbClr val="1F1A62"/>
                </a:solidFill>
                <a:latin typeface="Helvetica"/>
              </a:rPr>
              <a:t> are evolving their strategies to maximize impact against business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 KPIs.</a:t>
            </a:r>
            <a:endParaRPr kumimoji="0" lang="en-US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C49F6C-5188-457F-BE6C-625753CA72DF}"/>
              </a:ext>
            </a:extLst>
          </p:cNvPr>
          <p:cNvSpPr txBox="1"/>
          <p:nvPr/>
        </p:nvSpPr>
        <p:spPr>
          <a:xfrm>
            <a:off x="227819" y="3798342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63450E-C761-4861-8D01-CDB4E291AF7B}"/>
              </a:ext>
            </a:extLst>
          </p:cNvPr>
          <p:cNvSpPr txBox="1"/>
          <p:nvPr/>
        </p:nvSpPr>
        <p:spPr>
          <a:xfrm>
            <a:off x="2614368" y="3809340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D4F9FF-9CE9-415E-823F-6DE0CB1EC38F}"/>
              </a:ext>
            </a:extLst>
          </p:cNvPr>
          <p:cNvSpPr txBox="1"/>
          <p:nvPr/>
        </p:nvSpPr>
        <p:spPr>
          <a:xfrm>
            <a:off x="5018204" y="3809340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9C2C8D-1398-4F10-A589-3ACAB67B7712}"/>
              </a:ext>
            </a:extLst>
          </p:cNvPr>
          <p:cNvSpPr txBox="1"/>
          <p:nvPr/>
        </p:nvSpPr>
        <p:spPr>
          <a:xfrm>
            <a:off x="7393757" y="3799912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47380B-98FF-4E96-B125-1612C476C6B1}"/>
              </a:ext>
            </a:extLst>
          </p:cNvPr>
          <p:cNvSpPr txBox="1"/>
          <p:nvPr/>
        </p:nvSpPr>
        <p:spPr>
          <a:xfrm>
            <a:off x="9788167" y="3799912"/>
            <a:ext cx="43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53959C-4FD4-400C-AA85-79F081A65B5F}"/>
              </a:ext>
            </a:extLst>
          </p:cNvPr>
          <p:cNvSpPr txBox="1"/>
          <p:nvPr/>
        </p:nvSpPr>
        <p:spPr>
          <a:xfrm>
            <a:off x="207711" y="3431958"/>
            <a:ext cx="226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1B1464"/>
                </a:solidFill>
                <a:latin typeface="Helvetica" panose="020B0403020202020204" pitchFamily="34" charset="0"/>
              </a:rPr>
              <a:t>An Insider’s Look at…</a:t>
            </a:r>
          </a:p>
        </p:txBody>
      </p:sp>
      <p:sp>
        <p:nvSpPr>
          <p:cNvPr id="31" name="TextBox 30">
            <a:hlinkClick r:id="rId7" action="ppaction://hlinksldjump"/>
            <a:extLst>
              <a:ext uri="{FF2B5EF4-FFF2-40B4-BE49-F238E27FC236}">
                <a16:creationId xmlns:a16="http://schemas.microsoft.com/office/drawing/2014/main" id="{D0BAD055-91AD-4520-994B-4F672A06C61C}"/>
              </a:ext>
            </a:extLst>
          </p:cNvPr>
          <p:cNvSpPr txBox="1"/>
          <p:nvPr/>
        </p:nvSpPr>
        <p:spPr>
          <a:xfrm>
            <a:off x="7348612" y="4558118"/>
            <a:ext cx="23124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F1A62"/>
                </a:solidFill>
                <a:latin typeface="Helvetica" panose="020B0403020202020204" pitchFamily="34" charset="0"/>
              </a:rPr>
              <a:t>‘Large Business’ Agency Professionals</a:t>
            </a:r>
          </a:p>
          <a:p>
            <a:pPr algn="ctr"/>
            <a:endParaRPr lang="en-US" sz="600" b="1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b="1" i="1" dirty="0">
                <a:solidFill>
                  <a:srgbClr val="1F1A62"/>
                </a:solidFill>
                <a:latin typeface="Helvetica" panose="020B0403020202020204" pitchFamily="34" charset="0"/>
              </a:rPr>
              <a:t>Defining Behaviors</a:t>
            </a:r>
          </a:p>
        </p:txBody>
      </p:sp>
      <p:sp>
        <p:nvSpPr>
          <p:cNvPr id="32" name="TextBox 31">
            <a:hlinkClick r:id="rId8" action="ppaction://hlinksldjump"/>
            <a:extLst>
              <a:ext uri="{FF2B5EF4-FFF2-40B4-BE49-F238E27FC236}">
                <a16:creationId xmlns:a16="http://schemas.microsoft.com/office/drawing/2014/main" id="{9F892B9F-9B52-4AD9-9785-2F644E29E7E6}"/>
              </a:ext>
            </a:extLst>
          </p:cNvPr>
          <p:cNvSpPr txBox="1"/>
          <p:nvPr/>
        </p:nvSpPr>
        <p:spPr>
          <a:xfrm>
            <a:off x="9726786" y="4558118"/>
            <a:ext cx="231244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F1A62"/>
                </a:solidFill>
                <a:latin typeface="Helvetica" panose="020B0403020202020204" pitchFamily="34" charset="0"/>
              </a:rPr>
              <a:t>‘Small Business’ Agency Professionals</a:t>
            </a:r>
          </a:p>
          <a:p>
            <a:pPr algn="ctr"/>
            <a:endParaRPr lang="en-US" sz="600" b="1" dirty="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algn="ctr"/>
            <a:r>
              <a:rPr lang="en-US" sz="1400" b="1" i="1" dirty="0">
                <a:solidFill>
                  <a:srgbClr val="1F1A62"/>
                </a:solidFill>
                <a:latin typeface="Helvetica" panose="020B0403020202020204" pitchFamily="34" charset="0"/>
              </a:rPr>
              <a:t>Defining Behaviors</a:t>
            </a:r>
          </a:p>
        </p:txBody>
      </p:sp>
    </p:spTree>
    <p:extLst>
      <p:ext uri="{BB962C8B-B14F-4D97-AF65-F5344CB8AC3E}">
        <p14:creationId xmlns:p14="http://schemas.microsoft.com/office/powerpoint/2010/main" val="4212683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A5F1EF-16E9-43FA-AAC3-9688EB3DFDB0}"/>
              </a:ext>
            </a:extLst>
          </p:cNvPr>
          <p:cNvSpPr/>
          <p:nvPr/>
        </p:nvSpPr>
        <p:spPr>
          <a:xfrm>
            <a:off x="4210652" y="2415005"/>
            <a:ext cx="3770696" cy="245376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234BD0-AD8D-4AAE-805D-01F35E400D95}"/>
              </a:ext>
            </a:extLst>
          </p:cNvPr>
          <p:cNvSpPr/>
          <p:nvPr/>
        </p:nvSpPr>
        <p:spPr>
          <a:xfrm>
            <a:off x="8066135" y="2415005"/>
            <a:ext cx="3770696" cy="245376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E766C4-5EBF-49CD-9164-611780710214}"/>
              </a:ext>
            </a:extLst>
          </p:cNvPr>
          <p:cNvSpPr/>
          <p:nvPr/>
        </p:nvSpPr>
        <p:spPr>
          <a:xfrm>
            <a:off x="355169" y="2415005"/>
            <a:ext cx="3770696" cy="245376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504725" y="6283010"/>
            <a:ext cx="1168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 business’ agency professionals = client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Q15. Please rank the 3 most important priorities for your video campaigns (rank 1-3). Top 3 on percentage are reflected.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926834" y="3853111"/>
            <a:ext cx="2627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45898" y="160142"/>
            <a:ext cx="11911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their video ad campaigns, ‘large business’ agency professionals prioritize metrics that traditional media is currently bought on - target reach, impressions delivery and cost efficiencies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0" y="1871704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Important Priorities for Video Campaigns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agency professionals that ranked each between #1-3 in priority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B0119-EADA-4B73-8214-9A81BBA64D02}"/>
              </a:ext>
            </a:extLst>
          </p:cNvPr>
          <p:cNvSpPr txBox="1"/>
          <p:nvPr/>
        </p:nvSpPr>
        <p:spPr>
          <a:xfrm>
            <a:off x="4734074" y="3853111"/>
            <a:ext cx="2723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5792CC-C429-473B-B3B8-327CA0008DA3}"/>
              </a:ext>
            </a:extLst>
          </p:cNvPr>
          <p:cNvSpPr txBox="1"/>
          <p:nvPr/>
        </p:nvSpPr>
        <p:spPr>
          <a:xfrm>
            <a:off x="8158426" y="3853111"/>
            <a:ext cx="35861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Optimizing Customer Acquisition Costs / Conversions </a:t>
            </a: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D61115B1-2A1B-456F-90DC-63BFD9686A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083" y="2491505"/>
            <a:ext cx="1310309" cy="131030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989714-65DF-447F-80BB-6C1CE35584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279" y="2491505"/>
            <a:ext cx="1304968" cy="1304968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D274861-E18C-4363-9ED6-35823DF9E1A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06" y="2482095"/>
            <a:ext cx="1323788" cy="13237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4B291D-B6E1-4189-9801-50A9F101FDF8}"/>
              </a:ext>
            </a:extLst>
          </p:cNvPr>
          <p:cNvSpPr/>
          <p:nvPr/>
        </p:nvSpPr>
        <p:spPr>
          <a:xfrm>
            <a:off x="1577123" y="4943023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D3C8D"/>
                </a:solidFill>
                <a:latin typeface="Helvetica" panose="020B0403020202020204" pitchFamily="34" charset="0"/>
              </a:rPr>
              <a:t>86%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2C2468-BFEB-45FA-BEF4-93390A68A1BD}"/>
              </a:ext>
            </a:extLst>
          </p:cNvPr>
          <p:cNvSpPr/>
          <p:nvPr/>
        </p:nvSpPr>
        <p:spPr>
          <a:xfrm>
            <a:off x="5432360" y="4943023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D3C8D"/>
                </a:solidFill>
                <a:latin typeface="Helvetica" panose="020B0403020202020204" pitchFamily="34" charset="0"/>
              </a:rPr>
              <a:t>54%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878696-1028-4E06-B79A-7DE8B51F249F}"/>
              </a:ext>
            </a:extLst>
          </p:cNvPr>
          <p:cNvSpPr/>
          <p:nvPr/>
        </p:nvSpPr>
        <p:spPr>
          <a:xfrm>
            <a:off x="9287597" y="4943023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ED3C8D"/>
                </a:solidFill>
                <a:latin typeface="Helvetica" panose="020B0403020202020204" pitchFamily="34" charset="0"/>
              </a:rPr>
              <a:t>48%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9BDD2-D032-43C8-9B79-14323962698B}"/>
              </a:ext>
            </a:extLst>
          </p:cNvPr>
          <p:cNvSpPr txBox="1"/>
          <p:nvPr/>
        </p:nvSpPr>
        <p:spPr>
          <a:xfrm>
            <a:off x="2990193" y="5491430"/>
            <a:ext cx="1327282" cy="738664"/>
          </a:xfrm>
          <a:prstGeom prst="rect">
            <a:avLst/>
          </a:prstGeom>
          <a:noFill/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7D78A1-90DE-4007-8BF8-3B73AC721EB3}"/>
              </a:ext>
            </a:extLst>
          </p:cNvPr>
          <p:cNvSpPr txBox="1"/>
          <p:nvPr/>
        </p:nvSpPr>
        <p:spPr>
          <a:xfrm>
            <a:off x="6885033" y="5483573"/>
            <a:ext cx="1327282" cy="738664"/>
          </a:xfrm>
          <a:prstGeom prst="rect">
            <a:avLst/>
          </a:prstGeom>
          <a:noFill/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Highest %</a:t>
            </a:r>
            <a:r>
              <a:rPr lang="en-US" sz="140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AD5E5E7-80D8-4B13-95E2-58D91360EDEE}"/>
              </a:ext>
            </a:extLst>
          </p:cNvPr>
          <p:cNvSpPr/>
          <p:nvPr/>
        </p:nvSpPr>
        <p:spPr>
          <a:xfrm>
            <a:off x="145898" y="1469274"/>
            <a:ext cx="1178194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6"/>
              </a:buBlip>
              <a:tabLst/>
              <a:defRPr/>
            </a:pP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‘Large business’ agency professionals also had the highest percentage among all segments on ‘impressions delivery’ (41%), which ranked 4</a:t>
            </a:r>
            <a:r>
              <a:rPr lang="en-US" sz="1400" baseline="30000">
                <a:solidFill>
                  <a:srgbClr val="1F1A62"/>
                </a:solidFill>
                <a:latin typeface="Helvetica"/>
                <a:cs typeface="Helvetica"/>
              </a:rPr>
              <a:t>th</a:t>
            </a:r>
            <a:endParaRPr kumimoji="0" lang="en-US" sz="16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44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F62CBD-93A9-4EA1-B6F1-938332071550}"/>
              </a:ext>
            </a:extLst>
          </p:cNvPr>
          <p:cNvSpPr/>
          <p:nvPr/>
        </p:nvSpPr>
        <p:spPr>
          <a:xfrm>
            <a:off x="-4226" y="1682741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0" y="661020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82806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60331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82806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5F90C-7FAB-4F34-88EB-6DB9F7B63DAE}"/>
              </a:ext>
            </a:extLst>
          </p:cNvPr>
          <p:cNvSpPr txBox="1"/>
          <p:nvPr/>
        </p:nvSpPr>
        <p:spPr>
          <a:xfrm>
            <a:off x="231864" y="221373"/>
            <a:ext cx="118413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they look to audience-based buying to replicate the delivery of those  upper funnel, traditional media metrics like extended reach, awareness and engagement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1881EE0-87F6-4C20-9A35-1B4263B8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142015"/>
              </p:ext>
            </p:extLst>
          </p:nvPr>
        </p:nvGraphicFramePr>
        <p:xfrm>
          <a:off x="1161332" y="1955696"/>
          <a:ext cx="10498884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1380B5C-A30D-4569-8D7F-3257DF98C7E5}"/>
              </a:ext>
            </a:extLst>
          </p:cNvPr>
          <p:cNvSpPr txBox="1"/>
          <p:nvPr/>
        </p:nvSpPr>
        <p:spPr>
          <a:xfrm>
            <a:off x="95375" y="1787825"/>
            <a:ext cx="120525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Impactful KPIs of Audience-Based Buying of TV Advertising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agency professionals who answered ‘very impactful’ or ‘extremely impactful’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4F2B-2F77-42AF-B69C-F6E01C9633E2}"/>
              </a:ext>
            </a:extLst>
          </p:cNvPr>
          <p:cNvSpPr txBox="1"/>
          <p:nvPr/>
        </p:nvSpPr>
        <p:spPr>
          <a:xfrm>
            <a:off x="582806" y="6206771"/>
            <a:ext cx="116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 business’ agency professionals = client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*Such as site visits, sign ups, login ins or downloads. Top 6 percentages are reflected.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2DE3F15-F62E-47C4-AA8A-C27B97E52B60}"/>
              </a:ext>
            </a:extLst>
          </p:cNvPr>
          <p:cNvSpPr/>
          <p:nvPr/>
        </p:nvSpPr>
        <p:spPr>
          <a:xfrm>
            <a:off x="1697028" y="4988907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B880C4-378D-432C-BC86-5735D39F59D5}"/>
              </a:ext>
            </a:extLst>
          </p:cNvPr>
          <p:cNvSpPr txBox="1"/>
          <p:nvPr/>
        </p:nvSpPr>
        <p:spPr>
          <a:xfrm>
            <a:off x="10246747" y="4346712"/>
            <a:ext cx="131092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Lowest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94D48D-FE7D-4B17-98F8-1E14B42A678B}"/>
              </a:ext>
            </a:extLst>
          </p:cNvPr>
          <p:cNvSpPr txBox="1"/>
          <p:nvPr/>
        </p:nvSpPr>
        <p:spPr>
          <a:xfrm>
            <a:off x="10180438" y="4945217"/>
            <a:ext cx="1310921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Lowest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8D336E-46BA-4203-9010-90FAFF4B26CF}"/>
              </a:ext>
            </a:extLst>
          </p:cNvPr>
          <p:cNvSpPr/>
          <p:nvPr/>
        </p:nvSpPr>
        <p:spPr>
          <a:xfrm>
            <a:off x="170857" y="2695998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942D65E-AD2D-4B54-9D55-ED0FBDA850BB}"/>
              </a:ext>
            </a:extLst>
          </p:cNvPr>
          <p:cNvSpPr/>
          <p:nvPr/>
        </p:nvSpPr>
        <p:spPr>
          <a:xfrm>
            <a:off x="95375" y="1723533"/>
            <a:ext cx="1076836" cy="1202552"/>
          </a:xfrm>
          <a:prstGeom prst="rect">
            <a:avLst/>
          </a:prstGeom>
          <a:noFill/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DC68B0-3D95-41F6-9025-1BD8A23F4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" y="1774424"/>
            <a:ext cx="986007" cy="93822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A17AD2D-BFAA-43F2-8CA9-6EA0ABC7AB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1525812" y="2640970"/>
            <a:ext cx="1273607" cy="2828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F423A8-B463-437F-939B-A84771999F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3" b="51546"/>
          <a:stretch/>
        </p:blipFill>
        <p:spPr>
          <a:xfrm>
            <a:off x="3521710" y="3798637"/>
            <a:ext cx="1273607" cy="3033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6D5FE9C-28F4-42FF-8DDF-DE333C4D2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3" b="51546"/>
          <a:stretch/>
        </p:blipFill>
        <p:spPr>
          <a:xfrm>
            <a:off x="273838" y="4334893"/>
            <a:ext cx="1273607" cy="3033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6EF77F2-75BD-4E11-B7CF-B32574547D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2690947" y="5594085"/>
            <a:ext cx="1273607" cy="2828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B66B6E8-E504-4DB9-8433-0EFD23B024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3278412" y="3234208"/>
            <a:ext cx="1273607" cy="2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20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12114" y="1699632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CB2AF-48CB-4E5A-96AE-378C35653712}"/>
              </a:ext>
            </a:extLst>
          </p:cNvPr>
          <p:cNvSpPr txBox="1"/>
          <p:nvPr/>
        </p:nvSpPr>
        <p:spPr>
          <a:xfrm>
            <a:off x="12114" y="2011228"/>
            <a:ext cx="12167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percentage of your TV campaign is being activated via audience-based buying?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Base: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‘large business’ agency professionals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A87D5-B231-44FE-A8D7-E2FC462B668A}"/>
              </a:ext>
            </a:extLst>
          </p:cNvPr>
          <p:cNvSpPr/>
          <p:nvPr/>
        </p:nvSpPr>
        <p:spPr>
          <a:xfrm>
            <a:off x="145898" y="1114664"/>
            <a:ext cx="1178194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>
                <a:solidFill>
                  <a:srgbClr val="1F1A62"/>
                </a:solidFill>
                <a:latin typeface="Helvetica"/>
                <a:cs typeface="Helvetica"/>
              </a:rPr>
              <a:t>45% of ‘large business’ agency professionals </a:t>
            </a: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said that ‘COVID-19 has had a moderate to major impact on my TV campaign investment allocation between audience-based buying and traditional demographic-based buying’</a:t>
            </a:r>
            <a:endParaRPr kumimoji="0" lang="en-US" sz="16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3F12C1-53E0-40C5-914E-1688E196468F}"/>
              </a:ext>
            </a:extLst>
          </p:cNvPr>
          <p:cNvSpPr txBox="1"/>
          <p:nvPr/>
        </p:nvSpPr>
        <p:spPr>
          <a:xfrm>
            <a:off x="456263" y="6209591"/>
            <a:ext cx="11723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 business’ agency pros = client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Q58. Approximately what percentage of your (company’s / main client’s TV campaign buys is being activated via audience-based buying versus traditional demographic/content-based buying?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Current, 12 Months from Now &amp; Ideal) Q59. To what extent did COVID-19 impact your TV campaign investment allocation between audience-based buying and traditional demographic/content-based buying?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D37617-67F0-4A0F-8A70-08705FAD824F}"/>
              </a:ext>
            </a:extLst>
          </p:cNvPr>
          <p:cNvSpPr txBox="1"/>
          <p:nvPr/>
        </p:nvSpPr>
        <p:spPr>
          <a:xfrm>
            <a:off x="448718" y="5779980"/>
            <a:ext cx="11778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read: 15% of ‘</a:t>
            </a:r>
            <a:r>
              <a:rPr lang="en-US" sz="105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large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business’ agency professionals are currently allocating 71% of their TV campaign budgets to audience-based buying vs. traditional demo-based buying.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6B2147-DDC6-4288-90C4-199FDFB90613}"/>
              </a:ext>
            </a:extLst>
          </p:cNvPr>
          <p:cNvSpPr txBox="1"/>
          <p:nvPr/>
        </p:nvSpPr>
        <p:spPr>
          <a:xfrm>
            <a:off x="196563" y="214507"/>
            <a:ext cx="117032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While </a:t>
            </a:r>
            <a:r>
              <a:rPr lang="en-US" sz="25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they lag slightly behind the other segments on share of ABB TV spend, they do have a goal of shifting over half their buys to this approach</a:t>
            </a:r>
            <a:endParaRPr kumimoji="0" lang="en-US" sz="25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1039B970-112E-499B-987C-1945D4768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456797"/>
              </p:ext>
            </p:extLst>
          </p:nvPr>
        </p:nvGraphicFramePr>
        <p:xfrm>
          <a:off x="832603" y="2787908"/>
          <a:ext cx="10227616" cy="215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952">
                  <a:extLst>
                    <a:ext uri="{9D8B030D-6E8A-4147-A177-3AD203B41FA5}">
                      <a16:colId xmlns:a16="http://schemas.microsoft.com/office/drawing/2014/main" val="3497669971"/>
                    </a:ext>
                  </a:extLst>
                </a:gridCol>
                <a:gridCol w="2645578">
                  <a:extLst>
                    <a:ext uri="{9D8B030D-6E8A-4147-A177-3AD203B41FA5}">
                      <a16:colId xmlns:a16="http://schemas.microsoft.com/office/drawing/2014/main" val="267433360"/>
                    </a:ext>
                  </a:extLst>
                </a:gridCol>
                <a:gridCol w="2704702">
                  <a:extLst>
                    <a:ext uri="{9D8B030D-6E8A-4147-A177-3AD203B41FA5}">
                      <a16:colId xmlns:a16="http://schemas.microsoft.com/office/drawing/2014/main" val="3278447368"/>
                    </a:ext>
                  </a:extLst>
                </a:gridCol>
                <a:gridCol w="2793384">
                  <a:extLst>
                    <a:ext uri="{9D8B030D-6E8A-4147-A177-3AD203B41FA5}">
                      <a16:colId xmlns:a16="http://schemas.microsoft.com/office/drawing/2014/main" val="1882724496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% of Budget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Current Plans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In 12 Months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Ideal Buy Allocation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91938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0% - 30%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35%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25%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17%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5383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latin typeface="Helvetica" panose="020B0403020202020204" pitchFamily="34" charset="0"/>
                        </a:rPr>
                        <a:t>31% - 70%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49%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56%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63%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79532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71%+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15%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18%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20%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72457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1600" b="0" i="1">
                          <a:latin typeface="Helvetica" panose="020B0403020202020204" pitchFamily="34" charset="0"/>
                        </a:rPr>
                        <a:t>Mean Average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43%</a:t>
                      </a:r>
                    </a:p>
                  </a:txBody>
                  <a:tcPr marL="106415" marR="106415" marT="53207" marB="53207" anchor="ctr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47%</a:t>
                      </a:r>
                    </a:p>
                  </a:txBody>
                  <a:tcPr marL="106415" marR="106415" marT="53207" marB="53207" anchor="ctr"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54%</a:t>
                      </a:r>
                    </a:p>
                  </a:txBody>
                  <a:tcPr marL="106415" marR="106415" marT="53207" marB="53207" anchor="ctr"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244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670F536-DD73-4956-A47F-8189083F35D1}"/>
              </a:ext>
            </a:extLst>
          </p:cNvPr>
          <p:cNvSpPr txBox="1"/>
          <p:nvPr/>
        </p:nvSpPr>
        <p:spPr>
          <a:xfrm>
            <a:off x="3445000" y="5111506"/>
            <a:ext cx="1667327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0-30%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4FA98-5973-47DF-A4C9-2C635517C1F5}"/>
              </a:ext>
            </a:extLst>
          </p:cNvPr>
          <p:cNvSpPr/>
          <p:nvPr/>
        </p:nvSpPr>
        <p:spPr>
          <a:xfrm>
            <a:off x="670559" y="3670335"/>
            <a:ext cx="10627877" cy="417450"/>
          </a:xfrm>
          <a:prstGeom prst="rect">
            <a:avLst/>
          </a:prstGeom>
          <a:noFill/>
          <a:ln w="5715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8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7129AE-33B1-442D-959E-C32E9C86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6042167"/>
              </p:ext>
            </p:extLst>
          </p:nvPr>
        </p:nvGraphicFramePr>
        <p:xfrm>
          <a:off x="0" y="2308782"/>
          <a:ext cx="11858995" cy="372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65A868-75D4-4EB0-B65D-700D62307CD7}"/>
              </a:ext>
            </a:extLst>
          </p:cNvPr>
          <p:cNvSpPr txBox="1"/>
          <p:nvPr/>
        </p:nvSpPr>
        <p:spPr>
          <a:xfrm>
            <a:off x="0" y="1793086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satisfied are you with the following aspects of the audience-based buying process in TV advertising?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‘large business’ agency professionals who answered ‘satisfied’ or ‘very satisfied’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CDBAD-B494-4B18-89E7-67FBE934F5BA}"/>
              </a:ext>
            </a:extLst>
          </p:cNvPr>
          <p:cNvSpPr txBox="1"/>
          <p:nvPr/>
        </p:nvSpPr>
        <p:spPr>
          <a:xfrm>
            <a:off x="456264" y="6241479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 business’ agency professionals = client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Q103. How satisfied are you with the following aspects of the audience-based buying process in TV advertising?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very satisfied).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2F664-D415-4E68-8CEB-064CAE119337}"/>
              </a:ext>
            </a:extLst>
          </p:cNvPr>
          <p:cNvSpPr txBox="1"/>
          <p:nvPr/>
        </p:nvSpPr>
        <p:spPr>
          <a:xfrm>
            <a:off x="136403" y="281489"/>
            <a:ext cx="1199903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Much like their ‘large’ brand counterparts, ‘large business’ agency professionals’ ‘end-to-end’ experience with the audience-based buying TV process has been positive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104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28284" y="1685013"/>
            <a:ext cx="12220283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5F1FF-E0C7-4C2D-8C66-239804C4932D}"/>
              </a:ext>
            </a:extLst>
          </p:cNvPr>
          <p:cNvSpPr txBox="1"/>
          <p:nvPr/>
        </p:nvSpPr>
        <p:spPr>
          <a:xfrm>
            <a:off x="145897" y="190871"/>
            <a:ext cx="119222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Although their share of audience-based TV buying is growing, ‘large business’ agency professionals are still much more likely to be applying an audience-first approach to all facets of digital video and streaming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131127"/>
            <a:ext cx="117357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 ‘Large business’ agency professionals = client with annual total ad spend of $5MM+.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Q65. When buying each of the following video advertising tactics, how often are you buying against specific audience targets versus age/gender demos?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OTT Streaming Services = Ad-Supported VOD including Hulu, The Roku Channel, Tubi, etc.; Pure-Play Video Sites = YouTube, Vimeo, etc.; vMVPDs = Live TV via IP including Sling TV, Hulu with live TV, YouTube, etc.; Local TV = cable via MVPDs; National TV=cable/broadcast.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A73CF-DF09-495E-AD95-A13243BE2F47}"/>
              </a:ext>
            </a:extLst>
          </p:cNvPr>
          <p:cNvSpPr txBox="1"/>
          <p:nvPr/>
        </p:nvSpPr>
        <p:spPr>
          <a:xfrm>
            <a:off x="0" y="1825428"/>
            <a:ext cx="1213543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300" b="1" i="0">
                <a:solidFill>
                  <a:srgbClr val="1B1464"/>
                </a:solidFill>
              </a:rPr>
              <a:t>When </a:t>
            </a:r>
            <a:r>
              <a:rPr lang="en-US" sz="1300" b="1" i="0" u="sng">
                <a:solidFill>
                  <a:srgbClr val="1B1464"/>
                </a:solidFill>
              </a:rPr>
              <a:t>buying</a:t>
            </a:r>
            <a:r>
              <a:rPr lang="en-US" sz="1300" b="1" i="0" u="none" baseline="0">
                <a:solidFill>
                  <a:srgbClr val="1B1464"/>
                </a:solidFill>
              </a:rPr>
              <a:t> </a:t>
            </a:r>
            <a:r>
              <a:rPr lang="en-US" sz="1300" b="1" i="0">
                <a:solidFill>
                  <a:srgbClr val="1B1464"/>
                </a:solidFill>
              </a:rPr>
              <a:t>each of the following video advertising tactics, how often are you doing so against specific audience targets (vs. age/gender demos)?</a:t>
            </a:r>
          </a:p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="0" i="0">
                <a:solidFill>
                  <a:srgbClr val="1B1464"/>
                </a:solidFill>
              </a:rPr>
              <a:t>% of ‘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large business’ agency professionals</a:t>
            </a:r>
            <a:endParaRPr lang="en-US" sz="1200" b="0" i="0">
              <a:solidFill>
                <a:srgbClr val="1B1464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8F8109F-88FA-4498-98CD-8E6AAFEAF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3064715"/>
              </p:ext>
            </p:extLst>
          </p:nvPr>
        </p:nvGraphicFramePr>
        <p:xfrm>
          <a:off x="456264" y="2369439"/>
          <a:ext cx="11177921" cy="370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6CFB706-7E31-4B31-8624-65C75063B0CF}"/>
              </a:ext>
            </a:extLst>
          </p:cNvPr>
          <p:cNvSpPr txBox="1"/>
          <p:nvPr/>
        </p:nvSpPr>
        <p:spPr>
          <a:xfrm>
            <a:off x="910214" y="2978704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57%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AB3CFB-D02E-4514-84FF-10D5B8537264}"/>
              </a:ext>
            </a:extLst>
          </p:cNvPr>
          <p:cNvSpPr txBox="1"/>
          <p:nvPr/>
        </p:nvSpPr>
        <p:spPr>
          <a:xfrm>
            <a:off x="2511017" y="306502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55%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CC13B0-5E38-4CD9-8CF0-C8077D123A07}"/>
              </a:ext>
            </a:extLst>
          </p:cNvPr>
          <p:cNvSpPr txBox="1"/>
          <p:nvPr/>
        </p:nvSpPr>
        <p:spPr>
          <a:xfrm>
            <a:off x="4096838" y="3448572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7E1D25-0DD1-41E8-9956-5E1838EAC364}"/>
              </a:ext>
            </a:extLst>
          </p:cNvPr>
          <p:cNvSpPr txBox="1"/>
          <p:nvPr/>
        </p:nvSpPr>
        <p:spPr>
          <a:xfrm>
            <a:off x="5684402" y="3771592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3E202C-5294-4E60-88BA-8B5D67203783}"/>
              </a:ext>
            </a:extLst>
          </p:cNvPr>
          <p:cNvSpPr txBox="1"/>
          <p:nvPr/>
        </p:nvSpPr>
        <p:spPr>
          <a:xfrm>
            <a:off x="7281202" y="3812593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139F7F-E05F-43D1-A64D-7E81D1C94713}"/>
              </a:ext>
            </a:extLst>
          </p:cNvPr>
          <p:cNvSpPr txBox="1"/>
          <p:nvPr/>
        </p:nvSpPr>
        <p:spPr>
          <a:xfrm>
            <a:off x="8882881" y="397392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E6ADD0-218F-4A28-B68E-B3EA6A0352BB}"/>
              </a:ext>
            </a:extLst>
          </p:cNvPr>
          <p:cNvSpPr txBox="1"/>
          <p:nvPr/>
        </p:nvSpPr>
        <p:spPr>
          <a:xfrm>
            <a:off x="10494307" y="400508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31%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D3EAAD-8D62-462F-B80E-2AAC954A19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7477" y="2405260"/>
            <a:ext cx="3365426" cy="2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94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28E57-94F0-462F-9549-57637A2B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3170" cy="6869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9899-950F-C14F-99A5-896AC3170183}"/>
              </a:ext>
            </a:extLst>
          </p:cNvPr>
          <p:cNvSpPr/>
          <p:nvPr/>
        </p:nvSpPr>
        <p:spPr>
          <a:xfrm>
            <a:off x="4575406" y="376893"/>
            <a:ext cx="763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‘Large Business’ Agency Professionals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09B-343A-4198-B610-60AFD300A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3151E8-DCA4-4428-97A5-6EDD026385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E6CC5-AB03-47AE-954D-FDA74AE47D74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6B665-7680-434B-85CC-B69AB1C61E7A}"/>
              </a:ext>
            </a:extLst>
          </p:cNvPr>
          <p:cNvSpPr/>
          <p:nvPr/>
        </p:nvSpPr>
        <p:spPr>
          <a:xfrm>
            <a:off x="4517504" y="1239012"/>
            <a:ext cx="727030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They are much more likely to prioritize metrics that traditional media is currently bought on for their video ad campaigns including target reach, impressions delivery and driving cost efficiencies / savings, which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is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often how their performance is evaluated by their clients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Likely due to their client composition – i.e., larger brands focused on brand building – they utilize audience-based buying to 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replicate the delivery of 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upper-funnel</a:t>
            </a:r>
            <a:r>
              <a:rPr lang="en-US" sz="1600" b="1" dirty="0">
                <a:solidFill>
                  <a:srgbClr val="1F1A62"/>
                </a:solidFill>
                <a:latin typeface="Helvetica"/>
                <a:cs typeface="Helvetica"/>
              </a:rPr>
              <a:t>, traditional media</a:t>
            </a: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 metrics like incremental reach, awareness and engagement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While their buying tactics were less impacted by the economic uncertainty from COVID than brand marketers, they are accelerating their shift to audience-based TV buying as well with a goal of having over half their buys being implemented by this approach</a:t>
            </a:r>
            <a:endParaRPr lang="en-US" sz="1600" b="1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400" b="1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Although their </a:t>
            </a:r>
            <a:r>
              <a:rPr lang="en-US" sz="1600" b="1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</a:rPr>
              <a:t>audience-based TV buying investment is increasing, they are still much more focused on implementing this approach through their digital video and streaming buys</a:t>
            </a:r>
            <a:endParaRPr lang="en-US" sz="1600" b="1">
              <a:solidFill>
                <a:srgbClr val="1F1A6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044228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82082" y="3434080"/>
            <a:ext cx="7126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‘Small Business’ Agency Professionals: </a:t>
            </a:r>
            <a:r>
              <a:rPr kumimoji="0" lang="en-US" sz="3200" b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Defining Behaviors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4CA51-C859-4E64-9E55-32D9C0E719C3}"/>
              </a:ext>
            </a:extLst>
          </p:cNvPr>
          <p:cNvCxnSpPr>
            <a:cxnSpLocks/>
          </p:cNvCxnSpPr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27F73-8BE0-4AB1-B6CD-C88D61FAF212}"/>
              </a:ext>
            </a:extLst>
          </p:cNvPr>
          <p:cNvSpPr txBox="1"/>
          <p:nvPr/>
        </p:nvSpPr>
        <p:spPr>
          <a:xfrm>
            <a:off x="536238" y="2254516"/>
            <a:ext cx="4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77300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7FFC0E5-AC49-44EB-A6AF-E206D6D10B01}"/>
              </a:ext>
            </a:extLst>
          </p:cNvPr>
          <p:cNvSpPr/>
          <p:nvPr/>
        </p:nvSpPr>
        <p:spPr>
          <a:xfrm>
            <a:off x="4210652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77506D6-126E-44C7-AEC0-75A54C61911E}"/>
              </a:ext>
            </a:extLst>
          </p:cNvPr>
          <p:cNvSpPr/>
          <p:nvPr/>
        </p:nvSpPr>
        <p:spPr>
          <a:xfrm>
            <a:off x="8066135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8D6B2-9BB4-4A01-A3E2-2F2CBD83EEC1}"/>
              </a:ext>
            </a:extLst>
          </p:cNvPr>
          <p:cNvSpPr/>
          <p:nvPr/>
        </p:nvSpPr>
        <p:spPr>
          <a:xfrm>
            <a:off x="355169" y="2187019"/>
            <a:ext cx="3770696" cy="2561663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B4895B-EEB2-443E-BE85-74D0C5314939}"/>
              </a:ext>
            </a:extLst>
          </p:cNvPr>
          <p:cNvSpPr txBox="1"/>
          <p:nvPr/>
        </p:nvSpPr>
        <p:spPr>
          <a:xfrm>
            <a:off x="8493220" y="3714783"/>
            <a:ext cx="29165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Optimizing Customer Acquisition Costs / Conversions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260629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Base: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‘Small business’ agency professionals  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Q15. Please rank the 3 most important priorities for your video campaigns (rank 1-3). Top 3 on percentage are reflected.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926588" y="3714783"/>
            <a:ext cx="26278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45898" y="152743"/>
            <a:ext cx="11911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Similar to their ‘large’ agency counterparts, ‘small business’ agency professionals prioritize metrics that traditional media is currently bought on – target reach and efficiencies – for their video ad campaigns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0" y="1645757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Important Priorities for Video Campaigns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‘small business’ agency professionals that ranked each between #1-3 in priority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BB0119-EADA-4B73-8214-9A81BBA64D02}"/>
              </a:ext>
            </a:extLst>
          </p:cNvPr>
          <p:cNvSpPr txBox="1"/>
          <p:nvPr/>
        </p:nvSpPr>
        <p:spPr>
          <a:xfrm>
            <a:off x="4734074" y="3714783"/>
            <a:ext cx="2723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989714-65DF-447F-80BB-6C1CE35584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033" y="2416176"/>
            <a:ext cx="1304968" cy="1304968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CD274861-E18C-4363-9ED6-35823DF9E1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106" y="2340777"/>
            <a:ext cx="1323788" cy="132378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F4B291D-B6E1-4189-9801-50A9F101FDF8}"/>
              </a:ext>
            </a:extLst>
          </p:cNvPr>
          <p:cNvSpPr/>
          <p:nvPr/>
        </p:nvSpPr>
        <p:spPr>
          <a:xfrm>
            <a:off x="1576877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4EBEA4"/>
                </a:solidFill>
                <a:latin typeface="Helvetica" panose="020B0403020202020204" pitchFamily="34" charset="0"/>
              </a:rPr>
              <a:t>80%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32C2468-BFEB-45FA-BEF4-93390A68A1BD}"/>
              </a:ext>
            </a:extLst>
          </p:cNvPr>
          <p:cNvSpPr/>
          <p:nvPr/>
        </p:nvSpPr>
        <p:spPr>
          <a:xfrm>
            <a:off x="5432360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4EBEA4"/>
                </a:solidFill>
                <a:latin typeface="Helvetica" panose="020B0403020202020204" pitchFamily="34" charset="0"/>
              </a:rPr>
              <a:t>49%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3878696-1028-4E06-B79A-7DE8B51F249F}"/>
              </a:ext>
            </a:extLst>
          </p:cNvPr>
          <p:cNvSpPr/>
          <p:nvPr/>
        </p:nvSpPr>
        <p:spPr>
          <a:xfrm>
            <a:off x="9287843" y="4855299"/>
            <a:ext cx="1327281" cy="1327281"/>
          </a:xfrm>
          <a:prstGeom prst="ellipse">
            <a:avLst/>
          </a:prstGeom>
          <a:solidFill>
            <a:srgbClr val="D0D8E0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4EBEA4"/>
                </a:solidFill>
                <a:latin typeface="Helvetica" panose="020B0403020202020204" pitchFamily="34" charset="0"/>
              </a:rPr>
              <a:t>40%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EB9B8414-28F2-420C-B2FD-1B46B0A336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6329" y="2410835"/>
            <a:ext cx="1310309" cy="131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176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E3F62CBD-93A9-4EA1-B6F1-938332071550}"/>
              </a:ext>
            </a:extLst>
          </p:cNvPr>
          <p:cNvSpPr/>
          <p:nvPr/>
        </p:nvSpPr>
        <p:spPr>
          <a:xfrm>
            <a:off x="0" y="172353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0" y="661020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82806" y="650789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603313" y="657881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82806" y="657580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1881EE0-87F6-4C20-9A35-1B4263B814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120500"/>
              </p:ext>
            </p:extLst>
          </p:nvPr>
        </p:nvGraphicFramePr>
        <p:xfrm>
          <a:off x="816757" y="1955696"/>
          <a:ext cx="11049226" cy="4342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21380B5C-A30D-4569-8D7F-3257DF98C7E5}"/>
              </a:ext>
            </a:extLst>
          </p:cNvPr>
          <p:cNvSpPr txBox="1"/>
          <p:nvPr/>
        </p:nvSpPr>
        <p:spPr>
          <a:xfrm>
            <a:off x="360548" y="1787825"/>
            <a:ext cx="118585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Impactful KPIs of Audience-Based Buying of TV Advertising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small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business’ agency professionals who answered ‘very impactful’ or ‘extremely impactful’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8E7133-4F18-4749-808B-1955318E4D9C}"/>
              </a:ext>
            </a:extLst>
          </p:cNvPr>
          <p:cNvSpPr txBox="1"/>
          <p:nvPr/>
        </p:nvSpPr>
        <p:spPr>
          <a:xfrm>
            <a:off x="110309" y="193997"/>
            <a:ext cx="1199280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While they understand that outcomes are an important benefit of audience-based buying, ‘small business’ agency pros are still placing a priority on the measures they are evaluated on – plan delivery, reach and awareness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84F2B-2F77-42AF-B69C-F6E01C9633E2}"/>
              </a:ext>
            </a:extLst>
          </p:cNvPr>
          <p:cNvSpPr txBox="1"/>
          <p:nvPr/>
        </p:nvSpPr>
        <p:spPr>
          <a:xfrm>
            <a:off x="582806" y="6206771"/>
            <a:ext cx="11609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 business’ agency professionals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Q150. To what extent do you believe audience-based buying of TV advertising can impact each of the following KPIs? (extremely impactful / very impactful). *Such as site visits, sign ups, login ins or downloads. Top 6 percentages are reflected.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96638E-59D5-43C7-A7A1-F017A2E4AB86}"/>
              </a:ext>
            </a:extLst>
          </p:cNvPr>
          <p:cNvSpPr/>
          <p:nvPr/>
        </p:nvSpPr>
        <p:spPr>
          <a:xfrm>
            <a:off x="1438978" y="3241229"/>
            <a:ext cx="95003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C1BEB-EB4C-430B-8EA5-8D79B707FE87}"/>
              </a:ext>
            </a:extLst>
          </p:cNvPr>
          <p:cNvSpPr/>
          <p:nvPr/>
        </p:nvSpPr>
        <p:spPr>
          <a:xfrm>
            <a:off x="497118" y="4415597"/>
            <a:ext cx="950035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AF7375-039A-4834-A2F4-5CEFC9D10BF1}"/>
              </a:ext>
            </a:extLst>
          </p:cNvPr>
          <p:cNvSpPr txBox="1"/>
          <p:nvPr/>
        </p:nvSpPr>
        <p:spPr>
          <a:xfrm>
            <a:off x="9985065" y="5526255"/>
            <a:ext cx="1390178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Lowest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B23539C-3B93-47EE-B319-1A958AB8D156}"/>
              </a:ext>
            </a:extLst>
          </p:cNvPr>
          <p:cNvSpPr/>
          <p:nvPr/>
        </p:nvSpPr>
        <p:spPr>
          <a:xfrm>
            <a:off x="140377" y="2695998"/>
            <a:ext cx="925873" cy="2828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>
                <a:solidFill>
                  <a:srgbClr val="7030A0"/>
                </a:solidFill>
                <a:latin typeface="Helvetica" panose="020B0403020202020204" pitchFamily="34" charset="0"/>
              </a:rPr>
              <a:t>Full-Funnel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F8A5E4-CD41-4C65-952F-253EE866C0A4}"/>
              </a:ext>
            </a:extLst>
          </p:cNvPr>
          <p:cNvSpPr/>
          <p:nvPr/>
        </p:nvSpPr>
        <p:spPr>
          <a:xfrm>
            <a:off x="64895" y="1723533"/>
            <a:ext cx="1076836" cy="1202552"/>
          </a:xfrm>
          <a:prstGeom prst="rect">
            <a:avLst/>
          </a:prstGeom>
          <a:noFill/>
          <a:ln w="127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6C0FDF3-235D-40F7-802D-207211B3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09" y="1774424"/>
            <a:ext cx="986007" cy="9382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D18C45E-AE01-4E51-A6F7-C17EE2C9BA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1277191" y="2619347"/>
            <a:ext cx="1273607" cy="28280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375FEE9-303E-4DE4-B5C1-73B655A4C4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3" b="51546"/>
          <a:stretch/>
        </p:blipFill>
        <p:spPr>
          <a:xfrm>
            <a:off x="843822" y="3821706"/>
            <a:ext cx="1273607" cy="30334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5CAC-9AB6-40AA-9F2D-E11E27F635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664"/>
          <a:stretch/>
        </p:blipFill>
        <p:spPr>
          <a:xfrm>
            <a:off x="3039446" y="5021414"/>
            <a:ext cx="1273607" cy="28280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695F6E-46AF-4DF9-AB9A-B245617721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566"/>
          <a:stretch/>
        </p:blipFill>
        <p:spPr>
          <a:xfrm>
            <a:off x="2521929" y="5576894"/>
            <a:ext cx="1273607" cy="3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022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12114" y="1699632"/>
            <a:ext cx="12204114" cy="517298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CB2AF-48CB-4E5A-96AE-378C35653712}"/>
              </a:ext>
            </a:extLst>
          </p:cNvPr>
          <p:cNvSpPr txBox="1"/>
          <p:nvPr/>
        </p:nvSpPr>
        <p:spPr>
          <a:xfrm>
            <a:off x="12114" y="1991319"/>
            <a:ext cx="12167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What percentage of your TV campaign is being activated via audience-based buying?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Base: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 business’ agency professionals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9025BD-85EA-440E-941D-9FD55687C0CD}"/>
              </a:ext>
            </a:extLst>
          </p:cNvPr>
          <p:cNvSpPr txBox="1"/>
          <p:nvPr/>
        </p:nvSpPr>
        <p:spPr>
          <a:xfrm>
            <a:off x="145898" y="263453"/>
            <a:ext cx="12046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1B1464"/>
                </a:solidFill>
                <a:latin typeface="Helvetica" panose="020B0604020202020204" pitchFamily="34" charset="0"/>
              </a:rPr>
              <a:t>With the highest percent currently in a ‘test-and-learn’ phase, ‘small business’ agency professionals have the greatest potential for growth across all segments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CA87D5-B231-44FE-A8D7-E2FC462B668A}"/>
              </a:ext>
            </a:extLst>
          </p:cNvPr>
          <p:cNvSpPr/>
          <p:nvPr/>
        </p:nvSpPr>
        <p:spPr>
          <a:xfrm>
            <a:off x="145899" y="1109139"/>
            <a:ext cx="11989538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400" b="1">
                <a:solidFill>
                  <a:srgbClr val="1F1A62"/>
                </a:solidFill>
                <a:latin typeface="Helvetica"/>
                <a:cs typeface="Helvetica"/>
              </a:rPr>
              <a:t>43% of ‘small business’ agency professionals </a:t>
            </a: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said that ‘COVID-19 has had a moderate to major impact on my TV campaign investment allocation between audience-based buying and traditional demographic-based buying’</a:t>
            </a:r>
            <a:endParaRPr kumimoji="0" lang="en-US" sz="1600" b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686C4F-58A3-4B52-A545-8182064A4891}"/>
              </a:ext>
            </a:extLst>
          </p:cNvPr>
          <p:cNvSpPr txBox="1"/>
          <p:nvPr/>
        </p:nvSpPr>
        <p:spPr>
          <a:xfrm>
            <a:off x="422631" y="6141520"/>
            <a:ext cx="118124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 business’ agency professionals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Q58. Approximately what percentage of your (company’s / main client’s TV campaign buys is being activated via audience-based buying versus traditional demographic/content-based buying? (Current, 12 Months from Now &amp; Ideal) Q59. To what extent did COVID-19 impact your TV campaign investment allocation between audience-based buying and traditional demographic/content-based buying?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F48ED0-9F1B-42DE-A8D7-FCDCB10B0860}"/>
              </a:ext>
            </a:extLst>
          </p:cNvPr>
          <p:cNvSpPr txBox="1"/>
          <p:nvPr/>
        </p:nvSpPr>
        <p:spPr>
          <a:xfrm>
            <a:off x="423458" y="5835777"/>
            <a:ext cx="11778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How to read: 17% of ‘small business’ agency professionals are currently allocating 71% of their TV campaign budgets to audience-based buying vs. traditional demo-based buying.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3AD0652-42B1-4A0E-B5D4-CF44636036EC}"/>
              </a:ext>
            </a:extLst>
          </p:cNvPr>
          <p:cNvSpPr txBox="1"/>
          <p:nvPr/>
        </p:nvSpPr>
        <p:spPr>
          <a:xfrm>
            <a:off x="6089943" y="5145343"/>
            <a:ext cx="1692542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0-30%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97C5D9-A2FA-4ED5-B9EC-12354BA28C81}"/>
              </a:ext>
            </a:extLst>
          </p:cNvPr>
          <p:cNvSpPr txBox="1"/>
          <p:nvPr/>
        </p:nvSpPr>
        <p:spPr>
          <a:xfrm>
            <a:off x="8834042" y="5145343"/>
            <a:ext cx="1692542" cy="415498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>
                <a:solidFill>
                  <a:srgbClr val="1F1A62"/>
                </a:solidFill>
                <a:latin typeface="Helvetica" panose="020B0403020202020204" pitchFamily="34" charset="0"/>
              </a:rPr>
              <a:t>0-30% = Highest %</a:t>
            </a:r>
            <a:r>
              <a:rPr lang="en-US" sz="1050">
                <a:solidFill>
                  <a:srgbClr val="1F1A62"/>
                </a:solidFill>
                <a:latin typeface="Helvetica" panose="020B0403020202020204" pitchFamily="34" charset="0"/>
              </a:rPr>
              <a:t> among all four segments</a:t>
            </a:r>
          </a:p>
        </p:txBody>
      </p:sp>
      <p:graphicFrame>
        <p:nvGraphicFramePr>
          <p:cNvPr id="24" name="Table 11">
            <a:extLst>
              <a:ext uri="{FF2B5EF4-FFF2-40B4-BE49-F238E27FC236}">
                <a16:creationId xmlns:a16="http://schemas.microsoft.com/office/drawing/2014/main" id="{751A64D5-519F-4605-82ED-59591857D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74882"/>
              </p:ext>
            </p:extLst>
          </p:nvPr>
        </p:nvGraphicFramePr>
        <p:xfrm>
          <a:off x="832603" y="2787908"/>
          <a:ext cx="10227616" cy="21578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952">
                  <a:extLst>
                    <a:ext uri="{9D8B030D-6E8A-4147-A177-3AD203B41FA5}">
                      <a16:colId xmlns:a16="http://schemas.microsoft.com/office/drawing/2014/main" val="3497669971"/>
                    </a:ext>
                  </a:extLst>
                </a:gridCol>
                <a:gridCol w="2645578">
                  <a:extLst>
                    <a:ext uri="{9D8B030D-6E8A-4147-A177-3AD203B41FA5}">
                      <a16:colId xmlns:a16="http://schemas.microsoft.com/office/drawing/2014/main" val="267433360"/>
                    </a:ext>
                  </a:extLst>
                </a:gridCol>
                <a:gridCol w="2704702">
                  <a:extLst>
                    <a:ext uri="{9D8B030D-6E8A-4147-A177-3AD203B41FA5}">
                      <a16:colId xmlns:a16="http://schemas.microsoft.com/office/drawing/2014/main" val="3278447368"/>
                    </a:ext>
                  </a:extLst>
                </a:gridCol>
                <a:gridCol w="2793384">
                  <a:extLst>
                    <a:ext uri="{9D8B030D-6E8A-4147-A177-3AD203B41FA5}">
                      <a16:colId xmlns:a16="http://schemas.microsoft.com/office/drawing/2014/main" val="1882724496"/>
                    </a:ext>
                  </a:extLst>
                </a:gridCol>
              </a:tblGrid>
              <a:tr h="43157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% of Budget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Current Plans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In 12 Months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Helvetica" panose="020B0403020202020204" pitchFamily="34" charset="0"/>
                        </a:rPr>
                        <a:t>Ideal Buy Allocation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291938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0% - 30%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34%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31%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20%</a:t>
                      </a:r>
                    </a:p>
                  </a:txBody>
                  <a:tcPr marL="106415" marR="106415" marT="53207" marB="5320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415383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0">
                          <a:latin typeface="Helvetica" panose="020B0403020202020204" pitchFamily="34" charset="0"/>
                        </a:rPr>
                        <a:t>31% - 70%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49%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46%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54%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679532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2000" b="1">
                          <a:latin typeface="Helvetica" panose="020B0403020202020204" pitchFamily="34" charset="0"/>
                        </a:rPr>
                        <a:t>71%+</a:t>
                      </a:r>
                    </a:p>
                  </a:txBody>
                  <a:tcPr marL="106415" marR="106415" marT="53207" marB="53207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17%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23%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26%</a:t>
                      </a:r>
                    </a:p>
                  </a:txBody>
                  <a:tcPr marL="106415" marR="106415" marT="53207" marB="53207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72457"/>
                  </a:ext>
                </a:extLst>
              </a:tr>
              <a:tr h="431570">
                <a:tc>
                  <a:txBody>
                    <a:bodyPr/>
                    <a:lstStyle/>
                    <a:p>
                      <a:pPr algn="r"/>
                      <a:r>
                        <a:rPr lang="en-US" sz="1600" b="0" i="1">
                          <a:latin typeface="Helvetica" panose="020B0403020202020204" pitchFamily="34" charset="0"/>
                        </a:rPr>
                        <a:t>Mean Average</a:t>
                      </a:r>
                    </a:p>
                  </a:txBody>
                  <a:tcPr marL="106415" marR="106415" marT="53207" marB="53207" anchor="ctr">
                    <a:solidFill>
                      <a:srgbClr val="1F1A6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45%</a:t>
                      </a:r>
                    </a:p>
                  </a:txBody>
                  <a:tcPr marL="106415" marR="106415" marT="53207" marB="53207" anchor="ctr">
                    <a:solidFill>
                      <a:srgbClr val="4EB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49%</a:t>
                      </a:r>
                    </a:p>
                  </a:txBody>
                  <a:tcPr marL="106415" marR="106415" marT="53207" marB="53207" anchor="ctr">
                    <a:solidFill>
                      <a:srgbClr val="4EBE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55%</a:t>
                      </a:r>
                    </a:p>
                  </a:txBody>
                  <a:tcPr marL="106415" marR="106415" marT="53207" marB="53207" anchor="ctr">
                    <a:solidFill>
                      <a:srgbClr val="4EB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302444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31F1B2B2-451A-4498-A8D2-689CAC7F6C16}"/>
              </a:ext>
            </a:extLst>
          </p:cNvPr>
          <p:cNvSpPr/>
          <p:nvPr/>
        </p:nvSpPr>
        <p:spPr>
          <a:xfrm>
            <a:off x="629920" y="4052705"/>
            <a:ext cx="10596880" cy="492444"/>
          </a:xfrm>
          <a:prstGeom prst="rect">
            <a:avLst/>
          </a:prstGeom>
          <a:noFill/>
          <a:ln w="571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34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012441-1ED1-4D61-8BF4-B52D514F71D8}"/>
              </a:ext>
            </a:extLst>
          </p:cNvPr>
          <p:cNvSpPr txBox="1"/>
          <p:nvPr/>
        </p:nvSpPr>
        <p:spPr>
          <a:xfrm>
            <a:off x="435610" y="6209101"/>
            <a:ext cx="11756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</a:rPr>
              <a:t>Survey base: Advertising decision-makers who are involved in buying or planning digital video, cable / broadcast TV, or advanced TV (n=211).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Brand Marketers = business with annual total ad spend of $5MM+ (n=70),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 (n=35),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 Business’ Agency Pros = client with annual total ad spend of $5MM+ (n=71),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 Business’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Agency Pros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= client with annual total ad spend of $10K - $5MM (n=35).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8B09BE-6AED-42EC-9FC3-CBA63D4F539C}"/>
              </a:ext>
            </a:extLst>
          </p:cNvPr>
          <p:cNvSpPr txBox="1"/>
          <p:nvPr/>
        </p:nvSpPr>
        <p:spPr>
          <a:xfrm>
            <a:off x="101682" y="479276"/>
            <a:ext cx="12090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this guide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we provide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insights on why four specific marketer segments are </a:t>
            </a: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shifting to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 audience-based TV approach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D9EC1F-1DDA-49AD-A4B7-841E4DAFEA04}"/>
              </a:ext>
            </a:extLst>
          </p:cNvPr>
          <p:cNvSpPr/>
          <p:nvPr/>
        </p:nvSpPr>
        <p:spPr>
          <a:xfrm>
            <a:off x="6230302" y="1791278"/>
            <a:ext cx="5739202" cy="433835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92F817-A533-4D3D-AB5B-B06718F561FA}"/>
              </a:ext>
            </a:extLst>
          </p:cNvPr>
          <p:cNvSpPr/>
          <p:nvPr/>
        </p:nvSpPr>
        <p:spPr>
          <a:xfrm>
            <a:off x="222496" y="1791278"/>
            <a:ext cx="5739202" cy="4338351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DBD4D2E-0E0B-4093-8FB4-7686D41106BB}"/>
              </a:ext>
            </a:extLst>
          </p:cNvPr>
          <p:cNvSpPr/>
          <p:nvPr/>
        </p:nvSpPr>
        <p:spPr>
          <a:xfrm>
            <a:off x="894116" y="3055330"/>
            <a:ext cx="4395963" cy="1298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8FB94D-F82B-4A00-9D4D-AE19DF646178}"/>
              </a:ext>
            </a:extLst>
          </p:cNvPr>
          <p:cNvSpPr txBox="1"/>
          <p:nvPr/>
        </p:nvSpPr>
        <p:spPr>
          <a:xfrm>
            <a:off x="894116" y="3119917"/>
            <a:ext cx="4395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‘Large Business’ Brand Marketers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Brand marketer respondents working for a brand that spent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140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more than $5MM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total on advertising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 over the past 12 months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09577B-AEB9-440E-B671-0FD8A9BFBA1A}"/>
              </a:ext>
            </a:extLst>
          </p:cNvPr>
          <p:cNvSpPr/>
          <p:nvPr/>
        </p:nvSpPr>
        <p:spPr>
          <a:xfrm>
            <a:off x="894116" y="4575524"/>
            <a:ext cx="4395963" cy="1298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56801C-D253-400E-BCEE-FE846C3C01F2}"/>
              </a:ext>
            </a:extLst>
          </p:cNvPr>
          <p:cNvSpPr txBox="1"/>
          <p:nvPr/>
        </p:nvSpPr>
        <p:spPr>
          <a:xfrm>
            <a:off x="894116" y="4640111"/>
            <a:ext cx="4395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‘Small Business’ Brand Marketers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Brand marketer respondents working for a brand that spent </a:t>
            </a:r>
            <a:r>
              <a:rPr kumimoji="0" lang="en-US" sz="140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less than $5MM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total on advertising over the past 12 months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D246C2D-3068-4AFE-A8FD-6B81978907FF}"/>
              </a:ext>
            </a:extLst>
          </p:cNvPr>
          <p:cNvSpPr/>
          <p:nvPr/>
        </p:nvSpPr>
        <p:spPr>
          <a:xfrm>
            <a:off x="7088354" y="3055330"/>
            <a:ext cx="4395963" cy="1298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8D53B2-B33C-4C04-9ACF-80607DFBA91A}"/>
              </a:ext>
            </a:extLst>
          </p:cNvPr>
          <p:cNvSpPr txBox="1"/>
          <p:nvPr/>
        </p:nvSpPr>
        <p:spPr>
          <a:xfrm>
            <a:off x="7052842" y="3119917"/>
            <a:ext cx="4470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‘Large Business’ Agency Professionals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Agency respondents that work on at least one client account with </a:t>
            </a:r>
            <a:r>
              <a:rPr kumimoji="0" lang="en-US" sz="140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more than $5MM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advertising spend over the past 12 months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0813A0D-E775-4456-B936-BF45982E86AC}"/>
              </a:ext>
            </a:extLst>
          </p:cNvPr>
          <p:cNvSpPr/>
          <p:nvPr/>
        </p:nvSpPr>
        <p:spPr>
          <a:xfrm>
            <a:off x="7088354" y="4575524"/>
            <a:ext cx="4395963" cy="12987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BC94F7-6F77-4C93-B69C-6D4FF083EC7D}"/>
              </a:ext>
            </a:extLst>
          </p:cNvPr>
          <p:cNvSpPr txBox="1"/>
          <p:nvPr/>
        </p:nvSpPr>
        <p:spPr>
          <a:xfrm>
            <a:off x="7061720" y="4640111"/>
            <a:ext cx="4434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defTabSz="58608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1" i="0" u="sng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‘Small Business’ Agency Professionals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5860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Agency respondents that work on at least one client account with </a:t>
            </a:r>
            <a:r>
              <a:rPr kumimoji="0" lang="en-US" sz="140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less than $5MM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in advertising spend over the past 12 months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1AF0F984-4068-425D-8941-B2A1F2317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3910" y="1940879"/>
            <a:ext cx="964850" cy="964850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5E23F9ED-4885-4A22-8166-EAECF3EAB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783" y="1936699"/>
            <a:ext cx="964849" cy="9648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BA7AE1-A081-4108-8874-D69B35A05499}"/>
              </a:ext>
            </a:extLst>
          </p:cNvPr>
          <p:cNvSpPr/>
          <p:nvPr/>
        </p:nvSpPr>
        <p:spPr>
          <a:xfrm>
            <a:off x="222496" y="1791278"/>
            <a:ext cx="2032432" cy="426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" panose="020B0403020202020204" pitchFamily="34" charset="0"/>
              </a:rPr>
              <a:t>Brand Marketers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12115B-309F-499E-8E7D-9B3DBAEED2E6}"/>
              </a:ext>
            </a:extLst>
          </p:cNvPr>
          <p:cNvSpPr/>
          <p:nvPr/>
        </p:nvSpPr>
        <p:spPr>
          <a:xfrm>
            <a:off x="6238360" y="1802274"/>
            <a:ext cx="2577165" cy="4266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Helvetica" panose="020B0403020202020204" pitchFamily="34" charset="0"/>
              </a:rPr>
              <a:t>Agency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51222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97129AE-33B1-442D-959E-C32E9C86C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847936"/>
              </p:ext>
            </p:extLst>
          </p:nvPr>
        </p:nvGraphicFramePr>
        <p:xfrm>
          <a:off x="0" y="2308782"/>
          <a:ext cx="11858995" cy="372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865A868-75D4-4EB0-B65D-700D62307CD7}"/>
              </a:ext>
            </a:extLst>
          </p:cNvPr>
          <p:cNvSpPr txBox="1"/>
          <p:nvPr/>
        </p:nvSpPr>
        <p:spPr>
          <a:xfrm>
            <a:off x="0" y="1793086"/>
            <a:ext cx="1219199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How satisfied are you with the following aspects of the audience-based buying process in TV advertising?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‘small business’ agency professionals who answered ‘satisfied’ or ‘very satisfied’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CDBAD-B494-4B18-89E7-67FBE934F5BA}"/>
              </a:ext>
            </a:extLst>
          </p:cNvPr>
          <p:cNvSpPr txBox="1"/>
          <p:nvPr/>
        </p:nvSpPr>
        <p:spPr>
          <a:xfrm>
            <a:off x="456264" y="6232052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 business’ agency professionals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Q103. How satisfied are you with the following aspects of the audience-based buying process in TV advertising?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</a:t>
            </a:r>
            <a:r>
              <a:rPr lang="en-US" sz="7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satisfied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very satisfied).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CC78B3-46C3-4593-8DE2-8CC572DA8896}"/>
              </a:ext>
            </a:extLst>
          </p:cNvPr>
          <p:cNvSpPr txBox="1"/>
          <p:nvPr/>
        </p:nvSpPr>
        <p:spPr>
          <a:xfrm>
            <a:off x="96930" y="379885"/>
            <a:ext cx="12025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And as they ‘test’ audience-based buying, ‘small business’ agency professionals have become most satisfied with its ability to deliver results 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00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CBF2E5-EF65-4585-86E2-F8C76946BC6E}"/>
              </a:ext>
            </a:extLst>
          </p:cNvPr>
          <p:cNvSpPr/>
          <p:nvPr/>
        </p:nvSpPr>
        <p:spPr>
          <a:xfrm>
            <a:off x="-28284" y="1685013"/>
            <a:ext cx="122418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5F1FF-E0C7-4C2D-8C66-239804C4932D}"/>
              </a:ext>
            </a:extLst>
          </p:cNvPr>
          <p:cNvSpPr txBox="1"/>
          <p:nvPr/>
        </p:nvSpPr>
        <p:spPr>
          <a:xfrm>
            <a:off x="128197" y="384608"/>
            <a:ext cx="12063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Similar to 'large’ agency professionals, ‘small business’ agency pros are more likely to apply an audience-first approach to digital video than TV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44171" y="6128397"/>
            <a:ext cx="117787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Base: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‘Small business’ agency professionals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Q65. When buying each of the following video advertising tactics, how often are you buying against specific audience targets versus age/gender demos?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OTT Streaming Services = Ad-Supported VOD including Hulu, The Roku Channel, Tubi, etc.; Pure-Play Video Sites = YouTube, Vimeo, etc.; vMVPDs = Live TV via IP including Sling TV, Hulu with live TV, YouTube, etc.; Local TV = cable via MVPDs; National TV=cable/broadcast.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A73CF-DF09-495E-AD95-A13243BE2F47}"/>
              </a:ext>
            </a:extLst>
          </p:cNvPr>
          <p:cNvSpPr txBox="1"/>
          <p:nvPr/>
        </p:nvSpPr>
        <p:spPr>
          <a:xfrm>
            <a:off x="0" y="1805220"/>
            <a:ext cx="1213543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300" b="1" i="0">
                <a:solidFill>
                  <a:srgbClr val="1B1464"/>
                </a:solidFill>
              </a:rPr>
              <a:t>When </a:t>
            </a:r>
            <a:r>
              <a:rPr lang="en-US" sz="1300" b="1" i="0" u="sng">
                <a:solidFill>
                  <a:srgbClr val="1B1464"/>
                </a:solidFill>
              </a:rPr>
              <a:t>buying</a:t>
            </a:r>
            <a:r>
              <a:rPr lang="en-US" sz="1300" b="1" i="0" u="none" baseline="0">
                <a:solidFill>
                  <a:srgbClr val="1B1464"/>
                </a:solidFill>
              </a:rPr>
              <a:t> </a:t>
            </a:r>
            <a:r>
              <a:rPr lang="en-US" sz="1300" b="1" i="0">
                <a:solidFill>
                  <a:srgbClr val="1B1464"/>
                </a:solidFill>
              </a:rPr>
              <a:t>each of the following video advertising tactics, how often are you doing so against specific audience targets (vs. age/gender demos)?</a:t>
            </a:r>
          </a:p>
          <a:p>
            <a:pPr algn="ctr" rtl="0">
              <a:defRPr sz="1400" b="0" i="1" u="none" strike="noStrike" kern="1200" spc="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r>
              <a:rPr lang="en-US" sz="1200" b="0" i="0">
                <a:solidFill>
                  <a:srgbClr val="1B1464"/>
                </a:solidFill>
              </a:rPr>
              <a:t>% of ‘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small business’ agency professionals</a:t>
            </a:r>
            <a:endParaRPr lang="en-US" sz="1200" b="0" i="0">
              <a:solidFill>
                <a:srgbClr val="1B1464"/>
              </a:solidFill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28F8109F-88FA-4498-98CD-8E6AAFEAFF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9296391"/>
              </p:ext>
            </p:extLst>
          </p:nvPr>
        </p:nvGraphicFramePr>
        <p:xfrm>
          <a:off x="235669" y="2313655"/>
          <a:ext cx="11899765" cy="373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580DD2F-8F7D-4B7C-821B-4E8136349C53}"/>
              </a:ext>
            </a:extLst>
          </p:cNvPr>
          <p:cNvSpPr txBox="1"/>
          <p:nvPr/>
        </p:nvSpPr>
        <p:spPr>
          <a:xfrm>
            <a:off x="732088" y="299113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49%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F7FAFB-F231-46F9-9FCC-48CAEA5F23DC}"/>
              </a:ext>
            </a:extLst>
          </p:cNvPr>
          <p:cNvSpPr txBox="1"/>
          <p:nvPr/>
        </p:nvSpPr>
        <p:spPr>
          <a:xfrm>
            <a:off x="2431903" y="302883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48%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42FA82-ABE7-4407-A186-C83A1780DD23}"/>
              </a:ext>
            </a:extLst>
          </p:cNvPr>
          <p:cNvSpPr txBox="1"/>
          <p:nvPr/>
        </p:nvSpPr>
        <p:spPr>
          <a:xfrm>
            <a:off x="4142306" y="3407645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40%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51A00C-1803-4590-B5C8-976B2B6F6807}"/>
              </a:ext>
            </a:extLst>
          </p:cNvPr>
          <p:cNvSpPr txBox="1"/>
          <p:nvPr/>
        </p:nvSpPr>
        <p:spPr>
          <a:xfrm>
            <a:off x="5824140" y="3544413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37%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5E2DF1-2DBB-425D-934A-63519502DCF0}"/>
              </a:ext>
            </a:extLst>
          </p:cNvPr>
          <p:cNvSpPr txBox="1"/>
          <p:nvPr/>
        </p:nvSpPr>
        <p:spPr>
          <a:xfrm>
            <a:off x="7521613" y="3783341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32%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D56EB6-E507-43F4-B543-80AAFEB5A755}"/>
              </a:ext>
            </a:extLst>
          </p:cNvPr>
          <p:cNvSpPr txBox="1"/>
          <p:nvPr/>
        </p:nvSpPr>
        <p:spPr>
          <a:xfrm>
            <a:off x="9222611" y="434049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B1D58A-1E0A-4FB2-8168-46914DC4550E}"/>
              </a:ext>
            </a:extLst>
          </p:cNvPr>
          <p:cNvSpPr txBox="1"/>
          <p:nvPr/>
        </p:nvSpPr>
        <p:spPr>
          <a:xfrm>
            <a:off x="10918881" y="4340499"/>
            <a:ext cx="705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20%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4B2E9-FFA3-4FA8-97BF-2230ACBB15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4867" y="2367552"/>
            <a:ext cx="3205170" cy="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887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228E57-94F0-462F-9549-57637A2B9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423170" cy="68691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A529899-950F-C14F-99A5-896AC3170183}"/>
              </a:ext>
            </a:extLst>
          </p:cNvPr>
          <p:cNvSpPr/>
          <p:nvPr/>
        </p:nvSpPr>
        <p:spPr>
          <a:xfrm>
            <a:off x="4575406" y="376893"/>
            <a:ext cx="7470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Summary: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‘Small Business’ Agency Professionals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B8009B-343A-4198-B610-60AFD300A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C3151E8-DCA4-4428-97A5-6EDD02638501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E6CC5-AB03-47AE-954D-FDA74AE47D74}"/>
              </a:ext>
            </a:extLst>
          </p:cNvPr>
          <p:cNvSpPr/>
          <p:nvPr/>
        </p:nvSpPr>
        <p:spPr>
          <a:xfrm>
            <a:off x="546752" y="6586958"/>
            <a:ext cx="116667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B6B665-7680-434B-85CC-B69AB1C61E7A}"/>
              </a:ext>
            </a:extLst>
          </p:cNvPr>
          <p:cNvSpPr/>
          <p:nvPr/>
        </p:nvSpPr>
        <p:spPr>
          <a:xfrm>
            <a:off x="4517504" y="1185914"/>
            <a:ext cx="747071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Similar to ‘large business’ agency professionals, they prioritize metrics that traditional media is currently being bought on for their video ad campaigns – target reach and efficiencies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000" b="1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Even though they understand outcomes are an important benefit of audience-based buying, they still place a priority on the media measures that their agency performance is being evaluated on by their clients such as plan delivery and reach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0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With the highest percent of all segments currently still in a ‘test-and-learn’ phase, audience-based TV buying has the highest potential for TV campaign share growth among ‘small business’ agency professionals </a:t>
            </a:r>
            <a:endParaRPr lang="en-US" sz="24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0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The ability to deliver outcomes achieves the highest level of satisfaction as they ‘test’ audience-based buying because this is ultimately what the client values</a:t>
            </a:r>
          </a:p>
          <a:p>
            <a:pPr marL="285750" indent="-285750" defTabSz="1172398">
              <a:buBlip>
                <a:blip r:embed="rId5"/>
              </a:buBlip>
              <a:defRPr/>
            </a:pPr>
            <a:endParaRPr lang="en-US" sz="20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 defTabSz="1172398">
              <a:buBlip>
                <a:blip r:embed="rId5"/>
              </a:buBlip>
              <a:defRPr/>
            </a:pPr>
            <a:r>
              <a:rPr lang="en-US" sz="1600" b="1">
                <a:solidFill>
                  <a:srgbClr val="1F1A62"/>
                </a:solidFill>
                <a:latin typeface="Helvetica"/>
                <a:cs typeface="Helvetica"/>
              </a:rPr>
              <a:t>Also similar to their ‘large’ agency counterparts, they are more likely to apply an audience-first approach to digital video than TV</a:t>
            </a:r>
          </a:p>
        </p:txBody>
      </p:sp>
    </p:spTree>
    <p:extLst>
      <p:ext uri="{BB962C8B-B14F-4D97-AF65-F5344CB8AC3E}">
        <p14:creationId xmlns:p14="http://schemas.microsoft.com/office/powerpoint/2010/main" val="3209454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625F8027-07BA-44FC-8E70-EF5BD00DED10}"/>
              </a:ext>
            </a:extLst>
          </p:cNvPr>
          <p:cNvSpPr/>
          <p:nvPr/>
        </p:nvSpPr>
        <p:spPr>
          <a:xfrm>
            <a:off x="113483" y="2187019"/>
            <a:ext cx="2913619" cy="38501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260629"/>
            <a:ext cx="1165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‘Large’ Brand Marketers = business with annual total ad spend of $5MM+, ‘Small’ Brand Marketers = business with annual total ad spend of $10K - $5MM, ‘Large Business’ Agency Professionals = client with annual total ad spend of $5MM+, ‘Small Business’ Agency Professionals = client with annual total ad spend of $10K - $5MM. Q15. Please rank the 3 most important priorities for your video campaigns (rank 1-3). Top 3 on percentage are reflected.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73C560-77AB-4582-867B-4F372DF8E7AE}"/>
              </a:ext>
            </a:extLst>
          </p:cNvPr>
          <p:cNvSpPr txBox="1"/>
          <p:nvPr/>
        </p:nvSpPr>
        <p:spPr>
          <a:xfrm>
            <a:off x="129727" y="3698520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ED7A75-1695-47B5-B6CC-FEE5BE0CC92E}"/>
              </a:ext>
            </a:extLst>
          </p:cNvPr>
          <p:cNvSpPr txBox="1"/>
          <p:nvPr/>
        </p:nvSpPr>
        <p:spPr>
          <a:xfrm>
            <a:off x="116081" y="175391"/>
            <a:ext cx="120461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here’s a bit of a disconnect between agencies and their clients on campaign metric prioritization</a:t>
            </a:r>
            <a:r>
              <a:rPr lang="en-US" sz="2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with agencies much more focused on media measures since that is what they are primarily evaluated on by their clients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93072-BF7A-4151-9C97-B7A31D66B938}"/>
              </a:ext>
            </a:extLst>
          </p:cNvPr>
          <p:cNvSpPr txBox="1"/>
          <p:nvPr/>
        </p:nvSpPr>
        <p:spPr>
          <a:xfrm>
            <a:off x="0" y="1607223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Most Important Priorities for Video Campaigns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respondents that ranked each between #1-3 in priority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4C7F97-A5D9-44E1-8A44-BD0B8B0CFDAF}"/>
              </a:ext>
            </a:extLst>
          </p:cNvPr>
          <p:cNvSpPr txBox="1"/>
          <p:nvPr/>
        </p:nvSpPr>
        <p:spPr>
          <a:xfrm>
            <a:off x="127186" y="5372296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77F606-A814-41F3-AE72-D338A6F5B04A}"/>
              </a:ext>
            </a:extLst>
          </p:cNvPr>
          <p:cNvSpPr txBox="1"/>
          <p:nvPr/>
        </p:nvSpPr>
        <p:spPr>
          <a:xfrm>
            <a:off x="127186" y="4529394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Delivering Engaging Creative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F6BCC6-F21F-4AEB-B6C6-F4923A293EB8}"/>
              </a:ext>
            </a:extLst>
          </p:cNvPr>
          <p:cNvSpPr txBox="1"/>
          <p:nvPr/>
        </p:nvSpPr>
        <p:spPr>
          <a:xfrm>
            <a:off x="146236" y="2253670"/>
            <a:ext cx="2880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‘Large’ Brand Marketers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68941EE-3E64-4796-B20A-025061460C98}"/>
              </a:ext>
            </a:extLst>
          </p:cNvPr>
          <p:cNvSpPr/>
          <p:nvPr/>
        </p:nvSpPr>
        <p:spPr>
          <a:xfrm>
            <a:off x="3128554" y="2187019"/>
            <a:ext cx="2913619" cy="38501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BCBC66-6D30-4FF0-9E7D-7E9E1DE35383}"/>
              </a:ext>
            </a:extLst>
          </p:cNvPr>
          <p:cNvSpPr txBox="1"/>
          <p:nvPr/>
        </p:nvSpPr>
        <p:spPr>
          <a:xfrm>
            <a:off x="3144798" y="3599130"/>
            <a:ext cx="21049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Optimizing Customer Acquisition Costs / Conversions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B05E72-484B-4A7E-BEA3-A70D5BBED328}"/>
              </a:ext>
            </a:extLst>
          </p:cNvPr>
          <p:cNvSpPr txBox="1"/>
          <p:nvPr/>
        </p:nvSpPr>
        <p:spPr>
          <a:xfrm>
            <a:off x="3142257" y="4529394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6BD655-1BB6-49AF-840D-5A88B6664A8F}"/>
              </a:ext>
            </a:extLst>
          </p:cNvPr>
          <p:cNvSpPr txBox="1"/>
          <p:nvPr/>
        </p:nvSpPr>
        <p:spPr>
          <a:xfrm>
            <a:off x="3142257" y="5372296"/>
            <a:ext cx="2009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Delivering Messages at the Right Moments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1DA706-F889-44C3-A4F5-04F587771DE1}"/>
              </a:ext>
            </a:extLst>
          </p:cNvPr>
          <p:cNvSpPr txBox="1"/>
          <p:nvPr/>
        </p:nvSpPr>
        <p:spPr>
          <a:xfrm>
            <a:off x="3161307" y="2253670"/>
            <a:ext cx="2880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‘Small’ Brand Marketers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12528A1-FFF8-4C69-881A-2C03DA89C572}"/>
              </a:ext>
            </a:extLst>
          </p:cNvPr>
          <p:cNvSpPr/>
          <p:nvPr/>
        </p:nvSpPr>
        <p:spPr>
          <a:xfrm>
            <a:off x="6143625" y="2187019"/>
            <a:ext cx="2913619" cy="38501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3601AB7-B263-4474-A02E-F2573D7D7EFD}"/>
              </a:ext>
            </a:extLst>
          </p:cNvPr>
          <p:cNvSpPr txBox="1"/>
          <p:nvPr/>
        </p:nvSpPr>
        <p:spPr>
          <a:xfrm>
            <a:off x="6159869" y="3698520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88F8E0F-6BF7-4E7A-B8CB-826D3E236F75}"/>
              </a:ext>
            </a:extLst>
          </p:cNvPr>
          <p:cNvSpPr txBox="1"/>
          <p:nvPr/>
        </p:nvSpPr>
        <p:spPr>
          <a:xfrm>
            <a:off x="6157328" y="4529394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4F1214-CB2C-4C12-AC28-0662742F022E}"/>
              </a:ext>
            </a:extLst>
          </p:cNvPr>
          <p:cNvSpPr txBox="1"/>
          <p:nvPr/>
        </p:nvSpPr>
        <p:spPr>
          <a:xfrm>
            <a:off x="6157328" y="5264574"/>
            <a:ext cx="21049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Optimizing Customer Acquisition Costs / Conversions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A387107-7528-47CE-BB86-6DAA14EE89E0}"/>
              </a:ext>
            </a:extLst>
          </p:cNvPr>
          <p:cNvSpPr txBox="1"/>
          <p:nvPr/>
        </p:nvSpPr>
        <p:spPr>
          <a:xfrm>
            <a:off x="6096000" y="2253670"/>
            <a:ext cx="29612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 Business’ Agency Pros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95A7F37-68C2-483C-96E7-921CD3B89941}"/>
              </a:ext>
            </a:extLst>
          </p:cNvPr>
          <p:cNvSpPr/>
          <p:nvPr/>
        </p:nvSpPr>
        <p:spPr>
          <a:xfrm>
            <a:off x="9158696" y="2187019"/>
            <a:ext cx="2913619" cy="3850108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E5B7FD9-BD19-4B7B-AB36-74D96B96AEEA}"/>
              </a:ext>
            </a:extLst>
          </p:cNvPr>
          <p:cNvSpPr txBox="1"/>
          <p:nvPr/>
        </p:nvSpPr>
        <p:spPr>
          <a:xfrm>
            <a:off x="9174940" y="3698520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Reaching the Right Audience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843C81B-42A6-4FF3-AE18-30732875A975}"/>
              </a:ext>
            </a:extLst>
          </p:cNvPr>
          <p:cNvSpPr txBox="1"/>
          <p:nvPr/>
        </p:nvSpPr>
        <p:spPr>
          <a:xfrm>
            <a:off x="9172399" y="4529394"/>
            <a:ext cx="210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Driving Cost Efficiencies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78E16E2-5242-4DA9-B26E-1303FE4E3AE1}"/>
              </a:ext>
            </a:extLst>
          </p:cNvPr>
          <p:cNvSpPr txBox="1"/>
          <p:nvPr/>
        </p:nvSpPr>
        <p:spPr>
          <a:xfrm>
            <a:off x="9172399" y="5264574"/>
            <a:ext cx="210495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4EBEA4"/>
                </a:solidFill>
                <a:latin typeface="Helvetica" panose="020B0403020202020204" pitchFamily="34" charset="0"/>
              </a:rPr>
              <a:t>Optimizing Customer Acquisition Costs / Conversions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8D914B-B4D4-4CDA-8AEE-4CBC52D961E4}"/>
              </a:ext>
            </a:extLst>
          </p:cNvPr>
          <p:cNvSpPr txBox="1"/>
          <p:nvPr/>
        </p:nvSpPr>
        <p:spPr>
          <a:xfrm>
            <a:off x="9158696" y="2253670"/>
            <a:ext cx="29439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 Business’ Agency Pros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C9C3AA-7BBD-4363-A8B1-4B7C650C81C3}"/>
              </a:ext>
            </a:extLst>
          </p:cNvPr>
          <p:cNvSpPr/>
          <p:nvPr/>
        </p:nvSpPr>
        <p:spPr>
          <a:xfrm>
            <a:off x="2156791" y="3734144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64%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C493DB9A-25B8-4DBD-B325-E64BA04FE611}"/>
              </a:ext>
            </a:extLst>
          </p:cNvPr>
          <p:cNvSpPr/>
          <p:nvPr/>
        </p:nvSpPr>
        <p:spPr>
          <a:xfrm>
            <a:off x="5151780" y="3734144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51%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461DC9-182D-4DEF-AD04-E46ED52CB74A}"/>
              </a:ext>
            </a:extLst>
          </p:cNvPr>
          <p:cNvSpPr/>
          <p:nvPr/>
        </p:nvSpPr>
        <p:spPr>
          <a:xfrm>
            <a:off x="8196464" y="4565018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54%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139BA2B-6483-4FAF-B855-5E6EE9628D9A}"/>
              </a:ext>
            </a:extLst>
          </p:cNvPr>
          <p:cNvSpPr/>
          <p:nvPr/>
        </p:nvSpPr>
        <p:spPr>
          <a:xfrm>
            <a:off x="11161633" y="3734144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4EBEA4"/>
                </a:solidFill>
                <a:latin typeface="Helvetica" panose="020B0403020202020204" pitchFamily="34" charset="0"/>
              </a:rPr>
              <a:t>80%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342DC07-7676-4B72-893B-C4B6CDC784C5}"/>
              </a:ext>
            </a:extLst>
          </p:cNvPr>
          <p:cNvSpPr/>
          <p:nvPr/>
        </p:nvSpPr>
        <p:spPr>
          <a:xfrm>
            <a:off x="8175740" y="3734144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86%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82AB632-6654-40BF-8983-0B0830F652DC}"/>
              </a:ext>
            </a:extLst>
          </p:cNvPr>
          <p:cNvSpPr/>
          <p:nvPr/>
        </p:nvSpPr>
        <p:spPr>
          <a:xfrm>
            <a:off x="8179055" y="5407920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ED3C8D"/>
                </a:solidFill>
                <a:latin typeface="Helvetica" panose="020B0403020202020204" pitchFamily="34" charset="0"/>
              </a:rPr>
              <a:t>48%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46A17F-CA50-46D2-A36B-4E71E7429185}"/>
              </a:ext>
            </a:extLst>
          </p:cNvPr>
          <p:cNvSpPr/>
          <p:nvPr/>
        </p:nvSpPr>
        <p:spPr>
          <a:xfrm>
            <a:off x="11164948" y="4565018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4EBEA4"/>
                </a:solidFill>
                <a:latin typeface="Helvetica" panose="020B0403020202020204" pitchFamily="34" charset="0"/>
              </a:rPr>
              <a:t>49%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3D0F14A-29E6-42FD-982B-FBF2920AC559}"/>
              </a:ext>
            </a:extLst>
          </p:cNvPr>
          <p:cNvSpPr/>
          <p:nvPr/>
        </p:nvSpPr>
        <p:spPr>
          <a:xfrm>
            <a:off x="11174887" y="5407920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4EBEA4"/>
                </a:solidFill>
                <a:latin typeface="Helvetica" panose="020B0403020202020204" pitchFamily="34" charset="0"/>
              </a:rPr>
              <a:t>40%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934B01D-5D0B-4C29-A68D-6D141B675B24}"/>
              </a:ext>
            </a:extLst>
          </p:cNvPr>
          <p:cNvSpPr/>
          <p:nvPr/>
        </p:nvSpPr>
        <p:spPr>
          <a:xfrm>
            <a:off x="2160106" y="5407920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46%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04C7E58-3F29-409D-A131-6F8DAD838BD8}"/>
              </a:ext>
            </a:extLst>
          </p:cNvPr>
          <p:cNvSpPr/>
          <p:nvPr/>
        </p:nvSpPr>
        <p:spPr>
          <a:xfrm>
            <a:off x="2160106" y="4565018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BFF2"/>
                </a:solidFill>
                <a:latin typeface="Helvetica" panose="020B0403020202020204" pitchFamily="34" charset="0"/>
              </a:rPr>
              <a:t>46%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63D2A15-E8E9-42D0-8BB5-9039F10E27D9}"/>
              </a:ext>
            </a:extLst>
          </p:cNvPr>
          <p:cNvSpPr/>
          <p:nvPr/>
        </p:nvSpPr>
        <p:spPr>
          <a:xfrm>
            <a:off x="5145156" y="4565018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49%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0EA64BA-C125-467C-9C1B-684CF911B88F}"/>
              </a:ext>
            </a:extLst>
          </p:cNvPr>
          <p:cNvSpPr/>
          <p:nvPr/>
        </p:nvSpPr>
        <p:spPr>
          <a:xfrm>
            <a:off x="5155095" y="5407920"/>
            <a:ext cx="783233" cy="451972"/>
          </a:xfrm>
          <a:prstGeom prst="rect">
            <a:avLst/>
          </a:prstGeom>
          <a:solidFill>
            <a:schemeClr val="bg1"/>
          </a:solidFill>
          <a:ln w="28575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49%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5E4D776-16F2-499F-8546-C0A21B2535A0}"/>
              </a:ext>
            </a:extLst>
          </p:cNvPr>
          <p:cNvSpPr txBox="1"/>
          <p:nvPr/>
        </p:nvSpPr>
        <p:spPr>
          <a:xfrm>
            <a:off x="142159" y="2705541"/>
            <a:ext cx="2845188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00BFF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When developing video ad campaigns,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goal of </a:t>
            </a:r>
            <a:r>
              <a:rPr kumimoji="0" lang="en-US" sz="11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‘large business’ brand marketers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is to deliver an engaging message to the right person</a:t>
            </a:r>
            <a:endParaRPr kumimoji="0" lang="en-US" sz="110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F1CA119-A5D7-431E-8965-6894592AD05B}"/>
              </a:ext>
            </a:extLst>
          </p:cNvPr>
          <p:cNvSpPr txBox="1"/>
          <p:nvPr/>
        </p:nvSpPr>
        <p:spPr>
          <a:xfrm>
            <a:off x="3176902" y="2698917"/>
            <a:ext cx="2845188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1F1A62"/>
            </a:solidFill>
          </a:ln>
        </p:spPr>
        <p:txBody>
          <a:bodyPr wrap="square" rtlCol="0">
            <a:spAutoFit/>
          </a:bodyPr>
          <a:lstStyle/>
          <a:p>
            <a:pPr algn="ctr" rtl="0"/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</a:rPr>
              <a:t>Motivated to make every dollar count, ‘small business’ brand marketers highly prioritize ROI-based metrics when creating their video ad campaigns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84B6BD3-6422-48D4-8363-DE99F70C45C7}"/>
              </a:ext>
            </a:extLst>
          </p:cNvPr>
          <p:cNvSpPr txBox="1"/>
          <p:nvPr/>
        </p:nvSpPr>
        <p:spPr>
          <a:xfrm>
            <a:off x="6171890" y="2702232"/>
            <a:ext cx="2845188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en-US" sz="1100">
                <a:solidFill>
                  <a:srgbClr val="ED3C8D"/>
                </a:solidFill>
                <a:latin typeface="Helvetica" panose="020B0604020202020204" pitchFamily="34" charset="0"/>
              </a:rPr>
              <a:t>’Large business’ agency professionals are much most likely to prioritize metrics that traditional media is currently bought on - reach, impressions and cost efficiencies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903A94B-AA25-480A-9259-C32D82971CEF}"/>
              </a:ext>
            </a:extLst>
          </p:cNvPr>
          <p:cNvSpPr txBox="1"/>
          <p:nvPr/>
        </p:nvSpPr>
        <p:spPr>
          <a:xfrm>
            <a:off x="9193375" y="2702232"/>
            <a:ext cx="2845188" cy="769441"/>
          </a:xfrm>
          <a:prstGeom prst="rect">
            <a:avLst/>
          </a:prstGeom>
          <a:solidFill>
            <a:schemeClr val="bg1"/>
          </a:solidFill>
          <a:ln w="19050">
            <a:solidFill>
              <a:srgbClr val="4EBEA4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lang="en-US" sz="1100">
                <a:solidFill>
                  <a:srgbClr val="4EBEA4"/>
                </a:solidFill>
                <a:latin typeface="Helvetica" panose="020B0604020202020204" pitchFamily="34" charset="0"/>
              </a:rPr>
              <a:t>‘Small business’ agency professionals prioritize metrics that traditional media is currently bought on – target reach and efficiencies – for their video ad campaigns</a:t>
            </a:r>
          </a:p>
        </p:txBody>
      </p:sp>
    </p:spTree>
    <p:extLst>
      <p:ext uri="{BB962C8B-B14F-4D97-AF65-F5344CB8AC3E}">
        <p14:creationId xmlns:p14="http://schemas.microsoft.com/office/powerpoint/2010/main" val="2050541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75355A-045E-4AA1-9711-3B199BD99F03}"/>
              </a:ext>
            </a:extLst>
          </p:cNvPr>
          <p:cNvSpPr/>
          <p:nvPr/>
        </p:nvSpPr>
        <p:spPr>
          <a:xfrm>
            <a:off x="1" y="167795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351520" y="521660"/>
            <a:ext cx="11704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Three Key Learnings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242525-3551-4CCA-8F02-3E9C86E1FBE3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20957-9260-438E-B7BD-9E46E95BA676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9387CB-5988-4F70-95D3-D0637CE2E5FD}"/>
              </a:ext>
            </a:extLst>
          </p:cNvPr>
          <p:cNvSpPr/>
          <p:nvPr/>
        </p:nvSpPr>
        <p:spPr>
          <a:xfrm>
            <a:off x="90789" y="3347240"/>
            <a:ext cx="3909856" cy="2666026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056B51-CC38-4C7D-93DF-D2A9566F5042}"/>
              </a:ext>
            </a:extLst>
          </p:cNvPr>
          <p:cNvSpPr/>
          <p:nvPr/>
        </p:nvSpPr>
        <p:spPr>
          <a:xfrm>
            <a:off x="4142935" y="3356670"/>
            <a:ext cx="3909856" cy="2666025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>
              <a:solidFill>
                <a:prstClr val="white"/>
              </a:solidFill>
              <a:latin typeface="Helvetica" panose="020B0403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647870-4591-4921-969F-ADF315F9CE1D}"/>
              </a:ext>
            </a:extLst>
          </p:cNvPr>
          <p:cNvSpPr/>
          <p:nvPr/>
        </p:nvSpPr>
        <p:spPr>
          <a:xfrm>
            <a:off x="8194160" y="3356667"/>
            <a:ext cx="3909856" cy="2666025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endParaRPr lang="en-US" sz="1400">
              <a:latin typeface="Helvetica" panose="020B0403020202020204" pitchFamily="34" charset="0"/>
              <a:cs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08E71-5E7C-5844-AAF5-545760A3A3EA}"/>
              </a:ext>
            </a:extLst>
          </p:cNvPr>
          <p:cNvSpPr txBox="1"/>
          <p:nvPr/>
        </p:nvSpPr>
        <p:spPr>
          <a:xfrm>
            <a:off x="87985" y="3429000"/>
            <a:ext cx="3909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FFE600"/>
                </a:solidFill>
                <a:latin typeface="Helvetica" pitchFamily="2" charset="0"/>
              </a:rPr>
              <a:t>Different Campaign Priorities </a:t>
            </a:r>
          </a:p>
          <a:p>
            <a:pPr algn="ctr"/>
            <a:r>
              <a:rPr lang="en-US" sz="1600" b="1">
                <a:solidFill>
                  <a:srgbClr val="FFE600"/>
                </a:solidFill>
                <a:latin typeface="Helvetica" pitchFamily="2" charset="0"/>
              </a:rPr>
              <a:t>of Brands &amp; Agencies</a:t>
            </a:r>
            <a:br>
              <a:rPr lang="en-US" sz="1600" b="1">
                <a:solidFill>
                  <a:schemeClr val="bg1"/>
                </a:solidFill>
                <a:latin typeface="Helvetica" pitchFamily="2" charset="0"/>
              </a:rPr>
            </a:br>
            <a:br>
              <a:rPr lang="en-US" sz="1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Brands utilize audience-based buying </a:t>
            </a:r>
          </a:p>
          <a:p>
            <a:pPr algn="ctr"/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to 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engage consumers and </a:t>
            </a: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drive business outcomes, while agencies are more likely to utilize audience-based buying to achieve media deliveries that will meet, or exceed, their clients’ goals</a:t>
            </a:r>
            <a:endParaRPr lang="en-US" sz="1600" b="1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A565D7-4848-45A3-B7ED-04DD89EA79BF}"/>
              </a:ext>
            </a:extLst>
          </p:cNvPr>
          <p:cNvSpPr txBox="1"/>
          <p:nvPr/>
        </p:nvSpPr>
        <p:spPr>
          <a:xfrm>
            <a:off x="4142014" y="3429000"/>
            <a:ext cx="3909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E600"/>
                </a:solidFill>
                <a:latin typeface="Helvetica" pitchFamily="2" charset="0"/>
              </a:rPr>
              <a:t>Full Funnel Appeal </a:t>
            </a:r>
          </a:p>
          <a:p>
            <a:pPr algn="ctr"/>
            <a:r>
              <a:rPr lang="en-US" sz="1600" b="1">
                <a:solidFill>
                  <a:srgbClr val="FFE600"/>
                </a:solidFill>
                <a:latin typeface="Helvetica" pitchFamily="2" charset="0"/>
              </a:rPr>
              <a:t>of Audience-Based Buying</a:t>
            </a:r>
            <a:br>
              <a:rPr lang="en-US" sz="1600" b="1">
                <a:solidFill>
                  <a:schemeClr val="bg1"/>
                </a:solidFill>
                <a:latin typeface="Helvetica" pitchFamily="2" charset="0"/>
              </a:rPr>
            </a:br>
            <a:br>
              <a:rPr lang="en-US" sz="1600" b="1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Audience-based buying can deliver meaningful impact against a variety of KPIs; most brand marketers value its attribution abilities throughout the funnel, while agency professionals are more likely to focus on upper-funnel and </a:t>
            </a:r>
            <a:r>
              <a:rPr lang="en-US" sz="1600" dirty="0">
                <a:solidFill>
                  <a:schemeClr val="bg1"/>
                </a:solidFill>
                <a:latin typeface="Helvetica" pitchFamily="2" charset="0"/>
              </a:rPr>
              <a:t>traditional media </a:t>
            </a:r>
            <a:r>
              <a:rPr lang="en-US" sz="1600">
                <a:solidFill>
                  <a:schemeClr val="bg1"/>
                </a:solidFill>
                <a:latin typeface="Helvetica" pitchFamily="2" charset="0"/>
              </a:rPr>
              <a:t>metrics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0C12E3-7A7E-4347-B6B2-02CF81097D8B}"/>
              </a:ext>
            </a:extLst>
          </p:cNvPr>
          <p:cNvSpPr txBox="1"/>
          <p:nvPr/>
        </p:nvSpPr>
        <p:spPr>
          <a:xfrm>
            <a:off x="8193239" y="3429000"/>
            <a:ext cx="39079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Commitment to Increased </a:t>
            </a:r>
            <a:b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</a:br>
            <a:r>
              <a:rPr lang="en-US" sz="1600" b="1">
                <a:solidFill>
                  <a:srgbClr val="FFE600"/>
                </a:solidFill>
                <a:latin typeface="Helvetica" panose="020B0403020202020204" pitchFamily="34" charset="0"/>
              </a:rPr>
              <a:t>Investment in the Future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>
              <a:solidFill>
                <a:prstClr val="white"/>
              </a:solidFill>
              <a:latin typeface="Helvetica" panose="020B0403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solidFill>
                  <a:schemeClr val="bg1"/>
                </a:solidFill>
                <a:latin typeface="Helvetica" panose="020B0403020202020204" pitchFamily="34" charset="0"/>
              </a:rPr>
              <a:t>There is a high level of brand &amp; agency satisfaction across all steps of the process and each segment is planning to increase their investment in audience-based buying for future campaigns</a:t>
            </a:r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6D6DDE-2274-4FAF-9512-CA12F51D01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584" y="1923068"/>
            <a:ext cx="1231462" cy="123146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13079-8D32-4AE9-B10C-EC6950976DE0}"/>
              </a:ext>
            </a:extLst>
          </p:cNvPr>
          <p:cNvGrpSpPr/>
          <p:nvPr/>
        </p:nvGrpSpPr>
        <p:grpSpPr>
          <a:xfrm>
            <a:off x="5196684" y="1955661"/>
            <a:ext cx="1800521" cy="1231461"/>
            <a:chOff x="5453530" y="1793437"/>
            <a:chExt cx="1991402" cy="1572795"/>
          </a:xfrm>
        </p:grpSpPr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29138F2D-111B-457C-9D45-76851C7F3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1505" y="1793437"/>
              <a:ext cx="813427" cy="813427"/>
            </a:xfrm>
            <a:prstGeom prst="rect">
              <a:avLst/>
            </a:prstGeom>
          </p:spPr>
        </p:pic>
        <p:pic>
          <p:nvPicPr>
            <p:cNvPr id="12" name="Picture 11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A8403B35-0452-40DE-B79B-69F87E15A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3530" y="2033382"/>
              <a:ext cx="1332850" cy="1332850"/>
            </a:xfrm>
            <a:prstGeom prst="rect">
              <a:avLst/>
            </a:prstGeom>
          </p:spPr>
        </p:pic>
      </p:grp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0A6B7FB-F4FB-4DAC-89E6-010CC29EC64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4337" y="1837739"/>
            <a:ext cx="1509501" cy="150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53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6A35C40F-687E-B34B-B975-ED0CDEFEC8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399" y="5804284"/>
            <a:ext cx="875592" cy="636172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EEC9436E-41D9-FA4F-B24F-9D11D4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991" y="5715536"/>
            <a:ext cx="734723" cy="73708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707BE5F1-DCEB-144F-86FF-E99AA7959D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271" y="5784399"/>
            <a:ext cx="403491" cy="6682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9C19A0-D3B7-4A87-B456-012648BB42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6A4B5A9-17BE-46F3-863E-9CD48629EAF8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EF9231-C343-4D1F-90F9-1247C33076A1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A00B74-C38A-4216-9892-991288697046}"/>
              </a:ext>
            </a:extLst>
          </p:cNvPr>
          <p:cNvSpPr txBox="1"/>
          <p:nvPr/>
        </p:nvSpPr>
        <p:spPr>
          <a:xfrm>
            <a:off x="317684" y="3172741"/>
            <a:ext cx="7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Interested in learning more? Check out this related content: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C72E4-B88E-4C17-8A77-ED3048D2EFD2}"/>
              </a:ext>
            </a:extLst>
          </p:cNvPr>
          <p:cNvSpPr/>
          <p:nvPr/>
        </p:nvSpPr>
        <p:spPr>
          <a:xfrm>
            <a:off x="273895" y="235287"/>
            <a:ext cx="495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7F684B-07B9-4DB1-AFAD-01737416D7B6}"/>
              </a:ext>
            </a:extLst>
          </p:cNvPr>
          <p:cNvSpPr/>
          <p:nvPr/>
        </p:nvSpPr>
        <p:spPr>
          <a:xfrm>
            <a:off x="350141" y="3532924"/>
            <a:ext cx="975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hlinkClick r:id="rId9"/>
            <a:extLst>
              <a:ext uri="{FF2B5EF4-FFF2-40B4-BE49-F238E27FC236}">
                <a16:creationId xmlns:a16="http://schemas.microsoft.com/office/drawing/2014/main" id="{8462174E-DB38-4E5C-B234-CAD3AF023107}"/>
              </a:ext>
            </a:extLst>
          </p:cNvPr>
          <p:cNvSpPr txBox="1"/>
          <p:nvPr/>
        </p:nvSpPr>
        <p:spPr>
          <a:xfrm>
            <a:off x="3689535" y="1039023"/>
            <a:ext cx="2031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Leah Montner-Dixon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D9DA4-80D7-4534-AB12-6E0B15BD438F}"/>
              </a:ext>
            </a:extLst>
          </p:cNvPr>
          <p:cNvSpPr txBox="1"/>
          <p:nvPr/>
        </p:nvSpPr>
        <p:spPr>
          <a:xfrm>
            <a:off x="3689535" y="1351887"/>
            <a:ext cx="2031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sp>
        <p:nvSpPr>
          <p:cNvPr id="29" name="TextBox 28">
            <a:hlinkClick r:id="rId9"/>
            <a:extLst>
              <a:ext uri="{FF2B5EF4-FFF2-40B4-BE49-F238E27FC236}">
                <a16:creationId xmlns:a16="http://schemas.microsoft.com/office/drawing/2014/main" id="{C2C3DC37-7245-4E2C-B38C-7C1EB74A206D}"/>
              </a:ext>
            </a:extLst>
          </p:cNvPr>
          <p:cNvSpPr txBox="1"/>
          <p:nvPr/>
        </p:nvSpPr>
        <p:spPr>
          <a:xfrm>
            <a:off x="3689535" y="2156283"/>
            <a:ext cx="230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Karolina Guillen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8A3EA-D302-4ED8-BDCE-1B978D6C3058}"/>
              </a:ext>
            </a:extLst>
          </p:cNvPr>
          <p:cNvSpPr txBox="1"/>
          <p:nvPr/>
        </p:nvSpPr>
        <p:spPr>
          <a:xfrm>
            <a:off x="3689535" y="2469147"/>
            <a:ext cx="230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Senior Insights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karolinag@thevab.com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4CD55D-4476-4D25-A538-7F61077191F0}"/>
              </a:ext>
            </a:extLst>
          </p:cNvPr>
          <p:cNvGrpSpPr/>
          <p:nvPr/>
        </p:nvGrpSpPr>
        <p:grpSpPr>
          <a:xfrm>
            <a:off x="9199455" y="4124623"/>
            <a:ext cx="2523763" cy="1255841"/>
            <a:chOff x="7787234" y="3931539"/>
            <a:chExt cx="2953375" cy="1459194"/>
          </a:xfrm>
        </p:grpSpPr>
        <p:sp>
          <p:nvSpPr>
            <p:cNvPr id="32" name="TextBox 31">
              <a:hlinkClick r:id="rId10"/>
              <a:extLst>
                <a:ext uri="{FF2B5EF4-FFF2-40B4-BE49-F238E27FC236}">
                  <a16:creationId xmlns:a16="http://schemas.microsoft.com/office/drawing/2014/main" id="{2133032F-F361-41F6-A03E-654A74B53367}"/>
                </a:ext>
              </a:extLst>
            </p:cNvPr>
            <p:cNvSpPr txBox="1"/>
            <p:nvPr/>
          </p:nvSpPr>
          <p:spPr>
            <a:xfrm>
              <a:off x="7787234" y="4967540"/>
              <a:ext cx="2953375" cy="423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What Is Audience-Based Buying?</a:t>
              </a:r>
              <a:endPara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Simplifying Marketing Topics and Terms</a:t>
              </a:r>
            </a:p>
          </p:txBody>
        </p:sp>
        <p:pic>
          <p:nvPicPr>
            <p:cNvPr id="35" name="Picture 34">
              <a:hlinkClick r:id="rId10"/>
              <a:extLst>
                <a:ext uri="{FF2B5EF4-FFF2-40B4-BE49-F238E27FC236}">
                  <a16:creationId xmlns:a16="http://schemas.microsoft.com/office/drawing/2014/main" id="{66C0A7D2-06A8-43DD-9631-FBDB7933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5361" y="3931539"/>
              <a:ext cx="2417121" cy="990913"/>
            </a:xfrm>
            <a:prstGeom prst="rect">
              <a:avLst/>
            </a:prstGeom>
            <a:ln>
              <a:solidFill>
                <a:srgbClr val="1F1A62"/>
              </a:solidFill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9F261B-4518-410C-9376-6F2E42A2A73D}"/>
              </a:ext>
            </a:extLst>
          </p:cNvPr>
          <p:cNvGrpSpPr/>
          <p:nvPr/>
        </p:nvGrpSpPr>
        <p:grpSpPr>
          <a:xfrm>
            <a:off x="6325061" y="3944898"/>
            <a:ext cx="2289343" cy="1692158"/>
            <a:chOff x="2817007" y="3931539"/>
            <a:chExt cx="2679051" cy="1966162"/>
          </a:xfrm>
        </p:grpSpPr>
        <p:sp>
          <p:nvSpPr>
            <p:cNvPr id="31" name="TextBox 30">
              <a:hlinkClick r:id="rId12"/>
              <a:extLst>
                <a:ext uri="{FF2B5EF4-FFF2-40B4-BE49-F238E27FC236}">
                  <a16:creationId xmlns:a16="http://schemas.microsoft.com/office/drawing/2014/main" id="{4280BD13-B3A4-44C3-AF24-A5FF9EE0DCE6}"/>
                </a:ext>
              </a:extLst>
            </p:cNvPr>
            <p:cNvSpPr txBox="1"/>
            <p:nvPr/>
          </p:nvSpPr>
          <p:spPr>
            <a:xfrm>
              <a:off x="2817007" y="5218236"/>
              <a:ext cx="2679051" cy="67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Audience Migration in Context</a:t>
              </a:r>
              <a:endPara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Leveraging Population Shifts To Unlock $4 Trillion in Buying Power</a:t>
              </a:r>
            </a:p>
          </p:txBody>
        </p:sp>
        <p:pic>
          <p:nvPicPr>
            <p:cNvPr id="36" name="Picture 35" descr="A group of birds flying in the sky&#10;&#10;Description automatically generated with medium confidence">
              <a:hlinkClick r:id="rId12"/>
              <a:extLst>
                <a:ext uri="{FF2B5EF4-FFF2-40B4-BE49-F238E27FC236}">
                  <a16:creationId xmlns:a16="http://schemas.microsoft.com/office/drawing/2014/main" id="{CEC8754D-653B-455B-804E-2B0F8B4C64E7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1726" y="3931539"/>
              <a:ext cx="2204499" cy="1259339"/>
            </a:xfrm>
            <a:prstGeom prst="rect">
              <a:avLst/>
            </a:prstGeom>
            <a:blipFill dpi="0" rotWithShape="1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1B1464"/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0D5B6E7-C8EC-4D48-BB0F-1176128E02AC}"/>
              </a:ext>
            </a:extLst>
          </p:cNvPr>
          <p:cNvGrpSpPr/>
          <p:nvPr/>
        </p:nvGrpSpPr>
        <p:grpSpPr>
          <a:xfrm>
            <a:off x="3337723" y="3944899"/>
            <a:ext cx="2307204" cy="1867892"/>
            <a:chOff x="5335007" y="3931539"/>
            <a:chExt cx="2699953" cy="2170351"/>
          </a:xfrm>
        </p:grpSpPr>
        <p:pic>
          <p:nvPicPr>
            <p:cNvPr id="38" name="Picture 37">
              <a:hlinkClick r:id="rId15"/>
              <a:extLst>
                <a:ext uri="{FF2B5EF4-FFF2-40B4-BE49-F238E27FC236}">
                  <a16:creationId xmlns:a16="http://schemas.microsoft.com/office/drawing/2014/main" id="{A4871433-2AE4-486F-979C-B8D3D9F94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735" y="3931539"/>
              <a:ext cx="2204499" cy="1264477"/>
            </a:xfrm>
            <a:prstGeom prst="rect">
              <a:avLst/>
            </a:prstGeom>
            <a:blipFill dpi="0"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1B1464"/>
              </a:solidFill>
            </a:ln>
          </p:spPr>
        </p:pic>
        <p:sp>
          <p:nvSpPr>
            <p:cNvPr id="39" name="TextBox 38">
              <a:hlinkClick r:id="rId15"/>
              <a:extLst>
                <a:ext uri="{FF2B5EF4-FFF2-40B4-BE49-F238E27FC236}">
                  <a16:creationId xmlns:a16="http://schemas.microsoft.com/office/drawing/2014/main" id="{CB4CDF88-5852-400F-BFB2-D2DBED170A48}"/>
                </a:ext>
              </a:extLst>
            </p:cNvPr>
            <p:cNvSpPr txBox="1"/>
            <p:nvPr/>
          </p:nvSpPr>
          <p:spPr>
            <a:xfrm>
              <a:off x="5335007" y="5225736"/>
              <a:ext cx="2699953" cy="876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Proven Strategies &amp; Tactics In Audience-Based TV Buying</a:t>
              </a:r>
              <a:endPara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Success Stories Highlighted Through Real-World Case Studies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75C08-854A-40D8-B9F2-2CE77BDCBF44}"/>
              </a:ext>
            </a:extLst>
          </p:cNvPr>
          <p:cNvGrpSpPr/>
          <p:nvPr/>
        </p:nvGrpSpPr>
        <p:grpSpPr>
          <a:xfrm>
            <a:off x="566286" y="3944897"/>
            <a:ext cx="2177274" cy="1861751"/>
            <a:chOff x="273895" y="3931539"/>
            <a:chExt cx="2547904" cy="2163217"/>
          </a:xfrm>
        </p:grpSpPr>
        <p:pic>
          <p:nvPicPr>
            <p:cNvPr id="40" name="Picture 39">
              <a:hlinkClick r:id="rId18"/>
              <a:extLst>
                <a:ext uri="{FF2B5EF4-FFF2-40B4-BE49-F238E27FC236}">
                  <a16:creationId xmlns:a16="http://schemas.microsoft.com/office/drawing/2014/main" id="{4A20618F-503F-49FC-8E2A-9E8E08444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868" y="3931539"/>
              <a:ext cx="2247959" cy="1264477"/>
            </a:xfrm>
            <a:prstGeom prst="rect">
              <a:avLst/>
            </a:prstGeom>
            <a:blipFill dpi="0" rotWithShape="1"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1B1464"/>
              </a:solidFill>
            </a:ln>
          </p:spPr>
        </p:pic>
        <p:sp>
          <p:nvSpPr>
            <p:cNvPr id="41" name="TextBox 40">
              <a:hlinkClick r:id="rId18"/>
              <a:extLst>
                <a:ext uri="{FF2B5EF4-FFF2-40B4-BE49-F238E27FC236}">
                  <a16:creationId xmlns:a16="http://schemas.microsoft.com/office/drawing/2014/main" id="{B99AB645-6B43-4FFF-9DB3-C5ADAEF47A64}"/>
                </a:ext>
              </a:extLst>
            </p:cNvPr>
            <p:cNvSpPr txBox="1"/>
            <p:nvPr/>
          </p:nvSpPr>
          <p:spPr>
            <a:xfrm>
              <a:off x="273895" y="5227543"/>
              <a:ext cx="2547904" cy="867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The VAB Top 10</a:t>
              </a:r>
              <a:endPara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 Top-Line View of How the Industry is Adopting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  <a:ea typeface="+mn-ea"/>
                  <a:cs typeface="+mn-cs"/>
                </a:rPr>
                <a:t>Audience-Based Buying</a:t>
              </a:r>
            </a:p>
          </p:txBody>
        </p:sp>
      </p:grpSp>
      <p:sp>
        <p:nvSpPr>
          <p:cNvPr id="44" name="TextBox 43">
            <a:hlinkClick r:id="rId9"/>
            <a:extLst>
              <a:ext uri="{FF2B5EF4-FFF2-40B4-BE49-F238E27FC236}">
                <a16:creationId xmlns:a16="http://schemas.microsoft.com/office/drawing/2014/main" id="{2BCB8BD3-43B5-4D42-812E-F7D454283C02}"/>
              </a:ext>
            </a:extLst>
          </p:cNvPr>
          <p:cNvSpPr txBox="1"/>
          <p:nvPr/>
        </p:nvSpPr>
        <p:spPr>
          <a:xfrm>
            <a:off x="383723" y="1039023"/>
            <a:ext cx="32857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Jason Wiese</a:t>
            </a:r>
            <a:endParaRPr kumimoji="0" lang="en-US" sz="15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B2E1DE-3F25-416C-B1CD-3BC8FF042B2E}"/>
              </a:ext>
            </a:extLst>
          </p:cNvPr>
          <p:cNvSpPr txBox="1"/>
          <p:nvPr/>
        </p:nvSpPr>
        <p:spPr>
          <a:xfrm>
            <a:off x="383723" y="1332739"/>
            <a:ext cx="3285766" cy="589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SVP, Director of Strategic Insights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jasonw@thevab.com</a:t>
            </a:r>
          </a:p>
        </p:txBody>
      </p:sp>
      <p:sp>
        <p:nvSpPr>
          <p:cNvPr id="47" name="TextBox 46">
            <a:hlinkClick r:id="rId9"/>
            <a:extLst>
              <a:ext uri="{FF2B5EF4-FFF2-40B4-BE49-F238E27FC236}">
                <a16:creationId xmlns:a16="http://schemas.microsoft.com/office/drawing/2014/main" id="{B625B824-BEE4-4D98-8672-A2F429EA0117}"/>
              </a:ext>
            </a:extLst>
          </p:cNvPr>
          <p:cNvSpPr txBox="1"/>
          <p:nvPr/>
        </p:nvSpPr>
        <p:spPr>
          <a:xfrm>
            <a:off x="383723" y="2156283"/>
            <a:ext cx="1353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Reed Kiely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4BFC6E0-C497-4213-9573-E41D75426078}"/>
              </a:ext>
            </a:extLst>
          </p:cNvPr>
          <p:cNvSpPr txBox="1"/>
          <p:nvPr/>
        </p:nvSpPr>
        <p:spPr>
          <a:xfrm>
            <a:off x="383723" y="2470389"/>
            <a:ext cx="19523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/>
              </a:rPr>
              <a:t>reedk@thevab.com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5E11553-28E4-4457-9730-1BD4E370228B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0"/>
            <a:ext cx="5256799" cy="30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9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079775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5FA2EED1-43F8-4410-9F5C-0FD8EDCB6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773" y="3788433"/>
            <a:ext cx="3183572" cy="1432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keep you one step ahead with the latest thinking so you can create innovative, forward-looking strategies.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F70CFDB-CBA4-474B-AEE9-C54BE1FFDF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0789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AF8E182-A927-4EEC-8509-3F413A48E93C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471551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8C2595C-7341-4CA0-9F44-52A5F4AE5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201" y="0"/>
            <a:ext cx="5256799" cy="306056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6A7EE-222D-4484-A9C9-19F3EADA1517}"/>
              </a:ext>
            </a:extLst>
          </p:cNvPr>
          <p:cNvSpPr/>
          <p:nvPr/>
        </p:nvSpPr>
        <p:spPr>
          <a:xfrm>
            <a:off x="-21518" y="6586958"/>
            <a:ext cx="122350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24592-D711-4D6C-B85F-C4216232DCD9}"/>
              </a:ext>
            </a:extLst>
          </p:cNvPr>
          <p:cNvSpPr txBox="1"/>
          <p:nvPr/>
        </p:nvSpPr>
        <p:spPr>
          <a:xfrm>
            <a:off x="518961" y="5528376"/>
            <a:ext cx="11435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complimentary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our continuously-growing Insights library.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Get immediate access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at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1091636F-6B17-4D3D-AB2D-A45DD6F77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5937" y="3542176"/>
            <a:ext cx="3662680" cy="195079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Transform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We help you build your brand by focusing on core marketing principles that will help drive tangible business outcomes.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BFB3FCB5-18EE-4A40-B3EE-38D56AD74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09" y="3788433"/>
            <a:ext cx="3183572" cy="143257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Simplify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save you time by bringing you the latest data &amp; actionable takeaways you can use to inform your marketing plans.</a:t>
            </a:r>
          </a:p>
        </p:txBody>
      </p:sp>
    </p:spTree>
    <p:extLst>
      <p:ext uri="{BB962C8B-B14F-4D97-AF65-F5344CB8AC3E}">
        <p14:creationId xmlns:p14="http://schemas.microsoft.com/office/powerpoint/2010/main" val="22446330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665D1-9843-4E79-9D26-1C1F3995A1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5081285" cy="68803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07C0E06-A025-6444-A897-359A6F29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5084100" y="384724"/>
            <a:ext cx="69005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Custom Study Methodology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79A3BA-44F7-4138-A0A8-3A12506A500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D9186F-5E83-4D49-830F-5289517B09DE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926955-E076-456A-B756-31BCB511CA21}"/>
              </a:ext>
            </a:extLst>
          </p:cNvPr>
          <p:cNvSpPr txBox="1"/>
          <p:nvPr/>
        </p:nvSpPr>
        <p:spPr>
          <a:xfrm>
            <a:off x="5291494" y="1162911"/>
            <a:ext cx="6768528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VAB commissioned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Advertiser Perceptions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 to conduct an online survey between March 23 – March 31, 2021. 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The results are based 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211 U.S. respondents of brand marketer and agency contacts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from Advertiser Perceptions’ Ad Pros Community with a wide range of annual total advertising budgets ($10K - $250 MM+) across a variety of market sectors (e.g., retail, financial, auto, food / dining, healthcare, technology, entertainment, etc.)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Respondent Qualifications:</a:t>
            </a:r>
          </a:p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Advertising decision maker involved in TV and/or digital video advertising campaigns</a:t>
            </a:r>
          </a:p>
          <a:p>
            <a:pPr marL="285750" marR="0" lvl="0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National / Regional sales focus</a:t>
            </a:r>
          </a:p>
          <a:p>
            <a:pPr marL="285750" marR="0" lvl="0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Mix of job titles (junior, mid, senior level)</a:t>
            </a:r>
          </a:p>
          <a:p>
            <a:pPr marL="285750" marR="0" lvl="0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 Light"/>
              <a:ea typeface="+mn-ea"/>
              <a:cs typeface="+mn-cs"/>
            </a:endParaRPr>
          </a:p>
          <a:p>
            <a:pPr marL="742950" marR="0" lvl="1" indent="-28575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 Light"/>
                <a:ea typeface="+mn-ea"/>
                <a:cs typeface="+mn-cs"/>
              </a:rPr>
              <a:t>Mix of independent ad agencies and holding companies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843D93-B603-4841-909B-FB4D242C17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8773" y="543967"/>
            <a:ext cx="991775" cy="24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0153"/>
            <a:ext cx="12192000" cy="7098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363032" y="3434080"/>
            <a:ext cx="74665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Common Traits </a:t>
            </a:r>
            <a:r>
              <a:rPr lang="en-US" sz="3200" b="1" dirty="0">
                <a:solidFill>
                  <a:prstClr val="white"/>
                </a:solidFill>
                <a:latin typeface="Helvetica" pitchFamily="2" charset="0"/>
              </a:rPr>
              <a:t>on the Path to Audience-Based TV Buying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14CA51-C859-4E64-9E55-32D9C0E719C3}"/>
              </a:ext>
            </a:extLst>
          </p:cNvPr>
          <p:cNvCxnSpPr>
            <a:cxnSpLocks/>
          </p:cNvCxnSpPr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E427F73-8BE0-4AB1-B6CD-C88D61FAF212}"/>
              </a:ext>
            </a:extLst>
          </p:cNvPr>
          <p:cNvSpPr txBox="1"/>
          <p:nvPr/>
        </p:nvSpPr>
        <p:spPr>
          <a:xfrm>
            <a:off x="536238" y="2254516"/>
            <a:ext cx="436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3227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port&#10;&#10;Description automatically generated">
            <a:extLst>
              <a:ext uri="{FF2B5EF4-FFF2-40B4-BE49-F238E27FC236}">
                <a16:creationId xmlns:a16="http://schemas.microsoft.com/office/drawing/2014/main" id="{320F694A-AA9C-4D0E-A598-DEEC330D7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4208168" cy="6836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3FE357-105B-4284-B8A3-12A88EC9E38C}"/>
              </a:ext>
            </a:extLst>
          </p:cNvPr>
          <p:cNvSpPr txBox="1"/>
          <p:nvPr/>
        </p:nvSpPr>
        <p:spPr>
          <a:xfrm>
            <a:off x="4291047" y="195516"/>
            <a:ext cx="789060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Brands and agencies are embracing data &amp; analytics to help them make more informed decisions for their marketing strategies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74CCA5-ED5B-428E-94FB-3ED778482216}"/>
              </a:ext>
            </a:extLst>
          </p:cNvPr>
          <p:cNvSpPr txBox="1"/>
          <p:nvPr/>
        </p:nvSpPr>
        <p:spPr>
          <a:xfrm>
            <a:off x="4208170" y="1667215"/>
            <a:ext cx="7983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% of respondents that agree with the following statements regarding their company’s investment in data &amp; analytics to optimize and measure marketing campaigns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103E985-5281-4120-AF48-49FFDB69D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468466"/>
              </p:ext>
            </p:extLst>
          </p:nvPr>
        </p:nvGraphicFramePr>
        <p:xfrm>
          <a:off x="3987626" y="2273947"/>
          <a:ext cx="7914743" cy="4172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7AD68FA-0AD7-453C-AD7E-F83C9E371118}"/>
              </a:ext>
            </a:extLst>
          </p:cNvPr>
          <p:cNvSpPr txBox="1"/>
          <p:nvPr/>
        </p:nvSpPr>
        <p:spPr>
          <a:xfrm>
            <a:off x="4291047" y="2797167"/>
            <a:ext cx="28264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u="none" strike="noStrike" baseline="0">
                <a:solidFill>
                  <a:srgbClr val="1F1A62"/>
                </a:solidFill>
                <a:latin typeface="Helvetica" panose="020B0403020202020204" pitchFamily="34" charset="0"/>
              </a:rPr>
              <a:t>It has led to greater return on investment for our video buying &amp; planning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325F9C-00AB-4657-AA53-961015A9DDB3}"/>
              </a:ext>
            </a:extLst>
          </p:cNvPr>
          <p:cNvCxnSpPr/>
          <p:nvPr/>
        </p:nvCxnSpPr>
        <p:spPr>
          <a:xfrm>
            <a:off x="7117499" y="2641600"/>
            <a:ext cx="0" cy="320040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900267-5C51-4168-BF82-848CB8C43194}"/>
              </a:ext>
            </a:extLst>
          </p:cNvPr>
          <p:cNvSpPr txBox="1"/>
          <p:nvPr/>
        </p:nvSpPr>
        <p:spPr>
          <a:xfrm>
            <a:off x="4291047" y="3814928"/>
            <a:ext cx="28264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u="none" strike="noStrike" baseline="0">
                <a:solidFill>
                  <a:srgbClr val="1F1A62"/>
                </a:solidFill>
                <a:latin typeface="Helvetica" panose="020B0403020202020204" pitchFamily="34" charset="0"/>
              </a:rPr>
              <a:t>My organization plans to increase its investment in data &amp; analytics over the next 12 months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FADA5A-E709-496B-9952-09F5ED330BC9}"/>
              </a:ext>
            </a:extLst>
          </p:cNvPr>
          <p:cNvSpPr txBox="1"/>
          <p:nvPr/>
        </p:nvSpPr>
        <p:spPr>
          <a:xfrm>
            <a:off x="4291047" y="5019349"/>
            <a:ext cx="2826451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00" b="0" i="0" u="none" strike="noStrike" baseline="0">
                <a:solidFill>
                  <a:srgbClr val="1F1A62"/>
                </a:solidFill>
                <a:latin typeface="Helvetica" panose="020B0403020202020204" pitchFamily="34" charset="0"/>
              </a:rPr>
              <a:t>It has helped us make better informed decisions for our video strategy &amp; buying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2D7272-0A88-4E16-B803-0195E23C9EF4}"/>
              </a:ext>
            </a:extLst>
          </p:cNvPr>
          <p:cNvSpPr txBox="1"/>
          <p:nvPr/>
        </p:nvSpPr>
        <p:spPr>
          <a:xfrm>
            <a:off x="4208170" y="6025457"/>
            <a:ext cx="798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‘Large Business’ Agency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client with annual total ad spend of $5MM+, ‘Small Business’ Agency Pros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Q22. How much do you agree or disagree with the following statements regarding your organization’s investment in data &amp; analytics to optimize and measure marketing campaigns? (strongly/somewhat agree).</a:t>
            </a:r>
          </a:p>
        </p:txBody>
      </p:sp>
    </p:spTree>
    <p:extLst>
      <p:ext uri="{BB962C8B-B14F-4D97-AF65-F5344CB8AC3E}">
        <p14:creationId xmlns:p14="http://schemas.microsoft.com/office/powerpoint/2010/main" val="235412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Diagram&#10;&#10;Description automatically generated with low confidence">
            <a:extLst>
              <a:ext uri="{FF2B5EF4-FFF2-40B4-BE49-F238E27FC236}">
                <a16:creationId xmlns:a16="http://schemas.microsoft.com/office/drawing/2014/main" id="{4326E865-3CD8-4E32-BAD9-C139EA145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6358"/>
            <a:ext cx="12191999" cy="391671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53EB276-78CF-44F8-A915-53AEEC6781B1}"/>
              </a:ext>
            </a:extLst>
          </p:cNvPr>
          <p:cNvSpPr/>
          <p:nvPr/>
        </p:nvSpPr>
        <p:spPr>
          <a:xfrm>
            <a:off x="-1" y="1608516"/>
            <a:ext cx="12192000" cy="3932400"/>
          </a:xfrm>
          <a:prstGeom prst="rect">
            <a:avLst/>
          </a:prstGeom>
          <a:solidFill>
            <a:srgbClr val="1B14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926F7-7986-4D57-A7E7-9D65FAA31B93}"/>
              </a:ext>
            </a:extLst>
          </p:cNvPr>
          <p:cNvSpPr txBox="1"/>
          <p:nvPr/>
        </p:nvSpPr>
        <p:spPr>
          <a:xfrm>
            <a:off x="181870" y="278565"/>
            <a:ext cx="119473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Due to their increased comfort level with data-driven approaches, brands and agencies are accepting of more modern ways of buying TV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ACFE40-AB3D-4236-ABAA-E802F1E9CA6A}"/>
              </a:ext>
            </a:extLst>
          </p:cNvPr>
          <p:cNvSpPr txBox="1"/>
          <p:nvPr/>
        </p:nvSpPr>
        <p:spPr>
          <a:xfrm>
            <a:off x="1" y="1959014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that agree with the following statements</a:t>
            </a:r>
          </a:p>
        </p:txBody>
      </p:sp>
      <p:sp>
        <p:nvSpPr>
          <p:cNvPr id="26" name="Rounded Rectangle 80">
            <a:extLst>
              <a:ext uri="{FF2B5EF4-FFF2-40B4-BE49-F238E27FC236}">
                <a16:creationId xmlns:a16="http://schemas.microsoft.com/office/drawing/2014/main" id="{E84E72E3-3304-446B-8360-90628690135C}"/>
              </a:ext>
            </a:extLst>
          </p:cNvPr>
          <p:cNvSpPr/>
          <p:nvPr/>
        </p:nvSpPr>
        <p:spPr>
          <a:xfrm>
            <a:off x="6132309" y="2767605"/>
            <a:ext cx="5852342" cy="1614222"/>
          </a:xfrm>
          <a:prstGeom prst="roundRect">
            <a:avLst>
              <a:gd name="adj" fmla="val 5763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250E1-D1DA-42A5-A9C5-A23F0B68701C}"/>
              </a:ext>
            </a:extLst>
          </p:cNvPr>
          <p:cNvSpPr txBox="1"/>
          <p:nvPr/>
        </p:nvSpPr>
        <p:spPr>
          <a:xfrm>
            <a:off x="6279127" y="2996182"/>
            <a:ext cx="55757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</a:t>
            </a: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would be interested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using a self-service platform for buying TV, if one was available to me”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83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89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83%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</a:t>
            </a: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71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28" name="Rounded Rectangle 80">
            <a:extLst>
              <a:ext uri="{FF2B5EF4-FFF2-40B4-BE49-F238E27FC236}">
                <a16:creationId xmlns:a16="http://schemas.microsoft.com/office/drawing/2014/main" id="{264A4106-8749-4788-8193-D6164CEFA142}"/>
              </a:ext>
            </a:extLst>
          </p:cNvPr>
          <p:cNvSpPr/>
          <p:nvPr/>
        </p:nvSpPr>
        <p:spPr>
          <a:xfrm>
            <a:off x="224001" y="2759859"/>
            <a:ext cx="5684307" cy="1629715"/>
          </a:xfrm>
          <a:prstGeom prst="roundRect">
            <a:avLst>
              <a:gd name="adj" fmla="val 5930"/>
            </a:avLst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861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14F63-4A11-43D6-86BA-E8CFA372202B}"/>
              </a:ext>
            </a:extLst>
          </p:cNvPr>
          <p:cNvSpPr txBox="1"/>
          <p:nvPr/>
        </p:nvSpPr>
        <p:spPr>
          <a:xfrm>
            <a:off x="845646" y="3011571"/>
            <a:ext cx="44410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see the value </a:t>
            </a: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an automated </a:t>
            </a:r>
          </a:p>
          <a:p>
            <a:pPr lvl="0" algn="ctr"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audience-based buying TV platform”</a:t>
            </a:r>
          </a:p>
          <a:p>
            <a:pPr lvl="0" algn="ctr">
              <a:defRPr/>
            </a:pPr>
            <a:endParaRPr lang="en-US" sz="1000">
              <a:solidFill>
                <a:srgbClr val="1B146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90%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97%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89%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89%</a:t>
            </a:r>
            <a:endParaRPr kumimoji="0" lang="en-US" sz="4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4EBEA4"/>
              </a:solidFill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C89D2-15F6-4A3D-A64E-CE576E0ED353}"/>
              </a:ext>
            </a:extLst>
          </p:cNvPr>
          <p:cNvSpPr txBox="1"/>
          <p:nvPr/>
        </p:nvSpPr>
        <p:spPr>
          <a:xfrm>
            <a:off x="441975" y="6246964"/>
            <a:ext cx="1168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‘Large Business’ Agency Pros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= client with annual total ad spend of $5MM+, ‘Small Business’ Agency Pros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Pros = Professionals. Q170. How much do you agree or disagree with the following statements? (strongly/somewhat agree)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6BE0A0-1C2C-461C-BF6D-796A79FB6293}"/>
              </a:ext>
            </a:extLst>
          </p:cNvPr>
          <p:cNvGrpSpPr/>
          <p:nvPr/>
        </p:nvGrpSpPr>
        <p:grpSpPr>
          <a:xfrm>
            <a:off x="597927" y="5763383"/>
            <a:ext cx="10996146" cy="307777"/>
            <a:chOff x="557623" y="5763383"/>
            <a:chExt cx="10996146" cy="30777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7416B9-ACC1-4868-8C61-5EB572D50CB5}"/>
                </a:ext>
              </a:extLst>
            </p:cNvPr>
            <p:cNvGrpSpPr/>
            <p:nvPr/>
          </p:nvGrpSpPr>
          <p:grpSpPr>
            <a:xfrm>
              <a:off x="557623" y="5763383"/>
              <a:ext cx="2572563" cy="307777"/>
              <a:chOff x="2467276" y="5990600"/>
              <a:chExt cx="1875447" cy="30777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16EC17-5D02-47DD-A395-C97B1B2F7A9B}"/>
                  </a:ext>
                </a:extLst>
              </p:cNvPr>
              <p:cNvSpPr/>
              <p:nvPr/>
            </p:nvSpPr>
            <p:spPr>
              <a:xfrm>
                <a:off x="2467276" y="6053842"/>
                <a:ext cx="222272" cy="181293"/>
              </a:xfrm>
              <a:prstGeom prst="rect">
                <a:avLst/>
              </a:prstGeom>
              <a:solidFill>
                <a:srgbClr val="00BFF2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593692-0D53-4CAF-BFA3-DF5AC70896D2}"/>
                  </a:ext>
                </a:extLst>
              </p:cNvPr>
              <p:cNvSpPr txBox="1"/>
              <p:nvPr/>
            </p:nvSpPr>
            <p:spPr>
              <a:xfrm>
                <a:off x="2702379" y="5990600"/>
                <a:ext cx="1640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>
                    <a:solidFill>
                      <a:srgbClr val="1B1464"/>
                    </a:solidFill>
                    <a:latin typeface="Helvetica" panose="020B0403020202020204" pitchFamily="34" charset="0"/>
                  </a:rPr>
                  <a:t>'Large' Brand Marketers</a:t>
                </a:r>
                <a:endParaRPr kumimoji="0" lang="en-US" sz="140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4D467A-7172-46F9-B6F8-594AA7997E54}"/>
                </a:ext>
              </a:extLst>
            </p:cNvPr>
            <p:cNvGrpSpPr/>
            <p:nvPr/>
          </p:nvGrpSpPr>
          <p:grpSpPr>
            <a:xfrm>
              <a:off x="3187776" y="5763383"/>
              <a:ext cx="2572563" cy="307777"/>
              <a:chOff x="4399285" y="5990600"/>
              <a:chExt cx="1875447" cy="30777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1A3A421-2AC5-43A6-AB7E-9385156163F3}"/>
                  </a:ext>
                </a:extLst>
              </p:cNvPr>
              <p:cNvSpPr/>
              <p:nvPr/>
            </p:nvSpPr>
            <p:spPr>
              <a:xfrm>
                <a:off x="4399285" y="6053842"/>
                <a:ext cx="222272" cy="181293"/>
              </a:xfrm>
              <a:prstGeom prst="rect">
                <a:avLst/>
              </a:prstGeom>
              <a:solidFill>
                <a:srgbClr val="1B146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B8581E9-6767-4964-A05A-BFB9905E4B3B}"/>
                  </a:ext>
                </a:extLst>
              </p:cNvPr>
              <p:cNvSpPr txBox="1"/>
              <p:nvPr/>
            </p:nvSpPr>
            <p:spPr>
              <a:xfrm>
                <a:off x="4634388" y="5990600"/>
                <a:ext cx="1640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'Small' Brand Marketers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1137E4-DF0C-4FBD-9E7F-92EBA3F1E6B8}"/>
                </a:ext>
              </a:extLst>
            </p:cNvPr>
            <p:cNvGrpSpPr/>
            <p:nvPr/>
          </p:nvGrpSpPr>
          <p:grpSpPr>
            <a:xfrm>
              <a:off x="5721943" y="5763383"/>
              <a:ext cx="2927750" cy="307777"/>
              <a:chOff x="6287563" y="5990600"/>
              <a:chExt cx="2134385" cy="30777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4A3632AB-B710-49BD-9783-E70C931B3FC0}"/>
                  </a:ext>
                </a:extLst>
              </p:cNvPr>
              <p:cNvSpPr/>
              <p:nvPr/>
            </p:nvSpPr>
            <p:spPr>
              <a:xfrm>
                <a:off x="6287563" y="6053842"/>
                <a:ext cx="222272" cy="181293"/>
              </a:xfrm>
              <a:prstGeom prst="rect">
                <a:avLst/>
              </a:prstGeom>
              <a:solidFill>
                <a:srgbClr val="ED3C8D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F36CEE0-9FE4-4627-933F-D7510D50D659}"/>
                  </a:ext>
                </a:extLst>
              </p:cNvPr>
              <p:cNvSpPr txBox="1"/>
              <p:nvPr/>
            </p:nvSpPr>
            <p:spPr>
              <a:xfrm>
                <a:off x="6522666" y="5990600"/>
                <a:ext cx="18992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'Large Business' Agency Pros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10A8826-5BE7-4467-ABB8-0C3D5CC0D876}"/>
                </a:ext>
              </a:extLst>
            </p:cNvPr>
            <p:cNvGrpSpPr/>
            <p:nvPr/>
          </p:nvGrpSpPr>
          <p:grpSpPr>
            <a:xfrm>
              <a:off x="8705563" y="5763383"/>
              <a:ext cx="2848206" cy="307777"/>
              <a:chOff x="8134735" y="5990600"/>
              <a:chExt cx="2076396" cy="30777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1B0F88-ACB2-4166-B9A8-70FF26AE3A0C}"/>
                  </a:ext>
                </a:extLst>
              </p:cNvPr>
              <p:cNvSpPr/>
              <p:nvPr/>
            </p:nvSpPr>
            <p:spPr>
              <a:xfrm>
                <a:off x="8134735" y="6053842"/>
                <a:ext cx="222272" cy="181293"/>
              </a:xfrm>
              <a:prstGeom prst="rect">
                <a:avLst/>
              </a:prstGeom>
              <a:solidFill>
                <a:srgbClr val="4EBEA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3B4C8AC-63CF-41E2-B188-77200B234A59}"/>
                  </a:ext>
                </a:extLst>
              </p:cNvPr>
              <p:cNvSpPr txBox="1"/>
              <p:nvPr/>
            </p:nvSpPr>
            <p:spPr>
              <a:xfrm>
                <a:off x="8357007" y="5990600"/>
                <a:ext cx="1854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 Business' Agency Pros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636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silhouette&#10;&#10;Description automatically generated">
            <a:extLst>
              <a:ext uri="{FF2B5EF4-FFF2-40B4-BE49-F238E27FC236}">
                <a16:creationId xmlns:a16="http://schemas.microsoft.com/office/drawing/2014/main" id="{A43D2EFB-58ED-4AF1-B99D-674CF077A4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8469"/>
            <a:ext cx="12191999" cy="399776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088A685-F114-44B1-8657-48895E19DB50}"/>
              </a:ext>
            </a:extLst>
          </p:cNvPr>
          <p:cNvSpPr/>
          <p:nvPr/>
        </p:nvSpPr>
        <p:spPr>
          <a:xfrm>
            <a:off x="0" y="1718469"/>
            <a:ext cx="12192000" cy="3997760"/>
          </a:xfrm>
          <a:prstGeom prst="rect">
            <a:avLst/>
          </a:prstGeom>
          <a:solidFill>
            <a:srgbClr val="1B146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peech Bubble: Rectangle 38">
            <a:extLst>
              <a:ext uri="{FF2B5EF4-FFF2-40B4-BE49-F238E27FC236}">
                <a16:creationId xmlns:a16="http://schemas.microsoft.com/office/drawing/2014/main" id="{73D7C0FF-A5E2-4CFB-B480-3BCEABAB6F5A}"/>
              </a:ext>
            </a:extLst>
          </p:cNvPr>
          <p:cNvSpPr/>
          <p:nvPr/>
        </p:nvSpPr>
        <p:spPr>
          <a:xfrm>
            <a:off x="353849" y="2866121"/>
            <a:ext cx="4881283" cy="1894415"/>
          </a:xfrm>
          <a:prstGeom prst="wedgeRectCallout">
            <a:avLst>
              <a:gd name="adj1" fmla="val -20417"/>
              <a:gd name="adj2" fmla="val 68752"/>
            </a:avLst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8C1C8E9-27EE-40F2-9C66-022847AE3D3C}"/>
              </a:ext>
            </a:extLst>
          </p:cNvPr>
          <p:cNvSpPr txBox="1"/>
          <p:nvPr/>
        </p:nvSpPr>
        <p:spPr>
          <a:xfrm>
            <a:off x="659548" y="2975817"/>
            <a:ext cx="42698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 am comfortable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moving from traditional, GRP-driven TV buying to an audience-based TV buying approach”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83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91%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83%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</a:t>
            </a:r>
            <a:r>
              <a:rPr lang="en-US" sz="28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71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77ADF54C-8428-431F-B5BB-78E4ECEBA251}"/>
              </a:ext>
            </a:extLst>
          </p:cNvPr>
          <p:cNvSpPr/>
          <p:nvPr/>
        </p:nvSpPr>
        <p:spPr>
          <a:xfrm>
            <a:off x="6711805" y="2866121"/>
            <a:ext cx="4881283" cy="1894415"/>
          </a:xfrm>
          <a:prstGeom prst="wedgeRectCallout">
            <a:avLst>
              <a:gd name="adj1" fmla="val 20796"/>
              <a:gd name="adj2" fmla="val 67501"/>
            </a:avLst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2386F3-745D-4A2E-866D-ED655F9A0340}"/>
              </a:ext>
            </a:extLst>
          </p:cNvPr>
          <p:cNvSpPr txBox="1"/>
          <p:nvPr/>
        </p:nvSpPr>
        <p:spPr>
          <a:xfrm>
            <a:off x="6906931" y="2938109"/>
            <a:ext cx="449103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72398"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“Over the next three years, I believe the industry will </a:t>
            </a:r>
            <a:r>
              <a:rPr lang="en-US" sz="1600" b="1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significantly shift 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traditional TV buying (GRPs) to an audience-based TV buying approach”</a:t>
            </a: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FF2"/>
              </a:solidFill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11723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90%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1B146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94%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85%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FF2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/ </a:t>
            </a:r>
            <a:r>
              <a:rPr kumimoji="0" lang="en-US" sz="28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4EBEA4"/>
                </a:solidFill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89%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C6AD79-900B-4EB4-9BD6-105E3764C49F}"/>
              </a:ext>
            </a:extLst>
          </p:cNvPr>
          <p:cNvSpPr txBox="1"/>
          <p:nvPr/>
        </p:nvSpPr>
        <p:spPr>
          <a:xfrm>
            <a:off x="456264" y="6256490"/>
            <a:ext cx="11708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‘Large Business’ Agency Pros = client with annual total ad spend of $5MM+, ‘Small Business’ Agency Pros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Pros = Professionals. Q170. How much do you agree or disagree with the following statements? (strongly/somewhat agree).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926F7-7986-4D57-A7E7-9D65FAA31B93}"/>
              </a:ext>
            </a:extLst>
          </p:cNvPr>
          <p:cNvSpPr txBox="1"/>
          <p:nvPr/>
        </p:nvSpPr>
        <p:spPr>
          <a:xfrm>
            <a:off x="191386" y="374350"/>
            <a:ext cx="120221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their openness to innovate, brands and agencies are willing to upend the way they currently buy media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6716A4A-FE2C-4951-8F50-D61A40BA2453}"/>
              </a:ext>
            </a:extLst>
          </p:cNvPr>
          <p:cNvSpPr txBox="1"/>
          <p:nvPr/>
        </p:nvSpPr>
        <p:spPr>
          <a:xfrm>
            <a:off x="-125620" y="2055133"/>
            <a:ext cx="121919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% of respondents that agree with the following statements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E28A79A-FBD2-41E7-BD18-CF0134914283}"/>
              </a:ext>
            </a:extLst>
          </p:cNvPr>
          <p:cNvGrpSpPr/>
          <p:nvPr/>
        </p:nvGrpSpPr>
        <p:grpSpPr>
          <a:xfrm>
            <a:off x="597927" y="5788643"/>
            <a:ext cx="10996146" cy="307777"/>
            <a:chOff x="557623" y="5763383"/>
            <a:chExt cx="10996146" cy="30777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AB6166-5679-489E-9B81-C04045B88123}"/>
                </a:ext>
              </a:extLst>
            </p:cNvPr>
            <p:cNvGrpSpPr/>
            <p:nvPr/>
          </p:nvGrpSpPr>
          <p:grpSpPr>
            <a:xfrm>
              <a:off x="557623" y="5763383"/>
              <a:ext cx="2572563" cy="307777"/>
              <a:chOff x="2467276" y="5990600"/>
              <a:chExt cx="1875447" cy="307777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E550ACC-8FB2-44C2-8F2F-8418EBDFA0A7}"/>
                  </a:ext>
                </a:extLst>
              </p:cNvPr>
              <p:cNvSpPr/>
              <p:nvPr/>
            </p:nvSpPr>
            <p:spPr>
              <a:xfrm>
                <a:off x="2467276" y="6053842"/>
                <a:ext cx="222272" cy="181293"/>
              </a:xfrm>
              <a:prstGeom prst="rect">
                <a:avLst/>
              </a:prstGeom>
              <a:solidFill>
                <a:srgbClr val="00BFF2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0179D92-FA55-4518-A224-A7CA7AF4FAF3}"/>
                  </a:ext>
                </a:extLst>
              </p:cNvPr>
              <p:cNvSpPr txBox="1"/>
              <p:nvPr/>
            </p:nvSpPr>
            <p:spPr>
              <a:xfrm>
                <a:off x="2702379" y="5990600"/>
                <a:ext cx="1640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>
                    <a:solidFill>
                      <a:srgbClr val="1B1464"/>
                    </a:solidFill>
                    <a:latin typeface="Helvetica" panose="020B0403020202020204" pitchFamily="34" charset="0"/>
                  </a:rPr>
                  <a:t>'Large' Brand Marketers</a:t>
                </a:r>
                <a:endParaRPr kumimoji="0" lang="en-US" sz="1400" u="none" strike="noStrike" kern="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EA191AF-2C71-4F3A-803F-C7F7AB6F1189}"/>
                </a:ext>
              </a:extLst>
            </p:cNvPr>
            <p:cNvGrpSpPr/>
            <p:nvPr/>
          </p:nvGrpSpPr>
          <p:grpSpPr>
            <a:xfrm>
              <a:off x="3187776" y="5763383"/>
              <a:ext cx="2572563" cy="307777"/>
              <a:chOff x="4399285" y="5990600"/>
              <a:chExt cx="1875447" cy="30777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38BCC84-9C44-4E35-B66E-29E0A8EF458E}"/>
                  </a:ext>
                </a:extLst>
              </p:cNvPr>
              <p:cNvSpPr/>
              <p:nvPr/>
            </p:nvSpPr>
            <p:spPr>
              <a:xfrm>
                <a:off x="4399285" y="6053842"/>
                <a:ext cx="222272" cy="181293"/>
              </a:xfrm>
              <a:prstGeom prst="rect">
                <a:avLst/>
              </a:prstGeom>
              <a:solidFill>
                <a:srgbClr val="1B146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63D749E-1F16-4B92-B6F1-EC3E217ED231}"/>
                  </a:ext>
                </a:extLst>
              </p:cNvPr>
              <p:cNvSpPr txBox="1"/>
              <p:nvPr/>
            </p:nvSpPr>
            <p:spPr>
              <a:xfrm>
                <a:off x="4634388" y="5990600"/>
                <a:ext cx="16403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'Small' Brand Marketers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9ED956E-40FF-4FD5-B64B-91963C1C45F8}"/>
                </a:ext>
              </a:extLst>
            </p:cNvPr>
            <p:cNvGrpSpPr/>
            <p:nvPr/>
          </p:nvGrpSpPr>
          <p:grpSpPr>
            <a:xfrm>
              <a:off x="5721944" y="5763383"/>
              <a:ext cx="2934144" cy="307777"/>
              <a:chOff x="6287563" y="5990600"/>
              <a:chExt cx="2139046" cy="3077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317474C-93C9-4615-AFB4-91F1ACBF706D}"/>
                  </a:ext>
                </a:extLst>
              </p:cNvPr>
              <p:cNvSpPr/>
              <p:nvPr/>
            </p:nvSpPr>
            <p:spPr>
              <a:xfrm>
                <a:off x="6287563" y="6053842"/>
                <a:ext cx="222272" cy="181293"/>
              </a:xfrm>
              <a:prstGeom prst="rect">
                <a:avLst/>
              </a:prstGeom>
              <a:solidFill>
                <a:srgbClr val="ED3C8D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E0DE147-9735-4402-B205-EA4433515A09}"/>
                  </a:ext>
                </a:extLst>
              </p:cNvPr>
              <p:cNvSpPr txBox="1"/>
              <p:nvPr/>
            </p:nvSpPr>
            <p:spPr>
              <a:xfrm>
                <a:off x="6522665" y="5990600"/>
                <a:ext cx="19039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'Large Business' Agency Pros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85F1A04-3B64-465A-9B2A-10CACC7E5784}"/>
                </a:ext>
              </a:extLst>
            </p:cNvPr>
            <p:cNvGrpSpPr/>
            <p:nvPr/>
          </p:nvGrpSpPr>
          <p:grpSpPr>
            <a:xfrm>
              <a:off x="8705563" y="5763383"/>
              <a:ext cx="2848206" cy="307777"/>
              <a:chOff x="8134735" y="5990600"/>
              <a:chExt cx="2076396" cy="3077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CDE2C3E-1DEF-4342-80AA-72B242D4A59A}"/>
                  </a:ext>
                </a:extLst>
              </p:cNvPr>
              <p:cNvSpPr/>
              <p:nvPr/>
            </p:nvSpPr>
            <p:spPr>
              <a:xfrm>
                <a:off x="8134735" y="6053842"/>
                <a:ext cx="222272" cy="181293"/>
              </a:xfrm>
              <a:prstGeom prst="rect">
                <a:avLst/>
              </a:prstGeom>
              <a:solidFill>
                <a:srgbClr val="4EBEA4"/>
              </a:solidFill>
              <a:ln w="9525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anose="020B0403020202020204" pitchFamily="34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0F23496-6076-4F64-81C8-8A8BF4F5CB0B}"/>
                  </a:ext>
                </a:extLst>
              </p:cNvPr>
              <p:cNvSpPr txBox="1"/>
              <p:nvPr/>
            </p:nvSpPr>
            <p:spPr>
              <a:xfrm>
                <a:off x="8357007" y="5990600"/>
                <a:ext cx="1854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u="none" strike="noStrike" kern="0" cap="none" spc="0" normalizeH="0" baseline="0" noProof="0">
                    <a:ln>
                      <a:noFill/>
                    </a:ln>
                    <a:solidFill>
                      <a:srgbClr val="1B1464"/>
                    </a:solidFill>
                    <a:effectLst/>
                    <a:uLnTx/>
                    <a:uFillTx/>
                    <a:latin typeface="Helvetica" panose="020B0403020202020204" pitchFamily="34" charset="0"/>
                  </a:rPr>
                  <a:t>'Small Business' Agency Pros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611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01088D6A-8E62-4427-ABD3-F45B24599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5061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6E5092-FE6E-4D96-8E37-C5722EB75B69}"/>
              </a:ext>
            </a:extLst>
          </p:cNvPr>
          <p:cNvSpPr/>
          <p:nvPr/>
        </p:nvSpPr>
        <p:spPr>
          <a:xfrm>
            <a:off x="-56562" y="6621350"/>
            <a:ext cx="121919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638A8-2E38-4FEF-9E7C-949B06DD9D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26244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7D7D50-8EDD-4B8D-AF33-6B3D45C25085}"/>
              </a:ext>
            </a:extLst>
          </p:cNvPr>
          <p:cNvSpPr txBox="1">
            <a:spLocks/>
          </p:cNvSpPr>
          <p:nvPr/>
        </p:nvSpPr>
        <p:spPr>
          <a:xfrm>
            <a:off x="546751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D82DC-C7D3-4EFA-A037-CF862FFEAD64}"/>
              </a:ext>
            </a:extLst>
          </p:cNvPr>
          <p:cNvSpPr/>
          <p:nvPr/>
        </p:nvSpPr>
        <p:spPr>
          <a:xfrm>
            <a:off x="526244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Helvetica" panose="020B0604020202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Rounded Rectangle 80">
            <a:extLst>
              <a:ext uri="{FF2B5EF4-FFF2-40B4-BE49-F238E27FC236}">
                <a16:creationId xmlns:a16="http://schemas.microsoft.com/office/drawing/2014/main" id="{C0B040B5-CB1A-4C7D-9A68-1FDBC33F67C8}"/>
              </a:ext>
            </a:extLst>
          </p:cNvPr>
          <p:cNvSpPr/>
          <p:nvPr/>
        </p:nvSpPr>
        <p:spPr>
          <a:xfrm>
            <a:off x="5184650" y="2969120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9CB190F-5C95-4953-AC37-400F691C3F18}"/>
              </a:ext>
            </a:extLst>
          </p:cNvPr>
          <p:cNvSpPr/>
          <p:nvPr/>
        </p:nvSpPr>
        <p:spPr>
          <a:xfrm>
            <a:off x="5169884" y="3409055"/>
            <a:ext cx="3210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38F4F-F1AC-45E0-9850-18D8CF4BE377}"/>
              </a:ext>
            </a:extLst>
          </p:cNvPr>
          <p:cNvSpPr txBox="1"/>
          <p:nvPr/>
        </p:nvSpPr>
        <p:spPr>
          <a:xfrm>
            <a:off x="5184650" y="3039349"/>
            <a:ext cx="321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‘Large’ Brand Marketers</a:t>
            </a:r>
          </a:p>
        </p:txBody>
      </p:sp>
      <p:sp>
        <p:nvSpPr>
          <p:cNvPr id="20" name="Rounded Rectangle 84">
            <a:extLst>
              <a:ext uri="{FF2B5EF4-FFF2-40B4-BE49-F238E27FC236}">
                <a16:creationId xmlns:a16="http://schemas.microsoft.com/office/drawing/2014/main" id="{F52E5AE6-99FB-4870-B167-6E7699E8CBF1}"/>
              </a:ext>
            </a:extLst>
          </p:cNvPr>
          <p:cNvSpPr/>
          <p:nvPr/>
        </p:nvSpPr>
        <p:spPr>
          <a:xfrm>
            <a:off x="5201841" y="4505503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1BEEE0-C352-4B07-AB93-9E1C3F9BE2F0}"/>
              </a:ext>
            </a:extLst>
          </p:cNvPr>
          <p:cNvSpPr/>
          <p:nvPr/>
        </p:nvSpPr>
        <p:spPr>
          <a:xfrm>
            <a:off x="5201841" y="4947327"/>
            <a:ext cx="31952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83%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157277-08DE-4392-B69A-28DD9BBDEAD2}"/>
              </a:ext>
            </a:extLst>
          </p:cNvPr>
          <p:cNvSpPr txBox="1"/>
          <p:nvPr/>
        </p:nvSpPr>
        <p:spPr>
          <a:xfrm>
            <a:off x="5201841" y="4577621"/>
            <a:ext cx="3210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‘Small’ Brand Marketers</a:t>
            </a:r>
          </a:p>
        </p:txBody>
      </p:sp>
      <p:sp>
        <p:nvSpPr>
          <p:cNvPr id="23" name="Rounded Rectangle 88">
            <a:extLst>
              <a:ext uri="{FF2B5EF4-FFF2-40B4-BE49-F238E27FC236}">
                <a16:creationId xmlns:a16="http://schemas.microsoft.com/office/drawing/2014/main" id="{D4FD8EF9-A0F9-4CA3-AAFC-40BC26E68B48}"/>
              </a:ext>
            </a:extLst>
          </p:cNvPr>
          <p:cNvSpPr/>
          <p:nvPr/>
        </p:nvSpPr>
        <p:spPr>
          <a:xfrm>
            <a:off x="8648375" y="2969120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FAE571-F901-4FA3-80E2-1C33494D1A45}"/>
              </a:ext>
            </a:extLst>
          </p:cNvPr>
          <p:cNvSpPr/>
          <p:nvPr/>
        </p:nvSpPr>
        <p:spPr>
          <a:xfrm>
            <a:off x="8648376" y="3410944"/>
            <a:ext cx="31947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7B8DE7-1C3E-4D9E-9543-4E013A946554}"/>
              </a:ext>
            </a:extLst>
          </p:cNvPr>
          <p:cNvSpPr txBox="1"/>
          <p:nvPr/>
        </p:nvSpPr>
        <p:spPr>
          <a:xfrm>
            <a:off x="8663142" y="3041239"/>
            <a:ext cx="319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‘Large Business’ Agency Pros</a:t>
            </a:r>
          </a:p>
        </p:txBody>
      </p:sp>
      <p:sp>
        <p:nvSpPr>
          <p:cNvPr id="26" name="Rounded Rectangle 91">
            <a:extLst>
              <a:ext uri="{FF2B5EF4-FFF2-40B4-BE49-F238E27FC236}">
                <a16:creationId xmlns:a16="http://schemas.microsoft.com/office/drawing/2014/main" id="{F9194F99-F2F1-473B-B8B3-0114FA0E619D}"/>
              </a:ext>
            </a:extLst>
          </p:cNvPr>
          <p:cNvSpPr/>
          <p:nvPr/>
        </p:nvSpPr>
        <p:spPr>
          <a:xfrm>
            <a:off x="8637282" y="4516819"/>
            <a:ext cx="3210055" cy="1250870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AB1853-FD9C-4B94-A495-B054ECF45BA9}"/>
              </a:ext>
            </a:extLst>
          </p:cNvPr>
          <p:cNvSpPr/>
          <p:nvPr/>
        </p:nvSpPr>
        <p:spPr>
          <a:xfrm>
            <a:off x="8637282" y="4958643"/>
            <a:ext cx="31947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86199"/>
            <a:r>
              <a:rPr lang="en-US" sz="4400" b="1">
                <a:solidFill>
                  <a:srgbClr val="4EBEA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EEDA9-627E-445F-8109-56490908342E}"/>
              </a:ext>
            </a:extLst>
          </p:cNvPr>
          <p:cNvSpPr txBox="1"/>
          <p:nvPr/>
        </p:nvSpPr>
        <p:spPr>
          <a:xfrm>
            <a:off x="8652049" y="4588938"/>
            <a:ext cx="319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/>
            <a:r>
              <a:rPr lang="en-US" sz="1600" b="1" u="sng">
                <a:solidFill>
                  <a:srgbClr val="4EBEA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‘Small Business’ Agency Pros</a:t>
            </a:r>
          </a:p>
        </p:txBody>
      </p:sp>
      <p:sp>
        <p:nvSpPr>
          <p:cNvPr id="31" name="Rounded Rectangle 78">
            <a:extLst>
              <a:ext uri="{FF2B5EF4-FFF2-40B4-BE49-F238E27FC236}">
                <a16:creationId xmlns:a16="http://schemas.microsoft.com/office/drawing/2014/main" id="{6D139B03-1FE2-4F6F-A36B-6DD36A8F547B}"/>
              </a:ext>
            </a:extLst>
          </p:cNvPr>
          <p:cNvSpPr/>
          <p:nvPr/>
        </p:nvSpPr>
        <p:spPr>
          <a:xfrm>
            <a:off x="5094147" y="1869033"/>
            <a:ext cx="6836364" cy="855416"/>
          </a:xfrm>
          <a:prstGeom prst="roundRect">
            <a:avLst>
              <a:gd name="adj" fmla="val 11936"/>
            </a:avLst>
          </a:prstGeom>
          <a:solidFill>
            <a:srgbClr val="E2E8F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86199"/>
            <a:endParaRPr lang="en-US" sz="20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68C775-C432-48B0-B997-F3DB7AF29A85}"/>
              </a:ext>
            </a:extLst>
          </p:cNvPr>
          <p:cNvSpPr txBox="1"/>
          <p:nvPr/>
        </p:nvSpPr>
        <p:spPr>
          <a:xfrm>
            <a:off x="5241160" y="1942798"/>
            <a:ext cx="6542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6199"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frequently do you come across the term ‘audience-based buying’ </a:t>
            </a:r>
          </a:p>
          <a:p>
            <a:pPr algn="ctr" defTabSz="586199">
              <a:defRPr/>
            </a:pPr>
            <a:r>
              <a:rPr lang="en-US" sz="1400" b="1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your engagements at work? </a:t>
            </a:r>
          </a:p>
          <a:p>
            <a:pPr algn="ctr" defTabSz="586199">
              <a:defRPr/>
            </a:pP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 of respondents who answered ‘often’ or ‘sometimes’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3ECA0D-4427-418D-8704-28EFC0278EF3}"/>
              </a:ext>
            </a:extLst>
          </p:cNvPr>
          <p:cNvSpPr txBox="1"/>
          <p:nvPr/>
        </p:nvSpPr>
        <p:spPr>
          <a:xfrm>
            <a:off x="4750618" y="6117750"/>
            <a:ext cx="7462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‘Audience-Based Buying Survey,’ March 23 – 31, 2021.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‘Large’ Brand Marketers = business with annual total ad spend of $5MM+, ‘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Small’ Brand Marketers = business with annual total ad spend of $10K - $5MM, ‘Large Business’ Agency Pros =</a:t>
            </a:r>
            <a:r>
              <a:rPr lang="en-US" sz="7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client with annual total ad spend of $5MM+, ‘Small Business’ Agency Pros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= client with annual total ad spend of $10K - $5MM.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Q41. How frequently do you come across the term ‘audience-based buying’ in your engagements at work? (top 2 box: often/sometimes).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882496-C09C-44CE-9192-A44CB5198251}"/>
              </a:ext>
            </a:extLst>
          </p:cNvPr>
          <p:cNvSpPr txBox="1"/>
          <p:nvPr/>
        </p:nvSpPr>
        <p:spPr>
          <a:xfrm>
            <a:off x="4895852" y="288389"/>
            <a:ext cx="72395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ager to shift to a data-driven approach, they are actively searching for new solutions, such as audience-based buying</a:t>
            </a:r>
          </a:p>
        </p:txBody>
      </p:sp>
    </p:spTree>
    <p:extLst>
      <p:ext uri="{BB962C8B-B14F-4D97-AF65-F5344CB8AC3E}">
        <p14:creationId xmlns:p14="http://schemas.microsoft.com/office/powerpoint/2010/main" val="338164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b="1" dirty="0" smtClean="0">
            <a:solidFill>
              <a:srgbClr val="1B1464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6166fe-9f5b-43aa-b8a9-b4d7ad530bda">
      <UserInfo>
        <DisplayName>Jason Wiese</DisplayName>
        <AccountId>13</AccountId>
        <AccountType/>
      </UserInfo>
      <UserInfo>
        <DisplayName>Karolina Guillen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2" ma:contentTypeDescription="Create a new document." ma:contentTypeScope="" ma:versionID="cacc7f4b9ec85f2467a5f7a2fdc209a8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eb55a7ab2ddd844569615820c438986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61ED9D-766D-4657-B89C-19FFA4F151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06731-382E-4DED-A896-EDCE738349CA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C69A1D-3CFA-4434-96B3-CCFEF05EE4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6b28e8-29a6-4ab8-af18-2a7f61acfad2"/>
    <ds:schemaRef ds:uri="9f6166fe-9f5b-43aa-b8a9-b4d7ad530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9079</Words>
  <Application>Microsoft Office PowerPoint</Application>
  <PresentationFormat>Widescreen</PresentationFormat>
  <Paragraphs>681</Paragraphs>
  <Slides>47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Helvetica</vt:lpstr>
      <vt:lpstr>Helvetica Light</vt:lpstr>
      <vt:lpstr>Open Sans Light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Leah Montner Dixon</cp:lastModifiedBy>
  <cp:revision>2</cp:revision>
  <cp:lastPrinted>2021-05-27T16:24:22Z</cp:lastPrinted>
  <dcterms:created xsi:type="dcterms:W3CDTF">2021-04-16T17:49:10Z</dcterms:created>
  <dcterms:modified xsi:type="dcterms:W3CDTF">2021-12-06T15:04:03Z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</Properties>
</file>