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0" r:id="rId3"/>
    <p:sldMasterId id="2147483705" r:id="rId4"/>
    <p:sldMasterId id="2147483721" r:id="rId5"/>
    <p:sldMasterId id="2147483724" r:id="rId6"/>
  </p:sldMasterIdLst>
  <p:notesMasterIdLst>
    <p:notesMasterId r:id="rId36"/>
  </p:notesMasterIdLst>
  <p:sldIdLst>
    <p:sldId id="256" r:id="rId7"/>
    <p:sldId id="262" r:id="rId8"/>
    <p:sldId id="2751" r:id="rId9"/>
    <p:sldId id="2714" r:id="rId10"/>
    <p:sldId id="2713" r:id="rId11"/>
    <p:sldId id="257" r:id="rId12"/>
    <p:sldId id="345" r:id="rId13"/>
    <p:sldId id="2762" r:id="rId14"/>
    <p:sldId id="2767" r:id="rId15"/>
    <p:sldId id="2765" r:id="rId16"/>
    <p:sldId id="2716" r:id="rId17"/>
    <p:sldId id="260" r:id="rId18"/>
    <p:sldId id="258" r:id="rId19"/>
    <p:sldId id="2712" r:id="rId20"/>
    <p:sldId id="2693" r:id="rId21"/>
    <p:sldId id="2766" r:id="rId22"/>
    <p:sldId id="2760" r:id="rId23"/>
    <p:sldId id="2764" r:id="rId24"/>
    <p:sldId id="2761" r:id="rId25"/>
    <p:sldId id="2701" r:id="rId26"/>
    <p:sldId id="2759" r:id="rId27"/>
    <p:sldId id="2728" r:id="rId28"/>
    <p:sldId id="2731" r:id="rId29"/>
    <p:sldId id="2757" r:id="rId30"/>
    <p:sldId id="644" r:id="rId31"/>
    <p:sldId id="2692" r:id="rId32"/>
    <p:sldId id="2725" r:id="rId33"/>
    <p:sldId id="2774" r:id="rId34"/>
    <p:sldId id="269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3" clrIdx="0">
    <p:extLst>
      <p:ext uri="{19B8F6BF-5375-455C-9EA6-DF929625EA0E}">
        <p15:presenceInfo xmlns:p15="http://schemas.microsoft.com/office/powerpoint/2012/main" userId="S-1-5-21-196352387-3830531953-789369879-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CC"/>
    <a:srgbClr val="50C8A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407" autoAdjust="0"/>
  </p:normalViewPr>
  <p:slideViewPr>
    <p:cSldViewPr snapToGrid="0">
      <p:cViewPr varScale="1">
        <p:scale>
          <a:sx n="81" d="100"/>
          <a:sy n="81" d="100"/>
        </p:scale>
        <p:origin x="725" y="53"/>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28217241317151143"/>
          <c:w val="0.99174985026303042"/>
          <c:h val="0.64149892199322467"/>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3C-41A3-800B-15E816F67E6E}"/>
              </c:ext>
            </c:extLst>
          </c:dPt>
          <c:cat>
            <c:numRef>
              <c:f>Sheet1!$A$2:$A$3</c:f>
              <c:numCache>
                <c:formatCode>General</c:formatCode>
                <c:ptCount val="2"/>
              </c:numCache>
            </c:numRef>
          </c:cat>
          <c:val>
            <c:numRef>
              <c:f>Sheet1!$B$2:$B$3</c:f>
              <c:numCache>
                <c:formatCode>#,##0</c:formatCode>
                <c:ptCount val="2"/>
                <c:pt idx="0">
                  <c:v>2091</c:v>
                </c:pt>
                <c:pt idx="1">
                  <c:v>1971</c:v>
                </c:pt>
              </c:numCache>
            </c:numRef>
          </c:val>
          <c:extLst>
            <c:ext xmlns:c16="http://schemas.microsoft.com/office/drawing/2014/chart" uri="{C3380CC4-5D6E-409C-BE32-E72D297353CC}">
              <c16:uniqueId val="{00000002-4D3C-41A3-800B-15E816F67E6E}"/>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22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400" b="1" dirty="0"/>
              <a:t>Where Do You View Programming Out-of-Home?</a:t>
            </a:r>
          </a:p>
          <a:p>
            <a:pPr>
              <a:defRPr sz="1400"/>
            </a:pPr>
            <a:r>
              <a:rPr lang="en-US" sz="1200" dirty="0"/>
              <a:t>% of A18+</a:t>
            </a:r>
          </a:p>
        </c:rich>
      </c:tx>
      <c:layout>
        <c:manualLayout>
          <c:xMode val="edge"/>
          <c:yMode val="edge"/>
          <c:x val="0.30110357409896515"/>
          <c:y val="1.8609003827300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2810291955448427E-2"/>
          <c:y val="0.20556550857772507"/>
          <c:w val="0.97437941608910317"/>
          <c:h val="0.58436960900578105"/>
        </c:manualLayout>
      </c:layout>
      <c:barChart>
        <c:barDir val="col"/>
        <c:grouping val="clustered"/>
        <c:varyColors val="0"/>
        <c:ser>
          <c:idx val="0"/>
          <c:order val="0"/>
          <c:tx>
            <c:strRef>
              <c:f>Sheet1!$B$1</c:f>
              <c:strCache>
                <c:ptCount val="1"/>
                <c:pt idx="0">
                  <c:v>News </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a Restaurant or Bar</c:v>
                </c:pt>
                <c:pt idx="1">
                  <c:v>In Someone Else's Home</c:v>
                </c:pt>
                <c:pt idx="2">
                  <c:v>At a Gym/Fitness Center</c:v>
                </c:pt>
                <c:pt idx="3">
                  <c:v>At Work</c:v>
                </c:pt>
                <c:pt idx="4">
                  <c:v>In Transit/On the Go (i.e. Taxi)</c:v>
                </c:pt>
                <c:pt idx="5">
                  <c:v>In A Hotel Room</c:v>
                </c:pt>
                <c:pt idx="6">
                  <c:v>In an Airport</c:v>
                </c:pt>
              </c:strCache>
            </c:strRef>
          </c:cat>
          <c:val>
            <c:numRef>
              <c:f>Sheet1!$B$2:$B$8</c:f>
              <c:numCache>
                <c:formatCode>0%</c:formatCode>
                <c:ptCount val="7"/>
                <c:pt idx="0">
                  <c:v>0.53</c:v>
                </c:pt>
                <c:pt idx="1">
                  <c:v>0.51</c:v>
                </c:pt>
                <c:pt idx="2">
                  <c:v>0.3</c:v>
                </c:pt>
                <c:pt idx="3">
                  <c:v>0.38</c:v>
                </c:pt>
                <c:pt idx="4">
                  <c:v>0.17</c:v>
                </c:pt>
                <c:pt idx="5">
                  <c:v>0.22</c:v>
                </c:pt>
                <c:pt idx="6">
                  <c:v>0.13</c:v>
                </c:pt>
              </c:numCache>
            </c:numRef>
          </c:val>
          <c:extLst>
            <c:ext xmlns:c16="http://schemas.microsoft.com/office/drawing/2014/chart" uri="{C3380CC4-5D6E-409C-BE32-E72D297353CC}">
              <c16:uniqueId val="{00000000-C6A2-4AC4-8CD9-584CDBDC113E}"/>
            </c:ext>
          </c:extLst>
        </c:ser>
        <c:ser>
          <c:idx val="1"/>
          <c:order val="1"/>
          <c:tx>
            <c:strRef>
              <c:f>Sheet1!$C$1</c:f>
              <c:strCache>
                <c:ptCount val="1"/>
                <c:pt idx="0">
                  <c:v>Sports</c:v>
                </c:pt>
              </c:strCache>
            </c:strRef>
          </c:tx>
          <c:spPr>
            <a:solidFill>
              <a:srgbClr val="50C8A0"/>
            </a:solidFill>
            <a:ln>
              <a:noFill/>
            </a:ln>
            <a:effectLst/>
          </c:spPr>
          <c:invertIfNegative val="0"/>
          <c:dLbls>
            <c:dLbl>
              <c:idx val="0"/>
              <c:layout>
                <c:manualLayout>
                  <c:x val="6.6022205035076746E-3"/>
                  <c:y val="-2.84300940870585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A2-4AC4-8CD9-584CDBDC113E}"/>
                </c:ext>
              </c:extLst>
            </c:dLbl>
            <c:dLbl>
              <c:idx val="3"/>
              <c:layout>
                <c:manualLayout>
                  <c:x val="6.60222050350762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A2-4AC4-8CD9-584CDBDC113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a Restaurant or Bar</c:v>
                </c:pt>
                <c:pt idx="1">
                  <c:v>In Someone Else's Home</c:v>
                </c:pt>
                <c:pt idx="2">
                  <c:v>At a Gym/Fitness Center</c:v>
                </c:pt>
                <c:pt idx="3">
                  <c:v>At Work</c:v>
                </c:pt>
                <c:pt idx="4">
                  <c:v>In Transit/On the Go (i.e. Taxi)</c:v>
                </c:pt>
                <c:pt idx="5">
                  <c:v>In A Hotel Room</c:v>
                </c:pt>
                <c:pt idx="6">
                  <c:v>In an Airport</c:v>
                </c:pt>
              </c:strCache>
            </c:strRef>
          </c:cat>
          <c:val>
            <c:numRef>
              <c:f>Sheet1!$C$2:$C$8</c:f>
              <c:numCache>
                <c:formatCode>0%</c:formatCode>
                <c:ptCount val="7"/>
                <c:pt idx="0">
                  <c:v>0.66</c:v>
                </c:pt>
                <c:pt idx="1">
                  <c:v>0.53</c:v>
                </c:pt>
                <c:pt idx="2">
                  <c:v>0.18</c:v>
                </c:pt>
                <c:pt idx="3">
                  <c:v>0.14000000000000001</c:v>
                </c:pt>
                <c:pt idx="4">
                  <c:v>0.1</c:v>
                </c:pt>
                <c:pt idx="5">
                  <c:v>0.1</c:v>
                </c:pt>
                <c:pt idx="6">
                  <c:v>0.04</c:v>
                </c:pt>
              </c:numCache>
            </c:numRef>
          </c:val>
          <c:extLst>
            <c:ext xmlns:c16="http://schemas.microsoft.com/office/drawing/2014/chart" uri="{C3380CC4-5D6E-409C-BE32-E72D297353CC}">
              <c16:uniqueId val="{00000001-C6A2-4AC4-8CD9-584CDBDC113E}"/>
            </c:ext>
          </c:extLst>
        </c:ser>
        <c:dLbls>
          <c:showLegendKey val="0"/>
          <c:showVal val="0"/>
          <c:showCatName val="0"/>
          <c:showSerName val="0"/>
          <c:showPercent val="0"/>
          <c:showBubbleSize val="0"/>
        </c:dLbls>
        <c:gapWidth val="219"/>
        <c:overlap val="-27"/>
        <c:axId val="719718648"/>
        <c:axId val="719716728"/>
      </c:barChart>
      <c:catAx>
        <c:axId val="719718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9716728"/>
        <c:crosses val="autoZero"/>
        <c:auto val="1"/>
        <c:lblAlgn val="ctr"/>
        <c:lblOffset val="100"/>
        <c:noMultiLvlLbl val="0"/>
      </c:catAx>
      <c:valAx>
        <c:axId val="719716728"/>
        <c:scaling>
          <c:orientation val="minMax"/>
        </c:scaling>
        <c:delete val="1"/>
        <c:axPos val="l"/>
        <c:numFmt formatCode="0%" sourceLinked="1"/>
        <c:majorTickMark val="none"/>
        <c:minorTickMark val="none"/>
        <c:tickLblPos val="nextTo"/>
        <c:crossAx val="719718648"/>
        <c:crosses val="autoZero"/>
        <c:crossBetween val="between"/>
      </c:valAx>
      <c:spPr>
        <a:noFill/>
        <a:ln>
          <a:noFill/>
        </a:ln>
        <a:effectLst/>
      </c:spPr>
    </c:plotArea>
    <c:legend>
      <c:legendPos val="t"/>
      <c:layout>
        <c:manualLayout>
          <c:xMode val="edge"/>
          <c:yMode val="edge"/>
          <c:x val="0.41532828000785671"/>
          <c:y val="0.20905677260285749"/>
          <c:w val="0.16934343998428655"/>
          <c:h val="7.714775255983698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b="1" i="0" baseline="0" dirty="0">
                <a:effectLst/>
              </a:rPr>
              <a:t>CY 2018 National TV News Reach</a:t>
            </a:r>
            <a:endParaRPr lang="en-US" sz="1600" b="1" dirty="0">
              <a:effectLst/>
            </a:endParaRPr>
          </a:p>
        </c:rich>
      </c:tx>
      <c:layout>
        <c:manualLayout>
          <c:xMode val="edge"/>
          <c:yMode val="edge"/>
          <c:x val="0.29935681918449292"/>
          <c:y val="1.138116338345181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2.441226964147768E-2"/>
          <c:y val="0.14570262247299229"/>
          <c:w val="0.95244031574270971"/>
          <c:h val="0.73143116728536817"/>
        </c:manualLayout>
      </c:layout>
      <c:barChart>
        <c:barDir val="col"/>
        <c:grouping val="clustered"/>
        <c:varyColors val="0"/>
        <c:ser>
          <c:idx val="0"/>
          <c:order val="0"/>
          <c:tx>
            <c:strRef>
              <c:f>Sheet1!$A$2</c:f>
              <c:strCache>
                <c:ptCount val="1"/>
                <c:pt idx="0">
                  <c:v>2018</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9813-478B-973C-75EB94F70BD1}"/>
              </c:ext>
            </c:extLst>
          </c:dPt>
          <c:dPt>
            <c:idx val="2"/>
            <c:invertIfNegative val="0"/>
            <c:bubble3D val="0"/>
            <c:spPr>
              <a:solidFill>
                <a:srgbClr val="FFCC99"/>
              </a:solidFill>
              <a:ln>
                <a:noFill/>
              </a:ln>
              <a:effectLst/>
            </c:spPr>
            <c:extLst>
              <c:ext xmlns:c16="http://schemas.microsoft.com/office/drawing/2014/chart" uri="{C3380CC4-5D6E-409C-BE32-E72D297353CC}">
                <c16:uniqueId val="{00000002-9813-478B-973C-75EB94F70BD1}"/>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Sheet1!$B$2:$D$2</c:f>
              <c:numCache>
                <c:formatCode>0%</c:formatCode>
                <c:ptCount val="3"/>
                <c:pt idx="0">
                  <c:v>0.93169999999999997</c:v>
                </c:pt>
                <c:pt idx="1">
                  <c:v>0.8861</c:v>
                </c:pt>
                <c:pt idx="2">
                  <c:v>0.91830000000000001</c:v>
                </c:pt>
              </c:numCache>
            </c:numRef>
          </c:val>
          <c:extLst>
            <c:ext xmlns:c16="http://schemas.microsoft.com/office/drawing/2014/chart" uri="{C3380CC4-5D6E-409C-BE32-E72D297353CC}">
              <c16:uniqueId val="{00000004-74B6-43CF-8F6A-00A81F31DC1E}"/>
            </c:ext>
          </c:extLst>
        </c:ser>
        <c:dLbls>
          <c:dLblPos val="outEnd"/>
          <c:showLegendKey val="0"/>
          <c:showVal val="1"/>
          <c:showCatName val="0"/>
          <c:showSerName val="0"/>
          <c:showPercent val="0"/>
          <c:showBubbleSize val="0"/>
        </c:dLbls>
        <c:gapWidth val="219"/>
        <c:overlap val="-27"/>
        <c:axId val="653211224"/>
        <c:axId val="653211616"/>
      </c:barChart>
      <c:catAx>
        <c:axId val="65321122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3211616"/>
        <c:crosses val="autoZero"/>
        <c:auto val="1"/>
        <c:lblAlgn val="ctr"/>
        <c:lblOffset val="100"/>
        <c:noMultiLvlLbl val="0"/>
      </c:catAx>
      <c:valAx>
        <c:axId val="653211616"/>
        <c:scaling>
          <c:orientation val="minMax"/>
          <c:min val="0"/>
        </c:scaling>
        <c:delete val="1"/>
        <c:axPos val="l"/>
        <c:numFmt formatCode="0%" sourceLinked="1"/>
        <c:majorTickMark val="none"/>
        <c:minorTickMark val="none"/>
        <c:tickLblPos val="nextTo"/>
        <c:crossAx val="653211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800" b="0" i="0" u="sng" baseline="0" dirty="0">
                <a:solidFill>
                  <a:schemeClr val="tx1"/>
                </a:solidFill>
                <a:effectLst/>
              </a:rPr>
              <a:t>Ad-Supported TV News Genre: Monthly </a:t>
            </a:r>
            <a:r>
              <a:rPr lang="en-US" sz="1800" b="0" i="0" u="sng" baseline="0" dirty="0" err="1">
                <a:solidFill>
                  <a:schemeClr val="tx1"/>
                </a:solidFill>
                <a:effectLst/>
              </a:rPr>
              <a:t>Cume</a:t>
            </a:r>
            <a:r>
              <a:rPr lang="en-US" sz="1800" b="0" i="0" u="sng" baseline="0" dirty="0">
                <a:solidFill>
                  <a:schemeClr val="tx1"/>
                </a:solidFill>
                <a:effectLst/>
              </a:rPr>
              <a:t> Reach</a:t>
            </a:r>
            <a:endParaRPr lang="en-US" dirty="0">
              <a:solidFill>
                <a:schemeClr val="tx1"/>
              </a:solidFill>
              <a:effectLst/>
            </a:endParaRPr>
          </a:p>
          <a:p>
            <a:pPr>
              <a:defRPr/>
            </a:pPr>
            <a:r>
              <a:rPr lang="en-US" sz="1800" b="0" i="0" baseline="0" dirty="0">
                <a:solidFill>
                  <a:schemeClr val="tx1"/>
                </a:solidFill>
                <a:effectLst/>
              </a:rPr>
              <a:t>A18+ - Total Day</a:t>
            </a:r>
            <a:endParaRPr lang="en-US" dirty="0">
              <a:solidFill>
                <a:schemeClr val="tx1"/>
              </a:solidFill>
              <a:effectLst/>
            </a:endParaRPr>
          </a:p>
        </c:rich>
      </c:tx>
      <c:layout>
        <c:manualLayout>
          <c:xMode val="edge"/>
          <c:yMode val="edge"/>
          <c:x val="0.16804687500000001"/>
          <c:y val="4.45312472606270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4020669291338606E-3"/>
          <c:y val="0.1078828058635085"/>
          <c:w val="0.99859793307086597"/>
          <c:h val="0.76922497728684935"/>
        </c:manualLayout>
      </c:layout>
      <c:barChart>
        <c:barDir val="col"/>
        <c:grouping val="clustered"/>
        <c:varyColors val="0"/>
        <c:ser>
          <c:idx val="0"/>
          <c:order val="0"/>
          <c:tx>
            <c:strRef>
              <c:f>Sheet1!$B$1</c:f>
              <c:strCache>
                <c:ptCount val="1"/>
                <c:pt idx="0">
                  <c:v>A18+ Reach %</c:v>
                </c:pt>
              </c:strCache>
            </c:strRef>
          </c:tx>
          <c:spPr>
            <a:solidFill>
              <a:srgbClr val="0099FF"/>
            </a:solidFill>
            <a:ln>
              <a:noFill/>
            </a:ln>
            <a:effectLst/>
          </c:spPr>
          <c:invertIfNegative val="0"/>
          <c:dLbls>
            <c:dLbl>
              <c:idx val="11"/>
              <c:layout>
                <c:manualLayout>
                  <c:x val="1.5624999999998854E-3"/>
                  <c:y val="-9.37499942328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39-4E71-B608-44394DEF24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'18</c:v>
                </c:pt>
                <c:pt idx="1">
                  <c:v>Sep '18</c:v>
                </c:pt>
                <c:pt idx="2">
                  <c:v>Oct '18</c:v>
                </c:pt>
                <c:pt idx="3">
                  <c:v>Nov '18</c:v>
                </c:pt>
                <c:pt idx="4">
                  <c:v>Dec '18</c:v>
                </c:pt>
                <c:pt idx="5">
                  <c:v>Jan '19</c:v>
                </c:pt>
                <c:pt idx="6">
                  <c:v>Feb '19</c:v>
                </c:pt>
                <c:pt idx="7">
                  <c:v>Mar '19</c:v>
                </c:pt>
                <c:pt idx="8">
                  <c:v>Apr '19</c:v>
                </c:pt>
                <c:pt idx="9">
                  <c:v>May '19</c:v>
                </c:pt>
                <c:pt idx="10">
                  <c:v>Jun '19</c:v>
                </c:pt>
                <c:pt idx="11">
                  <c:v>Jul '19</c:v>
                </c:pt>
              </c:strCache>
            </c:strRef>
          </c:cat>
          <c:val>
            <c:numRef>
              <c:f>Sheet1!$B$2:$B$13</c:f>
              <c:numCache>
                <c:formatCode>0%</c:formatCode>
                <c:ptCount val="12"/>
                <c:pt idx="0">
                  <c:v>0.748</c:v>
                </c:pt>
                <c:pt idx="1">
                  <c:v>0.7651</c:v>
                </c:pt>
                <c:pt idx="2">
                  <c:v>0.76070000000000004</c:v>
                </c:pt>
                <c:pt idx="3">
                  <c:v>0.78269999999999995</c:v>
                </c:pt>
                <c:pt idx="4">
                  <c:v>0.76519999999999999</c:v>
                </c:pt>
                <c:pt idx="5">
                  <c:v>0.75900000000000001</c:v>
                </c:pt>
                <c:pt idx="6">
                  <c:v>0.7389</c:v>
                </c:pt>
                <c:pt idx="7">
                  <c:v>0.74990000000000001</c:v>
                </c:pt>
                <c:pt idx="8">
                  <c:v>0.73550000000000004</c:v>
                </c:pt>
                <c:pt idx="9">
                  <c:v>0.73850000000000005</c:v>
                </c:pt>
                <c:pt idx="10">
                  <c:v>0.73850000000000005</c:v>
                </c:pt>
                <c:pt idx="11">
                  <c:v>0.7198</c:v>
                </c:pt>
              </c:numCache>
            </c:numRef>
          </c:val>
          <c:extLst>
            <c:ext xmlns:c16="http://schemas.microsoft.com/office/drawing/2014/chart" uri="{C3380CC4-5D6E-409C-BE32-E72D297353CC}">
              <c16:uniqueId val="{00000000-5F39-4E71-B608-44394DEF24EF}"/>
            </c:ext>
          </c:extLst>
        </c:ser>
        <c:dLbls>
          <c:showLegendKey val="0"/>
          <c:showVal val="0"/>
          <c:showCatName val="0"/>
          <c:showSerName val="0"/>
          <c:showPercent val="0"/>
          <c:showBubbleSize val="0"/>
        </c:dLbls>
        <c:gapWidth val="219"/>
        <c:overlap val="-27"/>
        <c:axId val="747492168"/>
        <c:axId val="747496008"/>
      </c:barChart>
      <c:catAx>
        <c:axId val="747492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47496008"/>
        <c:crosses val="autoZero"/>
        <c:auto val="1"/>
        <c:lblAlgn val="ctr"/>
        <c:lblOffset val="100"/>
        <c:noMultiLvlLbl val="0"/>
      </c:catAx>
      <c:valAx>
        <c:axId val="747496008"/>
        <c:scaling>
          <c:orientation val="minMax"/>
          <c:max val="1"/>
          <c:min val="0"/>
        </c:scaling>
        <c:delete val="1"/>
        <c:axPos val="l"/>
        <c:numFmt formatCode="0%" sourceLinked="1"/>
        <c:majorTickMark val="none"/>
        <c:minorTickMark val="none"/>
        <c:tickLblPos val="nextTo"/>
        <c:crossAx val="747492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800" b="1" i="0" baseline="0" dirty="0">
                <a:effectLst/>
              </a:rPr>
              <a:t>National TV News Programming: </a:t>
            </a:r>
          </a:p>
          <a:p>
            <a:pPr>
              <a:defRPr sz="1600" b="1"/>
            </a:pPr>
            <a:r>
              <a:rPr lang="en-US" sz="1600" b="1" i="0" baseline="0" dirty="0">
                <a:effectLst/>
              </a:rPr>
              <a:t>Average Annual Minutes Viewed Per Viewer</a:t>
            </a:r>
            <a:endParaRPr lang="en-US" sz="1600" b="1" dirty="0">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2.0784766709593595E-2"/>
          <c:y val="0.22877892055284121"/>
          <c:w val="0.9664555706228114"/>
          <c:h val="0.6223936214467487"/>
        </c:manualLayout>
      </c:layout>
      <c:barChart>
        <c:barDir val="col"/>
        <c:grouping val="clustered"/>
        <c:varyColors val="0"/>
        <c:ser>
          <c:idx val="0"/>
          <c:order val="0"/>
          <c:tx>
            <c:strRef>
              <c:f>Sheet1!$A$2</c:f>
              <c:strCache>
                <c:ptCount val="1"/>
                <c:pt idx="0">
                  <c:v>2014</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Sheet1!$B$2:$D$2</c:f>
              <c:numCache>
                <c:formatCode>_(* #,##0_);_(* \(#,##0\);_(* "-"??_);_(@_)</c:formatCode>
                <c:ptCount val="3"/>
                <c:pt idx="0">
                  <c:v>8249.9194614865501</c:v>
                </c:pt>
                <c:pt idx="1">
                  <c:v>3636.26076377032</c:v>
                </c:pt>
                <c:pt idx="2">
                  <c:v>4924.4537516567498</c:v>
                </c:pt>
              </c:numCache>
            </c:numRef>
          </c:val>
          <c:extLst>
            <c:ext xmlns:c16="http://schemas.microsoft.com/office/drawing/2014/chart" uri="{C3380CC4-5D6E-409C-BE32-E72D297353CC}">
              <c16:uniqueId val="{00000004-CF26-4381-B08F-7B95259C7CED}"/>
            </c:ext>
          </c:extLst>
        </c:ser>
        <c:ser>
          <c:idx val="1"/>
          <c:order val="1"/>
          <c:tx>
            <c:strRef>
              <c:f>Sheet1!$A$3</c:f>
              <c:strCache>
                <c:ptCount val="1"/>
                <c:pt idx="0">
                  <c:v>2016</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Sheet1!$B$3:$D$3</c:f>
              <c:numCache>
                <c:formatCode>_(* #,##0_);_(* \(#,##0\);_(* "-"??_);_(@_)</c:formatCode>
                <c:ptCount val="3"/>
                <c:pt idx="0">
                  <c:v>10303.294618563999</c:v>
                </c:pt>
                <c:pt idx="1">
                  <c:v>4088.4997121830702</c:v>
                </c:pt>
                <c:pt idx="2">
                  <c:v>5801.5685824470402</c:v>
                </c:pt>
              </c:numCache>
            </c:numRef>
          </c:val>
          <c:extLst>
            <c:ext xmlns:c16="http://schemas.microsoft.com/office/drawing/2014/chart" uri="{C3380CC4-5D6E-409C-BE32-E72D297353CC}">
              <c16:uniqueId val="{00000000-F68F-4FF0-A841-046B884EB1BC}"/>
            </c:ext>
          </c:extLst>
        </c:ser>
        <c:ser>
          <c:idx val="2"/>
          <c:order val="2"/>
          <c:tx>
            <c:strRef>
              <c:f>Sheet1!$A$4</c:f>
              <c:strCache>
                <c:ptCount val="1"/>
                <c:pt idx="0">
                  <c:v>2018</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Sheet1!$B$4:$D$4</c:f>
              <c:numCache>
                <c:formatCode>_(* #,##0_);_(* \(#,##0\);_(* "-"??_);_(@_)</c:formatCode>
                <c:ptCount val="3"/>
                <c:pt idx="0">
                  <c:v>11050.6629084832</c:v>
                </c:pt>
                <c:pt idx="1">
                  <c:v>3818.6888673735398</c:v>
                </c:pt>
                <c:pt idx="2">
                  <c:v>5673.2614318245796</c:v>
                </c:pt>
              </c:numCache>
            </c:numRef>
          </c:val>
          <c:extLst>
            <c:ext xmlns:c16="http://schemas.microsoft.com/office/drawing/2014/chart" uri="{C3380CC4-5D6E-409C-BE32-E72D297353CC}">
              <c16:uniqueId val="{00000000-A285-4F1A-8668-00DC8B48BEF3}"/>
            </c:ext>
          </c:extLst>
        </c:ser>
        <c:dLbls>
          <c:dLblPos val="outEnd"/>
          <c:showLegendKey val="0"/>
          <c:showVal val="1"/>
          <c:showCatName val="0"/>
          <c:showSerName val="0"/>
          <c:showPercent val="0"/>
          <c:showBubbleSize val="0"/>
        </c:dLbls>
        <c:gapWidth val="219"/>
        <c:overlap val="-27"/>
        <c:axId val="653211224"/>
        <c:axId val="653211616"/>
      </c:barChart>
      <c:catAx>
        <c:axId val="65321122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3211616"/>
        <c:crosses val="autoZero"/>
        <c:auto val="1"/>
        <c:lblAlgn val="ctr"/>
        <c:lblOffset val="100"/>
        <c:noMultiLvlLbl val="0"/>
      </c:catAx>
      <c:valAx>
        <c:axId val="653211616"/>
        <c:scaling>
          <c:orientation val="minMax"/>
          <c:min val="0"/>
        </c:scaling>
        <c:delete val="1"/>
        <c:axPos val="l"/>
        <c:numFmt formatCode="_(* #,##0_);_(* \(#,##0\);_(* &quot;-&quot;??_);_(@_)" sourceLinked="1"/>
        <c:majorTickMark val="none"/>
        <c:minorTickMark val="none"/>
        <c:tickLblPos val="nextTo"/>
        <c:crossAx val="65321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b="1" dirty="0"/>
              <a:t>Annual Total Hours Spent With News Content</a:t>
            </a:r>
          </a:p>
          <a:p>
            <a:pPr>
              <a:defRPr sz="1600" b="1"/>
            </a:pPr>
            <a:r>
              <a:rPr lang="en-US" sz="1600" b="1" dirty="0"/>
              <a:t>(hours in billions)</a:t>
            </a:r>
          </a:p>
        </c:rich>
      </c:tx>
      <c:layout>
        <c:manualLayout>
          <c:xMode val="edge"/>
          <c:yMode val="edge"/>
          <c:x val="0.19630075067338457"/>
          <c:y val="1.138116338345181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3.5795068589081651E-2"/>
          <c:y val="0.24289502047988901"/>
          <c:w val="0.94105751679510574"/>
          <c:h val="0.58170248139352998"/>
        </c:manualLayout>
      </c:layout>
      <c:barChart>
        <c:barDir val="col"/>
        <c:grouping val="clustered"/>
        <c:varyColors val="0"/>
        <c:ser>
          <c:idx val="0"/>
          <c:order val="0"/>
          <c:tx>
            <c:strRef>
              <c:f>Sheet1!$A$2</c:f>
              <c:strCache>
                <c:ptCount val="1"/>
                <c:pt idx="0">
                  <c:v>2014</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Sheet1!$B$2:$D$2</c:f>
              <c:numCache>
                <c:formatCode>0.0</c:formatCode>
                <c:ptCount val="3"/>
                <c:pt idx="0">
                  <c:v>30.8357958333333</c:v>
                </c:pt>
                <c:pt idx="1">
                  <c:v>7.3285901333333303</c:v>
                </c:pt>
                <c:pt idx="2">
                  <c:v>9.4873365166666694</c:v>
                </c:pt>
              </c:numCache>
            </c:numRef>
          </c:val>
          <c:extLst>
            <c:ext xmlns:c16="http://schemas.microsoft.com/office/drawing/2014/chart" uri="{C3380CC4-5D6E-409C-BE32-E72D297353CC}">
              <c16:uniqueId val="{00000004-4E1C-4363-B09A-E2575E5913CA}"/>
            </c:ext>
          </c:extLst>
        </c:ser>
        <c:ser>
          <c:idx val="1"/>
          <c:order val="1"/>
          <c:tx>
            <c:strRef>
              <c:f>Sheet1!$A$3</c:f>
              <c:strCache>
                <c:ptCount val="1"/>
                <c:pt idx="0">
                  <c:v>2016</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Sheet1!$B$3:$D$3</c:f>
              <c:numCache>
                <c:formatCode>0.0</c:formatCode>
                <c:ptCount val="3"/>
                <c:pt idx="0">
                  <c:v>39.017994000000002</c:v>
                </c:pt>
                <c:pt idx="1">
                  <c:v>8.2205860499999996</c:v>
                </c:pt>
                <c:pt idx="2">
                  <c:v>11.0816080333333</c:v>
                </c:pt>
              </c:numCache>
            </c:numRef>
          </c:val>
          <c:extLst>
            <c:ext xmlns:c16="http://schemas.microsoft.com/office/drawing/2014/chart" uri="{C3380CC4-5D6E-409C-BE32-E72D297353CC}">
              <c16:uniqueId val="{00000005-4E1C-4363-B09A-E2575E5913CA}"/>
            </c:ext>
          </c:extLst>
        </c:ser>
        <c:ser>
          <c:idx val="2"/>
          <c:order val="2"/>
          <c:tx>
            <c:strRef>
              <c:f>Sheet1!$A$4</c:f>
              <c:strCache>
                <c:ptCount val="1"/>
                <c:pt idx="0">
                  <c:v>2018</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A18+</c:v>
                </c:pt>
                <c:pt idx="1">
                  <c:v>A18-49</c:v>
                </c:pt>
                <c:pt idx="2">
                  <c:v>A25-54</c:v>
                </c:pt>
              </c:strCache>
            </c:strRef>
          </c:cat>
          <c:val>
            <c:numRef>
              <c:f>Sheet1!$B$4:$D$4</c:f>
              <c:numCache>
                <c:formatCode>0.0</c:formatCode>
                <c:ptCount val="3"/>
                <c:pt idx="0">
                  <c:v>41.291398000000001</c:v>
                </c:pt>
                <c:pt idx="1">
                  <c:v>7.2939754499999996</c:v>
                </c:pt>
                <c:pt idx="2">
                  <c:v>10.5146799666667</c:v>
                </c:pt>
              </c:numCache>
            </c:numRef>
          </c:val>
          <c:extLst>
            <c:ext xmlns:c16="http://schemas.microsoft.com/office/drawing/2014/chart" uri="{C3380CC4-5D6E-409C-BE32-E72D297353CC}">
              <c16:uniqueId val="{00000000-F82C-4F41-B839-B47186BCDE97}"/>
            </c:ext>
          </c:extLst>
        </c:ser>
        <c:dLbls>
          <c:dLblPos val="outEnd"/>
          <c:showLegendKey val="0"/>
          <c:showVal val="1"/>
          <c:showCatName val="0"/>
          <c:showSerName val="0"/>
          <c:showPercent val="0"/>
          <c:showBubbleSize val="0"/>
        </c:dLbls>
        <c:gapWidth val="219"/>
        <c:overlap val="-27"/>
        <c:axId val="653211224"/>
        <c:axId val="653211616"/>
      </c:barChart>
      <c:catAx>
        <c:axId val="65321122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3211616"/>
        <c:crosses val="autoZero"/>
        <c:auto val="1"/>
        <c:lblAlgn val="ctr"/>
        <c:lblOffset val="100"/>
        <c:noMultiLvlLbl val="0"/>
      </c:catAx>
      <c:valAx>
        <c:axId val="653211616"/>
        <c:scaling>
          <c:orientation val="minMax"/>
          <c:min val="0"/>
        </c:scaling>
        <c:delete val="1"/>
        <c:axPos val="l"/>
        <c:numFmt formatCode="0.0" sourceLinked="1"/>
        <c:majorTickMark val="none"/>
        <c:minorTickMark val="none"/>
        <c:tickLblPos val="nextTo"/>
        <c:crossAx val="65321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400" dirty="0"/>
              <a:t>Which of the Following Would You Say You Prefer for</a:t>
            </a:r>
            <a:r>
              <a:rPr lang="en-US" sz="1400" baseline="0" dirty="0"/>
              <a:t> Getting News?</a:t>
            </a:r>
          </a:p>
          <a:p>
            <a:pPr>
              <a:defRPr sz="1200"/>
            </a:pPr>
            <a:r>
              <a:rPr lang="en-US" sz="1200" b="0" baseline="0" dirty="0"/>
              <a:t>% of U.S. Adults Who Answered</a:t>
            </a:r>
            <a:endParaRPr lang="en-US" sz="1200" b="0" dirty="0"/>
          </a:p>
        </c:rich>
      </c:tx>
      <c:layout>
        <c:manualLayout>
          <c:xMode val="edge"/>
          <c:yMode val="edge"/>
          <c:x val="0.1301634573660306"/>
          <c:y val="3.611111111111110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Print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7.0000000000000007E-2</c:v>
                </c:pt>
              </c:numCache>
            </c:numRef>
          </c:val>
          <c:extLst>
            <c:ext xmlns:c16="http://schemas.microsoft.com/office/drawing/2014/chart" uri="{C3380CC4-5D6E-409C-BE32-E72D297353CC}">
              <c16:uniqueId val="{00000000-5230-423A-A299-18864C217637}"/>
            </c:ext>
          </c:extLst>
        </c:ser>
        <c:ser>
          <c:idx val="1"/>
          <c:order val="1"/>
          <c:tx>
            <c:strRef>
              <c:f>Sheet1!$C$1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0.14000000000000001</c:v>
                </c:pt>
              </c:numCache>
            </c:numRef>
          </c:val>
          <c:extLst>
            <c:ext xmlns:c16="http://schemas.microsoft.com/office/drawing/2014/chart" uri="{C3380CC4-5D6E-409C-BE32-E72D297353CC}">
              <c16:uniqueId val="{00000001-5230-423A-A299-18864C217637}"/>
            </c:ext>
          </c:extLst>
        </c:ser>
        <c:ser>
          <c:idx val="2"/>
          <c:order val="2"/>
          <c:tx>
            <c:strRef>
              <c:f>Sheet1!$D$1</c:f>
              <c:strCache>
                <c:ptCount val="1"/>
                <c:pt idx="0">
                  <c:v>Online</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0.34</c:v>
                </c:pt>
              </c:numCache>
            </c:numRef>
          </c:val>
          <c:extLst>
            <c:ext xmlns:c16="http://schemas.microsoft.com/office/drawing/2014/chart" uri="{C3380CC4-5D6E-409C-BE32-E72D297353CC}">
              <c16:uniqueId val="{00000002-5230-423A-A299-18864C217637}"/>
            </c:ext>
          </c:extLst>
        </c:ser>
        <c:ser>
          <c:idx val="3"/>
          <c:order val="3"/>
          <c:tx>
            <c:strRef>
              <c:f>Sheet1!$E$1</c:f>
              <c:strCache>
                <c:ptCount val="1"/>
                <c:pt idx="0">
                  <c:v>Television</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0.44</c:v>
                </c:pt>
              </c:numCache>
            </c:numRef>
          </c:val>
          <c:extLst>
            <c:ext xmlns:c16="http://schemas.microsoft.com/office/drawing/2014/chart" uri="{C3380CC4-5D6E-409C-BE32-E72D297353CC}">
              <c16:uniqueId val="{00000003-5230-423A-A299-18864C217637}"/>
            </c:ext>
          </c:extLst>
        </c:ser>
        <c:dLbls>
          <c:showLegendKey val="0"/>
          <c:showVal val="0"/>
          <c:showCatName val="0"/>
          <c:showSerName val="0"/>
          <c:showPercent val="0"/>
          <c:showBubbleSize val="0"/>
        </c:dLbls>
        <c:gapWidth val="182"/>
        <c:axId val="600367440"/>
        <c:axId val="600369040"/>
      </c:barChart>
      <c:catAx>
        <c:axId val="60036744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00369040"/>
        <c:crosses val="autoZero"/>
        <c:auto val="1"/>
        <c:lblAlgn val="ctr"/>
        <c:lblOffset val="100"/>
        <c:noMultiLvlLbl val="0"/>
      </c:catAx>
      <c:valAx>
        <c:axId val="600369040"/>
        <c:scaling>
          <c:orientation val="minMax"/>
        </c:scaling>
        <c:delete val="1"/>
        <c:axPos val="b"/>
        <c:numFmt formatCode="0%" sourceLinked="1"/>
        <c:majorTickMark val="none"/>
        <c:minorTickMark val="none"/>
        <c:tickLblPos val="nextTo"/>
        <c:crossAx val="60036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99FF"/>
            </a:solidFill>
          </c:spPr>
          <c:invertIfNegative val="0"/>
          <c:dPt>
            <c:idx val="2"/>
            <c:invertIfNegative val="0"/>
            <c:bubble3D val="0"/>
            <c:extLst>
              <c:ext xmlns:c16="http://schemas.microsoft.com/office/drawing/2014/chart" uri="{C3380CC4-5D6E-409C-BE32-E72D297353CC}">
                <c16:uniqueId val="{00000000-CA11-4F4F-B43A-4E37787F350C}"/>
              </c:ext>
            </c:extLst>
          </c:dPt>
          <c:dPt>
            <c:idx val="3"/>
            <c:invertIfNegative val="0"/>
            <c:bubble3D val="0"/>
            <c:extLst>
              <c:ext xmlns:c16="http://schemas.microsoft.com/office/drawing/2014/chart" uri="{C3380CC4-5D6E-409C-BE32-E72D297353CC}">
                <c16:uniqueId val="{00000001-CA11-4F4F-B43A-4E37787F350C}"/>
              </c:ext>
            </c:extLst>
          </c:dPt>
          <c:dPt>
            <c:idx val="4"/>
            <c:invertIfNegative val="0"/>
            <c:bubble3D val="0"/>
            <c:extLst>
              <c:ext xmlns:c16="http://schemas.microsoft.com/office/drawing/2014/chart" uri="{C3380CC4-5D6E-409C-BE32-E72D297353CC}">
                <c16:uniqueId val="{00000003-CA11-4F4F-B43A-4E37787F350C}"/>
              </c:ext>
            </c:extLst>
          </c:dPt>
          <c:dPt>
            <c:idx val="7"/>
            <c:invertIfNegative val="0"/>
            <c:bubble3D val="0"/>
            <c:extLst>
              <c:ext xmlns:c16="http://schemas.microsoft.com/office/drawing/2014/chart" uri="{C3380CC4-5D6E-409C-BE32-E72D297353CC}">
                <c16:uniqueId val="{00000004-CA11-4F4F-B43A-4E37787F350C}"/>
              </c:ext>
            </c:extLst>
          </c:dPt>
          <c:dPt>
            <c:idx val="8"/>
            <c:invertIfNegative val="0"/>
            <c:bubble3D val="0"/>
            <c:extLst>
              <c:ext xmlns:c16="http://schemas.microsoft.com/office/drawing/2014/chart" uri="{C3380CC4-5D6E-409C-BE32-E72D297353CC}">
                <c16:uniqueId val="{00000005-CA11-4F4F-B43A-4E37787F350C}"/>
              </c:ext>
            </c:extLst>
          </c:dPt>
          <c:dPt>
            <c:idx val="9"/>
            <c:invertIfNegative val="0"/>
            <c:bubble3D val="0"/>
            <c:extLst>
              <c:ext xmlns:c16="http://schemas.microsoft.com/office/drawing/2014/chart" uri="{C3380CC4-5D6E-409C-BE32-E72D297353CC}">
                <c16:uniqueId val="{00000006-CA11-4F4F-B43A-4E37787F350C}"/>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A55+</c:v>
                </c:pt>
                <c:pt idx="1">
                  <c:v>A25-54</c:v>
                </c:pt>
                <c:pt idx="2">
                  <c:v>A18-34</c:v>
                </c:pt>
                <c:pt idx="3">
                  <c:v>A18+</c:v>
                </c:pt>
              </c:strCache>
            </c:strRef>
          </c:cat>
          <c:val>
            <c:numRef>
              <c:f>Sheet1!$B$2:$B$5</c:f>
              <c:numCache>
                <c:formatCode>0%</c:formatCode>
                <c:ptCount val="4"/>
                <c:pt idx="0">
                  <c:v>0.75600000000000001</c:v>
                </c:pt>
                <c:pt idx="1">
                  <c:v>0.745</c:v>
                </c:pt>
                <c:pt idx="2">
                  <c:v>0.76</c:v>
                </c:pt>
                <c:pt idx="3">
                  <c:v>0.746</c:v>
                </c:pt>
              </c:numCache>
            </c:numRef>
          </c:val>
          <c:extLst>
            <c:ext xmlns:c16="http://schemas.microsoft.com/office/drawing/2014/chart" uri="{C3380CC4-5D6E-409C-BE32-E72D297353CC}">
              <c16:uniqueId val="{00000007-CA11-4F4F-B43A-4E37787F350C}"/>
            </c:ext>
          </c:extLst>
        </c:ser>
        <c:dLbls>
          <c:showLegendKey val="0"/>
          <c:showVal val="0"/>
          <c:showCatName val="0"/>
          <c:showSerName val="0"/>
          <c:showPercent val="0"/>
          <c:showBubbleSize val="0"/>
        </c:dLbls>
        <c:gapWidth val="150"/>
        <c:axId val="106392960"/>
        <c:axId val="106398848"/>
      </c:barChart>
      <c:catAx>
        <c:axId val="106392960"/>
        <c:scaling>
          <c:orientation val="minMax"/>
        </c:scaling>
        <c:delete val="0"/>
        <c:axPos val="l"/>
        <c:numFmt formatCode="General" sourceLinked="0"/>
        <c:majorTickMark val="out"/>
        <c:minorTickMark val="none"/>
        <c:tickLblPos val="nextTo"/>
        <c:spPr>
          <a:ln>
            <a:solidFill>
              <a:schemeClr val="tx1"/>
            </a:solidFill>
          </a:ln>
        </c:spPr>
        <c:txPr>
          <a:bodyPr/>
          <a:lstStyle/>
          <a:p>
            <a:pPr>
              <a:defRPr sz="1200" b="1"/>
            </a:pPr>
            <a:endParaRPr lang="en-US"/>
          </a:p>
        </c:txPr>
        <c:crossAx val="106398848"/>
        <c:crosses val="autoZero"/>
        <c:auto val="1"/>
        <c:lblAlgn val="ctr"/>
        <c:lblOffset val="100"/>
        <c:noMultiLvlLbl val="0"/>
      </c:catAx>
      <c:valAx>
        <c:axId val="106398848"/>
        <c:scaling>
          <c:orientation val="minMax"/>
          <c:min val="0"/>
        </c:scaling>
        <c:delete val="1"/>
        <c:axPos val="b"/>
        <c:numFmt formatCode="0%" sourceLinked="1"/>
        <c:majorTickMark val="out"/>
        <c:minorTickMark val="none"/>
        <c:tickLblPos val="nextTo"/>
        <c:crossAx val="106392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0C8A0"/>
            </a:solidFill>
          </c:spPr>
          <c:invertIfNegative val="0"/>
          <c:dPt>
            <c:idx val="2"/>
            <c:invertIfNegative val="0"/>
            <c:bubble3D val="0"/>
            <c:extLst>
              <c:ext xmlns:c16="http://schemas.microsoft.com/office/drawing/2014/chart" uri="{C3380CC4-5D6E-409C-BE32-E72D297353CC}">
                <c16:uniqueId val="{00000000-A5F2-44FC-8567-B2AB5B10C425}"/>
              </c:ext>
            </c:extLst>
          </c:dPt>
          <c:dPt>
            <c:idx val="3"/>
            <c:invertIfNegative val="0"/>
            <c:bubble3D val="0"/>
            <c:extLst>
              <c:ext xmlns:c16="http://schemas.microsoft.com/office/drawing/2014/chart" uri="{C3380CC4-5D6E-409C-BE32-E72D297353CC}">
                <c16:uniqueId val="{00000001-A5F2-44FC-8567-B2AB5B10C425}"/>
              </c:ext>
            </c:extLst>
          </c:dPt>
          <c:dPt>
            <c:idx val="4"/>
            <c:invertIfNegative val="0"/>
            <c:bubble3D val="0"/>
            <c:extLst>
              <c:ext xmlns:c16="http://schemas.microsoft.com/office/drawing/2014/chart" uri="{C3380CC4-5D6E-409C-BE32-E72D297353CC}">
                <c16:uniqueId val="{00000002-A5F2-44FC-8567-B2AB5B10C425}"/>
              </c:ext>
            </c:extLst>
          </c:dPt>
          <c:dPt>
            <c:idx val="7"/>
            <c:invertIfNegative val="0"/>
            <c:bubble3D val="0"/>
            <c:extLst>
              <c:ext xmlns:c16="http://schemas.microsoft.com/office/drawing/2014/chart" uri="{C3380CC4-5D6E-409C-BE32-E72D297353CC}">
                <c16:uniqueId val="{00000003-A5F2-44FC-8567-B2AB5B10C425}"/>
              </c:ext>
            </c:extLst>
          </c:dPt>
          <c:dPt>
            <c:idx val="8"/>
            <c:invertIfNegative val="0"/>
            <c:bubble3D val="0"/>
            <c:extLst>
              <c:ext xmlns:c16="http://schemas.microsoft.com/office/drawing/2014/chart" uri="{C3380CC4-5D6E-409C-BE32-E72D297353CC}">
                <c16:uniqueId val="{00000004-A5F2-44FC-8567-B2AB5B10C425}"/>
              </c:ext>
            </c:extLst>
          </c:dPt>
          <c:dPt>
            <c:idx val="9"/>
            <c:invertIfNegative val="0"/>
            <c:bubble3D val="0"/>
            <c:extLst>
              <c:ext xmlns:c16="http://schemas.microsoft.com/office/drawing/2014/chart" uri="{C3380CC4-5D6E-409C-BE32-E72D297353CC}">
                <c16:uniqueId val="{00000005-A5F2-44FC-8567-B2AB5B10C425}"/>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Hispanic</c:v>
                </c:pt>
                <c:pt idx="1">
                  <c:v>Black</c:v>
                </c:pt>
              </c:strCache>
            </c:strRef>
          </c:cat>
          <c:val>
            <c:numRef>
              <c:f>Sheet1!$B$2:$B$3</c:f>
              <c:numCache>
                <c:formatCode>0%</c:formatCode>
                <c:ptCount val="2"/>
                <c:pt idx="0">
                  <c:v>0.76400000000000001</c:v>
                </c:pt>
                <c:pt idx="1">
                  <c:v>0.60099999999999998</c:v>
                </c:pt>
              </c:numCache>
            </c:numRef>
          </c:val>
          <c:extLst>
            <c:ext xmlns:c16="http://schemas.microsoft.com/office/drawing/2014/chart" uri="{C3380CC4-5D6E-409C-BE32-E72D297353CC}">
              <c16:uniqueId val="{00000006-A5F2-44FC-8567-B2AB5B10C425}"/>
            </c:ext>
          </c:extLst>
        </c:ser>
        <c:dLbls>
          <c:showLegendKey val="0"/>
          <c:showVal val="0"/>
          <c:showCatName val="0"/>
          <c:showSerName val="0"/>
          <c:showPercent val="0"/>
          <c:showBubbleSize val="0"/>
        </c:dLbls>
        <c:gapWidth val="150"/>
        <c:axId val="106524032"/>
        <c:axId val="106529920"/>
      </c:barChart>
      <c:catAx>
        <c:axId val="106524032"/>
        <c:scaling>
          <c:orientation val="minMax"/>
        </c:scaling>
        <c:delete val="0"/>
        <c:axPos val="l"/>
        <c:numFmt formatCode="General" sourceLinked="0"/>
        <c:majorTickMark val="out"/>
        <c:minorTickMark val="none"/>
        <c:tickLblPos val="nextTo"/>
        <c:spPr>
          <a:ln>
            <a:solidFill>
              <a:schemeClr val="tx1"/>
            </a:solidFill>
          </a:ln>
        </c:spPr>
        <c:txPr>
          <a:bodyPr/>
          <a:lstStyle/>
          <a:p>
            <a:pPr>
              <a:defRPr sz="1200" b="1"/>
            </a:pPr>
            <a:endParaRPr lang="en-US"/>
          </a:p>
        </c:txPr>
        <c:crossAx val="106529920"/>
        <c:crosses val="autoZero"/>
        <c:auto val="1"/>
        <c:lblAlgn val="ctr"/>
        <c:lblOffset val="100"/>
        <c:noMultiLvlLbl val="0"/>
      </c:catAx>
      <c:valAx>
        <c:axId val="106529920"/>
        <c:scaling>
          <c:orientation val="minMax"/>
        </c:scaling>
        <c:delete val="1"/>
        <c:axPos val="b"/>
        <c:numFmt formatCode="0%" sourceLinked="1"/>
        <c:majorTickMark val="out"/>
        <c:minorTickMark val="none"/>
        <c:tickLblPos val="nextTo"/>
        <c:crossAx val="106524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AB982"/>
            </a:solidFill>
          </c:spPr>
          <c:invertIfNegative val="0"/>
          <c:dPt>
            <c:idx val="2"/>
            <c:invertIfNegative val="0"/>
            <c:bubble3D val="0"/>
            <c:extLst>
              <c:ext xmlns:c16="http://schemas.microsoft.com/office/drawing/2014/chart" uri="{C3380CC4-5D6E-409C-BE32-E72D297353CC}">
                <c16:uniqueId val="{00000000-01CB-413B-AF9E-C5BFBF5E2A1F}"/>
              </c:ext>
            </c:extLst>
          </c:dPt>
          <c:dPt>
            <c:idx val="3"/>
            <c:invertIfNegative val="0"/>
            <c:bubble3D val="0"/>
            <c:extLst>
              <c:ext xmlns:c16="http://schemas.microsoft.com/office/drawing/2014/chart" uri="{C3380CC4-5D6E-409C-BE32-E72D297353CC}">
                <c16:uniqueId val="{00000001-01CB-413B-AF9E-C5BFBF5E2A1F}"/>
              </c:ext>
            </c:extLst>
          </c:dPt>
          <c:dPt>
            <c:idx val="4"/>
            <c:invertIfNegative val="0"/>
            <c:bubble3D val="0"/>
            <c:extLst>
              <c:ext xmlns:c16="http://schemas.microsoft.com/office/drawing/2014/chart" uri="{C3380CC4-5D6E-409C-BE32-E72D297353CC}">
                <c16:uniqueId val="{00000002-01CB-413B-AF9E-C5BFBF5E2A1F}"/>
              </c:ext>
            </c:extLst>
          </c:dPt>
          <c:dPt>
            <c:idx val="7"/>
            <c:invertIfNegative val="0"/>
            <c:bubble3D val="0"/>
            <c:extLst>
              <c:ext xmlns:c16="http://schemas.microsoft.com/office/drawing/2014/chart" uri="{C3380CC4-5D6E-409C-BE32-E72D297353CC}">
                <c16:uniqueId val="{00000003-01CB-413B-AF9E-C5BFBF5E2A1F}"/>
              </c:ext>
            </c:extLst>
          </c:dPt>
          <c:dPt>
            <c:idx val="8"/>
            <c:invertIfNegative val="0"/>
            <c:bubble3D val="0"/>
            <c:extLst>
              <c:ext xmlns:c16="http://schemas.microsoft.com/office/drawing/2014/chart" uri="{C3380CC4-5D6E-409C-BE32-E72D297353CC}">
                <c16:uniqueId val="{00000004-01CB-413B-AF9E-C5BFBF5E2A1F}"/>
              </c:ext>
            </c:extLst>
          </c:dPt>
          <c:dPt>
            <c:idx val="9"/>
            <c:invertIfNegative val="0"/>
            <c:bubble3D val="0"/>
            <c:extLst>
              <c:ext xmlns:c16="http://schemas.microsoft.com/office/drawing/2014/chart" uri="{C3380CC4-5D6E-409C-BE32-E72D297353CC}">
                <c16:uniqueId val="{00000005-01CB-413B-AF9E-C5BFBF5E2A1F}"/>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Sheet1!$B$2:$B$3</c:f>
              <c:numCache>
                <c:formatCode>0%</c:formatCode>
                <c:ptCount val="2"/>
                <c:pt idx="0">
                  <c:v>0.747</c:v>
                </c:pt>
                <c:pt idx="1">
                  <c:v>0.74399999999999999</c:v>
                </c:pt>
              </c:numCache>
            </c:numRef>
          </c:val>
          <c:extLst>
            <c:ext xmlns:c16="http://schemas.microsoft.com/office/drawing/2014/chart" uri="{C3380CC4-5D6E-409C-BE32-E72D297353CC}">
              <c16:uniqueId val="{00000006-01CB-413B-AF9E-C5BFBF5E2A1F}"/>
            </c:ext>
          </c:extLst>
        </c:ser>
        <c:dLbls>
          <c:showLegendKey val="0"/>
          <c:showVal val="0"/>
          <c:showCatName val="0"/>
          <c:showSerName val="0"/>
          <c:showPercent val="0"/>
          <c:showBubbleSize val="0"/>
        </c:dLbls>
        <c:gapWidth val="150"/>
        <c:axId val="106560896"/>
        <c:axId val="107627648"/>
      </c:barChart>
      <c:catAx>
        <c:axId val="106560896"/>
        <c:scaling>
          <c:orientation val="minMax"/>
        </c:scaling>
        <c:delete val="0"/>
        <c:axPos val="l"/>
        <c:numFmt formatCode="General" sourceLinked="0"/>
        <c:majorTickMark val="out"/>
        <c:minorTickMark val="none"/>
        <c:tickLblPos val="nextTo"/>
        <c:spPr>
          <a:ln>
            <a:solidFill>
              <a:schemeClr val="tx1"/>
            </a:solidFill>
          </a:ln>
        </c:spPr>
        <c:txPr>
          <a:bodyPr/>
          <a:lstStyle/>
          <a:p>
            <a:pPr>
              <a:defRPr sz="1200" b="1"/>
            </a:pPr>
            <a:endParaRPr lang="en-US"/>
          </a:p>
        </c:txPr>
        <c:crossAx val="107627648"/>
        <c:crosses val="autoZero"/>
        <c:auto val="1"/>
        <c:lblAlgn val="ctr"/>
        <c:lblOffset val="100"/>
        <c:noMultiLvlLbl val="0"/>
      </c:catAx>
      <c:valAx>
        <c:axId val="107627648"/>
        <c:scaling>
          <c:orientation val="minMax"/>
          <c:min val="0"/>
        </c:scaling>
        <c:delete val="1"/>
        <c:axPos val="b"/>
        <c:numFmt formatCode="0%" sourceLinked="1"/>
        <c:majorTickMark val="out"/>
        <c:minorTickMark val="none"/>
        <c:tickLblPos val="nextTo"/>
        <c:crossAx val="10656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FF0000"/>
            </a:solidFill>
          </c:spPr>
          <c:invertIfNegative val="0"/>
          <c:dLbls>
            <c:spPr>
              <a:noFill/>
              <a:ln>
                <a:noFill/>
              </a:ln>
              <a:effectLst/>
            </c:spPr>
            <c:txPr>
              <a:bodyPr/>
              <a:lstStyle/>
              <a:p>
                <a:pPr>
                  <a:defRPr sz="1200" b="1">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Independent</c:v>
                </c:pt>
                <c:pt idx="1">
                  <c:v>Democrat</c:v>
                </c:pt>
                <c:pt idx="2">
                  <c:v>Republican</c:v>
                </c:pt>
              </c:strCache>
            </c:strRef>
          </c:cat>
          <c:val>
            <c:numRef>
              <c:f>Sheet1!$B$2:$B$4</c:f>
              <c:numCache>
                <c:formatCode>0%</c:formatCode>
                <c:ptCount val="3"/>
                <c:pt idx="0">
                  <c:v>0.73299999999999998</c:v>
                </c:pt>
                <c:pt idx="1">
                  <c:v>0.73399999999999999</c:v>
                </c:pt>
                <c:pt idx="2">
                  <c:v>0.78900000000000003</c:v>
                </c:pt>
              </c:numCache>
            </c:numRef>
          </c:val>
          <c:extLst>
            <c:ext xmlns:c16="http://schemas.microsoft.com/office/drawing/2014/chart" uri="{C3380CC4-5D6E-409C-BE32-E72D297353CC}">
              <c16:uniqueId val="{00000000-A722-4A75-BC9B-DE5920433616}"/>
            </c:ext>
          </c:extLst>
        </c:ser>
        <c:dLbls>
          <c:showLegendKey val="0"/>
          <c:showVal val="0"/>
          <c:showCatName val="0"/>
          <c:showSerName val="0"/>
          <c:showPercent val="0"/>
          <c:showBubbleSize val="0"/>
        </c:dLbls>
        <c:gapWidth val="150"/>
        <c:axId val="89881216"/>
        <c:axId val="91941504"/>
      </c:barChart>
      <c:catAx>
        <c:axId val="89881216"/>
        <c:scaling>
          <c:orientation val="minMax"/>
        </c:scaling>
        <c:delete val="0"/>
        <c:axPos val="l"/>
        <c:numFmt formatCode="General" sourceLinked="0"/>
        <c:majorTickMark val="out"/>
        <c:minorTickMark val="none"/>
        <c:tickLblPos val="nextTo"/>
        <c:spPr>
          <a:ln>
            <a:solidFill>
              <a:schemeClr val="tx1"/>
            </a:solidFill>
          </a:ln>
        </c:spPr>
        <c:txPr>
          <a:bodyPr/>
          <a:lstStyle/>
          <a:p>
            <a:pPr>
              <a:defRPr sz="1200" b="1">
                <a:latin typeface="+mn-lt"/>
                <a:ea typeface="Open Sans" panose="020B0606030504020204" pitchFamily="34" charset="0"/>
                <a:cs typeface="Open Sans" panose="020B0606030504020204" pitchFamily="34" charset="0"/>
              </a:defRPr>
            </a:pPr>
            <a:endParaRPr lang="en-US"/>
          </a:p>
        </c:txPr>
        <c:crossAx val="91941504"/>
        <c:crosses val="autoZero"/>
        <c:auto val="1"/>
        <c:lblAlgn val="ctr"/>
        <c:lblOffset val="100"/>
        <c:noMultiLvlLbl val="0"/>
      </c:catAx>
      <c:valAx>
        <c:axId val="91941504"/>
        <c:scaling>
          <c:orientation val="minMax"/>
          <c:min val="0"/>
        </c:scaling>
        <c:delete val="1"/>
        <c:axPos val="b"/>
        <c:numFmt formatCode="0%" sourceLinked="1"/>
        <c:majorTickMark val="out"/>
        <c:minorTickMark val="none"/>
        <c:tickLblPos val="nextTo"/>
        <c:crossAx val="89881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22360832741893361"/>
          <c:w val="0.99174985026303042"/>
          <c:h val="0.70006300774580243"/>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8EE3-4A7A-A989-1E364E952BDD}"/>
              </c:ext>
            </c:extLst>
          </c:dPt>
          <c:cat>
            <c:numRef>
              <c:f>Sheet1!$A$2:$A$3</c:f>
              <c:numCache>
                <c:formatCode>General</c:formatCode>
                <c:ptCount val="2"/>
              </c:numCache>
            </c:numRef>
          </c:cat>
          <c:val>
            <c:numRef>
              <c:f>Sheet1!$B$2:$B$3</c:f>
              <c:numCache>
                <c:formatCode>#,##0</c:formatCode>
                <c:ptCount val="2"/>
                <c:pt idx="0">
                  <c:v>1861</c:v>
                </c:pt>
                <c:pt idx="1">
                  <c:v>1956</c:v>
                </c:pt>
              </c:numCache>
            </c:numRef>
          </c:val>
          <c:extLst>
            <c:ext xmlns:c16="http://schemas.microsoft.com/office/drawing/2014/chart" uri="{C3380CC4-5D6E-409C-BE32-E72D297353CC}">
              <c16:uniqueId val="{00000002-8EE3-4A7A-A989-1E364E952BDD}"/>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22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June '15</c:v>
                </c:pt>
              </c:strCache>
            </c:strRef>
          </c:tx>
          <c:spPr>
            <a:solidFill>
              <a:srgbClr val="0099FF"/>
            </a:solidFill>
            <a:ln>
              <a:noFill/>
            </a:ln>
            <a:effectLst/>
          </c:spPr>
          <c:invertIfNegative val="0"/>
          <c:dLbls>
            <c:dLbl>
              <c:idx val="1"/>
              <c:layout>
                <c:manualLayout>
                  <c:x val="0"/>
                  <c:y val="1.2024550913794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4-4049-BFCD-C9D0A127BBA1}"/>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A25-54</c:v>
                </c:pt>
              </c:strCache>
            </c:strRef>
          </c:cat>
          <c:val>
            <c:numRef>
              <c:f>Sheet1!$B$2:$B$4</c:f>
              <c:numCache>
                <c:formatCode>_(* #,##0_);_(* \(#,##0\);_(* "-"??_);_(@_)</c:formatCode>
                <c:ptCount val="3"/>
                <c:pt idx="0" formatCode="#,##0">
                  <c:v>139526.82800000001</c:v>
                </c:pt>
                <c:pt idx="1">
                  <c:v>58388.23</c:v>
                </c:pt>
                <c:pt idx="2">
                  <c:v>84782.233999999997</c:v>
                </c:pt>
              </c:numCache>
            </c:numRef>
          </c:val>
          <c:extLst>
            <c:ext xmlns:c16="http://schemas.microsoft.com/office/drawing/2014/chart" uri="{C3380CC4-5D6E-409C-BE32-E72D297353CC}">
              <c16:uniqueId val="{00000001-A403-4AA4-A0A6-DF2999452358}"/>
            </c:ext>
          </c:extLst>
        </c:ser>
        <c:ser>
          <c:idx val="1"/>
          <c:order val="1"/>
          <c:tx>
            <c:strRef>
              <c:f>Sheet1!$C$1</c:f>
              <c:strCache>
                <c:ptCount val="1"/>
                <c:pt idx="0">
                  <c:v>June '17</c:v>
                </c:pt>
              </c:strCache>
            </c:strRef>
          </c:tx>
          <c:spPr>
            <a:solidFill>
              <a:srgbClr val="50C8A0"/>
            </a:solidFill>
            <a:ln>
              <a:noFill/>
            </a:ln>
            <a:effectLst/>
          </c:spPr>
          <c:invertIfNegative val="0"/>
          <c:dLbls>
            <c:dLbl>
              <c:idx val="2"/>
              <c:layout>
                <c:manualLayout>
                  <c:x val="-3.7030346952483988E-3"/>
                  <c:y val="1.8036826370692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99-494A-8DFF-665CCF3DB85F}"/>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A25-54</c:v>
                </c:pt>
              </c:strCache>
            </c:strRef>
          </c:cat>
          <c:val>
            <c:numRef>
              <c:f>Sheet1!$C$2:$C$4</c:f>
              <c:numCache>
                <c:formatCode>#,##0</c:formatCode>
                <c:ptCount val="3"/>
                <c:pt idx="0">
                  <c:v>186183.016</c:v>
                </c:pt>
                <c:pt idx="1">
                  <c:v>63207.578000000001</c:v>
                </c:pt>
                <c:pt idx="2">
                  <c:v>108768.492</c:v>
                </c:pt>
              </c:numCache>
            </c:numRef>
          </c:val>
          <c:extLst>
            <c:ext xmlns:c16="http://schemas.microsoft.com/office/drawing/2014/chart" uri="{C3380CC4-5D6E-409C-BE32-E72D297353CC}">
              <c16:uniqueId val="{00000002-A403-4AA4-A0A6-DF2999452358}"/>
            </c:ext>
          </c:extLst>
        </c:ser>
        <c:ser>
          <c:idx val="2"/>
          <c:order val="2"/>
          <c:tx>
            <c:strRef>
              <c:f>Sheet1!$D$1</c:f>
              <c:strCache>
                <c:ptCount val="1"/>
                <c:pt idx="0">
                  <c:v>June '19</c:v>
                </c:pt>
              </c:strCache>
            </c:strRef>
          </c:tx>
          <c:spPr>
            <a:solidFill>
              <a:srgbClr val="FFCC99"/>
            </a:solidFill>
            <a:ln>
              <a:noFill/>
            </a:ln>
            <a:effectLst/>
          </c:spPr>
          <c:invertIfNegative val="0"/>
          <c:dLbls>
            <c:dLbl>
              <c:idx val="2"/>
              <c:layout>
                <c:manualLayout>
                  <c:x val="7.4060693904965261E-3"/>
                  <c:y val="1.2024550913794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A7-4799-89D8-2B277FEE9A15}"/>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A25-54</c:v>
                </c:pt>
              </c:strCache>
            </c:strRef>
          </c:cat>
          <c:val>
            <c:numRef>
              <c:f>Sheet1!$D$2:$D$4</c:f>
              <c:numCache>
                <c:formatCode>#,##0</c:formatCode>
                <c:ptCount val="3"/>
                <c:pt idx="0">
                  <c:v>208674.141</c:v>
                </c:pt>
                <c:pt idx="1">
                  <c:v>67323.547000000006</c:v>
                </c:pt>
                <c:pt idx="2">
                  <c:v>115627.719</c:v>
                </c:pt>
              </c:numCache>
            </c:numRef>
          </c:val>
          <c:extLst>
            <c:ext xmlns:c16="http://schemas.microsoft.com/office/drawing/2014/chart" uri="{C3380CC4-5D6E-409C-BE32-E72D297353CC}">
              <c16:uniqueId val="{00000000-C8B4-4049-BFCD-C9D0A127BBA1}"/>
            </c:ext>
          </c:extLst>
        </c:ser>
        <c:dLbls>
          <c:showLegendKey val="0"/>
          <c:showVal val="0"/>
          <c:showCatName val="0"/>
          <c:showSerName val="0"/>
          <c:showPercent val="0"/>
          <c:showBubbleSize val="0"/>
        </c:dLbls>
        <c:gapWidth val="219"/>
        <c:overlap val="-27"/>
        <c:axId val="615034488"/>
        <c:axId val="615035448"/>
      </c:barChart>
      <c:catAx>
        <c:axId val="615034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5035448"/>
        <c:crosses val="autoZero"/>
        <c:auto val="1"/>
        <c:lblAlgn val="ctr"/>
        <c:lblOffset val="100"/>
        <c:noMultiLvlLbl val="0"/>
      </c:catAx>
      <c:valAx>
        <c:axId val="615035448"/>
        <c:scaling>
          <c:orientation val="minMax"/>
        </c:scaling>
        <c:delete val="1"/>
        <c:axPos val="l"/>
        <c:numFmt formatCode="#,##0" sourceLinked="1"/>
        <c:majorTickMark val="none"/>
        <c:minorTickMark val="none"/>
        <c:tickLblPos val="nextTo"/>
        <c:crossAx val="615034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dirty="0" smtClean="0">
                <a:solidFill>
                  <a:prstClr val="black"/>
                </a:solidFill>
                <a:latin typeface="Open Sans" panose="020B0606030504020204" pitchFamily="34" charset="0"/>
                <a:ea typeface="Open Sans" panose="020B0606030504020204" pitchFamily="34" charset="0"/>
                <a:cs typeface="Open Sans" panose="020B0606030504020204" pitchFamily="34" charset="0"/>
              </a:defRPr>
            </a:pPr>
            <a:r>
              <a:rPr lang="en-US" sz="1600" b="1" i="0" u="none" strike="noStrike" kern="1200" spc="0" baseline="0" dirty="0">
                <a:solidFill>
                  <a:prstClr val="black"/>
                </a:solidFill>
                <a:latin typeface="Open Sans" panose="020B0606030504020204" pitchFamily="34" charset="0"/>
                <a:ea typeface="Open Sans" panose="020B0606030504020204" pitchFamily="34" charset="0"/>
                <a:cs typeface="Open Sans" panose="020B0606030504020204" pitchFamily="34" charset="0"/>
              </a:rPr>
              <a:t>National TV News Advertising Spend: 5-Year Trend</a:t>
            </a:r>
          </a:p>
          <a:p>
            <a:pPr algn="ctr" rtl="0">
              <a:defRPr lang="en-US" sz="16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defRPr>
            </a:pPr>
            <a:r>
              <a:rPr lang="en-US" sz="1600" b="1" i="0" u="none" strike="noStrike" kern="1200" spc="0" baseline="0" dirty="0">
                <a:solidFill>
                  <a:prstClr val="black"/>
                </a:solidFill>
                <a:latin typeface="Open Sans" panose="020B0606030504020204" pitchFamily="34" charset="0"/>
                <a:ea typeface="Open Sans" panose="020B0606030504020204" pitchFamily="34" charset="0"/>
                <a:cs typeface="Open Sans" panose="020B0606030504020204" pitchFamily="34" charset="0"/>
              </a:rPr>
              <a:t>(millions)</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dirty="0" smtClean="0">
              <a:solidFill>
                <a:prstClr val="black"/>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_("$"* #,##0_);_("$"* \(#,##0\);_("$"* "-"??_);_(@_)</c:formatCode>
                <c:ptCount val="6"/>
                <c:pt idx="0">
                  <c:v>5631.6987360000003</c:v>
                </c:pt>
                <c:pt idx="1">
                  <c:v>5683.5423250000104</c:v>
                </c:pt>
                <c:pt idx="2">
                  <c:v>5680.415019</c:v>
                </c:pt>
                <c:pt idx="3">
                  <c:v>6727.5377369999896</c:v>
                </c:pt>
                <c:pt idx="4">
                  <c:v>6986.3199489999997</c:v>
                </c:pt>
                <c:pt idx="5">
                  <c:v>7383.3027709999997</c:v>
                </c:pt>
              </c:numCache>
            </c:numRef>
          </c:val>
          <c:extLst>
            <c:ext xmlns:c16="http://schemas.microsoft.com/office/drawing/2014/chart" uri="{C3380CC4-5D6E-409C-BE32-E72D297353CC}">
              <c16:uniqueId val="{00000000-E121-469F-A479-A61BC713CFC5}"/>
            </c:ext>
          </c:extLst>
        </c:ser>
        <c:dLbls>
          <c:showLegendKey val="0"/>
          <c:showVal val="0"/>
          <c:showCatName val="0"/>
          <c:showSerName val="0"/>
          <c:showPercent val="0"/>
          <c:showBubbleSize val="0"/>
        </c:dLbls>
        <c:gapWidth val="219"/>
        <c:overlap val="-27"/>
        <c:axId val="620707320"/>
        <c:axId val="620707640"/>
      </c:barChart>
      <c:catAx>
        <c:axId val="6207073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20707640"/>
        <c:crosses val="autoZero"/>
        <c:auto val="1"/>
        <c:lblAlgn val="ctr"/>
        <c:lblOffset val="100"/>
        <c:noMultiLvlLbl val="0"/>
      </c:catAx>
      <c:valAx>
        <c:axId val="620707640"/>
        <c:scaling>
          <c:orientation val="minMax"/>
        </c:scaling>
        <c:delete val="1"/>
        <c:axPos val="l"/>
        <c:numFmt formatCode="_(&quot;$&quot;* #,##0_);_(&quot;$&quot;* \(#,##0\);_(&quot;$&quot;* &quot;-&quot;??_);_(@_)" sourceLinked="1"/>
        <c:majorTickMark val="none"/>
        <c:minorTickMark val="none"/>
        <c:tickLblPos val="nextTo"/>
        <c:crossAx val="620707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12245217930084459"/>
          <c:w val="0.99174985026303042"/>
          <c:h val="0.80121915586389159"/>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E6BA-4FCC-9853-63A762FED61D}"/>
              </c:ext>
            </c:extLst>
          </c:dPt>
          <c:cat>
            <c:numRef>
              <c:f>Sheet1!$A$2:$A$3</c:f>
              <c:numCache>
                <c:formatCode>General</c:formatCode>
                <c:ptCount val="2"/>
              </c:numCache>
            </c:numRef>
          </c:cat>
          <c:val>
            <c:numRef>
              <c:f>Sheet1!$B$2:$B$3</c:f>
              <c:numCache>
                <c:formatCode>#,##0</c:formatCode>
                <c:ptCount val="2"/>
                <c:pt idx="0">
                  <c:v>7132</c:v>
                </c:pt>
                <c:pt idx="1">
                  <c:v>6953</c:v>
                </c:pt>
              </c:numCache>
            </c:numRef>
          </c:val>
          <c:extLst>
            <c:ext xmlns:c16="http://schemas.microsoft.com/office/drawing/2014/chart" uri="{C3380CC4-5D6E-409C-BE32-E72D297353CC}">
              <c16:uniqueId val="{00000002-E6BA-4FCC-9853-63A762FED61D}"/>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72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1969882884404891"/>
          <c:w val="0.99174985026303042"/>
          <c:h val="0.72668304672424688"/>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C13F-4205-AA96-6D37CFCB8E22}"/>
              </c:ext>
            </c:extLst>
          </c:dPt>
          <c:cat>
            <c:numRef>
              <c:f>Sheet1!$A$2:$A$3</c:f>
              <c:numCache>
                <c:formatCode>General</c:formatCode>
                <c:ptCount val="2"/>
              </c:numCache>
            </c:numRef>
          </c:cat>
          <c:val>
            <c:numRef>
              <c:f>Sheet1!$B$2:$B$3</c:f>
              <c:numCache>
                <c:formatCode>#,##0</c:formatCode>
                <c:ptCount val="2"/>
                <c:pt idx="0">
                  <c:v>2840</c:v>
                </c:pt>
                <c:pt idx="1">
                  <c:v>2339</c:v>
                </c:pt>
              </c:numCache>
            </c:numRef>
          </c:val>
          <c:extLst>
            <c:ext xmlns:c16="http://schemas.microsoft.com/office/drawing/2014/chart" uri="{C3380CC4-5D6E-409C-BE32-E72D297353CC}">
              <c16:uniqueId val="{00000002-C13F-4205-AA96-6D37CFCB8E22}"/>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30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46851268602062279"/>
          <c:w val="0.99174985026303042"/>
          <c:h val="0.45515864914411336"/>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7783-4B0A-AD7B-3F0E111BFA33}"/>
              </c:ext>
            </c:extLst>
          </c:dPt>
          <c:cat>
            <c:numRef>
              <c:f>Sheet1!$A$2:$A$3</c:f>
              <c:numCache>
                <c:formatCode>General</c:formatCode>
                <c:ptCount val="2"/>
              </c:numCache>
            </c:numRef>
          </c:cat>
          <c:val>
            <c:numRef>
              <c:f>Sheet1!$B$2:$B$3</c:f>
              <c:numCache>
                <c:formatCode>#,##0</c:formatCode>
                <c:ptCount val="2"/>
                <c:pt idx="0">
                  <c:v>438</c:v>
                </c:pt>
                <c:pt idx="1">
                  <c:v>439</c:v>
                </c:pt>
              </c:numCache>
            </c:numRef>
          </c:val>
          <c:extLst>
            <c:ext xmlns:c16="http://schemas.microsoft.com/office/drawing/2014/chart" uri="{C3380CC4-5D6E-409C-BE32-E72D297353CC}">
              <c16:uniqueId val="{00000002-7783-4B0A-AD7B-3F0E111BFA33}"/>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5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14907221827928907"/>
          <c:w val="0.99174985026303042"/>
          <c:h val="0.77459911688544691"/>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1899-47D6-B895-D4DB6FEAA581}"/>
              </c:ext>
            </c:extLst>
          </c:dPt>
          <c:cat>
            <c:numRef>
              <c:f>Sheet1!$A$2:$A$3</c:f>
              <c:numCache>
                <c:formatCode>General</c:formatCode>
                <c:ptCount val="2"/>
              </c:numCache>
            </c:numRef>
          </c:cat>
          <c:val>
            <c:numRef>
              <c:f>Sheet1!$B$2:$B$3</c:f>
              <c:numCache>
                <c:formatCode>#,##0</c:formatCode>
                <c:ptCount val="2"/>
                <c:pt idx="0">
                  <c:v>3312</c:v>
                </c:pt>
                <c:pt idx="1">
                  <c:v>3469</c:v>
                </c:pt>
              </c:numCache>
            </c:numRef>
          </c:val>
          <c:extLst>
            <c:ext xmlns:c16="http://schemas.microsoft.com/office/drawing/2014/chart" uri="{C3380CC4-5D6E-409C-BE32-E72D297353CC}">
              <c16:uniqueId val="{00000002-1899-47D6-B895-D4DB6FEAA581}"/>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36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01497369696364E-3"/>
          <c:y val="0.42059661585942276"/>
          <c:w val="0.99174985026303042"/>
          <c:h val="0.50307471930531344"/>
        </c:manualLayout>
      </c:layout>
      <c:barChart>
        <c:barDir val="col"/>
        <c:grouping val="clustered"/>
        <c:varyColors val="0"/>
        <c:ser>
          <c:idx val="0"/>
          <c:order val="0"/>
          <c:tx>
            <c:strRef>
              <c:f>Sheet1!$B$1</c:f>
              <c:strCache>
                <c:ptCount val="1"/>
                <c:pt idx="0">
                  <c:v>Column1</c:v>
                </c:pt>
              </c:strCache>
            </c:strRef>
          </c:tx>
          <c:spPr>
            <a:solidFill>
              <a:srgbClr val="0099FF"/>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0-1005-4915-97A5-06B9C04F72E0}"/>
              </c:ext>
            </c:extLst>
          </c:dPt>
          <c:cat>
            <c:numRef>
              <c:f>Sheet1!$A$2:$A$3</c:f>
              <c:numCache>
                <c:formatCode>General</c:formatCode>
                <c:ptCount val="2"/>
              </c:numCache>
            </c:numRef>
          </c:cat>
          <c:val>
            <c:numRef>
              <c:f>Sheet1!$B$2:$B$3</c:f>
              <c:numCache>
                <c:formatCode>#,##0</c:formatCode>
                <c:ptCount val="2"/>
                <c:pt idx="0">
                  <c:v>1158</c:v>
                </c:pt>
                <c:pt idx="1">
                  <c:v>1182</c:v>
                </c:pt>
              </c:numCache>
            </c:numRef>
          </c:val>
          <c:extLst>
            <c:ext xmlns:c16="http://schemas.microsoft.com/office/drawing/2014/chart" uri="{C3380CC4-5D6E-409C-BE32-E72D297353CC}">
              <c16:uniqueId val="{00000000-C289-452E-891A-A687B3A78CC8}"/>
            </c:ext>
          </c:extLst>
        </c:ser>
        <c:dLbls>
          <c:showLegendKey val="0"/>
          <c:showVal val="0"/>
          <c:showCatName val="0"/>
          <c:showSerName val="0"/>
          <c:showPercent val="0"/>
          <c:showBubbleSize val="0"/>
        </c:dLbls>
        <c:gapWidth val="219"/>
        <c:overlap val="-27"/>
        <c:axId val="580341240"/>
        <c:axId val="580343480"/>
      </c:barChart>
      <c:catAx>
        <c:axId val="580341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80343480"/>
        <c:crosses val="autoZero"/>
        <c:auto val="1"/>
        <c:lblAlgn val="ctr"/>
        <c:lblOffset val="100"/>
        <c:noMultiLvlLbl val="0"/>
      </c:catAx>
      <c:valAx>
        <c:axId val="580343480"/>
        <c:scaling>
          <c:orientation val="minMax"/>
          <c:max val="1200"/>
          <c:min val="0"/>
        </c:scaling>
        <c:delete val="1"/>
        <c:axPos val="l"/>
        <c:numFmt formatCode="#,##0" sourceLinked="1"/>
        <c:majorTickMark val="out"/>
        <c:minorTickMark val="none"/>
        <c:tickLblPos val="nextTo"/>
        <c:crossAx val="58034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400" b="1" dirty="0"/>
              <a:t>Including Yourself, How Many People</a:t>
            </a:r>
            <a:r>
              <a:rPr lang="en-US" sz="1400" b="1" baseline="0" dirty="0"/>
              <a:t> Were With You Last Time You Viewed News Programming In A Location Outside Of Your Own Home?</a:t>
            </a:r>
            <a:endParaRPr lang="en-US" sz="1400" b="1" dirty="0"/>
          </a:p>
        </c:rich>
      </c:tx>
      <c:layout>
        <c:manualLayout>
          <c:xMode val="edge"/>
          <c:yMode val="edge"/>
          <c:x val="0.10383907981518094"/>
          <c:y val="4.34210089303681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General Population</c:v>
                </c:pt>
              </c:strCache>
            </c:strRef>
          </c:tx>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P18+</c:v>
                </c:pt>
                <c:pt idx="1">
                  <c:v>P18-24</c:v>
                </c:pt>
                <c:pt idx="2">
                  <c:v>P25-34</c:v>
                </c:pt>
                <c:pt idx="3">
                  <c:v>P35+</c:v>
                </c:pt>
                <c:pt idx="4">
                  <c:v>M18+</c:v>
                </c:pt>
                <c:pt idx="5">
                  <c:v>F18+</c:v>
                </c:pt>
              </c:strCache>
            </c:strRef>
          </c:cat>
          <c:val>
            <c:numRef>
              <c:f>Sheet1!$B$2:$B$7</c:f>
              <c:numCache>
                <c:formatCode>0.0</c:formatCode>
                <c:ptCount val="6"/>
                <c:pt idx="0">
                  <c:v>3</c:v>
                </c:pt>
                <c:pt idx="1">
                  <c:v>3</c:v>
                </c:pt>
                <c:pt idx="2">
                  <c:v>2.7</c:v>
                </c:pt>
                <c:pt idx="3">
                  <c:v>3.2</c:v>
                </c:pt>
                <c:pt idx="4">
                  <c:v>3.4</c:v>
                </c:pt>
                <c:pt idx="5">
                  <c:v>2.7</c:v>
                </c:pt>
              </c:numCache>
            </c:numRef>
          </c:val>
          <c:extLst>
            <c:ext xmlns:c16="http://schemas.microsoft.com/office/drawing/2014/chart" uri="{C3380CC4-5D6E-409C-BE32-E72D297353CC}">
              <c16:uniqueId val="{00000000-2B21-4B11-A906-CAA4DBD1240E}"/>
            </c:ext>
          </c:extLst>
        </c:ser>
        <c:dLbls>
          <c:showLegendKey val="0"/>
          <c:showVal val="0"/>
          <c:showCatName val="0"/>
          <c:showSerName val="0"/>
          <c:showPercent val="0"/>
          <c:showBubbleSize val="0"/>
        </c:dLbls>
        <c:gapWidth val="219"/>
        <c:overlap val="-27"/>
        <c:axId val="719718648"/>
        <c:axId val="719716728"/>
      </c:barChart>
      <c:catAx>
        <c:axId val="719718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9716728"/>
        <c:crosses val="autoZero"/>
        <c:auto val="1"/>
        <c:lblAlgn val="ctr"/>
        <c:lblOffset val="100"/>
        <c:noMultiLvlLbl val="0"/>
      </c:catAx>
      <c:valAx>
        <c:axId val="719716728"/>
        <c:scaling>
          <c:orientation val="minMax"/>
        </c:scaling>
        <c:delete val="1"/>
        <c:axPos val="l"/>
        <c:numFmt formatCode="0.0" sourceLinked="1"/>
        <c:majorTickMark val="none"/>
        <c:minorTickMark val="none"/>
        <c:tickLblPos val="nextTo"/>
        <c:crossAx val="719718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dirty="0"/>
              <a:t>Types of Cable News Programming Viewed Out-Of-Home</a:t>
            </a:r>
          </a:p>
          <a:p>
            <a:pPr>
              <a:defRPr sz="1600"/>
            </a:pPr>
            <a:r>
              <a:rPr lang="en-US" sz="1400" b="0" dirty="0"/>
              <a:t>% of Respondents*</a:t>
            </a:r>
          </a:p>
        </c:rich>
      </c:tx>
      <c:layout>
        <c:manualLayout>
          <c:xMode val="edge"/>
          <c:yMode val="edge"/>
          <c:x val="0.14146027700599004"/>
          <c:y val="4.142334866187498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General Population</c:v>
                </c:pt>
              </c:strCache>
            </c:strRef>
          </c:tx>
          <c:spPr>
            <a:solidFill>
              <a:srgbClr val="0099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Financial</c:v>
                </c:pt>
                <c:pt idx="1">
                  <c:v>International</c:v>
                </c:pt>
                <c:pt idx="2">
                  <c:v>Sports</c:v>
                </c:pt>
                <c:pt idx="3">
                  <c:v>General</c:v>
                </c:pt>
                <c:pt idx="4">
                  <c:v>Political</c:v>
                </c:pt>
              </c:strCache>
            </c:strRef>
          </c:cat>
          <c:val>
            <c:numRef>
              <c:f>Sheet1!$B$2:$B$6</c:f>
              <c:numCache>
                <c:formatCode>0%</c:formatCode>
                <c:ptCount val="5"/>
                <c:pt idx="0">
                  <c:v>0.28000000000000003</c:v>
                </c:pt>
                <c:pt idx="1">
                  <c:v>0.42</c:v>
                </c:pt>
                <c:pt idx="2">
                  <c:v>0.55000000000000004</c:v>
                </c:pt>
                <c:pt idx="3">
                  <c:v>0.7</c:v>
                </c:pt>
                <c:pt idx="4">
                  <c:v>0.74</c:v>
                </c:pt>
              </c:numCache>
            </c:numRef>
          </c:val>
          <c:extLst>
            <c:ext xmlns:c16="http://schemas.microsoft.com/office/drawing/2014/chart" uri="{C3380CC4-5D6E-409C-BE32-E72D297353CC}">
              <c16:uniqueId val="{00000000-C45E-4BF6-AE19-35CDDB543D01}"/>
            </c:ext>
          </c:extLst>
        </c:ser>
        <c:dLbls>
          <c:showLegendKey val="0"/>
          <c:showVal val="0"/>
          <c:showCatName val="0"/>
          <c:showSerName val="0"/>
          <c:showPercent val="0"/>
          <c:showBubbleSize val="0"/>
        </c:dLbls>
        <c:gapWidth val="182"/>
        <c:axId val="535713552"/>
        <c:axId val="535710032"/>
      </c:barChart>
      <c:catAx>
        <c:axId val="5357135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35710032"/>
        <c:crosses val="autoZero"/>
        <c:auto val="1"/>
        <c:lblAlgn val="ctr"/>
        <c:lblOffset val="100"/>
        <c:noMultiLvlLbl val="0"/>
      </c:catAx>
      <c:valAx>
        <c:axId val="535710032"/>
        <c:scaling>
          <c:orientation val="minMax"/>
        </c:scaling>
        <c:delete val="1"/>
        <c:axPos val="b"/>
        <c:numFmt formatCode="0%" sourceLinked="1"/>
        <c:majorTickMark val="none"/>
        <c:minorTickMark val="none"/>
        <c:tickLblPos val="nextTo"/>
        <c:crossAx val="53571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F42DE8-8DFD-4CC8-B108-68822E91DA64}" type="datetimeFigureOut">
              <a:rPr lang="en-US" smtClean="0"/>
              <a:t>4/27/2020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749757-3F16-46A6-B5E7-B70D553D56D3}" type="slidenum">
              <a:rPr lang="en-US" smtClean="0"/>
              <a:t>‹#›</a:t>
            </a:fld>
            <a:endParaRPr lang="en-US"/>
          </a:p>
        </p:txBody>
      </p:sp>
    </p:spTree>
    <p:extLst>
      <p:ext uri="{BB962C8B-B14F-4D97-AF65-F5344CB8AC3E}">
        <p14:creationId xmlns:p14="http://schemas.microsoft.com/office/powerpoint/2010/main" val="163490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1</a:t>
            </a:fld>
            <a:endParaRPr lang="en-US"/>
          </a:p>
        </p:txBody>
      </p:sp>
    </p:spTree>
    <p:extLst>
      <p:ext uri="{BB962C8B-B14F-4D97-AF65-F5344CB8AC3E}">
        <p14:creationId xmlns:p14="http://schemas.microsoft.com/office/powerpoint/2010/main" val="58555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7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51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25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83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9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0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23925"/>
            <a:ext cx="8216901" cy="4622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06"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0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605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27</a:t>
            </a:fld>
            <a:endParaRPr lang="en-US"/>
          </a:p>
        </p:txBody>
      </p:sp>
    </p:spTree>
    <p:extLst>
      <p:ext uri="{BB962C8B-B14F-4D97-AF65-F5344CB8AC3E}">
        <p14:creationId xmlns:p14="http://schemas.microsoft.com/office/powerpoint/2010/main" val="36884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2</a:t>
            </a:fld>
            <a:endParaRPr lang="en-US"/>
          </a:p>
        </p:txBody>
      </p:sp>
    </p:spTree>
    <p:extLst>
      <p:ext uri="{BB962C8B-B14F-4D97-AF65-F5344CB8AC3E}">
        <p14:creationId xmlns:p14="http://schemas.microsoft.com/office/powerpoint/2010/main" val="16182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3</a:t>
            </a:fld>
            <a:endParaRPr lang="en-US"/>
          </a:p>
        </p:txBody>
      </p:sp>
    </p:spTree>
    <p:extLst>
      <p:ext uri="{BB962C8B-B14F-4D97-AF65-F5344CB8AC3E}">
        <p14:creationId xmlns:p14="http://schemas.microsoft.com/office/powerpoint/2010/main" val="8882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4</a:t>
            </a:fld>
            <a:endParaRPr lang="en-US"/>
          </a:p>
        </p:txBody>
      </p:sp>
    </p:spTree>
    <p:extLst>
      <p:ext uri="{BB962C8B-B14F-4D97-AF65-F5344CB8AC3E}">
        <p14:creationId xmlns:p14="http://schemas.microsoft.com/office/powerpoint/2010/main" val="225672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6</a:t>
            </a:fld>
            <a:endParaRPr lang="en-US"/>
          </a:p>
        </p:txBody>
      </p:sp>
    </p:spTree>
    <p:extLst>
      <p:ext uri="{BB962C8B-B14F-4D97-AF65-F5344CB8AC3E}">
        <p14:creationId xmlns:p14="http://schemas.microsoft.com/office/powerpoint/2010/main" val="139240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9757-3F16-46A6-B5E7-B70D553D56D3}" type="slidenum">
              <a:rPr lang="en-US" smtClean="0"/>
              <a:t>8</a:t>
            </a:fld>
            <a:endParaRPr lang="en-US"/>
          </a:p>
        </p:txBody>
      </p:sp>
    </p:spTree>
    <p:extLst>
      <p:ext uri="{BB962C8B-B14F-4D97-AF65-F5344CB8AC3E}">
        <p14:creationId xmlns:p14="http://schemas.microsoft.com/office/powerpoint/2010/main" val="375421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1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78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9757-3F16-46A6-B5E7-B70D553D56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6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196E-1400-479A-B782-C72B9A6DA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D8D7ED-9541-434E-A5EF-C4221218B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AF703-AADB-4F02-9688-FCAEBCC1CA73}"/>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5476940F-F700-496B-89AA-FDF2039CE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6BB8D-BC8A-4BB8-98AF-34C02D80E7D1}"/>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32147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F8B6-6FE5-4B1D-BCE9-7B32C5702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DEEBC-332B-4EF3-8C31-46AAB8B16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DB756-1795-4624-9D8F-0E5FCD463804}"/>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15306A58-DCF3-4215-9F13-00C88F21D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9925B-1E85-404C-9B0B-CF1FDB8EA20A}"/>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53258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D8155-0478-4A92-95FC-05F615BE87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E469C-54E9-4695-86EC-CDC0E2FDC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955DC-37B5-416C-B0A4-D9BB3ADBDF4C}"/>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E9480086-69C5-440E-82C7-85DBFF1FB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AF315-3C72-4305-BC05-277A545215F2}"/>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222077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4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67676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6"/>
          </a:xfrm>
        </p:spPr>
        <p:txBody>
          <a:bodyPr anchor="t"/>
          <a:lstStyle>
            <a:lvl1pPr algn="l">
              <a:defRPr sz="5148"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549">
                <a:solidFill>
                  <a:schemeClr val="tx1">
                    <a:tint val="75000"/>
                  </a:schemeClr>
                </a:solidFill>
              </a:defRPr>
            </a:lvl1pPr>
            <a:lvl2pPr marL="586023" indent="0">
              <a:buNone/>
              <a:defRPr sz="2300">
                <a:solidFill>
                  <a:schemeClr val="tx1">
                    <a:tint val="75000"/>
                  </a:schemeClr>
                </a:solidFill>
              </a:defRPr>
            </a:lvl2pPr>
            <a:lvl3pPr marL="1172047" indent="0">
              <a:buNone/>
              <a:defRPr sz="2050">
                <a:solidFill>
                  <a:schemeClr val="tx1">
                    <a:tint val="75000"/>
                  </a:schemeClr>
                </a:solidFill>
              </a:defRPr>
            </a:lvl3pPr>
            <a:lvl4pPr marL="1758069" indent="0">
              <a:buNone/>
              <a:defRPr sz="1800">
                <a:solidFill>
                  <a:schemeClr val="tx1">
                    <a:tint val="75000"/>
                  </a:schemeClr>
                </a:solidFill>
              </a:defRPr>
            </a:lvl4pPr>
            <a:lvl5pPr marL="2344093" indent="0">
              <a:buNone/>
              <a:defRPr sz="1800">
                <a:solidFill>
                  <a:schemeClr val="tx1">
                    <a:tint val="75000"/>
                  </a:schemeClr>
                </a:solidFill>
              </a:defRPr>
            </a:lvl5pPr>
            <a:lvl6pPr marL="2930116" indent="0">
              <a:buNone/>
              <a:defRPr sz="1800">
                <a:solidFill>
                  <a:schemeClr val="tx1">
                    <a:tint val="75000"/>
                  </a:schemeClr>
                </a:solidFill>
              </a:defRPr>
            </a:lvl6pPr>
            <a:lvl7pPr marL="3516139" indent="0">
              <a:buNone/>
              <a:defRPr sz="1800">
                <a:solidFill>
                  <a:schemeClr val="tx1">
                    <a:tint val="75000"/>
                  </a:schemeClr>
                </a:solidFill>
              </a:defRPr>
            </a:lvl7pPr>
            <a:lvl8pPr marL="4102162" indent="0">
              <a:buNone/>
              <a:defRPr sz="1800">
                <a:solidFill>
                  <a:schemeClr val="tx1">
                    <a:tint val="75000"/>
                  </a:schemeClr>
                </a:solidFill>
              </a:defRPr>
            </a:lvl8pPr>
            <a:lvl9pPr marL="4688185"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93055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22709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99" b="1"/>
            </a:lvl1pPr>
            <a:lvl2pPr marL="586023" indent="0">
              <a:buNone/>
              <a:defRPr sz="2549" b="1"/>
            </a:lvl2pPr>
            <a:lvl3pPr marL="1172047" indent="0">
              <a:buNone/>
              <a:defRPr sz="2300" b="1"/>
            </a:lvl3pPr>
            <a:lvl4pPr marL="1758069" indent="0">
              <a:buNone/>
              <a:defRPr sz="2050" b="1"/>
            </a:lvl4pPr>
            <a:lvl5pPr marL="2344093" indent="0">
              <a:buNone/>
              <a:defRPr sz="2050" b="1"/>
            </a:lvl5pPr>
            <a:lvl6pPr marL="2930116" indent="0">
              <a:buNone/>
              <a:defRPr sz="2050" b="1"/>
            </a:lvl6pPr>
            <a:lvl7pPr marL="3516139" indent="0">
              <a:buNone/>
              <a:defRPr sz="2050" b="1"/>
            </a:lvl7pPr>
            <a:lvl8pPr marL="4102162" indent="0">
              <a:buNone/>
              <a:defRPr sz="2050" b="1"/>
            </a:lvl8pPr>
            <a:lvl9pPr marL="4688185" indent="0">
              <a:buNone/>
              <a:defRPr sz="205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099" b="1"/>
            </a:lvl1pPr>
            <a:lvl2pPr marL="586023" indent="0">
              <a:buNone/>
              <a:defRPr sz="2549" b="1"/>
            </a:lvl2pPr>
            <a:lvl3pPr marL="1172047" indent="0">
              <a:buNone/>
              <a:defRPr sz="2300" b="1"/>
            </a:lvl3pPr>
            <a:lvl4pPr marL="1758069" indent="0">
              <a:buNone/>
              <a:defRPr sz="2050" b="1"/>
            </a:lvl4pPr>
            <a:lvl5pPr marL="2344093" indent="0">
              <a:buNone/>
              <a:defRPr sz="2050" b="1"/>
            </a:lvl5pPr>
            <a:lvl6pPr marL="2930116" indent="0">
              <a:buNone/>
              <a:defRPr sz="2050" b="1"/>
            </a:lvl6pPr>
            <a:lvl7pPr marL="3516139" indent="0">
              <a:buNone/>
              <a:defRPr sz="2050" b="1"/>
            </a:lvl7pPr>
            <a:lvl8pPr marL="4102162" indent="0">
              <a:buNone/>
              <a:defRPr sz="2050" b="1"/>
            </a:lvl8pPr>
            <a:lvl9pPr marL="4688185" indent="0">
              <a:buNone/>
              <a:defRPr sz="205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143A3-1807-A143-B19D-72AF373C2C97}"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8019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143A3-1807-A143-B19D-72AF373C2C97}"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90324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43A3-1807-A143-B19D-72AF373C2C97}"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686421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549"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4099"/>
            </a:lvl1pPr>
            <a:lvl2pPr>
              <a:defRPr sz="3599"/>
            </a:lvl2pPr>
            <a:lvl3pPr>
              <a:defRPr sz="3099"/>
            </a:lvl3pPr>
            <a:lvl4pPr>
              <a:defRPr sz="2549"/>
            </a:lvl4pPr>
            <a:lvl5pPr>
              <a:defRPr sz="2549"/>
            </a:lvl5pPr>
            <a:lvl6pPr>
              <a:defRPr sz="2549"/>
            </a:lvl6pPr>
            <a:lvl7pPr>
              <a:defRPr sz="2549"/>
            </a:lvl7pPr>
            <a:lvl8pPr>
              <a:defRPr sz="2549"/>
            </a:lvl8pPr>
            <a:lvl9pPr>
              <a:defRPr sz="25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800"/>
            </a:lvl1pPr>
            <a:lvl2pPr marL="586023" indent="0">
              <a:buNone/>
              <a:defRPr sz="1550"/>
            </a:lvl2pPr>
            <a:lvl3pPr marL="1172047" indent="0">
              <a:buNone/>
              <a:defRPr sz="1300"/>
            </a:lvl3pPr>
            <a:lvl4pPr marL="1758069" indent="0">
              <a:buNone/>
              <a:defRPr sz="1150"/>
            </a:lvl4pPr>
            <a:lvl5pPr marL="2344093" indent="0">
              <a:buNone/>
              <a:defRPr sz="1150"/>
            </a:lvl5pPr>
            <a:lvl6pPr marL="2930116" indent="0">
              <a:buNone/>
              <a:defRPr sz="1150"/>
            </a:lvl6pPr>
            <a:lvl7pPr marL="3516139" indent="0">
              <a:buNone/>
              <a:defRPr sz="1150"/>
            </a:lvl7pPr>
            <a:lvl8pPr marL="4102162" indent="0">
              <a:buNone/>
              <a:defRPr sz="1150"/>
            </a:lvl8pPr>
            <a:lvl9pPr marL="4688185"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84171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9F7A-3F6E-468E-9F93-CEE2FD265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1FD42-299B-47D2-8FFE-C51CC6F731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12507-1B81-41E5-90E7-206A60B1324A}"/>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45B0F383-93B6-4C65-BC13-6693179DE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FD8-20CB-4899-8B55-3CC1BD483E11}"/>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549497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54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099"/>
            </a:lvl1pPr>
            <a:lvl2pPr marL="586023" indent="0">
              <a:buNone/>
              <a:defRPr sz="3599"/>
            </a:lvl2pPr>
            <a:lvl3pPr marL="1172047" indent="0">
              <a:buNone/>
              <a:defRPr sz="3099"/>
            </a:lvl3pPr>
            <a:lvl4pPr marL="1758069" indent="0">
              <a:buNone/>
              <a:defRPr sz="2549"/>
            </a:lvl4pPr>
            <a:lvl5pPr marL="2344093" indent="0">
              <a:buNone/>
              <a:defRPr sz="2549"/>
            </a:lvl5pPr>
            <a:lvl6pPr marL="2930116" indent="0">
              <a:buNone/>
              <a:defRPr sz="2549"/>
            </a:lvl6pPr>
            <a:lvl7pPr marL="3516139" indent="0">
              <a:buNone/>
              <a:defRPr sz="2549"/>
            </a:lvl7pPr>
            <a:lvl8pPr marL="4102162" indent="0">
              <a:buNone/>
              <a:defRPr sz="2549"/>
            </a:lvl8pPr>
            <a:lvl9pPr marL="4688185" indent="0">
              <a:buNone/>
              <a:defRPr sz="2549"/>
            </a:lvl9pPr>
          </a:lstStyle>
          <a:p>
            <a:endParaRPr lang="en-US"/>
          </a:p>
        </p:txBody>
      </p:sp>
      <p:sp>
        <p:nvSpPr>
          <p:cNvPr id="4" name="Text Placeholder 3"/>
          <p:cNvSpPr>
            <a:spLocks noGrp="1"/>
          </p:cNvSpPr>
          <p:nvPr>
            <p:ph type="body" sz="half" idx="2"/>
          </p:nvPr>
        </p:nvSpPr>
        <p:spPr>
          <a:xfrm>
            <a:off x="2389718" y="5367340"/>
            <a:ext cx="7315200" cy="804862"/>
          </a:xfrm>
        </p:spPr>
        <p:txBody>
          <a:bodyPr/>
          <a:lstStyle>
            <a:lvl1pPr marL="0" indent="0">
              <a:buNone/>
              <a:defRPr sz="1800"/>
            </a:lvl1pPr>
            <a:lvl2pPr marL="586023" indent="0">
              <a:buNone/>
              <a:defRPr sz="1550"/>
            </a:lvl2pPr>
            <a:lvl3pPr marL="1172047" indent="0">
              <a:buNone/>
              <a:defRPr sz="1300"/>
            </a:lvl3pPr>
            <a:lvl4pPr marL="1758069" indent="0">
              <a:buNone/>
              <a:defRPr sz="1150"/>
            </a:lvl4pPr>
            <a:lvl5pPr marL="2344093" indent="0">
              <a:buNone/>
              <a:defRPr sz="1150"/>
            </a:lvl5pPr>
            <a:lvl6pPr marL="2930116" indent="0">
              <a:buNone/>
              <a:defRPr sz="1150"/>
            </a:lvl6pPr>
            <a:lvl7pPr marL="3516139" indent="0">
              <a:buNone/>
              <a:defRPr sz="1150"/>
            </a:lvl7pPr>
            <a:lvl8pPr marL="4102162" indent="0">
              <a:buNone/>
              <a:defRPr sz="1150"/>
            </a:lvl8pPr>
            <a:lvl9pPr marL="4688185"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63643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4119898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82134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6" y="460184"/>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40"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80" y="6621465"/>
            <a:ext cx="7416800" cy="236537"/>
          </a:xfrm>
          <a:prstGeom prst="rect">
            <a:avLst/>
          </a:prstGeom>
        </p:spPr>
        <p:txBody>
          <a:bodyPr vert="horz"/>
          <a:lstStyle>
            <a:lvl1pPr marL="0" indent="0">
              <a:buNone/>
              <a:defRPr sz="900"/>
            </a:lvl1pPr>
            <a:lvl2pPr marL="457063" indent="0">
              <a:buNone/>
              <a:defRPr/>
            </a:lvl2pPr>
            <a:lvl3pPr marL="914126" indent="0">
              <a:buNone/>
              <a:defRPr/>
            </a:lvl3pPr>
            <a:lvl4pPr marL="1371189" indent="0">
              <a:buNone/>
              <a:defRPr/>
            </a:lvl4pPr>
            <a:lvl5pPr marL="1828251"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8" y="6189666"/>
            <a:ext cx="2293055" cy="431798"/>
          </a:xfrm>
          <a:prstGeom prst="rect">
            <a:avLst/>
          </a:prstGeom>
        </p:spPr>
        <p:txBody>
          <a:bodyPr vert="horz"/>
          <a:lstStyle>
            <a:lvl1pPr marL="0" indent="0">
              <a:buNone/>
              <a:defRPr sz="1100" cap="all" baseline="0"/>
            </a:lvl1pPr>
            <a:lvl2pPr marL="457063" indent="0">
              <a:buNone/>
              <a:defRPr/>
            </a:lvl2pPr>
            <a:lvl3pPr marL="914126" indent="0">
              <a:buNone/>
              <a:defRPr/>
            </a:lvl3pPr>
            <a:lvl4pPr marL="1371189" indent="0">
              <a:buNone/>
              <a:defRPr/>
            </a:lvl4pPr>
            <a:lvl5pPr marL="1828251"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251"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3"/>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99" dirty="0"/>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08453" y="6104053"/>
            <a:ext cx="1029127" cy="590437"/>
          </a:xfrm>
          <a:prstGeom prst="rect">
            <a:avLst/>
          </a:prstGeom>
        </p:spPr>
      </p:pic>
    </p:spTree>
    <p:extLst>
      <p:ext uri="{BB962C8B-B14F-4D97-AF65-F5344CB8AC3E}">
        <p14:creationId xmlns:p14="http://schemas.microsoft.com/office/powerpoint/2010/main" val="71366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063" indent="0">
              <a:buNone/>
              <a:defRPr/>
            </a:lvl2pPr>
            <a:lvl3pPr marL="914126" indent="0">
              <a:buNone/>
              <a:defRPr/>
            </a:lvl3pPr>
            <a:lvl4pPr marL="1371189" indent="0">
              <a:buNone/>
              <a:defRPr/>
            </a:lvl4pPr>
            <a:lvl5pPr marL="1828251"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8" y="6189666"/>
            <a:ext cx="2293054" cy="431798"/>
          </a:xfrm>
          <a:prstGeom prst="rect">
            <a:avLst/>
          </a:prstGeom>
        </p:spPr>
        <p:txBody>
          <a:bodyPr vert="horz"/>
          <a:lstStyle>
            <a:lvl1pPr marL="0" indent="0">
              <a:buNone/>
              <a:defRPr sz="1100" cap="all" baseline="0"/>
            </a:lvl1pPr>
            <a:lvl2pPr marL="457063" indent="0">
              <a:buNone/>
              <a:defRPr/>
            </a:lvl2pPr>
            <a:lvl3pPr marL="914126" indent="0">
              <a:buNone/>
              <a:defRPr/>
            </a:lvl3pPr>
            <a:lvl4pPr marL="1371189" indent="0">
              <a:buNone/>
              <a:defRPr/>
            </a:lvl4pPr>
            <a:lvl5pPr marL="1828251" indent="0">
              <a:buNone/>
              <a:defRPr/>
            </a:lvl5pPr>
          </a:lstStyle>
          <a:p>
            <a:pPr lvl="0"/>
            <a:r>
              <a:rPr lang="en-US" dirty="0"/>
              <a:t>Small Report Title Goes Here</a:t>
            </a:r>
          </a:p>
        </p:txBody>
      </p:sp>
    </p:spTree>
    <p:extLst>
      <p:ext uri="{BB962C8B-B14F-4D97-AF65-F5344CB8AC3E}">
        <p14:creationId xmlns:p14="http://schemas.microsoft.com/office/powerpoint/2010/main" val="259774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063" indent="0">
              <a:buNone/>
              <a:defRPr/>
            </a:lvl2pPr>
            <a:lvl3pPr marL="914126" indent="0">
              <a:buNone/>
              <a:defRPr/>
            </a:lvl3pPr>
            <a:lvl4pPr marL="1371189" indent="0">
              <a:buNone/>
              <a:defRPr/>
            </a:lvl4pPr>
            <a:lvl5pPr marL="1828251"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8" y="6189666"/>
            <a:ext cx="2293054" cy="431798"/>
          </a:xfrm>
          <a:prstGeom prst="rect">
            <a:avLst/>
          </a:prstGeom>
        </p:spPr>
        <p:txBody>
          <a:bodyPr vert="horz"/>
          <a:lstStyle>
            <a:lvl1pPr marL="0" indent="0">
              <a:buNone/>
              <a:defRPr sz="1100" cap="all" baseline="0"/>
            </a:lvl1pPr>
            <a:lvl2pPr marL="457063" indent="0">
              <a:buNone/>
              <a:defRPr/>
            </a:lvl2pPr>
            <a:lvl3pPr marL="914126" indent="0">
              <a:buNone/>
              <a:defRPr/>
            </a:lvl3pPr>
            <a:lvl4pPr marL="1371189" indent="0">
              <a:buNone/>
              <a:defRPr/>
            </a:lvl4pPr>
            <a:lvl5pPr marL="1828251" indent="0">
              <a:buNone/>
              <a:defRPr/>
            </a:lvl5pPr>
          </a:lstStyle>
          <a:p>
            <a:pPr lvl="0"/>
            <a:r>
              <a:rPr lang="en-US" dirty="0"/>
              <a:t>Small Report Title Goes Here</a:t>
            </a:r>
          </a:p>
        </p:txBody>
      </p:sp>
    </p:spTree>
    <p:extLst>
      <p:ext uri="{BB962C8B-B14F-4D97-AF65-F5344CB8AC3E}">
        <p14:creationId xmlns:p14="http://schemas.microsoft.com/office/powerpoint/2010/main" val="1039411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744334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682657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6"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6"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217518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6"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6"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50" cy="888470"/>
          </a:xfrm>
          <a:prstGeom prst="rect">
            <a:avLst/>
          </a:prstGeom>
        </p:spPr>
        <p:txBody>
          <a:bodyPr vert="horz"/>
          <a:lstStyle>
            <a:lvl1pPr marL="0" indent="0" algn="ctr" defTabSz="2286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9373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23B1-C723-4257-9C8E-A2DA9F712E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E4205A-C5BA-4EFA-820A-02FA04DCC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12EA3-24CE-4412-8C70-C37557CF48D1}"/>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51851FB1-C1CD-405C-856B-78FCBB96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35689-E14D-4F11-9AC8-3AA1F1902FC2}"/>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416121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061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7373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467147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91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159605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4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49">
                <a:solidFill>
                  <a:schemeClr val="tx1">
                    <a:tint val="75000"/>
                  </a:schemeClr>
                </a:solidFill>
              </a:defRPr>
            </a:lvl1pPr>
            <a:lvl2pPr marL="586082" indent="0">
              <a:buNone/>
              <a:defRPr sz="2300">
                <a:solidFill>
                  <a:schemeClr val="tx1">
                    <a:tint val="75000"/>
                  </a:schemeClr>
                </a:solidFill>
              </a:defRPr>
            </a:lvl2pPr>
            <a:lvl3pPr marL="1172164" indent="0">
              <a:buNone/>
              <a:defRPr sz="2050">
                <a:solidFill>
                  <a:schemeClr val="tx1">
                    <a:tint val="75000"/>
                  </a:schemeClr>
                </a:solidFill>
              </a:defRPr>
            </a:lvl3pPr>
            <a:lvl4pPr marL="1758245" indent="0">
              <a:buNone/>
              <a:defRPr sz="1800">
                <a:solidFill>
                  <a:schemeClr val="tx1">
                    <a:tint val="75000"/>
                  </a:schemeClr>
                </a:solidFill>
              </a:defRPr>
            </a:lvl4pPr>
            <a:lvl5pPr marL="2344327" indent="0">
              <a:buNone/>
              <a:defRPr sz="1800">
                <a:solidFill>
                  <a:schemeClr val="tx1">
                    <a:tint val="75000"/>
                  </a:schemeClr>
                </a:solidFill>
              </a:defRPr>
            </a:lvl5pPr>
            <a:lvl6pPr marL="2930409" indent="0">
              <a:buNone/>
              <a:defRPr sz="1800">
                <a:solidFill>
                  <a:schemeClr val="tx1">
                    <a:tint val="75000"/>
                  </a:schemeClr>
                </a:solidFill>
              </a:defRPr>
            </a:lvl6pPr>
            <a:lvl7pPr marL="3516491" indent="0">
              <a:buNone/>
              <a:defRPr sz="1800">
                <a:solidFill>
                  <a:schemeClr val="tx1">
                    <a:tint val="75000"/>
                  </a:schemeClr>
                </a:solidFill>
              </a:defRPr>
            </a:lvl7pPr>
            <a:lvl8pPr marL="4102572" indent="0">
              <a:buNone/>
              <a:defRPr sz="1800">
                <a:solidFill>
                  <a:schemeClr val="tx1">
                    <a:tint val="75000"/>
                  </a:schemeClr>
                </a:solidFill>
              </a:defRPr>
            </a:lvl8pPr>
            <a:lvl9pPr marL="4688654"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656172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38967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143A3-1807-A143-B19D-72AF373C2C97}"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48798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143A3-1807-A143-B19D-72AF373C2C97}"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899377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43A3-1807-A143-B19D-72AF373C2C97}"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95140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2C97-28DA-48FF-AE94-86C6060A5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D0C00-4710-4F36-A989-69FD4F05DB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19320-F4FE-4A05-A157-763102657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50FF17-C85A-4496-B6D7-B6A602A38D81}"/>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6" name="Footer Placeholder 5">
            <a:extLst>
              <a:ext uri="{FF2B5EF4-FFF2-40B4-BE49-F238E27FC236}">
                <a16:creationId xmlns:a16="http://schemas.microsoft.com/office/drawing/2014/main" id="{5925905D-4BEE-4A2F-8FD0-B8A015F08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942A1-B43E-4BC4-A77C-B266CD054844}"/>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7672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49"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99"/>
            </a:lvl1pPr>
            <a:lvl2pPr>
              <a:defRPr sz="3599"/>
            </a:lvl2pPr>
            <a:lvl3pPr>
              <a:defRPr sz="3099"/>
            </a:lvl3pPr>
            <a:lvl4pPr>
              <a:defRPr sz="2549"/>
            </a:lvl4pPr>
            <a:lvl5pPr>
              <a:defRPr sz="2549"/>
            </a:lvl5pPr>
            <a:lvl6pPr>
              <a:defRPr sz="2549"/>
            </a:lvl6pPr>
            <a:lvl7pPr>
              <a:defRPr sz="2549"/>
            </a:lvl7pPr>
            <a:lvl8pPr>
              <a:defRPr sz="2549"/>
            </a:lvl8pPr>
            <a:lvl9pPr>
              <a:defRPr sz="25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44550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9"/>
          </a:xfrm>
        </p:spPr>
        <p:txBody>
          <a:bodyPr anchor="b"/>
          <a:lstStyle>
            <a:lvl1pPr algn="l">
              <a:defRPr sz="254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099"/>
            </a:lvl1pPr>
            <a:lvl2pPr marL="586082" indent="0">
              <a:buNone/>
              <a:defRPr sz="3599"/>
            </a:lvl2pPr>
            <a:lvl3pPr marL="1172164" indent="0">
              <a:buNone/>
              <a:defRPr sz="3099"/>
            </a:lvl3pPr>
            <a:lvl4pPr marL="1758245" indent="0">
              <a:buNone/>
              <a:defRPr sz="2549"/>
            </a:lvl4pPr>
            <a:lvl5pPr marL="2344327" indent="0">
              <a:buNone/>
              <a:defRPr sz="2549"/>
            </a:lvl5pPr>
            <a:lvl6pPr marL="2930409" indent="0">
              <a:buNone/>
              <a:defRPr sz="2549"/>
            </a:lvl6pPr>
            <a:lvl7pPr marL="3516491" indent="0">
              <a:buNone/>
              <a:defRPr sz="2549"/>
            </a:lvl7pPr>
            <a:lvl8pPr marL="4102572" indent="0">
              <a:buNone/>
              <a:defRPr sz="2549"/>
            </a:lvl8pPr>
            <a:lvl9pPr marL="4688654" indent="0">
              <a:buNone/>
              <a:defRPr sz="254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25334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454223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00558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C33E-CAB9-455B-8A37-77438D8813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9ED3FE-3F9C-4B4B-BA38-27A6C3810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E587D-C2FC-4A61-AE27-2A251500B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FB783D-B520-41B8-B61E-80F6435C7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73E96-8342-47A5-BF6C-E1CFD08CD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7F3BC-5196-41D2-A88B-7060CB1D4588}"/>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8" name="Footer Placeholder 7">
            <a:extLst>
              <a:ext uri="{FF2B5EF4-FFF2-40B4-BE49-F238E27FC236}">
                <a16:creationId xmlns:a16="http://schemas.microsoft.com/office/drawing/2014/main" id="{0CE2CF35-AAFE-4351-A26A-91DB28D22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DC9BD-BB45-41B2-91D4-2D40EC445E88}"/>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396365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5F8E-1061-44AA-A233-BB700C7640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934688-66F5-426E-A50F-0D40E298B17D}"/>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4" name="Footer Placeholder 3">
            <a:extLst>
              <a:ext uri="{FF2B5EF4-FFF2-40B4-BE49-F238E27FC236}">
                <a16:creationId xmlns:a16="http://schemas.microsoft.com/office/drawing/2014/main" id="{D27130DC-442C-4CE9-93C9-B08CD61285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1C983-5080-40BB-AC49-8141945CA8CB}"/>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62328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F69E0-1EC5-4EF0-914E-762866C94AE0}"/>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3" name="Footer Placeholder 2">
            <a:extLst>
              <a:ext uri="{FF2B5EF4-FFF2-40B4-BE49-F238E27FC236}">
                <a16:creationId xmlns:a16="http://schemas.microsoft.com/office/drawing/2014/main" id="{17D601FD-F369-4261-AEBA-10AE6C5312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27CCE-A730-446B-B5C3-F9D50328C23A}"/>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30575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D6EE-621C-4FA9-9880-2C1914743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A8838A-E1B4-45CE-8F4D-63F5586B2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0B52F9-32EE-4D2A-9E4E-881E8FFA6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B7765-A684-4293-857B-1927D5069E68}"/>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6" name="Footer Placeholder 5">
            <a:extLst>
              <a:ext uri="{FF2B5EF4-FFF2-40B4-BE49-F238E27FC236}">
                <a16:creationId xmlns:a16="http://schemas.microsoft.com/office/drawing/2014/main" id="{AA505AFE-9E79-49E9-88B0-ED991A355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C5CDF-E6AB-4A34-9554-785DFAC687BC}"/>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106974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FCEB-DC9D-4F76-8B73-4D4AF2AA1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2C187E-4430-4C0C-9B13-1C2FABFEA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69456-D52E-44C8-8BD6-7D8BA82DF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7CD68-AC33-497A-833A-00CFEFB0D86D}"/>
              </a:ext>
            </a:extLst>
          </p:cNvPr>
          <p:cNvSpPr>
            <a:spLocks noGrp="1"/>
          </p:cNvSpPr>
          <p:nvPr>
            <p:ph type="dt" sz="half" idx="10"/>
          </p:nvPr>
        </p:nvSpPr>
        <p:spPr/>
        <p:txBody>
          <a:bodyPr/>
          <a:lstStyle/>
          <a:p>
            <a:fld id="{52ECEE6F-509C-4FD9-ACC9-2F3A2DA5CD59}" type="datetimeFigureOut">
              <a:rPr lang="en-US" smtClean="0"/>
              <a:t>4/27/2020</a:t>
            </a:fld>
            <a:endParaRPr lang="en-US"/>
          </a:p>
        </p:txBody>
      </p:sp>
      <p:sp>
        <p:nvSpPr>
          <p:cNvPr id="6" name="Footer Placeholder 5">
            <a:extLst>
              <a:ext uri="{FF2B5EF4-FFF2-40B4-BE49-F238E27FC236}">
                <a16:creationId xmlns:a16="http://schemas.microsoft.com/office/drawing/2014/main" id="{ADF1A7EF-54E6-42CB-B400-CEE237219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366BA-E4D2-4491-AAF3-3A4C3772E3FC}"/>
              </a:ext>
            </a:extLst>
          </p:cNvPr>
          <p:cNvSpPr>
            <a:spLocks noGrp="1"/>
          </p:cNvSpPr>
          <p:nvPr>
            <p:ph type="sldNum" sz="quarter" idx="12"/>
          </p:nvPr>
        </p:nvSpPr>
        <p:spPr/>
        <p:txBody>
          <a:bodyPr/>
          <a:lstStyle/>
          <a:p>
            <a:fld id="{3519940D-6BFC-43C8-A2DF-3E3B3E5A4FA9}" type="slidenum">
              <a:rPr lang="en-US" smtClean="0"/>
              <a:t>‹#›</a:t>
            </a:fld>
            <a:endParaRPr lang="en-US"/>
          </a:p>
        </p:txBody>
      </p:sp>
    </p:spTree>
    <p:extLst>
      <p:ext uri="{BB962C8B-B14F-4D97-AF65-F5344CB8AC3E}">
        <p14:creationId xmlns:p14="http://schemas.microsoft.com/office/powerpoint/2010/main" val="35732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E0E75-7295-4743-BA67-9FEE51435B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86F2E7-C51A-42B8-B563-F261AD0F3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94AC1-6B2F-4388-B0BA-CFD9D8ACC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CEE6F-509C-4FD9-ACC9-2F3A2DA5CD59}" type="datetimeFigureOut">
              <a:rPr lang="en-US" smtClean="0"/>
              <a:t>4/27/2020</a:t>
            </a:fld>
            <a:endParaRPr lang="en-US"/>
          </a:p>
        </p:txBody>
      </p:sp>
      <p:sp>
        <p:nvSpPr>
          <p:cNvPr id="5" name="Footer Placeholder 4">
            <a:extLst>
              <a:ext uri="{FF2B5EF4-FFF2-40B4-BE49-F238E27FC236}">
                <a16:creationId xmlns:a16="http://schemas.microsoft.com/office/drawing/2014/main" id="{ECC6BCA8-B205-4675-B63B-3F5B0538B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ADA3AD-4EEA-4076-9ED1-6FBAFC78D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9940D-6BFC-43C8-A2DF-3E3B3E5A4FA9}" type="slidenum">
              <a:rPr lang="en-US" smtClean="0"/>
              <a:t>‹#›</a:t>
            </a:fld>
            <a:endParaRPr lang="en-US"/>
          </a:p>
        </p:txBody>
      </p:sp>
    </p:spTree>
    <p:extLst>
      <p:ext uri="{BB962C8B-B14F-4D97-AF65-F5344CB8AC3E}">
        <p14:creationId xmlns:p14="http://schemas.microsoft.com/office/powerpoint/2010/main" val="159355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4480" tIns="117240" rIns="234480" bIns="11724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234480" tIns="117240" rIns="234480" bIns="117240" rtlCol="0" anchor="ctr"/>
          <a:lstStyle>
            <a:lvl1pPr algn="l">
              <a:defRPr sz="1550">
                <a:solidFill>
                  <a:schemeClr val="tx1">
                    <a:tint val="75000"/>
                  </a:schemeClr>
                </a:solidFill>
              </a:defRPr>
            </a:lvl1pPr>
          </a:lstStyle>
          <a:p>
            <a:fld id="{17F143A3-1807-A143-B19D-72AF373C2C97}" type="datetimeFigureOut">
              <a:rPr lang="en-US" smtClean="0"/>
              <a:t>4/27/2020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234480" tIns="117240" rIns="234480" bIns="117240" rtlCol="0" anchor="ctr"/>
          <a:lstStyle>
            <a:lvl1pPr algn="ctr">
              <a:defRPr sz="15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6476871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586023" rtl="0" eaLnBrk="1" latinLnBrk="0" hangingPunct="1">
        <a:spcBef>
          <a:spcPct val="0"/>
        </a:spcBef>
        <a:buNone/>
        <a:defRPr sz="5648" kern="1200">
          <a:solidFill>
            <a:schemeClr val="tx1"/>
          </a:solidFill>
          <a:latin typeface="+mj-lt"/>
          <a:ea typeface="+mj-ea"/>
          <a:cs typeface="+mj-cs"/>
        </a:defRPr>
      </a:lvl1pPr>
    </p:titleStyle>
    <p:bodyStyle>
      <a:lvl1pPr marL="439517" indent="-439517" algn="l" defTabSz="586023" rtl="0" eaLnBrk="1" latinLnBrk="0" hangingPunct="1">
        <a:spcBef>
          <a:spcPct val="20000"/>
        </a:spcBef>
        <a:buFont typeface="Arial"/>
        <a:buChar char="•"/>
        <a:defRPr sz="4099" kern="1200">
          <a:solidFill>
            <a:schemeClr val="tx1"/>
          </a:solidFill>
          <a:latin typeface="+mn-lt"/>
          <a:ea typeface="+mn-ea"/>
          <a:cs typeface="+mn-cs"/>
        </a:defRPr>
      </a:lvl1pPr>
      <a:lvl2pPr marL="952288" indent="-366265" algn="l" defTabSz="586023" rtl="0" eaLnBrk="1" latinLnBrk="0" hangingPunct="1">
        <a:spcBef>
          <a:spcPct val="20000"/>
        </a:spcBef>
        <a:buFont typeface="Arial"/>
        <a:buChar char="–"/>
        <a:defRPr sz="3599" kern="1200">
          <a:solidFill>
            <a:schemeClr val="tx1"/>
          </a:solidFill>
          <a:latin typeface="+mn-lt"/>
          <a:ea typeface="+mn-ea"/>
          <a:cs typeface="+mn-cs"/>
        </a:defRPr>
      </a:lvl2pPr>
      <a:lvl3pPr marL="1465058" indent="-293011" algn="l" defTabSz="586023" rtl="0" eaLnBrk="1" latinLnBrk="0" hangingPunct="1">
        <a:spcBef>
          <a:spcPct val="20000"/>
        </a:spcBef>
        <a:buFont typeface="Arial"/>
        <a:buChar char="•"/>
        <a:defRPr sz="3099" kern="1200">
          <a:solidFill>
            <a:schemeClr val="tx1"/>
          </a:solidFill>
          <a:latin typeface="+mn-lt"/>
          <a:ea typeface="+mn-ea"/>
          <a:cs typeface="+mn-cs"/>
        </a:defRPr>
      </a:lvl3pPr>
      <a:lvl4pPr marL="2051081" indent="-293011" algn="l" defTabSz="586023" rtl="0" eaLnBrk="1" latinLnBrk="0" hangingPunct="1">
        <a:spcBef>
          <a:spcPct val="20000"/>
        </a:spcBef>
        <a:buFont typeface="Arial"/>
        <a:buChar char="–"/>
        <a:defRPr sz="2549" kern="1200">
          <a:solidFill>
            <a:schemeClr val="tx1"/>
          </a:solidFill>
          <a:latin typeface="+mn-lt"/>
          <a:ea typeface="+mn-ea"/>
          <a:cs typeface="+mn-cs"/>
        </a:defRPr>
      </a:lvl4pPr>
      <a:lvl5pPr marL="2637104" indent="-293011" algn="l" defTabSz="586023" rtl="0" eaLnBrk="1" latinLnBrk="0" hangingPunct="1">
        <a:spcBef>
          <a:spcPct val="20000"/>
        </a:spcBef>
        <a:buFont typeface="Arial"/>
        <a:buChar char="»"/>
        <a:defRPr sz="2549" kern="1200">
          <a:solidFill>
            <a:schemeClr val="tx1"/>
          </a:solidFill>
          <a:latin typeface="+mn-lt"/>
          <a:ea typeface="+mn-ea"/>
          <a:cs typeface="+mn-cs"/>
        </a:defRPr>
      </a:lvl5pPr>
      <a:lvl6pPr marL="3223127" indent="-293011" algn="l" defTabSz="586023" rtl="0" eaLnBrk="1" latinLnBrk="0" hangingPunct="1">
        <a:spcBef>
          <a:spcPct val="20000"/>
        </a:spcBef>
        <a:buFont typeface="Arial"/>
        <a:buChar char="•"/>
        <a:defRPr sz="2549" kern="1200">
          <a:solidFill>
            <a:schemeClr val="tx1"/>
          </a:solidFill>
          <a:latin typeface="+mn-lt"/>
          <a:ea typeface="+mn-ea"/>
          <a:cs typeface="+mn-cs"/>
        </a:defRPr>
      </a:lvl6pPr>
      <a:lvl7pPr marL="3809151" indent="-293011" algn="l" defTabSz="586023" rtl="0" eaLnBrk="1" latinLnBrk="0" hangingPunct="1">
        <a:spcBef>
          <a:spcPct val="20000"/>
        </a:spcBef>
        <a:buFont typeface="Arial"/>
        <a:buChar char="•"/>
        <a:defRPr sz="2549" kern="1200">
          <a:solidFill>
            <a:schemeClr val="tx1"/>
          </a:solidFill>
          <a:latin typeface="+mn-lt"/>
          <a:ea typeface="+mn-ea"/>
          <a:cs typeface="+mn-cs"/>
        </a:defRPr>
      </a:lvl7pPr>
      <a:lvl8pPr marL="4395174" indent="-293011" algn="l" defTabSz="586023" rtl="0" eaLnBrk="1" latinLnBrk="0" hangingPunct="1">
        <a:spcBef>
          <a:spcPct val="20000"/>
        </a:spcBef>
        <a:buFont typeface="Arial"/>
        <a:buChar char="•"/>
        <a:defRPr sz="2549" kern="1200">
          <a:solidFill>
            <a:schemeClr val="tx1"/>
          </a:solidFill>
          <a:latin typeface="+mn-lt"/>
          <a:ea typeface="+mn-ea"/>
          <a:cs typeface="+mn-cs"/>
        </a:defRPr>
      </a:lvl8pPr>
      <a:lvl9pPr marL="4981197" indent="-293011" algn="l" defTabSz="586023" rtl="0" eaLnBrk="1" latinLnBrk="0" hangingPunct="1">
        <a:spcBef>
          <a:spcPct val="20000"/>
        </a:spcBef>
        <a:buFont typeface="Arial"/>
        <a:buChar char="•"/>
        <a:defRPr sz="2549" kern="1200">
          <a:solidFill>
            <a:schemeClr val="tx1"/>
          </a:solidFill>
          <a:latin typeface="+mn-lt"/>
          <a:ea typeface="+mn-ea"/>
          <a:cs typeface="+mn-cs"/>
        </a:defRPr>
      </a:lvl9pPr>
    </p:bodyStyle>
    <p:otherStyle>
      <a:defPPr>
        <a:defRPr lang="en-US"/>
      </a:defPPr>
      <a:lvl1pPr marL="0" algn="l" defTabSz="586023" rtl="0" eaLnBrk="1" latinLnBrk="0" hangingPunct="1">
        <a:defRPr sz="2300" kern="1200">
          <a:solidFill>
            <a:schemeClr val="tx1"/>
          </a:solidFill>
          <a:latin typeface="+mn-lt"/>
          <a:ea typeface="+mn-ea"/>
          <a:cs typeface="+mn-cs"/>
        </a:defRPr>
      </a:lvl1pPr>
      <a:lvl2pPr marL="586023" algn="l" defTabSz="586023" rtl="0" eaLnBrk="1" latinLnBrk="0" hangingPunct="1">
        <a:defRPr sz="2300" kern="1200">
          <a:solidFill>
            <a:schemeClr val="tx1"/>
          </a:solidFill>
          <a:latin typeface="+mn-lt"/>
          <a:ea typeface="+mn-ea"/>
          <a:cs typeface="+mn-cs"/>
        </a:defRPr>
      </a:lvl2pPr>
      <a:lvl3pPr marL="1172047" algn="l" defTabSz="586023" rtl="0" eaLnBrk="1" latinLnBrk="0" hangingPunct="1">
        <a:defRPr sz="2300" kern="1200">
          <a:solidFill>
            <a:schemeClr val="tx1"/>
          </a:solidFill>
          <a:latin typeface="+mn-lt"/>
          <a:ea typeface="+mn-ea"/>
          <a:cs typeface="+mn-cs"/>
        </a:defRPr>
      </a:lvl3pPr>
      <a:lvl4pPr marL="1758069" algn="l" defTabSz="586023" rtl="0" eaLnBrk="1" latinLnBrk="0" hangingPunct="1">
        <a:defRPr sz="2300" kern="1200">
          <a:solidFill>
            <a:schemeClr val="tx1"/>
          </a:solidFill>
          <a:latin typeface="+mn-lt"/>
          <a:ea typeface="+mn-ea"/>
          <a:cs typeface="+mn-cs"/>
        </a:defRPr>
      </a:lvl4pPr>
      <a:lvl5pPr marL="2344093" algn="l" defTabSz="586023" rtl="0" eaLnBrk="1" latinLnBrk="0" hangingPunct="1">
        <a:defRPr sz="2300" kern="1200">
          <a:solidFill>
            <a:schemeClr val="tx1"/>
          </a:solidFill>
          <a:latin typeface="+mn-lt"/>
          <a:ea typeface="+mn-ea"/>
          <a:cs typeface="+mn-cs"/>
        </a:defRPr>
      </a:lvl5pPr>
      <a:lvl6pPr marL="2930116" algn="l" defTabSz="586023" rtl="0" eaLnBrk="1" latinLnBrk="0" hangingPunct="1">
        <a:defRPr sz="2300" kern="1200">
          <a:solidFill>
            <a:schemeClr val="tx1"/>
          </a:solidFill>
          <a:latin typeface="+mn-lt"/>
          <a:ea typeface="+mn-ea"/>
          <a:cs typeface="+mn-cs"/>
        </a:defRPr>
      </a:lvl6pPr>
      <a:lvl7pPr marL="3516139" algn="l" defTabSz="586023" rtl="0" eaLnBrk="1" latinLnBrk="0" hangingPunct="1">
        <a:defRPr sz="2300" kern="1200">
          <a:solidFill>
            <a:schemeClr val="tx1"/>
          </a:solidFill>
          <a:latin typeface="+mn-lt"/>
          <a:ea typeface="+mn-ea"/>
          <a:cs typeface="+mn-cs"/>
        </a:defRPr>
      </a:lvl7pPr>
      <a:lvl8pPr marL="4102162" algn="l" defTabSz="586023" rtl="0" eaLnBrk="1" latinLnBrk="0" hangingPunct="1">
        <a:defRPr sz="2300" kern="1200">
          <a:solidFill>
            <a:schemeClr val="tx1"/>
          </a:solidFill>
          <a:latin typeface="+mn-lt"/>
          <a:ea typeface="+mn-ea"/>
          <a:cs typeface="+mn-cs"/>
        </a:defRPr>
      </a:lvl8pPr>
      <a:lvl9pPr marL="4688185" algn="l" defTabSz="586023"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40503"/>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29"/>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pPr/>
              <a:t>‹#›</a:t>
            </a:fld>
            <a:endParaRPr lang="en-US" dirty="0"/>
          </a:p>
        </p:txBody>
      </p:sp>
    </p:spTree>
    <p:extLst>
      <p:ext uri="{BB962C8B-B14F-4D97-AF65-F5344CB8AC3E}">
        <p14:creationId xmlns:p14="http://schemas.microsoft.com/office/powerpoint/2010/main" val="71369013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232177"/>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4480" tIns="117240" rIns="234480" bIns="11724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234480" tIns="117240" rIns="234480" bIns="117240" rtlCol="0" anchor="ctr"/>
          <a:lstStyle>
            <a:lvl1pPr algn="l">
              <a:defRPr sz="1550">
                <a:solidFill>
                  <a:schemeClr val="tx1">
                    <a:tint val="75000"/>
                  </a:schemeClr>
                </a:solidFill>
              </a:defRPr>
            </a:lvl1pPr>
          </a:lstStyle>
          <a:p>
            <a:fld id="{17F143A3-1807-A143-B19D-72AF373C2C97}" type="datetimeFigureOut">
              <a:rPr lang="en-US" smtClean="0"/>
              <a:t>4/27/2020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234480" tIns="117240" rIns="234480" bIns="117240" rtlCol="0" anchor="ctr"/>
          <a:lstStyle>
            <a:lvl1pPr algn="ctr">
              <a:defRPr sz="15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4958357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586082" rtl="0" eaLnBrk="1" latinLnBrk="0" hangingPunct="1">
        <a:spcBef>
          <a:spcPct val="0"/>
        </a:spcBef>
        <a:buNone/>
        <a:defRPr sz="5649" kern="1200">
          <a:solidFill>
            <a:schemeClr val="tx1"/>
          </a:solidFill>
          <a:latin typeface="+mj-lt"/>
          <a:ea typeface="+mj-ea"/>
          <a:cs typeface="+mj-cs"/>
        </a:defRPr>
      </a:lvl1pPr>
    </p:titleStyle>
    <p:bodyStyle>
      <a:lvl1pPr marL="439561" indent="-439561" algn="l" defTabSz="586082" rtl="0" eaLnBrk="1" latinLnBrk="0" hangingPunct="1">
        <a:spcBef>
          <a:spcPct val="20000"/>
        </a:spcBef>
        <a:buFont typeface="Arial"/>
        <a:buChar char="•"/>
        <a:defRPr sz="4099" kern="1200">
          <a:solidFill>
            <a:schemeClr val="tx1"/>
          </a:solidFill>
          <a:latin typeface="+mn-lt"/>
          <a:ea typeface="+mn-ea"/>
          <a:cs typeface="+mn-cs"/>
        </a:defRPr>
      </a:lvl1pPr>
      <a:lvl2pPr marL="952383" indent="-366301" algn="l" defTabSz="586082" rtl="0" eaLnBrk="1" latinLnBrk="0" hangingPunct="1">
        <a:spcBef>
          <a:spcPct val="20000"/>
        </a:spcBef>
        <a:buFont typeface="Arial"/>
        <a:buChar char="–"/>
        <a:defRPr sz="3599" kern="1200">
          <a:solidFill>
            <a:schemeClr val="tx1"/>
          </a:solidFill>
          <a:latin typeface="+mn-lt"/>
          <a:ea typeface="+mn-ea"/>
          <a:cs typeface="+mn-cs"/>
        </a:defRPr>
      </a:lvl2pPr>
      <a:lvl3pPr marL="1465204" indent="-293041" algn="l" defTabSz="586082" rtl="0" eaLnBrk="1" latinLnBrk="0" hangingPunct="1">
        <a:spcBef>
          <a:spcPct val="20000"/>
        </a:spcBef>
        <a:buFont typeface="Arial"/>
        <a:buChar char="•"/>
        <a:defRPr sz="3099" kern="1200">
          <a:solidFill>
            <a:schemeClr val="tx1"/>
          </a:solidFill>
          <a:latin typeface="+mn-lt"/>
          <a:ea typeface="+mn-ea"/>
          <a:cs typeface="+mn-cs"/>
        </a:defRPr>
      </a:lvl3pPr>
      <a:lvl4pPr marL="2051286" indent="-293041" algn="l" defTabSz="586082" rtl="0" eaLnBrk="1" latinLnBrk="0" hangingPunct="1">
        <a:spcBef>
          <a:spcPct val="20000"/>
        </a:spcBef>
        <a:buFont typeface="Arial"/>
        <a:buChar char="–"/>
        <a:defRPr sz="2549" kern="1200">
          <a:solidFill>
            <a:schemeClr val="tx1"/>
          </a:solidFill>
          <a:latin typeface="+mn-lt"/>
          <a:ea typeface="+mn-ea"/>
          <a:cs typeface="+mn-cs"/>
        </a:defRPr>
      </a:lvl4pPr>
      <a:lvl5pPr marL="2637368" indent="-293041" algn="l" defTabSz="586082" rtl="0" eaLnBrk="1" latinLnBrk="0" hangingPunct="1">
        <a:spcBef>
          <a:spcPct val="20000"/>
        </a:spcBef>
        <a:buFont typeface="Arial"/>
        <a:buChar char="»"/>
        <a:defRPr sz="2549" kern="1200">
          <a:solidFill>
            <a:schemeClr val="tx1"/>
          </a:solidFill>
          <a:latin typeface="+mn-lt"/>
          <a:ea typeface="+mn-ea"/>
          <a:cs typeface="+mn-cs"/>
        </a:defRPr>
      </a:lvl5pPr>
      <a:lvl6pPr marL="3223450" indent="-293041" algn="l" defTabSz="586082" rtl="0" eaLnBrk="1" latinLnBrk="0" hangingPunct="1">
        <a:spcBef>
          <a:spcPct val="20000"/>
        </a:spcBef>
        <a:buFont typeface="Arial"/>
        <a:buChar char="•"/>
        <a:defRPr sz="2549" kern="1200">
          <a:solidFill>
            <a:schemeClr val="tx1"/>
          </a:solidFill>
          <a:latin typeface="+mn-lt"/>
          <a:ea typeface="+mn-ea"/>
          <a:cs typeface="+mn-cs"/>
        </a:defRPr>
      </a:lvl6pPr>
      <a:lvl7pPr marL="3809531" indent="-293041" algn="l" defTabSz="586082" rtl="0" eaLnBrk="1" latinLnBrk="0" hangingPunct="1">
        <a:spcBef>
          <a:spcPct val="20000"/>
        </a:spcBef>
        <a:buFont typeface="Arial"/>
        <a:buChar char="•"/>
        <a:defRPr sz="2549" kern="1200">
          <a:solidFill>
            <a:schemeClr val="tx1"/>
          </a:solidFill>
          <a:latin typeface="+mn-lt"/>
          <a:ea typeface="+mn-ea"/>
          <a:cs typeface="+mn-cs"/>
        </a:defRPr>
      </a:lvl7pPr>
      <a:lvl8pPr marL="4395613" indent="-293041" algn="l" defTabSz="586082" rtl="0" eaLnBrk="1" latinLnBrk="0" hangingPunct="1">
        <a:spcBef>
          <a:spcPct val="20000"/>
        </a:spcBef>
        <a:buFont typeface="Arial"/>
        <a:buChar char="•"/>
        <a:defRPr sz="2549" kern="1200">
          <a:solidFill>
            <a:schemeClr val="tx1"/>
          </a:solidFill>
          <a:latin typeface="+mn-lt"/>
          <a:ea typeface="+mn-ea"/>
          <a:cs typeface="+mn-cs"/>
        </a:defRPr>
      </a:lvl8pPr>
      <a:lvl9pPr marL="4981695" indent="-293041" algn="l" defTabSz="586082" rtl="0" eaLnBrk="1" latinLnBrk="0" hangingPunct="1">
        <a:spcBef>
          <a:spcPct val="20000"/>
        </a:spcBef>
        <a:buFont typeface="Arial"/>
        <a:buChar char="•"/>
        <a:defRPr sz="2549" kern="1200">
          <a:solidFill>
            <a:schemeClr val="tx1"/>
          </a:solidFill>
          <a:latin typeface="+mn-lt"/>
          <a:ea typeface="+mn-ea"/>
          <a:cs typeface="+mn-cs"/>
        </a:defRPr>
      </a:lvl9pPr>
    </p:bodyStyle>
    <p:otherStyle>
      <a:defPPr>
        <a:defRPr lang="en-US"/>
      </a:defPPr>
      <a:lvl1pPr marL="0" algn="l" defTabSz="586082" rtl="0" eaLnBrk="1" latinLnBrk="0" hangingPunct="1">
        <a:defRPr sz="2300" kern="1200">
          <a:solidFill>
            <a:schemeClr val="tx1"/>
          </a:solidFill>
          <a:latin typeface="+mn-lt"/>
          <a:ea typeface="+mn-ea"/>
          <a:cs typeface="+mn-cs"/>
        </a:defRPr>
      </a:lvl1pPr>
      <a:lvl2pPr marL="586082" algn="l" defTabSz="586082" rtl="0" eaLnBrk="1" latinLnBrk="0" hangingPunct="1">
        <a:defRPr sz="2300" kern="1200">
          <a:solidFill>
            <a:schemeClr val="tx1"/>
          </a:solidFill>
          <a:latin typeface="+mn-lt"/>
          <a:ea typeface="+mn-ea"/>
          <a:cs typeface="+mn-cs"/>
        </a:defRPr>
      </a:lvl2pPr>
      <a:lvl3pPr marL="1172164" algn="l" defTabSz="586082" rtl="0" eaLnBrk="1" latinLnBrk="0" hangingPunct="1">
        <a:defRPr sz="2300" kern="1200">
          <a:solidFill>
            <a:schemeClr val="tx1"/>
          </a:solidFill>
          <a:latin typeface="+mn-lt"/>
          <a:ea typeface="+mn-ea"/>
          <a:cs typeface="+mn-cs"/>
        </a:defRPr>
      </a:lvl3pPr>
      <a:lvl4pPr marL="1758245" algn="l" defTabSz="586082" rtl="0" eaLnBrk="1" latinLnBrk="0" hangingPunct="1">
        <a:defRPr sz="2300" kern="1200">
          <a:solidFill>
            <a:schemeClr val="tx1"/>
          </a:solidFill>
          <a:latin typeface="+mn-lt"/>
          <a:ea typeface="+mn-ea"/>
          <a:cs typeface="+mn-cs"/>
        </a:defRPr>
      </a:lvl4pPr>
      <a:lvl5pPr marL="2344327" algn="l" defTabSz="586082" rtl="0" eaLnBrk="1" latinLnBrk="0" hangingPunct="1">
        <a:defRPr sz="2300" kern="1200">
          <a:solidFill>
            <a:schemeClr val="tx1"/>
          </a:solidFill>
          <a:latin typeface="+mn-lt"/>
          <a:ea typeface="+mn-ea"/>
          <a:cs typeface="+mn-cs"/>
        </a:defRPr>
      </a:lvl5pPr>
      <a:lvl6pPr marL="2930409" algn="l" defTabSz="586082" rtl="0" eaLnBrk="1" latinLnBrk="0" hangingPunct="1">
        <a:defRPr sz="2300" kern="1200">
          <a:solidFill>
            <a:schemeClr val="tx1"/>
          </a:solidFill>
          <a:latin typeface="+mn-lt"/>
          <a:ea typeface="+mn-ea"/>
          <a:cs typeface="+mn-cs"/>
        </a:defRPr>
      </a:lvl6pPr>
      <a:lvl7pPr marL="3516491" algn="l" defTabSz="586082" rtl="0" eaLnBrk="1" latinLnBrk="0" hangingPunct="1">
        <a:defRPr sz="2300" kern="1200">
          <a:solidFill>
            <a:schemeClr val="tx1"/>
          </a:solidFill>
          <a:latin typeface="+mn-lt"/>
          <a:ea typeface="+mn-ea"/>
          <a:cs typeface="+mn-cs"/>
        </a:defRPr>
      </a:lvl7pPr>
      <a:lvl8pPr marL="4102572" algn="l" defTabSz="586082" rtl="0" eaLnBrk="1" latinLnBrk="0" hangingPunct="1">
        <a:defRPr sz="2300" kern="1200">
          <a:solidFill>
            <a:schemeClr val="tx1"/>
          </a:solidFill>
          <a:latin typeface="+mn-lt"/>
          <a:ea typeface="+mn-ea"/>
          <a:cs typeface="+mn-cs"/>
        </a:defRPr>
      </a:lvl8pPr>
      <a:lvl9pPr marL="4688654" algn="l" defTabSz="58608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pn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52.png"/><Relationship Id="rId15" Type="http://schemas.openxmlformats.org/officeDocument/2006/relationships/image" Target="../media/image74.jpeg"/><Relationship Id="rId10" Type="http://schemas.openxmlformats.org/officeDocument/2006/relationships/image" Target="../media/image69.jpeg"/><Relationship Id="rId4" Type="http://schemas.openxmlformats.org/officeDocument/2006/relationships/image" Target="../media/image64.jpeg"/><Relationship Id="rId9" Type="http://schemas.openxmlformats.org/officeDocument/2006/relationships/image" Target="../media/image68.jpeg"/><Relationship Id="rId14" Type="http://schemas.openxmlformats.org/officeDocument/2006/relationships/image" Target="../media/image73.jpe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6.png"/><Relationship Id="rId9"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jpeg"/><Relationship Id="rId18" Type="http://schemas.openxmlformats.org/officeDocument/2006/relationships/image" Target="../media/image101.jpe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image" Target="../media/image8.png"/><Relationship Id="rId16"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jpe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jpeg"/></Relationships>
</file>

<file path=ppt/slides/_rels/slide16.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image" Target="../media/image112.png"/><Relationship Id="rId3" Type="http://schemas.openxmlformats.org/officeDocument/2006/relationships/image" Target="../media/image102.jpeg"/><Relationship Id="rId7" Type="http://schemas.openxmlformats.org/officeDocument/2006/relationships/image" Target="../media/image106.jpeg"/><Relationship Id="rId12" Type="http://schemas.openxmlformats.org/officeDocument/2006/relationships/image" Target="../media/image111.jpeg"/><Relationship Id="rId17" Type="http://schemas.openxmlformats.org/officeDocument/2006/relationships/image" Target="../media/image116.jpeg"/><Relationship Id="rId2" Type="http://schemas.openxmlformats.org/officeDocument/2006/relationships/image" Target="../media/image8.png"/><Relationship Id="rId16"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jpeg"/><Relationship Id="rId5" Type="http://schemas.openxmlformats.org/officeDocument/2006/relationships/image" Target="../media/image104.jpeg"/><Relationship Id="rId15" Type="http://schemas.openxmlformats.org/officeDocument/2006/relationships/image" Target="../media/image11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png"/><Relationship Id="rId14" Type="http://schemas.openxmlformats.org/officeDocument/2006/relationships/image" Target="../media/image113.jpe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hyperlink" Target="https://thevab.com/insight/its-matter-trust-undecided-voter" TargetMode="External"/><Relationship Id="rId7"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7.xml"/><Relationship Id="rId11" Type="http://schemas.openxmlformats.org/officeDocument/2006/relationships/image" Target="../media/image129.jpeg"/><Relationship Id="rId5" Type="http://schemas.openxmlformats.org/officeDocument/2006/relationships/chart" Target="../charts/chart16.xml"/><Relationship Id="rId10" Type="http://schemas.openxmlformats.org/officeDocument/2006/relationships/chart" Target="../charts/chart19.xml"/><Relationship Id="rId4" Type="http://schemas.openxmlformats.org/officeDocument/2006/relationships/image" Target="../media/image8.png"/><Relationship Id="rId9" Type="http://schemas.openxmlformats.org/officeDocument/2006/relationships/image" Target="../media/image128.jpeg"/></Relationships>
</file>

<file path=ppt/slides/_rels/slide24.xml.rels><?xml version="1.0" encoding="UTF-8" standalone="yes"?>
<Relationships xmlns="http://schemas.openxmlformats.org/package/2006/relationships"><Relationship Id="rId8" Type="http://schemas.openxmlformats.org/officeDocument/2006/relationships/image" Target="../media/image133.jpeg"/><Relationship Id="rId13" Type="http://schemas.openxmlformats.org/officeDocument/2006/relationships/image" Target="../media/image138.jpeg"/><Relationship Id="rId18" Type="http://schemas.openxmlformats.org/officeDocument/2006/relationships/image" Target="../media/image143.jpeg"/><Relationship Id="rId3" Type="http://schemas.openxmlformats.org/officeDocument/2006/relationships/image" Target="../media/image8.png"/><Relationship Id="rId7" Type="http://schemas.openxmlformats.org/officeDocument/2006/relationships/image" Target="../media/image132.jpeg"/><Relationship Id="rId12" Type="http://schemas.openxmlformats.org/officeDocument/2006/relationships/image" Target="../media/image137.jpeg"/><Relationship Id="rId17" Type="http://schemas.openxmlformats.org/officeDocument/2006/relationships/image" Target="../media/image142.jpeg"/><Relationship Id="rId2" Type="http://schemas.openxmlformats.org/officeDocument/2006/relationships/notesSlide" Target="../notesSlides/notesSlide16.xml"/><Relationship Id="rId16" Type="http://schemas.openxmlformats.org/officeDocument/2006/relationships/image" Target="../media/image141.jpeg"/><Relationship Id="rId1" Type="http://schemas.openxmlformats.org/officeDocument/2006/relationships/slideLayout" Target="../slideLayouts/slideLayout2.xml"/><Relationship Id="rId6" Type="http://schemas.openxmlformats.org/officeDocument/2006/relationships/image" Target="../media/image131.jpeg"/><Relationship Id="rId11" Type="http://schemas.openxmlformats.org/officeDocument/2006/relationships/image" Target="../media/image136.jpeg"/><Relationship Id="rId5" Type="http://schemas.openxmlformats.org/officeDocument/2006/relationships/image" Target="../media/image130.jpeg"/><Relationship Id="rId15" Type="http://schemas.openxmlformats.org/officeDocument/2006/relationships/image" Target="../media/image140.jpeg"/><Relationship Id="rId10" Type="http://schemas.openxmlformats.org/officeDocument/2006/relationships/image" Target="../media/image135.jpeg"/><Relationship Id="rId4" Type="http://schemas.openxmlformats.org/officeDocument/2006/relationships/chart" Target="../charts/chart20.xml"/><Relationship Id="rId9" Type="http://schemas.openxmlformats.org/officeDocument/2006/relationships/image" Target="../media/image134.jpeg"/><Relationship Id="rId14" Type="http://schemas.openxmlformats.org/officeDocument/2006/relationships/image" Target="../media/image1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147.png"/><Relationship Id="rId5" Type="http://schemas.openxmlformats.org/officeDocument/2006/relationships/image" Target="../media/image146.jpeg"/><Relationship Id="rId4" Type="http://schemas.openxmlformats.org/officeDocument/2006/relationships/image" Target="../media/image145.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jpe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jpeg"/><Relationship Id="rId9" Type="http://schemas.openxmlformats.org/officeDocument/2006/relationships/image" Target="../media/image155.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9.png"/><Relationship Id="rId7" Type="http://schemas.openxmlformats.org/officeDocument/2006/relationships/image" Target="../media/image161.png"/><Relationship Id="rId2" Type="http://schemas.openxmlformats.org/officeDocument/2006/relationships/hyperlink" Target="https://www.linkedin.com/company/videoadvertisingbureauvab/" TargetMode="External"/><Relationship Id="rId1" Type="http://schemas.openxmlformats.org/officeDocument/2006/relationships/slideLayout" Target="../slideLayouts/slideLayout12.xml"/><Relationship Id="rId6" Type="http://schemas.openxmlformats.org/officeDocument/2006/relationships/hyperlink" Target="https://www.thevab.com/mailing-list/" TargetMode="External"/><Relationship Id="rId5" Type="http://schemas.openxmlformats.org/officeDocument/2006/relationships/image" Target="../media/image160.png"/><Relationship Id="rId4" Type="http://schemas.openxmlformats.org/officeDocument/2006/relationships/hyperlink" Target="https://twitter.com/VABint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7.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5.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6.png"/><Relationship Id="rId2" Type="http://schemas.openxmlformats.org/officeDocument/2006/relationships/hyperlink" Target="https://thevab.com/insight/tvissocial-fall-season" TargetMode="External"/><Relationship Id="rId1" Type="http://schemas.openxmlformats.org/officeDocument/2006/relationships/slideLayout" Target="../slideLayouts/slideLayout3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chart" Target="../charts/chart1.xml"/><Relationship Id="rId21" Type="http://schemas.openxmlformats.org/officeDocument/2006/relationships/image" Target="../media/image47.jpeg"/><Relationship Id="rId7" Type="http://schemas.openxmlformats.org/officeDocument/2006/relationships/chart" Target="../charts/chart5.xml"/><Relationship Id="rId12" Type="http://schemas.openxmlformats.org/officeDocument/2006/relationships/image" Target="../media/image38.png"/><Relationship Id="rId17" Type="http://schemas.openxmlformats.org/officeDocument/2006/relationships/image" Target="../media/image43.jpeg"/><Relationship Id="rId2" Type="http://schemas.openxmlformats.org/officeDocument/2006/relationships/notesSlide" Target="../notesSlides/notesSlide6.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image" Target="../media/image37.jpeg"/><Relationship Id="rId5" Type="http://schemas.openxmlformats.org/officeDocument/2006/relationships/chart" Target="../charts/chart3.xml"/><Relationship Id="rId15" Type="http://schemas.openxmlformats.org/officeDocument/2006/relationships/image" Target="../media/image41.jpeg"/><Relationship Id="rId23" Type="http://schemas.openxmlformats.org/officeDocument/2006/relationships/image" Target="../media/image49.png"/><Relationship Id="rId10" Type="http://schemas.openxmlformats.org/officeDocument/2006/relationships/chart" Target="../charts/chart7.xml"/><Relationship Id="rId19" Type="http://schemas.openxmlformats.org/officeDocument/2006/relationships/image" Target="../media/image45.jpeg"/><Relationship Id="rId4" Type="http://schemas.openxmlformats.org/officeDocument/2006/relationships/chart" Target="../charts/chart2.xml"/><Relationship Id="rId9" Type="http://schemas.openxmlformats.org/officeDocument/2006/relationships/image" Target="../media/image8.png"/><Relationship Id="rId14" Type="http://schemas.openxmlformats.org/officeDocument/2006/relationships/image" Target="../media/image40.jpeg"/><Relationship Id="rId22"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0.jpe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59.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8.png"/><Relationship Id="rId5" Type="http://schemas.openxmlformats.org/officeDocument/2006/relationships/image" Target="../media/image53.jpeg"/><Relationship Id="rId15" Type="http://schemas.openxmlformats.org/officeDocument/2006/relationships/image" Target="../media/image62.jpeg"/><Relationship Id="rId10" Type="http://schemas.openxmlformats.org/officeDocument/2006/relationships/image" Target="../media/image57.jpeg"/><Relationship Id="rId4" Type="http://schemas.openxmlformats.org/officeDocument/2006/relationships/image" Target="../media/image52.png"/><Relationship Id="rId9" Type="http://schemas.openxmlformats.org/officeDocument/2006/relationships/image" Target="../media/image6.png"/><Relationship Id="rId1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F62F0-BE13-4EA2-8467-32F7256A4C7F}"/>
              </a:ext>
            </a:extLst>
          </p:cNvPr>
          <p:cNvSpPr/>
          <p:nvPr/>
        </p:nvSpPr>
        <p:spPr>
          <a:xfrm>
            <a:off x="0" y="3892550"/>
            <a:ext cx="8275076" cy="2965450"/>
          </a:xfrm>
          <a:prstGeom prst="rect">
            <a:avLst/>
          </a:pr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013CBA99-EE19-48C9-A29F-F21E97AC2449}"/>
              </a:ext>
            </a:extLst>
          </p:cNvPr>
          <p:cNvSpPr txBox="1"/>
          <p:nvPr/>
        </p:nvSpPr>
        <p:spPr>
          <a:xfrm>
            <a:off x="10718" y="4171950"/>
            <a:ext cx="8275076" cy="307777"/>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50" normalizeH="0" baseline="0" noProof="0" dirty="0">
                <a:ln>
                  <a:noFill/>
                </a:ln>
                <a:solidFill>
                  <a:srgbClr val="FF0000"/>
                </a:solidFill>
                <a:effectLst/>
                <a:uLnTx/>
                <a:uFillTx/>
                <a:latin typeface="Trebuchet MS"/>
                <a:ea typeface="+mn-ea"/>
                <a:cs typeface="Trebuchet MS"/>
              </a:rPr>
              <a:t>VAB </a:t>
            </a:r>
            <a:r>
              <a:rPr lang="en-US" sz="1400" spc="250" dirty="0">
                <a:solidFill>
                  <a:srgbClr val="FF0000"/>
                </a:solidFill>
                <a:latin typeface="Trebuchet MS"/>
              </a:rPr>
              <a:t>– INSIGHTS REPORT - </a:t>
            </a:r>
            <a:r>
              <a:rPr kumimoji="0" lang="en-US" sz="1400" b="0" i="0" u="none" strike="noStrike" kern="1200" cap="none" spc="250" normalizeH="0" baseline="0" noProof="0" dirty="0">
                <a:ln>
                  <a:noFill/>
                </a:ln>
                <a:solidFill>
                  <a:srgbClr val="FF0000"/>
                </a:solidFill>
                <a:effectLst/>
                <a:uLnTx/>
                <a:uFillTx/>
                <a:latin typeface="Trebuchet MS"/>
                <a:ea typeface="+mn-ea"/>
                <a:cs typeface="Trebuchet MS"/>
              </a:rPr>
              <a:t>2019</a:t>
            </a:r>
          </a:p>
        </p:txBody>
      </p:sp>
      <p:sp>
        <p:nvSpPr>
          <p:cNvPr id="6" name="TextBox 5">
            <a:extLst>
              <a:ext uri="{FF2B5EF4-FFF2-40B4-BE49-F238E27FC236}">
                <a16:creationId xmlns:a16="http://schemas.microsoft.com/office/drawing/2014/main" id="{D88CA8AA-8AC3-4D18-86D8-8F444B17DB63}"/>
              </a:ext>
            </a:extLst>
          </p:cNvPr>
          <p:cNvSpPr txBox="1"/>
          <p:nvPr/>
        </p:nvSpPr>
        <p:spPr>
          <a:xfrm>
            <a:off x="1280111" y="4575577"/>
            <a:ext cx="5736291" cy="284693"/>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white"/>
                </a:solidFill>
                <a:effectLst/>
                <a:uLnTx/>
                <a:uFillTx/>
                <a:latin typeface="Trebuchet MS"/>
                <a:ea typeface="+mn-ea"/>
                <a:cs typeface="Trebuchet MS"/>
              </a:rPr>
              <a:t>.................</a:t>
            </a:r>
          </a:p>
        </p:txBody>
      </p:sp>
      <p:sp>
        <p:nvSpPr>
          <p:cNvPr id="7" name="TextBox 6">
            <a:extLst>
              <a:ext uri="{FF2B5EF4-FFF2-40B4-BE49-F238E27FC236}">
                <a16:creationId xmlns:a16="http://schemas.microsoft.com/office/drawing/2014/main" id="{BC1C7BC9-BD33-498C-9E5D-30DE245AF4D7}"/>
              </a:ext>
            </a:extLst>
          </p:cNvPr>
          <p:cNvSpPr txBox="1"/>
          <p:nvPr/>
        </p:nvSpPr>
        <p:spPr>
          <a:xfrm>
            <a:off x="25958" y="4982203"/>
            <a:ext cx="8244597" cy="707886"/>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Trebuchet MS"/>
                <a:cs typeface="Trebuchet MS"/>
              </a:rPr>
              <a:t>America’s Newest Pastime</a:t>
            </a:r>
          </a:p>
        </p:txBody>
      </p:sp>
      <p:sp>
        <p:nvSpPr>
          <p:cNvPr id="8" name="TextBox 7">
            <a:extLst>
              <a:ext uri="{FF2B5EF4-FFF2-40B4-BE49-F238E27FC236}">
                <a16:creationId xmlns:a16="http://schemas.microsoft.com/office/drawing/2014/main" id="{175E37DE-4713-4DE7-9DC2-316E0C572885}"/>
              </a:ext>
            </a:extLst>
          </p:cNvPr>
          <p:cNvSpPr txBox="1"/>
          <p:nvPr/>
        </p:nvSpPr>
        <p:spPr>
          <a:xfrm>
            <a:off x="0" y="5874159"/>
            <a:ext cx="8270555" cy="584775"/>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FF"/>
                </a:solidFill>
                <a:effectLst/>
                <a:uLnTx/>
                <a:uFillTx/>
                <a:latin typeface="Trebuchet MS"/>
                <a:ea typeface="+mn-ea"/>
                <a:cs typeface="+mn-cs"/>
              </a:rPr>
              <a:t>The Rise Of News &amp; Politics As ‘Sport’</a:t>
            </a:r>
          </a:p>
        </p:txBody>
      </p:sp>
      <p:pic>
        <p:nvPicPr>
          <p:cNvPr id="9" name="Picture 8">
            <a:extLst>
              <a:ext uri="{FF2B5EF4-FFF2-40B4-BE49-F238E27FC236}">
                <a16:creationId xmlns:a16="http://schemas.microsoft.com/office/drawing/2014/main" id="{594AF6BD-1862-4E3D-9883-FB6A7980EA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38" y="184648"/>
            <a:ext cx="1516655" cy="798615"/>
          </a:xfrm>
          <a:prstGeom prst="rect">
            <a:avLst/>
          </a:prstGeom>
        </p:spPr>
      </p:pic>
    </p:spTree>
    <p:extLst>
      <p:ext uri="{BB962C8B-B14F-4D97-AF65-F5344CB8AC3E}">
        <p14:creationId xmlns:p14="http://schemas.microsoft.com/office/powerpoint/2010/main" val="352457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3076" name="Picture 4" descr="Image result for sean hannity">
            <a:extLst>
              <a:ext uri="{FF2B5EF4-FFF2-40B4-BE49-F238E27FC236}">
                <a16:creationId xmlns:a16="http://schemas.microsoft.com/office/drawing/2014/main" id="{000CBC30-41F8-4A46-AB8E-B97BD745B8A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26140" y="1843079"/>
            <a:ext cx="1757938" cy="1716922"/>
          </a:xfrm>
          <a:prstGeom prst="roundRect">
            <a:avLst/>
          </a:prstGeom>
          <a:noFill/>
          <a:ln w="12700">
            <a:noFill/>
          </a:ln>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3323FEE1-E2D9-4662-B83C-0BD9AFC00E3A}"/>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7" name="Rectangle 6">
            <a:extLst>
              <a:ext uri="{FF2B5EF4-FFF2-40B4-BE49-F238E27FC236}">
                <a16:creationId xmlns:a16="http://schemas.microsoft.com/office/drawing/2014/main" id="{6ED1E21E-343C-4A4E-A6C2-E077F1191345}"/>
              </a:ext>
            </a:extLst>
          </p:cNvPr>
          <p:cNvSpPr/>
          <p:nvPr/>
        </p:nvSpPr>
        <p:spPr>
          <a:xfrm>
            <a:off x="2055218" y="6649838"/>
            <a:ext cx="8081565"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3C5A708C-CE33-4BCF-BD1C-C561909DD7D7}"/>
              </a:ext>
            </a:extLst>
          </p:cNvPr>
          <p:cNvSpPr txBox="1"/>
          <p:nvPr/>
        </p:nvSpPr>
        <p:spPr>
          <a:xfrm>
            <a:off x="82658" y="6449879"/>
            <a:ext cx="21198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Followers as of 8/29/2019</a:t>
            </a:r>
          </a:p>
        </p:txBody>
      </p:sp>
      <p:pic>
        <p:nvPicPr>
          <p:cNvPr id="56" name="Picture 55">
            <a:extLst>
              <a:ext uri="{FF2B5EF4-FFF2-40B4-BE49-F238E27FC236}">
                <a16:creationId xmlns:a16="http://schemas.microsoft.com/office/drawing/2014/main" id="{BB8CCE98-771E-4814-BC69-D686C9437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0197" y="6366797"/>
            <a:ext cx="771881" cy="439495"/>
          </a:xfrm>
          <a:prstGeom prst="rect">
            <a:avLst/>
          </a:prstGeom>
        </p:spPr>
      </p:pic>
      <p:pic>
        <p:nvPicPr>
          <p:cNvPr id="1026" name="Picture 2" descr="Image result for anderson cooper">
            <a:extLst>
              <a:ext uri="{FF2B5EF4-FFF2-40B4-BE49-F238E27FC236}">
                <a16:creationId xmlns:a16="http://schemas.microsoft.com/office/drawing/2014/main" id="{F1B12C86-EF2A-4E96-ACA8-1BABE9081F7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467" y="1822490"/>
            <a:ext cx="1705643" cy="1705646"/>
          </a:xfrm>
          <a:prstGeom prst="roundRect">
            <a:avLst/>
          </a:prstGeom>
          <a:noFill/>
          <a:ln w="12700">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459996-AB30-4028-89AD-E40D23EDB4E7}"/>
              </a:ext>
            </a:extLst>
          </p:cNvPr>
          <p:cNvSpPr txBox="1"/>
          <p:nvPr/>
        </p:nvSpPr>
        <p:spPr>
          <a:xfrm>
            <a:off x="314687" y="3583673"/>
            <a:ext cx="1700538"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10MM Followers</a:t>
            </a:r>
          </a:p>
        </p:txBody>
      </p:sp>
      <p:sp>
        <p:nvSpPr>
          <p:cNvPr id="9" name="TextBox 8">
            <a:extLst>
              <a:ext uri="{FF2B5EF4-FFF2-40B4-BE49-F238E27FC236}">
                <a16:creationId xmlns:a16="http://schemas.microsoft.com/office/drawing/2014/main" id="{182D4577-D924-4388-955B-CED5D2211B8C}"/>
              </a:ext>
            </a:extLst>
          </p:cNvPr>
          <p:cNvSpPr txBox="1"/>
          <p:nvPr/>
        </p:nvSpPr>
        <p:spPr>
          <a:xfrm>
            <a:off x="188977" y="1492089"/>
            <a:ext cx="183062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Anderson Cooper</a:t>
            </a:r>
          </a:p>
        </p:txBody>
      </p:sp>
      <p:pic>
        <p:nvPicPr>
          <p:cNvPr id="18" name="Picture 17">
            <a:extLst>
              <a:ext uri="{FF2B5EF4-FFF2-40B4-BE49-F238E27FC236}">
                <a16:creationId xmlns:a16="http://schemas.microsoft.com/office/drawing/2014/main" id="{FDE06043-44F6-4431-8A28-0E760075FD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694" y="3598408"/>
            <a:ext cx="247529" cy="247529"/>
          </a:xfrm>
          <a:prstGeom prst="rect">
            <a:avLst/>
          </a:prstGeom>
          <a:ln>
            <a:noFill/>
          </a:ln>
        </p:spPr>
      </p:pic>
      <p:grpSp>
        <p:nvGrpSpPr>
          <p:cNvPr id="24" name="Group 23">
            <a:extLst>
              <a:ext uri="{FF2B5EF4-FFF2-40B4-BE49-F238E27FC236}">
                <a16:creationId xmlns:a16="http://schemas.microsoft.com/office/drawing/2014/main" id="{05204618-9A0C-4D48-8A42-E9DB3E7EF852}"/>
              </a:ext>
            </a:extLst>
          </p:cNvPr>
          <p:cNvGrpSpPr/>
          <p:nvPr/>
        </p:nvGrpSpPr>
        <p:grpSpPr>
          <a:xfrm>
            <a:off x="143740" y="3973911"/>
            <a:ext cx="1830622" cy="2368583"/>
            <a:chOff x="3454883" y="1032849"/>
            <a:chExt cx="1830622" cy="2368583"/>
          </a:xfrm>
        </p:grpSpPr>
        <p:sp>
          <p:nvSpPr>
            <p:cNvPr id="15" name="TextBox 14">
              <a:extLst>
                <a:ext uri="{FF2B5EF4-FFF2-40B4-BE49-F238E27FC236}">
                  <a16:creationId xmlns:a16="http://schemas.microsoft.com/office/drawing/2014/main" id="{90FAAB2C-BC45-4EAC-8596-F2EEB013928A}"/>
                </a:ext>
              </a:extLst>
            </p:cNvPr>
            <p:cNvSpPr txBox="1"/>
            <p:nvPr/>
          </p:nvSpPr>
          <p:spPr>
            <a:xfrm>
              <a:off x="3561931" y="3124433"/>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2.8MM Followers</a:t>
              </a:r>
            </a:p>
          </p:txBody>
        </p:sp>
        <p:sp>
          <p:nvSpPr>
            <p:cNvPr id="21" name="TextBox 20">
              <a:extLst>
                <a:ext uri="{FF2B5EF4-FFF2-40B4-BE49-F238E27FC236}">
                  <a16:creationId xmlns:a16="http://schemas.microsoft.com/office/drawing/2014/main" id="{F0B9E77A-5BA1-4342-957A-345F7C9F19DE}"/>
                </a:ext>
              </a:extLst>
            </p:cNvPr>
            <p:cNvSpPr txBox="1"/>
            <p:nvPr/>
          </p:nvSpPr>
          <p:spPr>
            <a:xfrm>
              <a:off x="3454883" y="1032849"/>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Laura Ingraham</a:t>
              </a:r>
            </a:p>
          </p:txBody>
        </p:sp>
        <p:pic>
          <p:nvPicPr>
            <p:cNvPr id="58" name="Picture 57">
              <a:extLst>
                <a:ext uri="{FF2B5EF4-FFF2-40B4-BE49-F238E27FC236}">
                  <a16:creationId xmlns:a16="http://schemas.microsoft.com/office/drawing/2014/main" id="{047C73DC-0BFD-4B27-A912-BCB5B2D01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6337" y="3139168"/>
              <a:ext cx="247529" cy="247529"/>
            </a:xfrm>
            <a:prstGeom prst="rect">
              <a:avLst/>
            </a:prstGeom>
          </p:spPr>
        </p:pic>
      </p:grpSp>
      <p:sp>
        <p:nvSpPr>
          <p:cNvPr id="36" name="TextBox 35">
            <a:extLst>
              <a:ext uri="{FF2B5EF4-FFF2-40B4-BE49-F238E27FC236}">
                <a16:creationId xmlns:a16="http://schemas.microsoft.com/office/drawing/2014/main" id="{F39CD5F4-21EA-4485-B1D1-89B38CE27DF6}"/>
              </a:ext>
            </a:extLst>
          </p:cNvPr>
          <p:cNvSpPr txBox="1"/>
          <p:nvPr/>
        </p:nvSpPr>
        <p:spPr>
          <a:xfrm>
            <a:off x="6189581" y="1453964"/>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Conor</a:t>
            </a: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McGregor</a:t>
            </a:r>
          </a:p>
        </p:txBody>
      </p:sp>
      <p:sp>
        <p:nvSpPr>
          <p:cNvPr id="37" name="TextBox 36">
            <a:extLst>
              <a:ext uri="{FF2B5EF4-FFF2-40B4-BE49-F238E27FC236}">
                <a16:creationId xmlns:a16="http://schemas.microsoft.com/office/drawing/2014/main" id="{6E8376AD-34E7-4C2C-9AA0-CB038727BC22}"/>
              </a:ext>
            </a:extLst>
          </p:cNvPr>
          <p:cNvSpPr txBox="1"/>
          <p:nvPr/>
        </p:nvSpPr>
        <p:spPr>
          <a:xfrm>
            <a:off x="6329600" y="3583675"/>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7.7MM Followers</a:t>
            </a:r>
          </a:p>
        </p:txBody>
      </p:sp>
      <p:pic>
        <p:nvPicPr>
          <p:cNvPr id="61" name="Picture 60">
            <a:extLst>
              <a:ext uri="{FF2B5EF4-FFF2-40B4-BE49-F238E27FC236}">
                <a16:creationId xmlns:a16="http://schemas.microsoft.com/office/drawing/2014/main" id="{18F151F9-9B23-4300-B916-BE02FDE52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694" y="3598410"/>
            <a:ext cx="247529" cy="247529"/>
          </a:xfrm>
          <a:prstGeom prst="rect">
            <a:avLst/>
          </a:prstGeom>
        </p:spPr>
      </p:pic>
      <p:sp>
        <p:nvSpPr>
          <p:cNvPr id="22" name="TextBox 21">
            <a:extLst>
              <a:ext uri="{FF2B5EF4-FFF2-40B4-BE49-F238E27FC236}">
                <a16:creationId xmlns:a16="http://schemas.microsoft.com/office/drawing/2014/main" id="{1D225345-67E3-4763-B670-04FD2F36EF4F}"/>
              </a:ext>
            </a:extLst>
          </p:cNvPr>
          <p:cNvSpPr txBox="1"/>
          <p:nvPr/>
        </p:nvSpPr>
        <p:spPr>
          <a:xfrm>
            <a:off x="8167829" y="3952753"/>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Danica Patrick</a:t>
            </a:r>
          </a:p>
        </p:txBody>
      </p:sp>
      <p:sp>
        <p:nvSpPr>
          <p:cNvPr id="17" name="TextBox 16">
            <a:extLst>
              <a:ext uri="{FF2B5EF4-FFF2-40B4-BE49-F238E27FC236}">
                <a16:creationId xmlns:a16="http://schemas.microsoft.com/office/drawing/2014/main" id="{F1E87CF7-C0F3-42A9-81C4-ABE9BE601880}"/>
              </a:ext>
            </a:extLst>
          </p:cNvPr>
          <p:cNvSpPr txBox="1"/>
          <p:nvPr/>
        </p:nvSpPr>
        <p:spPr>
          <a:xfrm>
            <a:off x="8331208" y="6061340"/>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1.8MM Followers</a:t>
            </a:r>
          </a:p>
        </p:txBody>
      </p:sp>
      <p:pic>
        <p:nvPicPr>
          <p:cNvPr id="62" name="Picture 61">
            <a:extLst>
              <a:ext uri="{FF2B5EF4-FFF2-40B4-BE49-F238E27FC236}">
                <a16:creationId xmlns:a16="http://schemas.microsoft.com/office/drawing/2014/main" id="{896EA19F-CAE6-4537-AD37-EA989262A9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6590" y="3598407"/>
            <a:ext cx="247529" cy="247529"/>
          </a:xfrm>
          <a:prstGeom prst="rect">
            <a:avLst/>
          </a:prstGeom>
        </p:spPr>
      </p:pic>
      <p:sp>
        <p:nvSpPr>
          <p:cNvPr id="19" name="TextBox 18">
            <a:extLst>
              <a:ext uri="{FF2B5EF4-FFF2-40B4-BE49-F238E27FC236}">
                <a16:creationId xmlns:a16="http://schemas.microsoft.com/office/drawing/2014/main" id="{0B10513F-9CE8-4A32-9946-6CDA54594134}"/>
              </a:ext>
            </a:extLst>
          </p:cNvPr>
          <p:cNvSpPr txBox="1"/>
          <p:nvPr/>
        </p:nvSpPr>
        <p:spPr>
          <a:xfrm>
            <a:off x="10243761" y="3949823"/>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Julian Edelman</a:t>
            </a:r>
          </a:p>
        </p:txBody>
      </p:sp>
      <p:sp>
        <p:nvSpPr>
          <p:cNvPr id="13" name="TextBox 12">
            <a:extLst>
              <a:ext uri="{FF2B5EF4-FFF2-40B4-BE49-F238E27FC236}">
                <a16:creationId xmlns:a16="http://schemas.microsoft.com/office/drawing/2014/main" id="{3AFFC703-C476-4C0C-A05D-24F3B34B9C6E}"/>
              </a:ext>
            </a:extLst>
          </p:cNvPr>
          <p:cNvSpPr txBox="1"/>
          <p:nvPr/>
        </p:nvSpPr>
        <p:spPr>
          <a:xfrm>
            <a:off x="10370546" y="6067656"/>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1.3MM Followers</a:t>
            </a:r>
          </a:p>
        </p:txBody>
      </p:sp>
      <p:pic>
        <p:nvPicPr>
          <p:cNvPr id="64" name="Picture 63">
            <a:extLst>
              <a:ext uri="{FF2B5EF4-FFF2-40B4-BE49-F238E27FC236}">
                <a16:creationId xmlns:a16="http://schemas.microsoft.com/office/drawing/2014/main" id="{4A2F4143-C763-49FF-944B-42603D04E5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9573" y="6082893"/>
            <a:ext cx="247529" cy="247529"/>
          </a:xfrm>
          <a:prstGeom prst="rect">
            <a:avLst/>
          </a:prstGeom>
        </p:spPr>
      </p:pic>
      <p:cxnSp>
        <p:nvCxnSpPr>
          <p:cNvPr id="2055" name="Straight Connector 2054">
            <a:extLst>
              <a:ext uri="{FF2B5EF4-FFF2-40B4-BE49-F238E27FC236}">
                <a16:creationId xmlns:a16="http://schemas.microsoft.com/office/drawing/2014/main" id="{00D2A433-13F0-4F21-BCF6-D54B193F5ADA}"/>
              </a:ext>
            </a:extLst>
          </p:cNvPr>
          <p:cNvCxnSpPr>
            <a:cxnSpLocks/>
          </p:cNvCxnSpPr>
          <p:nvPr/>
        </p:nvCxnSpPr>
        <p:spPr>
          <a:xfrm>
            <a:off x="6096000" y="1287624"/>
            <a:ext cx="0" cy="501181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57" name="TextBox 2056">
            <a:extLst>
              <a:ext uri="{FF2B5EF4-FFF2-40B4-BE49-F238E27FC236}">
                <a16:creationId xmlns:a16="http://schemas.microsoft.com/office/drawing/2014/main" id="{38C1120B-E9F8-4203-9F24-8B7D5FDA8C6F}"/>
              </a:ext>
            </a:extLst>
          </p:cNvPr>
          <p:cNvSpPr txBox="1"/>
          <p:nvPr/>
        </p:nvSpPr>
        <p:spPr>
          <a:xfrm>
            <a:off x="1" y="1067644"/>
            <a:ext cx="609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TV News Personalities</a:t>
            </a:r>
          </a:p>
        </p:txBody>
      </p:sp>
      <p:sp>
        <p:nvSpPr>
          <p:cNvPr id="85" name="TextBox 84">
            <a:extLst>
              <a:ext uri="{FF2B5EF4-FFF2-40B4-BE49-F238E27FC236}">
                <a16:creationId xmlns:a16="http://schemas.microsoft.com/office/drawing/2014/main" id="{7D2CE282-503E-4CDD-9E24-F96C64AFB8B4}"/>
              </a:ext>
            </a:extLst>
          </p:cNvPr>
          <p:cNvSpPr txBox="1"/>
          <p:nvPr/>
        </p:nvSpPr>
        <p:spPr>
          <a:xfrm>
            <a:off x="6096000" y="1064350"/>
            <a:ext cx="609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Professional Athletes</a:t>
            </a:r>
          </a:p>
        </p:txBody>
      </p:sp>
      <p:sp>
        <p:nvSpPr>
          <p:cNvPr id="51" name="Rectangle 50">
            <a:extLst>
              <a:ext uri="{FF2B5EF4-FFF2-40B4-BE49-F238E27FC236}">
                <a16:creationId xmlns:a16="http://schemas.microsoft.com/office/drawing/2014/main" id="{AA109B04-2697-45FC-93B0-AEF54D9318D9}"/>
              </a:ext>
            </a:extLst>
          </p:cNvPr>
          <p:cNvSpPr/>
          <p:nvPr/>
        </p:nvSpPr>
        <p:spPr>
          <a:xfrm>
            <a:off x="143740" y="101305"/>
            <a:ext cx="120482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prstClr val="white"/>
                </a:solidFill>
                <a:effectLst/>
                <a:uLnTx/>
                <a:uFillTx/>
                <a:latin typeface="Open Sans" panose="020B0606030504020204" pitchFamily="34" charset="0"/>
                <a:ea typeface="+mn-ea"/>
                <a:cs typeface="+mn-cs"/>
              </a:rPr>
              <a:t>This Connection Extends To News Personalities Who Have Social Media Followings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prstClr val="white"/>
                </a:solidFill>
                <a:effectLst/>
                <a:uLnTx/>
                <a:uFillTx/>
                <a:latin typeface="Open Sans" panose="020B0606030504020204" pitchFamily="34" charset="0"/>
                <a:ea typeface="+mn-ea"/>
                <a:cs typeface="+mn-cs"/>
              </a:rPr>
              <a:t>That Are Equivalent To, Or Greater Than, Some Of The World’s Most Popular Athletes</a:t>
            </a:r>
          </a:p>
        </p:txBody>
      </p:sp>
      <p:pic>
        <p:nvPicPr>
          <p:cNvPr id="6" name="Picture 5">
            <a:extLst>
              <a:ext uri="{FF2B5EF4-FFF2-40B4-BE49-F238E27FC236}">
                <a16:creationId xmlns:a16="http://schemas.microsoft.com/office/drawing/2014/main" id="{1EA39D20-C3DA-48F3-9CF2-7C218C1C89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57097" y="4343011"/>
            <a:ext cx="1668576" cy="1702208"/>
          </a:xfrm>
          <a:prstGeom prst="roundRect">
            <a:avLst/>
          </a:prstGeom>
          <a:noFill/>
          <a:ln w="12700">
            <a:noFill/>
          </a:ln>
        </p:spPr>
      </p:pic>
      <p:grpSp>
        <p:nvGrpSpPr>
          <p:cNvPr id="55" name="Group 54">
            <a:extLst>
              <a:ext uri="{FF2B5EF4-FFF2-40B4-BE49-F238E27FC236}">
                <a16:creationId xmlns:a16="http://schemas.microsoft.com/office/drawing/2014/main" id="{298DF8D8-F57A-4854-A9A2-169C009F55C8}"/>
              </a:ext>
            </a:extLst>
          </p:cNvPr>
          <p:cNvGrpSpPr/>
          <p:nvPr/>
        </p:nvGrpSpPr>
        <p:grpSpPr>
          <a:xfrm>
            <a:off x="2200376" y="3584899"/>
            <a:ext cx="1632911" cy="276999"/>
            <a:chOff x="3705551" y="3037243"/>
            <a:chExt cx="1632911" cy="276999"/>
          </a:xfrm>
        </p:grpSpPr>
        <p:sp>
          <p:nvSpPr>
            <p:cNvPr id="60" name="TextBox 59">
              <a:extLst>
                <a:ext uri="{FF2B5EF4-FFF2-40B4-BE49-F238E27FC236}">
                  <a16:creationId xmlns:a16="http://schemas.microsoft.com/office/drawing/2014/main" id="{9628A08F-2A13-4D7C-83C6-4F9078F8CA39}"/>
                </a:ext>
              </a:extLst>
            </p:cNvPr>
            <p:cNvSpPr txBox="1"/>
            <p:nvPr/>
          </p:nvSpPr>
          <p:spPr>
            <a:xfrm>
              <a:off x="385192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9.7MM Followers</a:t>
              </a:r>
            </a:p>
          </p:txBody>
        </p:sp>
        <p:pic>
          <p:nvPicPr>
            <p:cNvPr id="65" name="Picture 64">
              <a:extLst>
                <a:ext uri="{FF2B5EF4-FFF2-40B4-BE49-F238E27FC236}">
                  <a16:creationId xmlns:a16="http://schemas.microsoft.com/office/drawing/2014/main" id="{E6A461A5-0282-45A1-BD96-517AB4D2F8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5551" y="3051978"/>
              <a:ext cx="247529" cy="247529"/>
            </a:xfrm>
            <a:prstGeom prst="rect">
              <a:avLst/>
            </a:prstGeom>
          </p:spPr>
        </p:pic>
      </p:grpSp>
      <p:sp>
        <p:nvSpPr>
          <p:cNvPr id="66" name="TextBox 65">
            <a:extLst>
              <a:ext uri="{FF2B5EF4-FFF2-40B4-BE49-F238E27FC236}">
                <a16:creationId xmlns:a16="http://schemas.microsoft.com/office/drawing/2014/main" id="{322407D0-ECEA-492D-8105-86A299F58BB1}"/>
              </a:ext>
            </a:extLst>
          </p:cNvPr>
          <p:cNvSpPr txBox="1"/>
          <p:nvPr/>
        </p:nvSpPr>
        <p:spPr>
          <a:xfrm>
            <a:off x="2104863" y="1495198"/>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Rachel Maddow</a:t>
            </a:r>
          </a:p>
        </p:txBody>
      </p:sp>
      <p:sp>
        <p:nvSpPr>
          <p:cNvPr id="67" name="TextBox 66">
            <a:extLst>
              <a:ext uri="{FF2B5EF4-FFF2-40B4-BE49-F238E27FC236}">
                <a16:creationId xmlns:a16="http://schemas.microsoft.com/office/drawing/2014/main" id="{4D2F4F58-B3B1-422F-ABC2-E9F45B8BF244}"/>
              </a:ext>
            </a:extLst>
          </p:cNvPr>
          <p:cNvSpPr txBox="1"/>
          <p:nvPr/>
        </p:nvSpPr>
        <p:spPr>
          <a:xfrm>
            <a:off x="4185588" y="3967810"/>
            <a:ext cx="16214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Chris Cuomo</a:t>
            </a:r>
          </a:p>
        </p:txBody>
      </p:sp>
      <p:grpSp>
        <p:nvGrpSpPr>
          <p:cNvPr id="69" name="Group 68">
            <a:extLst>
              <a:ext uri="{FF2B5EF4-FFF2-40B4-BE49-F238E27FC236}">
                <a16:creationId xmlns:a16="http://schemas.microsoft.com/office/drawing/2014/main" id="{EA56A37D-A319-466C-A281-9D341ADFF342}"/>
              </a:ext>
            </a:extLst>
          </p:cNvPr>
          <p:cNvGrpSpPr/>
          <p:nvPr/>
        </p:nvGrpSpPr>
        <p:grpSpPr>
          <a:xfrm>
            <a:off x="4153584" y="6069951"/>
            <a:ext cx="1632911" cy="276999"/>
            <a:chOff x="3714882" y="3037243"/>
            <a:chExt cx="1632911" cy="276999"/>
          </a:xfrm>
        </p:grpSpPr>
        <p:sp>
          <p:nvSpPr>
            <p:cNvPr id="70" name="TextBox 69">
              <a:extLst>
                <a:ext uri="{FF2B5EF4-FFF2-40B4-BE49-F238E27FC236}">
                  <a16:creationId xmlns:a16="http://schemas.microsoft.com/office/drawing/2014/main" id="{939435E1-DFC4-437F-9EDC-1426AE954F71}"/>
                </a:ext>
              </a:extLst>
            </p:cNvPr>
            <p:cNvSpPr txBox="1"/>
            <p:nvPr/>
          </p:nvSpPr>
          <p:spPr>
            <a:xfrm>
              <a:off x="3861258"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1.4MM Followers</a:t>
              </a:r>
            </a:p>
          </p:txBody>
        </p:sp>
        <p:pic>
          <p:nvPicPr>
            <p:cNvPr id="71" name="Picture 70">
              <a:extLst>
                <a:ext uri="{FF2B5EF4-FFF2-40B4-BE49-F238E27FC236}">
                  <a16:creationId xmlns:a16="http://schemas.microsoft.com/office/drawing/2014/main" id="{AC327768-F7FE-4178-8E2C-8D4B503D9E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882" y="3051978"/>
              <a:ext cx="247529" cy="247529"/>
            </a:xfrm>
            <a:prstGeom prst="rect">
              <a:avLst/>
            </a:prstGeom>
          </p:spPr>
        </p:pic>
      </p:grpSp>
      <p:grpSp>
        <p:nvGrpSpPr>
          <p:cNvPr id="73" name="Group 72">
            <a:extLst>
              <a:ext uri="{FF2B5EF4-FFF2-40B4-BE49-F238E27FC236}">
                <a16:creationId xmlns:a16="http://schemas.microsoft.com/office/drawing/2014/main" id="{DA1ED1BD-0DD8-4822-AF6B-9679822052DC}"/>
              </a:ext>
            </a:extLst>
          </p:cNvPr>
          <p:cNvGrpSpPr/>
          <p:nvPr/>
        </p:nvGrpSpPr>
        <p:grpSpPr>
          <a:xfrm>
            <a:off x="4142699" y="3579734"/>
            <a:ext cx="1632911" cy="276999"/>
            <a:chOff x="3705551" y="3037243"/>
            <a:chExt cx="1632911" cy="276999"/>
          </a:xfrm>
        </p:grpSpPr>
        <p:sp>
          <p:nvSpPr>
            <p:cNvPr id="74" name="TextBox 73">
              <a:extLst>
                <a:ext uri="{FF2B5EF4-FFF2-40B4-BE49-F238E27FC236}">
                  <a16:creationId xmlns:a16="http://schemas.microsoft.com/office/drawing/2014/main" id="{FE41D4AE-4A31-4677-9B60-60F0697AF67F}"/>
                </a:ext>
              </a:extLst>
            </p:cNvPr>
            <p:cNvSpPr txBox="1"/>
            <p:nvPr/>
          </p:nvSpPr>
          <p:spPr>
            <a:xfrm>
              <a:off x="385192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4.2MM Followers</a:t>
              </a:r>
            </a:p>
          </p:txBody>
        </p:sp>
        <p:pic>
          <p:nvPicPr>
            <p:cNvPr id="75" name="Picture 74">
              <a:extLst>
                <a:ext uri="{FF2B5EF4-FFF2-40B4-BE49-F238E27FC236}">
                  <a16:creationId xmlns:a16="http://schemas.microsoft.com/office/drawing/2014/main" id="{4359037D-900C-4FCA-8775-D8A8BFA562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5551" y="3051978"/>
              <a:ext cx="247529" cy="247529"/>
            </a:xfrm>
            <a:prstGeom prst="rect">
              <a:avLst/>
            </a:prstGeom>
          </p:spPr>
        </p:pic>
      </p:grpSp>
      <p:pic>
        <p:nvPicPr>
          <p:cNvPr id="11" name="Picture 10">
            <a:extLst>
              <a:ext uri="{FF2B5EF4-FFF2-40B4-BE49-F238E27FC236}">
                <a16:creationId xmlns:a16="http://schemas.microsoft.com/office/drawing/2014/main" id="{58985FCA-3F8C-48BD-943B-FEBDC2606A1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35773" y="4350966"/>
            <a:ext cx="1658468" cy="1727373"/>
          </a:xfrm>
          <a:prstGeom prst="roundRect">
            <a:avLst/>
          </a:prstGeom>
          <a:noFill/>
          <a:ln w="12700">
            <a:noFill/>
          </a:ln>
        </p:spPr>
      </p:pic>
      <p:pic>
        <p:nvPicPr>
          <p:cNvPr id="12" name="Picture 11">
            <a:extLst>
              <a:ext uri="{FF2B5EF4-FFF2-40B4-BE49-F238E27FC236}">
                <a16:creationId xmlns:a16="http://schemas.microsoft.com/office/drawing/2014/main" id="{3E9FC4AD-724C-4DDE-8C88-2CA7617593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4271" y="4322181"/>
            <a:ext cx="1668576" cy="1743314"/>
          </a:xfrm>
          <a:prstGeom prst="roundRect">
            <a:avLst/>
          </a:prstGeom>
          <a:noFill/>
          <a:ln w="12700">
            <a:noFill/>
          </a:ln>
        </p:spPr>
      </p:pic>
      <p:sp>
        <p:nvSpPr>
          <p:cNvPr id="76" name="TextBox 75">
            <a:extLst>
              <a:ext uri="{FF2B5EF4-FFF2-40B4-BE49-F238E27FC236}">
                <a16:creationId xmlns:a16="http://schemas.microsoft.com/office/drawing/2014/main" id="{B4108959-5358-4A47-ADA6-494E3F266F2B}"/>
              </a:ext>
            </a:extLst>
          </p:cNvPr>
          <p:cNvSpPr txBox="1"/>
          <p:nvPr/>
        </p:nvSpPr>
        <p:spPr>
          <a:xfrm>
            <a:off x="2098768" y="3970919"/>
            <a:ext cx="19831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Lawrence O’Donnell</a:t>
            </a:r>
          </a:p>
        </p:txBody>
      </p:sp>
      <p:grpSp>
        <p:nvGrpSpPr>
          <p:cNvPr id="77" name="Group 76">
            <a:extLst>
              <a:ext uri="{FF2B5EF4-FFF2-40B4-BE49-F238E27FC236}">
                <a16:creationId xmlns:a16="http://schemas.microsoft.com/office/drawing/2014/main" id="{32E7F796-E6A1-461C-B602-26C0DA87513D}"/>
              </a:ext>
            </a:extLst>
          </p:cNvPr>
          <p:cNvGrpSpPr/>
          <p:nvPr/>
        </p:nvGrpSpPr>
        <p:grpSpPr>
          <a:xfrm>
            <a:off x="2197268" y="6063729"/>
            <a:ext cx="1632911" cy="276999"/>
            <a:chOff x="3714882" y="3037243"/>
            <a:chExt cx="1632911" cy="276999"/>
          </a:xfrm>
        </p:grpSpPr>
        <p:sp>
          <p:nvSpPr>
            <p:cNvPr id="78" name="TextBox 77">
              <a:extLst>
                <a:ext uri="{FF2B5EF4-FFF2-40B4-BE49-F238E27FC236}">
                  <a16:creationId xmlns:a16="http://schemas.microsoft.com/office/drawing/2014/main" id="{AAA66436-29E7-49E8-8C26-DC1537DF2B39}"/>
                </a:ext>
              </a:extLst>
            </p:cNvPr>
            <p:cNvSpPr txBox="1"/>
            <p:nvPr/>
          </p:nvSpPr>
          <p:spPr>
            <a:xfrm>
              <a:off x="3861258"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2.6MM Followers</a:t>
              </a:r>
            </a:p>
          </p:txBody>
        </p:sp>
        <p:pic>
          <p:nvPicPr>
            <p:cNvPr id="79" name="Picture 78">
              <a:extLst>
                <a:ext uri="{FF2B5EF4-FFF2-40B4-BE49-F238E27FC236}">
                  <a16:creationId xmlns:a16="http://schemas.microsoft.com/office/drawing/2014/main" id="{9CAB58B5-2AFB-4820-8E79-93144B89A1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882" y="3051978"/>
              <a:ext cx="247529" cy="247529"/>
            </a:xfrm>
            <a:prstGeom prst="rect">
              <a:avLst/>
            </a:prstGeom>
          </p:spPr>
        </p:pic>
      </p:grpSp>
      <p:sp>
        <p:nvSpPr>
          <p:cNvPr id="80" name="TextBox 79">
            <a:extLst>
              <a:ext uri="{FF2B5EF4-FFF2-40B4-BE49-F238E27FC236}">
                <a16:creationId xmlns:a16="http://schemas.microsoft.com/office/drawing/2014/main" id="{7FA04308-79C5-4831-8633-4D7694BEB813}"/>
              </a:ext>
            </a:extLst>
          </p:cNvPr>
          <p:cNvSpPr txBox="1"/>
          <p:nvPr/>
        </p:nvSpPr>
        <p:spPr>
          <a:xfrm>
            <a:off x="4095395" y="1498307"/>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Sean Hannity</a:t>
            </a:r>
          </a:p>
        </p:txBody>
      </p:sp>
      <p:sp>
        <p:nvSpPr>
          <p:cNvPr id="81" name="TextBox 80">
            <a:extLst>
              <a:ext uri="{FF2B5EF4-FFF2-40B4-BE49-F238E27FC236}">
                <a16:creationId xmlns:a16="http://schemas.microsoft.com/office/drawing/2014/main" id="{78444D89-A73D-406C-BE96-F4676F02F22D}"/>
              </a:ext>
            </a:extLst>
          </p:cNvPr>
          <p:cNvSpPr txBox="1"/>
          <p:nvPr/>
        </p:nvSpPr>
        <p:spPr>
          <a:xfrm>
            <a:off x="8355720" y="3586903"/>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6.5MM Followers</a:t>
            </a:r>
          </a:p>
        </p:txBody>
      </p:sp>
      <p:pic>
        <p:nvPicPr>
          <p:cNvPr id="1050" name="Picture 26">
            <a:extLst>
              <a:ext uri="{FF2B5EF4-FFF2-40B4-BE49-F238E27FC236}">
                <a16:creationId xmlns:a16="http://schemas.microsoft.com/office/drawing/2014/main" id="{0709077C-6E79-4C92-9DB1-D1AE3B15902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39034" y="1830816"/>
            <a:ext cx="1682033" cy="1707172"/>
          </a:xfrm>
          <a:prstGeom prst="roundRect">
            <a:avLst/>
          </a:prstGeom>
          <a:noFill/>
          <a:ln w="12700">
            <a:no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538F00F-259D-4B1A-AE2D-FE5E517C25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7154" y="4331739"/>
            <a:ext cx="1668575" cy="1723477"/>
          </a:xfrm>
          <a:prstGeom prst="roundRect">
            <a:avLst/>
          </a:prstGeom>
          <a:noFill/>
          <a:ln w="12700">
            <a:noFill/>
          </a:ln>
        </p:spPr>
      </p:pic>
      <p:sp>
        <p:nvSpPr>
          <p:cNvPr id="82" name="TextBox 81">
            <a:extLst>
              <a:ext uri="{FF2B5EF4-FFF2-40B4-BE49-F238E27FC236}">
                <a16:creationId xmlns:a16="http://schemas.microsoft.com/office/drawing/2014/main" id="{D92C0E7C-E908-4C51-BA2E-E2114943F7C1}"/>
              </a:ext>
            </a:extLst>
          </p:cNvPr>
          <p:cNvSpPr txBox="1"/>
          <p:nvPr/>
        </p:nvSpPr>
        <p:spPr>
          <a:xfrm>
            <a:off x="6334831" y="6065810"/>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2.6MM Followers</a:t>
            </a:r>
          </a:p>
        </p:txBody>
      </p:sp>
      <p:sp>
        <p:nvSpPr>
          <p:cNvPr id="83" name="TextBox 82">
            <a:extLst>
              <a:ext uri="{FF2B5EF4-FFF2-40B4-BE49-F238E27FC236}">
                <a16:creationId xmlns:a16="http://schemas.microsoft.com/office/drawing/2014/main" id="{15BA5BED-A2D3-424A-B295-E46BB20454D0}"/>
              </a:ext>
            </a:extLst>
          </p:cNvPr>
          <p:cNvSpPr txBox="1"/>
          <p:nvPr/>
        </p:nvSpPr>
        <p:spPr>
          <a:xfrm>
            <a:off x="6181135" y="3955367"/>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Mike Trout</a:t>
            </a:r>
          </a:p>
        </p:txBody>
      </p:sp>
      <p:pic>
        <p:nvPicPr>
          <p:cNvPr id="14" name="Picture 13">
            <a:extLst>
              <a:ext uri="{FF2B5EF4-FFF2-40B4-BE49-F238E27FC236}">
                <a16:creationId xmlns:a16="http://schemas.microsoft.com/office/drawing/2014/main" id="{22C0FD9A-9F1F-4546-AF39-1E476A8E655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76098" y="1810949"/>
            <a:ext cx="1705722" cy="1758870"/>
          </a:xfrm>
          <a:prstGeom prst="roundRect">
            <a:avLst/>
          </a:prstGeom>
          <a:noFill/>
          <a:ln w="12700">
            <a:noFill/>
          </a:ln>
        </p:spPr>
      </p:pic>
      <p:sp>
        <p:nvSpPr>
          <p:cNvPr id="84" name="TextBox 83">
            <a:extLst>
              <a:ext uri="{FF2B5EF4-FFF2-40B4-BE49-F238E27FC236}">
                <a16:creationId xmlns:a16="http://schemas.microsoft.com/office/drawing/2014/main" id="{F55A89B2-DE46-4AC6-A171-783B48E98795}"/>
              </a:ext>
            </a:extLst>
          </p:cNvPr>
          <p:cNvSpPr txBox="1"/>
          <p:nvPr/>
        </p:nvSpPr>
        <p:spPr>
          <a:xfrm>
            <a:off x="8208102" y="1457072"/>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Tiger Woods</a:t>
            </a:r>
          </a:p>
        </p:txBody>
      </p:sp>
      <p:pic>
        <p:nvPicPr>
          <p:cNvPr id="20" name="Picture 19">
            <a:extLst>
              <a:ext uri="{FF2B5EF4-FFF2-40B4-BE49-F238E27FC236}">
                <a16:creationId xmlns:a16="http://schemas.microsoft.com/office/drawing/2014/main" id="{4733F4EA-371E-4014-9EF9-8F176D5BCD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43676" y="1776353"/>
            <a:ext cx="1707172" cy="1791001"/>
          </a:xfrm>
          <a:prstGeom prst="roundRect">
            <a:avLst/>
          </a:prstGeom>
          <a:noFill/>
          <a:ln w="12700">
            <a:noFill/>
          </a:ln>
        </p:spPr>
      </p:pic>
      <p:sp>
        <p:nvSpPr>
          <p:cNvPr id="86" name="TextBox 85">
            <a:extLst>
              <a:ext uri="{FF2B5EF4-FFF2-40B4-BE49-F238E27FC236}">
                <a16:creationId xmlns:a16="http://schemas.microsoft.com/office/drawing/2014/main" id="{9A9F613D-83A9-47EE-814A-560E9AB232BF}"/>
              </a:ext>
            </a:extLst>
          </p:cNvPr>
          <p:cNvSpPr txBox="1"/>
          <p:nvPr/>
        </p:nvSpPr>
        <p:spPr>
          <a:xfrm>
            <a:off x="10263948" y="1460181"/>
            <a:ext cx="18306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Alex Morgan</a:t>
            </a:r>
          </a:p>
        </p:txBody>
      </p:sp>
      <p:pic>
        <p:nvPicPr>
          <p:cNvPr id="87" name="Picture 86">
            <a:extLst>
              <a:ext uri="{FF2B5EF4-FFF2-40B4-BE49-F238E27FC236}">
                <a16:creationId xmlns:a16="http://schemas.microsoft.com/office/drawing/2014/main" id="{FBCB08A5-1C98-43A4-A5AE-248323FBB6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2436" y="3592185"/>
            <a:ext cx="247529" cy="247529"/>
          </a:xfrm>
          <a:prstGeom prst="rect">
            <a:avLst/>
          </a:prstGeom>
        </p:spPr>
      </p:pic>
      <p:sp>
        <p:nvSpPr>
          <p:cNvPr id="88" name="TextBox 87">
            <a:extLst>
              <a:ext uri="{FF2B5EF4-FFF2-40B4-BE49-F238E27FC236}">
                <a16:creationId xmlns:a16="http://schemas.microsoft.com/office/drawing/2014/main" id="{59586560-3202-46A5-92CB-0F9BC00A6DA2}"/>
              </a:ext>
            </a:extLst>
          </p:cNvPr>
          <p:cNvSpPr txBox="1"/>
          <p:nvPr/>
        </p:nvSpPr>
        <p:spPr>
          <a:xfrm>
            <a:off x="10336918" y="3580681"/>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4MM Followers</a:t>
            </a:r>
          </a:p>
        </p:txBody>
      </p:sp>
      <p:pic>
        <p:nvPicPr>
          <p:cNvPr id="89" name="Picture 88">
            <a:extLst>
              <a:ext uri="{FF2B5EF4-FFF2-40B4-BE49-F238E27FC236}">
                <a16:creationId xmlns:a16="http://schemas.microsoft.com/office/drawing/2014/main" id="{95FE5CD4-505B-4608-9320-364E536029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2563" y="6091851"/>
            <a:ext cx="247529" cy="247529"/>
          </a:xfrm>
          <a:prstGeom prst="rect">
            <a:avLst/>
          </a:prstGeom>
        </p:spPr>
      </p:pic>
      <p:pic>
        <p:nvPicPr>
          <p:cNvPr id="2054" name="Picture 6" descr="Image result for danica patrick">
            <a:extLst>
              <a:ext uri="{FF2B5EF4-FFF2-40B4-BE49-F238E27FC236}">
                <a16:creationId xmlns:a16="http://schemas.microsoft.com/office/drawing/2014/main" id="{44BCD2B3-B0E8-4301-AE8A-2CF1B767F947}"/>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8283293" y="4331043"/>
            <a:ext cx="1668572" cy="1753642"/>
          </a:xfrm>
          <a:prstGeom prst="roundRect">
            <a:avLst/>
          </a:prstGeom>
          <a:noFill/>
          <a:ln w="12700">
            <a:noFill/>
          </a:ln>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BF785CFA-D81F-4C95-A7E2-98114DE8CD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1085" y="6094959"/>
            <a:ext cx="247529" cy="247529"/>
          </a:xfrm>
          <a:prstGeom prst="rect">
            <a:avLst/>
          </a:prstGeom>
        </p:spPr>
      </p:pic>
      <p:pic>
        <p:nvPicPr>
          <p:cNvPr id="2056" name="Picture 8" descr="Image result for Julian Edelman">
            <a:extLst>
              <a:ext uri="{FF2B5EF4-FFF2-40B4-BE49-F238E27FC236}">
                <a16:creationId xmlns:a16="http://schemas.microsoft.com/office/drawing/2014/main" id="{B76B0FF2-3C5E-4DAB-810F-F83157BD1C18}"/>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0346680" y="4322469"/>
            <a:ext cx="1684598" cy="1769381"/>
          </a:xfrm>
          <a:prstGeom prst="roundRect">
            <a:avLst/>
          </a:prstGeom>
          <a:noFill/>
          <a:ln w="12700">
            <a:noFill/>
          </a:ln>
          <a:extLst>
            <a:ext uri="{909E8E84-426E-40DD-AFC4-6F175D3DCCD1}">
              <a14:hiddenFill xmlns:a14="http://schemas.microsoft.com/office/drawing/2010/main">
                <a:solidFill>
                  <a:srgbClr val="FFFFFF"/>
                </a:solidFill>
              </a14:hiddenFill>
            </a:ext>
          </a:extLst>
        </p:spPr>
      </p:pic>
      <p:pic>
        <p:nvPicPr>
          <p:cNvPr id="3074" name="Picture 2" descr="Image result for rachel maddow">
            <a:extLst>
              <a:ext uri="{FF2B5EF4-FFF2-40B4-BE49-F238E27FC236}">
                <a16:creationId xmlns:a16="http://schemas.microsoft.com/office/drawing/2014/main" id="{E439D116-2585-4DE1-83A2-3A362F874810}"/>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177715" y="1836791"/>
            <a:ext cx="1685804" cy="1685804"/>
          </a:xfrm>
          <a:prstGeom prst="round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0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13329E-CCC4-4567-8A13-4D74CA6EFD01}"/>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Slide Number Placeholder 5">
            <a:extLst>
              <a:ext uri="{FF2B5EF4-FFF2-40B4-BE49-F238E27FC236}">
                <a16:creationId xmlns:a16="http://schemas.microsoft.com/office/drawing/2014/main" id="{C46FF6AC-3DBB-413A-B621-8A470E15EE25}"/>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7" name="Text Placeholder 3">
            <a:extLst>
              <a:ext uri="{FF2B5EF4-FFF2-40B4-BE49-F238E27FC236}">
                <a16:creationId xmlns:a16="http://schemas.microsoft.com/office/drawing/2014/main" id="{1BDCD270-0507-47AD-8E64-E427FEB93C6D}"/>
              </a:ext>
            </a:extLst>
          </p:cNvPr>
          <p:cNvSpPr txBox="1">
            <a:spLocks/>
          </p:cNvSpPr>
          <p:nvPr/>
        </p:nvSpPr>
        <p:spPr>
          <a:xfrm>
            <a:off x="-36718" y="6338576"/>
            <a:ext cx="3828676" cy="519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Nielsen,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Affluent &amp; Educated: A New Age for Out-of-Home News Viewing On Linear TV During Election Time</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Nielsen’s Out-of-Home News Survey, 11/9-11/13 General Population. Education based on College Graduate or Graduate Degree Only; Base: all respondents 18+</a:t>
            </a:r>
          </a:p>
        </p:txBody>
      </p:sp>
      <p:graphicFrame>
        <p:nvGraphicFramePr>
          <p:cNvPr id="14" name="Chart 13">
            <a:extLst>
              <a:ext uri="{FF2B5EF4-FFF2-40B4-BE49-F238E27FC236}">
                <a16:creationId xmlns:a16="http://schemas.microsoft.com/office/drawing/2014/main" id="{A06E5BBC-9029-48A5-9A33-29DF901CEF5F}"/>
              </a:ext>
            </a:extLst>
          </p:cNvPr>
          <p:cNvGraphicFramePr/>
          <p:nvPr>
            <p:extLst>
              <p:ext uri="{D42A27DB-BD31-4B8C-83A1-F6EECF244321}">
                <p14:modId xmlns:p14="http://schemas.microsoft.com/office/powerpoint/2010/main" val="638802686"/>
              </p:ext>
            </p:extLst>
          </p:nvPr>
        </p:nvGraphicFramePr>
        <p:xfrm>
          <a:off x="4193545" y="2184093"/>
          <a:ext cx="7917366" cy="377099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2CD4A6FA-729A-47EA-B031-BBBE8C3A95D5}"/>
              </a:ext>
            </a:extLst>
          </p:cNvPr>
          <p:cNvSpPr/>
          <p:nvPr/>
        </p:nvSpPr>
        <p:spPr>
          <a:xfrm>
            <a:off x="0" y="699746"/>
            <a:ext cx="3936055"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Beyond digital connections, TV news has evolved into a social activity just like sports.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When people watch it out-of-home, they’re </a:t>
            </a:r>
            <a:r>
              <a:rPr lang="en-US" sz="2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typically viewing with a tight circle of family or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Socializing around televised news events appeals most to upscale, educated, younger professionals</a:t>
            </a: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16" name="Rectangle 15">
            <a:extLst>
              <a:ext uri="{FF2B5EF4-FFF2-40B4-BE49-F238E27FC236}">
                <a16:creationId xmlns:a16="http://schemas.microsoft.com/office/drawing/2014/main" id="{8292A8C2-B364-444E-8C76-68756DEA5D32}"/>
              </a:ext>
            </a:extLst>
          </p:cNvPr>
          <p:cNvSpPr/>
          <p:nvPr/>
        </p:nvSpPr>
        <p:spPr>
          <a:xfrm>
            <a:off x="4480915" y="1334570"/>
            <a:ext cx="719333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100" dirty="0">
                <a:solidFill>
                  <a:prstClr val="black"/>
                </a:solidFill>
                <a:latin typeface="Open Sans" panose="020B0606030504020204" pitchFamily="34" charset="0"/>
              </a:rPr>
              <a:t>Those Who Watch the News Out-of-Home Prefer to Do So With Family (60%), Friends (51%) &amp; Colleagues (25%)</a:t>
            </a:r>
          </a:p>
        </p:txBody>
      </p:sp>
      <p:sp>
        <p:nvSpPr>
          <p:cNvPr id="12" name="Rectangle 11">
            <a:extLst>
              <a:ext uri="{FF2B5EF4-FFF2-40B4-BE49-F238E27FC236}">
                <a16:creationId xmlns:a16="http://schemas.microsoft.com/office/drawing/2014/main" id="{B22EBFB0-7172-4EB9-A859-C24AC4C6AEEA}"/>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3" name="Picture 12">
            <a:extLst>
              <a:ext uri="{FF2B5EF4-FFF2-40B4-BE49-F238E27FC236}">
                <a16:creationId xmlns:a16="http://schemas.microsoft.com/office/drawing/2014/main" id="{FDFBAE9B-BFB6-4581-AF5C-CD63ACC2B9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3" name="Speech Bubble: Rectangle 2">
            <a:extLst>
              <a:ext uri="{FF2B5EF4-FFF2-40B4-BE49-F238E27FC236}">
                <a16:creationId xmlns:a16="http://schemas.microsoft.com/office/drawing/2014/main" id="{CA8CDEF2-4527-460A-9942-E50E29D5FCBD}"/>
              </a:ext>
            </a:extLst>
          </p:cNvPr>
          <p:cNvSpPr/>
          <p:nvPr/>
        </p:nvSpPr>
        <p:spPr>
          <a:xfrm>
            <a:off x="9304639" y="242596"/>
            <a:ext cx="2755882" cy="887290"/>
          </a:xfrm>
          <a:prstGeom prst="wedgeRectCallout">
            <a:avLst>
              <a:gd name="adj1" fmla="val -27769"/>
              <a:gd name="adj2" fmla="val 63779"/>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9FF"/>
                </a:solidFill>
                <a:effectLst/>
                <a:uLnTx/>
                <a:uFillTx/>
                <a:latin typeface="Open Sans" panose="020B0606030504020204" pitchFamily="34" charset="0"/>
                <a:ea typeface="Open Sans" panose="020B0606030504020204" pitchFamily="34" charset="0"/>
                <a:cs typeface="Open Sans" panose="020B0606030504020204" pitchFamily="34" charset="0"/>
              </a:rPr>
              <a:t>Fast Fact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average OOH News viewer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38 years old, makes $73K a year &amp; has a college/graduate degree (48%)</a:t>
            </a:r>
          </a:p>
        </p:txBody>
      </p:sp>
    </p:spTree>
    <p:extLst>
      <p:ext uri="{BB962C8B-B14F-4D97-AF65-F5344CB8AC3E}">
        <p14:creationId xmlns:p14="http://schemas.microsoft.com/office/powerpoint/2010/main" val="28245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9F2E5-85A7-4E0B-B657-5E3B660538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9655" y="0"/>
            <a:ext cx="4412345" cy="6858000"/>
          </a:xfrm>
          <a:prstGeom prst="rect">
            <a:avLst/>
          </a:prstGeom>
        </p:spPr>
      </p:pic>
      <p:sp>
        <p:nvSpPr>
          <p:cNvPr id="5" name="Slide Number Placeholder 5">
            <a:extLst>
              <a:ext uri="{FF2B5EF4-FFF2-40B4-BE49-F238E27FC236}">
                <a16:creationId xmlns:a16="http://schemas.microsoft.com/office/drawing/2014/main" id="{DFD0A339-5D10-4C50-BEC9-3E758EE22A97}"/>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7" name="Rectangle 6">
            <a:extLst>
              <a:ext uri="{FF2B5EF4-FFF2-40B4-BE49-F238E27FC236}">
                <a16:creationId xmlns:a16="http://schemas.microsoft.com/office/drawing/2014/main" id="{043F55CA-966C-4BB0-99D4-0289A5C03865}"/>
              </a:ext>
            </a:extLst>
          </p:cNvPr>
          <p:cNvSpPr/>
          <p:nvPr/>
        </p:nvSpPr>
        <p:spPr>
          <a:xfrm>
            <a:off x="93073" y="6649838"/>
            <a:ext cx="7686583"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8" name="Chart 7">
            <a:extLst>
              <a:ext uri="{FF2B5EF4-FFF2-40B4-BE49-F238E27FC236}">
                <a16:creationId xmlns:a16="http://schemas.microsoft.com/office/drawing/2014/main" id="{F5C9B515-8BF9-47E6-9D60-F2A128076D60}"/>
              </a:ext>
            </a:extLst>
          </p:cNvPr>
          <p:cNvGraphicFramePr/>
          <p:nvPr>
            <p:extLst>
              <p:ext uri="{D42A27DB-BD31-4B8C-83A1-F6EECF244321}">
                <p14:modId xmlns:p14="http://schemas.microsoft.com/office/powerpoint/2010/main" val="245869224"/>
              </p:ext>
            </p:extLst>
          </p:nvPr>
        </p:nvGraphicFramePr>
        <p:xfrm>
          <a:off x="186535" y="1291812"/>
          <a:ext cx="7593121" cy="490544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a:extLst>
              <a:ext uri="{FF2B5EF4-FFF2-40B4-BE49-F238E27FC236}">
                <a16:creationId xmlns:a16="http://schemas.microsoft.com/office/drawing/2014/main" id="{24FE14F4-4E1C-4079-8CF0-5A962B9E4E6E}"/>
              </a:ext>
            </a:extLst>
          </p:cNvPr>
          <p:cNvSpPr txBox="1">
            <a:spLocks/>
          </p:cNvSpPr>
          <p:nvPr/>
        </p:nvSpPr>
        <p:spPr>
          <a:xfrm>
            <a:off x="93074" y="6393259"/>
            <a:ext cx="7593121" cy="308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Nielsen,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Affluent &amp; Educated: A New Age for Out-of-Home News Viewing On Linear TV During Election Time</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Nielsen’s Out-of-Home News Survey, 11/9-11/13 General Population. Base: Respondents who watched cable news in the past week.  *Respondents can choose multiple options.</a:t>
            </a:r>
          </a:p>
        </p:txBody>
      </p:sp>
      <p:sp>
        <p:nvSpPr>
          <p:cNvPr id="10" name="Rectangle 9">
            <a:extLst>
              <a:ext uri="{FF2B5EF4-FFF2-40B4-BE49-F238E27FC236}">
                <a16:creationId xmlns:a16="http://schemas.microsoft.com/office/drawing/2014/main" id="{5B7C204A-9F63-4208-B99E-FCFF50F38241}"/>
              </a:ext>
            </a:extLst>
          </p:cNvPr>
          <p:cNvSpPr/>
          <p:nvPr/>
        </p:nvSpPr>
        <p:spPr>
          <a:xfrm>
            <a:off x="48531" y="154882"/>
            <a:ext cx="7731123"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Political News In Particular Is Getting People Out Of The House Where They Can Connect With Their Community On Current Issues</a:t>
            </a:r>
          </a:p>
        </p:txBody>
      </p:sp>
      <p:pic>
        <p:nvPicPr>
          <p:cNvPr id="11" name="Picture 10">
            <a:extLst>
              <a:ext uri="{FF2B5EF4-FFF2-40B4-BE49-F238E27FC236}">
                <a16:creationId xmlns:a16="http://schemas.microsoft.com/office/drawing/2014/main" id="{52BAAD5B-7DA0-42BB-856D-3AF5CA81A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2850" y="6423196"/>
            <a:ext cx="771881" cy="434182"/>
          </a:xfrm>
          <a:prstGeom prst="rect">
            <a:avLst/>
          </a:prstGeom>
        </p:spPr>
      </p:pic>
    </p:spTree>
    <p:extLst>
      <p:ext uri="{BB962C8B-B14F-4D97-AF65-F5344CB8AC3E}">
        <p14:creationId xmlns:p14="http://schemas.microsoft.com/office/powerpoint/2010/main" val="11465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58DED7-EDB7-499C-9337-8377B49B91B8}"/>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8" name="Rectangle 7">
            <a:extLst>
              <a:ext uri="{FF2B5EF4-FFF2-40B4-BE49-F238E27FC236}">
                <a16:creationId xmlns:a16="http://schemas.microsoft.com/office/drawing/2014/main" id="{FE0E434D-E23E-4BA4-ADDC-5E0A8E424DB1}"/>
              </a:ext>
            </a:extLst>
          </p:cNvPr>
          <p:cNvSpPr/>
          <p:nvPr/>
        </p:nvSpPr>
        <p:spPr>
          <a:xfrm>
            <a:off x="57904" y="6649838"/>
            <a:ext cx="12134096"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 Placeholder 3">
            <a:extLst>
              <a:ext uri="{FF2B5EF4-FFF2-40B4-BE49-F238E27FC236}">
                <a16:creationId xmlns:a16="http://schemas.microsoft.com/office/drawing/2014/main" id="{37339797-890A-4B93-B979-3E74B80214CC}"/>
              </a:ext>
            </a:extLst>
          </p:cNvPr>
          <p:cNvSpPr txBox="1">
            <a:spLocks/>
          </p:cNvSpPr>
          <p:nvPr/>
        </p:nvSpPr>
        <p:spPr>
          <a:xfrm>
            <a:off x="67507" y="6168434"/>
            <a:ext cx="10784608" cy="408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News - Nielsen,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Affluent &amp; Educated: A New Age for Out-of-Home News Viewing On Linear TV During Election Time</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Nielsen’s Out-of-Home News Survey, 11/9-11/13 General Population. Base: all respondents 18+,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Where Did You View News Programming OOH in the Past Week?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Sports - VAB analysis of Nielsen Fall Sports,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Game On: Driving Brand Engagement and Co-Viewing On Linear TV With Out-Of-Home Audiences</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2019. Reflects multiple responses chosen from respondents in Nielsen’s Out-of-Home Fall Sports Location Survey, General Population (10/29-10/31). Base = All respondents 18+.  Respondents can select multiple locations.</a:t>
            </a:r>
          </a:p>
        </p:txBody>
      </p:sp>
      <p:graphicFrame>
        <p:nvGraphicFramePr>
          <p:cNvPr id="4" name="Chart 3">
            <a:extLst>
              <a:ext uri="{FF2B5EF4-FFF2-40B4-BE49-F238E27FC236}">
                <a16:creationId xmlns:a16="http://schemas.microsoft.com/office/drawing/2014/main" id="{1E1714ED-25CA-47B3-AAFA-2CD53563F517}"/>
              </a:ext>
            </a:extLst>
          </p:cNvPr>
          <p:cNvGraphicFramePr/>
          <p:nvPr>
            <p:extLst>
              <p:ext uri="{D42A27DB-BD31-4B8C-83A1-F6EECF244321}">
                <p14:modId xmlns:p14="http://schemas.microsoft.com/office/powerpoint/2010/main" val="771635427"/>
              </p:ext>
            </p:extLst>
          </p:nvPr>
        </p:nvGraphicFramePr>
        <p:xfrm>
          <a:off x="643352" y="1320718"/>
          <a:ext cx="10905294" cy="470193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00781CCA-22B1-48EA-88A2-A3C66C32D321}"/>
              </a:ext>
            </a:extLst>
          </p:cNvPr>
          <p:cNvSpPr/>
          <p:nvPr/>
        </p:nvSpPr>
        <p:spPr>
          <a:xfrm>
            <a:off x="28951" y="121264"/>
            <a:ext cx="12134096" cy="8156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Like Sports</a:t>
            </a:r>
            <a:r>
              <a:rPr kumimoji="0" lang="en-US" sz="235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People Will Watch News Events At Restaurants, Bars Or Someone’s 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5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lang="en-US" sz="2350"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Get</a:t>
            </a:r>
            <a:r>
              <a:rPr kumimoji="0" lang="en-US" sz="235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Quick Updates At Work, On The Go or When Traveling So They’re Always ‘In The Know’</a:t>
            </a:r>
          </a:p>
        </p:txBody>
      </p:sp>
      <p:pic>
        <p:nvPicPr>
          <p:cNvPr id="12" name="Picture 11">
            <a:extLst>
              <a:ext uri="{FF2B5EF4-FFF2-40B4-BE49-F238E27FC236}">
                <a16:creationId xmlns:a16="http://schemas.microsoft.com/office/drawing/2014/main" id="{D9E4DE8A-E84A-4E5A-8E77-553A78ACF9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2" name="Rectangle 1">
            <a:extLst>
              <a:ext uri="{FF2B5EF4-FFF2-40B4-BE49-F238E27FC236}">
                <a16:creationId xmlns:a16="http://schemas.microsoft.com/office/drawing/2014/main" id="{6F868EE9-7BF8-440F-8084-229F2E039458}"/>
              </a:ext>
            </a:extLst>
          </p:cNvPr>
          <p:cNvSpPr/>
          <p:nvPr/>
        </p:nvSpPr>
        <p:spPr>
          <a:xfrm>
            <a:off x="3831526" y="2901820"/>
            <a:ext cx="7412454" cy="2854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79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C72C29E-3A7D-4888-88DA-4E42867E64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8987" y="0"/>
            <a:ext cx="4413011" cy="6858000"/>
          </a:xfrm>
          <a:prstGeom prst="rect">
            <a:avLst/>
          </a:prstGeom>
        </p:spPr>
      </p:pic>
      <p:sp>
        <p:nvSpPr>
          <p:cNvPr id="4" name="Slide Number Placeholder 5">
            <a:extLst>
              <a:ext uri="{FF2B5EF4-FFF2-40B4-BE49-F238E27FC236}">
                <a16:creationId xmlns:a16="http://schemas.microsoft.com/office/drawing/2014/main" id="{0153135A-D6D8-4679-BE97-978F741A0035}"/>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5" name="Rectangle 4">
            <a:extLst>
              <a:ext uri="{FF2B5EF4-FFF2-40B4-BE49-F238E27FC236}">
                <a16:creationId xmlns:a16="http://schemas.microsoft.com/office/drawing/2014/main" id="{5EC17AF0-D3A7-4296-97ED-A0BF7F5CB3AA}"/>
              </a:ext>
            </a:extLst>
          </p:cNvPr>
          <p:cNvSpPr/>
          <p:nvPr/>
        </p:nvSpPr>
        <p:spPr>
          <a:xfrm>
            <a:off x="57905" y="6649838"/>
            <a:ext cx="7574796" cy="2164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9" name="Picture 18">
            <a:extLst>
              <a:ext uri="{FF2B5EF4-FFF2-40B4-BE49-F238E27FC236}">
                <a16:creationId xmlns:a16="http://schemas.microsoft.com/office/drawing/2014/main" id="{10B6F617-E91B-44D5-9D03-6A9E95F889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2850" y="6423196"/>
            <a:ext cx="771881" cy="434182"/>
          </a:xfrm>
          <a:prstGeom prst="rect">
            <a:avLst/>
          </a:prstGeom>
        </p:spPr>
      </p:pic>
      <p:sp>
        <p:nvSpPr>
          <p:cNvPr id="20" name="Rectangle 19">
            <a:extLst>
              <a:ext uri="{FF2B5EF4-FFF2-40B4-BE49-F238E27FC236}">
                <a16:creationId xmlns:a16="http://schemas.microsoft.com/office/drawing/2014/main" id="{4E3B01DB-181E-4C29-B2F8-19473333AAB3}"/>
              </a:ext>
            </a:extLst>
          </p:cNvPr>
          <p:cNvSpPr/>
          <p:nvPr/>
        </p:nvSpPr>
        <p:spPr>
          <a:xfrm>
            <a:off x="72199" y="96879"/>
            <a:ext cx="757479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Although Politics Used To Be </a:t>
            </a:r>
            <a:r>
              <a:rPr lang="en-US" sz="2400"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Off-Limits, Bars Are Now Embracing Televised News Events With Viewing Parties And Drinking Games </a:t>
            </a:r>
            <a:endParaRPr kumimoji="0" lang="en-US" sz="2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A41F76F8-7DE1-4ADF-9C57-403C27B56EF5}"/>
              </a:ext>
            </a:extLst>
          </p:cNvPr>
          <p:cNvGrpSpPr/>
          <p:nvPr/>
        </p:nvGrpSpPr>
        <p:grpSpPr>
          <a:xfrm>
            <a:off x="432473" y="5364161"/>
            <a:ext cx="4280533" cy="951859"/>
            <a:chOff x="3024298" y="1581676"/>
            <a:chExt cx="4280533" cy="951859"/>
          </a:xfrm>
        </p:grpSpPr>
        <p:grpSp>
          <p:nvGrpSpPr>
            <p:cNvPr id="3" name="Group 2">
              <a:extLst>
                <a:ext uri="{FF2B5EF4-FFF2-40B4-BE49-F238E27FC236}">
                  <a16:creationId xmlns:a16="http://schemas.microsoft.com/office/drawing/2014/main" id="{98CD2CED-E0E7-4C38-8A38-3F5227AC0824}"/>
                </a:ext>
              </a:extLst>
            </p:cNvPr>
            <p:cNvGrpSpPr/>
            <p:nvPr/>
          </p:nvGrpSpPr>
          <p:grpSpPr>
            <a:xfrm>
              <a:off x="3024298" y="1581676"/>
              <a:ext cx="4280533" cy="951859"/>
              <a:chOff x="409299" y="686101"/>
              <a:chExt cx="5179445" cy="1151749"/>
            </a:xfrm>
          </p:grpSpPr>
          <p:grpSp>
            <p:nvGrpSpPr>
              <p:cNvPr id="2" name="Group 1">
                <a:extLst>
                  <a:ext uri="{FF2B5EF4-FFF2-40B4-BE49-F238E27FC236}">
                    <a16:creationId xmlns:a16="http://schemas.microsoft.com/office/drawing/2014/main" id="{504846C4-7271-4AA2-BFA9-651984CED335}"/>
                  </a:ext>
                </a:extLst>
              </p:cNvPr>
              <p:cNvGrpSpPr/>
              <p:nvPr/>
            </p:nvGrpSpPr>
            <p:grpSpPr>
              <a:xfrm>
                <a:off x="499336" y="686101"/>
                <a:ext cx="5089408" cy="1151749"/>
                <a:chOff x="589375" y="696122"/>
                <a:chExt cx="5089408" cy="1151749"/>
              </a:xfrm>
            </p:grpSpPr>
            <p:pic>
              <p:nvPicPr>
                <p:cNvPr id="7" name="Picture 6">
                  <a:extLst>
                    <a:ext uri="{FF2B5EF4-FFF2-40B4-BE49-F238E27FC236}">
                      <a16:creationId xmlns:a16="http://schemas.microsoft.com/office/drawing/2014/main" id="{91A1FC83-EF52-454D-BD2A-022996704B29}"/>
                    </a:ext>
                  </a:extLst>
                </p:cNvPr>
                <p:cNvPicPr>
                  <a:picLocks noChangeAspect="1"/>
                </p:cNvPicPr>
                <p:nvPr/>
              </p:nvPicPr>
              <p:blipFill>
                <a:blip r:embed="rId5"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590672" y="1110776"/>
                  <a:ext cx="5088111" cy="737095"/>
                </a:xfrm>
                <a:prstGeom prst="rect">
                  <a:avLst/>
                </a:prstGeom>
              </p:spPr>
            </p:pic>
            <p:pic>
              <p:nvPicPr>
                <p:cNvPr id="8196" name="Picture 4" descr="Image result for am new york logo">
                  <a:extLst>
                    <a:ext uri="{FF2B5EF4-FFF2-40B4-BE49-F238E27FC236}">
                      <a16:creationId xmlns:a16="http://schemas.microsoft.com/office/drawing/2014/main" id="{71322753-23CF-4BBC-A17D-314A5405552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89375" y="696122"/>
                  <a:ext cx="1529619" cy="33639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Rounded Corners 14">
                <a:extLst>
                  <a:ext uri="{FF2B5EF4-FFF2-40B4-BE49-F238E27FC236}">
                    <a16:creationId xmlns:a16="http://schemas.microsoft.com/office/drawing/2014/main" id="{095A80DA-A5ED-4D0A-9297-26739274A9C7}"/>
                  </a:ext>
                </a:extLst>
              </p:cNvPr>
              <p:cNvSpPr/>
              <p:nvPr/>
            </p:nvSpPr>
            <p:spPr>
              <a:xfrm>
                <a:off x="409299" y="688772"/>
                <a:ext cx="5088112" cy="1146407"/>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70A4BA82-AAFD-4578-BC55-FCED1DFB9179}"/>
                </a:ext>
              </a:extLst>
            </p:cNvPr>
            <p:cNvSpPr txBox="1"/>
            <p:nvPr/>
          </p:nvSpPr>
          <p:spPr>
            <a:xfrm>
              <a:off x="4336987" y="1627102"/>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Jul 29, 2019</a:t>
              </a:r>
            </a:p>
          </p:txBody>
        </p:sp>
      </p:grpSp>
      <p:grpSp>
        <p:nvGrpSpPr>
          <p:cNvPr id="24" name="Group 23">
            <a:extLst>
              <a:ext uri="{FF2B5EF4-FFF2-40B4-BE49-F238E27FC236}">
                <a16:creationId xmlns:a16="http://schemas.microsoft.com/office/drawing/2014/main" id="{A3CDA0D7-668B-4B1C-A546-9CAC0861359F}"/>
              </a:ext>
            </a:extLst>
          </p:cNvPr>
          <p:cNvGrpSpPr/>
          <p:nvPr/>
        </p:nvGrpSpPr>
        <p:grpSpPr>
          <a:xfrm>
            <a:off x="1866675" y="4252327"/>
            <a:ext cx="5235545" cy="947444"/>
            <a:chOff x="536794" y="2727617"/>
            <a:chExt cx="5235545" cy="947444"/>
          </a:xfrm>
        </p:grpSpPr>
        <p:grpSp>
          <p:nvGrpSpPr>
            <p:cNvPr id="14" name="Group 13">
              <a:extLst>
                <a:ext uri="{FF2B5EF4-FFF2-40B4-BE49-F238E27FC236}">
                  <a16:creationId xmlns:a16="http://schemas.microsoft.com/office/drawing/2014/main" id="{F5E86787-DFF8-42D3-8DC8-51048297FB53}"/>
                </a:ext>
              </a:extLst>
            </p:cNvPr>
            <p:cNvGrpSpPr/>
            <p:nvPr/>
          </p:nvGrpSpPr>
          <p:grpSpPr>
            <a:xfrm>
              <a:off x="536794" y="2727617"/>
              <a:ext cx="5235545" cy="947444"/>
              <a:chOff x="318360" y="2089391"/>
              <a:chExt cx="6335010" cy="1146407"/>
            </a:xfrm>
          </p:grpSpPr>
          <p:grpSp>
            <p:nvGrpSpPr>
              <p:cNvPr id="13" name="Group 12">
                <a:extLst>
                  <a:ext uri="{FF2B5EF4-FFF2-40B4-BE49-F238E27FC236}">
                    <a16:creationId xmlns:a16="http://schemas.microsoft.com/office/drawing/2014/main" id="{C135BC32-20E8-4FE8-A177-9FE7298EA96C}"/>
                  </a:ext>
                </a:extLst>
              </p:cNvPr>
              <p:cNvGrpSpPr/>
              <p:nvPr/>
            </p:nvGrpSpPr>
            <p:grpSpPr>
              <a:xfrm>
                <a:off x="405090" y="2142892"/>
                <a:ext cx="6161551" cy="1039405"/>
                <a:chOff x="405090" y="2142892"/>
                <a:chExt cx="6161551" cy="1039405"/>
              </a:xfrm>
            </p:grpSpPr>
            <p:pic>
              <p:nvPicPr>
                <p:cNvPr id="9" name="Picture 8">
                  <a:extLst>
                    <a:ext uri="{FF2B5EF4-FFF2-40B4-BE49-F238E27FC236}">
                      <a16:creationId xmlns:a16="http://schemas.microsoft.com/office/drawing/2014/main" id="{40E93E23-4E1F-43C8-8E4C-965A2ACF64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5090" y="2438045"/>
                  <a:ext cx="6161551" cy="744252"/>
                </a:xfrm>
                <a:prstGeom prst="rect">
                  <a:avLst/>
                </a:prstGeom>
              </p:spPr>
            </p:pic>
            <p:pic>
              <p:nvPicPr>
                <p:cNvPr id="8198" name="Picture 6" descr="Image result for fortune logo">
                  <a:extLst>
                    <a:ext uri="{FF2B5EF4-FFF2-40B4-BE49-F238E27FC236}">
                      <a16:creationId xmlns:a16="http://schemas.microsoft.com/office/drawing/2014/main" id="{70BB8857-6059-493B-B1DC-E7F136FFC1C1}"/>
                    </a:ext>
                  </a:extLst>
                </p:cNvPr>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05090" y="2142892"/>
                  <a:ext cx="959041" cy="2320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Rounded Corners 17">
                <a:extLst>
                  <a:ext uri="{FF2B5EF4-FFF2-40B4-BE49-F238E27FC236}">
                    <a16:creationId xmlns:a16="http://schemas.microsoft.com/office/drawing/2014/main" id="{4AE394CC-307B-4AD4-9018-DE1FBD015F9B}"/>
                  </a:ext>
                </a:extLst>
              </p:cNvPr>
              <p:cNvSpPr/>
              <p:nvPr/>
            </p:nvSpPr>
            <p:spPr>
              <a:xfrm>
                <a:off x="318360" y="2089391"/>
                <a:ext cx="6335010" cy="1146407"/>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9662B779-207D-450B-A4E5-E5555AB158AC}"/>
                </a:ext>
              </a:extLst>
            </p:cNvPr>
            <p:cNvSpPr txBox="1"/>
            <p:nvPr/>
          </p:nvSpPr>
          <p:spPr>
            <a:xfrm>
              <a:off x="1329464" y="2737129"/>
              <a:ext cx="10897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Jun 26, 2019</a:t>
              </a:r>
            </a:p>
          </p:txBody>
        </p:sp>
      </p:grpSp>
      <p:grpSp>
        <p:nvGrpSpPr>
          <p:cNvPr id="23" name="Group 22">
            <a:extLst>
              <a:ext uri="{FF2B5EF4-FFF2-40B4-BE49-F238E27FC236}">
                <a16:creationId xmlns:a16="http://schemas.microsoft.com/office/drawing/2014/main" id="{753B9641-E68C-44EB-883E-7983DD066560}"/>
              </a:ext>
            </a:extLst>
          </p:cNvPr>
          <p:cNvGrpSpPr/>
          <p:nvPr/>
        </p:nvGrpSpPr>
        <p:grpSpPr>
          <a:xfrm>
            <a:off x="2266895" y="1601953"/>
            <a:ext cx="4835325" cy="1221846"/>
            <a:chOff x="2198186" y="3869143"/>
            <a:chExt cx="4835325" cy="1221846"/>
          </a:xfrm>
        </p:grpSpPr>
        <p:grpSp>
          <p:nvGrpSpPr>
            <p:cNvPr id="16" name="Group 15">
              <a:extLst>
                <a:ext uri="{FF2B5EF4-FFF2-40B4-BE49-F238E27FC236}">
                  <a16:creationId xmlns:a16="http://schemas.microsoft.com/office/drawing/2014/main" id="{77B7104D-1D7C-4D41-B489-2335F707D910}"/>
                </a:ext>
              </a:extLst>
            </p:cNvPr>
            <p:cNvGrpSpPr/>
            <p:nvPr/>
          </p:nvGrpSpPr>
          <p:grpSpPr>
            <a:xfrm>
              <a:off x="2198186" y="3869143"/>
              <a:ext cx="4835325" cy="1221846"/>
              <a:chOff x="1386394" y="3394096"/>
              <a:chExt cx="5850744" cy="1478434"/>
            </a:xfrm>
          </p:grpSpPr>
          <p:grpSp>
            <p:nvGrpSpPr>
              <p:cNvPr id="8" name="Group 7">
                <a:extLst>
                  <a:ext uri="{FF2B5EF4-FFF2-40B4-BE49-F238E27FC236}">
                    <a16:creationId xmlns:a16="http://schemas.microsoft.com/office/drawing/2014/main" id="{475B277D-4691-45F4-A775-F80A2A7EC46F}"/>
                  </a:ext>
                </a:extLst>
              </p:cNvPr>
              <p:cNvGrpSpPr/>
              <p:nvPr/>
            </p:nvGrpSpPr>
            <p:grpSpPr>
              <a:xfrm>
                <a:off x="1538710" y="3497825"/>
                <a:ext cx="5546112" cy="1270976"/>
                <a:chOff x="504933" y="3506951"/>
                <a:chExt cx="5546112" cy="1270976"/>
              </a:xfrm>
            </p:grpSpPr>
            <p:pic>
              <p:nvPicPr>
                <p:cNvPr id="10" name="Picture 9">
                  <a:extLst>
                    <a:ext uri="{FF2B5EF4-FFF2-40B4-BE49-F238E27FC236}">
                      <a16:creationId xmlns:a16="http://schemas.microsoft.com/office/drawing/2014/main" id="{1C667FA4-0F7A-47CA-9AED-434D6D455C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4933" y="3861923"/>
                  <a:ext cx="5546112" cy="916004"/>
                </a:xfrm>
                <a:prstGeom prst="rect">
                  <a:avLst/>
                </a:prstGeom>
              </p:spPr>
            </p:pic>
            <p:pic>
              <p:nvPicPr>
                <p:cNvPr id="8200" name="Picture 8" descr="Image result for npr logo">
                  <a:extLst>
                    <a:ext uri="{FF2B5EF4-FFF2-40B4-BE49-F238E27FC236}">
                      <a16:creationId xmlns:a16="http://schemas.microsoft.com/office/drawing/2014/main" id="{4ED4D55E-0A71-4F30-B82A-C8A5C6C6F5B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0672" y="3506951"/>
                  <a:ext cx="896123" cy="29186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Rounded Corners 20">
                <a:extLst>
                  <a:ext uri="{FF2B5EF4-FFF2-40B4-BE49-F238E27FC236}">
                    <a16:creationId xmlns:a16="http://schemas.microsoft.com/office/drawing/2014/main" id="{23BC9082-17B9-4A23-8724-39AB0B6C8CB5}"/>
                  </a:ext>
                </a:extLst>
              </p:cNvPr>
              <p:cNvSpPr/>
              <p:nvPr/>
            </p:nvSpPr>
            <p:spPr>
              <a:xfrm>
                <a:off x="1386394" y="3394096"/>
                <a:ext cx="5850744" cy="1478434"/>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311149E3-6185-4AA2-B525-98DA67988E3B}"/>
                </a:ext>
              </a:extLst>
            </p:cNvPr>
            <p:cNvSpPr txBox="1"/>
            <p:nvPr/>
          </p:nvSpPr>
          <p:spPr>
            <a:xfrm>
              <a:off x="3221213" y="3931457"/>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Jun 8, 2017</a:t>
              </a:r>
            </a:p>
          </p:txBody>
        </p:sp>
      </p:grpSp>
      <p:grpSp>
        <p:nvGrpSpPr>
          <p:cNvPr id="6" name="Group 5">
            <a:extLst>
              <a:ext uri="{FF2B5EF4-FFF2-40B4-BE49-F238E27FC236}">
                <a16:creationId xmlns:a16="http://schemas.microsoft.com/office/drawing/2014/main" id="{4C914151-268F-4833-B8F1-E45C17DB3442}"/>
              </a:ext>
            </a:extLst>
          </p:cNvPr>
          <p:cNvGrpSpPr/>
          <p:nvPr/>
        </p:nvGrpSpPr>
        <p:grpSpPr>
          <a:xfrm>
            <a:off x="481576" y="2986339"/>
            <a:ext cx="4182329" cy="1103449"/>
            <a:chOff x="404801" y="5285072"/>
            <a:chExt cx="4182329" cy="1103449"/>
          </a:xfrm>
        </p:grpSpPr>
        <p:grpSp>
          <p:nvGrpSpPr>
            <p:cNvPr id="17" name="Group 16">
              <a:extLst>
                <a:ext uri="{FF2B5EF4-FFF2-40B4-BE49-F238E27FC236}">
                  <a16:creationId xmlns:a16="http://schemas.microsoft.com/office/drawing/2014/main" id="{BDC53794-B72A-449C-A4D7-37F7BE5B5F38}"/>
                </a:ext>
              </a:extLst>
            </p:cNvPr>
            <p:cNvGrpSpPr/>
            <p:nvPr/>
          </p:nvGrpSpPr>
          <p:grpSpPr>
            <a:xfrm>
              <a:off x="404801" y="5285072"/>
              <a:ext cx="4182329" cy="1103449"/>
              <a:chOff x="280816" y="5088023"/>
              <a:chExt cx="5060618" cy="1335173"/>
            </a:xfrm>
          </p:grpSpPr>
          <p:grpSp>
            <p:nvGrpSpPr>
              <p:cNvPr id="11" name="Group 10">
                <a:extLst>
                  <a:ext uri="{FF2B5EF4-FFF2-40B4-BE49-F238E27FC236}">
                    <a16:creationId xmlns:a16="http://schemas.microsoft.com/office/drawing/2014/main" id="{85D5EE5F-AAD5-44B3-93A8-3A49975A45CB}"/>
                  </a:ext>
                </a:extLst>
              </p:cNvPr>
              <p:cNvGrpSpPr/>
              <p:nvPr/>
            </p:nvGrpSpPr>
            <p:grpSpPr>
              <a:xfrm>
                <a:off x="440528" y="5189246"/>
                <a:ext cx="4741195" cy="1132726"/>
                <a:chOff x="491819" y="5194821"/>
                <a:chExt cx="4741195" cy="1132726"/>
              </a:xfrm>
            </p:grpSpPr>
            <p:pic>
              <p:nvPicPr>
                <p:cNvPr id="12" name="Picture 11">
                  <a:extLst>
                    <a:ext uri="{FF2B5EF4-FFF2-40B4-BE49-F238E27FC236}">
                      <a16:creationId xmlns:a16="http://schemas.microsoft.com/office/drawing/2014/main" id="{4E283C1D-DFEE-49D0-B507-003FBBB504E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1819" y="5736120"/>
                  <a:ext cx="4741195" cy="591427"/>
                </a:xfrm>
                <a:prstGeom prst="rect">
                  <a:avLst/>
                </a:prstGeom>
              </p:spPr>
            </p:pic>
            <p:pic>
              <p:nvPicPr>
                <p:cNvPr id="8204" name="Picture 12" descr="Image result for the hill logo">
                  <a:extLst>
                    <a:ext uri="{FF2B5EF4-FFF2-40B4-BE49-F238E27FC236}">
                      <a16:creationId xmlns:a16="http://schemas.microsoft.com/office/drawing/2014/main" id="{24421F08-D51E-4975-B68A-03185E54BB1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1819" y="5194821"/>
                  <a:ext cx="466406" cy="46640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Rounded Corners 21">
                <a:extLst>
                  <a:ext uri="{FF2B5EF4-FFF2-40B4-BE49-F238E27FC236}">
                    <a16:creationId xmlns:a16="http://schemas.microsoft.com/office/drawing/2014/main" id="{7F33CFFB-BBAF-4046-B532-45C5852D0F10}"/>
                  </a:ext>
                </a:extLst>
              </p:cNvPr>
              <p:cNvSpPr/>
              <p:nvPr/>
            </p:nvSpPr>
            <p:spPr>
              <a:xfrm>
                <a:off x="280816" y="5088023"/>
                <a:ext cx="5060618" cy="1335173"/>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A7A5BDEA-FF78-4DF6-AD8D-0D53359CFA14}"/>
                </a:ext>
              </a:extLst>
            </p:cNvPr>
            <p:cNvSpPr txBox="1"/>
            <p:nvPr/>
          </p:nvSpPr>
          <p:spPr>
            <a:xfrm>
              <a:off x="928127" y="5426811"/>
              <a:ext cx="11309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Feb 26, 2019</a:t>
              </a:r>
            </a:p>
          </p:txBody>
        </p:sp>
      </p:grpSp>
    </p:spTree>
    <p:extLst>
      <p:ext uri="{BB962C8B-B14F-4D97-AF65-F5344CB8AC3E}">
        <p14:creationId xmlns:p14="http://schemas.microsoft.com/office/powerpoint/2010/main" val="80435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B4BD8F-94A8-4F53-BC86-320114152C3E}"/>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B842E9EC-FFE3-491F-8C40-85B0F9652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grpSp>
        <p:nvGrpSpPr>
          <p:cNvPr id="8" name="Group 7">
            <a:extLst>
              <a:ext uri="{FF2B5EF4-FFF2-40B4-BE49-F238E27FC236}">
                <a16:creationId xmlns:a16="http://schemas.microsoft.com/office/drawing/2014/main" id="{B10376B7-BAC1-4569-94F3-D0323A6167FE}"/>
              </a:ext>
            </a:extLst>
          </p:cNvPr>
          <p:cNvGrpSpPr/>
          <p:nvPr/>
        </p:nvGrpSpPr>
        <p:grpSpPr>
          <a:xfrm>
            <a:off x="421557" y="1682624"/>
            <a:ext cx="5484146" cy="845848"/>
            <a:chOff x="2378013" y="1445927"/>
            <a:chExt cx="5484146" cy="845848"/>
          </a:xfrm>
        </p:grpSpPr>
        <p:pic>
          <p:nvPicPr>
            <p:cNvPr id="6" name="Picture 5">
              <a:extLst>
                <a:ext uri="{FF2B5EF4-FFF2-40B4-BE49-F238E27FC236}">
                  <a16:creationId xmlns:a16="http://schemas.microsoft.com/office/drawing/2014/main" id="{6CB21A9D-6D27-46AF-A463-2E2DB4D3CA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013" y="1705234"/>
              <a:ext cx="5484146" cy="586541"/>
            </a:xfrm>
            <a:prstGeom prst="rect">
              <a:avLst/>
            </a:prstGeom>
          </p:spPr>
        </p:pic>
        <p:pic>
          <p:nvPicPr>
            <p:cNvPr id="1028" name="Picture 4" descr="Image result for glamour logo">
              <a:extLst>
                <a:ext uri="{FF2B5EF4-FFF2-40B4-BE49-F238E27FC236}">
                  <a16:creationId xmlns:a16="http://schemas.microsoft.com/office/drawing/2014/main" id="{759BE1B7-5E47-4FBE-8D8F-BC7149DC9E1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6309" y="1445927"/>
              <a:ext cx="1170108" cy="22583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Rounded Corners 8">
            <a:extLst>
              <a:ext uri="{FF2B5EF4-FFF2-40B4-BE49-F238E27FC236}">
                <a16:creationId xmlns:a16="http://schemas.microsoft.com/office/drawing/2014/main" id="{8676DB8D-AA19-48F9-B52F-33B84570FB09}"/>
              </a:ext>
            </a:extLst>
          </p:cNvPr>
          <p:cNvSpPr/>
          <p:nvPr/>
        </p:nvSpPr>
        <p:spPr>
          <a:xfrm>
            <a:off x="290712" y="1498939"/>
            <a:ext cx="5745837" cy="10571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B03C280-4B4E-408C-9BBD-4C3DB1655AB1}"/>
              </a:ext>
            </a:extLst>
          </p:cNvPr>
          <p:cNvGrpSpPr/>
          <p:nvPr/>
        </p:nvGrpSpPr>
        <p:grpSpPr>
          <a:xfrm>
            <a:off x="8220469" y="2898698"/>
            <a:ext cx="3628631" cy="1837763"/>
            <a:chOff x="7715294" y="3172130"/>
            <a:chExt cx="3628631" cy="1837763"/>
          </a:xfrm>
        </p:grpSpPr>
        <p:grpSp>
          <p:nvGrpSpPr>
            <p:cNvPr id="11" name="Group 10">
              <a:extLst>
                <a:ext uri="{FF2B5EF4-FFF2-40B4-BE49-F238E27FC236}">
                  <a16:creationId xmlns:a16="http://schemas.microsoft.com/office/drawing/2014/main" id="{E9132F75-C886-4006-81AE-9A10CAF9E175}"/>
                </a:ext>
              </a:extLst>
            </p:cNvPr>
            <p:cNvGrpSpPr/>
            <p:nvPr/>
          </p:nvGrpSpPr>
          <p:grpSpPr>
            <a:xfrm>
              <a:off x="7846729" y="3266947"/>
              <a:ext cx="3365760" cy="1648128"/>
              <a:chOff x="738710" y="3055373"/>
              <a:chExt cx="3365760" cy="1648128"/>
            </a:xfrm>
          </p:grpSpPr>
          <p:pic>
            <p:nvPicPr>
              <p:cNvPr id="10" name="Picture 9">
                <a:extLst>
                  <a:ext uri="{FF2B5EF4-FFF2-40B4-BE49-F238E27FC236}">
                    <a16:creationId xmlns:a16="http://schemas.microsoft.com/office/drawing/2014/main" id="{DCFCF825-84AB-4F88-9820-487AB43DEA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710" y="3343217"/>
                <a:ext cx="3365760" cy="1360284"/>
              </a:xfrm>
              <a:prstGeom prst="rect">
                <a:avLst/>
              </a:prstGeom>
            </p:spPr>
          </p:pic>
          <p:pic>
            <p:nvPicPr>
              <p:cNvPr id="1030" name="Picture 6" descr="Image result for ny times logo">
                <a:extLst>
                  <a:ext uri="{FF2B5EF4-FFF2-40B4-BE49-F238E27FC236}">
                    <a16:creationId xmlns:a16="http://schemas.microsoft.com/office/drawing/2014/main" id="{C5505795-034F-49D9-8FB2-6347EDFE756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3000" y="3055373"/>
                <a:ext cx="1850206" cy="27239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Rounded Corners 13">
              <a:extLst>
                <a:ext uri="{FF2B5EF4-FFF2-40B4-BE49-F238E27FC236}">
                  <a16:creationId xmlns:a16="http://schemas.microsoft.com/office/drawing/2014/main" id="{FC144C01-7626-48F4-8AE7-E913BB4AE623}"/>
                </a:ext>
              </a:extLst>
            </p:cNvPr>
            <p:cNvSpPr/>
            <p:nvPr/>
          </p:nvSpPr>
          <p:spPr>
            <a:xfrm>
              <a:off x="7715294" y="3172130"/>
              <a:ext cx="3628631" cy="1837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6977B6F-0B6A-4EB6-9991-5958EAAA4848}"/>
              </a:ext>
            </a:extLst>
          </p:cNvPr>
          <p:cNvGrpSpPr/>
          <p:nvPr/>
        </p:nvGrpSpPr>
        <p:grpSpPr>
          <a:xfrm>
            <a:off x="432588" y="2724674"/>
            <a:ext cx="3710948" cy="1414135"/>
            <a:chOff x="432588" y="2646617"/>
            <a:chExt cx="3710948" cy="1414135"/>
          </a:xfrm>
        </p:grpSpPr>
        <p:grpSp>
          <p:nvGrpSpPr>
            <p:cNvPr id="13" name="Group 12">
              <a:extLst>
                <a:ext uri="{FF2B5EF4-FFF2-40B4-BE49-F238E27FC236}">
                  <a16:creationId xmlns:a16="http://schemas.microsoft.com/office/drawing/2014/main" id="{4CA3A34E-978A-4562-B987-E6E9A2BEE7F4}"/>
                </a:ext>
              </a:extLst>
            </p:cNvPr>
            <p:cNvGrpSpPr/>
            <p:nvPr/>
          </p:nvGrpSpPr>
          <p:grpSpPr>
            <a:xfrm>
              <a:off x="596968" y="2671305"/>
              <a:ext cx="3382188" cy="1378231"/>
              <a:chOff x="757670" y="3376598"/>
              <a:chExt cx="3382188" cy="1378231"/>
            </a:xfrm>
          </p:grpSpPr>
          <p:pic>
            <p:nvPicPr>
              <p:cNvPr id="12" name="Picture 11">
                <a:extLst>
                  <a:ext uri="{FF2B5EF4-FFF2-40B4-BE49-F238E27FC236}">
                    <a16:creationId xmlns:a16="http://schemas.microsoft.com/office/drawing/2014/main" id="{93B7566F-023A-4AC8-9D21-C5EAC83B87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70" y="3902855"/>
                <a:ext cx="3382188" cy="851974"/>
              </a:xfrm>
              <a:prstGeom prst="rect">
                <a:avLst/>
              </a:prstGeom>
            </p:spPr>
          </p:pic>
          <p:pic>
            <p:nvPicPr>
              <p:cNvPr id="1032" name="Picture 8" descr="Image result for cnbc logo">
                <a:extLst>
                  <a:ext uri="{FF2B5EF4-FFF2-40B4-BE49-F238E27FC236}">
                    <a16:creationId xmlns:a16="http://schemas.microsoft.com/office/drawing/2014/main" id="{1420F254-5CC5-410D-ADAD-844930CB483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9793" y="3376598"/>
                <a:ext cx="509307" cy="40686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Rounded Corners 17">
              <a:extLst>
                <a:ext uri="{FF2B5EF4-FFF2-40B4-BE49-F238E27FC236}">
                  <a16:creationId xmlns:a16="http://schemas.microsoft.com/office/drawing/2014/main" id="{566C394B-1485-40CF-BC3D-32D4780E582E}"/>
                </a:ext>
              </a:extLst>
            </p:cNvPr>
            <p:cNvSpPr/>
            <p:nvPr/>
          </p:nvSpPr>
          <p:spPr>
            <a:xfrm>
              <a:off x="432588" y="2646617"/>
              <a:ext cx="3710948" cy="1414135"/>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4CD18ECB-27A9-493E-9E53-356D1233AD0B}"/>
              </a:ext>
            </a:extLst>
          </p:cNvPr>
          <p:cNvGrpSpPr/>
          <p:nvPr/>
        </p:nvGrpSpPr>
        <p:grpSpPr>
          <a:xfrm>
            <a:off x="1986485" y="5307634"/>
            <a:ext cx="5061365" cy="1038534"/>
            <a:chOff x="1664127" y="5202858"/>
            <a:chExt cx="5061365" cy="1038534"/>
          </a:xfrm>
        </p:grpSpPr>
        <p:grpSp>
          <p:nvGrpSpPr>
            <p:cNvPr id="17" name="Group 16">
              <a:extLst>
                <a:ext uri="{FF2B5EF4-FFF2-40B4-BE49-F238E27FC236}">
                  <a16:creationId xmlns:a16="http://schemas.microsoft.com/office/drawing/2014/main" id="{4C51717D-DB74-4EA7-9801-0F62CC1179C4}"/>
                </a:ext>
              </a:extLst>
            </p:cNvPr>
            <p:cNvGrpSpPr/>
            <p:nvPr/>
          </p:nvGrpSpPr>
          <p:grpSpPr>
            <a:xfrm>
              <a:off x="1781193" y="5277069"/>
              <a:ext cx="4827232" cy="890113"/>
              <a:chOff x="1781194" y="5303500"/>
              <a:chExt cx="4827232" cy="890113"/>
            </a:xfrm>
          </p:grpSpPr>
          <p:pic>
            <p:nvPicPr>
              <p:cNvPr id="16" name="Picture 15">
                <a:extLst>
                  <a:ext uri="{FF2B5EF4-FFF2-40B4-BE49-F238E27FC236}">
                    <a16:creationId xmlns:a16="http://schemas.microsoft.com/office/drawing/2014/main" id="{284EAD46-345C-43AA-B24F-24748DED8A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1194" y="5575571"/>
                <a:ext cx="4827232" cy="618042"/>
              </a:xfrm>
              <a:prstGeom prst="rect">
                <a:avLst/>
              </a:prstGeom>
            </p:spPr>
          </p:pic>
          <p:pic>
            <p:nvPicPr>
              <p:cNvPr id="1034" name="Picture 10" descr="Image result for pymnts logo">
                <a:extLst>
                  <a:ext uri="{FF2B5EF4-FFF2-40B4-BE49-F238E27FC236}">
                    <a16:creationId xmlns:a16="http://schemas.microsoft.com/office/drawing/2014/main" id="{BFAE0D73-325E-4C0F-AE71-BD35B73E707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61204" y="5303500"/>
                <a:ext cx="1361581" cy="21203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Rounded Corners 21">
              <a:extLst>
                <a:ext uri="{FF2B5EF4-FFF2-40B4-BE49-F238E27FC236}">
                  <a16:creationId xmlns:a16="http://schemas.microsoft.com/office/drawing/2014/main" id="{8FF64EBB-9785-4585-90C0-01F60D91744F}"/>
                </a:ext>
              </a:extLst>
            </p:cNvPr>
            <p:cNvSpPr/>
            <p:nvPr/>
          </p:nvSpPr>
          <p:spPr>
            <a:xfrm>
              <a:off x="1664127" y="5202858"/>
              <a:ext cx="5061365" cy="1038534"/>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8" name="Picture 14" descr="https://btrtoday.sfo2.digitaloceanspaces.com/uploads/Screen-Shot-2019-03-19-at-1.20.05-PM.png">
            <a:extLst>
              <a:ext uri="{FF2B5EF4-FFF2-40B4-BE49-F238E27FC236}">
                <a16:creationId xmlns:a16="http://schemas.microsoft.com/office/drawing/2014/main" id="{7BB2F1F4-6BEF-4BC8-A087-22DF62124917}"/>
              </a:ext>
            </a:extLst>
          </p:cNvPr>
          <p:cNvPicPr>
            <a:picLocks noChangeAspect="1" noChangeArrowheads="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51324" y="1318195"/>
            <a:ext cx="4733983" cy="14285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0">
            <a:extLst>
              <a:ext uri="{FF2B5EF4-FFF2-40B4-BE49-F238E27FC236}">
                <a16:creationId xmlns:a16="http://schemas.microsoft.com/office/drawing/2014/main" id="{1210EF77-9A54-48E8-B6AB-9135C29478D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0955" y="4374498"/>
            <a:ext cx="1802457" cy="207477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Make Orwell Fiction Again Unstructured Dad Hat">
            <a:extLst>
              <a:ext uri="{FF2B5EF4-FFF2-40B4-BE49-F238E27FC236}">
                <a16:creationId xmlns:a16="http://schemas.microsoft.com/office/drawing/2014/main" id="{8050A9BE-4B7F-481D-94E6-463088FE9E12}"/>
              </a:ext>
            </a:extLst>
          </p:cNvPr>
          <p:cNvPicPr>
            <a:picLocks noChangeAspect="1" noChangeArrowheads="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192107" y="4785241"/>
            <a:ext cx="2590319" cy="180577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dn2.shopify.com/s/files/1/0120/0692/products/Trump-haters-sgonna-hate-close-23001_93_1.jpg?v=1455142025">
            <a:extLst>
              <a:ext uri="{FF2B5EF4-FFF2-40B4-BE49-F238E27FC236}">
                <a16:creationId xmlns:a16="http://schemas.microsoft.com/office/drawing/2014/main" id="{461AFC79-F84B-499A-9AA9-555BBD7C5AB1}"/>
              </a:ext>
            </a:extLst>
          </p:cNvPr>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80585" y="1465236"/>
            <a:ext cx="1990391" cy="19903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A65F840-5CB8-4B78-96AE-6ABE8879F794}"/>
              </a:ext>
            </a:extLst>
          </p:cNvPr>
          <p:cNvSpPr/>
          <p:nvPr/>
        </p:nvSpPr>
        <p:spPr>
          <a:xfrm>
            <a:off x="93072" y="111887"/>
            <a:ext cx="12098928" cy="1200329"/>
          </a:xfrm>
          <a:prstGeom prst="rect">
            <a:avLst/>
          </a:prstGeom>
        </p:spPr>
        <p:txBody>
          <a:bodyPr wrap="square">
            <a:spAutoFit/>
          </a:bodyPr>
          <a:lstStyle/>
          <a:p>
            <a:pPr>
              <a:defRPr/>
            </a:pPr>
            <a:r>
              <a:rPr lang="en-US" sz="2400" spc="-100" dirty="0">
                <a:solidFill>
                  <a:prstClr val="black"/>
                </a:solidFill>
                <a:latin typeface="Open Sans" panose="020B0606030504020204" pitchFamily="34" charset="0"/>
              </a:rPr>
              <a:t>And When Attending TV Watch Parties, Some Take Their Fanaticism A Step Further By Badging Themselves With Politically-Affiliated Merchandise Much Like They Would Do With Their Favorite Sports Teams </a:t>
            </a:r>
          </a:p>
        </p:txBody>
      </p:sp>
      <p:sp>
        <p:nvSpPr>
          <p:cNvPr id="30" name="Rectangle 29">
            <a:extLst>
              <a:ext uri="{FF2B5EF4-FFF2-40B4-BE49-F238E27FC236}">
                <a16:creationId xmlns:a16="http://schemas.microsoft.com/office/drawing/2014/main" id="{3D962C98-2BC5-4AD8-80B2-590DF1D7ECFC}"/>
              </a:ext>
            </a:extLst>
          </p:cNvPr>
          <p:cNvSpPr/>
          <p:nvPr/>
        </p:nvSpPr>
        <p:spPr>
          <a:xfrm>
            <a:off x="93073" y="6649838"/>
            <a:ext cx="1209892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2292" name="Picture 4" descr="Image result for people wearing republican merchandise">
            <a:extLst>
              <a:ext uri="{FF2B5EF4-FFF2-40B4-BE49-F238E27FC236}">
                <a16:creationId xmlns:a16="http://schemas.microsoft.com/office/drawing/2014/main" id="{6EF9F6B2-AF0D-4FFF-A676-12B2BE9E0103}"/>
              </a:ext>
            </a:extLst>
          </p:cNvPr>
          <p:cNvPicPr>
            <a:picLocks noChangeAspect="1" noChangeArrowheads="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4774" y="2668747"/>
            <a:ext cx="2645151" cy="247231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The Many Faces of Donald">
            <a:extLst>
              <a:ext uri="{FF2B5EF4-FFF2-40B4-BE49-F238E27FC236}">
                <a16:creationId xmlns:a16="http://schemas.microsoft.com/office/drawing/2014/main" id="{7DC2EFB2-1383-420F-88AF-B1182BADB729}"/>
              </a:ext>
            </a:extLst>
          </p:cNvPr>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50458" y="4672299"/>
            <a:ext cx="1859903" cy="185990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mage result for republican sticker">
            <a:extLst>
              <a:ext uri="{FF2B5EF4-FFF2-40B4-BE49-F238E27FC236}">
                <a16:creationId xmlns:a16="http://schemas.microsoft.com/office/drawing/2014/main" id="{CFED4384-15CD-4211-9157-135CBFBE8B8A}"/>
              </a:ext>
            </a:extLst>
          </p:cNvPr>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21161" y="3596892"/>
            <a:ext cx="1710742" cy="17107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maga hat">
            <a:extLst>
              <a:ext uri="{FF2B5EF4-FFF2-40B4-BE49-F238E27FC236}">
                <a16:creationId xmlns:a16="http://schemas.microsoft.com/office/drawing/2014/main" id="{AE5B85E6-6CDA-4326-B79D-E79E8BAAF60B}"/>
              </a:ext>
            </a:extLst>
          </p:cNvPr>
          <p:cNvPicPr>
            <a:picLocks noChangeAspect="1" noChangeArrowheads="1"/>
          </p:cNvPicPr>
          <p:nvPr/>
        </p:nvPicPr>
        <p:blipFill rotWithShape="1">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09573" y="4141456"/>
            <a:ext cx="1624907" cy="107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2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3C3CB8E-730D-442D-B301-F82684F843C7}"/>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Slide Number Placeholder 5">
            <a:extLst>
              <a:ext uri="{FF2B5EF4-FFF2-40B4-BE49-F238E27FC236}">
                <a16:creationId xmlns:a16="http://schemas.microsoft.com/office/drawing/2014/main" id="{C61582FB-99FA-4E17-B47A-F26438EFFCC3}"/>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6DAA0804-244E-49A0-81D0-4D4079BFA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6" name="Rectangle 5">
            <a:extLst>
              <a:ext uri="{FF2B5EF4-FFF2-40B4-BE49-F238E27FC236}">
                <a16:creationId xmlns:a16="http://schemas.microsoft.com/office/drawing/2014/main" id="{5AA603A6-4D76-4382-8BAC-4817F78788FC}"/>
              </a:ext>
            </a:extLst>
          </p:cNvPr>
          <p:cNvSpPr/>
          <p:nvPr/>
        </p:nvSpPr>
        <p:spPr>
          <a:xfrm>
            <a:off x="93072" y="690387"/>
            <a:ext cx="3745472" cy="4093428"/>
          </a:xfrm>
          <a:prstGeom prst="rect">
            <a:avLst/>
          </a:prstGeom>
        </p:spPr>
        <p:txBody>
          <a:bodyPr wrap="square">
            <a:spAutoFit/>
          </a:bodyPr>
          <a:lstStyle/>
          <a:p>
            <a:pPr>
              <a:defRPr/>
            </a:pPr>
            <a:r>
              <a:rPr lang="en-US" sz="2600" spc="-100" dirty="0">
                <a:solidFill>
                  <a:schemeClr val="bg1"/>
                </a:solidFill>
                <a:latin typeface="Open Sans" panose="020B0606030504020204" pitchFamily="34" charset="0"/>
              </a:rPr>
              <a:t>This sense of ‘team pride’ extends to their favorite TV news networks &amp; personalities as well…</a:t>
            </a:r>
          </a:p>
          <a:p>
            <a:pPr>
              <a:defRPr/>
            </a:pPr>
            <a:endParaRPr lang="en-US" sz="2600" spc="-100" dirty="0">
              <a:solidFill>
                <a:schemeClr val="bg1"/>
              </a:solidFill>
              <a:latin typeface="Open Sans" panose="020B0606030504020204" pitchFamily="34" charset="0"/>
            </a:endParaRPr>
          </a:p>
          <a:p>
            <a:pPr>
              <a:defRPr/>
            </a:pPr>
            <a:r>
              <a:rPr lang="en-US" sz="2600" spc="-100" dirty="0">
                <a:solidFill>
                  <a:schemeClr val="bg1"/>
                </a:solidFill>
                <a:latin typeface="Open Sans" panose="020B0606030504020204" pitchFamily="34" charset="0"/>
              </a:rPr>
              <a:t>…and like a true rivalry, viewers even broadcast their feelings about supposed ‘opposition’ networks</a:t>
            </a:r>
          </a:p>
        </p:txBody>
      </p:sp>
      <p:sp>
        <p:nvSpPr>
          <p:cNvPr id="7" name="Rectangle 6">
            <a:extLst>
              <a:ext uri="{FF2B5EF4-FFF2-40B4-BE49-F238E27FC236}">
                <a16:creationId xmlns:a16="http://schemas.microsoft.com/office/drawing/2014/main" id="{B9B4023A-33CC-4925-9A80-A5479660B555}"/>
              </a:ext>
            </a:extLst>
          </p:cNvPr>
          <p:cNvSpPr/>
          <p:nvPr/>
        </p:nvSpPr>
        <p:spPr>
          <a:xfrm>
            <a:off x="4271394" y="6649838"/>
            <a:ext cx="6208664" cy="21544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026" name="Picture 2" descr="Image result for fox news merchandise">
            <a:extLst>
              <a:ext uri="{FF2B5EF4-FFF2-40B4-BE49-F238E27FC236}">
                <a16:creationId xmlns:a16="http://schemas.microsoft.com/office/drawing/2014/main" id="{9B079B55-DDB1-42DA-A4C4-2B7CAC144D6D}"/>
              </a:ext>
            </a:extLst>
          </p:cNvPr>
          <p:cNvPicPr>
            <a:picLocks noChangeAspect="1" noChangeArrowheads="1"/>
          </p:cNvPicPr>
          <p:nvPr/>
        </p:nvPicPr>
        <p:blipFill rotWithShape="1">
          <a:blip r:embed="rId3" cstate="email">
            <a:clrChange>
              <a:clrFrom>
                <a:srgbClr val="F1F1F1"/>
              </a:clrFrom>
              <a:clrTo>
                <a:srgbClr val="F1F1F1">
                  <a:alpha val="0"/>
                </a:srgbClr>
              </a:clrTo>
            </a:clrChange>
            <a:extLst>
              <a:ext uri="{28A0092B-C50C-407E-A947-70E740481C1C}">
                <a14:useLocalDpi xmlns:a14="http://schemas.microsoft.com/office/drawing/2010/main"/>
              </a:ext>
            </a:extLst>
          </a:blip>
          <a:srcRect/>
          <a:stretch/>
        </p:blipFill>
        <p:spPr bwMode="auto">
          <a:xfrm>
            <a:off x="3960131" y="1503613"/>
            <a:ext cx="2292543" cy="14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x news merchandise">
            <a:extLst>
              <a:ext uri="{FF2B5EF4-FFF2-40B4-BE49-F238E27FC236}">
                <a16:creationId xmlns:a16="http://schemas.microsoft.com/office/drawing/2014/main" id="{D55A6DF2-E8F8-420F-A232-A9809BED367F}"/>
              </a:ext>
            </a:extLst>
          </p:cNvPr>
          <p:cNvPicPr>
            <a:picLocks noChangeAspect="1" noChangeArrowheads="1"/>
          </p:cNvPicPr>
          <p:nvPr/>
        </p:nvPicPr>
        <p:blipFill>
          <a:blip r:embed="rId4" cstate="email">
            <a:clrChange>
              <a:clrFrom>
                <a:srgbClr val="F1F1F1"/>
              </a:clrFrom>
              <a:clrTo>
                <a:srgbClr val="F1F1F1">
                  <a:alpha val="0"/>
                </a:srgbClr>
              </a:clrTo>
            </a:clrChange>
            <a:extLst>
              <a:ext uri="{28A0092B-C50C-407E-A947-70E740481C1C}">
                <a14:useLocalDpi xmlns:a14="http://schemas.microsoft.com/office/drawing/2010/main"/>
              </a:ext>
            </a:extLst>
          </a:blip>
          <a:srcRect/>
          <a:stretch>
            <a:fillRect/>
          </a:stretch>
        </p:blipFill>
        <p:spPr bwMode="auto">
          <a:xfrm>
            <a:off x="10068241" y="4341971"/>
            <a:ext cx="2123759" cy="2123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578268F4-6575-41FF-A305-30112B886E95}"/>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954521" y="115323"/>
            <a:ext cx="1824606" cy="14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nn merchandise">
            <a:extLst>
              <a:ext uri="{FF2B5EF4-FFF2-40B4-BE49-F238E27FC236}">
                <a16:creationId xmlns:a16="http://schemas.microsoft.com/office/drawing/2014/main" id="{299F37FC-B10E-4353-87A2-E762626381B7}"/>
              </a:ext>
            </a:extLst>
          </p:cNvPr>
          <p:cNvPicPr>
            <a:picLocks noChangeAspect="1" noChangeArrowheads="1"/>
          </p:cNvPicPr>
          <p:nvPr/>
        </p:nvPicPr>
        <p:blipFill>
          <a:blip r:embed="rId6"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a:fillRect/>
          </a:stretch>
        </p:blipFill>
        <p:spPr bwMode="auto">
          <a:xfrm>
            <a:off x="7327644" y="3003667"/>
            <a:ext cx="1497299" cy="1639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nn merchandise">
            <a:extLst>
              <a:ext uri="{FF2B5EF4-FFF2-40B4-BE49-F238E27FC236}">
                <a16:creationId xmlns:a16="http://schemas.microsoft.com/office/drawing/2014/main" id="{9BA6D7F3-44DB-4DC8-AECA-E30EC0539CA3}"/>
              </a:ext>
            </a:extLst>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55095" y="3023273"/>
            <a:ext cx="1961361" cy="21878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0 Heather Grey">
            <a:extLst>
              <a:ext uri="{FF2B5EF4-FFF2-40B4-BE49-F238E27FC236}">
                <a16:creationId xmlns:a16="http://schemas.microsoft.com/office/drawing/2014/main" id="{E9F2D00B-AB4D-49FF-A67D-D004D8470871}"/>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23610" y="2556619"/>
            <a:ext cx="1766791" cy="17667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snbc merchandise">
            <a:extLst>
              <a:ext uri="{FF2B5EF4-FFF2-40B4-BE49-F238E27FC236}">
                <a16:creationId xmlns:a16="http://schemas.microsoft.com/office/drawing/2014/main" id="{CD93981B-61B7-467D-A4ED-507E29075DD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76628" y="502221"/>
            <a:ext cx="2025873" cy="1917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snbc merchandise">
            <a:extLst>
              <a:ext uri="{FF2B5EF4-FFF2-40B4-BE49-F238E27FC236}">
                <a16:creationId xmlns:a16="http://schemas.microsoft.com/office/drawing/2014/main" id="{6571D6B8-53CD-4EB2-83F5-4B04A665F84E}"/>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99337" y="4977411"/>
            <a:ext cx="1887871" cy="18878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snbc merchandise">
            <a:extLst>
              <a:ext uri="{FF2B5EF4-FFF2-40B4-BE49-F238E27FC236}">
                <a16:creationId xmlns:a16="http://schemas.microsoft.com/office/drawing/2014/main" id="{C7EA98A4-FFA6-4125-B042-5C1680A2BA16}"/>
              </a:ext>
            </a:extLst>
          </p:cNvPr>
          <p:cNvPicPr>
            <a:picLocks noChangeAspect="1" noChangeArrowheads="1"/>
          </p:cNvPicPr>
          <p:nvPr/>
        </p:nvPicPr>
        <p:blipFill>
          <a:blip r:embed="rId11"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345318" y="179365"/>
            <a:ext cx="1698394" cy="19166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ox News Hats, Bags, Totes, &amp; Umbrellas">
            <a:extLst>
              <a:ext uri="{FF2B5EF4-FFF2-40B4-BE49-F238E27FC236}">
                <a16:creationId xmlns:a16="http://schemas.microsoft.com/office/drawing/2014/main" id="{782B9BEC-0398-4C0B-B39A-40F09725B35E}"/>
              </a:ext>
            </a:extLst>
          </p:cNvPr>
          <p:cNvPicPr>
            <a:picLocks noChangeAspect="1" noChangeArrowheads="1"/>
          </p:cNvPicPr>
          <p:nvPr/>
        </p:nvPicPr>
        <p:blipFill>
          <a:blip r:embed="rId12" cstate="email">
            <a:clrChange>
              <a:clrFrom>
                <a:srgbClr val="A8C7E6"/>
              </a:clrFrom>
              <a:clrTo>
                <a:srgbClr val="A8C7E6">
                  <a:alpha val="0"/>
                </a:srgbClr>
              </a:clrTo>
            </a:clrChange>
            <a:extLst>
              <a:ext uri="{28A0092B-C50C-407E-A947-70E740481C1C}">
                <a14:useLocalDpi xmlns:a14="http://schemas.microsoft.com/office/drawing/2010/main"/>
              </a:ext>
            </a:extLst>
          </a:blip>
          <a:srcRect/>
          <a:stretch>
            <a:fillRect/>
          </a:stretch>
        </p:blipFill>
        <p:spPr bwMode="auto">
          <a:xfrm>
            <a:off x="5427883" y="4332121"/>
            <a:ext cx="1887871" cy="18878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9466FCE-9A42-43C5-B9E1-09EC236E9760}"/>
              </a:ext>
            </a:extLst>
          </p:cNvPr>
          <p:cNvPicPr>
            <a:picLocks noChangeAspect="1"/>
          </p:cNvPicPr>
          <p:nvPr/>
        </p:nvPicPr>
        <p:blipFill>
          <a:blip r:embed="rId13" cstate="email">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8568943" y="4783815"/>
            <a:ext cx="1783289" cy="1579095"/>
          </a:xfrm>
          <a:prstGeom prst="rect">
            <a:avLst/>
          </a:prstGeom>
        </p:spPr>
      </p:pic>
      <p:pic>
        <p:nvPicPr>
          <p:cNvPr id="1049" name="Picture 25" descr="BBC Style - Fake News Slim Fit T-Shirt">
            <a:extLst>
              <a:ext uri="{FF2B5EF4-FFF2-40B4-BE49-F238E27FC236}">
                <a16:creationId xmlns:a16="http://schemas.microsoft.com/office/drawing/2014/main" id="{4F5A7FBD-DE3B-46A1-A276-FF730A4AC59A}"/>
              </a:ext>
            </a:extLst>
          </p:cNvPr>
          <p:cNvPicPr>
            <a:picLocks noChangeAspect="1" noChangeArrowheads="1"/>
          </p:cNvPicPr>
          <p:nvPr/>
        </p:nvPicPr>
        <p:blipFill>
          <a:blip r:embed="rId1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5787208" y="2680939"/>
            <a:ext cx="1442961" cy="158038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MSNPC Slim Fit T-Shirt">
            <a:extLst>
              <a:ext uri="{FF2B5EF4-FFF2-40B4-BE49-F238E27FC236}">
                <a16:creationId xmlns:a16="http://schemas.microsoft.com/office/drawing/2014/main" id="{6E9B9A45-7928-45C1-A7F5-9061916D23EE}"/>
              </a:ext>
            </a:extLst>
          </p:cNvPr>
          <p:cNvPicPr>
            <a:picLocks noChangeAspect="1" noChangeArrowheads="1"/>
          </p:cNvPicPr>
          <p:nvPr/>
        </p:nvPicPr>
        <p:blipFill>
          <a:blip r:embed="rId15"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7245201" y="4814096"/>
            <a:ext cx="1441781" cy="1579095"/>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The Expressions of Tucker Carlson Slim Fit T-Shirt">
            <a:extLst>
              <a:ext uri="{FF2B5EF4-FFF2-40B4-BE49-F238E27FC236}">
                <a16:creationId xmlns:a16="http://schemas.microsoft.com/office/drawing/2014/main" id="{7B156BC5-60B9-4971-9E54-E0EA36B1760A}"/>
              </a:ext>
            </a:extLst>
          </p:cNvPr>
          <p:cNvPicPr>
            <a:picLocks noChangeAspect="1" noChangeArrowheads="1"/>
          </p:cNvPicPr>
          <p:nvPr/>
        </p:nvPicPr>
        <p:blipFill>
          <a:blip r:embed="rId16"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10490401" y="2585739"/>
            <a:ext cx="1553311" cy="17012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F2EA5AE0-2354-48A5-9392-742722920188}"/>
              </a:ext>
            </a:extLst>
          </p:cNvPr>
          <p:cNvPicPr>
            <a:picLocks noChangeAspect="1"/>
          </p:cNvPicPr>
          <p:nvPr/>
        </p:nvPicPr>
        <p:blipFill>
          <a:blip r:embed="rId17" cstate="email">
            <a:clrChange>
              <a:clrFrom>
                <a:srgbClr val="F3F3F3"/>
              </a:clrFrom>
              <a:clrTo>
                <a:srgbClr val="F3F3F3">
                  <a:alpha val="0"/>
                </a:srgbClr>
              </a:clrTo>
            </a:clrChange>
            <a:extLst>
              <a:ext uri="{28A0092B-C50C-407E-A947-70E740481C1C}">
                <a14:useLocalDpi xmlns:a14="http://schemas.microsoft.com/office/drawing/2010/main"/>
              </a:ext>
            </a:extLst>
          </a:blip>
          <a:stretch>
            <a:fillRect/>
          </a:stretch>
        </p:blipFill>
        <p:spPr>
          <a:xfrm>
            <a:off x="6033092" y="316681"/>
            <a:ext cx="2331635" cy="2209198"/>
          </a:xfrm>
          <a:prstGeom prst="roundRect">
            <a:avLst/>
          </a:prstGeom>
        </p:spPr>
      </p:pic>
    </p:spTree>
    <p:extLst>
      <p:ext uri="{BB962C8B-B14F-4D97-AF65-F5344CB8AC3E}">
        <p14:creationId xmlns:p14="http://schemas.microsoft.com/office/powerpoint/2010/main" val="318719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6DFB2C-4204-4A55-96B8-77AD3365CF36}"/>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graphicFrame>
        <p:nvGraphicFramePr>
          <p:cNvPr id="9" name="Chart 8">
            <a:extLst>
              <a:ext uri="{FF2B5EF4-FFF2-40B4-BE49-F238E27FC236}">
                <a16:creationId xmlns:a16="http://schemas.microsoft.com/office/drawing/2014/main" id="{04FBEAE2-EDF2-4C9C-A8E0-80DECF873BF2}"/>
              </a:ext>
            </a:extLst>
          </p:cNvPr>
          <p:cNvGraphicFramePr/>
          <p:nvPr/>
        </p:nvGraphicFramePr>
        <p:xfrm>
          <a:off x="4178212" y="1116139"/>
          <a:ext cx="7296393" cy="483474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C10E74D4-ED33-45DE-BF0E-16769AA2F0B2}"/>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7" name="Picture 6">
            <a:extLst>
              <a:ext uri="{FF2B5EF4-FFF2-40B4-BE49-F238E27FC236}">
                <a16:creationId xmlns:a16="http://schemas.microsoft.com/office/drawing/2014/main" id="{AC518C87-0DDF-43DA-BC19-11A49FC892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8" name="Text Placeholder 3">
            <a:extLst>
              <a:ext uri="{FF2B5EF4-FFF2-40B4-BE49-F238E27FC236}">
                <a16:creationId xmlns:a16="http://schemas.microsoft.com/office/drawing/2014/main" id="{E405AC1E-7FE6-4066-9A30-A516D260DB43}"/>
              </a:ext>
            </a:extLst>
          </p:cNvPr>
          <p:cNvSpPr txBox="1">
            <a:spLocks/>
          </p:cNvSpPr>
          <p:nvPr/>
        </p:nvSpPr>
        <p:spPr>
          <a:xfrm>
            <a:off x="-1" y="6188927"/>
            <a:ext cx="3899337" cy="649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NPower</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R&amp;F Program Report, Total Day, Live+7, A18+, A18-49 &amp; A25-54. Reflects national cable TV, Spanish language cable TV, broadcast TV, Spanish language broadcast TV; based on 2018 calendar year. Includes the following genres: News, documentary news &amp; info &amp; Political.</a:t>
            </a:r>
          </a:p>
        </p:txBody>
      </p:sp>
      <p:sp>
        <p:nvSpPr>
          <p:cNvPr id="12" name="Rectangle 11">
            <a:extLst>
              <a:ext uri="{FF2B5EF4-FFF2-40B4-BE49-F238E27FC236}">
                <a16:creationId xmlns:a16="http://schemas.microsoft.com/office/drawing/2014/main" id="{CED5CC35-A956-41F9-9C33-12A515F692F4}"/>
              </a:ext>
            </a:extLst>
          </p:cNvPr>
          <p:cNvSpPr/>
          <p:nvPr/>
        </p:nvSpPr>
        <p:spPr>
          <a:xfrm>
            <a:off x="96866" y="796496"/>
            <a:ext cx="3727550"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pride</a:t>
            </a: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and </a:t>
            </a: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passion exists because TV is at the epicenter of skyrocketing news consumption and TV news viewing is nearly ubiquitous among American adults</a:t>
            </a:r>
          </a:p>
        </p:txBody>
      </p:sp>
      <p:sp>
        <p:nvSpPr>
          <p:cNvPr id="16" name="Rectangle 15">
            <a:extLst>
              <a:ext uri="{FF2B5EF4-FFF2-40B4-BE49-F238E27FC236}">
                <a16:creationId xmlns:a16="http://schemas.microsoft.com/office/drawing/2014/main" id="{3A44E7DB-D63B-4EC7-8711-1FE5DD3E5A66}"/>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32444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484294-F03E-434D-AE57-D6FAC2DFDC74}"/>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Slide Number Placeholder 5">
            <a:extLst>
              <a:ext uri="{FF2B5EF4-FFF2-40B4-BE49-F238E27FC236}">
                <a16:creationId xmlns:a16="http://schemas.microsoft.com/office/drawing/2014/main" id="{D835CB70-8646-4084-92DB-1DDBFC37A5D6}"/>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556DBA5F-F5B7-4463-B434-0797CDF260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6" name="Rectangle 5">
            <a:extLst>
              <a:ext uri="{FF2B5EF4-FFF2-40B4-BE49-F238E27FC236}">
                <a16:creationId xmlns:a16="http://schemas.microsoft.com/office/drawing/2014/main" id="{1CA4C475-D6AE-4033-9408-2C3F1AFF609E}"/>
              </a:ext>
            </a:extLst>
          </p:cNvPr>
          <p:cNvSpPr/>
          <p:nvPr/>
        </p:nvSpPr>
        <p:spPr>
          <a:xfrm>
            <a:off x="4081083" y="6650097"/>
            <a:ext cx="6678979" cy="21544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8" name="Chart 7">
            <a:extLst>
              <a:ext uri="{FF2B5EF4-FFF2-40B4-BE49-F238E27FC236}">
                <a16:creationId xmlns:a16="http://schemas.microsoft.com/office/drawing/2014/main" id="{6253F072-E004-4F24-9401-B9E499077959}"/>
              </a:ext>
            </a:extLst>
          </p:cNvPr>
          <p:cNvGraphicFramePr/>
          <p:nvPr/>
        </p:nvGraphicFramePr>
        <p:xfrm>
          <a:off x="3973792" y="6155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A4B487E0-193B-44E6-9C11-4ED5C9CA09F5}"/>
              </a:ext>
            </a:extLst>
          </p:cNvPr>
          <p:cNvSpPr txBox="1">
            <a:spLocks/>
          </p:cNvSpPr>
          <p:nvPr/>
        </p:nvSpPr>
        <p:spPr>
          <a:xfrm>
            <a:off x="0" y="6211230"/>
            <a:ext cx="3899338" cy="5137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NPower</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R&amp;F Program Report, Total Day, Live+7, A18+. Reflects national cable TV, Spanish language cable TV, broadcast TV, Spanish language broadcast TV; based on standard calendar months in 2018 &amp; 2019. Includes the following genres: News, D</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ocumentary</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news/info &amp; Political.</a:t>
            </a:r>
          </a:p>
        </p:txBody>
      </p:sp>
      <p:sp>
        <p:nvSpPr>
          <p:cNvPr id="11" name="Rectangle 10">
            <a:extLst>
              <a:ext uri="{FF2B5EF4-FFF2-40B4-BE49-F238E27FC236}">
                <a16:creationId xmlns:a16="http://schemas.microsoft.com/office/drawing/2014/main" id="{7ACBB225-88EF-42C1-800D-2C890C2BF706}"/>
              </a:ext>
            </a:extLst>
          </p:cNvPr>
          <p:cNvSpPr/>
          <p:nvPr/>
        </p:nvSpPr>
        <p:spPr>
          <a:xfrm>
            <a:off x="4047409" y="2362423"/>
            <a:ext cx="2248707" cy="47738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Annual Monthly Average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75%</a:t>
            </a:r>
          </a:p>
        </p:txBody>
      </p:sp>
      <p:cxnSp>
        <p:nvCxnSpPr>
          <p:cNvPr id="12" name="Straight Connector 11">
            <a:extLst>
              <a:ext uri="{FF2B5EF4-FFF2-40B4-BE49-F238E27FC236}">
                <a16:creationId xmlns:a16="http://schemas.microsoft.com/office/drawing/2014/main" id="{B01FC07C-7C9C-44DF-904C-39BB90761FF2}"/>
              </a:ext>
            </a:extLst>
          </p:cNvPr>
          <p:cNvCxnSpPr/>
          <p:nvPr/>
        </p:nvCxnSpPr>
        <p:spPr>
          <a:xfrm>
            <a:off x="4047409" y="2262650"/>
            <a:ext cx="7978302" cy="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78EAE7D-39D2-4C4A-8C03-FF980F5025B0}"/>
              </a:ext>
            </a:extLst>
          </p:cNvPr>
          <p:cNvSpPr/>
          <p:nvPr/>
        </p:nvSpPr>
        <p:spPr>
          <a:xfrm>
            <a:off x="144110" y="865512"/>
            <a:ext cx="3577664"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With breaking news happening almost daily, and accompanied by 24-hour television coverage, ad-supported TV news has 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‘12-month season’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with rather consistent reach throughout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year</a:t>
            </a:r>
          </a:p>
        </p:txBody>
      </p:sp>
    </p:spTree>
    <p:extLst>
      <p:ext uri="{BB962C8B-B14F-4D97-AF65-F5344CB8AC3E}">
        <p14:creationId xmlns:p14="http://schemas.microsoft.com/office/powerpoint/2010/main" val="136429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831C61-3B51-4EBD-A46F-26E4E94875AD}"/>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graphicFrame>
        <p:nvGraphicFramePr>
          <p:cNvPr id="4" name="Chart 3">
            <a:extLst>
              <a:ext uri="{FF2B5EF4-FFF2-40B4-BE49-F238E27FC236}">
                <a16:creationId xmlns:a16="http://schemas.microsoft.com/office/drawing/2014/main" id="{1F7B3CE2-D0FC-439B-8CBF-69D75D929E09}"/>
              </a:ext>
            </a:extLst>
          </p:cNvPr>
          <p:cNvGraphicFramePr/>
          <p:nvPr>
            <p:extLst>
              <p:ext uri="{D42A27DB-BD31-4B8C-83A1-F6EECF244321}">
                <p14:modId xmlns:p14="http://schemas.microsoft.com/office/powerpoint/2010/main" val="2167395218"/>
              </p:ext>
            </p:extLst>
          </p:nvPr>
        </p:nvGraphicFramePr>
        <p:xfrm>
          <a:off x="3958680" y="1062856"/>
          <a:ext cx="7912670" cy="489189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C10E74D4-ED33-45DE-BF0E-16769AA2F0B2}"/>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8" name="Text Placeholder 3">
            <a:extLst>
              <a:ext uri="{FF2B5EF4-FFF2-40B4-BE49-F238E27FC236}">
                <a16:creationId xmlns:a16="http://schemas.microsoft.com/office/drawing/2014/main" id="{D1373D27-2DAB-455E-8440-07BEBD45D727}"/>
              </a:ext>
            </a:extLst>
          </p:cNvPr>
          <p:cNvSpPr txBox="1">
            <a:spLocks/>
          </p:cNvSpPr>
          <p:nvPr/>
        </p:nvSpPr>
        <p:spPr>
          <a:xfrm>
            <a:off x="-33453" y="6211229"/>
            <a:ext cx="3932791" cy="661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NPower</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R&amp;F Program Report, Total Day, Live+7, A18+, A18-49 &amp; A25-54. Reflects national cable TV, Spanish language cable TV, broadcast TV, Spanish language broadcast TV; based on calendar years for 2014, 2016 &amp; 2018. Includes the following genres: News, documentary news</a:t>
            </a:r>
            <a:r>
              <a:rPr lang="en-US" sz="8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&amp; info &amp; Political.</a:t>
            </a:r>
          </a:p>
        </p:txBody>
      </p:sp>
      <p:sp>
        <p:nvSpPr>
          <p:cNvPr id="15" name="Rectangle 14">
            <a:extLst>
              <a:ext uri="{FF2B5EF4-FFF2-40B4-BE49-F238E27FC236}">
                <a16:creationId xmlns:a16="http://schemas.microsoft.com/office/drawing/2014/main" id="{C1F523FF-C291-4FB7-859C-9B8E27682C96}"/>
              </a:ext>
            </a:extLst>
          </p:cNvPr>
          <p:cNvSpPr/>
          <p:nvPr/>
        </p:nvSpPr>
        <p:spPr>
          <a:xfrm>
            <a:off x="6421031" y="1979717"/>
            <a:ext cx="726217"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
        <p:nvSpPr>
          <p:cNvPr id="12" name="Rectangle 11">
            <a:extLst>
              <a:ext uri="{FF2B5EF4-FFF2-40B4-BE49-F238E27FC236}">
                <a16:creationId xmlns:a16="http://schemas.microsoft.com/office/drawing/2014/main" id="{BF6A2E42-1727-488C-B940-1588D9F2DF8D}"/>
              </a:ext>
            </a:extLst>
          </p:cNvPr>
          <p:cNvSpPr/>
          <p:nvPr/>
        </p:nvSpPr>
        <p:spPr>
          <a:xfrm>
            <a:off x="29242" y="754269"/>
            <a:ext cx="3899338"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TV news viewership experienced a significant spike across major demos during the height of the 2016 election cycle and has held steady through the end of 2018</a:t>
            </a:r>
          </a:p>
        </p:txBody>
      </p:sp>
      <p:pic>
        <p:nvPicPr>
          <p:cNvPr id="14" name="Picture 13">
            <a:extLst>
              <a:ext uri="{FF2B5EF4-FFF2-40B4-BE49-F238E27FC236}">
                <a16:creationId xmlns:a16="http://schemas.microsoft.com/office/drawing/2014/main" id="{6297EE28-D0BA-49C0-A66A-A6DD449D9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3" name="Rectangle 12">
            <a:extLst>
              <a:ext uri="{FF2B5EF4-FFF2-40B4-BE49-F238E27FC236}">
                <a16:creationId xmlns:a16="http://schemas.microsoft.com/office/drawing/2014/main" id="{9191BCF4-97C4-401D-AEF0-201814A92BEA}"/>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Rectangle 15">
            <a:extLst>
              <a:ext uri="{FF2B5EF4-FFF2-40B4-BE49-F238E27FC236}">
                <a16:creationId xmlns:a16="http://schemas.microsoft.com/office/drawing/2014/main" id="{BD57CDB0-7EA0-4552-8AD1-1AD8E0500C51}"/>
              </a:ext>
            </a:extLst>
          </p:cNvPr>
          <p:cNvSpPr/>
          <p:nvPr/>
        </p:nvSpPr>
        <p:spPr>
          <a:xfrm>
            <a:off x="8858942" y="3734990"/>
            <a:ext cx="591428"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
        <p:nvSpPr>
          <p:cNvPr id="20" name="Rectangle 19">
            <a:extLst>
              <a:ext uri="{FF2B5EF4-FFF2-40B4-BE49-F238E27FC236}">
                <a16:creationId xmlns:a16="http://schemas.microsoft.com/office/drawing/2014/main" id="{80096B2C-5412-4C50-9AA8-5021CF66148A}"/>
              </a:ext>
            </a:extLst>
          </p:cNvPr>
          <p:cNvSpPr/>
          <p:nvPr/>
        </p:nvSpPr>
        <p:spPr>
          <a:xfrm>
            <a:off x="11429414" y="3257323"/>
            <a:ext cx="733343"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Tree>
    <p:extLst>
      <p:ext uri="{BB962C8B-B14F-4D97-AF65-F5344CB8AC3E}">
        <p14:creationId xmlns:p14="http://schemas.microsoft.com/office/powerpoint/2010/main" val="129139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EEA85-8D11-45CD-8C43-8259786FB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604445" cy="6858000"/>
          </a:xfrm>
          <a:prstGeom prst="rect">
            <a:avLst/>
          </a:prstGeom>
        </p:spPr>
      </p:pic>
      <p:sp>
        <p:nvSpPr>
          <p:cNvPr id="4" name="Slide Number Placeholder 5">
            <a:extLst>
              <a:ext uri="{FF2B5EF4-FFF2-40B4-BE49-F238E27FC236}">
                <a16:creationId xmlns:a16="http://schemas.microsoft.com/office/drawing/2014/main" id="{43B3776C-ACA2-4CBA-ADB9-143E1E932D78}"/>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6" name="Rectangle 5">
            <a:extLst>
              <a:ext uri="{FF2B5EF4-FFF2-40B4-BE49-F238E27FC236}">
                <a16:creationId xmlns:a16="http://schemas.microsoft.com/office/drawing/2014/main" id="{9B63C5BF-0567-4034-9244-BD4B016587B6}"/>
              </a:ext>
            </a:extLst>
          </p:cNvPr>
          <p:cNvSpPr/>
          <p:nvPr/>
        </p:nvSpPr>
        <p:spPr>
          <a:xfrm>
            <a:off x="3791216" y="254650"/>
            <a:ext cx="8202929"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The Rise Of News &amp; Politics As ‘Sport’</a:t>
            </a:r>
          </a:p>
        </p:txBody>
      </p:sp>
      <p:sp>
        <p:nvSpPr>
          <p:cNvPr id="7" name="Text Placeholder 8">
            <a:extLst>
              <a:ext uri="{FF2B5EF4-FFF2-40B4-BE49-F238E27FC236}">
                <a16:creationId xmlns:a16="http://schemas.microsoft.com/office/drawing/2014/main" id="{198C4088-F7C7-42D9-8E18-AF4E3231AFC3}"/>
              </a:ext>
            </a:extLst>
          </p:cNvPr>
          <p:cNvSpPr txBox="1">
            <a:spLocks/>
          </p:cNvSpPr>
          <p:nvPr/>
        </p:nvSpPr>
        <p:spPr>
          <a:xfrm>
            <a:off x="3940506" y="880215"/>
            <a:ext cx="7993349" cy="5299679"/>
          </a:xfrm>
          <a:prstGeom prst="rect">
            <a:avLst/>
          </a:prstGeom>
        </p:spPr>
        <p:txBody>
          <a:bodyPr anchor="ctr"/>
          <a:lstStyle>
            <a:lvl1pPr marL="439649" indent="-439649" algn="l" defTabSz="586199" rtl="0" eaLnBrk="1" latinLnBrk="0" hangingPunct="1">
              <a:spcBef>
                <a:spcPct val="20000"/>
              </a:spcBef>
              <a:buFont typeface="Arial"/>
              <a:buChar char="•"/>
              <a:defRPr sz="4100" kern="1200">
                <a:solidFill>
                  <a:schemeClr val="tx1"/>
                </a:solidFill>
                <a:latin typeface="+mn-lt"/>
                <a:ea typeface="+mn-ea"/>
                <a:cs typeface="+mn-cs"/>
              </a:defRPr>
            </a:lvl1pPr>
            <a:lvl2pPr marL="952574" indent="-366375" algn="l" defTabSz="586199" rtl="0" eaLnBrk="1" latinLnBrk="0" hangingPunct="1">
              <a:spcBef>
                <a:spcPct val="20000"/>
              </a:spcBef>
              <a:buFont typeface="Arial"/>
              <a:buChar char="–"/>
              <a:defRPr sz="3600" kern="1200">
                <a:solidFill>
                  <a:schemeClr val="tx1"/>
                </a:solidFill>
                <a:latin typeface="+mn-lt"/>
                <a:ea typeface="+mn-ea"/>
                <a:cs typeface="+mn-cs"/>
              </a:defRPr>
            </a:lvl2pPr>
            <a:lvl3pPr marL="1465498" indent="-293100" algn="l" defTabSz="586199" rtl="0" eaLnBrk="1" latinLnBrk="0" hangingPunct="1">
              <a:spcBef>
                <a:spcPct val="20000"/>
              </a:spcBef>
              <a:buFont typeface="Arial"/>
              <a:buChar char="•"/>
              <a:defRPr sz="3100" kern="1200">
                <a:solidFill>
                  <a:schemeClr val="tx1"/>
                </a:solidFill>
                <a:latin typeface="+mn-lt"/>
                <a:ea typeface="+mn-ea"/>
                <a:cs typeface="+mn-cs"/>
              </a:defRPr>
            </a:lvl3pPr>
            <a:lvl4pPr marL="2051697" indent="-293100" algn="l" defTabSz="586199" rtl="0" eaLnBrk="1" latinLnBrk="0" hangingPunct="1">
              <a:spcBef>
                <a:spcPct val="20000"/>
              </a:spcBef>
              <a:buFont typeface="Arial"/>
              <a:buChar char="–"/>
              <a:defRPr sz="2550" kern="1200">
                <a:solidFill>
                  <a:schemeClr val="tx1"/>
                </a:solidFill>
                <a:latin typeface="+mn-lt"/>
                <a:ea typeface="+mn-ea"/>
                <a:cs typeface="+mn-cs"/>
              </a:defRPr>
            </a:lvl4pPr>
            <a:lvl5pPr marL="2637896" indent="-293100" algn="l" defTabSz="586199" rtl="0" eaLnBrk="1" latinLnBrk="0" hangingPunct="1">
              <a:spcBef>
                <a:spcPct val="20000"/>
              </a:spcBef>
              <a:buFont typeface="Arial"/>
              <a:buChar char="»"/>
              <a:defRPr sz="2550" kern="1200">
                <a:solidFill>
                  <a:schemeClr val="tx1"/>
                </a:solidFill>
                <a:latin typeface="+mn-lt"/>
                <a:ea typeface="+mn-ea"/>
                <a:cs typeface="+mn-cs"/>
              </a:defRPr>
            </a:lvl5pPr>
            <a:lvl6pPr marL="3224095" indent="-293100" algn="l" defTabSz="586199" rtl="0" eaLnBrk="1" latinLnBrk="0" hangingPunct="1">
              <a:spcBef>
                <a:spcPct val="20000"/>
              </a:spcBef>
              <a:buFont typeface="Arial"/>
              <a:buChar char="•"/>
              <a:defRPr sz="2550" kern="1200">
                <a:solidFill>
                  <a:schemeClr val="tx1"/>
                </a:solidFill>
                <a:latin typeface="+mn-lt"/>
                <a:ea typeface="+mn-ea"/>
                <a:cs typeface="+mn-cs"/>
              </a:defRPr>
            </a:lvl6pPr>
            <a:lvl7pPr marL="3810294" indent="-293100" algn="l" defTabSz="586199" rtl="0" eaLnBrk="1" latinLnBrk="0" hangingPunct="1">
              <a:spcBef>
                <a:spcPct val="20000"/>
              </a:spcBef>
              <a:buFont typeface="Arial"/>
              <a:buChar char="•"/>
              <a:defRPr sz="2550" kern="1200">
                <a:solidFill>
                  <a:schemeClr val="tx1"/>
                </a:solidFill>
                <a:latin typeface="+mn-lt"/>
                <a:ea typeface="+mn-ea"/>
                <a:cs typeface="+mn-cs"/>
              </a:defRPr>
            </a:lvl7pPr>
            <a:lvl8pPr marL="4396493" indent="-293100" algn="l" defTabSz="586199" rtl="0" eaLnBrk="1" latinLnBrk="0" hangingPunct="1">
              <a:spcBef>
                <a:spcPct val="20000"/>
              </a:spcBef>
              <a:buFont typeface="Arial"/>
              <a:buChar char="•"/>
              <a:defRPr sz="2550" kern="1200">
                <a:solidFill>
                  <a:schemeClr val="tx1"/>
                </a:solidFill>
                <a:latin typeface="+mn-lt"/>
                <a:ea typeface="+mn-ea"/>
                <a:cs typeface="+mn-cs"/>
              </a:defRPr>
            </a:lvl8pPr>
            <a:lvl9pPr marL="4982692" indent="-293100" algn="l" defTabSz="586199" rtl="0" eaLnBrk="1" latinLnBrk="0" hangingPunct="1">
              <a:spcBef>
                <a:spcPct val="20000"/>
              </a:spcBef>
              <a:buFont typeface="Arial"/>
              <a:buChar char="•"/>
              <a:defRPr sz="2550" kern="1200">
                <a:solidFill>
                  <a:schemeClr val="tx1"/>
                </a:solidFill>
                <a:latin typeface="+mn-lt"/>
                <a:ea typeface="+mn-ea"/>
                <a:cs typeface="+mn-cs"/>
              </a:defRPr>
            </a:lvl9pPr>
          </a:lstStyle>
          <a:p>
            <a:pPr marL="0" lvl="0" indent="0" algn="ctr">
              <a:buNone/>
              <a:defRPr/>
            </a:pPr>
            <a:r>
              <a:rPr lang="en-US" sz="1400" i="1" dirty="0">
                <a:solidFill>
                  <a:schemeClr val="bg1"/>
                </a:solidFill>
                <a:latin typeface="Open Sans" panose="020B0606030504020204"/>
              </a:rPr>
              <a:t>The World Series. The Super Bowl. The NBA Finals. The Stanley Cup. The Presidential Election Debates. The Comey Testimony. State of the Union Address. The Kavanaugh Confirmation Hearings</a:t>
            </a:r>
            <a:r>
              <a:rPr lang="en-US" sz="1400" dirty="0">
                <a:solidFill>
                  <a:schemeClr val="bg1"/>
                </a:solidFill>
                <a:latin typeface="Open Sans" panose="020B0606030504020204"/>
              </a:rPr>
              <a:t>. Today, politically-charged news events are some of the most watched programming in the country, rivalling even the most popular live sporting events.</a:t>
            </a:r>
          </a:p>
          <a:p>
            <a:pPr marL="0" lvl="0" indent="0" algn="ctr">
              <a:buNone/>
              <a:defRPr/>
            </a:pPr>
            <a:endParaRPr lang="en-US" sz="1200" dirty="0">
              <a:solidFill>
                <a:schemeClr val="bg1"/>
              </a:solidFill>
              <a:latin typeface="Open Sans" panose="020B0606030504020204"/>
            </a:endParaRPr>
          </a:p>
          <a:p>
            <a:pPr marL="0" lvl="0" indent="0" algn="ctr">
              <a:buNone/>
              <a:defRPr/>
            </a:pPr>
            <a:r>
              <a:rPr lang="en-US" sz="1400" dirty="0">
                <a:solidFill>
                  <a:schemeClr val="bg1"/>
                </a:solidFill>
                <a:latin typeface="Open Sans" panose="020B0606030504020204"/>
              </a:rPr>
              <a:t>How popular has news &amp; politics become?  Did you know that just as many Americans watched the 2016 Presidential Election debates as they did the Super Bowl, and aggregated time spent watching the debates was 81% higher? And this year, the current primary debates are already delivering an unprecedented number of viewers early in the 2020 election cycle. </a:t>
            </a:r>
          </a:p>
          <a:p>
            <a:pPr marL="0" lvl="0" indent="0" algn="ctr">
              <a:buNone/>
              <a:defRPr/>
            </a:pPr>
            <a:endParaRPr lang="en-US" sz="1200" dirty="0">
              <a:solidFill>
                <a:schemeClr val="bg1"/>
              </a:solidFill>
              <a:latin typeface="Open Sans" panose="020B0606030504020204"/>
            </a:endParaRPr>
          </a:p>
          <a:p>
            <a:pPr marL="0" lvl="0" indent="0" algn="ctr">
              <a:buNone/>
              <a:defRPr/>
            </a:pPr>
            <a:r>
              <a:rPr lang="en-US" sz="1400" dirty="0">
                <a:solidFill>
                  <a:schemeClr val="bg1"/>
                </a:solidFill>
                <a:latin typeface="Open Sans" panose="020B0606030504020204"/>
              </a:rPr>
              <a:t>There’s no debate that news &amp; politics have transformed into a new ‘sport’ fueled by endless breaking stories and a 24-hour news cycle.  Just like traditional sports, continuous news coverage ignites passion among viewers – they tweet, post, share, watch and gather together to debate current events just like they would the ‘big game.’   Some even badge themselves with politically-affiliated merchandise much like they do with their favorite sports teams.</a:t>
            </a:r>
          </a:p>
          <a:p>
            <a:pPr marL="0" lvl="0" indent="0" algn="ctr">
              <a:buNone/>
              <a:defRPr/>
            </a:pPr>
            <a:endParaRPr lang="en-US" sz="1200" dirty="0">
              <a:solidFill>
                <a:schemeClr val="bg1"/>
              </a:solidFill>
              <a:latin typeface="Open Sans" panose="020B0606030504020204"/>
            </a:endParaRPr>
          </a:p>
          <a:p>
            <a:pPr marL="0" lvl="0" indent="0" algn="ctr">
              <a:buNone/>
              <a:defRPr/>
            </a:pPr>
            <a:r>
              <a:rPr lang="en-US" sz="1400" dirty="0">
                <a:solidFill>
                  <a:schemeClr val="bg1"/>
                </a:solidFill>
                <a:latin typeface="Open Sans" panose="020B0606030504020204"/>
              </a:rPr>
              <a:t>Whether people are watching at home, getting updates on the go, or viewing out-of-home with friends or family, multiscreen TV is the clear preference as the #1 most trusted source for news and is nearly ubiquitous among adults amidst skyrocketing news consumption over the past few years.</a:t>
            </a:r>
          </a:p>
          <a:p>
            <a:pPr marL="0" lvl="0" indent="0" algn="ctr">
              <a:buNone/>
              <a:defRPr/>
            </a:pPr>
            <a:endParaRPr lang="en-US" sz="1200" dirty="0">
              <a:solidFill>
                <a:schemeClr val="bg1"/>
              </a:solidFill>
              <a:latin typeface="Open Sans" panose="020B0606030504020204"/>
            </a:endParaRPr>
          </a:p>
          <a:p>
            <a:pPr marL="0" lvl="0" indent="0" algn="ctr">
              <a:buNone/>
              <a:defRPr/>
            </a:pPr>
            <a:r>
              <a:rPr lang="en-US" sz="1400" dirty="0">
                <a:solidFill>
                  <a:schemeClr val="bg1"/>
                </a:solidFill>
                <a:latin typeface="Open Sans" panose="020B0606030504020204"/>
              </a:rPr>
              <a:t>Most importantly, advertisers have taken note of the increased viewership and  ‘sport-like’ interest and passion exhibited by TV news viewers and are taking action as national TV spending in the news genre has increased 30% over the last three years. </a:t>
            </a:r>
          </a:p>
        </p:txBody>
      </p:sp>
      <p:pic>
        <p:nvPicPr>
          <p:cNvPr id="8" name="Picture 7">
            <a:extLst>
              <a:ext uri="{FF2B5EF4-FFF2-40B4-BE49-F238E27FC236}">
                <a16:creationId xmlns:a16="http://schemas.microsoft.com/office/drawing/2014/main" id="{9A956C54-9824-4762-BAFB-F3AD51CFE3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87462" y="6366797"/>
            <a:ext cx="771881" cy="439495"/>
          </a:xfrm>
          <a:prstGeom prst="rect">
            <a:avLst/>
          </a:prstGeom>
        </p:spPr>
      </p:pic>
      <p:sp>
        <p:nvSpPr>
          <p:cNvPr id="9" name="Rectangle 8">
            <a:extLst>
              <a:ext uri="{FF2B5EF4-FFF2-40B4-BE49-F238E27FC236}">
                <a16:creationId xmlns:a16="http://schemas.microsoft.com/office/drawing/2014/main" id="{6EBE31D7-B731-4DF2-A890-368091E30EDD}"/>
              </a:ext>
            </a:extLst>
          </p:cNvPr>
          <p:cNvSpPr/>
          <p:nvPr/>
        </p:nvSpPr>
        <p:spPr>
          <a:xfrm>
            <a:off x="4986742" y="6625058"/>
            <a:ext cx="6162981" cy="21544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7271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DFCD31-235B-4819-AB1F-20EBE1CE43DD}"/>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Text Placeholder 3">
            <a:extLst>
              <a:ext uri="{FF2B5EF4-FFF2-40B4-BE49-F238E27FC236}">
                <a16:creationId xmlns:a16="http://schemas.microsoft.com/office/drawing/2014/main" id="{B2D79A00-1B7C-49A6-A408-083E841F2DD6}"/>
              </a:ext>
            </a:extLst>
          </p:cNvPr>
          <p:cNvSpPr txBox="1">
            <a:spLocks/>
          </p:cNvSpPr>
          <p:nvPr/>
        </p:nvSpPr>
        <p:spPr>
          <a:xfrm>
            <a:off x="-36099" y="6222380"/>
            <a:ext cx="4088524" cy="684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NPower</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R&amp;F Program Report, Total Day, Live+7, A18+, A18-49 &amp; A25-54. Reflects national cable TV, Spanish language cable TV, broadcast TV, Spanish language broadcast TV; based on calendar years for 2014, 2016 &amp; 2018. Includes the following genres: News, documentary news</a:t>
            </a:r>
            <a:r>
              <a:rPr lang="en-US" sz="8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&amp; info &amp; Political.</a:t>
            </a:r>
          </a:p>
        </p:txBody>
      </p:sp>
      <p:sp>
        <p:nvSpPr>
          <p:cNvPr id="6" name="Slide Number Placeholder 5">
            <a:extLst>
              <a:ext uri="{FF2B5EF4-FFF2-40B4-BE49-F238E27FC236}">
                <a16:creationId xmlns:a16="http://schemas.microsoft.com/office/drawing/2014/main" id="{C10E74D4-ED33-45DE-BF0E-16769AA2F0B2}"/>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graphicFrame>
        <p:nvGraphicFramePr>
          <p:cNvPr id="8" name="Chart 7">
            <a:extLst>
              <a:ext uri="{FF2B5EF4-FFF2-40B4-BE49-F238E27FC236}">
                <a16:creationId xmlns:a16="http://schemas.microsoft.com/office/drawing/2014/main" id="{9C56B001-F06F-48F2-BE4F-D8E6C890AE50}"/>
              </a:ext>
            </a:extLst>
          </p:cNvPr>
          <p:cNvGraphicFramePr/>
          <p:nvPr>
            <p:extLst>
              <p:ext uri="{D42A27DB-BD31-4B8C-83A1-F6EECF244321}">
                <p14:modId xmlns:p14="http://schemas.microsoft.com/office/powerpoint/2010/main" val="3226904638"/>
              </p:ext>
            </p:extLst>
          </p:nvPr>
        </p:nvGraphicFramePr>
        <p:xfrm>
          <a:off x="3958103" y="1307988"/>
          <a:ext cx="8102725" cy="483474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E51CB750-67C0-49AB-92AE-A8B972FA60BF}"/>
              </a:ext>
            </a:extLst>
          </p:cNvPr>
          <p:cNvSpPr/>
          <p:nvPr/>
        </p:nvSpPr>
        <p:spPr>
          <a:xfrm>
            <a:off x="96865" y="557427"/>
            <a:ext cx="3640112"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 a seemingly never-ending news </a:t>
            </a: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cycle filled with almost daily breaking news stories, </a:t>
            </a:r>
            <a:r>
              <a:rPr lang="en-US" sz="2600" b="1"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over</a:t>
            </a:r>
            <a:r>
              <a:rPr kumimoji="0" lang="en-US" sz="2600" b="1"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40 billion hours</a:t>
            </a: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of national TV news are now being consumed annually by adults, a </a:t>
            </a:r>
            <a:r>
              <a:rPr lang="en-US" sz="2600" b="1"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34% increase</a:t>
            </a: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vs. 2014</a:t>
            </a:r>
            <a:endPar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5F33B648-820D-4E93-94E5-18797C8C74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5" name="Rectangle 14">
            <a:extLst>
              <a:ext uri="{FF2B5EF4-FFF2-40B4-BE49-F238E27FC236}">
                <a16:creationId xmlns:a16="http://schemas.microsoft.com/office/drawing/2014/main" id="{4390FC51-1C03-4BB2-A5AC-0E121BDEFCC0}"/>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Rectangle 11">
            <a:extLst>
              <a:ext uri="{FF2B5EF4-FFF2-40B4-BE49-F238E27FC236}">
                <a16:creationId xmlns:a16="http://schemas.microsoft.com/office/drawing/2014/main" id="{207A368B-4FB2-4AE3-B5FE-45EC6E6CF145}"/>
              </a:ext>
            </a:extLst>
          </p:cNvPr>
          <p:cNvSpPr/>
          <p:nvPr/>
        </p:nvSpPr>
        <p:spPr>
          <a:xfrm>
            <a:off x="6421031" y="2257744"/>
            <a:ext cx="726217"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
        <p:nvSpPr>
          <p:cNvPr id="16" name="Rectangle 15">
            <a:extLst>
              <a:ext uri="{FF2B5EF4-FFF2-40B4-BE49-F238E27FC236}">
                <a16:creationId xmlns:a16="http://schemas.microsoft.com/office/drawing/2014/main" id="{1AB9CEF3-5AE8-49E4-839B-2F4E744B12CA}"/>
              </a:ext>
            </a:extLst>
          </p:cNvPr>
          <p:cNvSpPr/>
          <p:nvPr/>
        </p:nvSpPr>
        <p:spPr>
          <a:xfrm>
            <a:off x="8958413" y="4408429"/>
            <a:ext cx="591428"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Flat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
        <p:nvSpPr>
          <p:cNvPr id="17" name="Rectangle 16">
            <a:extLst>
              <a:ext uri="{FF2B5EF4-FFF2-40B4-BE49-F238E27FC236}">
                <a16:creationId xmlns:a16="http://schemas.microsoft.com/office/drawing/2014/main" id="{07C9850B-20FD-4FDA-985D-B88338AD6C9B}"/>
              </a:ext>
            </a:extLst>
          </p:cNvPr>
          <p:cNvSpPr/>
          <p:nvPr/>
        </p:nvSpPr>
        <p:spPr>
          <a:xfrm>
            <a:off x="11469399" y="4236752"/>
            <a:ext cx="650193" cy="3433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2014</a:t>
            </a:r>
          </a:p>
        </p:txBody>
      </p:sp>
    </p:spTree>
    <p:extLst>
      <p:ext uri="{BB962C8B-B14F-4D97-AF65-F5344CB8AC3E}">
        <p14:creationId xmlns:p14="http://schemas.microsoft.com/office/powerpoint/2010/main" val="424132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0654502-C4C2-4C70-9EE7-0AFC3F74F606}"/>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Slide Number Placeholder 5">
            <a:extLst>
              <a:ext uri="{FF2B5EF4-FFF2-40B4-BE49-F238E27FC236}">
                <a16:creationId xmlns:a16="http://schemas.microsoft.com/office/drawing/2014/main" id="{53FDF3B1-5B2B-42DA-BE4A-0BCBB02855AC}"/>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9" name="Text Placeholder 3">
            <a:extLst>
              <a:ext uri="{FF2B5EF4-FFF2-40B4-BE49-F238E27FC236}">
                <a16:creationId xmlns:a16="http://schemas.microsoft.com/office/drawing/2014/main" id="{DFFA807F-E081-4EC4-96F2-D9BF0118CD33}"/>
              </a:ext>
            </a:extLst>
          </p:cNvPr>
          <p:cNvSpPr txBox="1">
            <a:spLocks/>
          </p:cNvSpPr>
          <p:nvPr/>
        </p:nvSpPr>
        <p:spPr>
          <a:xfrm>
            <a:off x="0" y="6427628"/>
            <a:ext cx="3675710" cy="44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Pew Research Center,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Americans Still Prefer Watching to Reading the News – and Mostly Still Through Television, </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survey conducted July 30 – August 12, 2018.</a:t>
            </a:r>
          </a:p>
        </p:txBody>
      </p:sp>
      <p:graphicFrame>
        <p:nvGraphicFramePr>
          <p:cNvPr id="4" name="Chart 3">
            <a:extLst>
              <a:ext uri="{FF2B5EF4-FFF2-40B4-BE49-F238E27FC236}">
                <a16:creationId xmlns:a16="http://schemas.microsoft.com/office/drawing/2014/main" id="{D117E0B6-8699-4F73-9D58-9F8DB69C703E}"/>
              </a:ext>
            </a:extLst>
          </p:cNvPr>
          <p:cNvGraphicFramePr/>
          <p:nvPr>
            <p:extLst>
              <p:ext uri="{D42A27DB-BD31-4B8C-83A1-F6EECF244321}">
                <p14:modId xmlns:p14="http://schemas.microsoft.com/office/powerpoint/2010/main" val="3450149559"/>
              </p:ext>
            </p:extLst>
          </p:nvPr>
        </p:nvGraphicFramePr>
        <p:xfrm>
          <a:off x="4250033" y="1143000"/>
          <a:ext cx="7631921"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4035902D-CC31-4BBB-90B4-ACCCF9B403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3" name="Rectangle 12">
            <a:extLst>
              <a:ext uri="{FF2B5EF4-FFF2-40B4-BE49-F238E27FC236}">
                <a16:creationId xmlns:a16="http://schemas.microsoft.com/office/drawing/2014/main" id="{B3CBDC1E-18CE-429D-87AE-FEA862BCE311}"/>
              </a:ext>
            </a:extLst>
          </p:cNvPr>
          <p:cNvSpPr/>
          <p:nvPr/>
        </p:nvSpPr>
        <p:spPr>
          <a:xfrm>
            <a:off x="78525" y="826514"/>
            <a:ext cx="3792819"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 addition to scale, TV is also a very trusted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More people prefer getting their news from Television than any other source.</a:t>
            </a:r>
          </a:p>
        </p:txBody>
      </p:sp>
      <p:sp>
        <p:nvSpPr>
          <p:cNvPr id="16" name="Rectangle 15">
            <a:extLst>
              <a:ext uri="{FF2B5EF4-FFF2-40B4-BE49-F238E27FC236}">
                <a16:creationId xmlns:a16="http://schemas.microsoft.com/office/drawing/2014/main" id="{808276B5-50CF-4B4F-ACE1-23A3B1651328}"/>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9719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B4BD8F-94A8-4F53-BC86-320114152C3E}"/>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B842E9EC-FFE3-491F-8C40-85B0F9652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29" name="Rectangle 28">
            <a:extLst>
              <a:ext uri="{FF2B5EF4-FFF2-40B4-BE49-F238E27FC236}">
                <a16:creationId xmlns:a16="http://schemas.microsoft.com/office/drawing/2014/main" id="{4A65F840-5CB8-4B78-96AE-6ABE8879F794}"/>
              </a:ext>
            </a:extLst>
          </p:cNvPr>
          <p:cNvSpPr/>
          <p:nvPr/>
        </p:nvSpPr>
        <p:spPr>
          <a:xfrm>
            <a:off x="98854" y="111466"/>
            <a:ext cx="1200007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1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Appeal Of TV As A Trusted Source Has Become More Pronounced As </a:t>
            </a:r>
            <a:r>
              <a:rPr kumimoji="0" lang="en-US" sz="2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Major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Social Media Platforms Have Been The Subject Of Their Own Breaking News Stories</a:t>
            </a:r>
          </a:p>
        </p:txBody>
      </p:sp>
      <p:sp>
        <p:nvSpPr>
          <p:cNvPr id="30" name="Rectangle 29">
            <a:extLst>
              <a:ext uri="{FF2B5EF4-FFF2-40B4-BE49-F238E27FC236}">
                <a16:creationId xmlns:a16="http://schemas.microsoft.com/office/drawing/2014/main" id="{3D962C98-2BC5-4AD8-80B2-590DF1D7ECFC}"/>
              </a:ext>
            </a:extLst>
          </p:cNvPr>
          <p:cNvSpPr/>
          <p:nvPr/>
        </p:nvSpPr>
        <p:spPr>
          <a:xfrm>
            <a:off x="2055218" y="6649838"/>
            <a:ext cx="8081565"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13" name="Group 12">
            <a:extLst>
              <a:ext uri="{FF2B5EF4-FFF2-40B4-BE49-F238E27FC236}">
                <a16:creationId xmlns:a16="http://schemas.microsoft.com/office/drawing/2014/main" id="{D717EACF-F6CA-4B52-A680-804A971F5673}"/>
              </a:ext>
            </a:extLst>
          </p:cNvPr>
          <p:cNvGrpSpPr/>
          <p:nvPr/>
        </p:nvGrpSpPr>
        <p:grpSpPr>
          <a:xfrm>
            <a:off x="3504215" y="5186954"/>
            <a:ext cx="5183571" cy="1193060"/>
            <a:chOff x="6279884" y="2937009"/>
            <a:chExt cx="5183571" cy="1193060"/>
          </a:xfrm>
        </p:grpSpPr>
        <p:grpSp>
          <p:nvGrpSpPr>
            <p:cNvPr id="9" name="Group 8">
              <a:extLst>
                <a:ext uri="{FF2B5EF4-FFF2-40B4-BE49-F238E27FC236}">
                  <a16:creationId xmlns:a16="http://schemas.microsoft.com/office/drawing/2014/main" id="{E2C29088-E667-4381-BC21-85242DE2BF60}"/>
                </a:ext>
              </a:extLst>
            </p:cNvPr>
            <p:cNvGrpSpPr/>
            <p:nvPr/>
          </p:nvGrpSpPr>
          <p:grpSpPr>
            <a:xfrm>
              <a:off x="6279884" y="2937009"/>
              <a:ext cx="5183571" cy="1193060"/>
              <a:chOff x="6279884" y="2402720"/>
              <a:chExt cx="5183571" cy="1193060"/>
            </a:xfrm>
          </p:grpSpPr>
          <p:grpSp>
            <p:nvGrpSpPr>
              <p:cNvPr id="23" name="Group 22">
                <a:extLst>
                  <a:ext uri="{FF2B5EF4-FFF2-40B4-BE49-F238E27FC236}">
                    <a16:creationId xmlns:a16="http://schemas.microsoft.com/office/drawing/2014/main" id="{34335DD2-BE2F-42E9-B99F-F59D0C10113F}"/>
                  </a:ext>
                </a:extLst>
              </p:cNvPr>
              <p:cNvGrpSpPr/>
              <p:nvPr/>
            </p:nvGrpSpPr>
            <p:grpSpPr>
              <a:xfrm>
                <a:off x="6279884" y="2527326"/>
                <a:ext cx="5022403" cy="943849"/>
                <a:chOff x="2583127" y="5068443"/>
                <a:chExt cx="5022403" cy="943849"/>
              </a:xfrm>
            </p:grpSpPr>
            <p:pic>
              <p:nvPicPr>
                <p:cNvPr id="21" name="Picture 20">
                  <a:extLst>
                    <a:ext uri="{FF2B5EF4-FFF2-40B4-BE49-F238E27FC236}">
                      <a16:creationId xmlns:a16="http://schemas.microsoft.com/office/drawing/2014/main" id="{918DD2FF-3E4E-4E67-986A-090D12307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3127" y="5290159"/>
                  <a:ext cx="5022403" cy="722133"/>
                </a:xfrm>
                <a:prstGeom prst="rect">
                  <a:avLst/>
                </a:prstGeom>
              </p:spPr>
            </p:pic>
            <p:pic>
              <p:nvPicPr>
                <p:cNvPr id="2054" name="Picture 6" descr="Image result for fortune logo">
                  <a:extLst>
                    <a:ext uri="{FF2B5EF4-FFF2-40B4-BE49-F238E27FC236}">
                      <a16:creationId xmlns:a16="http://schemas.microsoft.com/office/drawing/2014/main" id="{E98E4BA4-3B1E-4B7B-BF8E-6CEE8855B5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5870" y="5068443"/>
                  <a:ext cx="929978" cy="22171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Rounded Corners 23">
                <a:extLst>
                  <a:ext uri="{FF2B5EF4-FFF2-40B4-BE49-F238E27FC236}">
                    <a16:creationId xmlns:a16="http://schemas.microsoft.com/office/drawing/2014/main" id="{AB4F2B73-D8F2-4A18-8158-2E1187DD2608}"/>
                  </a:ext>
                </a:extLst>
              </p:cNvPr>
              <p:cNvSpPr/>
              <p:nvPr/>
            </p:nvSpPr>
            <p:spPr>
              <a:xfrm>
                <a:off x="6279885" y="2402720"/>
                <a:ext cx="5183570" cy="1193060"/>
              </a:xfrm>
              <a:prstGeom prst="roundRect">
                <a:avLst/>
              </a:prstGeom>
              <a:noFill/>
              <a:ln w="3810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81CAF787-5701-42D3-A6E2-49334FADA099}"/>
                </a:ext>
              </a:extLst>
            </p:cNvPr>
            <p:cNvSpPr txBox="1"/>
            <p:nvPr/>
          </p:nvSpPr>
          <p:spPr>
            <a:xfrm>
              <a:off x="9130404" y="3034696"/>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Jul 2, 2019</a:t>
              </a:r>
            </a:p>
          </p:txBody>
        </p:sp>
      </p:grpSp>
      <p:grpSp>
        <p:nvGrpSpPr>
          <p:cNvPr id="18" name="Group 17">
            <a:extLst>
              <a:ext uri="{FF2B5EF4-FFF2-40B4-BE49-F238E27FC236}">
                <a16:creationId xmlns:a16="http://schemas.microsoft.com/office/drawing/2014/main" id="{3F3DFA1C-C7DA-4D1A-8915-EF0681622AE3}"/>
              </a:ext>
            </a:extLst>
          </p:cNvPr>
          <p:cNvGrpSpPr/>
          <p:nvPr/>
        </p:nvGrpSpPr>
        <p:grpSpPr>
          <a:xfrm>
            <a:off x="1355670" y="3526197"/>
            <a:ext cx="4628003" cy="1407861"/>
            <a:chOff x="1051506" y="2687533"/>
            <a:chExt cx="4628003" cy="1407861"/>
          </a:xfrm>
        </p:grpSpPr>
        <p:grpSp>
          <p:nvGrpSpPr>
            <p:cNvPr id="12" name="Group 11">
              <a:extLst>
                <a:ext uri="{FF2B5EF4-FFF2-40B4-BE49-F238E27FC236}">
                  <a16:creationId xmlns:a16="http://schemas.microsoft.com/office/drawing/2014/main" id="{1EA514DD-68AD-4FA4-8CA3-ED899FC1AB30}"/>
                </a:ext>
              </a:extLst>
            </p:cNvPr>
            <p:cNvGrpSpPr/>
            <p:nvPr/>
          </p:nvGrpSpPr>
          <p:grpSpPr>
            <a:xfrm>
              <a:off x="1051506" y="2687533"/>
              <a:ext cx="4628003" cy="1407861"/>
              <a:chOff x="696763" y="4985397"/>
              <a:chExt cx="4628003" cy="1407861"/>
            </a:xfrm>
          </p:grpSpPr>
          <p:grpSp>
            <p:nvGrpSpPr>
              <p:cNvPr id="8" name="Group 7">
                <a:extLst>
                  <a:ext uri="{FF2B5EF4-FFF2-40B4-BE49-F238E27FC236}">
                    <a16:creationId xmlns:a16="http://schemas.microsoft.com/office/drawing/2014/main" id="{FD0EC3C2-62BE-4638-AE9C-4D3A045B99F9}"/>
                  </a:ext>
                </a:extLst>
              </p:cNvPr>
              <p:cNvGrpSpPr/>
              <p:nvPr/>
            </p:nvGrpSpPr>
            <p:grpSpPr>
              <a:xfrm>
                <a:off x="779082" y="5058170"/>
                <a:ext cx="4545684" cy="1262314"/>
                <a:chOff x="779082" y="5074020"/>
                <a:chExt cx="4545684" cy="1262314"/>
              </a:xfrm>
            </p:grpSpPr>
            <p:pic>
              <p:nvPicPr>
                <p:cNvPr id="2" name="Picture 1">
                  <a:extLst>
                    <a:ext uri="{FF2B5EF4-FFF2-40B4-BE49-F238E27FC236}">
                      <a16:creationId xmlns:a16="http://schemas.microsoft.com/office/drawing/2014/main" id="{AFD3BEBE-8DF8-459C-8790-9A7BE85FAE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082" y="5446747"/>
                  <a:ext cx="4545684" cy="889587"/>
                </a:xfrm>
                <a:prstGeom prst="rect">
                  <a:avLst/>
                </a:prstGeom>
              </p:spPr>
            </p:pic>
            <p:pic>
              <p:nvPicPr>
                <p:cNvPr id="1028" name="Picture 4" descr="Image result for cnbc logo">
                  <a:extLst>
                    <a:ext uri="{FF2B5EF4-FFF2-40B4-BE49-F238E27FC236}">
                      <a16:creationId xmlns:a16="http://schemas.microsoft.com/office/drawing/2014/main" id="{FB906B69-C5C8-4DAB-BB7D-35748AA414E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288" y="5074020"/>
                  <a:ext cx="491823" cy="39302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Rounded Corners 31">
                <a:extLst>
                  <a:ext uri="{FF2B5EF4-FFF2-40B4-BE49-F238E27FC236}">
                    <a16:creationId xmlns:a16="http://schemas.microsoft.com/office/drawing/2014/main" id="{A02EE506-2A0C-4315-BB85-7CC1645537A7}"/>
                  </a:ext>
                </a:extLst>
              </p:cNvPr>
              <p:cNvSpPr/>
              <p:nvPr/>
            </p:nvSpPr>
            <p:spPr>
              <a:xfrm>
                <a:off x="696763" y="4985397"/>
                <a:ext cx="4545684" cy="14078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0FC6F308-BDDF-4DF2-9298-426489590F41}"/>
                </a:ext>
              </a:extLst>
            </p:cNvPr>
            <p:cNvSpPr txBox="1"/>
            <p:nvPr/>
          </p:nvSpPr>
          <p:spPr>
            <a:xfrm>
              <a:off x="1791835" y="2835183"/>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Dec 17, 2018</a:t>
              </a:r>
            </a:p>
          </p:txBody>
        </p:sp>
      </p:grpSp>
      <p:grpSp>
        <p:nvGrpSpPr>
          <p:cNvPr id="39" name="Group 38">
            <a:extLst>
              <a:ext uri="{FF2B5EF4-FFF2-40B4-BE49-F238E27FC236}">
                <a16:creationId xmlns:a16="http://schemas.microsoft.com/office/drawing/2014/main" id="{80B988F9-94F9-4900-96A9-02C582B50DD3}"/>
              </a:ext>
            </a:extLst>
          </p:cNvPr>
          <p:cNvGrpSpPr/>
          <p:nvPr/>
        </p:nvGrpSpPr>
        <p:grpSpPr>
          <a:xfrm>
            <a:off x="6945483" y="3380464"/>
            <a:ext cx="3890848" cy="1699326"/>
            <a:chOff x="1482207" y="4504411"/>
            <a:chExt cx="3890848" cy="1699326"/>
          </a:xfrm>
        </p:grpSpPr>
        <p:grpSp>
          <p:nvGrpSpPr>
            <p:cNvPr id="38" name="Group 37">
              <a:extLst>
                <a:ext uri="{FF2B5EF4-FFF2-40B4-BE49-F238E27FC236}">
                  <a16:creationId xmlns:a16="http://schemas.microsoft.com/office/drawing/2014/main" id="{7E022D09-A581-44CC-96C5-B6BDB4452E09}"/>
                </a:ext>
              </a:extLst>
            </p:cNvPr>
            <p:cNvGrpSpPr/>
            <p:nvPr/>
          </p:nvGrpSpPr>
          <p:grpSpPr>
            <a:xfrm>
              <a:off x="1482207" y="4504411"/>
              <a:ext cx="3890848" cy="1699326"/>
              <a:chOff x="1482207" y="4504411"/>
              <a:chExt cx="3890848" cy="1699326"/>
            </a:xfrm>
          </p:grpSpPr>
          <p:sp>
            <p:nvSpPr>
              <p:cNvPr id="28" name="Rectangle: Rounded Corners 27">
                <a:extLst>
                  <a:ext uri="{FF2B5EF4-FFF2-40B4-BE49-F238E27FC236}">
                    <a16:creationId xmlns:a16="http://schemas.microsoft.com/office/drawing/2014/main" id="{83C8650F-7D90-4147-ACC3-39A97B4BA6F8}"/>
                  </a:ext>
                </a:extLst>
              </p:cNvPr>
              <p:cNvSpPr/>
              <p:nvPr/>
            </p:nvSpPr>
            <p:spPr>
              <a:xfrm>
                <a:off x="1523844" y="4675098"/>
                <a:ext cx="3849211" cy="1528639"/>
              </a:xfrm>
              <a:prstGeom prst="roundRect">
                <a:avLst/>
              </a:prstGeom>
              <a:no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F500676-0133-469C-91D6-4A638C670AC4}"/>
                  </a:ext>
                </a:extLst>
              </p:cNvPr>
              <p:cNvGrpSpPr/>
              <p:nvPr/>
            </p:nvGrpSpPr>
            <p:grpSpPr>
              <a:xfrm>
                <a:off x="1482207" y="4504411"/>
                <a:ext cx="3809280" cy="1675882"/>
                <a:chOff x="5465025" y="3695265"/>
                <a:chExt cx="3809280" cy="1675882"/>
              </a:xfrm>
            </p:grpSpPr>
            <p:pic>
              <p:nvPicPr>
                <p:cNvPr id="26" name="Picture 25">
                  <a:extLst>
                    <a:ext uri="{FF2B5EF4-FFF2-40B4-BE49-F238E27FC236}">
                      <a16:creationId xmlns:a16="http://schemas.microsoft.com/office/drawing/2014/main" id="{247BA946-0ED5-49DA-A9E9-53BDE8FCA3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9180" y="4239154"/>
                  <a:ext cx="3565125" cy="1131993"/>
                </a:xfrm>
                <a:prstGeom prst="rect">
                  <a:avLst/>
                </a:prstGeom>
              </p:spPr>
            </p:pic>
            <p:pic>
              <p:nvPicPr>
                <p:cNvPr id="2056" name="Picture 8" descr="Image result for forbes logo">
                  <a:extLst>
                    <a:ext uri="{FF2B5EF4-FFF2-40B4-BE49-F238E27FC236}">
                      <a16:creationId xmlns:a16="http://schemas.microsoft.com/office/drawing/2014/main" id="{394D03BC-6600-45A2-A7C3-F3532F11BD2F}"/>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65025" y="3695265"/>
                  <a:ext cx="1261950" cy="78649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 name="TextBox 35">
              <a:extLst>
                <a:ext uri="{FF2B5EF4-FFF2-40B4-BE49-F238E27FC236}">
                  <a16:creationId xmlns:a16="http://schemas.microsoft.com/office/drawing/2014/main" id="{1E3A76C0-E97D-4E74-8A30-F6CE9B5B5532}"/>
                </a:ext>
              </a:extLst>
            </p:cNvPr>
            <p:cNvSpPr txBox="1"/>
            <p:nvPr/>
          </p:nvSpPr>
          <p:spPr>
            <a:xfrm>
              <a:off x="2510541" y="4768979"/>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Jul 9, 2019</a:t>
              </a:r>
            </a:p>
          </p:txBody>
        </p:sp>
      </p:grpSp>
      <p:grpSp>
        <p:nvGrpSpPr>
          <p:cNvPr id="10" name="Group 9">
            <a:extLst>
              <a:ext uri="{FF2B5EF4-FFF2-40B4-BE49-F238E27FC236}">
                <a16:creationId xmlns:a16="http://schemas.microsoft.com/office/drawing/2014/main" id="{1AAB0148-3AA4-4FE0-8FFA-CC62CF3321B6}"/>
              </a:ext>
            </a:extLst>
          </p:cNvPr>
          <p:cNvGrpSpPr/>
          <p:nvPr/>
        </p:nvGrpSpPr>
        <p:grpSpPr>
          <a:xfrm>
            <a:off x="4796642" y="2039903"/>
            <a:ext cx="7103152" cy="1193060"/>
            <a:chOff x="2705904" y="1082031"/>
            <a:chExt cx="7103152" cy="1193060"/>
          </a:xfrm>
        </p:grpSpPr>
        <p:grpSp>
          <p:nvGrpSpPr>
            <p:cNvPr id="11" name="Group 10">
              <a:extLst>
                <a:ext uri="{FF2B5EF4-FFF2-40B4-BE49-F238E27FC236}">
                  <a16:creationId xmlns:a16="http://schemas.microsoft.com/office/drawing/2014/main" id="{93B99ACC-1672-471F-986F-65C840957CF5}"/>
                </a:ext>
              </a:extLst>
            </p:cNvPr>
            <p:cNvGrpSpPr/>
            <p:nvPr/>
          </p:nvGrpSpPr>
          <p:grpSpPr>
            <a:xfrm>
              <a:off x="2705904" y="1082031"/>
              <a:ext cx="7103152" cy="1193060"/>
              <a:chOff x="388591" y="1009137"/>
              <a:chExt cx="7103152" cy="1193060"/>
            </a:xfrm>
          </p:grpSpPr>
          <p:grpSp>
            <p:nvGrpSpPr>
              <p:cNvPr id="7" name="Group 6">
                <a:extLst>
                  <a:ext uri="{FF2B5EF4-FFF2-40B4-BE49-F238E27FC236}">
                    <a16:creationId xmlns:a16="http://schemas.microsoft.com/office/drawing/2014/main" id="{8620F480-BF22-4E46-8203-E95F6DE9E5DA}"/>
                  </a:ext>
                </a:extLst>
              </p:cNvPr>
              <p:cNvGrpSpPr/>
              <p:nvPr/>
            </p:nvGrpSpPr>
            <p:grpSpPr>
              <a:xfrm>
                <a:off x="433055" y="1192591"/>
                <a:ext cx="7058688" cy="902352"/>
                <a:chOff x="433055" y="1206774"/>
                <a:chExt cx="7058688" cy="902352"/>
              </a:xfrm>
            </p:grpSpPr>
            <p:pic>
              <p:nvPicPr>
                <p:cNvPr id="3" name="Picture 2">
                  <a:extLst>
                    <a:ext uri="{FF2B5EF4-FFF2-40B4-BE49-F238E27FC236}">
                      <a16:creationId xmlns:a16="http://schemas.microsoft.com/office/drawing/2014/main" id="{9CD04E89-6469-4493-A278-21D51CC93F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3055" y="1419521"/>
                  <a:ext cx="7058688" cy="689605"/>
                </a:xfrm>
                <a:prstGeom prst="rect">
                  <a:avLst/>
                </a:prstGeom>
              </p:spPr>
            </p:pic>
            <p:pic>
              <p:nvPicPr>
                <p:cNvPr id="2050" name="Picture 2" descr="https://cdn.vox-cdn.com/uploads/chorus_asset/file/16201674/REC_Wordmark_Red_RGB.0.png">
                  <a:extLst>
                    <a:ext uri="{FF2B5EF4-FFF2-40B4-BE49-F238E27FC236}">
                      <a16:creationId xmlns:a16="http://schemas.microsoft.com/office/drawing/2014/main" id="{517D29E3-C185-4674-BC82-660F4CDEBF5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1798" y="1206774"/>
                  <a:ext cx="865880" cy="21274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Rounded Corners 21">
                <a:extLst>
                  <a:ext uri="{FF2B5EF4-FFF2-40B4-BE49-F238E27FC236}">
                    <a16:creationId xmlns:a16="http://schemas.microsoft.com/office/drawing/2014/main" id="{78AD8039-35BB-4B71-9D44-812642C1A8CA}"/>
                  </a:ext>
                </a:extLst>
              </p:cNvPr>
              <p:cNvSpPr/>
              <p:nvPr/>
            </p:nvSpPr>
            <p:spPr>
              <a:xfrm>
                <a:off x="388591" y="1009137"/>
                <a:ext cx="7103151" cy="1193060"/>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ADC9F15D-976A-4E7D-8718-44A09CDDB517}"/>
                </a:ext>
              </a:extLst>
            </p:cNvPr>
            <p:cNvSpPr txBox="1"/>
            <p:nvPr/>
          </p:nvSpPr>
          <p:spPr>
            <a:xfrm>
              <a:off x="3806730" y="1251008"/>
              <a:ext cx="10416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Nov 6, 2018</a:t>
              </a:r>
            </a:p>
          </p:txBody>
        </p:sp>
      </p:grpSp>
      <p:grpSp>
        <p:nvGrpSpPr>
          <p:cNvPr id="33" name="Group 32">
            <a:extLst>
              <a:ext uri="{FF2B5EF4-FFF2-40B4-BE49-F238E27FC236}">
                <a16:creationId xmlns:a16="http://schemas.microsoft.com/office/drawing/2014/main" id="{5E5FD24B-E274-4457-9051-94479DDFE775}"/>
              </a:ext>
            </a:extLst>
          </p:cNvPr>
          <p:cNvGrpSpPr/>
          <p:nvPr/>
        </p:nvGrpSpPr>
        <p:grpSpPr>
          <a:xfrm>
            <a:off x="292207" y="1983479"/>
            <a:ext cx="4336981" cy="1379455"/>
            <a:chOff x="6695773" y="4726668"/>
            <a:chExt cx="4336981" cy="1379455"/>
          </a:xfrm>
        </p:grpSpPr>
        <p:sp>
          <p:nvSpPr>
            <p:cNvPr id="25" name="Rectangle: Rounded Corners 24">
              <a:extLst>
                <a:ext uri="{FF2B5EF4-FFF2-40B4-BE49-F238E27FC236}">
                  <a16:creationId xmlns:a16="http://schemas.microsoft.com/office/drawing/2014/main" id="{C86991E8-1F01-4C10-B0F4-6E9488920451}"/>
                </a:ext>
              </a:extLst>
            </p:cNvPr>
            <p:cNvSpPr/>
            <p:nvPr/>
          </p:nvSpPr>
          <p:spPr>
            <a:xfrm>
              <a:off x="6695773" y="4726668"/>
              <a:ext cx="4336981" cy="1379455"/>
            </a:xfrm>
            <a:prstGeom prst="roundRect">
              <a:avLst/>
            </a:prstGeom>
            <a:noFill/>
            <a:ln w="38100">
              <a:solidFill>
                <a:srgbClr val="0099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64910C38-0CFA-4DFD-A41E-21706EE153C3}"/>
                </a:ext>
              </a:extLst>
            </p:cNvPr>
            <p:cNvGrpSpPr/>
            <p:nvPr/>
          </p:nvGrpSpPr>
          <p:grpSpPr>
            <a:xfrm>
              <a:off x="6758468" y="4795669"/>
              <a:ext cx="4151784" cy="1213720"/>
              <a:chOff x="6758468" y="4795669"/>
              <a:chExt cx="4151784" cy="1213720"/>
            </a:xfrm>
          </p:grpSpPr>
          <p:grpSp>
            <p:nvGrpSpPr>
              <p:cNvPr id="20" name="Group 19">
                <a:extLst>
                  <a:ext uri="{FF2B5EF4-FFF2-40B4-BE49-F238E27FC236}">
                    <a16:creationId xmlns:a16="http://schemas.microsoft.com/office/drawing/2014/main" id="{81438D4B-3EF5-4509-8589-3197F41890DA}"/>
                  </a:ext>
                </a:extLst>
              </p:cNvPr>
              <p:cNvGrpSpPr/>
              <p:nvPr/>
            </p:nvGrpSpPr>
            <p:grpSpPr>
              <a:xfrm>
                <a:off x="6758468" y="4795669"/>
                <a:ext cx="4151784" cy="1213720"/>
                <a:chOff x="646573" y="3428999"/>
                <a:chExt cx="4151784" cy="1213720"/>
              </a:xfrm>
            </p:grpSpPr>
            <p:pic>
              <p:nvPicPr>
                <p:cNvPr id="15" name="Picture 14">
                  <a:extLst>
                    <a:ext uri="{FF2B5EF4-FFF2-40B4-BE49-F238E27FC236}">
                      <a16:creationId xmlns:a16="http://schemas.microsoft.com/office/drawing/2014/main" id="{E35168DD-80AC-442F-A118-5D0649AD8A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2582" y="3706425"/>
                  <a:ext cx="4135775" cy="936294"/>
                </a:xfrm>
                <a:prstGeom prst="rect">
                  <a:avLst/>
                </a:prstGeom>
              </p:spPr>
            </p:pic>
            <p:pic>
              <p:nvPicPr>
                <p:cNvPr id="2052" name="Picture 4" descr="Image result for engadget logo">
                  <a:extLst>
                    <a:ext uri="{FF2B5EF4-FFF2-40B4-BE49-F238E27FC236}">
                      <a16:creationId xmlns:a16="http://schemas.microsoft.com/office/drawing/2014/main" id="{44F54EB4-1742-4391-B74E-97B527CB1A03}"/>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46573" y="3428999"/>
                  <a:ext cx="1134602" cy="27742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6779F41B-AA18-4476-9A13-9F9F90495649}"/>
                  </a:ext>
                </a:extLst>
              </p:cNvPr>
              <p:cNvSpPr txBox="1"/>
              <p:nvPr/>
            </p:nvSpPr>
            <p:spPr>
              <a:xfrm>
                <a:off x="7848546" y="4825123"/>
                <a:ext cx="11107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Oct 17, 2018</a:t>
                </a:r>
              </a:p>
            </p:txBody>
          </p:sp>
        </p:grpSp>
      </p:grpSp>
      <p:sp>
        <p:nvSpPr>
          <p:cNvPr id="41" name="Rectangle 40">
            <a:extLst>
              <a:ext uri="{FF2B5EF4-FFF2-40B4-BE49-F238E27FC236}">
                <a16:creationId xmlns:a16="http://schemas.microsoft.com/office/drawing/2014/main" id="{BBFB8F38-6B5D-4FE5-AD36-C1AE2541D6AF}"/>
              </a:ext>
            </a:extLst>
          </p:cNvPr>
          <p:cNvSpPr/>
          <p:nvPr/>
        </p:nvSpPr>
        <p:spPr>
          <a:xfrm>
            <a:off x="1308834" y="1136773"/>
            <a:ext cx="9574332" cy="643533"/>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100" dirty="0">
                <a:solidFill>
                  <a:prstClr val="black"/>
                </a:solidFill>
                <a:latin typeface="Open Sans" panose="020B0606030504020204" pitchFamily="34" charset="0"/>
              </a:rPr>
              <a:t>Over the last few years, top digital platforms have frequently been in the spotlight for scandals involving ‘fake news’ and foreign meddling</a:t>
            </a:r>
          </a:p>
        </p:txBody>
      </p:sp>
    </p:spTree>
    <p:extLst>
      <p:ext uri="{BB962C8B-B14F-4D97-AF65-F5344CB8AC3E}">
        <p14:creationId xmlns:p14="http://schemas.microsoft.com/office/powerpoint/2010/main" val="406841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8D1736-0568-4300-84F9-11048AEEE6BF}"/>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C10E74D4-ED33-45DE-BF0E-16769AA2F0B2}"/>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11" name="Rectangle 10">
            <a:extLst>
              <a:ext uri="{FF2B5EF4-FFF2-40B4-BE49-F238E27FC236}">
                <a16:creationId xmlns:a16="http://schemas.microsoft.com/office/drawing/2014/main" id="{FB146072-3BE3-4B1C-8AB3-28A4BF5B8820}"/>
              </a:ext>
            </a:extLst>
          </p:cNvPr>
          <p:cNvSpPr/>
          <p:nvPr/>
        </p:nvSpPr>
        <p:spPr>
          <a:xfrm>
            <a:off x="96865" y="772031"/>
            <a:ext cx="3777514"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Because of these highly publicized scandals, it’s no surprise that a large majority of people - regardless of age, gender, ethnicity or party affiliation – are very concerned about the amount of fake news on social media platforms</a:t>
            </a:r>
          </a:p>
        </p:txBody>
      </p:sp>
      <p:sp>
        <p:nvSpPr>
          <p:cNvPr id="14" name="Text Placeholder 3">
            <a:extLst>
              <a:ext uri="{FF2B5EF4-FFF2-40B4-BE49-F238E27FC236}">
                <a16:creationId xmlns:a16="http://schemas.microsoft.com/office/drawing/2014/main" id="{2554860F-FE49-4B38-A35A-BCE3FB118923}"/>
              </a:ext>
            </a:extLst>
          </p:cNvPr>
          <p:cNvSpPr txBox="1">
            <a:spLocks/>
          </p:cNvSpPr>
          <p:nvPr/>
        </p:nvSpPr>
        <p:spPr>
          <a:xfrm>
            <a:off x="0" y="6085969"/>
            <a:ext cx="3874379" cy="743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 Research Now Poll of Registered or Likely Voters A18+; June 2018. Q23: How much do you agree or disagree with the following statements? I am concerned by the amount of fake news on social media. Respondents who answered Agree or Strongly Agree. Total Respondents=1,003. Download the full guide to learn more: </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https://thevab.com/insight/its-matter-trust-undecided-voter</a:t>
            </a:r>
            <a:endPar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21">
            <a:extLst>
              <a:ext uri="{FF2B5EF4-FFF2-40B4-BE49-F238E27FC236}">
                <a16:creationId xmlns:a16="http://schemas.microsoft.com/office/drawing/2014/main" id="{E6B7AD7F-86B5-4467-92C4-F7850BC5AE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2" name="Text Placeholder 3">
            <a:extLst>
              <a:ext uri="{FF2B5EF4-FFF2-40B4-BE49-F238E27FC236}">
                <a16:creationId xmlns:a16="http://schemas.microsoft.com/office/drawing/2014/main" id="{9D55FB83-AB9C-400A-98CD-D26578583623}"/>
              </a:ext>
            </a:extLst>
          </p:cNvPr>
          <p:cNvSpPr txBox="1">
            <a:spLocks/>
          </p:cNvSpPr>
          <p:nvPr/>
        </p:nvSpPr>
        <p:spPr>
          <a:xfrm>
            <a:off x="4052469" y="658160"/>
            <a:ext cx="8042666" cy="368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Am Concerned By The Amount Of Fake News On </a:t>
            </a:r>
            <a:r>
              <a:rPr kumimoji="0" lang="en-US" sz="1800" b="1" i="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Social Media</a:t>
            </a: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800" b="0" i="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Who Agree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Chart 12">
            <a:extLst>
              <a:ext uri="{FF2B5EF4-FFF2-40B4-BE49-F238E27FC236}">
                <a16:creationId xmlns:a16="http://schemas.microsoft.com/office/drawing/2014/main" id="{2484316E-15D6-46E3-A674-293CD343DBB3}"/>
              </a:ext>
            </a:extLst>
          </p:cNvPr>
          <p:cNvGraphicFramePr/>
          <p:nvPr>
            <p:extLst>
              <p:ext uri="{D42A27DB-BD31-4B8C-83A1-F6EECF244321}">
                <p14:modId xmlns:p14="http://schemas.microsoft.com/office/powerpoint/2010/main" val="3305245950"/>
              </p:ext>
            </p:extLst>
          </p:nvPr>
        </p:nvGraphicFramePr>
        <p:xfrm>
          <a:off x="3937879" y="3412820"/>
          <a:ext cx="2783972" cy="1937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1B6AC6AD-3D11-4668-A504-43329A40C1CA}"/>
              </a:ext>
            </a:extLst>
          </p:cNvPr>
          <p:cNvGraphicFramePr/>
          <p:nvPr>
            <p:extLst>
              <p:ext uri="{D42A27DB-BD31-4B8C-83A1-F6EECF244321}">
                <p14:modId xmlns:p14="http://schemas.microsoft.com/office/powerpoint/2010/main" val="3901131231"/>
              </p:ext>
            </p:extLst>
          </p:nvPr>
        </p:nvGraphicFramePr>
        <p:xfrm>
          <a:off x="6675025" y="4868694"/>
          <a:ext cx="2579102" cy="1566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9580231F-C6D8-4856-B739-7780F7855127}"/>
              </a:ext>
            </a:extLst>
          </p:cNvPr>
          <p:cNvGraphicFramePr/>
          <p:nvPr>
            <p:extLst>
              <p:ext uri="{D42A27DB-BD31-4B8C-83A1-F6EECF244321}">
                <p14:modId xmlns:p14="http://schemas.microsoft.com/office/powerpoint/2010/main" val="3765215311"/>
              </p:ext>
            </p:extLst>
          </p:nvPr>
        </p:nvGraphicFramePr>
        <p:xfrm>
          <a:off x="6724158" y="3388232"/>
          <a:ext cx="2344638" cy="1566848"/>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2" descr="Image result for group of adults of all ages">
            <a:extLst>
              <a:ext uri="{FF2B5EF4-FFF2-40B4-BE49-F238E27FC236}">
                <a16:creationId xmlns:a16="http://schemas.microsoft.com/office/drawing/2014/main" id="{38EE41B8-5D37-4D40-BC9C-D8F244DCBE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52469" y="1598316"/>
            <a:ext cx="2554790"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10" descr="Related image">
            <a:extLst>
              <a:ext uri="{FF2B5EF4-FFF2-40B4-BE49-F238E27FC236}">
                <a16:creationId xmlns:a16="http://schemas.microsoft.com/office/drawing/2014/main" id="{E7D85336-5BE9-4AF3-9305-37432C71BC4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17766" y="1598316"/>
            <a:ext cx="2427967"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2D1A6A0-6163-47CB-9069-2F99246D3789}"/>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24" name="Chart 23">
            <a:extLst>
              <a:ext uri="{FF2B5EF4-FFF2-40B4-BE49-F238E27FC236}">
                <a16:creationId xmlns:a16="http://schemas.microsoft.com/office/drawing/2014/main" id="{410468F0-0DFD-4883-9DA3-AD8AFE63EA00}"/>
              </a:ext>
            </a:extLst>
          </p:cNvPr>
          <p:cNvGraphicFramePr/>
          <p:nvPr>
            <p:extLst>
              <p:ext uri="{D42A27DB-BD31-4B8C-83A1-F6EECF244321}">
                <p14:modId xmlns:p14="http://schemas.microsoft.com/office/powerpoint/2010/main" val="1460517902"/>
              </p:ext>
            </p:extLst>
          </p:nvPr>
        </p:nvGraphicFramePr>
        <p:xfrm>
          <a:off x="9458997" y="3318858"/>
          <a:ext cx="2721042" cy="2092616"/>
        </p:xfrm>
        <a:graphic>
          <a:graphicData uri="http://schemas.openxmlformats.org/drawingml/2006/chart">
            <c:chart xmlns:c="http://schemas.openxmlformats.org/drawingml/2006/chart" xmlns:r="http://schemas.openxmlformats.org/officeDocument/2006/relationships" r:id="rId10"/>
          </a:graphicData>
        </a:graphic>
      </p:graphicFrame>
      <p:pic>
        <p:nvPicPr>
          <p:cNvPr id="25" name="Picture 24" descr="Image result for voters">
            <a:extLst>
              <a:ext uri="{FF2B5EF4-FFF2-40B4-BE49-F238E27FC236}">
                <a16:creationId xmlns:a16="http://schemas.microsoft.com/office/drawing/2014/main" id="{CF250014-3615-4CC1-A9BF-0EEC3E883CC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778674" y="1598316"/>
            <a:ext cx="2146882" cy="1575566"/>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4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231B6E-29C6-4500-A965-267229787F1A}"/>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Rectangle 13">
            <a:extLst>
              <a:ext uri="{FF2B5EF4-FFF2-40B4-BE49-F238E27FC236}">
                <a16:creationId xmlns:a16="http://schemas.microsoft.com/office/drawing/2014/main" id="{A582B667-ACCA-4A84-BEA7-C2A52C5EF165}"/>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Slide Number Placeholder 5">
            <a:extLst>
              <a:ext uri="{FF2B5EF4-FFF2-40B4-BE49-F238E27FC236}">
                <a16:creationId xmlns:a16="http://schemas.microsoft.com/office/drawing/2014/main" id="{3285F3A4-EC6C-4792-92B8-7FE61BC6A269}"/>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5" name="Text Placeholder 3">
            <a:extLst>
              <a:ext uri="{FF2B5EF4-FFF2-40B4-BE49-F238E27FC236}">
                <a16:creationId xmlns:a16="http://schemas.microsoft.com/office/drawing/2014/main" id="{08380572-AC4A-491E-AD84-1FC061701A33}"/>
              </a:ext>
            </a:extLst>
          </p:cNvPr>
          <p:cNvSpPr txBox="1">
            <a:spLocks/>
          </p:cNvSpPr>
          <p:nvPr/>
        </p:nvSpPr>
        <p:spPr>
          <a:xfrm>
            <a:off x="0" y="5963155"/>
            <a:ext cx="3899338" cy="843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Comscore</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Audience Duplication, multiplatform (web and mobile), June 2019, P18+, P18-34 &amp; P25-54 (Desktop P2+; Mobile P18+), Unduplicated unique visitors based on a custom created News TV Branded Website subcategory which includes digital platforms such as ABC, NBC, CBS, FOX, MSNBC, CNN, BBC &amp; Bloomberg news properties.  % Reach of Internet Universe based on VAB analysis of ‘Total Internet’ unique visitors, </a:t>
            </a:r>
            <a:r>
              <a:rPr kumimoji="0" lang="en-US" sz="8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Comscore</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MediaMetrix, multiplatform media trend data.</a:t>
            </a:r>
          </a:p>
        </p:txBody>
      </p:sp>
      <p:pic>
        <p:nvPicPr>
          <p:cNvPr id="8" name="Picture 7">
            <a:extLst>
              <a:ext uri="{FF2B5EF4-FFF2-40B4-BE49-F238E27FC236}">
                <a16:creationId xmlns:a16="http://schemas.microsoft.com/office/drawing/2014/main" id="{DD31130A-F967-4CC9-9643-3679D20E01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2" name="Text Placeholder 2">
            <a:extLst>
              <a:ext uri="{FF2B5EF4-FFF2-40B4-BE49-F238E27FC236}">
                <a16:creationId xmlns:a16="http://schemas.microsoft.com/office/drawing/2014/main" id="{40B1C869-E811-4628-999B-47A900982F73}"/>
              </a:ext>
            </a:extLst>
          </p:cNvPr>
          <p:cNvSpPr txBox="1">
            <a:spLocks/>
          </p:cNvSpPr>
          <p:nvPr/>
        </p:nvSpPr>
        <p:spPr>
          <a:xfrm>
            <a:off x="4696333" y="300252"/>
            <a:ext cx="6778069" cy="539794"/>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600" b="1" i="0" u="sng"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TV-Branded Digital News Platforms’ Mobile Unique Visitors (000)</a:t>
            </a:r>
          </a:p>
        </p:txBody>
      </p:sp>
      <p:sp>
        <p:nvSpPr>
          <p:cNvPr id="15" name="Rectangle 14">
            <a:extLst>
              <a:ext uri="{FF2B5EF4-FFF2-40B4-BE49-F238E27FC236}">
                <a16:creationId xmlns:a16="http://schemas.microsoft.com/office/drawing/2014/main" id="{C89B04D2-6FC9-4940-9961-D0763F3D60DD}"/>
              </a:ext>
            </a:extLst>
          </p:cNvPr>
          <p:cNvSpPr/>
          <p:nvPr/>
        </p:nvSpPr>
        <p:spPr>
          <a:xfrm>
            <a:off x="73620" y="418234"/>
            <a:ext cx="3813362"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People are flocking to trusted online news sources in the wake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‘fake news’ scandals on social media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reach of TV-branded digital news platforms on mobile has </a:t>
            </a:r>
            <a:r>
              <a:rPr kumimoji="0" lang="en-US" sz="2400" b="1"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increased 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 the last four years and is now nearly ubiquitous…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…Over </a:t>
            </a:r>
            <a:r>
              <a:rPr kumimoji="0" lang="en-US" sz="2400" b="1"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 out of 10</a:t>
            </a:r>
            <a:r>
              <a:rPr kumimoji="0" lang="en-US" sz="24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400" spc="-100" dirty="0">
                <a:solidFill>
                  <a:prstClr val="white"/>
                </a:solidFill>
                <a:latin typeface="Open Sans" panose="020B0606030504020204" pitchFamily="34" charset="0"/>
              </a:rPr>
              <a:t>Adults 18-34 access TV-branded news online.</a:t>
            </a:r>
          </a:p>
        </p:txBody>
      </p:sp>
      <p:graphicFrame>
        <p:nvGraphicFramePr>
          <p:cNvPr id="13" name="Chart 12">
            <a:extLst>
              <a:ext uri="{FF2B5EF4-FFF2-40B4-BE49-F238E27FC236}">
                <a16:creationId xmlns:a16="http://schemas.microsoft.com/office/drawing/2014/main" id="{3FCDAD3F-521B-4B51-85D9-0D3DC2B95CB5}"/>
              </a:ext>
            </a:extLst>
          </p:cNvPr>
          <p:cNvGraphicFramePr/>
          <p:nvPr/>
        </p:nvGraphicFramePr>
        <p:xfrm>
          <a:off x="4655748" y="789316"/>
          <a:ext cx="6859239" cy="422469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A283C3B4-461F-48DE-9CC4-BD2807C29A8C}"/>
              </a:ext>
            </a:extLst>
          </p:cNvPr>
          <p:cNvSpPr/>
          <p:nvPr/>
        </p:nvSpPr>
        <p:spPr>
          <a:xfrm>
            <a:off x="6699511" y="1329110"/>
            <a:ext cx="686495" cy="338642"/>
          </a:xfrm>
          <a:prstGeom prst="rect">
            <a:avLst/>
          </a:prstGeom>
          <a:solidFill>
            <a:srgbClr val="FFFFCC"/>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2015</a:t>
            </a:r>
            <a:endParaRPr kumimoji="0" lang="en-US" sz="7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E218C4B3-A219-4BFC-8B1D-82B5E2F6CD8D}"/>
              </a:ext>
            </a:extLst>
          </p:cNvPr>
          <p:cNvSpPr/>
          <p:nvPr/>
        </p:nvSpPr>
        <p:spPr>
          <a:xfrm>
            <a:off x="8801903" y="3192276"/>
            <a:ext cx="705991" cy="338642"/>
          </a:xfrm>
          <a:prstGeom prst="rect">
            <a:avLst/>
          </a:prstGeom>
          <a:solidFill>
            <a:srgbClr val="FFFFCC"/>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2015</a:t>
            </a:r>
            <a:endParaRPr kumimoji="0" lang="en-US" sz="7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6F6C5F82-5BE4-40C2-B68B-DB8602605922}"/>
              </a:ext>
            </a:extLst>
          </p:cNvPr>
          <p:cNvSpPr/>
          <p:nvPr/>
        </p:nvSpPr>
        <p:spPr>
          <a:xfrm>
            <a:off x="11107637" y="2588384"/>
            <a:ext cx="611612" cy="338642"/>
          </a:xfrm>
          <a:prstGeom prst="rect">
            <a:avLst/>
          </a:prstGeom>
          <a:solidFill>
            <a:srgbClr val="FFFFCC"/>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vs. 2015</a:t>
            </a:r>
            <a:endParaRPr kumimoji="0" lang="en-US" sz="7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063C90-BAA1-412B-B681-8D110B3B2EB0}"/>
              </a:ext>
            </a:extLst>
          </p:cNvPr>
          <p:cNvSpPr txBox="1"/>
          <p:nvPr/>
        </p:nvSpPr>
        <p:spPr>
          <a:xfrm>
            <a:off x="3886981" y="5061698"/>
            <a:ext cx="1327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Reach of Internet Universe</a:t>
            </a:r>
          </a:p>
        </p:txBody>
      </p:sp>
      <p:sp>
        <p:nvSpPr>
          <p:cNvPr id="17" name="TextBox 16">
            <a:extLst>
              <a:ext uri="{FF2B5EF4-FFF2-40B4-BE49-F238E27FC236}">
                <a16:creationId xmlns:a16="http://schemas.microsoft.com/office/drawing/2014/main" id="{3BFB6AB8-C81F-4AC7-BA7C-A612F31AB102}"/>
              </a:ext>
            </a:extLst>
          </p:cNvPr>
          <p:cNvSpPr txBox="1"/>
          <p:nvPr/>
        </p:nvSpPr>
        <p:spPr>
          <a:xfrm>
            <a:off x="5151363" y="511524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66%</a:t>
            </a:r>
          </a:p>
        </p:txBody>
      </p:sp>
      <p:sp>
        <p:nvSpPr>
          <p:cNvPr id="18" name="TextBox 17">
            <a:extLst>
              <a:ext uri="{FF2B5EF4-FFF2-40B4-BE49-F238E27FC236}">
                <a16:creationId xmlns:a16="http://schemas.microsoft.com/office/drawing/2014/main" id="{7735AB13-AB45-400A-B2F8-7E795A341439}"/>
              </a:ext>
            </a:extLst>
          </p:cNvPr>
          <p:cNvSpPr txBox="1"/>
          <p:nvPr/>
        </p:nvSpPr>
        <p:spPr>
          <a:xfrm>
            <a:off x="5662108" y="511936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87%</a:t>
            </a:r>
          </a:p>
        </p:txBody>
      </p:sp>
      <p:sp>
        <p:nvSpPr>
          <p:cNvPr id="19" name="TextBox 18">
            <a:extLst>
              <a:ext uri="{FF2B5EF4-FFF2-40B4-BE49-F238E27FC236}">
                <a16:creationId xmlns:a16="http://schemas.microsoft.com/office/drawing/2014/main" id="{8A1E6EC3-BF19-43B2-88EE-8F6CEDBF2EF0}"/>
              </a:ext>
            </a:extLst>
          </p:cNvPr>
          <p:cNvSpPr txBox="1"/>
          <p:nvPr/>
        </p:nvSpPr>
        <p:spPr>
          <a:xfrm>
            <a:off x="6174917" y="5119364"/>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93%</a:t>
            </a:r>
          </a:p>
        </p:txBody>
      </p:sp>
      <p:sp>
        <p:nvSpPr>
          <p:cNvPr id="20" name="TextBox 19">
            <a:extLst>
              <a:ext uri="{FF2B5EF4-FFF2-40B4-BE49-F238E27FC236}">
                <a16:creationId xmlns:a16="http://schemas.microsoft.com/office/drawing/2014/main" id="{7E991941-1D2A-4D15-A28D-EC601F17F41C}"/>
              </a:ext>
            </a:extLst>
          </p:cNvPr>
          <p:cNvSpPr txBox="1"/>
          <p:nvPr/>
        </p:nvSpPr>
        <p:spPr>
          <a:xfrm>
            <a:off x="7358013" y="511318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77%</a:t>
            </a:r>
          </a:p>
        </p:txBody>
      </p:sp>
      <p:sp>
        <p:nvSpPr>
          <p:cNvPr id="25" name="TextBox 24">
            <a:extLst>
              <a:ext uri="{FF2B5EF4-FFF2-40B4-BE49-F238E27FC236}">
                <a16:creationId xmlns:a16="http://schemas.microsoft.com/office/drawing/2014/main" id="{13AD2DE1-1BE5-4DE9-A889-D2B20F324D09}"/>
              </a:ext>
            </a:extLst>
          </p:cNvPr>
          <p:cNvSpPr txBox="1"/>
          <p:nvPr/>
        </p:nvSpPr>
        <p:spPr>
          <a:xfrm>
            <a:off x="7868758" y="511730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88%</a:t>
            </a:r>
          </a:p>
        </p:txBody>
      </p:sp>
      <p:sp>
        <p:nvSpPr>
          <p:cNvPr id="26" name="TextBox 25">
            <a:extLst>
              <a:ext uri="{FF2B5EF4-FFF2-40B4-BE49-F238E27FC236}">
                <a16:creationId xmlns:a16="http://schemas.microsoft.com/office/drawing/2014/main" id="{D235D014-87F2-41DF-8FE8-652078820982}"/>
              </a:ext>
            </a:extLst>
          </p:cNvPr>
          <p:cNvSpPr txBox="1"/>
          <p:nvPr/>
        </p:nvSpPr>
        <p:spPr>
          <a:xfrm>
            <a:off x="8381567" y="5117304"/>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92%</a:t>
            </a:r>
          </a:p>
        </p:txBody>
      </p:sp>
      <p:sp>
        <p:nvSpPr>
          <p:cNvPr id="27" name="TextBox 26">
            <a:extLst>
              <a:ext uri="{FF2B5EF4-FFF2-40B4-BE49-F238E27FC236}">
                <a16:creationId xmlns:a16="http://schemas.microsoft.com/office/drawing/2014/main" id="{5779C04A-6205-4510-B1EF-2ACE194133B8}"/>
              </a:ext>
            </a:extLst>
          </p:cNvPr>
          <p:cNvSpPr txBox="1"/>
          <p:nvPr/>
        </p:nvSpPr>
        <p:spPr>
          <a:xfrm>
            <a:off x="9595687" y="511112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71%</a:t>
            </a:r>
          </a:p>
        </p:txBody>
      </p:sp>
      <p:sp>
        <p:nvSpPr>
          <p:cNvPr id="28" name="TextBox 27">
            <a:extLst>
              <a:ext uri="{FF2B5EF4-FFF2-40B4-BE49-F238E27FC236}">
                <a16:creationId xmlns:a16="http://schemas.microsoft.com/office/drawing/2014/main" id="{AC7A7C3D-E405-47EE-A458-32908D1703B4}"/>
              </a:ext>
            </a:extLst>
          </p:cNvPr>
          <p:cNvSpPr txBox="1"/>
          <p:nvPr/>
        </p:nvSpPr>
        <p:spPr>
          <a:xfrm>
            <a:off x="10106432" y="5115241"/>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94%</a:t>
            </a:r>
          </a:p>
        </p:txBody>
      </p:sp>
      <p:sp>
        <p:nvSpPr>
          <p:cNvPr id="29" name="TextBox 28">
            <a:extLst>
              <a:ext uri="{FF2B5EF4-FFF2-40B4-BE49-F238E27FC236}">
                <a16:creationId xmlns:a16="http://schemas.microsoft.com/office/drawing/2014/main" id="{74AB854A-8EC9-466D-B32B-0BC3FA5DEDE6}"/>
              </a:ext>
            </a:extLst>
          </p:cNvPr>
          <p:cNvSpPr txBox="1"/>
          <p:nvPr/>
        </p:nvSpPr>
        <p:spPr>
          <a:xfrm>
            <a:off x="10619241" y="5115244"/>
            <a:ext cx="446120" cy="246221"/>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96%</a:t>
            </a:r>
          </a:p>
        </p:txBody>
      </p:sp>
      <p:sp>
        <p:nvSpPr>
          <p:cNvPr id="44" name="Text Placeholder 2">
            <a:extLst>
              <a:ext uri="{FF2B5EF4-FFF2-40B4-BE49-F238E27FC236}">
                <a16:creationId xmlns:a16="http://schemas.microsoft.com/office/drawing/2014/main" id="{09D05FA6-6A6E-4FD8-95F5-EEC4F4591862}"/>
              </a:ext>
            </a:extLst>
          </p:cNvPr>
          <p:cNvSpPr txBox="1">
            <a:spLocks/>
          </p:cNvSpPr>
          <p:nvPr/>
        </p:nvSpPr>
        <p:spPr>
          <a:xfrm>
            <a:off x="4759716" y="6268230"/>
            <a:ext cx="6550090" cy="281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i="1" dirty="0">
                <a:latin typeface="Open Sans" panose="020B0606030504020204" pitchFamily="34" charset="0"/>
                <a:ea typeface="Open Sans" panose="020B0606030504020204" pitchFamily="34" charset="0"/>
                <a:cs typeface="Open Sans" panose="020B0606030504020204" pitchFamily="34" charset="0"/>
              </a:rPr>
              <a:t>Sampling</a:t>
            </a:r>
            <a:r>
              <a:rPr lang="en-US" sz="1100" dirty="0">
                <a:latin typeface="Open Sans" panose="020B0606030504020204" pitchFamily="34" charset="0"/>
                <a:ea typeface="Open Sans" panose="020B0606030504020204" pitchFamily="34" charset="0"/>
                <a:cs typeface="Open Sans" panose="020B0606030504020204" pitchFamily="34" charset="0"/>
              </a:rPr>
              <a:t> of Streaming Mobile Apps</a:t>
            </a:r>
          </a:p>
        </p:txBody>
      </p:sp>
      <p:sp>
        <p:nvSpPr>
          <p:cNvPr id="2" name="Rectangle: Rounded Corners 1">
            <a:extLst>
              <a:ext uri="{FF2B5EF4-FFF2-40B4-BE49-F238E27FC236}">
                <a16:creationId xmlns:a16="http://schemas.microsoft.com/office/drawing/2014/main" id="{280E3B3C-AA1B-47A6-A1E6-E315DFDE8992}"/>
              </a:ext>
            </a:extLst>
          </p:cNvPr>
          <p:cNvSpPr/>
          <p:nvPr/>
        </p:nvSpPr>
        <p:spPr>
          <a:xfrm>
            <a:off x="4503010" y="5546298"/>
            <a:ext cx="7063501" cy="6737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9" descr="https://is3-ssl.mzstatic.com/image/thumb/Purple114/v4/51/1e/9e/511e9eef-9a1e-2d93-52ed-d86b68f81190/AppIcon-0-1x_U007emarketing-0-0-0-0-85-220-0-6.png/246x0w.jpg">
            <a:extLst>
              <a:ext uri="{FF2B5EF4-FFF2-40B4-BE49-F238E27FC236}">
                <a16:creationId xmlns:a16="http://schemas.microsoft.com/office/drawing/2014/main" id="{5A31D58E-5A8D-4399-80E9-BA3C7E6A2E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3167"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13" descr="https://is5-ssl.mzstatic.com/image/thumb/Purple123/v4/50/02/58/50025851-01d8-2945-f4cf-f6d4841353d0/AppIcon-0-1x_U007emarketing-0-0-GLES2_U002c0-512MB-sRGB-0-0-0-85-220-0-0-0-10.png/246x0w.jpg">
            <a:extLst>
              <a:ext uri="{FF2B5EF4-FFF2-40B4-BE49-F238E27FC236}">
                <a16:creationId xmlns:a16="http://schemas.microsoft.com/office/drawing/2014/main" id="{79B9FD34-4A8E-4B18-A816-D7D67C59D81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3485"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16" descr="https://is4-ssl.mzstatic.com/image/thumb/Purple123/v4/84/9f/18/849f18d7-2547-c2bf-365c-458d5aae2c98/AppIcon-0-1x_U007emarketing-0-0-85-220-0-7.png/246x0w.jpg">
            <a:extLst>
              <a:ext uri="{FF2B5EF4-FFF2-40B4-BE49-F238E27FC236}">
                <a16:creationId xmlns:a16="http://schemas.microsoft.com/office/drawing/2014/main" id="{ECFD8224-F98F-4397-A5A1-D4216F62C32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03803"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4" name="Picture 17" descr="https://is1-ssl.mzstatic.com/image/thumb/Purple123/v4/0d/02/d5/0d02d5df-18d8-329b-6bc7-e4d4e3579b2c/AppIconGNL-0-1x_U007emarketing-0-0-GLES2_U002c0-512MB-sRGB-0-0-0-85-220-0-0-0-10.png/246x0w.jpg">
            <a:extLst>
              <a:ext uri="{FF2B5EF4-FFF2-40B4-BE49-F238E27FC236}">
                <a16:creationId xmlns:a16="http://schemas.microsoft.com/office/drawing/2014/main" id="{2CF9B72A-685F-46C1-8BD3-05564B2FE56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03278"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5" name="Picture 19" descr="https://is5-ssl.mzstatic.com/image/thumb/Purple125/v4/e5/73/6e/e5736e64-ae52-ef3b-ee29-d633e98b8375/AppIcon-1x_U007emarketing-0-0-GLES2_U002c0-512MB-sRGB-0-0-0-85-220-0-0-0-4.jpeg/246x0w.jpg">
            <a:extLst>
              <a:ext uri="{FF2B5EF4-FFF2-40B4-BE49-F238E27FC236}">
                <a16:creationId xmlns:a16="http://schemas.microsoft.com/office/drawing/2014/main" id="{94C725ED-7DF3-4859-A165-D16BF4461FC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4121"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1" descr="https://is4-ssl.mzstatic.com/image/thumb/Purple123/v4/2e/c2/e8/2ec2e83f-3097-07fa-6c22-e7f15c7002e4/AppIcon-0-1x_U007emarketing-0-0-GLES2_U002c0-512MB-sRGB-0-0-0-85-220-0-0-0-6.png/246x0w.jpg">
            <a:extLst>
              <a:ext uri="{FF2B5EF4-FFF2-40B4-BE49-F238E27FC236}">
                <a16:creationId xmlns:a16="http://schemas.microsoft.com/office/drawing/2014/main" id="{ACC2FF0E-AA32-45EF-87A1-D3412A4A787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03008"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4" descr="https://is5-ssl.mzstatic.com/image/thumb/Purple113/v4/87/f0/04/87f004e1-fd79-8e60-db81-210bf54c4f10/AppIcon-0-1x_U007emarketing-0-0-GLES2_U002c0-512MB-sRGB-0-0-0-85-220-0-0-0-7.png/246x0w.jpg">
            <a:extLst>
              <a:ext uri="{FF2B5EF4-FFF2-40B4-BE49-F238E27FC236}">
                <a16:creationId xmlns:a16="http://schemas.microsoft.com/office/drawing/2014/main" id="{AD6FE29F-1BB9-4593-8F8C-21A5700FDD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663326"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Picture 5" descr="https://is4-ssl.mzstatic.com/image/thumb/Purple113/v4/1d/2a/14/1d2a149a-c17c-5f14-10c2-8f4b12167159/AppIcon-0-1x_U007emarketing-0-0-GLES2_U002c0-512MB-sRGB-0-0-0-85-220-0-0-0-10.png/246x0w.jpg">
            <a:extLst>
              <a:ext uri="{FF2B5EF4-FFF2-40B4-BE49-F238E27FC236}">
                <a16:creationId xmlns:a16="http://schemas.microsoft.com/office/drawing/2014/main" id="{3C3989A3-7EAB-4FB3-AF7A-9272FA42560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623644"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7" descr="https://is4-ssl.mzstatic.com/image/thumb/Purple113/v4/48/90/c2/4890c2ae-dbe5-923e-b332-4ad9bf8da660/AppIcon-0-1x_U007emarketing-0-0-GLES2_U002c0-512MB-sRGB-0-0-0-85-220-0-0-0-4.png/246x0w.jpg">
            <a:extLst>
              <a:ext uri="{FF2B5EF4-FFF2-40B4-BE49-F238E27FC236}">
                <a16:creationId xmlns:a16="http://schemas.microsoft.com/office/drawing/2014/main" id="{EA7FCD13-C0A8-4EDA-80AA-069C2ED123A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83962"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 name="Picture 11" descr="https://is1-ssl.mzstatic.com/image/thumb/Purple113/v4/a6/00/5e/a6005e98-8550-85ec-ba8f-ab1bc09e5a15/AppIcon-0-1x_U007emarketing-0-0-GLES2_U002c0-512MB-sRGB-0-0-0-85-220-0-0-0-7.png/246x0w.jpg">
            <a:extLst>
              <a:ext uri="{FF2B5EF4-FFF2-40B4-BE49-F238E27FC236}">
                <a16:creationId xmlns:a16="http://schemas.microsoft.com/office/drawing/2014/main" id="{9D3C0CE9-4A93-4596-805F-DC3F546FB3ED}"/>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544280"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23" descr="https://is1-ssl.mzstatic.com/image/thumb/Purple123/v4/07/2b/f1/072bf179-1626-1141-eeb7-18e0a4c37a32/AppIcon-0-1x_U007emarketing-0-0-85-220-0-7.png/246x0w.jpg">
            <a:extLst>
              <a:ext uri="{FF2B5EF4-FFF2-40B4-BE49-F238E27FC236}">
                <a16:creationId xmlns:a16="http://schemas.microsoft.com/office/drawing/2014/main" id="{C732A243-75B6-4BF0-9ECC-729995FC17B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943757"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26" descr="https://is2-ssl.mzstatic.com/image/thumb/Purple115/v4/db/7f/9a/db7f9a75-e014-ee81-56eb-38b21360309c/AppIcon-1x_U007emarketing-85-220-0-9.png/246x0w.jpg">
            <a:extLst>
              <a:ext uri="{FF2B5EF4-FFF2-40B4-BE49-F238E27FC236}">
                <a16:creationId xmlns:a16="http://schemas.microsoft.com/office/drawing/2014/main" id="{9D0BB132-393E-41EA-A540-A4722CA26117}"/>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983437"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28" descr="https://is1-ssl.mzstatic.com/image/thumb/Purple113/v4/22/9a/b9/229ab9d8-3bd6-900e-d6fa-73e10ee1ae7f/AppIcon-0-1x_U007emarketing-0-0-GLES2_U002c0-512MB-sRGB-0-0-0-85-220-0-0-0-9.png/246x0w.jpg">
            <a:extLst>
              <a:ext uri="{FF2B5EF4-FFF2-40B4-BE49-F238E27FC236}">
                <a16:creationId xmlns:a16="http://schemas.microsoft.com/office/drawing/2014/main" id="{02A80E32-463E-4BF7-A2BC-8C655B7C36FA}"/>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463596" y="5672403"/>
            <a:ext cx="422755" cy="42275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9591E94D-ECF7-4722-9986-DB067B9A98AE}"/>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024439" y="5673063"/>
            <a:ext cx="421435" cy="42143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2C421F-F757-4B58-84A1-1C029028C52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642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99FF"/>
        </a:solidFill>
        <a:effectLst/>
      </p:bgPr>
    </p:bg>
    <p:spTree>
      <p:nvGrpSpPr>
        <p:cNvPr id="1" name=""/>
        <p:cNvGrpSpPr/>
        <p:nvPr/>
      </p:nvGrpSpPr>
      <p:grpSpPr>
        <a:xfrm>
          <a:off x="0" y="0"/>
          <a:ext cx="0" cy="0"/>
          <a:chOff x="0" y="0"/>
          <a:chExt cx="0" cy="0"/>
        </a:xfrm>
      </p:grpSpPr>
      <p:sp>
        <p:nvSpPr>
          <p:cNvPr id="158" name="Rounded Rectangle 2">
            <a:extLst>
              <a:ext uri="{FF2B5EF4-FFF2-40B4-BE49-F238E27FC236}">
                <a16:creationId xmlns:a16="http://schemas.microsoft.com/office/drawing/2014/main" id="{BB4D6657-A8BB-4FE5-A752-684A696344AC}"/>
              </a:ext>
            </a:extLst>
          </p:cNvPr>
          <p:cNvSpPr/>
          <p:nvPr/>
        </p:nvSpPr>
        <p:spPr>
          <a:xfrm>
            <a:off x="956157" y="1637890"/>
            <a:ext cx="10279686" cy="4652331"/>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9" name="Title 1"/>
          <p:cNvSpPr txBox="1">
            <a:spLocks/>
          </p:cNvSpPr>
          <p:nvPr/>
        </p:nvSpPr>
        <p:spPr>
          <a:xfrm>
            <a:off x="1" y="238103"/>
            <a:ext cx="12192000" cy="748790"/>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When It Comes Specifically </a:t>
            </a: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To The Political Category, </a:t>
            </a: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Majority Of The </a:t>
            </a:r>
          </a:p>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Top 5 Digital Platforms For Adults 18+ Throughout The Year Are TV Brands</a:t>
            </a:r>
          </a:p>
        </p:txBody>
      </p:sp>
      <p:sp>
        <p:nvSpPr>
          <p:cNvPr id="152" name="Text Placeholder 3"/>
          <p:cNvSpPr>
            <a:spLocks noGrp="1"/>
          </p:cNvSpPr>
          <p:nvPr>
            <p:ph type="body" sz="quarter" idx="14"/>
          </p:nvPr>
        </p:nvSpPr>
        <p:spPr>
          <a:xfrm>
            <a:off x="171450" y="6448161"/>
            <a:ext cx="8906848" cy="236537"/>
          </a:xfrm>
        </p:spPr>
        <p:txBody>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VAB analysis of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Comscore</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MediaMetrix, multiplatform media trend data, January-December 2018; politics category, P18+</a:t>
            </a:r>
          </a:p>
        </p:txBody>
      </p:sp>
      <p:sp>
        <p:nvSpPr>
          <p:cNvPr id="167" name="Text Placeholder 2"/>
          <p:cNvSpPr>
            <a:spLocks noGrp="1"/>
          </p:cNvSpPr>
          <p:nvPr>
            <p:ph type="body" sz="quarter" idx="13"/>
          </p:nvPr>
        </p:nvSpPr>
        <p:spPr>
          <a:xfrm>
            <a:off x="956157" y="1181332"/>
            <a:ext cx="10279686" cy="368686"/>
          </a:xfrm>
        </p:spPr>
        <p:txBody>
          <a:bodyPr/>
          <a:lstStyle/>
          <a:p>
            <a:r>
              <a:rPr lang="en-US" sz="14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Top 5 Politics Digital Platform Rank By Total Minutes Viewed (P18+)</a:t>
            </a:r>
          </a:p>
        </p:txBody>
      </p:sp>
      <p:sp>
        <p:nvSpPr>
          <p:cNvPr id="10" name="Rectangle 9">
            <a:extLst>
              <a:ext uri="{FF2B5EF4-FFF2-40B4-BE49-F238E27FC236}">
                <a16:creationId xmlns:a16="http://schemas.microsoft.com/office/drawing/2014/main" id="{AE015FF5-D9D1-401D-8002-366038274274}"/>
              </a:ext>
            </a:extLst>
          </p:cNvPr>
          <p:cNvSpPr/>
          <p:nvPr/>
        </p:nvSpPr>
        <p:spPr>
          <a:xfrm>
            <a:off x="0" y="6684698"/>
            <a:ext cx="12192000" cy="230832"/>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8" name="Rectangle: Rounded Corners 27">
            <a:extLst>
              <a:ext uri="{FF2B5EF4-FFF2-40B4-BE49-F238E27FC236}">
                <a16:creationId xmlns:a16="http://schemas.microsoft.com/office/drawing/2014/main" id="{D58F3CA8-5B5D-4498-AE58-284A975924D7}"/>
              </a:ext>
            </a:extLst>
          </p:cNvPr>
          <p:cNvSpPr/>
          <p:nvPr/>
        </p:nvSpPr>
        <p:spPr>
          <a:xfrm>
            <a:off x="3130205" y="4501013"/>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29" name="Rectangle: Rounded Corners 28">
            <a:extLst>
              <a:ext uri="{FF2B5EF4-FFF2-40B4-BE49-F238E27FC236}">
                <a16:creationId xmlns:a16="http://schemas.microsoft.com/office/drawing/2014/main" id="{189A77EA-81CB-42FF-9C2E-8A150BFABBC9}"/>
              </a:ext>
            </a:extLst>
          </p:cNvPr>
          <p:cNvSpPr/>
          <p:nvPr/>
        </p:nvSpPr>
        <p:spPr>
          <a:xfrm>
            <a:off x="3205852" y="4073396"/>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August</a:t>
            </a:r>
          </a:p>
        </p:txBody>
      </p:sp>
      <p:sp>
        <p:nvSpPr>
          <p:cNvPr id="30" name="Rectangle: Rounded Corners 29">
            <a:extLst>
              <a:ext uri="{FF2B5EF4-FFF2-40B4-BE49-F238E27FC236}">
                <a16:creationId xmlns:a16="http://schemas.microsoft.com/office/drawing/2014/main" id="{8226944C-29E9-4A4A-A057-4506473FD7E9}"/>
              </a:ext>
            </a:extLst>
          </p:cNvPr>
          <p:cNvSpPr/>
          <p:nvPr/>
        </p:nvSpPr>
        <p:spPr>
          <a:xfrm>
            <a:off x="4614245" y="4501013"/>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Rounded Corners 30">
            <a:extLst>
              <a:ext uri="{FF2B5EF4-FFF2-40B4-BE49-F238E27FC236}">
                <a16:creationId xmlns:a16="http://schemas.microsoft.com/office/drawing/2014/main" id="{4C028DAB-316C-44F5-A6D7-DD8C1B4FC147}"/>
              </a:ext>
            </a:extLst>
          </p:cNvPr>
          <p:cNvSpPr/>
          <p:nvPr/>
        </p:nvSpPr>
        <p:spPr>
          <a:xfrm>
            <a:off x="4627962" y="4073396"/>
            <a:ext cx="136245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September</a:t>
            </a:r>
          </a:p>
        </p:txBody>
      </p:sp>
      <p:sp>
        <p:nvSpPr>
          <p:cNvPr id="32" name="Rectangle: Rounded Corners 31">
            <a:extLst>
              <a:ext uri="{FF2B5EF4-FFF2-40B4-BE49-F238E27FC236}">
                <a16:creationId xmlns:a16="http://schemas.microsoft.com/office/drawing/2014/main" id="{D1BFC6F3-FBAB-4A03-A6E7-3ED41F9C032E}"/>
              </a:ext>
            </a:extLst>
          </p:cNvPr>
          <p:cNvSpPr/>
          <p:nvPr/>
        </p:nvSpPr>
        <p:spPr>
          <a:xfrm>
            <a:off x="6060185" y="4501013"/>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33" name="Rectangle: Rounded Corners 32">
            <a:extLst>
              <a:ext uri="{FF2B5EF4-FFF2-40B4-BE49-F238E27FC236}">
                <a16:creationId xmlns:a16="http://schemas.microsoft.com/office/drawing/2014/main" id="{FD8B547E-2055-47BB-807F-D37518D4E3A9}"/>
              </a:ext>
            </a:extLst>
          </p:cNvPr>
          <p:cNvSpPr/>
          <p:nvPr/>
        </p:nvSpPr>
        <p:spPr>
          <a:xfrm>
            <a:off x="6135832" y="4073396"/>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October</a:t>
            </a:r>
          </a:p>
        </p:txBody>
      </p:sp>
      <p:sp>
        <p:nvSpPr>
          <p:cNvPr id="34" name="Rectangle: Rounded Corners 33">
            <a:extLst>
              <a:ext uri="{FF2B5EF4-FFF2-40B4-BE49-F238E27FC236}">
                <a16:creationId xmlns:a16="http://schemas.microsoft.com/office/drawing/2014/main" id="{B08E5EFE-6F1E-4715-BEFA-588E4AA2291E}"/>
              </a:ext>
            </a:extLst>
          </p:cNvPr>
          <p:cNvSpPr/>
          <p:nvPr/>
        </p:nvSpPr>
        <p:spPr>
          <a:xfrm>
            <a:off x="7545574" y="4503475"/>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35" name="Rectangle: Rounded Corners 34">
            <a:extLst>
              <a:ext uri="{FF2B5EF4-FFF2-40B4-BE49-F238E27FC236}">
                <a16:creationId xmlns:a16="http://schemas.microsoft.com/office/drawing/2014/main" id="{912CA738-C65E-4DE6-8D1E-9A8F8C3140F9}"/>
              </a:ext>
            </a:extLst>
          </p:cNvPr>
          <p:cNvSpPr/>
          <p:nvPr/>
        </p:nvSpPr>
        <p:spPr>
          <a:xfrm>
            <a:off x="7621220" y="4075859"/>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November</a:t>
            </a:r>
          </a:p>
        </p:txBody>
      </p:sp>
      <p:sp>
        <p:nvSpPr>
          <p:cNvPr id="36" name="Rectangle: Rounded Corners 35">
            <a:extLst>
              <a:ext uri="{FF2B5EF4-FFF2-40B4-BE49-F238E27FC236}">
                <a16:creationId xmlns:a16="http://schemas.microsoft.com/office/drawing/2014/main" id="{36D1D2AA-56F9-4516-B6C2-8CCCD2A383F5}"/>
              </a:ext>
            </a:extLst>
          </p:cNvPr>
          <p:cNvSpPr/>
          <p:nvPr/>
        </p:nvSpPr>
        <p:spPr>
          <a:xfrm>
            <a:off x="9004445" y="4505938"/>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37" name="Rectangle: Rounded Corners 36">
            <a:extLst>
              <a:ext uri="{FF2B5EF4-FFF2-40B4-BE49-F238E27FC236}">
                <a16:creationId xmlns:a16="http://schemas.microsoft.com/office/drawing/2014/main" id="{D80B1EEA-30EE-4DC5-B71F-3B910E572D34}"/>
              </a:ext>
            </a:extLst>
          </p:cNvPr>
          <p:cNvSpPr/>
          <p:nvPr/>
        </p:nvSpPr>
        <p:spPr>
          <a:xfrm>
            <a:off x="9030862" y="4078321"/>
            <a:ext cx="136245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December</a:t>
            </a:r>
          </a:p>
        </p:txBody>
      </p:sp>
      <p:sp>
        <p:nvSpPr>
          <p:cNvPr id="196" name="TextBox 195">
            <a:extLst>
              <a:ext uri="{FF2B5EF4-FFF2-40B4-BE49-F238E27FC236}">
                <a16:creationId xmlns:a16="http://schemas.microsoft.com/office/drawing/2014/main" id="{E98AFA74-10FE-40CA-AFE7-6AAB7130878F}"/>
              </a:ext>
            </a:extLst>
          </p:cNvPr>
          <p:cNvSpPr txBox="1"/>
          <p:nvPr/>
        </p:nvSpPr>
        <p:spPr>
          <a:xfrm>
            <a:off x="3159125" y="454955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97" name="TextBox 196">
            <a:extLst>
              <a:ext uri="{FF2B5EF4-FFF2-40B4-BE49-F238E27FC236}">
                <a16:creationId xmlns:a16="http://schemas.microsoft.com/office/drawing/2014/main" id="{0C012437-F150-435B-8B14-5DEFE5A4FA57}"/>
              </a:ext>
            </a:extLst>
          </p:cNvPr>
          <p:cNvSpPr txBox="1"/>
          <p:nvPr/>
        </p:nvSpPr>
        <p:spPr>
          <a:xfrm>
            <a:off x="3159125" y="4865305"/>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98" name="TextBox 197">
            <a:extLst>
              <a:ext uri="{FF2B5EF4-FFF2-40B4-BE49-F238E27FC236}">
                <a16:creationId xmlns:a16="http://schemas.microsoft.com/office/drawing/2014/main" id="{74338063-58A2-48EB-A838-AA6694487C58}"/>
              </a:ext>
            </a:extLst>
          </p:cNvPr>
          <p:cNvSpPr txBox="1"/>
          <p:nvPr/>
        </p:nvSpPr>
        <p:spPr>
          <a:xfrm>
            <a:off x="3159125" y="518105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200" name="TextBox 199">
            <a:extLst>
              <a:ext uri="{FF2B5EF4-FFF2-40B4-BE49-F238E27FC236}">
                <a16:creationId xmlns:a16="http://schemas.microsoft.com/office/drawing/2014/main" id="{CAB089FD-D938-4DFB-BB93-AEFE10D42212}"/>
              </a:ext>
            </a:extLst>
          </p:cNvPr>
          <p:cNvSpPr txBox="1"/>
          <p:nvPr/>
        </p:nvSpPr>
        <p:spPr>
          <a:xfrm>
            <a:off x="3159125" y="5812566"/>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1" name="TextBox 200">
            <a:extLst>
              <a:ext uri="{FF2B5EF4-FFF2-40B4-BE49-F238E27FC236}">
                <a16:creationId xmlns:a16="http://schemas.microsoft.com/office/drawing/2014/main" id="{F2D79712-32AF-446E-98C4-E947580FDED1}"/>
              </a:ext>
            </a:extLst>
          </p:cNvPr>
          <p:cNvSpPr txBox="1"/>
          <p:nvPr/>
        </p:nvSpPr>
        <p:spPr>
          <a:xfrm>
            <a:off x="4642272" y="454955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2" name="TextBox 201">
            <a:extLst>
              <a:ext uri="{FF2B5EF4-FFF2-40B4-BE49-F238E27FC236}">
                <a16:creationId xmlns:a16="http://schemas.microsoft.com/office/drawing/2014/main" id="{3B3A9B46-6EB1-4843-965E-1018E5E22080}"/>
              </a:ext>
            </a:extLst>
          </p:cNvPr>
          <p:cNvSpPr txBox="1"/>
          <p:nvPr/>
        </p:nvSpPr>
        <p:spPr>
          <a:xfrm>
            <a:off x="4642272" y="4865305"/>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2) Politico</a:t>
            </a:r>
          </a:p>
        </p:txBody>
      </p:sp>
      <p:sp>
        <p:nvSpPr>
          <p:cNvPr id="203" name="TextBox 202">
            <a:extLst>
              <a:ext uri="{FF2B5EF4-FFF2-40B4-BE49-F238E27FC236}">
                <a16:creationId xmlns:a16="http://schemas.microsoft.com/office/drawing/2014/main" id="{A37B0B77-93A7-47AF-B429-067866A2F00F}"/>
              </a:ext>
            </a:extLst>
          </p:cNvPr>
          <p:cNvSpPr txBox="1"/>
          <p:nvPr/>
        </p:nvSpPr>
        <p:spPr>
          <a:xfrm>
            <a:off x="4642272" y="518105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3)</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4" name="TextBox 203">
            <a:extLst>
              <a:ext uri="{FF2B5EF4-FFF2-40B4-BE49-F238E27FC236}">
                <a16:creationId xmlns:a16="http://schemas.microsoft.com/office/drawing/2014/main" id="{26B7BD08-A2AC-4E45-9269-B340C8609208}"/>
              </a:ext>
            </a:extLst>
          </p:cNvPr>
          <p:cNvSpPr txBox="1"/>
          <p:nvPr/>
        </p:nvSpPr>
        <p:spPr>
          <a:xfrm>
            <a:off x="4642272" y="549681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4)</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5" name="TextBox 204">
            <a:extLst>
              <a:ext uri="{FF2B5EF4-FFF2-40B4-BE49-F238E27FC236}">
                <a16:creationId xmlns:a16="http://schemas.microsoft.com/office/drawing/2014/main" id="{3CA05EF7-9008-4162-96C9-1F2CD1785B90}"/>
              </a:ext>
            </a:extLst>
          </p:cNvPr>
          <p:cNvSpPr txBox="1"/>
          <p:nvPr/>
        </p:nvSpPr>
        <p:spPr>
          <a:xfrm>
            <a:off x="4642272" y="5812565"/>
            <a:ext cx="1512927" cy="4047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5)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206" name="TextBox 205">
            <a:extLst>
              <a:ext uri="{FF2B5EF4-FFF2-40B4-BE49-F238E27FC236}">
                <a16:creationId xmlns:a16="http://schemas.microsoft.com/office/drawing/2014/main" id="{F011E734-C850-4141-AEEB-396D0BB935D4}"/>
              </a:ext>
            </a:extLst>
          </p:cNvPr>
          <p:cNvSpPr txBox="1"/>
          <p:nvPr/>
        </p:nvSpPr>
        <p:spPr>
          <a:xfrm>
            <a:off x="6081697" y="454955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7" name="TextBox 206">
            <a:extLst>
              <a:ext uri="{FF2B5EF4-FFF2-40B4-BE49-F238E27FC236}">
                <a16:creationId xmlns:a16="http://schemas.microsoft.com/office/drawing/2014/main" id="{F75CF9B0-4EB0-45FB-B6DA-B917AF8797F7}"/>
              </a:ext>
            </a:extLst>
          </p:cNvPr>
          <p:cNvSpPr txBox="1"/>
          <p:nvPr/>
        </p:nvSpPr>
        <p:spPr>
          <a:xfrm>
            <a:off x="6081697" y="4865305"/>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2) Politico</a:t>
            </a:r>
          </a:p>
        </p:txBody>
      </p:sp>
      <p:sp>
        <p:nvSpPr>
          <p:cNvPr id="208" name="TextBox 207">
            <a:extLst>
              <a:ext uri="{FF2B5EF4-FFF2-40B4-BE49-F238E27FC236}">
                <a16:creationId xmlns:a16="http://schemas.microsoft.com/office/drawing/2014/main" id="{F3F9E375-59F8-4365-BB4B-8F60027898E2}"/>
              </a:ext>
            </a:extLst>
          </p:cNvPr>
          <p:cNvSpPr txBox="1"/>
          <p:nvPr/>
        </p:nvSpPr>
        <p:spPr>
          <a:xfrm>
            <a:off x="6081697" y="518105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3)</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09" name="TextBox 208">
            <a:extLst>
              <a:ext uri="{FF2B5EF4-FFF2-40B4-BE49-F238E27FC236}">
                <a16:creationId xmlns:a16="http://schemas.microsoft.com/office/drawing/2014/main" id="{E2EBB06F-D8FE-416D-B5E7-819AE1E0D45B}"/>
              </a:ext>
            </a:extLst>
          </p:cNvPr>
          <p:cNvSpPr txBox="1"/>
          <p:nvPr/>
        </p:nvSpPr>
        <p:spPr>
          <a:xfrm>
            <a:off x="6081697" y="549681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4)</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0" name="TextBox 209">
            <a:extLst>
              <a:ext uri="{FF2B5EF4-FFF2-40B4-BE49-F238E27FC236}">
                <a16:creationId xmlns:a16="http://schemas.microsoft.com/office/drawing/2014/main" id="{E562CB8D-0736-4A93-864F-445FD2C000B1}"/>
              </a:ext>
            </a:extLst>
          </p:cNvPr>
          <p:cNvSpPr txBox="1"/>
          <p:nvPr/>
        </p:nvSpPr>
        <p:spPr>
          <a:xfrm>
            <a:off x="6081697" y="5812566"/>
            <a:ext cx="1620019" cy="3045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5)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211" name="TextBox 210">
            <a:extLst>
              <a:ext uri="{FF2B5EF4-FFF2-40B4-BE49-F238E27FC236}">
                <a16:creationId xmlns:a16="http://schemas.microsoft.com/office/drawing/2014/main" id="{F3037FE1-9BB6-4284-9313-0511B1C460C3}"/>
              </a:ext>
            </a:extLst>
          </p:cNvPr>
          <p:cNvSpPr txBox="1"/>
          <p:nvPr/>
        </p:nvSpPr>
        <p:spPr>
          <a:xfrm>
            <a:off x="7567885" y="454955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2" name="TextBox 211">
            <a:extLst>
              <a:ext uri="{FF2B5EF4-FFF2-40B4-BE49-F238E27FC236}">
                <a16:creationId xmlns:a16="http://schemas.microsoft.com/office/drawing/2014/main" id="{5C439918-7337-47FC-A1C8-1048713BB9F8}"/>
              </a:ext>
            </a:extLst>
          </p:cNvPr>
          <p:cNvSpPr txBox="1"/>
          <p:nvPr/>
        </p:nvSpPr>
        <p:spPr>
          <a:xfrm>
            <a:off x="7567885" y="4865305"/>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2) Politico</a:t>
            </a:r>
          </a:p>
        </p:txBody>
      </p:sp>
      <p:sp>
        <p:nvSpPr>
          <p:cNvPr id="213" name="TextBox 212">
            <a:extLst>
              <a:ext uri="{FF2B5EF4-FFF2-40B4-BE49-F238E27FC236}">
                <a16:creationId xmlns:a16="http://schemas.microsoft.com/office/drawing/2014/main" id="{EEADF45A-65DC-4571-92CE-3CCF9928ED6D}"/>
              </a:ext>
            </a:extLst>
          </p:cNvPr>
          <p:cNvSpPr txBox="1"/>
          <p:nvPr/>
        </p:nvSpPr>
        <p:spPr>
          <a:xfrm>
            <a:off x="7567885" y="518105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3)</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4" name="TextBox 213">
            <a:extLst>
              <a:ext uri="{FF2B5EF4-FFF2-40B4-BE49-F238E27FC236}">
                <a16:creationId xmlns:a16="http://schemas.microsoft.com/office/drawing/2014/main" id="{892E9275-6E5F-44B9-A4D6-B592DF1D3460}"/>
              </a:ext>
            </a:extLst>
          </p:cNvPr>
          <p:cNvSpPr txBox="1"/>
          <p:nvPr/>
        </p:nvSpPr>
        <p:spPr>
          <a:xfrm>
            <a:off x="7567885" y="5496812"/>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4)</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5" name="TextBox 214">
            <a:extLst>
              <a:ext uri="{FF2B5EF4-FFF2-40B4-BE49-F238E27FC236}">
                <a16:creationId xmlns:a16="http://schemas.microsoft.com/office/drawing/2014/main" id="{14890672-1762-40A9-8E27-AAA6C54EBEC6}"/>
              </a:ext>
            </a:extLst>
          </p:cNvPr>
          <p:cNvSpPr txBox="1"/>
          <p:nvPr/>
        </p:nvSpPr>
        <p:spPr>
          <a:xfrm>
            <a:off x="7567885" y="5812566"/>
            <a:ext cx="1473932" cy="2731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5)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216" name="TextBox 215">
            <a:extLst>
              <a:ext uri="{FF2B5EF4-FFF2-40B4-BE49-F238E27FC236}">
                <a16:creationId xmlns:a16="http://schemas.microsoft.com/office/drawing/2014/main" id="{84DD3641-4E43-41D6-8960-4682137B5761}"/>
              </a:ext>
            </a:extLst>
          </p:cNvPr>
          <p:cNvSpPr txBox="1"/>
          <p:nvPr/>
        </p:nvSpPr>
        <p:spPr>
          <a:xfrm>
            <a:off x="9039550" y="453666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7" name="TextBox 216">
            <a:extLst>
              <a:ext uri="{FF2B5EF4-FFF2-40B4-BE49-F238E27FC236}">
                <a16:creationId xmlns:a16="http://schemas.microsoft.com/office/drawing/2014/main" id="{499E9A66-4522-442A-950A-4BBCFCED4B9C}"/>
              </a:ext>
            </a:extLst>
          </p:cNvPr>
          <p:cNvSpPr txBox="1"/>
          <p:nvPr/>
        </p:nvSpPr>
        <p:spPr>
          <a:xfrm>
            <a:off x="9039550" y="4852418"/>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218" name="TextBox 217">
            <a:extLst>
              <a:ext uri="{FF2B5EF4-FFF2-40B4-BE49-F238E27FC236}">
                <a16:creationId xmlns:a16="http://schemas.microsoft.com/office/drawing/2014/main" id="{368894F9-DEF6-4317-8B27-74DE90837CFF}"/>
              </a:ext>
            </a:extLst>
          </p:cNvPr>
          <p:cNvSpPr txBox="1"/>
          <p:nvPr/>
        </p:nvSpPr>
        <p:spPr>
          <a:xfrm>
            <a:off x="9039550" y="516817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219" name="TextBox 218">
            <a:extLst>
              <a:ext uri="{FF2B5EF4-FFF2-40B4-BE49-F238E27FC236}">
                <a16:creationId xmlns:a16="http://schemas.microsoft.com/office/drawing/2014/main" id="{2F83ACCF-BE6C-42B7-8F0A-7A288D807119}"/>
              </a:ext>
            </a:extLst>
          </p:cNvPr>
          <p:cNvSpPr txBox="1"/>
          <p:nvPr/>
        </p:nvSpPr>
        <p:spPr>
          <a:xfrm>
            <a:off x="9039550" y="5483925"/>
            <a:ext cx="1433223" cy="2681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220" name="TextBox 219">
            <a:extLst>
              <a:ext uri="{FF2B5EF4-FFF2-40B4-BE49-F238E27FC236}">
                <a16:creationId xmlns:a16="http://schemas.microsoft.com/office/drawing/2014/main" id="{CFCD4942-CAE3-46C0-B44E-0DF752FDF19A}"/>
              </a:ext>
            </a:extLst>
          </p:cNvPr>
          <p:cNvSpPr txBox="1"/>
          <p:nvPr/>
        </p:nvSpPr>
        <p:spPr>
          <a:xfrm>
            <a:off x="9039550" y="5799678"/>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4" name="Rectangle: Rounded Corners 13">
            <a:extLst>
              <a:ext uri="{FF2B5EF4-FFF2-40B4-BE49-F238E27FC236}">
                <a16:creationId xmlns:a16="http://schemas.microsoft.com/office/drawing/2014/main" id="{494969F2-C783-479B-854B-F370B6654AF8}"/>
              </a:ext>
            </a:extLst>
          </p:cNvPr>
          <p:cNvSpPr/>
          <p:nvPr/>
        </p:nvSpPr>
        <p:spPr>
          <a:xfrm>
            <a:off x="1648022" y="2245969"/>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Rectangle: Rounded Corners 14">
            <a:extLst>
              <a:ext uri="{FF2B5EF4-FFF2-40B4-BE49-F238E27FC236}">
                <a16:creationId xmlns:a16="http://schemas.microsoft.com/office/drawing/2014/main" id="{877F22AA-FDB3-490B-98EB-772F040D860C}"/>
              </a:ext>
            </a:extLst>
          </p:cNvPr>
          <p:cNvSpPr/>
          <p:nvPr/>
        </p:nvSpPr>
        <p:spPr>
          <a:xfrm>
            <a:off x="1723669"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January</a:t>
            </a:r>
          </a:p>
        </p:txBody>
      </p:sp>
      <p:sp>
        <p:nvSpPr>
          <p:cNvPr id="105" name="TextBox 104">
            <a:extLst>
              <a:ext uri="{FF2B5EF4-FFF2-40B4-BE49-F238E27FC236}">
                <a16:creationId xmlns:a16="http://schemas.microsoft.com/office/drawing/2014/main" id="{444CBAC4-6B87-4314-A344-BE344D9732AD}"/>
              </a:ext>
            </a:extLst>
          </p:cNvPr>
          <p:cNvSpPr txBox="1"/>
          <p:nvPr/>
        </p:nvSpPr>
        <p:spPr>
          <a:xfrm>
            <a:off x="1707703" y="2293277"/>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93" name="TextBox 92">
            <a:extLst>
              <a:ext uri="{FF2B5EF4-FFF2-40B4-BE49-F238E27FC236}">
                <a16:creationId xmlns:a16="http://schemas.microsoft.com/office/drawing/2014/main" id="{2FA4ABC3-62F4-45CB-BAE5-7769BB988D22}"/>
              </a:ext>
            </a:extLst>
          </p:cNvPr>
          <p:cNvSpPr txBox="1"/>
          <p:nvPr/>
        </p:nvSpPr>
        <p:spPr>
          <a:xfrm>
            <a:off x="1707703" y="2609030"/>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94" name="TextBox 93">
            <a:extLst>
              <a:ext uri="{FF2B5EF4-FFF2-40B4-BE49-F238E27FC236}">
                <a16:creationId xmlns:a16="http://schemas.microsoft.com/office/drawing/2014/main" id="{2602929D-1DD1-4BD8-BD5B-6899BC710038}"/>
              </a:ext>
            </a:extLst>
          </p:cNvPr>
          <p:cNvSpPr txBox="1"/>
          <p:nvPr/>
        </p:nvSpPr>
        <p:spPr>
          <a:xfrm>
            <a:off x="1707703" y="292478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95" name="TextBox 94">
            <a:extLst>
              <a:ext uri="{FF2B5EF4-FFF2-40B4-BE49-F238E27FC236}">
                <a16:creationId xmlns:a16="http://schemas.microsoft.com/office/drawing/2014/main" id="{722F4743-8B14-4587-AC9F-F02440911B8E}"/>
              </a:ext>
            </a:extLst>
          </p:cNvPr>
          <p:cNvSpPr txBox="1"/>
          <p:nvPr/>
        </p:nvSpPr>
        <p:spPr>
          <a:xfrm>
            <a:off x="1694595" y="3227837"/>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96" name="TextBox 95">
            <a:extLst>
              <a:ext uri="{FF2B5EF4-FFF2-40B4-BE49-F238E27FC236}">
                <a16:creationId xmlns:a16="http://schemas.microsoft.com/office/drawing/2014/main" id="{DBEB1362-4CD5-4344-BE19-370EBC222DAD}"/>
              </a:ext>
            </a:extLst>
          </p:cNvPr>
          <p:cNvSpPr txBox="1"/>
          <p:nvPr/>
        </p:nvSpPr>
        <p:spPr>
          <a:xfrm>
            <a:off x="1707703" y="355629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026" name="Picture 2" descr="Image result for cnn logo">
            <a:extLst>
              <a:ext uri="{FF2B5EF4-FFF2-40B4-BE49-F238E27FC236}">
                <a16:creationId xmlns:a16="http://schemas.microsoft.com/office/drawing/2014/main" id="{DCCE76BD-619E-4B85-811D-74469DA713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4310" y="2295920"/>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snbc logo">
            <a:extLst>
              <a:ext uri="{FF2B5EF4-FFF2-40B4-BE49-F238E27FC236}">
                <a16:creationId xmlns:a16="http://schemas.microsoft.com/office/drawing/2014/main" id="{2D8C060B-5AC9-4913-8C25-E7FD74ACBA9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51852" y="2639109"/>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x news logo">
            <a:extLst>
              <a:ext uri="{FF2B5EF4-FFF2-40B4-BE49-F238E27FC236}">
                <a16:creationId xmlns:a16="http://schemas.microsoft.com/office/drawing/2014/main" id="{D8F2B96D-4B84-49C6-A71D-A4DAA6A7E7D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98423" y="3525079"/>
            <a:ext cx="725607" cy="32604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Image result for cnn logo">
            <a:extLst>
              <a:ext uri="{FF2B5EF4-FFF2-40B4-BE49-F238E27FC236}">
                <a16:creationId xmlns:a16="http://schemas.microsoft.com/office/drawing/2014/main" id="{79CD322D-D052-4B78-BC68-13AAF7F487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9265" y="4561899"/>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Image result for msnbc logo">
            <a:extLst>
              <a:ext uri="{FF2B5EF4-FFF2-40B4-BE49-F238E27FC236}">
                <a16:creationId xmlns:a16="http://schemas.microsoft.com/office/drawing/2014/main" id="{A08A2D21-4410-458F-B911-CE5074EC23D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88402" y="4905088"/>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Image result for fox news logo">
            <a:extLst>
              <a:ext uri="{FF2B5EF4-FFF2-40B4-BE49-F238E27FC236}">
                <a16:creationId xmlns:a16="http://schemas.microsoft.com/office/drawing/2014/main" id="{660D6398-6B09-4168-B3AC-45E4DA3701B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66878" y="5791058"/>
            <a:ext cx="725607" cy="32604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cnn logo">
            <a:extLst>
              <a:ext uri="{FF2B5EF4-FFF2-40B4-BE49-F238E27FC236}">
                <a16:creationId xmlns:a16="http://schemas.microsoft.com/office/drawing/2014/main" id="{56DE18F8-914E-4AA0-BF9B-100164D6DC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571" y="4560675"/>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Image result for msnbc logo">
            <a:extLst>
              <a:ext uri="{FF2B5EF4-FFF2-40B4-BE49-F238E27FC236}">
                <a16:creationId xmlns:a16="http://schemas.microsoft.com/office/drawing/2014/main" id="{FE978201-EBD0-4500-9286-1EFD34A3FC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89342" y="5205298"/>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6" descr="Image result for fox news logo">
            <a:extLst>
              <a:ext uri="{FF2B5EF4-FFF2-40B4-BE49-F238E27FC236}">
                <a16:creationId xmlns:a16="http://schemas.microsoft.com/office/drawing/2014/main" id="{FAFDC14E-9CA1-413E-BE8D-D08674DD04D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59316" y="5487727"/>
            <a:ext cx="725607" cy="32604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Image result for cnn logo">
            <a:extLst>
              <a:ext uri="{FF2B5EF4-FFF2-40B4-BE49-F238E27FC236}">
                <a16:creationId xmlns:a16="http://schemas.microsoft.com/office/drawing/2014/main" id="{50CF0B1D-2826-4558-BE11-17DE9E880A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822" y="4558741"/>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Image result for msnbc logo">
            <a:extLst>
              <a:ext uri="{FF2B5EF4-FFF2-40B4-BE49-F238E27FC236}">
                <a16:creationId xmlns:a16="http://schemas.microsoft.com/office/drawing/2014/main" id="{A19679FC-6C3E-49D9-9011-1404DD54742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37842" y="5205298"/>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 descr="Image result for fox news logo">
            <a:extLst>
              <a:ext uri="{FF2B5EF4-FFF2-40B4-BE49-F238E27FC236}">
                <a16:creationId xmlns:a16="http://schemas.microsoft.com/office/drawing/2014/main" id="{C45AA25F-95C7-4047-AF5C-4CCD57CC2A9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96069" y="5485764"/>
            <a:ext cx="725607" cy="32604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Image result for cnn logo">
            <a:extLst>
              <a:ext uri="{FF2B5EF4-FFF2-40B4-BE49-F238E27FC236}">
                <a16:creationId xmlns:a16="http://schemas.microsoft.com/office/drawing/2014/main" id="{2961F982-79DB-4FEF-A87B-4DA0939387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1284" y="4558276"/>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Image result for msnbc logo">
            <a:extLst>
              <a:ext uri="{FF2B5EF4-FFF2-40B4-BE49-F238E27FC236}">
                <a16:creationId xmlns:a16="http://schemas.microsoft.com/office/drawing/2014/main" id="{C8821E7A-413A-4B9D-99BD-36CCB08F7FD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42896" y="5198140"/>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 descr="Image result for fox news logo">
            <a:extLst>
              <a:ext uri="{FF2B5EF4-FFF2-40B4-BE49-F238E27FC236}">
                <a16:creationId xmlns:a16="http://schemas.microsoft.com/office/drawing/2014/main" id="{BB6B4335-E7E2-404D-9FEE-255FB25EA22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91460" y="5483925"/>
            <a:ext cx="725607" cy="32604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Image result for cnn logo">
            <a:extLst>
              <a:ext uri="{FF2B5EF4-FFF2-40B4-BE49-F238E27FC236}">
                <a16:creationId xmlns:a16="http://schemas.microsoft.com/office/drawing/2014/main" id="{F74B58E9-4C23-490C-BA5A-0756CE23A1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47455" y="4557335"/>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 descr="Image result for msnbc logo">
            <a:extLst>
              <a:ext uri="{FF2B5EF4-FFF2-40B4-BE49-F238E27FC236}">
                <a16:creationId xmlns:a16="http://schemas.microsoft.com/office/drawing/2014/main" id="{4A822D78-A01F-4FE0-BDAE-1B40067D435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86514" y="4873409"/>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6" descr="Image result for fox news logo">
            <a:extLst>
              <a:ext uri="{FF2B5EF4-FFF2-40B4-BE49-F238E27FC236}">
                <a16:creationId xmlns:a16="http://schemas.microsoft.com/office/drawing/2014/main" id="{E5B45431-03A9-4E34-8E56-5D27C8405FC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349286" y="5791058"/>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58A4B9AD-2E40-44C4-B6A9-9AF50D51AA26}"/>
              </a:ext>
            </a:extLst>
          </p:cNvPr>
          <p:cNvSpPr/>
          <p:nvPr/>
        </p:nvSpPr>
        <p:spPr>
          <a:xfrm>
            <a:off x="3109009" y="2245969"/>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Rectangle: Rounded Corners 16">
            <a:extLst>
              <a:ext uri="{FF2B5EF4-FFF2-40B4-BE49-F238E27FC236}">
                <a16:creationId xmlns:a16="http://schemas.microsoft.com/office/drawing/2014/main" id="{6B8D90B8-3EA3-496E-8870-845357012503}"/>
              </a:ext>
            </a:extLst>
          </p:cNvPr>
          <p:cNvSpPr/>
          <p:nvPr/>
        </p:nvSpPr>
        <p:spPr>
          <a:xfrm>
            <a:off x="3186880"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February</a:t>
            </a:r>
          </a:p>
        </p:txBody>
      </p:sp>
      <p:sp>
        <p:nvSpPr>
          <p:cNvPr id="97" name="TextBox 96">
            <a:extLst>
              <a:ext uri="{FF2B5EF4-FFF2-40B4-BE49-F238E27FC236}">
                <a16:creationId xmlns:a16="http://schemas.microsoft.com/office/drawing/2014/main" id="{72BC31AF-E1EC-47F6-98BE-4FF69BB4F8D5}"/>
              </a:ext>
            </a:extLst>
          </p:cNvPr>
          <p:cNvSpPr txBox="1"/>
          <p:nvPr/>
        </p:nvSpPr>
        <p:spPr>
          <a:xfrm>
            <a:off x="3104725" y="2293277"/>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98" name="TextBox 97">
            <a:extLst>
              <a:ext uri="{FF2B5EF4-FFF2-40B4-BE49-F238E27FC236}">
                <a16:creationId xmlns:a16="http://schemas.microsoft.com/office/drawing/2014/main" id="{FE83F4AA-21A7-4130-B5A9-14E0D3E11312}"/>
              </a:ext>
            </a:extLst>
          </p:cNvPr>
          <p:cNvSpPr txBox="1"/>
          <p:nvPr/>
        </p:nvSpPr>
        <p:spPr>
          <a:xfrm>
            <a:off x="3104725" y="2609030"/>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99" name="TextBox 98">
            <a:extLst>
              <a:ext uri="{FF2B5EF4-FFF2-40B4-BE49-F238E27FC236}">
                <a16:creationId xmlns:a16="http://schemas.microsoft.com/office/drawing/2014/main" id="{BFE3CCD0-B66F-438A-88A4-BB85915F91A6}"/>
              </a:ext>
            </a:extLst>
          </p:cNvPr>
          <p:cNvSpPr txBox="1"/>
          <p:nvPr/>
        </p:nvSpPr>
        <p:spPr>
          <a:xfrm>
            <a:off x="3104725" y="292478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101" name="TextBox 100">
            <a:extLst>
              <a:ext uri="{FF2B5EF4-FFF2-40B4-BE49-F238E27FC236}">
                <a16:creationId xmlns:a16="http://schemas.microsoft.com/office/drawing/2014/main" id="{D5A529A4-0684-4F6C-874E-BA45070A5414}"/>
              </a:ext>
            </a:extLst>
          </p:cNvPr>
          <p:cNvSpPr txBox="1"/>
          <p:nvPr/>
        </p:nvSpPr>
        <p:spPr>
          <a:xfrm>
            <a:off x="3104725" y="355629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06" name="Picture 2" descr="Image result for cnn logo">
            <a:extLst>
              <a:ext uri="{FF2B5EF4-FFF2-40B4-BE49-F238E27FC236}">
                <a16:creationId xmlns:a16="http://schemas.microsoft.com/office/drawing/2014/main" id="{68AEE739-5146-4C43-98FF-3224872460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4851" y="2295451"/>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Image result for msnbc logo">
            <a:extLst>
              <a:ext uri="{FF2B5EF4-FFF2-40B4-BE49-F238E27FC236}">
                <a16:creationId xmlns:a16="http://schemas.microsoft.com/office/drawing/2014/main" id="{0F10E06D-587D-4CC0-AC15-5171688FC36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71288" y="2638640"/>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 descr="Image result for fox news logo">
            <a:extLst>
              <a:ext uri="{FF2B5EF4-FFF2-40B4-BE49-F238E27FC236}">
                <a16:creationId xmlns:a16="http://schemas.microsoft.com/office/drawing/2014/main" id="{AA53BE13-D7DF-4029-B14F-09D76FA3D51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49764" y="3524610"/>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54" name="TextBox 153">
            <a:extLst>
              <a:ext uri="{FF2B5EF4-FFF2-40B4-BE49-F238E27FC236}">
                <a16:creationId xmlns:a16="http://schemas.microsoft.com/office/drawing/2014/main" id="{0D9BD818-4A11-472B-9C63-2A399F34CFFA}"/>
              </a:ext>
            </a:extLst>
          </p:cNvPr>
          <p:cNvSpPr txBox="1"/>
          <p:nvPr/>
        </p:nvSpPr>
        <p:spPr>
          <a:xfrm>
            <a:off x="3084019" y="3228317"/>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18" name="Rectangle: Rounded Corners 17">
            <a:extLst>
              <a:ext uri="{FF2B5EF4-FFF2-40B4-BE49-F238E27FC236}">
                <a16:creationId xmlns:a16="http://schemas.microsoft.com/office/drawing/2014/main" id="{15B5DD36-898C-4BC4-AF82-78CDA25545D7}"/>
              </a:ext>
            </a:extLst>
          </p:cNvPr>
          <p:cNvSpPr/>
          <p:nvPr/>
        </p:nvSpPr>
        <p:spPr>
          <a:xfrm>
            <a:off x="4560413" y="2245969"/>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19" name="Rectangle: Rounded Corners 18">
            <a:extLst>
              <a:ext uri="{FF2B5EF4-FFF2-40B4-BE49-F238E27FC236}">
                <a16:creationId xmlns:a16="http://schemas.microsoft.com/office/drawing/2014/main" id="{B9B3D91F-5439-4A50-A795-2D4AD1AAA283}"/>
              </a:ext>
            </a:extLst>
          </p:cNvPr>
          <p:cNvSpPr/>
          <p:nvPr/>
        </p:nvSpPr>
        <p:spPr>
          <a:xfrm>
            <a:off x="4640508"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March</a:t>
            </a:r>
          </a:p>
        </p:txBody>
      </p:sp>
      <p:sp>
        <p:nvSpPr>
          <p:cNvPr id="102" name="TextBox 101">
            <a:extLst>
              <a:ext uri="{FF2B5EF4-FFF2-40B4-BE49-F238E27FC236}">
                <a16:creationId xmlns:a16="http://schemas.microsoft.com/office/drawing/2014/main" id="{F14ADEE7-21B0-45E7-9E2E-15DE5549918B}"/>
              </a:ext>
            </a:extLst>
          </p:cNvPr>
          <p:cNvSpPr txBox="1"/>
          <p:nvPr/>
        </p:nvSpPr>
        <p:spPr>
          <a:xfrm>
            <a:off x="4564538" y="2293277"/>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03" name="TextBox 102">
            <a:extLst>
              <a:ext uri="{FF2B5EF4-FFF2-40B4-BE49-F238E27FC236}">
                <a16:creationId xmlns:a16="http://schemas.microsoft.com/office/drawing/2014/main" id="{41B2A8E9-BBA6-4E96-A077-10A466C8B94A}"/>
              </a:ext>
            </a:extLst>
          </p:cNvPr>
          <p:cNvSpPr txBox="1"/>
          <p:nvPr/>
        </p:nvSpPr>
        <p:spPr>
          <a:xfrm>
            <a:off x="4564538" y="2609030"/>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04" name="TextBox 103">
            <a:extLst>
              <a:ext uri="{FF2B5EF4-FFF2-40B4-BE49-F238E27FC236}">
                <a16:creationId xmlns:a16="http://schemas.microsoft.com/office/drawing/2014/main" id="{D9E7AEB8-0D33-421B-A0AF-82AC6DE778BD}"/>
              </a:ext>
            </a:extLst>
          </p:cNvPr>
          <p:cNvSpPr txBox="1"/>
          <p:nvPr/>
        </p:nvSpPr>
        <p:spPr>
          <a:xfrm>
            <a:off x="4564538" y="292478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108" name="TextBox 107">
            <a:extLst>
              <a:ext uri="{FF2B5EF4-FFF2-40B4-BE49-F238E27FC236}">
                <a16:creationId xmlns:a16="http://schemas.microsoft.com/office/drawing/2014/main" id="{5104FBA9-8386-4F4C-98D4-4EBA0E393392}"/>
              </a:ext>
            </a:extLst>
          </p:cNvPr>
          <p:cNvSpPr txBox="1"/>
          <p:nvPr/>
        </p:nvSpPr>
        <p:spPr>
          <a:xfrm>
            <a:off x="4564538" y="355629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17" name="Picture 4" descr="Image result for msnbc logo">
            <a:extLst>
              <a:ext uri="{FF2B5EF4-FFF2-40B4-BE49-F238E27FC236}">
                <a16:creationId xmlns:a16="http://schemas.microsoft.com/office/drawing/2014/main" id="{917BE52C-1E92-4210-895F-33D9FB86EAB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26810" y="2326103"/>
            <a:ext cx="1039595" cy="20420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cnn logo">
            <a:extLst>
              <a:ext uri="{FF2B5EF4-FFF2-40B4-BE49-F238E27FC236}">
                <a16:creationId xmlns:a16="http://schemas.microsoft.com/office/drawing/2014/main" id="{4236EF62-B647-4137-9151-AD268C0D81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5686" y="2613453"/>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Image result for fox news logo">
            <a:extLst>
              <a:ext uri="{FF2B5EF4-FFF2-40B4-BE49-F238E27FC236}">
                <a16:creationId xmlns:a16="http://schemas.microsoft.com/office/drawing/2014/main" id="{01FECAE2-E81D-43CB-A9DF-E77D8FFC4AE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18693" y="3513736"/>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a:extLst>
              <a:ext uri="{FF2B5EF4-FFF2-40B4-BE49-F238E27FC236}">
                <a16:creationId xmlns:a16="http://schemas.microsoft.com/office/drawing/2014/main" id="{2B182684-0824-471D-8D0F-2CB219161E8D}"/>
              </a:ext>
            </a:extLst>
          </p:cNvPr>
          <p:cNvSpPr txBox="1"/>
          <p:nvPr/>
        </p:nvSpPr>
        <p:spPr>
          <a:xfrm>
            <a:off x="4564538" y="3215308"/>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20" name="Rectangle: Rounded Corners 19">
            <a:extLst>
              <a:ext uri="{FF2B5EF4-FFF2-40B4-BE49-F238E27FC236}">
                <a16:creationId xmlns:a16="http://schemas.microsoft.com/office/drawing/2014/main" id="{977B650F-4D71-4717-9648-77CA3E240555}"/>
              </a:ext>
            </a:extLst>
          </p:cNvPr>
          <p:cNvSpPr/>
          <p:nvPr/>
        </p:nvSpPr>
        <p:spPr>
          <a:xfrm>
            <a:off x="6032019" y="2245969"/>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21" name="Rectangle: Rounded Corners 20">
            <a:extLst>
              <a:ext uri="{FF2B5EF4-FFF2-40B4-BE49-F238E27FC236}">
                <a16:creationId xmlns:a16="http://schemas.microsoft.com/office/drawing/2014/main" id="{7F5373A5-5B78-475E-B2C0-374BF5228C92}"/>
              </a:ext>
            </a:extLst>
          </p:cNvPr>
          <p:cNvSpPr/>
          <p:nvPr/>
        </p:nvSpPr>
        <p:spPr>
          <a:xfrm>
            <a:off x="6114338"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April</a:t>
            </a:r>
          </a:p>
        </p:txBody>
      </p:sp>
      <p:sp>
        <p:nvSpPr>
          <p:cNvPr id="109" name="TextBox 108">
            <a:extLst>
              <a:ext uri="{FF2B5EF4-FFF2-40B4-BE49-F238E27FC236}">
                <a16:creationId xmlns:a16="http://schemas.microsoft.com/office/drawing/2014/main" id="{D0F5DACD-231C-41CC-9C04-3003223C0104}"/>
              </a:ext>
            </a:extLst>
          </p:cNvPr>
          <p:cNvSpPr txBox="1"/>
          <p:nvPr/>
        </p:nvSpPr>
        <p:spPr>
          <a:xfrm>
            <a:off x="6046101" y="2293277"/>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10" name="TextBox 109">
            <a:extLst>
              <a:ext uri="{FF2B5EF4-FFF2-40B4-BE49-F238E27FC236}">
                <a16:creationId xmlns:a16="http://schemas.microsoft.com/office/drawing/2014/main" id="{07DF8A52-EB0B-4C9B-929B-6962200F2347}"/>
              </a:ext>
            </a:extLst>
          </p:cNvPr>
          <p:cNvSpPr txBox="1"/>
          <p:nvPr/>
        </p:nvSpPr>
        <p:spPr>
          <a:xfrm>
            <a:off x="6046101" y="2609030"/>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11" name="TextBox 110">
            <a:extLst>
              <a:ext uri="{FF2B5EF4-FFF2-40B4-BE49-F238E27FC236}">
                <a16:creationId xmlns:a16="http://schemas.microsoft.com/office/drawing/2014/main" id="{BC226901-97B2-46A9-A854-D49E0C4CDB03}"/>
              </a:ext>
            </a:extLst>
          </p:cNvPr>
          <p:cNvSpPr txBox="1"/>
          <p:nvPr/>
        </p:nvSpPr>
        <p:spPr>
          <a:xfrm>
            <a:off x="6046101" y="292478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Politico</a:t>
            </a:r>
          </a:p>
        </p:txBody>
      </p:sp>
      <p:sp>
        <p:nvSpPr>
          <p:cNvPr id="113" name="TextBox 112">
            <a:extLst>
              <a:ext uri="{FF2B5EF4-FFF2-40B4-BE49-F238E27FC236}">
                <a16:creationId xmlns:a16="http://schemas.microsoft.com/office/drawing/2014/main" id="{0625F229-1280-4C6F-AE80-9909ED20B3E7}"/>
              </a:ext>
            </a:extLst>
          </p:cNvPr>
          <p:cNvSpPr txBox="1"/>
          <p:nvPr/>
        </p:nvSpPr>
        <p:spPr>
          <a:xfrm>
            <a:off x="6046101" y="355629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20" name="Picture 2" descr="Image result for cnn logo">
            <a:extLst>
              <a:ext uri="{FF2B5EF4-FFF2-40B4-BE49-F238E27FC236}">
                <a16:creationId xmlns:a16="http://schemas.microsoft.com/office/drawing/2014/main" id="{EC46D3FC-E03A-440C-8B91-8F0602D136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8887" y="2294872"/>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Image result for msnbc logo">
            <a:extLst>
              <a:ext uri="{FF2B5EF4-FFF2-40B4-BE49-F238E27FC236}">
                <a16:creationId xmlns:a16="http://schemas.microsoft.com/office/drawing/2014/main" id="{572F2C1C-C03A-4AFD-BB3F-6332C3B01DB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98824" y="2638061"/>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mage result for fox news logo">
            <a:extLst>
              <a:ext uri="{FF2B5EF4-FFF2-40B4-BE49-F238E27FC236}">
                <a16:creationId xmlns:a16="http://schemas.microsoft.com/office/drawing/2014/main" id="{503ADC74-D779-4B6A-8C68-316599ECC10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77300" y="3524031"/>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B1A078A0-C1D7-4821-A48E-7F025B0017AB}"/>
              </a:ext>
            </a:extLst>
          </p:cNvPr>
          <p:cNvSpPr txBox="1"/>
          <p:nvPr/>
        </p:nvSpPr>
        <p:spPr>
          <a:xfrm>
            <a:off x="6037351" y="3227709"/>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rPr>
              <a:t>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TheHill.com</a:t>
            </a:r>
          </a:p>
        </p:txBody>
      </p:sp>
      <p:sp>
        <p:nvSpPr>
          <p:cNvPr id="22" name="Rectangle: Rounded Corners 21">
            <a:extLst>
              <a:ext uri="{FF2B5EF4-FFF2-40B4-BE49-F238E27FC236}">
                <a16:creationId xmlns:a16="http://schemas.microsoft.com/office/drawing/2014/main" id="{0F7A66F4-B3D2-4F10-ACEA-508C6A14943F}"/>
              </a:ext>
            </a:extLst>
          </p:cNvPr>
          <p:cNvSpPr/>
          <p:nvPr/>
        </p:nvSpPr>
        <p:spPr>
          <a:xfrm>
            <a:off x="7504832" y="2248431"/>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23" name="Rectangle: Rounded Corners 22">
            <a:extLst>
              <a:ext uri="{FF2B5EF4-FFF2-40B4-BE49-F238E27FC236}">
                <a16:creationId xmlns:a16="http://schemas.microsoft.com/office/drawing/2014/main" id="{4455C372-C795-4136-808F-F2D7B74CB17C}"/>
              </a:ext>
            </a:extLst>
          </p:cNvPr>
          <p:cNvSpPr/>
          <p:nvPr/>
        </p:nvSpPr>
        <p:spPr>
          <a:xfrm>
            <a:off x="7590723"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May</a:t>
            </a:r>
          </a:p>
        </p:txBody>
      </p:sp>
      <p:sp>
        <p:nvSpPr>
          <p:cNvPr id="114" name="TextBox 113">
            <a:extLst>
              <a:ext uri="{FF2B5EF4-FFF2-40B4-BE49-F238E27FC236}">
                <a16:creationId xmlns:a16="http://schemas.microsoft.com/office/drawing/2014/main" id="{70BE1631-1E2E-4B38-A1C5-1773C2B3A392}"/>
              </a:ext>
            </a:extLst>
          </p:cNvPr>
          <p:cNvSpPr txBox="1"/>
          <p:nvPr/>
        </p:nvSpPr>
        <p:spPr>
          <a:xfrm>
            <a:off x="7523286" y="2293277"/>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28" name="TextBox 127">
            <a:extLst>
              <a:ext uri="{FF2B5EF4-FFF2-40B4-BE49-F238E27FC236}">
                <a16:creationId xmlns:a16="http://schemas.microsoft.com/office/drawing/2014/main" id="{A391B13B-6BD7-4912-932A-3F44435ABCE3}"/>
              </a:ext>
            </a:extLst>
          </p:cNvPr>
          <p:cNvSpPr txBox="1"/>
          <p:nvPr/>
        </p:nvSpPr>
        <p:spPr>
          <a:xfrm>
            <a:off x="7523286" y="2609030"/>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29" name="TextBox 128">
            <a:extLst>
              <a:ext uri="{FF2B5EF4-FFF2-40B4-BE49-F238E27FC236}">
                <a16:creationId xmlns:a16="http://schemas.microsoft.com/office/drawing/2014/main" id="{3BD92EF1-5B38-46A9-B000-21A13434CF06}"/>
              </a:ext>
            </a:extLst>
          </p:cNvPr>
          <p:cNvSpPr txBox="1"/>
          <p:nvPr/>
        </p:nvSpPr>
        <p:spPr>
          <a:xfrm>
            <a:off x="7523286" y="2924784"/>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Politico</a:t>
            </a:r>
          </a:p>
        </p:txBody>
      </p:sp>
      <p:sp>
        <p:nvSpPr>
          <p:cNvPr id="131" name="TextBox 130">
            <a:extLst>
              <a:ext uri="{FF2B5EF4-FFF2-40B4-BE49-F238E27FC236}">
                <a16:creationId xmlns:a16="http://schemas.microsoft.com/office/drawing/2014/main" id="{2A16B28C-1362-4B87-93CB-24B293A16C81}"/>
              </a:ext>
            </a:extLst>
          </p:cNvPr>
          <p:cNvSpPr txBox="1"/>
          <p:nvPr/>
        </p:nvSpPr>
        <p:spPr>
          <a:xfrm>
            <a:off x="7523286" y="3556291"/>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23" name="Picture 4" descr="Image result for msnbc logo">
            <a:extLst>
              <a:ext uri="{FF2B5EF4-FFF2-40B4-BE49-F238E27FC236}">
                <a16:creationId xmlns:a16="http://schemas.microsoft.com/office/drawing/2014/main" id="{13C324DD-F66D-4EF9-8329-25AE6FFAAE3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81780" y="2323957"/>
            <a:ext cx="1039595" cy="20420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cnn logo">
            <a:extLst>
              <a:ext uri="{FF2B5EF4-FFF2-40B4-BE49-F238E27FC236}">
                <a16:creationId xmlns:a16="http://schemas.microsoft.com/office/drawing/2014/main" id="{AC4A60BE-B606-41DC-A2D4-8AECE6EC91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1698" y="2610514"/>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 descr="Image result for fox news logo">
            <a:extLst>
              <a:ext uri="{FF2B5EF4-FFF2-40B4-BE49-F238E27FC236}">
                <a16:creationId xmlns:a16="http://schemas.microsoft.com/office/drawing/2014/main" id="{A1D5CCAA-DBE5-4CF2-9855-10D8C20C5C1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60963" y="3511590"/>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C4F9B59E-94DB-43E8-B4BF-85E6ADF1CD58}"/>
              </a:ext>
            </a:extLst>
          </p:cNvPr>
          <p:cNvSpPr txBox="1"/>
          <p:nvPr/>
        </p:nvSpPr>
        <p:spPr>
          <a:xfrm>
            <a:off x="7510836" y="3215308"/>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TheHill.com</a:t>
            </a:r>
          </a:p>
        </p:txBody>
      </p:sp>
      <p:sp>
        <p:nvSpPr>
          <p:cNvPr id="24" name="Rectangle: Rounded Corners 23">
            <a:extLst>
              <a:ext uri="{FF2B5EF4-FFF2-40B4-BE49-F238E27FC236}">
                <a16:creationId xmlns:a16="http://schemas.microsoft.com/office/drawing/2014/main" id="{5229A039-FDFF-4011-B639-4D074521C69E}"/>
              </a:ext>
            </a:extLst>
          </p:cNvPr>
          <p:cNvSpPr/>
          <p:nvPr/>
        </p:nvSpPr>
        <p:spPr>
          <a:xfrm>
            <a:off x="8979045" y="2250894"/>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25" name="Rectangle: Rounded Corners 24">
            <a:extLst>
              <a:ext uri="{FF2B5EF4-FFF2-40B4-BE49-F238E27FC236}">
                <a16:creationId xmlns:a16="http://schemas.microsoft.com/office/drawing/2014/main" id="{947D9BA9-0C7C-4A8A-A786-63B1479A6F5C}"/>
              </a:ext>
            </a:extLst>
          </p:cNvPr>
          <p:cNvSpPr/>
          <p:nvPr/>
        </p:nvSpPr>
        <p:spPr>
          <a:xfrm>
            <a:off x="9041992" y="1820815"/>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June</a:t>
            </a:r>
          </a:p>
        </p:txBody>
      </p:sp>
      <p:sp>
        <p:nvSpPr>
          <p:cNvPr id="132" name="TextBox 131">
            <a:extLst>
              <a:ext uri="{FF2B5EF4-FFF2-40B4-BE49-F238E27FC236}">
                <a16:creationId xmlns:a16="http://schemas.microsoft.com/office/drawing/2014/main" id="{BC0B0515-5057-4992-B9F7-B40A77C7E346}"/>
              </a:ext>
            </a:extLst>
          </p:cNvPr>
          <p:cNvSpPr txBox="1"/>
          <p:nvPr/>
        </p:nvSpPr>
        <p:spPr>
          <a:xfrm>
            <a:off x="8978317" y="228038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82" name="TextBox 181">
            <a:extLst>
              <a:ext uri="{FF2B5EF4-FFF2-40B4-BE49-F238E27FC236}">
                <a16:creationId xmlns:a16="http://schemas.microsoft.com/office/drawing/2014/main" id="{8CEAE39B-B215-4FD0-94A8-900B3BA20568}"/>
              </a:ext>
            </a:extLst>
          </p:cNvPr>
          <p:cNvSpPr txBox="1"/>
          <p:nvPr/>
        </p:nvSpPr>
        <p:spPr>
          <a:xfrm>
            <a:off x="8978317" y="2596143"/>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83" name="TextBox 182">
            <a:extLst>
              <a:ext uri="{FF2B5EF4-FFF2-40B4-BE49-F238E27FC236}">
                <a16:creationId xmlns:a16="http://schemas.microsoft.com/office/drawing/2014/main" id="{DB5B71CB-65EF-4970-87A7-68ABF055EF8D}"/>
              </a:ext>
            </a:extLst>
          </p:cNvPr>
          <p:cNvSpPr txBox="1"/>
          <p:nvPr/>
        </p:nvSpPr>
        <p:spPr>
          <a:xfrm>
            <a:off x="8978317" y="2911896"/>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185" name="TextBox 184">
            <a:extLst>
              <a:ext uri="{FF2B5EF4-FFF2-40B4-BE49-F238E27FC236}">
                <a16:creationId xmlns:a16="http://schemas.microsoft.com/office/drawing/2014/main" id="{23F0E646-2640-40D8-8E2F-805579FBDB1A}"/>
              </a:ext>
            </a:extLst>
          </p:cNvPr>
          <p:cNvSpPr txBox="1"/>
          <p:nvPr/>
        </p:nvSpPr>
        <p:spPr>
          <a:xfrm>
            <a:off x="8978317" y="3543403"/>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26" name="Picture 2" descr="Image result for cnn logo">
            <a:extLst>
              <a:ext uri="{FF2B5EF4-FFF2-40B4-BE49-F238E27FC236}">
                <a16:creationId xmlns:a16="http://schemas.microsoft.com/office/drawing/2014/main" id="{890C2625-0FB9-454E-88F3-79A15E134B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1428" y="2293617"/>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Image result for msnbc logo">
            <a:extLst>
              <a:ext uri="{FF2B5EF4-FFF2-40B4-BE49-F238E27FC236}">
                <a16:creationId xmlns:a16="http://schemas.microsoft.com/office/drawing/2014/main" id="{A584FAA4-F811-4EC3-9F46-2B5215B9BA5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34066" y="2636806"/>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Image result for fox news logo">
            <a:extLst>
              <a:ext uri="{FF2B5EF4-FFF2-40B4-BE49-F238E27FC236}">
                <a16:creationId xmlns:a16="http://schemas.microsoft.com/office/drawing/2014/main" id="{4604FC47-66D4-4CB8-A558-67948C953B2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312541" y="3522776"/>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A9BDAEEA-0712-46A5-B68A-3F70AADEC8E6}"/>
              </a:ext>
            </a:extLst>
          </p:cNvPr>
          <p:cNvSpPr txBox="1"/>
          <p:nvPr/>
        </p:nvSpPr>
        <p:spPr>
          <a:xfrm>
            <a:off x="8978317" y="3189862"/>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grpSp>
        <p:nvGrpSpPr>
          <p:cNvPr id="9" name="Group 8">
            <a:extLst>
              <a:ext uri="{FF2B5EF4-FFF2-40B4-BE49-F238E27FC236}">
                <a16:creationId xmlns:a16="http://schemas.microsoft.com/office/drawing/2014/main" id="{75AB92AA-B9FC-4AE9-BCDE-8BEEE09C2AD5}"/>
              </a:ext>
            </a:extLst>
          </p:cNvPr>
          <p:cNvGrpSpPr/>
          <p:nvPr/>
        </p:nvGrpSpPr>
        <p:grpSpPr>
          <a:xfrm>
            <a:off x="1648022" y="4073396"/>
            <a:ext cx="1411616" cy="2063575"/>
            <a:chOff x="2027165" y="4073396"/>
            <a:chExt cx="1411616" cy="2063575"/>
          </a:xfrm>
        </p:grpSpPr>
        <p:sp>
          <p:nvSpPr>
            <p:cNvPr id="26" name="Rectangle: Rounded Corners 25">
              <a:extLst>
                <a:ext uri="{FF2B5EF4-FFF2-40B4-BE49-F238E27FC236}">
                  <a16:creationId xmlns:a16="http://schemas.microsoft.com/office/drawing/2014/main" id="{9354C5D7-B944-4A71-A9EE-7857CE4BCF31}"/>
                </a:ext>
              </a:extLst>
            </p:cNvPr>
            <p:cNvSpPr/>
            <p:nvPr/>
          </p:nvSpPr>
          <p:spPr>
            <a:xfrm>
              <a:off x="2027165" y="4501013"/>
              <a:ext cx="1389889" cy="1635958"/>
            </a:xfrm>
            <a:prstGeom prst="round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white"/>
                </a:solidFill>
                <a:effectLst/>
                <a:uLnTx/>
                <a:uFillTx/>
                <a:latin typeface="Trebuchet MS"/>
                <a:ea typeface="+mn-ea"/>
                <a:cs typeface="+mn-cs"/>
              </a:endParaRPr>
            </a:p>
          </p:txBody>
        </p:sp>
        <p:sp>
          <p:nvSpPr>
            <p:cNvPr id="27" name="Rectangle: Rounded Corners 26">
              <a:extLst>
                <a:ext uri="{FF2B5EF4-FFF2-40B4-BE49-F238E27FC236}">
                  <a16:creationId xmlns:a16="http://schemas.microsoft.com/office/drawing/2014/main" id="{CDBBED95-0C8A-48DA-BFBB-10E18738A211}"/>
                </a:ext>
              </a:extLst>
            </p:cNvPr>
            <p:cNvSpPr/>
            <p:nvPr/>
          </p:nvSpPr>
          <p:spPr>
            <a:xfrm>
              <a:off x="2102812" y="4073396"/>
              <a:ext cx="1238597" cy="353879"/>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July</a:t>
              </a:r>
            </a:p>
          </p:txBody>
        </p:sp>
        <p:sp>
          <p:nvSpPr>
            <p:cNvPr id="186" name="TextBox 185">
              <a:extLst>
                <a:ext uri="{FF2B5EF4-FFF2-40B4-BE49-F238E27FC236}">
                  <a16:creationId xmlns:a16="http://schemas.microsoft.com/office/drawing/2014/main" id="{616AE497-7194-44F6-B6CF-A0AF76389226}"/>
                </a:ext>
              </a:extLst>
            </p:cNvPr>
            <p:cNvSpPr txBox="1"/>
            <p:nvPr/>
          </p:nvSpPr>
          <p:spPr>
            <a:xfrm>
              <a:off x="2056085" y="4549499"/>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1)</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87" name="TextBox 186">
              <a:extLst>
                <a:ext uri="{FF2B5EF4-FFF2-40B4-BE49-F238E27FC236}">
                  <a16:creationId xmlns:a16="http://schemas.microsoft.com/office/drawing/2014/main" id="{CEC3F7EC-F3EA-4A1F-AA65-434AE477D792}"/>
                </a:ext>
              </a:extLst>
            </p:cNvPr>
            <p:cNvSpPr txBox="1"/>
            <p:nvPr/>
          </p:nvSpPr>
          <p:spPr>
            <a:xfrm>
              <a:off x="2056085" y="4865253"/>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sp>
          <p:nvSpPr>
            <p:cNvPr id="188" name="TextBox 187">
              <a:extLst>
                <a:ext uri="{FF2B5EF4-FFF2-40B4-BE49-F238E27FC236}">
                  <a16:creationId xmlns:a16="http://schemas.microsoft.com/office/drawing/2014/main" id="{2E1CA294-E445-44FF-BB4F-7BF0AF644AAD}"/>
                </a:ext>
              </a:extLst>
            </p:cNvPr>
            <p:cNvSpPr txBox="1"/>
            <p:nvPr/>
          </p:nvSpPr>
          <p:spPr>
            <a:xfrm>
              <a:off x="2056085" y="5181006"/>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3) Politico</a:t>
              </a:r>
            </a:p>
          </p:txBody>
        </p:sp>
        <p:sp>
          <p:nvSpPr>
            <p:cNvPr id="190" name="TextBox 189">
              <a:extLst>
                <a:ext uri="{FF2B5EF4-FFF2-40B4-BE49-F238E27FC236}">
                  <a16:creationId xmlns:a16="http://schemas.microsoft.com/office/drawing/2014/main" id="{03B7E834-121F-4C75-AD4D-735DB0A19E3A}"/>
                </a:ext>
              </a:extLst>
            </p:cNvPr>
            <p:cNvSpPr txBox="1"/>
            <p:nvPr/>
          </p:nvSpPr>
          <p:spPr>
            <a:xfrm>
              <a:off x="2056085" y="5812513"/>
              <a:ext cx="1278151"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5)</a:t>
              </a:r>
              <a:endParaRPr kumimoji="0" lang="en-US" sz="1400" b="0" i="0" u="none" strike="noStrike" kern="1200" cap="none" spc="0" normalizeH="0" baseline="0" noProof="0" dirty="0">
                <a:ln>
                  <a:noFill/>
                </a:ln>
                <a:solidFill>
                  <a:prstClr val="black"/>
                </a:solidFill>
                <a:effectLst/>
                <a:uLnTx/>
                <a:uFillTx/>
                <a:latin typeface="Open Sans" panose="020B0606030504020204" pitchFamily="34" charset="0"/>
              </a:endParaRPr>
            </a:p>
          </p:txBody>
        </p:sp>
        <p:pic>
          <p:nvPicPr>
            <p:cNvPr id="134" name="Picture 2" descr="Image result for cnn logo">
              <a:extLst>
                <a:ext uri="{FF2B5EF4-FFF2-40B4-BE49-F238E27FC236}">
                  <a16:creationId xmlns:a16="http://schemas.microsoft.com/office/drawing/2014/main" id="{F8C68556-B3ED-4475-9B9E-5C73C6CABB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2015" y="4562749"/>
              <a:ext cx="576868" cy="27689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Image result for msnbc logo">
              <a:extLst>
                <a:ext uri="{FF2B5EF4-FFF2-40B4-BE49-F238E27FC236}">
                  <a16:creationId xmlns:a16="http://schemas.microsoft.com/office/drawing/2014/main" id="{B360A368-AFAA-4AD7-96C4-648F2A2A805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18405" y="4905938"/>
              <a:ext cx="1053580" cy="20695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descr="Image result for fox news logo">
              <a:extLst>
                <a:ext uri="{FF2B5EF4-FFF2-40B4-BE49-F238E27FC236}">
                  <a16:creationId xmlns:a16="http://schemas.microsoft.com/office/drawing/2014/main" id="{8A9522B1-591B-4A5A-84CE-3F2EE24F175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63428" y="5791908"/>
              <a:ext cx="725607" cy="326042"/>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a:extLst>
                <a:ext uri="{FF2B5EF4-FFF2-40B4-BE49-F238E27FC236}">
                  <a16:creationId xmlns:a16="http://schemas.microsoft.com/office/drawing/2014/main" id="{34C0444C-F81A-4780-BB42-0D9B2AC68723}"/>
                </a:ext>
              </a:extLst>
            </p:cNvPr>
            <p:cNvSpPr txBox="1"/>
            <p:nvPr/>
          </p:nvSpPr>
          <p:spPr>
            <a:xfrm>
              <a:off x="2032815" y="5489558"/>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TheHill.com</a:t>
              </a:r>
            </a:p>
          </p:txBody>
        </p:sp>
      </p:grpSp>
      <p:sp>
        <p:nvSpPr>
          <p:cNvPr id="162" name="TextBox 161">
            <a:extLst>
              <a:ext uri="{FF2B5EF4-FFF2-40B4-BE49-F238E27FC236}">
                <a16:creationId xmlns:a16="http://schemas.microsoft.com/office/drawing/2014/main" id="{9A793FEF-3EDE-4472-8FD3-AACCC1CE4668}"/>
              </a:ext>
            </a:extLst>
          </p:cNvPr>
          <p:cNvSpPr txBox="1"/>
          <p:nvPr/>
        </p:nvSpPr>
        <p:spPr>
          <a:xfrm>
            <a:off x="3148607" y="5465971"/>
            <a:ext cx="1405966" cy="286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586199"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Open Sans" panose="020B0606030504020204" pitchFamily="34" charset="0"/>
              </a:rPr>
              <a:t>4) TheHill</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rPr>
              <a:t>.com</a:t>
            </a:r>
          </a:p>
        </p:txBody>
      </p:sp>
      <p:sp>
        <p:nvSpPr>
          <p:cNvPr id="130" name="Slide Number Placeholder 5">
            <a:extLst>
              <a:ext uri="{FF2B5EF4-FFF2-40B4-BE49-F238E27FC236}">
                <a16:creationId xmlns:a16="http://schemas.microsoft.com/office/drawing/2014/main" id="{0FD71CCE-414E-4939-B5E2-34A66103BD83}"/>
              </a:ext>
            </a:extLst>
          </p:cNvPr>
          <p:cNvSpPr txBox="1">
            <a:spLocks/>
          </p:cNvSpPr>
          <p:nvPr/>
        </p:nvSpPr>
        <p:spPr>
          <a:xfrm>
            <a:off x="9187596" y="6338804"/>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64" name="Picture 163">
            <a:extLst>
              <a:ext uri="{FF2B5EF4-FFF2-40B4-BE49-F238E27FC236}">
                <a16:creationId xmlns:a16="http://schemas.microsoft.com/office/drawing/2014/main" id="{242880BC-99F5-493B-9C88-571D9502F4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20197" y="6366797"/>
            <a:ext cx="771881" cy="439495"/>
          </a:xfrm>
          <a:prstGeom prst="rect">
            <a:avLst/>
          </a:prstGeom>
        </p:spPr>
      </p:pic>
    </p:spTree>
    <p:extLst>
      <p:ext uri="{BB962C8B-B14F-4D97-AF65-F5344CB8AC3E}">
        <p14:creationId xmlns:p14="http://schemas.microsoft.com/office/powerpoint/2010/main" val="233877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434B2B-431D-4168-B365-3A63AF920D14}"/>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Rectangle 13">
            <a:extLst>
              <a:ext uri="{FF2B5EF4-FFF2-40B4-BE49-F238E27FC236}">
                <a16:creationId xmlns:a16="http://schemas.microsoft.com/office/drawing/2014/main" id="{74FADFAF-D12E-412D-BA39-A84B8A1F7187}"/>
              </a:ext>
            </a:extLst>
          </p:cNvPr>
          <p:cNvSpPr/>
          <p:nvPr/>
        </p:nvSpPr>
        <p:spPr>
          <a:xfrm>
            <a:off x="4851419" y="6625058"/>
            <a:ext cx="607179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453EF59-DFCB-491F-AC46-63DECD3F1472}"/>
              </a:ext>
            </a:extLst>
          </p:cNvPr>
          <p:cNvSpPr txBox="1">
            <a:spLocks/>
          </p:cNvSpPr>
          <p:nvPr/>
        </p:nvSpPr>
        <p:spPr>
          <a:xfrm>
            <a:off x="0" y="6194478"/>
            <a:ext cx="3787904" cy="631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Ad Intel data, reflects national cable TV, Spanish language cable TV, broadcast TV, Spanish language broadcast TV; based on calendar years. Includes the following genres: News, News-general, documentary news, &amp; info &amp; political. # of advertisers based on Parent Company.</a:t>
            </a:r>
          </a:p>
        </p:txBody>
      </p:sp>
      <p:sp>
        <p:nvSpPr>
          <p:cNvPr id="6" name="Slide Number Placeholder 5">
            <a:extLst>
              <a:ext uri="{FF2B5EF4-FFF2-40B4-BE49-F238E27FC236}">
                <a16:creationId xmlns:a16="http://schemas.microsoft.com/office/drawing/2014/main" id="{DBB704F3-30E9-47F1-8FA2-CDA87768494F}"/>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7" name="Picture 6">
            <a:extLst>
              <a:ext uri="{FF2B5EF4-FFF2-40B4-BE49-F238E27FC236}">
                <a16:creationId xmlns:a16="http://schemas.microsoft.com/office/drawing/2014/main" id="{970D3E21-F7E3-4D65-907B-9F0C83F03F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8" name="Rectangle 7">
            <a:extLst>
              <a:ext uri="{FF2B5EF4-FFF2-40B4-BE49-F238E27FC236}">
                <a16:creationId xmlns:a16="http://schemas.microsoft.com/office/drawing/2014/main" id="{FDA625B0-3352-4E95-BB29-993288544F23}"/>
              </a:ext>
            </a:extLst>
          </p:cNvPr>
          <p:cNvSpPr/>
          <p:nvPr/>
        </p:nvSpPr>
        <p:spPr>
          <a:xfrm>
            <a:off x="96865" y="501444"/>
            <a:ext cx="3691039" cy="52937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 so many viewers reliant on, and engaged with, TV news as their #1 trusted source for information, advertisers have taken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…And because</a:t>
            </a: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of that, annual</a:t>
            </a: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TV spending in the news genre has </a:t>
            </a:r>
            <a:r>
              <a:rPr lang="en-US" sz="2600" b="1"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increased 30%</a:t>
            </a:r>
            <a:r>
              <a:rPr lang="en-US" sz="2600" spc="-100" dirty="0">
                <a:solidFill>
                  <a:prstClr val="white"/>
                </a:solidFill>
                <a:latin typeface="Open Sans" panose="020B0606030504020204" pitchFamily="34" charset="0"/>
                <a:ea typeface="Open Sans" panose="020B0606030504020204" pitchFamily="34" charset="0"/>
                <a:cs typeface="Open Sans" panose="020B0606030504020204" pitchFamily="34" charset="0"/>
              </a:rPr>
              <a:t> since 2015 with more brands advertising each year.</a:t>
            </a:r>
            <a:endPar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07F12B25-A5F7-404B-89AC-53161DCE6168}"/>
              </a:ext>
            </a:extLst>
          </p:cNvPr>
          <p:cNvGraphicFramePr/>
          <p:nvPr/>
        </p:nvGraphicFramePr>
        <p:xfrm>
          <a:off x="3922129" y="1070058"/>
          <a:ext cx="8128000" cy="430490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9288619-9EC7-4B6F-BD3A-AE5EB1C5CECF}"/>
              </a:ext>
            </a:extLst>
          </p:cNvPr>
          <p:cNvSpPr/>
          <p:nvPr/>
        </p:nvSpPr>
        <p:spPr>
          <a:xfrm>
            <a:off x="4380629"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2,194</a:t>
            </a:r>
          </a:p>
        </p:txBody>
      </p:sp>
      <p:sp>
        <p:nvSpPr>
          <p:cNvPr id="15" name="Rectangle 14">
            <a:extLst>
              <a:ext uri="{FF2B5EF4-FFF2-40B4-BE49-F238E27FC236}">
                <a16:creationId xmlns:a16="http://schemas.microsoft.com/office/drawing/2014/main" id="{39A73DD1-40C0-4271-9C88-5EAA2392A548}"/>
              </a:ext>
            </a:extLst>
          </p:cNvPr>
          <p:cNvSpPr/>
          <p:nvPr/>
        </p:nvSpPr>
        <p:spPr>
          <a:xfrm>
            <a:off x="5707469"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2,103</a:t>
            </a:r>
          </a:p>
        </p:txBody>
      </p:sp>
      <p:sp>
        <p:nvSpPr>
          <p:cNvPr id="16" name="Rectangle 15">
            <a:extLst>
              <a:ext uri="{FF2B5EF4-FFF2-40B4-BE49-F238E27FC236}">
                <a16:creationId xmlns:a16="http://schemas.microsoft.com/office/drawing/2014/main" id="{07430501-97E1-40D6-82EF-D0CC4592FC6D}"/>
              </a:ext>
            </a:extLst>
          </p:cNvPr>
          <p:cNvSpPr/>
          <p:nvPr/>
        </p:nvSpPr>
        <p:spPr>
          <a:xfrm>
            <a:off x="7034309"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2,190</a:t>
            </a:r>
          </a:p>
        </p:txBody>
      </p:sp>
      <p:sp>
        <p:nvSpPr>
          <p:cNvPr id="17" name="Rectangle 16">
            <a:extLst>
              <a:ext uri="{FF2B5EF4-FFF2-40B4-BE49-F238E27FC236}">
                <a16:creationId xmlns:a16="http://schemas.microsoft.com/office/drawing/2014/main" id="{62507F86-C0FA-4417-8D0B-ED4A9DD8C61F}"/>
              </a:ext>
            </a:extLst>
          </p:cNvPr>
          <p:cNvSpPr/>
          <p:nvPr/>
        </p:nvSpPr>
        <p:spPr>
          <a:xfrm>
            <a:off x="8346435"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2,218</a:t>
            </a:r>
          </a:p>
        </p:txBody>
      </p:sp>
      <p:sp>
        <p:nvSpPr>
          <p:cNvPr id="18" name="Rectangle 17">
            <a:extLst>
              <a:ext uri="{FF2B5EF4-FFF2-40B4-BE49-F238E27FC236}">
                <a16:creationId xmlns:a16="http://schemas.microsoft.com/office/drawing/2014/main" id="{B446901E-95AF-4A53-B8FD-715F944C5331}"/>
              </a:ext>
            </a:extLst>
          </p:cNvPr>
          <p:cNvSpPr/>
          <p:nvPr/>
        </p:nvSpPr>
        <p:spPr>
          <a:xfrm>
            <a:off x="9658561"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2,279</a:t>
            </a:r>
          </a:p>
        </p:txBody>
      </p:sp>
      <p:sp>
        <p:nvSpPr>
          <p:cNvPr id="19" name="Rectangle 18">
            <a:extLst>
              <a:ext uri="{FF2B5EF4-FFF2-40B4-BE49-F238E27FC236}">
                <a16:creationId xmlns:a16="http://schemas.microsoft.com/office/drawing/2014/main" id="{DA2225D0-0D76-4A1A-8842-BAED700980F2}"/>
              </a:ext>
            </a:extLst>
          </p:cNvPr>
          <p:cNvSpPr/>
          <p:nvPr/>
        </p:nvSpPr>
        <p:spPr>
          <a:xfrm>
            <a:off x="10962270" y="5464121"/>
            <a:ext cx="598183" cy="361145"/>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2,395</a:t>
            </a:r>
          </a:p>
        </p:txBody>
      </p:sp>
      <p:grpSp>
        <p:nvGrpSpPr>
          <p:cNvPr id="29" name="Group 28">
            <a:extLst>
              <a:ext uri="{FF2B5EF4-FFF2-40B4-BE49-F238E27FC236}">
                <a16:creationId xmlns:a16="http://schemas.microsoft.com/office/drawing/2014/main" id="{75D2EC49-FD2F-4CD1-8F55-61102FE09E88}"/>
              </a:ext>
            </a:extLst>
          </p:cNvPr>
          <p:cNvGrpSpPr/>
          <p:nvPr/>
        </p:nvGrpSpPr>
        <p:grpSpPr>
          <a:xfrm>
            <a:off x="4308331" y="5982692"/>
            <a:ext cx="7355597" cy="307777"/>
            <a:chOff x="4301807" y="6190622"/>
            <a:chExt cx="7355597" cy="307777"/>
          </a:xfrm>
        </p:grpSpPr>
        <p:sp>
          <p:nvSpPr>
            <p:cNvPr id="20" name="TextBox 19">
              <a:extLst>
                <a:ext uri="{FF2B5EF4-FFF2-40B4-BE49-F238E27FC236}">
                  <a16:creationId xmlns:a16="http://schemas.microsoft.com/office/drawing/2014/main" id="{3BE26C36-5B1D-4371-9438-851332A22F77}"/>
                </a:ext>
              </a:extLst>
            </p:cNvPr>
            <p:cNvSpPr txBox="1"/>
            <p:nvPr/>
          </p:nvSpPr>
          <p:spPr>
            <a:xfrm>
              <a:off x="7058017" y="6190622"/>
              <a:ext cx="1843177" cy="30777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Advertisers</a:t>
              </a:r>
            </a:p>
          </p:txBody>
        </p:sp>
        <p:cxnSp>
          <p:nvCxnSpPr>
            <p:cNvPr id="24" name="Straight Arrow Connector 23">
              <a:extLst>
                <a:ext uri="{FF2B5EF4-FFF2-40B4-BE49-F238E27FC236}">
                  <a16:creationId xmlns:a16="http://schemas.microsoft.com/office/drawing/2014/main" id="{258BB7A0-F034-4E5B-9A40-323D35C55C54}"/>
                </a:ext>
              </a:extLst>
            </p:cNvPr>
            <p:cNvCxnSpPr>
              <a:cxnSpLocks/>
            </p:cNvCxnSpPr>
            <p:nvPr/>
          </p:nvCxnSpPr>
          <p:spPr>
            <a:xfrm flipH="1">
              <a:off x="4301807" y="6344510"/>
              <a:ext cx="279688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037033-4A0B-4232-BE2D-D083DE95B2B6}"/>
                </a:ext>
              </a:extLst>
            </p:cNvPr>
            <p:cNvCxnSpPr>
              <a:cxnSpLocks/>
            </p:cNvCxnSpPr>
            <p:nvPr/>
          </p:nvCxnSpPr>
          <p:spPr>
            <a:xfrm>
              <a:off x="8860521" y="6344510"/>
              <a:ext cx="279688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20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17410-7474-4EF2-8DF8-DB583BA51A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885290" cy="6858000"/>
          </a:xfrm>
          <a:prstGeom prst="rect">
            <a:avLst/>
          </a:prstGeom>
        </p:spPr>
      </p:pic>
      <p:sp>
        <p:nvSpPr>
          <p:cNvPr id="4" name="Slide Number Placeholder 5">
            <a:extLst>
              <a:ext uri="{FF2B5EF4-FFF2-40B4-BE49-F238E27FC236}">
                <a16:creationId xmlns:a16="http://schemas.microsoft.com/office/drawing/2014/main" id="{DADE7C73-4DC9-44D8-B33B-7C792B1D98DF}"/>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B2B755FC-1651-47ED-AEB0-85CB5F6A8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7" name="Title 1">
            <a:extLst>
              <a:ext uri="{FF2B5EF4-FFF2-40B4-BE49-F238E27FC236}">
                <a16:creationId xmlns:a16="http://schemas.microsoft.com/office/drawing/2014/main" id="{8C3BAA1C-A0CD-4AB4-97F4-D5102F5CFE38}"/>
              </a:ext>
            </a:extLst>
          </p:cNvPr>
          <p:cNvSpPr txBox="1">
            <a:spLocks/>
          </p:cNvSpPr>
          <p:nvPr/>
        </p:nvSpPr>
        <p:spPr>
          <a:xfrm>
            <a:off x="4885290" y="386981"/>
            <a:ext cx="7306709" cy="589496"/>
          </a:xfrm>
          <a:prstGeom prst="rect">
            <a:avLst/>
          </a:prstGeom>
          <a:ln>
            <a:noFill/>
          </a:ln>
        </p:spPr>
        <p:txBody>
          <a:bodyPr vert="horz" lIns="234480" tIns="117240" rIns="234480" bIns="117240" rtlCol="0" anchor="ctr">
            <a:normAutofit lnSpcReduction="10000"/>
          </a:bodyPr>
          <a:lstStyle>
            <a:lvl1pPr algn="ctr" defTabSz="586199" rtl="0" eaLnBrk="1" latinLnBrk="0" hangingPunct="1">
              <a:spcBef>
                <a:spcPct val="0"/>
              </a:spcBef>
              <a:buNone/>
              <a:defRPr sz="5650" kern="1200">
                <a:solidFill>
                  <a:schemeClr val="tx1"/>
                </a:solidFill>
                <a:latin typeface="+mj-lt"/>
                <a:ea typeface="+mj-ea"/>
                <a:cs typeface="+mj-cs"/>
              </a:defRPr>
            </a:lvl1pPr>
          </a:lstStyle>
          <a:p>
            <a:pPr marL="0" marR="0" lvl="0" indent="0" algn="ctr" defTabSz="586199" rtl="0" eaLnBrk="1" fontAlgn="auto" latinLnBrk="0" hangingPunct="1">
              <a:lnSpc>
                <a:spcPct val="100000"/>
              </a:lnSpc>
              <a:spcBef>
                <a:spcPct val="0"/>
              </a:spcBef>
              <a:spcAft>
                <a:spcPts val="0"/>
              </a:spcAft>
              <a:buClrTx/>
              <a:buSzTx/>
              <a:buFontTx/>
              <a:buNone/>
              <a:tabLst/>
              <a:defRPr/>
            </a:pPr>
            <a:r>
              <a:rPr lang="en-US" sz="2400" b="1" dirty="0">
                <a:solidFill>
                  <a:srgbClr val="0099FF"/>
                </a:solidFill>
                <a:latin typeface="Open Sans" panose="020B0606030504020204"/>
              </a:rPr>
              <a:t>Key Takeaways</a:t>
            </a:r>
            <a:endParaRPr kumimoji="0" lang="en-US" sz="2400" b="1" i="0" u="none" strike="noStrike" kern="1200" cap="none" spc="0" normalizeH="0" baseline="0" noProof="0" dirty="0">
              <a:ln>
                <a:noFill/>
              </a:ln>
              <a:solidFill>
                <a:srgbClr val="0099FF"/>
              </a:solidFill>
              <a:effectLst/>
              <a:uLnTx/>
              <a:uFillTx/>
              <a:latin typeface="Open Sans" panose="020B0606030504020204"/>
            </a:endParaRPr>
          </a:p>
        </p:txBody>
      </p:sp>
      <p:sp>
        <p:nvSpPr>
          <p:cNvPr id="8" name="Text Placeholder 8">
            <a:extLst>
              <a:ext uri="{FF2B5EF4-FFF2-40B4-BE49-F238E27FC236}">
                <a16:creationId xmlns:a16="http://schemas.microsoft.com/office/drawing/2014/main" id="{DB0F3770-7595-4BE8-B4F4-025C745217F3}"/>
              </a:ext>
            </a:extLst>
          </p:cNvPr>
          <p:cNvSpPr txBox="1">
            <a:spLocks/>
          </p:cNvSpPr>
          <p:nvPr/>
        </p:nvSpPr>
        <p:spPr>
          <a:xfrm>
            <a:off x="5098339" y="1120396"/>
            <a:ext cx="6880611" cy="5128943"/>
          </a:xfrm>
          <a:prstGeom prst="rect">
            <a:avLst/>
          </a:prstGeom>
        </p:spPr>
        <p:txBody>
          <a:bodyPr anchor="ctr"/>
          <a:lstStyle>
            <a:lvl1pPr marL="439649" indent="-439649" algn="l" defTabSz="586199" rtl="0" eaLnBrk="1" latinLnBrk="0" hangingPunct="1">
              <a:spcBef>
                <a:spcPct val="20000"/>
              </a:spcBef>
              <a:buFont typeface="Arial"/>
              <a:buChar char="•"/>
              <a:defRPr sz="4100" kern="1200">
                <a:solidFill>
                  <a:schemeClr val="tx1"/>
                </a:solidFill>
                <a:latin typeface="+mn-lt"/>
                <a:ea typeface="+mn-ea"/>
                <a:cs typeface="+mn-cs"/>
              </a:defRPr>
            </a:lvl1pPr>
            <a:lvl2pPr marL="952574" indent="-366375" algn="l" defTabSz="586199" rtl="0" eaLnBrk="1" latinLnBrk="0" hangingPunct="1">
              <a:spcBef>
                <a:spcPct val="20000"/>
              </a:spcBef>
              <a:buFont typeface="Arial"/>
              <a:buChar char="–"/>
              <a:defRPr sz="3600" kern="1200">
                <a:solidFill>
                  <a:schemeClr val="tx1"/>
                </a:solidFill>
                <a:latin typeface="+mn-lt"/>
                <a:ea typeface="+mn-ea"/>
                <a:cs typeface="+mn-cs"/>
              </a:defRPr>
            </a:lvl2pPr>
            <a:lvl3pPr marL="1465498" indent="-293100" algn="l" defTabSz="586199" rtl="0" eaLnBrk="1" latinLnBrk="0" hangingPunct="1">
              <a:spcBef>
                <a:spcPct val="20000"/>
              </a:spcBef>
              <a:buFont typeface="Arial"/>
              <a:buChar char="•"/>
              <a:defRPr sz="3100" kern="1200">
                <a:solidFill>
                  <a:schemeClr val="tx1"/>
                </a:solidFill>
                <a:latin typeface="+mn-lt"/>
                <a:ea typeface="+mn-ea"/>
                <a:cs typeface="+mn-cs"/>
              </a:defRPr>
            </a:lvl3pPr>
            <a:lvl4pPr marL="2051697" indent="-293100" algn="l" defTabSz="586199" rtl="0" eaLnBrk="1" latinLnBrk="0" hangingPunct="1">
              <a:spcBef>
                <a:spcPct val="20000"/>
              </a:spcBef>
              <a:buFont typeface="Arial"/>
              <a:buChar char="–"/>
              <a:defRPr sz="2550" kern="1200">
                <a:solidFill>
                  <a:schemeClr val="tx1"/>
                </a:solidFill>
                <a:latin typeface="+mn-lt"/>
                <a:ea typeface="+mn-ea"/>
                <a:cs typeface="+mn-cs"/>
              </a:defRPr>
            </a:lvl4pPr>
            <a:lvl5pPr marL="2637896" indent="-293100" algn="l" defTabSz="586199" rtl="0" eaLnBrk="1" latinLnBrk="0" hangingPunct="1">
              <a:spcBef>
                <a:spcPct val="20000"/>
              </a:spcBef>
              <a:buFont typeface="Arial"/>
              <a:buChar char="»"/>
              <a:defRPr sz="2550" kern="1200">
                <a:solidFill>
                  <a:schemeClr val="tx1"/>
                </a:solidFill>
                <a:latin typeface="+mn-lt"/>
                <a:ea typeface="+mn-ea"/>
                <a:cs typeface="+mn-cs"/>
              </a:defRPr>
            </a:lvl5pPr>
            <a:lvl6pPr marL="3224095" indent="-293100" algn="l" defTabSz="586199" rtl="0" eaLnBrk="1" latinLnBrk="0" hangingPunct="1">
              <a:spcBef>
                <a:spcPct val="20000"/>
              </a:spcBef>
              <a:buFont typeface="Arial"/>
              <a:buChar char="•"/>
              <a:defRPr sz="2550" kern="1200">
                <a:solidFill>
                  <a:schemeClr val="tx1"/>
                </a:solidFill>
                <a:latin typeface="+mn-lt"/>
                <a:ea typeface="+mn-ea"/>
                <a:cs typeface="+mn-cs"/>
              </a:defRPr>
            </a:lvl6pPr>
            <a:lvl7pPr marL="3810294" indent="-293100" algn="l" defTabSz="586199" rtl="0" eaLnBrk="1" latinLnBrk="0" hangingPunct="1">
              <a:spcBef>
                <a:spcPct val="20000"/>
              </a:spcBef>
              <a:buFont typeface="Arial"/>
              <a:buChar char="•"/>
              <a:defRPr sz="2550" kern="1200">
                <a:solidFill>
                  <a:schemeClr val="tx1"/>
                </a:solidFill>
                <a:latin typeface="+mn-lt"/>
                <a:ea typeface="+mn-ea"/>
                <a:cs typeface="+mn-cs"/>
              </a:defRPr>
            </a:lvl7pPr>
            <a:lvl8pPr marL="4396493" indent="-293100" algn="l" defTabSz="586199" rtl="0" eaLnBrk="1" latinLnBrk="0" hangingPunct="1">
              <a:spcBef>
                <a:spcPct val="20000"/>
              </a:spcBef>
              <a:buFont typeface="Arial"/>
              <a:buChar char="•"/>
              <a:defRPr sz="2550" kern="1200">
                <a:solidFill>
                  <a:schemeClr val="tx1"/>
                </a:solidFill>
                <a:latin typeface="+mn-lt"/>
                <a:ea typeface="+mn-ea"/>
                <a:cs typeface="+mn-cs"/>
              </a:defRPr>
            </a:lvl8pPr>
            <a:lvl9pPr marL="4982692" indent="-293100" algn="l" defTabSz="586199" rtl="0" eaLnBrk="1" latinLnBrk="0" hangingPunct="1">
              <a:spcBef>
                <a:spcPct val="20000"/>
              </a:spcBef>
              <a:buFont typeface="Arial"/>
              <a:buChar char="•"/>
              <a:defRPr sz="2550" kern="1200">
                <a:solidFill>
                  <a:schemeClr val="tx1"/>
                </a:solidFill>
                <a:latin typeface="+mn-lt"/>
                <a:ea typeface="+mn-ea"/>
                <a:cs typeface="+mn-cs"/>
              </a:defRPr>
            </a:lvl9pPr>
          </a:lstStyle>
          <a:p>
            <a:pPr marL="0" indent="0" algn="ctr">
              <a:buNone/>
              <a:defRPr/>
            </a:pPr>
            <a:r>
              <a:rPr lang="en-US" sz="1600" dirty="0">
                <a:latin typeface="Open Sans" panose="020B0606030504020204"/>
              </a:rPr>
              <a:t>The never-ending action of news &amp; politics has created a passion and interest level that’s on par with traditional sports</a:t>
            </a:r>
          </a:p>
          <a:p>
            <a:pPr marL="0" indent="0" algn="ctr">
              <a:buNone/>
              <a:defRPr/>
            </a:pPr>
            <a:endParaRPr lang="en-US" sz="1400" dirty="0">
              <a:latin typeface="Open Sans" panose="020B0606030504020204"/>
            </a:endParaRPr>
          </a:p>
          <a:p>
            <a:pPr marL="0" indent="0" algn="ctr">
              <a:buNone/>
              <a:defRPr/>
            </a:pPr>
            <a:r>
              <a:rPr lang="en-US" sz="1600" dirty="0">
                <a:latin typeface="Open Sans" panose="020B0606030504020204"/>
              </a:rPr>
              <a:t>In fact, just as many adults collectively watched the 2016 Presidential Election debates as they did Super Bowl 50, and aggregated time spent viewing the debates was 81% higher than the Super Bowl</a:t>
            </a:r>
          </a:p>
          <a:p>
            <a:pPr marL="0" indent="0" algn="ctr">
              <a:buNone/>
              <a:defRPr/>
            </a:pPr>
            <a:endParaRPr lang="en-US" sz="1400" dirty="0">
              <a:latin typeface="Open Sans" panose="020B0606030504020204"/>
            </a:endParaRPr>
          </a:p>
          <a:p>
            <a:pPr marL="0" indent="0" algn="ctr">
              <a:buNone/>
              <a:defRPr/>
            </a:pPr>
            <a:r>
              <a:rPr lang="en-US" sz="1600" dirty="0">
                <a:latin typeface="Open Sans" panose="020B0606030504020204"/>
              </a:rPr>
              <a:t>Furthermore, politically-charged news events ignite a similar passion as live sports: people talk about both incessantly online and they gather with others to watch and debate the news just like they would do with the ‘big game’</a:t>
            </a:r>
          </a:p>
          <a:p>
            <a:pPr marL="0" indent="0" algn="ctr">
              <a:buNone/>
              <a:defRPr/>
            </a:pPr>
            <a:endParaRPr lang="en-US" sz="1400" dirty="0">
              <a:latin typeface="Open Sans" panose="020B0606030504020204"/>
            </a:endParaRPr>
          </a:p>
          <a:p>
            <a:pPr marL="0" indent="0" algn="ctr">
              <a:buNone/>
              <a:defRPr/>
            </a:pPr>
            <a:r>
              <a:rPr lang="en-US" sz="1600" dirty="0">
                <a:latin typeface="Open Sans" panose="020B0606030504020204"/>
              </a:rPr>
              <a:t>As the #1 trusted source for news, multiscreen TV is the people’s preference and now over 40 billion hours of national TV news are being consumed by adults annually, a 34% increase since 2014</a:t>
            </a:r>
          </a:p>
          <a:p>
            <a:pPr marL="0" lvl="0" indent="0" algn="ctr">
              <a:buNone/>
              <a:defRPr/>
            </a:pPr>
            <a:endParaRPr lang="en-US" sz="1400" dirty="0">
              <a:latin typeface="Open Sans" panose="020B0606030504020204"/>
            </a:endParaRPr>
          </a:p>
          <a:p>
            <a:pPr marL="0" lvl="0" indent="0" algn="ctr">
              <a:buNone/>
              <a:defRPr/>
            </a:pPr>
            <a:r>
              <a:rPr lang="en-US" sz="1600" dirty="0">
                <a:latin typeface="Open Sans" panose="020B0606030504020204"/>
              </a:rPr>
              <a:t>Advertisers have taken notice of the passion and mass interest by the news &amp; politics viewer and are taking action – national TV spending in the news genre has increased 30% over the last three years</a:t>
            </a:r>
          </a:p>
        </p:txBody>
      </p:sp>
      <p:cxnSp>
        <p:nvCxnSpPr>
          <p:cNvPr id="9" name="Straight Connector 8">
            <a:extLst>
              <a:ext uri="{FF2B5EF4-FFF2-40B4-BE49-F238E27FC236}">
                <a16:creationId xmlns:a16="http://schemas.microsoft.com/office/drawing/2014/main" id="{D87D50D2-4C69-4240-899C-C21857140F3F}"/>
              </a:ext>
            </a:extLst>
          </p:cNvPr>
          <p:cNvCxnSpPr>
            <a:cxnSpLocks/>
          </p:cNvCxnSpPr>
          <p:nvPr/>
        </p:nvCxnSpPr>
        <p:spPr>
          <a:xfrm>
            <a:off x="6191117" y="1912027"/>
            <a:ext cx="4695055" cy="0"/>
          </a:xfrm>
          <a:prstGeom prst="line">
            <a:avLst/>
          </a:prstGeom>
          <a:ln w="38100">
            <a:solidFill>
              <a:srgbClr val="0099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3C729B6-3428-42C2-9056-4A212121047D}"/>
              </a:ext>
            </a:extLst>
          </p:cNvPr>
          <p:cNvCxnSpPr>
            <a:cxnSpLocks/>
          </p:cNvCxnSpPr>
          <p:nvPr/>
        </p:nvCxnSpPr>
        <p:spPr>
          <a:xfrm>
            <a:off x="6191117" y="2949438"/>
            <a:ext cx="4695055" cy="0"/>
          </a:xfrm>
          <a:prstGeom prst="line">
            <a:avLst/>
          </a:prstGeom>
          <a:ln w="38100">
            <a:solidFill>
              <a:srgbClr val="0099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CC2AF0-8B98-4B2A-81E3-FE555174DB9E}"/>
              </a:ext>
            </a:extLst>
          </p:cNvPr>
          <p:cNvCxnSpPr>
            <a:cxnSpLocks/>
          </p:cNvCxnSpPr>
          <p:nvPr/>
        </p:nvCxnSpPr>
        <p:spPr>
          <a:xfrm>
            <a:off x="6191117" y="4225639"/>
            <a:ext cx="4695055" cy="0"/>
          </a:xfrm>
          <a:prstGeom prst="line">
            <a:avLst/>
          </a:prstGeom>
          <a:ln w="38100">
            <a:solidFill>
              <a:srgbClr val="0099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BDB3252-D715-41B6-8BBB-038156DFEB25}"/>
              </a:ext>
            </a:extLst>
          </p:cNvPr>
          <p:cNvCxnSpPr>
            <a:cxnSpLocks/>
          </p:cNvCxnSpPr>
          <p:nvPr/>
        </p:nvCxnSpPr>
        <p:spPr>
          <a:xfrm>
            <a:off x="6191117" y="5273778"/>
            <a:ext cx="4695055" cy="0"/>
          </a:xfrm>
          <a:prstGeom prst="line">
            <a:avLst/>
          </a:prstGeom>
          <a:ln w="38100">
            <a:solidFill>
              <a:srgbClr val="0099FF"/>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47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B300843-32E1-4D9F-8730-7437809385A0}"/>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6" name="Picture 5">
            <a:extLst>
              <a:ext uri="{FF2B5EF4-FFF2-40B4-BE49-F238E27FC236}">
                <a16:creationId xmlns:a16="http://schemas.microsoft.com/office/drawing/2014/main" id="{7413A78E-68DB-4212-993B-120A82574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7" name="Rectangle 6">
            <a:extLst>
              <a:ext uri="{FF2B5EF4-FFF2-40B4-BE49-F238E27FC236}">
                <a16:creationId xmlns:a16="http://schemas.microsoft.com/office/drawing/2014/main" id="{86A51266-6945-4776-B1E3-82DBCE37F5F0}"/>
              </a:ext>
            </a:extLst>
          </p:cNvPr>
          <p:cNvSpPr/>
          <p:nvPr/>
        </p:nvSpPr>
        <p:spPr>
          <a:xfrm>
            <a:off x="4393188" y="6638391"/>
            <a:ext cx="6208664" cy="21544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86" name="Picture 85">
            <a:extLst>
              <a:ext uri="{FF2B5EF4-FFF2-40B4-BE49-F238E27FC236}">
                <a16:creationId xmlns:a16="http://schemas.microsoft.com/office/drawing/2014/main" id="{27711164-2101-4879-AED8-21482DE132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0" y="0"/>
            <a:ext cx="3098381" cy="3525215"/>
          </a:xfrm>
          <a:prstGeom prst="rect">
            <a:avLst/>
          </a:prstGeom>
        </p:spPr>
      </p:pic>
      <p:pic>
        <p:nvPicPr>
          <p:cNvPr id="89" name="Picture 88">
            <a:extLst>
              <a:ext uri="{FF2B5EF4-FFF2-40B4-BE49-F238E27FC236}">
                <a16:creationId xmlns:a16="http://schemas.microsoft.com/office/drawing/2014/main" id="{3612594C-86D9-4ACD-9A2D-4D2DE79FC0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2" y="3516094"/>
            <a:ext cx="3096649" cy="3349187"/>
          </a:xfrm>
          <a:prstGeom prst="rect">
            <a:avLst/>
          </a:prstGeom>
        </p:spPr>
      </p:pic>
      <p:sp>
        <p:nvSpPr>
          <p:cNvPr id="40" name="Rectangle 39">
            <a:extLst>
              <a:ext uri="{FF2B5EF4-FFF2-40B4-BE49-F238E27FC236}">
                <a16:creationId xmlns:a16="http://schemas.microsoft.com/office/drawing/2014/main" id="{D9F2AA57-A4A7-4338-95FD-C3B284BE3591}"/>
              </a:ext>
            </a:extLst>
          </p:cNvPr>
          <p:cNvSpPr/>
          <p:nvPr/>
        </p:nvSpPr>
        <p:spPr>
          <a:xfrm>
            <a:off x="3098381" y="128177"/>
            <a:ext cx="9000545" cy="83738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prstClr val="black"/>
                </a:solidFill>
                <a:effectLst/>
                <a:uLnTx/>
                <a:uFillTx/>
                <a:latin typeface="Open Sans" panose="020B0606030504020204" pitchFamily="34" charset="0"/>
                <a:ea typeface="+mn-ea"/>
                <a:cs typeface="+mn-cs"/>
              </a:rPr>
              <a:t>In Summary, The Characteristics Of Sports &amp; Sports Fandom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prstClr val="black"/>
                </a:solidFill>
                <a:effectLst/>
                <a:uLnTx/>
                <a:uFillTx/>
                <a:latin typeface="Open Sans" panose="020B0606030504020204" pitchFamily="34" charset="0"/>
                <a:ea typeface="+mn-ea"/>
                <a:cs typeface="+mn-cs"/>
              </a:rPr>
              <a:t>Are Now Universal Within The World Of News &amp; Politics</a:t>
            </a:r>
          </a:p>
        </p:txBody>
      </p:sp>
      <p:sp>
        <p:nvSpPr>
          <p:cNvPr id="30" name="Circle: Hollow 29">
            <a:extLst>
              <a:ext uri="{FF2B5EF4-FFF2-40B4-BE49-F238E27FC236}">
                <a16:creationId xmlns:a16="http://schemas.microsoft.com/office/drawing/2014/main" id="{0AB0AB73-E609-4ABA-89DA-C27884DDCC94}"/>
              </a:ext>
            </a:extLst>
          </p:cNvPr>
          <p:cNvSpPr/>
          <p:nvPr/>
        </p:nvSpPr>
        <p:spPr>
          <a:xfrm>
            <a:off x="5299466" y="1747737"/>
            <a:ext cx="4624857" cy="4211413"/>
          </a:xfrm>
          <a:prstGeom prst="donut">
            <a:avLst>
              <a:gd name="adj" fmla="val 47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DEA5BE7-53EF-41C8-BB63-C712DA9FFC01}"/>
              </a:ext>
            </a:extLst>
          </p:cNvPr>
          <p:cNvSpPr txBox="1"/>
          <p:nvPr/>
        </p:nvSpPr>
        <p:spPr>
          <a:xfrm>
            <a:off x="6055357" y="1041197"/>
            <a:ext cx="1431336" cy="454002"/>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Mass Reach &amp; Scale</a:t>
            </a:r>
          </a:p>
        </p:txBody>
      </p:sp>
      <p:sp>
        <p:nvSpPr>
          <p:cNvPr id="37" name="TextBox 36">
            <a:extLst>
              <a:ext uri="{FF2B5EF4-FFF2-40B4-BE49-F238E27FC236}">
                <a16:creationId xmlns:a16="http://schemas.microsoft.com/office/drawing/2014/main" id="{F03D1C02-9666-4834-B5D3-40839DD18552}"/>
              </a:ext>
            </a:extLst>
          </p:cNvPr>
          <p:cNvSpPr txBox="1"/>
          <p:nvPr/>
        </p:nvSpPr>
        <p:spPr>
          <a:xfrm>
            <a:off x="8924590" y="2508885"/>
            <a:ext cx="1856680" cy="276998"/>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Out-of-Home Viewing</a:t>
            </a:r>
          </a:p>
        </p:txBody>
      </p:sp>
      <p:sp>
        <p:nvSpPr>
          <p:cNvPr id="38" name="TextBox 37">
            <a:extLst>
              <a:ext uri="{FF2B5EF4-FFF2-40B4-BE49-F238E27FC236}">
                <a16:creationId xmlns:a16="http://schemas.microsoft.com/office/drawing/2014/main" id="{B028B4E0-B121-401F-96DB-37F121FEA5A7}"/>
              </a:ext>
            </a:extLst>
          </p:cNvPr>
          <p:cNvSpPr txBox="1"/>
          <p:nvPr/>
        </p:nvSpPr>
        <p:spPr>
          <a:xfrm>
            <a:off x="4686349" y="2508885"/>
            <a:ext cx="1371553" cy="272401"/>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TV Everywhere</a:t>
            </a:r>
          </a:p>
        </p:txBody>
      </p:sp>
      <p:sp>
        <p:nvSpPr>
          <p:cNvPr id="42" name="TextBox 41">
            <a:extLst>
              <a:ext uri="{FF2B5EF4-FFF2-40B4-BE49-F238E27FC236}">
                <a16:creationId xmlns:a16="http://schemas.microsoft.com/office/drawing/2014/main" id="{E71CC952-B32C-4B50-A9BF-A97411B0A7ED}"/>
              </a:ext>
            </a:extLst>
          </p:cNvPr>
          <p:cNvSpPr txBox="1"/>
          <p:nvPr/>
        </p:nvSpPr>
        <p:spPr>
          <a:xfrm>
            <a:off x="6122028" y="6147264"/>
            <a:ext cx="1297995" cy="453277"/>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Pundits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(Talk &amp; Debate)</a:t>
            </a:r>
          </a:p>
        </p:txBody>
      </p:sp>
      <p:sp>
        <p:nvSpPr>
          <p:cNvPr id="43" name="TextBox 42">
            <a:extLst>
              <a:ext uri="{FF2B5EF4-FFF2-40B4-BE49-F238E27FC236}">
                <a16:creationId xmlns:a16="http://schemas.microsoft.com/office/drawing/2014/main" id="{F6E6B60A-1DD7-44B2-94C7-D388F073961D}"/>
              </a:ext>
            </a:extLst>
          </p:cNvPr>
          <p:cNvSpPr txBox="1"/>
          <p:nvPr/>
        </p:nvSpPr>
        <p:spPr>
          <a:xfrm>
            <a:off x="7907083" y="6147264"/>
            <a:ext cx="1189453" cy="431302"/>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Celebrity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(Personalities)</a:t>
            </a:r>
          </a:p>
        </p:txBody>
      </p:sp>
      <p:sp>
        <p:nvSpPr>
          <p:cNvPr id="44" name="TextBox 43">
            <a:extLst>
              <a:ext uri="{FF2B5EF4-FFF2-40B4-BE49-F238E27FC236}">
                <a16:creationId xmlns:a16="http://schemas.microsoft.com/office/drawing/2014/main" id="{5579998D-FE06-4786-A89B-0A2DE1E24D0A}"/>
              </a:ext>
            </a:extLst>
          </p:cNvPr>
          <p:cNvSpPr txBox="1"/>
          <p:nvPr/>
        </p:nvSpPr>
        <p:spPr>
          <a:xfrm>
            <a:off x="9146391" y="4990772"/>
            <a:ext cx="1334632" cy="454002"/>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Social Conversation</a:t>
            </a:r>
          </a:p>
        </p:txBody>
      </p:sp>
      <p:grpSp>
        <p:nvGrpSpPr>
          <p:cNvPr id="24" name="Group 23">
            <a:extLst>
              <a:ext uri="{FF2B5EF4-FFF2-40B4-BE49-F238E27FC236}">
                <a16:creationId xmlns:a16="http://schemas.microsoft.com/office/drawing/2014/main" id="{44AAB6D2-5EAF-425B-B6C9-8430FC3A1EC8}"/>
              </a:ext>
            </a:extLst>
          </p:cNvPr>
          <p:cNvGrpSpPr/>
          <p:nvPr/>
        </p:nvGrpSpPr>
        <p:grpSpPr>
          <a:xfrm>
            <a:off x="9305355" y="2813767"/>
            <a:ext cx="1016705" cy="922767"/>
            <a:chOff x="9268043" y="2813767"/>
            <a:chExt cx="1016705" cy="922767"/>
          </a:xfrm>
        </p:grpSpPr>
        <p:sp>
          <p:nvSpPr>
            <p:cNvPr id="53" name="Oval 52">
              <a:extLst>
                <a:ext uri="{FF2B5EF4-FFF2-40B4-BE49-F238E27FC236}">
                  <a16:creationId xmlns:a16="http://schemas.microsoft.com/office/drawing/2014/main" id="{58796C64-5429-4176-9684-BA480B74BBC6}"/>
                </a:ext>
              </a:extLst>
            </p:cNvPr>
            <p:cNvSpPr/>
            <p:nvPr/>
          </p:nvSpPr>
          <p:spPr>
            <a:xfrm>
              <a:off x="9268043" y="2813767"/>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3346F3C4-796A-4D98-893A-385A5D499C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347" y="2960157"/>
              <a:ext cx="762097" cy="629987"/>
            </a:xfrm>
            <a:prstGeom prst="rect">
              <a:avLst/>
            </a:prstGeom>
          </p:spPr>
        </p:pic>
      </p:grpSp>
      <p:sp>
        <p:nvSpPr>
          <p:cNvPr id="46" name="TextBox 45">
            <a:extLst>
              <a:ext uri="{FF2B5EF4-FFF2-40B4-BE49-F238E27FC236}">
                <a16:creationId xmlns:a16="http://schemas.microsoft.com/office/drawing/2014/main" id="{E4C823BE-E17C-4A34-A904-F0DF50DBE35B}"/>
              </a:ext>
            </a:extLst>
          </p:cNvPr>
          <p:cNvSpPr txBox="1"/>
          <p:nvPr/>
        </p:nvSpPr>
        <p:spPr>
          <a:xfrm>
            <a:off x="4670592" y="4990772"/>
            <a:ext cx="1403066" cy="454002"/>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Merchandise / Badging</a:t>
            </a:r>
          </a:p>
        </p:txBody>
      </p:sp>
      <p:sp>
        <p:nvSpPr>
          <p:cNvPr id="65" name="TextBox 64">
            <a:extLst>
              <a:ext uri="{FF2B5EF4-FFF2-40B4-BE49-F238E27FC236}">
                <a16:creationId xmlns:a16="http://schemas.microsoft.com/office/drawing/2014/main" id="{A8D33E82-D859-4A0E-899E-1A740DD7212F}"/>
              </a:ext>
            </a:extLst>
          </p:cNvPr>
          <p:cNvSpPr txBox="1"/>
          <p:nvPr/>
        </p:nvSpPr>
        <p:spPr>
          <a:xfrm>
            <a:off x="7738185" y="1041197"/>
            <a:ext cx="1527248" cy="461665"/>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Continuous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TV Coverage</a:t>
            </a:r>
          </a:p>
        </p:txBody>
      </p:sp>
      <p:sp>
        <p:nvSpPr>
          <p:cNvPr id="66" name="Rectangle 65">
            <a:extLst>
              <a:ext uri="{FF2B5EF4-FFF2-40B4-BE49-F238E27FC236}">
                <a16:creationId xmlns:a16="http://schemas.microsoft.com/office/drawing/2014/main" id="{A7E0C344-4F37-4DA2-A37E-88648F6DE93B}"/>
              </a:ext>
            </a:extLst>
          </p:cNvPr>
          <p:cNvSpPr/>
          <p:nvPr/>
        </p:nvSpPr>
        <p:spPr>
          <a:xfrm>
            <a:off x="5473120" y="3199164"/>
            <a:ext cx="4239591" cy="12926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100" normalizeH="0" baseline="0" noProof="0" dirty="0">
                <a:ln>
                  <a:noFill/>
                </a:ln>
                <a:solidFill>
                  <a:prstClr val="black"/>
                </a:solidFill>
                <a:effectLst/>
                <a:uLnTx/>
                <a:uFillTx/>
                <a:latin typeface="Open Sans" panose="020B0606030504020204" pitchFamily="34" charset="0"/>
                <a:ea typeface="+mn-ea"/>
                <a:cs typeface="+mn-cs"/>
              </a:rPr>
              <a:t>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100" normalizeH="0" baseline="0" noProof="0" dirty="0">
                <a:ln>
                  <a:noFill/>
                </a:ln>
                <a:solidFill>
                  <a:prstClr val="black"/>
                </a:solidFill>
                <a:effectLst/>
                <a:uLnTx/>
                <a:uFillTx/>
                <a:latin typeface="Open Sans" panose="020B0606030504020204" pitchFamily="34" charset="0"/>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100" normalizeH="0" baseline="0" noProof="0" dirty="0">
                <a:ln>
                  <a:noFill/>
                </a:ln>
                <a:solidFill>
                  <a:prstClr val="black"/>
                </a:solidFill>
                <a:effectLst/>
                <a:uLnTx/>
                <a:uFillTx/>
                <a:latin typeface="Open Sans" panose="020B0606030504020204" pitchFamily="34" charset="0"/>
                <a:ea typeface="+mn-ea"/>
                <a:cs typeface="+mn-cs"/>
              </a:rPr>
              <a:t>News &amp; Politics </a:t>
            </a:r>
          </a:p>
        </p:txBody>
      </p:sp>
      <p:grpSp>
        <p:nvGrpSpPr>
          <p:cNvPr id="19" name="Group 18">
            <a:extLst>
              <a:ext uri="{FF2B5EF4-FFF2-40B4-BE49-F238E27FC236}">
                <a16:creationId xmlns:a16="http://schemas.microsoft.com/office/drawing/2014/main" id="{A09B58D7-081E-4903-85A0-EB19606118B6}"/>
              </a:ext>
            </a:extLst>
          </p:cNvPr>
          <p:cNvGrpSpPr/>
          <p:nvPr/>
        </p:nvGrpSpPr>
        <p:grpSpPr>
          <a:xfrm>
            <a:off x="6262673" y="1551540"/>
            <a:ext cx="1016705" cy="922767"/>
            <a:chOff x="6280020" y="1552507"/>
            <a:chExt cx="1016705" cy="922767"/>
          </a:xfrm>
        </p:grpSpPr>
        <p:sp>
          <p:nvSpPr>
            <p:cNvPr id="58" name="Oval 57">
              <a:extLst>
                <a:ext uri="{FF2B5EF4-FFF2-40B4-BE49-F238E27FC236}">
                  <a16:creationId xmlns:a16="http://schemas.microsoft.com/office/drawing/2014/main" id="{D683EECA-53C8-42D2-AA89-6C7662F1D7E9}"/>
                </a:ext>
              </a:extLst>
            </p:cNvPr>
            <p:cNvSpPr/>
            <p:nvPr/>
          </p:nvSpPr>
          <p:spPr>
            <a:xfrm>
              <a:off x="6280020" y="1552507"/>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BBB3CDA-E67F-4E48-8286-5ABE5DDCBA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963" y="1597546"/>
              <a:ext cx="828818" cy="828818"/>
            </a:xfrm>
            <a:prstGeom prst="rect">
              <a:avLst/>
            </a:prstGeom>
          </p:spPr>
        </p:pic>
      </p:grpSp>
      <p:grpSp>
        <p:nvGrpSpPr>
          <p:cNvPr id="26" name="Group 25">
            <a:extLst>
              <a:ext uri="{FF2B5EF4-FFF2-40B4-BE49-F238E27FC236}">
                <a16:creationId xmlns:a16="http://schemas.microsoft.com/office/drawing/2014/main" id="{59381D48-6EC4-45FE-BFDB-DB68137885C5}"/>
              </a:ext>
            </a:extLst>
          </p:cNvPr>
          <p:cNvGrpSpPr/>
          <p:nvPr/>
        </p:nvGrpSpPr>
        <p:grpSpPr>
          <a:xfrm>
            <a:off x="9305355" y="4000664"/>
            <a:ext cx="1016705" cy="922767"/>
            <a:chOff x="9247135" y="3962797"/>
            <a:chExt cx="1016705" cy="922767"/>
          </a:xfrm>
        </p:grpSpPr>
        <p:sp>
          <p:nvSpPr>
            <p:cNvPr id="56" name="Oval 55">
              <a:extLst>
                <a:ext uri="{FF2B5EF4-FFF2-40B4-BE49-F238E27FC236}">
                  <a16:creationId xmlns:a16="http://schemas.microsoft.com/office/drawing/2014/main" id="{CC4AA8B5-7381-4805-94FB-5ECAD3F77791}"/>
                </a:ext>
              </a:extLst>
            </p:cNvPr>
            <p:cNvSpPr/>
            <p:nvPr/>
          </p:nvSpPr>
          <p:spPr>
            <a:xfrm>
              <a:off x="9247135" y="3962797"/>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34E8D02-71E3-4962-9AAA-E80D579BFB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4474" y="4103167"/>
              <a:ext cx="642026" cy="642026"/>
            </a:xfrm>
            <a:prstGeom prst="rect">
              <a:avLst/>
            </a:prstGeom>
          </p:spPr>
        </p:pic>
      </p:grpSp>
      <p:grpSp>
        <p:nvGrpSpPr>
          <p:cNvPr id="22" name="Group 21">
            <a:extLst>
              <a:ext uri="{FF2B5EF4-FFF2-40B4-BE49-F238E27FC236}">
                <a16:creationId xmlns:a16="http://schemas.microsoft.com/office/drawing/2014/main" id="{2E8280FB-A40C-49E5-9F30-804923A05722}"/>
              </a:ext>
            </a:extLst>
          </p:cNvPr>
          <p:cNvGrpSpPr/>
          <p:nvPr/>
        </p:nvGrpSpPr>
        <p:grpSpPr>
          <a:xfrm>
            <a:off x="7993457" y="5157082"/>
            <a:ext cx="1016705" cy="922767"/>
            <a:chOff x="7918558" y="5157082"/>
            <a:chExt cx="1016705" cy="922767"/>
          </a:xfrm>
        </p:grpSpPr>
        <p:sp>
          <p:nvSpPr>
            <p:cNvPr id="49" name="Oval 48">
              <a:extLst>
                <a:ext uri="{FF2B5EF4-FFF2-40B4-BE49-F238E27FC236}">
                  <a16:creationId xmlns:a16="http://schemas.microsoft.com/office/drawing/2014/main" id="{76F33292-C588-4F5C-A480-3EF772DBBBEA}"/>
                </a:ext>
              </a:extLst>
            </p:cNvPr>
            <p:cNvSpPr/>
            <p:nvPr/>
          </p:nvSpPr>
          <p:spPr>
            <a:xfrm>
              <a:off x="7918558" y="5157082"/>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6903213-C94D-4065-BFEF-1A5D381F37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8781" y="5241729"/>
              <a:ext cx="753471" cy="753471"/>
            </a:xfrm>
            <a:prstGeom prst="rect">
              <a:avLst/>
            </a:prstGeom>
          </p:spPr>
        </p:pic>
      </p:grpSp>
      <p:sp>
        <p:nvSpPr>
          <p:cNvPr id="51" name="Oval 50">
            <a:extLst>
              <a:ext uri="{FF2B5EF4-FFF2-40B4-BE49-F238E27FC236}">
                <a16:creationId xmlns:a16="http://schemas.microsoft.com/office/drawing/2014/main" id="{486ED468-1657-4196-B3FB-D1AFE7EA22EC}"/>
              </a:ext>
            </a:extLst>
          </p:cNvPr>
          <p:cNvSpPr/>
          <p:nvPr/>
        </p:nvSpPr>
        <p:spPr>
          <a:xfrm>
            <a:off x="6262673" y="5157082"/>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FB509E45-A3DA-45E5-AA9D-E213AF5DFF25}"/>
              </a:ext>
            </a:extLst>
          </p:cNvPr>
          <p:cNvGrpSpPr/>
          <p:nvPr/>
        </p:nvGrpSpPr>
        <p:grpSpPr>
          <a:xfrm>
            <a:off x="8031931" y="1551540"/>
            <a:ext cx="939757" cy="922767"/>
            <a:chOff x="8023598" y="1550572"/>
            <a:chExt cx="939757" cy="922767"/>
          </a:xfrm>
        </p:grpSpPr>
        <p:sp>
          <p:nvSpPr>
            <p:cNvPr id="63" name="Oval 62">
              <a:extLst>
                <a:ext uri="{FF2B5EF4-FFF2-40B4-BE49-F238E27FC236}">
                  <a16:creationId xmlns:a16="http://schemas.microsoft.com/office/drawing/2014/main" id="{28E3DA18-4AC2-47BC-8225-C0FE68791CBF}"/>
                </a:ext>
              </a:extLst>
            </p:cNvPr>
            <p:cNvSpPr/>
            <p:nvPr/>
          </p:nvSpPr>
          <p:spPr>
            <a:xfrm>
              <a:off x="8023598" y="1550572"/>
              <a:ext cx="939757"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9E451FB8-9D07-4D6B-A04B-09CC7909C2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60253" y="1646542"/>
              <a:ext cx="706229" cy="706229"/>
            </a:xfrm>
            <a:prstGeom prst="rect">
              <a:avLst/>
            </a:prstGeom>
          </p:spPr>
        </p:pic>
      </p:grpSp>
      <p:sp>
        <p:nvSpPr>
          <p:cNvPr id="47" name="Oval 46">
            <a:extLst>
              <a:ext uri="{FF2B5EF4-FFF2-40B4-BE49-F238E27FC236}">
                <a16:creationId xmlns:a16="http://schemas.microsoft.com/office/drawing/2014/main" id="{D76FA458-35AE-4250-9C9C-912175F5A730}"/>
              </a:ext>
            </a:extLst>
          </p:cNvPr>
          <p:cNvSpPr/>
          <p:nvPr/>
        </p:nvSpPr>
        <p:spPr>
          <a:xfrm>
            <a:off x="4863773" y="4000664"/>
            <a:ext cx="1016704"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85C2508A-AEE3-4AEE-8C0B-239315B138DC}"/>
              </a:ext>
            </a:extLst>
          </p:cNvPr>
          <p:cNvGrpSpPr/>
          <p:nvPr/>
        </p:nvGrpSpPr>
        <p:grpSpPr>
          <a:xfrm>
            <a:off x="4863773" y="2813767"/>
            <a:ext cx="1016705" cy="922767"/>
            <a:chOff x="4908184" y="2841295"/>
            <a:chExt cx="1016705" cy="922767"/>
          </a:xfrm>
        </p:grpSpPr>
        <p:sp>
          <p:nvSpPr>
            <p:cNvPr id="60" name="Oval 59">
              <a:extLst>
                <a:ext uri="{FF2B5EF4-FFF2-40B4-BE49-F238E27FC236}">
                  <a16:creationId xmlns:a16="http://schemas.microsoft.com/office/drawing/2014/main" id="{16A2D989-03FC-4AF7-B2F9-A1361D7E6EB7}"/>
                </a:ext>
              </a:extLst>
            </p:cNvPr>
            <p:cNvSpPr/>
            <p:nvPr/>
          </p:nvSpPr>
          <p:spPr>
            <a:xfrm>
              <a:off x="4908184" y="2841295"/>
              <a:ext cx="1016705" cy="922767"/>
            </a:xfrm>
            <a:prstGeom prst="ellipse">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6E3F60F-BD77-4F64-BA78-8815BCC45EB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65078" y="2935974"/>
              <a:ext cx="684974" cy="684974"/>
            </a:xfrm>
            <a:prstGeom prst="rect">
              <a:avLst/>
            </a:prstGeom>
          </p:spPr>
        </p:pic>
      </p:grpSp>
      <p:pic>
        <p:nvPicPr>
          <p:cNvPr id="3" name="Picture 2">
            <a:extLst>
              <a:ext uri="{FF2B5EF4-FFF2-40B4-BE49-F238E27FC236}">
                <a16:creationId xmlns:a16="http://schemas.microsoft.com/office/drawing/2014/main" id="{9BC4D52D-E601-48E1-A59A-4B8E6595A5F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1556" y="5297451"/>
            <a:ext cx="642026" cy="642026"/>
          </a:xfrm>
          <a:prstGeom prst="rect">
            <a:avLst/>
          </a:prstGeom>
        </p:spPr>
      </p:pic>
      <p:pic>
        <p:nvPicPr>
          <p:cNvPr id="9" name="Picture 8">
            <a:extLst>
              <a:ext uri="{FF2B5EF4-FFF2-40B4-BE49-F238E27FC236}">
                <a16:creationId xmlns:a16="http://schemas.microsoft.com/office/drawing/2014/main" id="{7D341898-5F55-4917-BF57-AC652A58D89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35885" y="4060656"/>
            <a:ext cx="854537" cy="854537"/>
          </a:xfrm>
          <a:prstGeom prst="rect">
            <a:avLst/>
          </a:prstGeom>
        </p:spPr>
      </p:pic>
    </p:spTree>
    <p:extLst>
      <p:ext uri="{BB962C8B-B14F-4D97-AF65-F5344CB8AC3E}">
        <p14:creationId xmlns:p14="http://schemas.microsoft.com/office/powerpoint/2010/main" val="243635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25DB6-08E3-4A4E-9B4B-9CAF810B7FEA}"/>
              </a:ext>
            </a:extLst>
          </p:cNvPr>
          <p:cNvSpPr/>
          <p:nvPr/>
        </p:nvSpPr>
        <p:spPr>
          <a:xfrm>
            <a:off x="1588" y="0"/>
            <a:ext cx="3394935" cy="6868397"/>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75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AB982"/>
              </a:solidFill>
              <a:effectLst/>
              <a:uLnTx/>
              <a:uFillTx/>
              <a:latin typeface="Calibri"/>
              <a:ea typeface="+mn-ea"/>
              <a:cs typeface="+mn-cs"/>
            </a:endParaRPr>
          </a:p>
        </p:txBody>
      </p:sp>
      <p:sp>
        <p:nvSpPr>
          <p:cNvPr id="14" name="TextBox 13"/>
          <p:cNvSpPr txBox="1"/>
          <p:nvPr/>
        </p:nvSpPr>
        <p:spPr>
          <a:xfrm>
            <a:off x="267387" y="416756"/>
            <a:ext cx="3086305" cy="591637"/>
          </a:xfrm>
          <a:prstGeom prst="rect">
            <a:avLst/>
          </a:prstGeom>
          <a:noFill/>
        </p:spPr>
        <p:txBody>
          <a:bodyPr wrap="square" rtlCol="0" anchor="ctr">
            <a:spAutoFit/>
          </a:bodyPr>
          <a:lstStyle/>
          <a:p>
            <a:pPr marL="0" marR="0" lvl="0" indent="0" algn="l" defTabSz="585906" rtl="0" eaLnBrk="1" fontAlgn="auto" latinLnBrk="0" hangingPunct="1">
              <a:lnSpc>
                <a:spcPts val="1700"/>
              </a:lnSpc>
              <a:spcBef>
                <a:spcPts val="0"/>
              </a:spcBef>
              <a:spcAft>
                <a:spcPts val="0"/>
              </a:spcAft>
              <a:buClrTx/>
              <a:buSzTx/>
              <a:buFontTx/>
              <a:buNone/>
              <a:tabLst/>
              <a:defRPr/>
            </a:pPr>
            <a:endParaRPr kumimoji="0" lang="en-US" sz="3999" b="1" i="0" u="none" strike="noStrike" kern="1200" cap="none" spc="0" normalizeH="0" baseline="0" noProof="0" dirty="0">
              <a:ln>
                <a:noFill/>
              </a:ln>
              <a:solidFill>
                <a:prstClr val="white"/>
              </a:solidFill>
              <a:effectLst/>
              <a:uLnTx/>
              <a:uFillTx/>
              <a:latin typeface="Open Sans" panose="020B0606030504020204"/>
              <a:ea typeface="+mn-ea"/>
              <a:cs typeface="Trebuchet MS"/>
            </a:endParaRPr>
          </a:p>
          <a:p>
            <a:pPr marL="0" marR="0" lvl="0" indent="0" algn="l" defTabSz="585906" rtl="0" eaLnBrk="1" fontAlgn="auto" latinLnBrk="0" hangingPunct="1">
              <a:lnSpc>
                <a:spcPts val="1700"/>
              </a:lnSpc>
              <a:spcBef>
                <a:spcPts val="0"/>
              </a:spcBef>
              <a:spcAft>
                <a:spcPts val="0"/>
              </a:spcAft>
              <a:buClrTx/>
              <a:buSzTx/>
              <a:buFontTx/>
              <a:buNone/>
              <a:tabLst/>
              <a:defRPr/>
            </a:pPr>
            <a:r>
              <a:rPr kumimoji="0" lang="en-US" sz="3999" b="1" i="0" u="none" strike="noStrike" kern="1200" cap="none" spc="0" normalizeH="0" baseline="0" noProof="0" dirty="0">
                <a:ln>
                  <a:noFill/>
                </a:ln>
                <a:solidFill>
                  <a:prstClr val="white"/>
                </a:solidFill>
                <a:effectLst/>
                <a:uLnTx/>
                <a:uFillTx/>
                <a:latin typeface="Open Sans" panose="020B0606030504020204"/>
                <a:ea typeface="+mn-ea"/>
                <a:cs typeface="Trebuchet MS"/>
              </a:rPr>
              <a:t>Contact Us</a:t>
            </a:r>
          </a:p>
        </p:txBody>
      </p:sp>
      <p:sp>
        <p:nvSpPr>
          <p:cNvPr id="2" name="TextBox 1"/>
          <p:cNvSpPr txBox="1"/>
          <p:nvPr/>
        </p:nvSpPr>
        <p:spPr>
          <a:xfrm>
            <a:off x="10765577" y="3560045"/>
            <a:ext cx="184731" cy="446276"/>
          </a:xfrm>
          <a:prstGeom prst="rect">
            <a:avLst/>
          </a:prstGeom>
          <a:noFill/>
        </p:spPr>
        <p:txBody>
          <a:bodyPr wrap="none" rtlCol="0">
            <a:spAutoFit/>
          </a:bodyPr>
          <a:lstStyle/>
          <a:p>
            <a:pPr marL="0" marR="0" lvl="0" indent="0" algn="l" defTabSz="585906"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5" name="Picture 4">
            <a:hlinkClick r:id="rId2"/>
            <a:extLst>
              <a:ext uri="{FF2B5EF4-FFF2-40B4-BE49-F238E27FC236}">
                <a16:creationId xmlns:a16="http://schemas.microsoft.com/office/drawing/2014/main" id="{B353537F-30BD-4E76-9FF0-F5DB50FDD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357" y="5478544"/>
            <a:ext cx="963173" cy="963173"/>
          </a:xfrm>
          <a:prstGeom prst="rect">
            <a:avLst/>
          </a:prstGeom>
        </p:spPr>
      </p:pic>
      <p:pic>
        <p:nvPicPr>
          <p:cNvPr id="7" name="Picture 6">
            <a:hlinkClick r:id="rId4"/>
            <a:extLst>
              <a:ext uri="{FF2B5EF4-FFF2-40B4-BE49-F238E27FC236}">
                <a16:creationId xmlns:a16="http://schemas.microsoft.com/office/drawing/2014/main" id="{49AC38A1-8136-4943-8843-6B8BB76384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3433" y="5478544"/>
            <a:ext cx="963173" cy="963173"/>
          </a:xfrm>
          <a:prstGeom prst="rect">
            <a:avLst/>
          </a:prstGeom>
        </p:spPr>
      </p:pic>
      <p:pic>
        <p:nvPicPr>
          <p:cNvPr id="4" name="Picture 3">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9690" y="3658381"/>
            <a:ext cx="1218730" cy="1218730"/>
          </a:xfrm>
          <a:prstGeom prst="rect">
            <a:avLst/>
          </a:prstGeom>
        </p:spPr>
      </p:pic>
      <p:sp>
        <p:nvSpPr>
          <p:cNvPr id="6" name="TextBox 5"/>
          <p:cNvSpPr txBox="1"/>
          <p:nvPr/>
        </p:nvSpPr>
        <p:spPr>
          <a:xfrm>
            <a:off x="1588" y="3401333"/>
            <a:ext cx="3394935" cy="40011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a:ea typeface="+mn-ea"/>
                <a:cs typeface="+mn-cs"/>
              </a:rPr>
              <a:t>Join Our Email List</a:t>
            </a:r>
          </a:p>
        </p:txBody>
      </p:sp>
      <p:sp>
        <p:nvSpPr>
          <p:cNvPr id="8" name="TextBox 7"/>
          <p:cNvSpPr txBox="1"/>
          <p:nvPr/>
        </p:nvSpPr>
        <p:spPr>
          <a:xfrm>
            <a:off x="2049010" y="6460003"/>
            <a:ext cx="963173" cy="27699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rPr>
              <a:t>@</a:t>
            </a:r>
            <a:r>
              <a:rPr kumimoji="0" lang="en-US" sz="1200" b="0" i="0" u="none" strike="noStrike" kern="1200" cap="none" spc="0" normalizeH="0" baseline="0" noProof="0" dirty="0" err="1">
                <a:ln>
                  <a:noFill/>
                </a:ln>
                <a:solidFill>
                  <a:prstClr val="white"/>
                </a:solidFill>
                <a:effectLst/>
                <a:uLnTx/>
                <a:uFillTx/>
                <a:latin typeface="Open Sans" panose="020B0606030504020204"/>
                <a:ea typeface="+mn-ea"/>
                <a:cs typeface="+mn-cs"/>
              </a:rPr>
              <a:t>VABintel</a:t>
            </a:r>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TextBox 8"/>
          <p:cNvSpPr txBox="1"/>
          <p:nvPr/>
        </p:nvSpPr>
        <p:spPr>
          <a:xfrm>
            <a:off x="81027" y="6472486"/>
            <a:ext cx="1627371" cy="276999"/>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rPr>
              <a:t>VAB </a:t>
            </a:r>
          </a:p>
        </p:txBody>
      </p:sp>
      <p:sp>
        <p:nvSpPr>
          <p:cNvPr id="16" name="TextBox 15">
            <a:extLst>
              <a:ext uri="{FF2B5EF4-FFF2-40B4-BE49-F238E27FC236}">
                <a16:creationId xmlns:a16="http://schemas.microsoft.com/office/drawing/2014/main" id="{C69D19B7-E17C-4008-8062-4715C9DB7EE2}"/>
              </a:ext>
            </a:extLst>
          </p:cNvPr>
          <p:cNvSpPr txBox="1"/>
          <p:nvPr/>
        </p:nvSpPr>
        <p:spPr>
          <a:xfrm>
            <a:off x="5069175" y="2141716"/>
            <a:ext cx="3395377" cy="800219"/>
          </a:xfrm>
          <a:prstGeom prst="rect">
            <a:avLst/>
          </a:prstGeom>
          <a:noFill/>
        </p:spPr>
        <p:txBody>
          <a:bodyPr wrap="square" rtlCol="0">
            <a:spAutoFit/>
          </a:bodyPr>
          <a:lstStyle/>
          <a:p>
            <a:pPr marL="0" marR="0" lvl="0" indent="0" algn="l" defTabSz="58596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99FF"/>
                </a:solidFill>
                <a:effectLst/>
                <a:uLnTx/>
                <a:uFillTx/>
                <a:latin typeface="Open Sans" panose="020B0606030504020204"/>
                <a:ea typeface="+mn-ea"/>
                <a:cs typeface="+mn-cs"/>
              </a:rPr>
              <a:t>Jason Wiese</a:t>
            </a:r>
          </a:p>
          <a:p>
            <a:pPr marL="0" marR="0" lvl="0" indent="0" algn="l" defTabSz="58596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C8A0"/>
                </a:solidFill>
                <a:effectLst/>
                <a:uLnTx/>
                <a:uFillTx/>
                <a:latin typeface="Open Sans" panose="020B0606030504020204"/>
                <a:ea typeface="+mn-ea"/>
                <a:cs typeface="+mn-cs"/>
              </a:rPr>
              <a:t>SVP, Director of Strategic Insights</a:t>
            </a:r>
          </a:p>
          <a:p>
            <a:pPr marL="0" marR="0" lvl="0" indent="0" algn="l" defTabSz="5859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jasonw@thevab.com</a:t>
            </a:r>
            <a:r>
              <a:rPr kumimoji="0" lang="en-US" sz="1500" b="0" i="0" u="none" strike="noStrike" kern="1200" cap="none" spc="0" normalizeH="0" baseline="0" noProof="0" dirty="0">
                <a:ln>
                  <a:noFill/>
                </a:ln>
                <a:solidFill>
                  <a:prstClr val="black"/>
                </a:solidFill>
                <a:effectLst/>
                <a:uLnTx/>
                <a:uFillTx/>
                <a:latin typeface="Open Sans" panose="020B0606030504020204"/>
                <a:ea typeface="+mn-ea"/>
                <a:cs typeface="+mn-cs"/>
              </a:rPr>
              <a:t> </a:t>
            </a:r>
          </a:p>
        </p:txBody>
      </p:sp>
      <p:sp>
        <p:nvSpPr>
          <p:cNvPr id="17" name="TextBox 16">
            <a:extLst>
              <a:ext uri="{FF2B5EF4-FFF2-40B4-BE49-F238E27FC236}">
                <a16:creationId xmlns:a16="http://schemas.microsoft.com/office/drawing/2014/main" id="{E32C83AF-CDA6-49DD-9F7F-5E607A65B172}"/>
              </a:ext>
            </a:extLst>
          </p:cNvPr>
          <p:cNvSpPr txBox="1"/>
          <p:nvPr/>
        </p:nvSpPr>
        <p:spPr>
          <a:xfrm>
            <a:off x="7098714" y="3560062"/>
            <a:ext cx="3395819" cy="75405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99FF"/>
                </a:solidFill>
                <a:effectLst/>
                <a:uLnTx/>
                <a:uFillTx/>
                <a:latin typeface="Open Sans" panose="020B0606030504020204"/>
                <a:ea typeface="+mn-ea"/>
                <a:cs typeface="+mn-cs"/>
              </a:rPr>
              <a:t>Leah Montner-Dixon</a:t>
            </a:r>
          </a:p>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C8A0"/>
                </a:solidFill>
                <a:effectLst/>
                <a:uLnTx/>
                <a:uFillTx/>
                <a:latin typeface="Open Sans" panose="020B0606030504020204"/>
                <a:ea typeface="+mn-ea"/>
                <a:cs typeface="+mn-cs"/>
              </a:rPr>
              <a:t>Insights Manager</a:t>
            </a:r>
          </a:p>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leahm@thevab.com</a:t>
            </a:r>
            <a:endPar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Trebuchet MS"/>
            </a:endParaRPr>
          </a:p>
        </p:txBody>
      </p:sp>
      <p:pic>
        <p:nvPicPr>
          <p:cNvPr id="18" name="Picture 17">
            <a:extLst>
              <a:ext uri="{FF2B5EF4-FFF2-40B4-BE49-F238E27FC236}">
                <a16:creationId xmlns:a16="http://schemas.microsoft.com/office/drawing/2014/main" id="{BBC2C3CC-82FB-4F24-9589-E43792F58F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Tree>
    <p:extLst>
      <p:ext uri="{BB962C8B-B14F-4D97-AF65-F5344CB8AC3E}">
        <p14:creationId xmlns:p14="http://schemas.microsoft.com/office/powerpoint/2010/main" val="239944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A7E89E-EDC4-4289-B95F-D7028F41776D}"/>
              </a:ext>
            </a:extLst>
          </p:cNvPr>
          <p:cNvSpPr/>
          <p:nvPr/>
        </p:nvSpPr>
        <p:spPr>
          <a:xfrm>
            <a:off x="0" y="2614371"/>
            <a:ext cx="11625943" cy="1629257"/>
          </a:xfrm>
          <a:prstGeom prst="rect">
            <a:avLst/>
          </a:prstGeom>
          <a:solidFill>
            <a:srgbClr val="0099FF">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1172398"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Trebuchet MS"/>
              </a:rPr>
              <a:t>The ‘Sport’ Of News: A Passion On Par With The Big Leagues</a:t>
            </a:r>
            <a:endParaRPr kumimoji="0" lang="en-US" sz="4400" u="none" strike="noStrike" kern="1200" cap="none" spc="0" normalizeH="0" baseline="0" noProof="0" dirty="0">
              <a:ln>
                <a:noFill/>
              </a:ln>
              <a:solidFill>
                <a:schemeClr val="bg1"/>
              </a:solidFill>
              <a:effectLst/>
              <a:uLnTx/>
              <a:uFillTx/>
              <a:latin typeface="Trebuchet MS"/>
            </a:endParaRPr>
          </a:p>
        </p:txBody>
      </p:sp>
    </p:spTree>
    <p:extLst>
      <p:ext uri="{BB962C8B-B14F-4D97-AF65-F5344CB8AC3E}">
        <p14:creationId xmlns:p14="http://schemas.microsoft.com/office/powerpoint/2010/main" val="253224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444D736-10E8-4C55-AE38-F619A0B11CCD}"/>
              </a:ext>
            </a:extLst>
          </p:cNvPr>
          <p:cNvSpPr/>
          <p:nvPr/>
        </p:nvSpPr>
        <p:spPr>
          <a:xfrm>
            <a:off x="0" y="0"/>
            <a:ext cx="3899338"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ectangle 3">
            <a:extLst>
              <a:ext uri="{FF2B5EF4-FFF2-40B4-BE49-F238E27FC236}">
                <a16:creationId xmlns:a16="http://schemas.microsoft.com/office/drawing/2014/main" id="{A8FB45E2-AD99-4AAF-82C9-0B3413A4993C}"/>
              </a:ext>
            </a:extLst>
          </p:cNvPr>
          <p:cNvSpPr/>
          <p:nvPr/>
        </p:nvSpPr>
        <p:spPr>
          <a:xfrm>
            <a:off x="44803" y="206635"/>
            <a:ext cx="3694547" cy="563231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today’s highly charged political climate, Presidential Election debates have become one of America’s largest spectator events with a unique audience that rivaled the Super Bowl during the last cycle.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0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Furthermore, aggregated time spent viewing the 2016 election debates was </a:t>
            </a:r>
            <a:r>
              <a:rPr lang="en-US" sz="2400" b="1"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81% higher</a:t>
            </a:r>
            <a:r>
              <a:rPr lang="en-US" sz="24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than the Super Bowl.</a:t>
            </a:r>
            <a:endParaRPr kumimoji="0" lang="en-US" sz="2400" b="0" i="0" u="none" strike="noStrike" kern="1200" cap="none" spc="-10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Placeholder 5">
            <a:extLst>
              <a:ext uri="{FF2B5EF4-FFF2-40B4-BE49-F238E27FC236}">
                <a16:creationId xmlns:a16="http://schemas.microsoft.com/office/drawing/2014/main" id="{B932C62C-3BD8-48A9-A5AD-FD38AE7B2B6B}"/>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12" name="Rectangle 11">
            <a:extLst>
              <a:ext uri="{FF2B5EF4-FFF2-40B4-BE49-F238E27FC236}">
                <a16:creationId xmlns:a16="http://schemas.microsoft.com/office/drawing/2014/main" id="{79BE0E77-9172-42BF-969F-E2F37E2E4679}"/>
              </a:ext>
            </a:extLst>
          </p:cNvPr>
          <p:cNvSpPr/>
          <p:nvPr/>
        </p:nvSpPr>
        <p:spPr>
          <a:xfrm>
            <a:off x="4851419" y="6625058"/>
            <a:ext cx="6071799" cy="215444"/>
          </a:xfrm>
          <a:prstGeom prst="rect">
            <a:avLst/>
          </a:prstGeom>
        </p:spPr>
        <p:txBody>
          <a:bodyPr wrap="square">
            <a:spAutoFit/>
          </a:bodyPr>
          <a:lstStyle/>
          <a:p>
            <a:pPr algn="ctr"/>
            <a:r>
              <a:rPr lang="en-US" sz="800" i="1" dirty="0">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449C1B97-5EDE-41B7-9CE9-7B02A107289B}"/>
              </a:ext>
            </a:extLst>
          </p:cNvPr>
          <p:cNvSpPr/>
          <p:nvPr/>
        </p:nvSpPr>
        <p:spPr>
          <a:xfrm>
            <a:off x="0" y="6070995"/>
            <a:ext cx="3899338" cy="830997"/>
          </a:xfrm>
          <a:prstGeom prst="rect">
            <a:avLst/>
          </a:prstGeom>
        </p:spPr>
        <p:txBody>
          <a:bodyPr wrap="square">
            <a:spAutoFit/>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Super Bowl 50: VAB analysis of Nielsen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NPower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R&amp;F Program Report, Live, A18+, 2/7/2016.  *Presidential Election Debates: VAB analysis of Nielsen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NPower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R&amp;F Program Report, Total Day, Live, A18+, 8/1/2015 – 11/1/2016, reflects cume unduplicated unique reach &amp; time spent over 21 Primary &amp; General Election debates across 32 network airings during this time period.   MM = million</a:t>
            </a:r>
            <a:endParaRPr lang="en-US" sz="800" dirty="0">
              <a:solidFill>
                <a:schemeClr val="bg1"/>
              </a:solidFill>
            </a:endParaRPr>
          </a:p>
        </p:txBody>
      </p:sp>
      <p:pic>
        <p:nvPicPr>
          <p:cNvPr id="18" name="Picture 17">
            <a:extLst>
              <a:ext uri="{FF2B5EF4-FFF2-40B4-BE49-F238E27FC236}">
                <a16:creationId xmlns:a16="http://schemas.microsoft.com/office/drawing/2014/main" id="{43CB4FB6-9D84-45EF-AE5E-6EB74055C4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32" name="Rectangle 31">
            <a:extLst>
              <a:ext uri="{FF2B5EF4-FFF2-40B4-BE49-F238E27FC236}">
                <a16:creationId xmlns:a16="http://schemas.microsoft.com/office/drawing/2014/main" id="{4EA0A3E8-AB04-4CD4-85F2-F3F8CCFC08C0}"/>
              </a:ext>
            </a:extLst>
          </p:cNvPr>
          <p:cNvSpPr/>
          <p:nvPr/>
        </p:nvSpPr>
        <p:spPr>
          <a:xfrm>
            <a:off x="4104298" y="5628430"/>
            <a:ext cx="6756401" cy="52322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FA63E03-451D-4D9F-81D7-523DCAC3D621}"/>
              </a:ext>
            </a:extLst>
          </p:cNvPr>
          <p:cNvSpPr/>
          <p:nvPr/>
        </p:nvSpPr>
        <p:spPr>
          <a:xfrm>
            <a:off x="4104298" y="4808804"/>
            <a:ext cx="6756401" cy="523220"/>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169EF7-AB35-482E-B6EF-A63979C7C25C}"/>
              </a:ext>
            </a:extLst>
          </p:cNvPr>
          <p:cNvSpPr txBox="1"/>
          <p:nvPr/>
        </p:nvSpPr>
        <p:spPr>
          <a:xfrm>
            <a:off x="4104298" y="4096900"/>
            <a:ext cx="1760545" cy="307777"/>
          </a:xfrm>
          <a:prstGeom prst="rect">
            <a:avLst/>
          </a:prstGeom>
          <a:noFill/>
        </p:spPr>
        <p:txBody>
          <a:bodyPr wrap="square" rtlCol="0">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Unique Viewers</a:t>
            </a:r>
          </a:p>
        </p:txBody>
      </p:sp>
      <p:sp>
        <p:nvSpPr>
          <p:cNvPr id="19" name="Rectangle 18">
            <a:extLst>
              <a:ext uri="{FF2B5EF4-FFF2-40B4-BE49-F238E27FC236}">
                <a16:creationId xmlns:a16="http://schemas.microsoft.com/office/drawing/2014/main" id="{165AA77A-1188-4507-81EF-C93638199D28}"/>
              </a:ext>
            </a:extLst>
          </p:cNvPr>
          <p:cNvSpPr/>
          <p:nvPr/>
        </p:nvSpPr>
        <p:spPr>
          <a:xfrm>
            <a:off x="4104298" y="3989178"/>
            <a:ext cx="6756401" cy="523220"/>
          </a:xfrm>
          <a:prstGeom prst="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91973D9-3208-4465-83D3-F619DCF22CCE}"/>
              </a:ext>
            </a:extLst>
          </p:cNvPr>
          <p:cNvSpPr txBox="1"/>
          <p:nvPr/>
        </p:nvSpPr>
        <p:spPr>
          <a:xfrm>
            <a:off x="4127171" y="4808804"/>
            <a:ext cx="1851628" cy="523220"/>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Average Minutes Viewed Per Viewer</a:t>
            </a:r>
          </a:p>
        </p:txBody>
      </p:sp>
      <p:sp>
        <p:nvSpPr>
          <p:cNvPr id="23" name="TextBox 22">
            <a:extLst>
              <a:ext uri="{FF2B5EF4-FFF2-40B4-BE49-F238E27FC236}">
                <a16:creationId xmlns:a16="http://schemas.microsoft.com/office/drawing/2014/main" id="{C2F0FB0F-BD87-4A03-8328-3B97762D2D8C}"/>
              </a:ext>
            </a:extLst>
          </p:cNvPr>
          <p:cNvSpPr txBox="1"/>
          <p:nvPr/>
        </p:nvSpPr>
        <p:spPr>
          <a:xfrm>
            <a:off x="4233642" y="5628430"/>
            <a:ext cx="1501856" cy="523220"/>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Hours Viewed</a:t>
            </a:r>
          </a:p>
        </p:txBody>
      </p:sp>
      <p:pic>
        <p:nvPicPr>
          <p:cNvPr id="6" name="Picture 5">
            <a:extLst>
              <a:ext uri="{FF2B5EF4-FFF2-40B4-BE49-F238E27FC236}">
                <a16:creationId xmlns:a16="http://schemas.microsoft.com/office/drawing/2014/main" id="{187C5120-55D5-4709-9D58-EAFABD56B7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2769" y="1152247"/>
            <a:ext cx="1665252" cy="1665252"/>
          </a:xfrm>
          <a:prstGeom prst="rect">
            <a:avLst/>
          </a:prstGeom>
        </p:spPr>
      </p:pic>
      <p:sp>
        <p:nvSpPr>
          <p:cNvPr id="15" name="TextBox 14">
            <a:extLst>
              <a:ext uri="{FF2B5EF4-FFF2-40B4-BE49-F238E27FC236}">
                <a16:creationId xmlns:a16="http://schemas.microsoft.com/office/drawing/2014/main" id="{2264F9A1-BEDB-4A17-8F75-3F7F138D81F7}"/>
              </a:ext>
            </a:extLst>
          </p:cNvPr>
          <p:cNvSpPr txBox="1"/>
          <p:nvPr/>
        </p:nvSpPr>
        <p:spPr>
          <a:xfrm>
            <a:off x="6375994" y="3004091"/>
            <a:ext cx="1838803" cy="615553"/>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Super Bowl 50</a:t>
            </a:r>
          </a:p>
          <a:p>
            <a:pPr algn="ctr"/>
            <a:r>
              <a:rPr lang="en-US" sz="1600" b="1" dirty="0">
                <a:latin typeface="Open Sans" panose="020B0606030504020204" pitchFamily="34" charset="0"/>
                <a:ea typeface="Open Sans" panose="020B0606030504020204" pitchFamily="34" charset="0"/>
                <a:cs typeface="Open Sans" panose="020B0606030504020204" pitchFamily="34" charset="0"/>
              </a:rPr>
              <a:t>(2016)</a:t>
            </a:r>
          </a:p>
        </p:txBody>
      </p:sp>
      <p:sp>
        <p:nvSpPr>
          <p:cNvPr id="14" name="TextBox 13">
            <a:extLst>
              <a:ext uri="{FF2B5EF4-FFF2-40B4-BE49-F238E27FC236}">
                <a16:creationId xmlns:a16="http://schemas.microsoft.com/office/drawing/2014/main" id="{E7E1C4E3-54F9-401D-9C1B-834ECD4F41CB}"/>
              </a:ext>
            </a:extLst>
          </p:cNvPr>
          <p:cNvSpPr txBox="1"/>
          <p:nvPr/>
        </p:nvSpPr>
        <p:spPr>
          <a:xfrm>
            <a:off x="6229791" y="4050733"/>
            <a:ext cx="2131208" cy="400110"/>
          </a:xfrm>
          <a:prstGeom prst="rect">
            <a:avLst/>
          </a:prstGeom>
          <a:noFill/>
        </p:spPr>
        <p:txBody>
          <a:bodyPr wrap="square" rtlCol="0" anchor="ctr">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112.74 Million</a:t>
            </a:r>
          </a:p>
        </p:txBody>
      </p:sp>
      <p:sp>
        <p:nvSpPr>
          <p:cNvPr id="24" name="TextBox 23">
            <a:extLst>
              <a:ext uri="{FF2B5EF4-FFF2-40B4-BE49-F238E27FC236}">
                <a16:creationId xmlns:a16="http://schemas.microsoft.com/office/drawing/2014/main" id="{5C097F77-F7A1-479B-A752-18B000743AD8}"/>
              </a:ext>
            </a:extLst>
          </p:cNvPr>
          <p:cNvSpPr txBox="1"/>
          <p:nvPr/>
        </p:nvSpPr>
        <p:spPr>
          <a:xfrm>
            <a:off x="6379507" y="4870359"/>
            <a:ext cx="1831777" cy="400110"/>
          </a:xfrm>
          <a:prstGeom prst="rect">
            <a:avLst/>
          </a:prstGeom>
          <a:noFill/>
        </p:spPr>
        <p:txBody>
          <a:bodyPr wrap="square" rtlCol="0" anchor="ctr">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142 Minutes</a:t>
            </a:r>
          </a:p>
        </p:txBody>
      </p:sp>
      <p:sp>
        <p:nvSpPr>
          <p:cNvPr id="26" name="TextBox 25">
            <a:extLst>
              <a:ext uri="{FF2B5EF4-FFF2-40B4-BE49-F238E27FC236}">
                <a16:creationId xmlns:a16="http://schemas.microsoft.com/office/drawing/2014/main" id="{C708739C-C4F4-4BF5-A5DC-02F9990E0F8A}"/>
              </a:ext>
            </a:extLst>
          </p:cNvPr>
          <p:cNvSpPr txBox="1"/>
          <p:nvPr/>
        </p:nvSpPr>
        <p:spPr>
          <a:xfrm>
            <a:off x="6288835" y="5689985"/>
            <a:ext cx="2013120" cy="400110"/>
          </a:xfrm>
          <a:prstGeom prst="rect">
            <a:avLst/>
          </a:prstGeom>
          <a:solidFill>
            <a:schemeClr val="accent1">
              <a:lumMod val="50000"/>
            </a:schemeClr>
          </a:solidFill>
        </p:spPr>
        <p:txBody>
          <a:bodyPr wrap="square" rtlCol="0" anchor="ctr">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266 MM Hours</a:t>
            </a:r>
          </a:p>
        </p:txBody>
      </p:sp>
      <p:pic>
        <p:nvPicPr>
          <p:cNvPr id="8" name="Picture 7">
            <a:extLst>
              <a:ext uri="{FF2B5EF4-FFF2-40B4-BE49-F238E27FC236}">
                <a16:creationId xmlns:a16="http://schemas.microsoft.com/office/drawing/2014/main" id="{07AA2161-D9FB-4A9F-A155-ED19CDCB2E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8626" y="1130791"/>
            <a:ext cx="1831777" cy="1831777"/>
          </a:xfrm>
          <a:prstGeom prst="rect">
            <a:avLst/>
          </a:prstGeom>
        </p:spPr>
      </p:pic>
      <p:sp>
        <p:nvSpPr>
          <p:cNvPr id="16" name="TextBox 15">
            <a:extLst>
              <a:ext uri="{FF2B5EF4-FFF2-40B4-BE49-F238E27FC236}">
                <a16:creationId xmlns:a16="http://schemas.microsoft.com/office/drawing/2014/main" id="{16FA03D4-8C53-4E18-8F33-3C096B2C2788}"/>
              </a:ext>
            </a:extLst>
          </p:cNvPr>
          <p:cNvSpPr txBox="1"/>
          <p:nvPr/>
        </p:nvSpPr>
        <p:spPr>
          <a:xfrm>
            <a:off x="8097422" y="3004091"/>
            <a:ext cx="3254185"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‘15 – ‘16 Presidential </a:t>
            </a:r>
          </a:p>
          <a:p>
            <a:pPr algn="ctr"/>
            <a:r>
              <a:rPr lang="en-US" b="1" dirty="0">
                <a:latin typeface="Open Sans" panose="020B0606030504020204" pitchFamily="34" charset="0"/>
                <a:ea typeface="Open Sans" panose="020B0606030504020204" pitchFamily="34" charset="0"/>
                <a:cs typeface="Open Sans" panose="020B0606030504020204" pitchFamily="34" charset="0"/>
              </a:rPr>
              <a:t>Election Debates*</a:t>
            </a:r>
          </a:p>
        </p:txBody>
      </p:sp>
      <p:sp>
        <p:nvSpPr>
          <p:cNvPr id="21" name="TextBox 20">
            <a:extLst>
              <a:ext uri="{FF2B5EF4-FFF2-40B4-BE49-F238E27FC236}">
                <a16:creationId xmlns:a16="http://schemas.microsoft.com/office/drawing/2014/main" id="{2D59C28C-A09F-4B9A-ABBE-626D0DD771EE}"/>
              </a:ext>
            </a:extLst>
          </p:cNvPr>
          <p:cNvSpPr txBox="1"/>
          <p:nvPr/>
        </p:nvSpPr>
        <p:spPr>
          <a:xfrm>
            <a:off x="8689876" y="4050733"/>
            <a:ext cx="2069277" cy="400110"/>
          </a:xfrm>
          <a:prstGeom prst="rect">
            <a:avLst/>
          </a:prstGeom>
          <a:noFill/>
        </p:spPr>
        <p:txBody>
          <a:bodyPr wrap="square" rtlCol="0" anchor="ctr">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112.72 Million</a:t>
            </a:r>
          </a:p>
        </p:txBody>
      </p:sp>
      <p:sp>
        <p:nvSpPr>
          <p:cNvPr id="25" name="TextBox 24">
            <a:extLst>
              <a:ext uri="{FF2B5EF4-FFF2-40B4-BE49-F238E27FC236}">
                <a16:creationId xmlns:a16="http://schemas.microsoft.com/office/drawing/2014/main" id="{7D1629FA-E46D-4EC3-A159-2C2CA156E8BA}"/>
              </a:ext>
            </a:extLst>
          </p:cNvPr>
          <p:cNvSpPr txBox="1"/>
          <p:nvPr/>
        </p:nvSpPr>
        <p:spPr>
          <a:xfrm>
            <a:off x="8808626" y="4870359"/>
            <a:ext cx="1831777" cy="400110"/>
          </a:xfrm>
          <a:prstGeom prst="rect">
            <a:avLst/>
          </a:prstGeom>
          <a:noFill/>
        </p:spPr>
        <p:txBody>
          <a:bodyPr wrap="square" rtlCol="0" anchor="ctr">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257 Minutes</a:t>
            </a:r>
          </a:p>
        </p:txBody>
      </p:sp>
      <p:sp>
        <p:nvSpPr>
          <p:cNvPr id="27" name="TextBox 26">
            <a:extLst>
              <a:ext uri="{FF2B5EF4-FFF2-40B4-BE49-F238E27FC236}">
                <a16:creationId xmlns:a16="http://schemas.microsoft.com/office/drawing/2014/main" id="{49138056-E60C-4A1D-8E37-8ACC8747A57F}"/>
              </a:ext>
            </a:extLst>
          </p:cNvPr>
          <p:cNvSpPr txBox="1"/>
          <p:nvPr/>
        </p:nvSpPr>
        <p:spPr>
          <a:xfrm>
            <a:off x="8583573" y="5689985"/>
            <a:ext cx="2281882" cy="400110"/>
          </a:xfrm>
          <a:prstGeom prst="rect">
            <a:avLst/>
          </a:prstGeom>
          <a:noFill/>
        </p:spPr>
        <p:txBody>
          <a:bodyPr wrap="square" rtlCol="0" anchor="ctr">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482 MM Hours</a:t>
            </a:r>
          </a:p>
        </p:txBody>
      </p:sp>
      <p:sp>
        <p:nvSpPr>
          <p:cNvPr id="39" name="TextBox 38">
            <a:extLst>
              <a:ext uri="{FF2B5EF4-FFF2-40B4-BE49-F238E27FC236}">
                <a16:creationId xmlns:a16="http://schemas.microsoft.com/office/drawing/2014/main" id="{5E909EFF-815C-48CC-920A-3E7C7C639B2E}"/>
              </a:ext>
            </a:extLst>
          </p:cNvPr>
          <p:cNvSpPr txBox="1"/>
          <p:nvPr/>
        </p:nvSpPr>
        <p:spPr>
          <a:xfrm>
            <a:off x="6474158" y="515205"/>
            <a:ext cx="4633083" cy="400110"/>
          </a:xfrm>
          <a:prstGeom prst="rect">
            <a:avLst/>
          </a:prstGeom>
          <a:noFill/>
          <a:ln>
            <a:solidFill>
              <a:schemeClr val="tx1"/>
            </a:solidFill>
          </a:ln>
        </p:spPr>
        <p:txBody>
          <a:bodyPr wrap="square" rtlCol="0">
            <a:spAutoFit/>
          </a:bodyPr>
          <a:lstStyle/>
          <a:p>
            <a:pPr algn="ctr"/>
            <a:r>
              <a:rPr lang="en-US" sz="2000" b="1" u="sng" dirty="0">
                <a:latin typeface="Open Sans" panose="020B0606030504020204" pitchFamily="34" charset="0"/>
                <a:ea typeface="Open Sans" panose="020B0606030504020204" pitchFamily="34" charset="0"/>
                <a:cs typeface="Open Sans" panose="020B0606030504020204" pitchFamily="34" charset="0"/>
              </a:rPr>
              <a:t>Tale of the Tape</a:t>
            </a:r>
          </a:p>
        </p:txBody>
      </p:sp>
      <p:sp>
        <p:nvSpPr>
          <p:cNvPr id="3" name="Explosion: 14 Points 2">
            <a:extLst>
              <a:ext uri="{FF2B5EF4-FFF2-40B4-BE49-F238E27FC236}">
                <a16:creationId xmlns:a16="http://schemas.microsoft.com/office/drawing/2014/main" id="{06359DCB-CBA9-42D6-918B-1B81FAD1AD16}"/>
              </a:ext>
            </a:extLst>
          </p:cNvPr>
          <p:cNvSpPr/>
          <p:nvPr/>
        </p:nvSpPr>
        <p:spPr>
          <a:xfrm rot="160380">
            <a:off x="10524598" y="5474021"/>
            <a:ext cx="1631124" cy="936843"/>
          </a:xfrm>
          <a:prstGeom prst="irregularSeal2">
            <a:avLst/>
          </a:prstGeom>
          <a:solidFill>
            <a:srgbClr val="50C8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+81%</a:t>
            </a:r>
          </a:p>
        </p:txBody>
      </p:sp>
    </p:spTree>
    <p:extLst>
      <p:ext uri="{BB962C8B-B14F-4D97-AF65-F5344CB8AC3E}">
        <p14:creationId xmlns:p14="http://schemas.microsoft.com/office/powerpoint/2010/main" val="119663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9ADB2B15-92E6-4C51-AB83-3255B16AA79C}"/>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4" name="Picture 13">
            <a:extLst>
              <a:ext uri="{FF2B5EF4-FFF2-40B4-BE49-F238E27FC236}">
                <a16:creationId xmlns:a16="http://schemas.microsoft.com/office/drawing/2014/main" id="{EF8DFC88-C610-4687-B02C-8F30846A61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9" name="Rectangle 18">
            <a:extLst>
              <a:ext uri="{FF2B5EF4-FFF2-40B4-BE49-F238E27FC236}">
                <a16:creationId xmlns:a16="http://schemas.microsoft.com/office/drawing/2014/main" id="{865EAAD8-508F-4B1A-886B-CFC191114A23}"/>
              </a:ext>
            </a:extLst>
          </p:cNvPr>
          <p:cNvSpPr/>
          <p:nvPr/>
        </p:nvSpPr>
        <p:spPr>
          <a:xfrm>
            <a:off x="49427" y="114560"/>
            <a:ext cx="12142573"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spc="-100" dirty="0">
                <a:solidFill>
                  <a:prstClr val="black"/>
                </a:solidFill>
                <a:latin typeface="Open Sans" panose="020B0606030504020204" pitchFamily="34" charset="0"/>
              </a:rPr>
              <a:t>And Now The Current Primary Debates Are Already Delivering An Unprecedented Number Of Viewers Early In The 2020 Election Cycle Amid Predictions Of Record Voter Turnout </a:t>
            </a:r>
          </a:p>
        </p:txBody>
      </p:sp>
      <p:sp>
        <p:nvSpPr>
          <p:cNvPr id="22" name="Rectangle 21">
            <a:extLst>
              <a:ext uri="{FF2B5EF4-FFF2-40B4-BE49-F238E27FC236}">
                <a16:creationId xmlns:a16="http://schemas.microsoft.com/office/drawing/2014/main" id="{4EBCA651-DD04-4FCE-B87A-A1736F77FBD6}"/>
              </a:ext>
            </a:extLst>
          </p:cNvPr>
          <p:cNvSpPr/>
          <p:nvPr/>
        </p:nvSpPr>
        <p:spPr>
          <a:xfrm>
            <a:off x="1199284" y="1068578"/>
            <a:ext cx="979343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100" dirty="0">
                <a:latin typeface="Open Sans" panose="020B0606030504020204" pitchFamily="34" charset="0"/>
              </a:rPr>
              <a:t>Interest is extremely high and people are passionate about staying informed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100" dirty="0">
                <a:latin typeface="Open Sans" panose="020B0606030504020204" pitchFamily="34" charset="0"/>
              </a:rPr>
              <a:t>on where the candidates stand on today’s issues</a:t>
            </a:r>
          </a:p>
        </p:txBody>
      </p:sp>
      <p:grpSp>
        <p:nvGrpSpPr>
          <p:cNvPr id="15" name="Group 14">
            <a:extLst>
              <a:ext uri="{FF2B5EF4-FFF2-40B4-BE49-F238E27FC236}">
                <a16:creationId xmlns:a16="http://schemas.microsoft.com/office/drawing/2014/main" id="{CA357537-E2F7-4271-BFD3-C3C051B64DB1}"/>
              </a:ext>
            </a:extLst>
          </p:cNvPr>
          <p:cNvGrpSpPr/>
          <p:nvPr/>
        </p:nvGrpSpPr>
        <p:grpSpPr>
          <a:xfrm>
            <a:off x="3171340" y="1972173"/>
            <a:ext cx="5849320" cy="1193060"/>
            <a:chOff x="3171340" y="1972173"/>
            <a:chExt cx="5849320" cy="1193060"/>
          </a:xfrm>
        </p:grpSpPr>
        <p:grpSp>
          <p:nvGrpSpPr>
            <p:cNvPr id="10" name="Group 9">
              <a:extLst>
                <a:ext uri="{FF2B5EF4-FFF2-40B4-BE49-F238E27FC236}">
                  <a16:creationId xmlns:a16="http://schemas.microsoft.com/office/drawing/2014/main" id="{6FD7AC60-C5B8-4915-BC9D-453F793ABC51}"/>
                </a:ext>
              </a:extLst>
            </p:cNvPr>
            <p:cNvGrpSpPr/>
            <p:nvPr/>
          </p:nvGrpSpPr>
          <p:grpSpPr>
            <a:xfrm>
              <a:off x="3171340" y="1972173"/>
              <a:ext cx="5849320" cy="1193060"/>
              <a:chOff x="3912973" y="1101753"/>
              <a:chExt cx="7077677" cy="1443603"/>
            </a:xfrm>
          </p:grpSpPr>
          <p:grpSp>
            <p:nvGrpSpPr>
              <p:cNvPr id="5" name="Group 4">
                <a:extLst>
                  <a:ext uri="{FF2B5EF4-FFF2-40B4-BE49-F238E27FC236}">
                    <a16:creationId xmlns:a16="http://schemas.microsoft.com/office/drawing/2014/main" id="{F8D2CF43-4D7C-49CD-9D1C-5B7C12AE2462}"/>
                  </a:ext>
                </a:extLst>
              </p:cNvPr>
              <p:cNvGrpSpPr/>
              <p:nvPr/>
            </p:nvGrpSpPr>
            <p:grpSpPr>
              <a:xfrm>
                <a:off x="3998999" y="1198074"/>
                <a:ext cx="6905625" cy="1250961"/>
                <a:chOff x="3998999" y="1232225"/>
                <a:chExt cx="6905625" cy="1250961"/>
              </a:xfrm>
            </p:grpSpPr>
            <p:pic>
              <p:nvPicPr>
                <p:cNvPr id="2" name="Picture 1">
                  <a:extLst>
                    <a:ext uri="{FF2B5EF4-FFF2-40B4-BE49-F238E27FC236}">
                      <a16:creationId xmlns:a16="http://schemas.microsoft.com/office/drawing/2014/main" id="{8BB4C075-54DD-4EDE-B6BA-890EF01CE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8999" y="1521161"/>
                  <a:ext cx="6905625" cy="962025"/>
                </a:xfrm>
                <a:prstGeom prst="rect">
                  <a:avLst/>
                </a:prstGeom>
              </p:spPr>
            </p:pic>
            <p:pic>
              <p:nvPicPr>
                <p:cNvPr id="3" name="Picture 2" descr="Image result for fortune logo">
                  <a:extLst>
                    <a:ext uri="{FF2B5EF4-FFF2-40B4-BE49-F238E27FC236}">
                      <a16:creationId xmlns:a16="http://schemas.microsoft.com/office/drawing/2014/main" id="{6B627C83-3AD9-49E5-B8D2-7B31807A6B6A}"/>
                    </a:ext>
                  </a:extLst>
                </p:cNvPr>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71593" y="1232225"/>
                  <a:ext cx="1160437" cy="29661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Rounded Corners 20">
                <a:extLst>
                  <a:ext uri="{FF2B5EF4-FFF2-40B4-BE49-F238E27FC236}">
                    <a16:creationId xmlns:a16="http://schemas.microsoft.com/office/drawing/2014/main" id="{FD87749C-E20D-4BD2-9F6D-5FB6D4023400}"/>
                  </a:ext>
                </a:extLst>
              </p:cNvPr>
              <p:cNvSpPr/>
              <p:nvPr/>
            </p:nvSpPr>
            <p:spPr>
              <a:xfrm>
                <a:off x="3912973" y="1101753"/>
                <a:ext cx="7077677" cy="1443603"/>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27FC6D52-AECE-42FC-90E1-972F49934CA5}"/>
                </a:ext>
              </a:extLst>
            </p:cNvPr>
            <p:cNvSpPr txBox="1"/>
            <p:nvPr/>
          </p:nvSpPr>
          <p:spPr>
            <a:xfrm>
              <a:off x="6575520" y="2031679"/>
              <a:ext cx="1110762" cy="276999"/>
            </a:xfrm>
            <a:prstGeom prst="rect">
              <a:avLst/>
            </a:prstGeom>
            <a:noFill/>
          </p:spPr>
          <p:txBody>
            <a:bodyPr wrap="square" rtlCol="0">
              <a:spAutoFit/>
            </a:bodyPr>
            <a:lstStyle/>
            <a:p>
              <a:r>
                <a:rPr lang="en-US" sz="1200" b="1" dirty="0">
                  <a:latin typeface="Open Sans Semibold" panose="020B0706030804020204" pitchFamily="34" charset="0"/>
                  <a:ea typeface="Open Sans Semibold" panose="020B0706030804020204" pitchFamily="34" charset="0"/>
                  <a:cs typeface="Open Sans Semibold" panose="020B0706030804020204" pitchFamily="34" charset="0"/>
                </a:rPr>
                <a:t>Jul 17, 2019</a:t>
              </a:r>
            </a:p>
          </p:txBody>
        </p:sp>
      </p:grpSp>
      <p:grpSp>
        <p:nvGrpSpPr>
          <p:cNvPr id="17" name="Group 16">
            <a:extLst>
              <a:ext uri="{FF2B5EF4-FFF2-40B4-BE49-F238E27FC236}">
                <a16:creationId xmlns:a16="http://schemas.microsoft.com/office/drawing/2014/main" id="{9EEB436F-FF67-42C6-8659-469459F3333A}"/>
              </a:ext>
            </a:extLst>
          </p:cNvPr>
          <p:cNvGrpSpPr/>
          <p:nvPr/>
        </p:nvGrpSpPr>
        <p:grpSpPr>
          <a:xfrm>
            <a:off x="2557162" y="3356152"/>
            <a:ext cx="7077677" cy="1443603"/>
            <a:chOff x="2557162" y="3356152"/>
            <a:chExt cx="7077677" cy="1443603"/>
          </a:xfrm>
        </p:grpSpPr>
        <p:grpSp>
          <p:nvGrpSpPr>
            <p:cNvPr id="29" name="Group 28">
              <a:extLst>
                <a:ext uri="{FF2B5EF4-FFF2-40B4-BE49-F238E27FC236}">
                  <a16:creationId xmlns:a16="http://schemas.microsoft.com/office/drawing/2014/main" id="{520431FC-79C2-48D9-8D02-01A84575FCAE}"/>
                </a:ext>
              </a:extLst>
            </p:cNvPr>
            <p:cNvGrpSpPr/>
            <p:nvPr/>
          </p:nvGrpSpPr>
          <p:grpSpPr>
            <a:xfrm>
              <a:off x="2557162" y="3356152"/>
              <a:ext cx="7077677" cy="1443603"/>
              <a:chOff x="5321671" y="4017010"/>
              <a:chExt cx="5317564" cy="1084600"/>
            </a:xfrm>
          </p:grpSpPr>
          <p:grpSp>
            <p:nvGrpSpPr>
              <p:cNvPr id="9" name="Group 8">
                <a:extLst>
                  <a:ext uri="{FF2B5EF4-FFF2-40B4-BE49-F238E27FC236}">
                    <a16:creationId xmlns:a16="http://schemas.microsoft.com/office/drawing/2014/main" id="{73D6D2F6-FA6F-43F1-9C74-4A50A13B90EE}"/>
                  </a:ext>
                </a:extLst>
              </p:cNvPr>
              <p:cNvGrpSpPr/>
              <p:nvPr/>
            </p:nvGrpSpPr>
            <p:grpSpPr>
              <a:xfrm>
                <a:off x="5407789" y="4117408"/>
                <a:ext cx="5231445" cy="919407"/>
                <a:chOff x="2299777" y="3767210"/>
                <a:chExt cx="5231445" cy="919407"/>
              </a:xfrm>
            </p:grpSpPr>
            <p:pic>
              <p:nvPicPr>
                <p:cNvPr id="8" name="Picture 7">
                  <a:extLst>
                    <a:ext uri="{FF2B5EF4-FFF2-40B4-BE49-F238E27FC236}">
                      <a16:creationId xmlns:a16="http://schemas.microsoft.com/office/drawing/2014/main" id="{F2AD7C36-CE67-4369-9C86-DBCDC0427C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9777" y="4041422"/>
                  <a:ext cx="5231445" cy="645195"/>
                </a:xfrm>
                <a:prstGeom prst="rect">
                  <a:avLst/>
                </a:prstGeom>
              </p:spPr>
            </p:pic>
            <p:pic>
              <p:nvPicPr>
                <p:cNvPr id="1028" name="Picture 4" descr="Image result for cnn logo">
                  <a:extLst>
                    <a:ext uri="{FF2B5EF4-FFF2-40B4-BE49-F238E27FC236}">
                      <a16:creationId xmlns:a16="http://schemas.microsoft.com/office/drawing/2014/main" id="{0DE2BFC8-0FBE-4AF6-B983-1F39B888597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7231" y="3767210"/>
                  <a:ext cx="528395" cy="24570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Rounded Corners 10">
                <a:extLst>
                  <a:ext uri="{FF2B5EF4-FFF2-40B4-BE49-F238E27FC236}">
                    <a16:creationId xmlns:a16="http://schemas.microsoft.com/office/drawing/2014/main" id="{316A4E29-2D42-4FF6-BAFE-F9DB58FA870D}"/>
                  </a:ext>
                </a:extLst>
              </p:cNvPr>
              <p:cNvSpPr/>
              <p:nvPr/>
            </p:nvSpPr>
            <p:spPr>
              <a:xfrm>
                <a:off x="5321671" y="4017010"/>
                <a:ext cx="5317564" cy="1084600"/>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B055C351-BC48-4894-9C1F-6C7678A2083D}"/>
                </a:ext>
              </a:extLst>
            </p:cNvPr>
            <p:cNvSpPr txBox="1"/>
            <p:nvPr/>
          </p:nvSpPr>
          <p:spPr>
            <a:xfrm>
              <a:off x="3438240" y="3491517"/>
              <a:ext cx="1110762" cy="276999"/>
            </a:xfrm>
            <a:prstGeom prst="rect">
              <a:avLst/>
            </a:prstGeom>
            <a:noFill/>
          </p:spPr>
          <p:txBody>
            <a:bodyPr wrap="square" rtlCol="0">
              <a:spAutoFit/>
            </a:bodyPr>
            <a:lstStyle/>
            <a:p>
              <a:r>
                <a:rPr lang="en-US" sz="1200" b="1" dirty="0">
                  <a:latin typeface="Open Sans Semibold" panose="020B0706030804020204" pitchFamily="34" charset="0"/>
                  <a:ea typeface="Open Sans Semibold" panose="020B0706030804020204" pitchFamily="34" charset="0"/>
                  <a:cs typeface="Open Sans Semibold" panose="020B0706030804020204" pitchFamily="34" charset="0"/>
                </a:rPr>
                <a:t>Jun 27, 2019</a:t>
              </a:r>
            </a:p>
          </p:txBody>
        </p:sp>
      </p:grpSp>
      <p:grpSp>
        <p:nvGrpSpPr>
          <p:cNvPr id="18" name="Group 17">
            <a:extLst>
              <a:ext uri="{FF2B5EF4-FFF2-40B4-BE49-F238E27FC236}">
                <a16:creationId xmlns:a16="http://schemas.microsoft.com/office/drawing/2014/main" id="{DB5A6189-DC0E-4084-838A-3228DD1DE4CF}"/>
              </a:ext>
            </a:extLst>
          </p:cNvPr>
          <p:cNvGrpSpPr/>
          <p:nvPr/>
        </p:nvGrpSpPr>
        <p:grpSpPr>
          <a:xfrm>
            <a:off x="1167282" y="5054970"/>
            <a:ext cx="9857436" cy="1020198"/>
            <a:chOff x="1167282" y="5054970"/>
            <a:chExt cx="9857436" cy="1020198"/>
          </a:xfrm>
        </p:grpSpPr>
        <p:grpSp>
          <p:nvGrpSpPr>
            <p:cNvPr id="16" name="Group 15">
              <a:extLst>
                <a:ext uri="{FF2B5EF4-FFF2-40B4-BE49-F238E27FC236}">
                  <a16:creationId xmlns:a16="http://schemas.microsoft.com/office/drawing/2014/main" id="{D73B0097-5F8E-4B41-B67E-51D465215F75}"/>
                </a:ext>
              </a:extLst>
            </p:cNvPr>
            <p:cNvGrpSpPr/>
            <p:nvPr/>
          </p:nvGrpSpPr>
          <p:grpSpPr>
            <a:xfrm>
              <a:off x="1167282" y="5054970"/>
              <a:ext cx="9857436" cy="1020198"/>
              <a:chOff x="484938" y="1204536"/>
              <a:chExt cx="6732761" cy="696809"/>
            </a:xfrm>
          </p:grpSpPr>
          <p:grpSp>
            <p:nvGrpSpPr>
              <p:cNvPr id="7" name="Group 6">
                <a:extLst>
                  <a:ext uri="{FF2B5EF4-FFF2-40B4-BE49-F238E27FC236}">
                    <a16:creationId xmlns:a16="http://schemas.microsoft.com/office/drawing/2014/main" id="{F811BA1B-DDBF-4D21-B57D-B0DC3018D494}"/>
                  </a:ext>
                </a:extLst>
              </p:cNvPr>
              <p:cNvGrpSpPr/>
              <p:nvPr/>
            </p:nvGrpSpPr>
            <p:grpSpPr>
              <a:xfrm>
                <a:off x="484938" y="1298010"/>
                <a:ext cx="6689045" cy="590691"/>
                <a:chOff x="888387" y="1162714"/>
                <a:chExt cx="6689045" cy="590691"/>
              </a:xfrm>
            </p:grpSpPr>
            <p:pic>
              <p:nvPicPr>
                <p:cNvPr id="4" name="Picture 3">
                  <a:extLst>
                    <a:ext uri="{FF2B5EF4-FFF2-40B4-BE49-F238E27FC236}">
                      <a16:creationId xmlns:a16="http://schemas.microsoft.com/office/drawing/2014/main" id="{0311AABB-9CB5-440B-8FD3-9BDDEFA052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387" y="1309834"/>
                  <a:ext cx="6689045" cy="443571"/>
                </a:xfrm>
                <a:prstGeom prst="rect">
                  <a:avLst/>
                </a:prstGeom>
              </p:spPr>
            </p:pic>
            <p:pic>
              <p:nvPicPr>
                <p:cNvPr id="1026" name="Picture 2" descr="Image result for la times logo">
                  <a:extLst>
                    <a:ext uri="{FF2B5EF4-FFF2-40B4-BE49-F238E27FC236}">
                      <a16:creationId xmlns:a16="http://schemas.microsoft.com/office/drawing/2014/main" id="{0AFFB7DB-E16B-4CBD-9734-AEF032F7E9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4335" y="1162714"/>
                  <a:ext cx="1647513" cy="20722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5">
                <a:extLst>
                  <a:ext uri="{FF2B5EF4-FFF2-40B4-BE49-F238E27FC236}">
                    <a16:creationId xmlns:a16="http://schemas.microsoft.com/office/drawing/2014/main" id="{CA252A19-4A69-45E1-8FFB-16CA7B1467A2}"/>
                  </a:ext>
                </a:extLst>
              </p:cNvPr>
              <p:cNvSpPr/>
              <p:nvPr/>
            </p:nvSpPr>
            <p:spPr>
              <a:xfrm>
                <a:off x="528654" y="1204536"/>
                <a:ext cx="6689045" cy="696809"/>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069E9A35-6639-40A7-9566-409EBA173A59}"/>
                </a:ext>
              </a:extLst>
            </p:cNvPr>
            <p:cNvSpPr txBox="1"/>
            <p:nvPr/>
          </p:nvSpPr>
          <p:spPr>
            <a:xfrm>
              <a:off x="3749165" y="5191825"/>
              <a:ext cx="1110762" cy="276999"/>
            </a:xfrm>
            <a:prstGeom prst="rect">
              <a:avLst/>
            </a:prstGeom>
            <a:noFill/>
          </p:spPr>
          <p:txBody>
            <a:bodyPr wrap="square" rtlCol="0">
              <a:spAutoFit/>
            </a:bodyPr>
            <a:lstStyle/>
            <a:p>
              <a:r>
                <a:rPr lang="en-US" sz="1200" b="1" dirty="0">
                  <a:latin typeface="Open Sans Semibold" panose="020B0706030804020204" pitchFamily="34" charset="0"/>
                  <a:ea typeface="Open Sans Semibold" panose="020B0706030804020204" pitchFamily="34" charset="0"/>
                  <a:cs typeface="Open Sans Semibold" panose="020B0706030804020204" pitchFamily="34" charset="0"/>
                </a:rPr>
                <a:t>Jun 28, 2019</a:t>
              </a:r>
            </a:p>
          </p:txBody>
        </p:sp>
      </p:grpSp>
      <p:sp>
        <p:nvSpPr>
          <p:cNvPr id="31" name="Rectangle 30">
            <a:extLst>
              <a:ext uri="{FF2B5EF4-FFF2-40B4-BE49-F238E27FC236}">
                <a16:creationId xmlns:a16="http://schemas.microsoft.com/office/drawing/2014/main" id="{3D7A4F79-F580-4529-AD58-70C03A15C67B}"/>
              </a:ext>
            </a:extLst>
          </p:cNvPr>
          <p:cNvSpPr/>
          <p:nvPr/>
        </p:nvSpPr>
        <p:spPr>
          <a:xfrm>
            <a:off x="3060101" y="6625058"/>
            <a:ext cx="6071799" cy="215444"/>
          </a:xfrm>
          <a:prstGeom prst="rect">
            <a:avLst/>
          </a:prstGeom>
        </p:spPr>
        <p:txBody>
          <a:bodyPr wrap="square">
            <a:spAutoFit/>
          </a:bodyPr>
          <a:lstStyle/>
          <a:p>
            <a:pPr algn="ctr"/>
            <a:r>
              <a:rPr lang="en-US" sz="800" i="1" dirty="0">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CA7E1260-F598-47B2-AF81-9BD3AA71CAC4}"/>
              </a:ext>
            </a:extLst>
          </p:cNvPr>
          <p:cNvSpPr/>
          <p:nvPr/>
        </p:nvSpPr>
        <p:spPr>
          <a:xfrm>
            <a:off x="181162" y="6315349"/>
            <a:ext cx="11024718" cy="230832"/>
          </a:xfrm>
          <a:prstGeom prst="rect">
            <a:avLst/>
          </a:prstGeom>
        </p:spPr>
        <p:txBody>
          <a:bodyPr wrap="square">
            <a:spAutoFit/>
          </a:bodyPr>
          <a:lstStyle/>
          <a:p>
            <a:r>
              <a:rPr lang="en-US" sz="900" dirty="0">
                <a:latin typeface="Open Sans" panose="020B0606030504020204" pitchFamily="34" charset="0"/>
                <a:ea typeface="Open Sans" panose="020B0606030504020204" pitchFamily="34" charset="0"/>
                <a:cs typeface="Open Sans" panose="020B0606030504020204" pitchFamily="34" charset="0"/>
              </a:rPr>
              <a:t>Note: Super Bowl LIII (2019) </a:t>
            </a:r>
            <a:r>
              <a:rPr lang="en-US" sz="900" dirty="0" err="1">
                <a:latin typeface="Open Sans" panose="020B0606030504020204" pitchFamily="34" charset="0"/>
                <a:ea typeface="Open Sans" panose="020B0606030504020204" pitchFamily="34" charset="0"/>
                <a:cs typeface="Open Sans" panose="020B0606030504020204" pitchFamily="34" charset="0"/>
              </a:rPr>
              <a:t>cume</a:t>
            </a:r>
            <a:r>
              <a:rPr lang="en-US" sz="900" dirty="0">
                <a:latin typeface="Open Sans" panose="020B0606030504020204" pitchFamily="34" charset="0"/>
                <a:ea typeface="Open Sans" panose="020B0606030504020204" pitchFamily="34" charset="0"/>
                <a:cs typeface="Open Sans" panose="020B0606030504020204" pitchFamily="34" charset="0"/>
              </a:rPr>
              <a:t> A18+ audience was 106.4 MM per VAB analysis of Nielsen </a:t>
            </a:r>
            <a:r>
              <a:rPr lang="en-US" sz="900" dirty="0" err="1">
                <a:latin typeface="Open Sans" panose="020B0606030504020204" pitchFamily="34" charset="0"/>
                <a:ea typeface="Open Sans" panose="020B0606030504020204" pitchFamily="34" charset="0"/>
                <a:cs typeface="Open Sans" panose="020B0606030504020204" pitchFamily="34" charset="0"/>
              </a:rPr>
              <a:t>NPower</a:t>
            </a:r>
            <a:r>
              <a:rPr lang="en-US" sz="900" dirty="0">
                <a:latin typeface="Open Sans" panose="020B0606030504020204" pitchFamily="34" charset="0"/>
                <a:ea typeface="Open Sans" panose="020B0606030504020204" pitchFamily="34" charset="0"/>
                <a:cs typeface="Open Sans" panose="020B0606030504020204" pitchFamily="34" charset="0"/>
              </a:rPr>
              <a:t> R&amp;F Program Report.</a:t>
            </a:r>
            <a:endParaRPr lang="en-US" sz="900" dirty="0"/>
          </a:p>
        </p:txBody>
      </p:sp>
    </p:spTree>
    <p:extLst>
      <p:ext uri="{BB962C8B-B14F-4D97-AF65-F5344CB8AC3E}">
        <p14:creationId xmlns:p14="http://schemas.microsoft.com/office/powerpoint/2010/main" val="190216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78190AF9-E95C-47B2-BE44-55572717C19C}"/>
              </a:ext>
            </a:extLst>
          </p:cNvPr>
          <p:cNvGrpSpPr/>
          <p:nvPr/>
        </p:nvGrpSpPr>
        <p:grpSpPr>
          <a:xfrm>
            <a:off x="7865344" y="4812900"/>
            <a:ext cx="2867414" cy="1292907"/>
            <a:chOff x="7299106" y="4904159"/>
            <a:chExt cx="2867414" cy="1292907"/>
          </a:xfrm>
        </p:grpSpPr>
        <p:sp>
          <p:nvSpPr>
            <p:cNvPr id="79" name="Rectangle: Rounded Corners 78">
              <a:extLst>
                <a:ext uri="{FF2B5EF4-FFF2-40B4-BE49-F238E27FC236}">
                  <a16:creationId xmlns:a16="http://schemas.microsoft.com/office/drawing/2014/main" id="{413D2A6B-86D2-4EAB-A400-5E0CE5BEAD3C}"/>
                </a:ext>
              </a:extLst>
            </p:cNvPr>
            <p:cNvSpPr/>
            <p:nvPr/>
          </p:nvSpPr>
          <p:spPr>
            <a:xfrm>
              <a:off x="7299106" y="4904159"/>
              <a:ext cx="2823706" cy="1280717"/>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43B39452-0788-4305-ADDD-686F33F5ED1E}"/>
                </a:ext>
              </a:extLst>
            </p:cNvPr>
            <p:cNvSpPr txBox="1"/>
            <p:nvPr/>
          </p:nvSpPr>
          <p:spPr>
            <a:xfrm>
              <a:off x="7321720" y="4926535"/>
              <a:ext cx="2844800" cy="461665"/>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2019 MLB Home Run Derby</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P2+ Avg Audience (000): </a:t>
              </a:r>
              <a:r>
                <a:rPr lang="en-US" sz="1200" u="sng" dirty="0">
                  <a:latin typeface="Open Sans" panose="020B0606030504020204" pitchFamily="34" charset="0"/>
                  <a:ea typeface="Open Sans" panose="020B0606030504020204" pitchFamily="34" charset="0"/>
                  <a:cs typeface="Open Sans" panose="020B0606030504020204" pitchFamily="34" charset="0"/>
                </a:rPr>
                <a:t>4,887</a:t>
              </a:r>
            </a:p>
          </p:txBody>
        </p:sp>
        <p:sp>
          <p:nvSpPr>
            <p:cNvPr id="81" name="TextBox 80">
              <a:extLst>
                <a:ext uri="{FF2B5EF4-FFF2-40B4-BE49-F238E27FC236}">
                  <a16:creationId xmlns:a16="http://schemas.microsoft.com/office/drawing/2014/main" id="{DFE1EE2F-74DD-4906-AC99-0B21465E70FF}"/>
                </a:ext>
              </a:extLst>
            </p:cNvPr>
            <p:cNvSpPr txBox="1"/>
            <p:nvPr/>
          </p:nvSpPr>
          <p:spPr>
            <a:xfrm>
              <a:off x="7315771" y="5920067"/>
              <a:ext cx="280704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July 8, 2019</a:t>
              </a:r>
            </a:p>
          </p:txBody>
        </p:sp>
      </p:grpSp>
      <p:pic>
        <p:nvPicPr>
          <p:cNvPr id="3" name="Picture 2">
            <a:extLst>
              <a:ext uri="{FF2B5EF4-FFF2-40B4-BE49-F238E27FC236}">
                <a16:creationId xmlns:a16="http://schemas.microsoft.com/office/drawing/2014/main" id="{5B64B03F-79F0-4D48-B846-09CA8E8477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9355" y="5289368"/>
            <a:ext cx="960130" cy="540073"/>
          </a:xfrm>
          <a:prstGeom prst="roundRect">
            <a:avLst/>
          </a:prstGeom>
          <a:noFill/>
          <a:ln>
            <a:noFill/>
          </a:ln>
        </p:spPr>
      </p:pic>
      <p:sp>
        <p:nvSpPr>
          <p:cNvPr id="13" name="Slide Number Placeholder 5">
            <a:extLst>
              <a:ext uri="{FF2B5EF4-FFF2-40B4-BE49-F238E27FC236}">
                <a16:creationId xmlns:a16="http://schemas.microsoft.com/office/drawing/2014/main" id="{9ADB2B15-92E6-4C51-AB83-3255B16AA79C}"/>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4" name="Picture 13">
            <a:extLst>
              <a:ext uri="{FF2B5EF4-FFF2-40B4-BE49-F238E27FC236}">
                <a16:creationId xmlns:a16="http://schemas.microsoft.com/office/drawing/2014/main" id="{EF8DFC88-C610-4687-B02C-8F30846A61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19" name="Rectangle 18">
            <a:extLst>
              <a:ext uri="{FF2B5EF4-FFF2-40B4-BE49-F238E27FC236}">
                <a16:creationId xmlns:a16="http://schemas.microsoft.com/office/drawing/2014/main" id="{865EAAD8-508F-4B1A-886B-CFC191114A23}"/>
              </a:ext>
            </a:extLst>
          </p:cNvPr>
          <p:cNvSpPr/>
          <p:nvPr/>
        </p:nvSpPr>
        <p:spPr>
          <a:xfrm>
            <a:off x="216881" y="134850"/>
            <a:ext cx="11975120" cy="86177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500" spc="-100" dirty="0">
                <a:solidFill>
                  <a:prstClr val="black"/>
                </a:solidFill>
                <a:latin typeface="Open Sans" panose="020B0606030504020204" pitchFamily="34" charset="0"/>
              </a:rPr>
              <a:t>From A Broader Perspective, Politically-Charged News Events Have Also Become Major Televised Spectacles In Their Own Right And Are On Par With Big Sporting Events</a:t>
            </a:r>
          </a:p>
        </p:txBody>
      </p:sp>
      <p:sp>
        <p:nvSpPr>
          <p:cNvPr id="20" name="Rectangle 19">
            <a:extLst>
              <a:ext uri="{FF2B5EF4-FFF2-40B4-BE49-F238E27FC236}">
                <a16:creationId xmlns:a16="http://schemas.microsoft.com/office/drawing/2014/main" id="{80FC30D4-141D-4973-A4D5-B972A2ABE665}"/>
              </a:ext>
            </a:extLst>
          </p:cNvPr>
          <p:cNvSpPr/>
          <p:nvPr/>
        </p:nvSpPr>
        <p:spPr>
          <a:xfrm>
            <a:off x="2055218" y="6649838"/>
            <a:ext cx="8081565" cy="215444"/>
          </a:xfrm>
          <a:prstGeom prst="rect">
            <a:avLst/>
          </a:prstGeom>
        </p:spPr>
        <p:txBody>
          <a:bodyPr wrap="square">
            <a:spAutoFit/>
          </a:bodyPr>
          <a:lstStyle/>
          <a:p>
            <a:pPr algn="ctr"/>
            <a:r>
              <a:rPr lang="en-US" sz="800" i="1" dirty="0">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16" name="Group 15">
            <a:extLst>
              <a:ext uri="{FF2B5EF4-FFF2-40B4-BE49-F238E27FC236}">
                <a16:creationId xmlns:a16="http://schemas.microsoft.com/office/drawing/2014/main" id="{D55A9C90-CAD5-4F60-A522-96678F757AA6}"/>
              </a:ext>
            </a:extLst>
          </p:cNvPr>
          <p:cNvGrpSpPr/>
          <p:nvPr/>
        </p:nvGrpSpPr>
        <p:grpSpPr>
          <a:xfrm>
            <a:off x="8124450" y="1163634"/>
            <a:ext cx="3583491" cy="837200"/>
            <a:chOff x="453249" y="3753203"/>
            <a:chExt cx="3583491" cy="837200"/>
          </a:xfrm>
        </p:grpSpPr>
        <p:sp>
          <p:nvSpPr>
            <p:cNvPr id="35" name="Rectangle: Rounded Corners 34">
              <a:extLst>
                <a:ext uri="{FF2B5EF4-FFF2-40B4-BE49-F238E27FC236}">
                  <a16:creationId xmlns:a16="http://schemas.microsoft.com/office/drawing/2014/main" id="{1812DC59-CE06-4A33-8DC7-2859E5BB583C}"/>
                </a:ext>
              </a:extLst>
            </p:cNvPr>
            <p:cNvSpPr/>
            <p:nvPr/>
          </p:nvSpPr>
          <p:spPr>
            <a:xfrm>
              <a:off x="453249" y="3753203"/>
              <a:ext cx="3583491" cy="837200"/>
            </a:xfrm>
            <a:prstGeom prst="roundRect">
              <a:avLst/>
            </a:prstGeom>
            <a:solidFill>
              <a:schemeClr val="bg1"/>
            </a:solid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661DED58-8280-49C7-9B74-6C2F49D11643}"/>
                </a:ext>
              </a:extLst>
            </p:cNvPr>
            <p:cNvGrpSpPr/>
            <p:nvPr/>
          </p:nvGrpSpPr>
          <p:grpSpPr>
            <a:xfrm>
              <a:off x="537141" y="3836079"/>
              <a:ext cx="3397243" cy="680323"/>
              <a:chOff x="551528" y="3827153"/>
              <a:chExt cx="3397243" cy="680323"/>
            </a:xfrm>
          </p:grpSpPr>
          <p:pic>
            <p:nvPicPr>
              <p:cNvPr id="28" name="Picture 27">
                <a:extLst>
                  <a:ext uri="{FF2B5EF4-FFF2-40B4-BE49-F238E27FC236}">
                    <a16:creationId xmlns:a16="http://schemas.microsoft.com/office/drawing/2014/main" id="{DA462705-0747-4BD3-87C6-F2610499A6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528" y="4067167"/>
                <a:ext cx="3397243" cy="440309"/>
              </a:xfrm>
              <a:prstGeom prst="rect">
                <a:avLst/>
              </a:prstGeom>
            </p:spPr>
          </p:pic>
          <p:pic>
            <p:nvPicPr>
              <p:cNvPr id="1030" name="Picture 6" descr="Image result for marketwatch logo">
                <a:extLst>
                  <a:ext uri="{FF2B5EF4-FFF2-40B4-BE49-F238E27FC236}">
                    <a16:creationId xmlns:a16="http://schemas.microsoft.com/office/drawing/2014/main" id="{463F28F7-EB7F-4C18-BDB4-F3F5DBCC1615}"/>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t="35009" b="33315"/>
              <a:stretch/>
            </p:blipFill>
            <p:spPr bwMode="auto">
              <a:xfrm>
                <a:off x="551851" y="3834001"/>
                <a:ext cx="1158406" cy="20385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D550BFFC-1FAF-459C-90C6-9183A16572BB}"/>
                  </a:ext>
                </a:extLst>
              </p:cNvPr>
              <p:cNvSpPr txBox="1"/>
              <p:nvPr/>
            </p:nvSpPr>
            <p:spPr>
              <a:xfrm>
                <a:off x="1656559" y="3827153"/>
                <a:ext cx="1110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Feb</a:t>
                </a: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6, 2019</a:t>
                </a:r>
              </a:p>
            </p:txBody>
          </p:sp>
        </p:grpSp>
      </p:grpSp>
      <p:grpSp>
        <p:nvGrpSpPr>
          <p:cNvPr id="7" name="Group 6">
            <a:extLst>
              <a:ext uri="{FF2B5EF4-FFF2-40B4-BE49-F238E27FC236}">
                <a16:creationId xmlns:a16="http://schemas.microsoft.com/office/drawing/2014/main" id="{A30A6EDE-E8C4-4057-921A-03D2897F1A8A}"/>
              </a:ext>
            </a:extLst>
          </p:cNvPr>
          <p:cNvGrpSpPr/>
          <p:nvPr/>
        </p:nvGrpSpPr>
        <p:grpSpPr>
          <a:xfrm>
            <a:off x="216881" y="1126824"/>
            <a:ext cx="4303887" cy="882366"/>
            <a:chOff x="1547980" y="1486980"/>
            <a:chExt cx="4303887" cy="882366"/>
          </a:xfrm>
        </p:grpSpPr>
        <p:sp>
          <p:nvSpPr>
            <p:cNvPr id="15" name="Rectangle: Rounded Corners 14">
              <a:extLst>
                <a:ext uri="{FF2B5EF4-FFF2-40B4-BE49-F238E27FC236}">
                  <a16:creationId xmlns:a16="http://schemas.microsoft.com/office/drawing/2014/main" id="{4B28B208-E419-408A-8CF3-3D6EA63CAB9B}"/>
                </a:ext>
              </a:extLst>
            </p:cNvPr>
            <p:cNvSpPr/>
            <p:nvPr/>
          </p:nvSpPr>
          <p:spPr>
            <a:xfrm>
              <a:off x="1547980" y="1486980"/>
              <a:ext cx="4303887" cy="882366"/>
            </a:xfrm>
            <a:prstGeom prst="roundRect">
              <a:avLst/>
            </a:prstGeom>
            <a:solidFill>
              <a:schemeClr val="bg1"/>
            </a:solid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C192C62-E227-4D45-AB90-7EC71BFB46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0650" y="1754936"/>
              <a:ext cx="4034742" cy="565394"/>
            </a:xfrm>
            <a:prstGeom prst="rect">
              <a:avLst/>
            </a:prstGeom>
          </p:spPr>
        </p:pic>
        <p:pic>
          <p:nvPicPr>
            <p:cNvPr id="3074" name="Picture 2" descr="Related image">
              <a:extLst>
                <a:ext uri="{FF2B5EF4-FFF2-40B4-BE49-F238E27FC236}">
                  <a16:creationId xmlns:a16="http://schemas.microsoft.com/office/drawing/2014/main" id="{78616BB9-6767-44D0-913B-DE25F3ACB533}"/>
                </a:ext>
              </a:extLst>
            </p:cNvPr>
            <p:cNvPicPr>
              <a:picLocks noChangeAspect="1" noChangeArrowheads="1"/>
            </p:cNvPicPr>
            <p:nvPr/>
          </p:nvPicPr>
          <p:blipFill rotWithShape="1">
            <a:blip r:embed="rId8" cstate="email">
              <a:clrChange>
                <a:clrFrom>
                  <a:srgbClr val="F4F4F4"/>
                </a:clrFrom>
                <a:clrTo>
                  <a:srgbClr val="F4F4F4">
                    <a:alpha val="0"/>
                  </a:srgbClr>
                </a:clrTo>
              </a:clrChange>
              <a:extLst>
                <a:ext uri="{28A0092B-C50C-407E-A947-70E740481C1C}">
                  <a14:useLocalDpi xmlns:a14="http://schemas.microsoft.com/office/drawing/2010/main"/>
                </a:ext>
              </a:extLst>
            </a:blip>
            <a:srcRect/>
            <a:stretch/>
          </p:blipFill>
          <p:spPr bwMode="auto">
            <a:xfrm>
              <a:off x="1623783" y="1549270"/>
              <a:ext cx="1044392" cy="2272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A891F2-FFB2-49AD-9EEA-A5918B9E49D8}"/>
                </a:ext>
              </a:extLst>
            </p:cNvPr>
            <p:cNvSpPr txBox="1"/>
            <p:nvPr/>
          </p:nvSpPr>
          <p:spPr>
            <a:xfrm>
              <a:off x="2577198" y="1538449"/>
              <a:ext cx="1110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Jun 9, 2017</a:t>
              </a:r>
            </a:p>
          </p:txBody>
        </p:sp>
      </p:grpSp>
      <p:grpSp>
        <p:nvGrpSpPr>
          <p:cNvPr id="9" name="Group 8">
            <a:extLst>
              <a:ext uri="{FF2B5EF4-FFF2-40B4-BE49-F238E27FC236}">
                <a16:creationId xmlns:a16="http://schemas.microsoft.com/office/drawing/2014/main" id="{EF509C5F-FC5D-485E-8547-E22BDC08822B}"/>
              </a:ext>
            </a:extLst>
          </p:cNvPr>
          <p:cNvGrpSpPr/>
          <p:nvPr/>
        </p:nvGrpSpPr>
        <p:grpSpPr>
          <a:xfrm>
            <a:off x="4680976" y="1126824"/>
            <a:ext cx="3291001" cy="1062325"/>
            <a:chOff x="7022820" y="1145096"/>
            <a:chExt cx="2823706" cy="1062325"/>
          </a:xfrm>
        </p:grpSpPr>
        <p:sp>
          <p:nvSpPr>
            <p:cNvPr id="41" name="Rectangle: Rounded Corners 40">
              <a:extLst>
                <a:ext uri="{FF2B5EF4-FFF2-40B4-BE49-F238E27FC236}">
                  <a16:creationId xmlns:a16="http://schemas.microsoft.com/office/drawing/2014/main" id="{8EF5E1B1-9B1D-4A56-A443-88975474108F}"/>
                </a:ext>
              </a:extLst>
            </p:cNvPr>
            <p:cNvSpPr/>
            <p:nvPr/>
          </p:nvSpPr>
          <p:spPr>
            <a:xfrm>
              <a:off x="7022820" y="1145096"/>
              <a:ext cx="2823706" cy="1062325"/>
            </a:xfrm>
            <a:prstGeom prst="roundRect">
              <a:avLst/>
            </a:prstGeom>
            <a:solidFill>
              <a:schemeClr val="bg1"/>
            </a:solid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6FE97B3-4186-426B-AA48-B963315AE165}"/>
                </a:ext>
              </a:extLst>
            </p:cNvPr>
            <p:cNvGrpSpPr/>
            <p:nvPr/>
          </p:nvGrpSpPr>
          <p:grpSpPr>
            <a:xfrm>
              <a:off x="7146064" y="1198956"/>
              <a:ext cx="2577218" cy="954604"/>
              <a:chOff x="7164156" y="1252817"/>
              <a:chExt cx="2577218" cy="954604"/>
            </a:xfrm>
          </p:grpSpPr>
          <p:pic>
            <p:nvPicPr>
              <p:cNvPr id="32" name="Picture 31">
                <a:extLst>
                  <a:ext uri="{FF2B5EF4-FFF2-40B4-BE49-F238E27FC236}">
                    <a16:creationId xmlns:a16="http://schemas.microsoft.com/office/drawing/2014/main" id="{E7D3373C-739F-408F-8A11-6F629DAFFE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4156" y="1565136"/>
                <a:ext cx="2577218" cy="642285"/>
              </a:xfrm>
              <a:prstGeom prst="rect">
                <a:avLst/>
              </a:prstGeom>
            </p:spPr>
          </p:pic>
          <p:pic>
            <p:nvPicPr>
              <p:cNvPr id="1032" name="Picture 8" descr="Related image">
                <a:extLst>
                  <a:ext uri="{FF2B5EF4-FFF2-40B4-BE49-F238E27FC236}">
                    <a16:creationId xmlns:a16="http://schemas.microsoft.com/office/drawing/2014/main" id="{D63DEFB7-2730-4185-86F1-BBFA0C7BA8F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64156" y="1252817"/>
                <a:ext cx="637023" cy="25000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4E30F631-133F-4210-8583-B3602F547CA4}"/>
                  </a:ext>
                </a:extLst>
              </p:cNvPr>
              <p:cNvSpPr txBox="1"/>
              <p:nvPr/>
            </p:nvSpPr>
            <p:spPr>
              <a:xfrm>
                <a:off x="7793314" y="1275514"/>
                <a:ext cx="1110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Sep </a:t>
                </a:r>
                <a:r>
                  <a:rPr lang="en-US" sz="100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28</a:t>
                </a: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2018</a:t>
                </a:r>
              </a:p>
            </p:txBody>
          </p:sp>
        </p:grpSp>
      </p:grpSp>
      <p:grpSp>
        <p:nvGrpSpPr>
          <p:cNvPr id="27" name="Group 26">
            <a:extLst>
              <a:ext uri="{FF2B5EF4-FFF2-40B4-BE49-F238E27FC236}">
                <a16:creationId xmlns:a16="http://schemas.microsoft.com/office/drawing/2014/main" id="{84F3B2ED-C985-4369-8651-7BCCD9E15E77}"/>
              </a:ext>
            </a:extLst>
          </p:cNvPr>
          <p:cNvGrpSpPr/>
          <p:nvPr/>
        </p:nvGrpSpPr>
        <p:grpSpPr>
          <a:xfrm>
            <a:off x="1993172" y="3806478"/>
            <a:ext cx="3280450" cy="1062325"/>
            <a:chOff x="6094497" y="3598098"/>
            <a:chExt cx="3280450" cy="1062325"/>
          </a:xfrm>
        </p:grpSpPr>
        <p:sp>
          <p:nvSpPr>
            <p:cNvPr id="26" name="Rectangle: Rounded Corners 25">
              <a:extLst>
                <a:ext uri="{FF2B5EF4-FFF2-40B4-BE49-F238E27FC236}">
                  <a16:creationId xmlns:a16="http://schemas.microsoft.com/office/drawing/2014/main" id="{B544B2E0-F74B-4DB0-8F5E-EE73B4FD2B65}"/>
                </a:ext>
              </a:extLst>
            </p:cNvPr>
            <p:cNvSpPr/>
            <p:nvPr/>
          </p:nvSpPr>
          <p:spPr>
            <a:xfrm>
              <a:off x="6094497" y="3598098"/>
              <a:ext cx="3280450" cy="1062325"/>
            </a:xfrm>
            <a:prstGeom prst="roundRect">
              <a:avLst/>
            </a:prstGeom>
            <a:solidFill>
              <a:schemeClr val="bg1"/>
            </a:solid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93F6FFE-C4C8-4163-90E1-9BF1C23151FC}"/>
                </a:ext>
              </a:extLst>
            </p:cNvPr>
            <p:cNvGrpSpPr/>
            <p:nvPr/>
          </p:nvGrpSpPr>
          <p:grpSpPr>
            <a:xfrm>
              <a:off x="6170463" y="3658289"/>
              <a:ext cx="3171031" cy="898696"/>
              <a:chOff x="6170463" y="3621601"/>
              <a:chExt cx="3171031" cy="898696"/>
            </a:xfrm>
          </p:grpSpPr>
          <p:pic>
            <p:nvPicPr>
              <p:cNvPr id="12" name="Picture 11">
                <a:extLst>
                  <a:ext uri="{FF2B5EF4-FFF2-40B4-BE49-F238E27FC236}">
                    <a16:creationId xmlns:a16="http://schemas.microsoft.com/office/drawing/2014/main" id="{9467D887-9270-4E99-82D3-C98D8BB3AC6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70463" y="4088068"/>
                <a:ext cx="3171031" cy="432229"/>
              </a:xfrm>
              <a:prstGeom prst="rect">
                <a:avLst/>
              </a:prstGeom>
            </p:spPr>
          </p:pic>
          <p:pic>
            <p:nvPicPr>
              <p:cNvPr id="23" name="Picture 4" descr="Image result for hollywood reporter logo">
                <a:extLst>
                  <a:ext uri="{FF2B5EF4-FFF2-40B4-BE49-F238E27FC236}">
                    <a16:creationId xmlns:a16="http://schemas.microsoft.com/office/drawing/2014/main" id="{B05F92D5-ACB3-4187-9CA3-252C4E9B7AB7}"/>
                  </a:ext>
                </a:extLst>
              </p:cNvPr>
              <p:cNvPicPr>
                <a:picLocks noChangeAspect="1" noChangeArrowheads="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211174" y="3621601"/>
                <a:ext cx="1048441" cy="46209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06FC2078-CF11-4ECD-ADFC-12723929FE23}"/>
                  </a:ext>
                </a:extLst>
              </p:cNvPr>
              <p:cNvSpPr txBox="1"/>
              <p:nvPr/>
            </p:nvSpPr>
            <p:spPr>
              <a:xfrm>
                <a:off x="7259614" y="3740769"/>
                <a:ext cx="1110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Feb</a:t>
                </a: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00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28</a:t>
                </a: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2019</a:t>
                </a:r>
              </a:p>
            </p:txBody>
          </p:sp>
        </p:grpSp>
      </p:grpSp>
      <p:grpSp>
        <p:nvGrpSpPr>
          <p:cNvPr id="48" name="Group 47">
            <a:extLst>
              <a:ext uri="{FF2B5EF4-FFF2-40B4-BE49-F238E27FC236}">
                <a16:creationId xmlns:a16="http://schemas.microsoft.com/office/drawing/2014/main" id="{1A032421-40A9-45F5-86AE-D529F93037CE}"/>
              </a:ext>
            </a:extLst>
          </p:cNvPr>
          <p:cNvGrpSpPr/>
          <p:nvPr/>
        </p:nvGrpSpPr>
        <p:grpSpPr>
          <a:xfrm>
            <a:off x="6750268" y="3851082"/>
            <a:ext cx="3934178" cy="888918"/>
            <a:chOff x="3530887" y="5166278"/>
            <a:chExt cx="3934178" cy="888918"/>
          </a:xfrm>
        </p:grpSpPr>
        <p:sp>
          <p:nvSpPr>
            <p:cNvPr id="47" name="Rectangle: Rounded Corners 46">
              <a:extLst>
                <a:ext uri="{FF2B5EF4-FFF2-40B4-BE49-F238E27FC236}">
                  <a16:creationId xmlns:a16="http://schemas.microsoft.com/office/drawing/2014/main" id="{7F39496D-5894-4B82-92A0-936768484F71}"/>
                </a:ext>
              </a:extLst>
            </p:cNvPr>
            <p:cNvSpPr/>
            <p:nvPr/>
          </p:nvSpPr>
          <p:spPr>
            <a:xfrm>
              <a:off x="3530887" y="5166278"/>
              <a:ext cx="3934178" cy="888918"/>
            </a:xfrm>
            <a:prstGeom prst="roundRect">
              <a:avLst/>
            </a:prstGeom>
            <a:solidFill>
              <a:schemeClr val="bg1"/>
            </a:solid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D6104AC-BC6E-423C-8A5B-A3C438E4307F}"/>
                </a:ext>
              </a:extLst>
            </p:cNvPr>
            <p:cNvGrpSpPr/>
            <p:nvPr/>
          </p:nvGrpSpPr>
          <p:grpSpPr>
            <a:xfrm>
              <a:off x="3620605" y="5241691"/>
              <a:ext cx="3754743" cy="762804"/>
              <a:chOff x="3625931" y="5246125"/>
              <a:chExt cx="3754743" cy="762804"/>
            </a:xfrm>
          </p:grpSpPr>
          <p:grpSp>
            <p:nvGrpSpPr>
              <p:cNvPr id="38" name="Group 37">
                <a:extLst>
                  <a:ext uri="{FF2B5EF4-FFF2-40B4-BE49-F238E27FC236}">
                    <a16:creationId xmlns:a16="http://schemas.microsoft.com/office/drawing/2014/main" id="{D4E984B8-4894-48DC-9E93-BD1B2A76B4C1}"/>
                  </a:ext>
                </a:extLst>
              </p:cNvPr>
              <p:cNvGrpSpPr/>
              <p:nvPr/>
            </p:nvGrpSpPr>
            <p:grpSpPr>
              <a:xfrm>
                <a:off x="3625931" y="5271628"/>
                <a:ext cx="3754743" cy="737301"/>
                <a:chOff x="6253440" y="4338128"/>
                <a:chExt cx="3413403" cy="670273"/>
              </a:xfrm>
            </p:grpSpPr>
            <p:pic>
              <p:nvPicPr>
                <p:cNvPr id="37" name="Picture 36">
                  <a:extLst>
                    <a:ext uri="{FF2B5EF4-FFF2-40B4-BE49-F238E27FC236}">
                      <a16:creationId xmlns:a16="http://schemas.microsoft.com/office/drawing/2014/main" id="{C32189D6-2BF5-4444-B0C3-EA0D804641B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53440" y="4596369"/>
                  <a:ext cx="3413403" cy="412032"/>
                </a:xfrm>
                <a:prstGeom prst="rect">
                  <a:avLst/>
                </a:prstGeom>
              </p:spPr>
            </p:pic>
            <p:pic>
              <p:nvPicPr>
                <p:cNvPr id="1034" name="Picture 10" descr="Image result for the wrap logo">
                  <a:extLst>
                    <a:ext uri="{FF2B5EF4-FFF2-40B4-BE49-F238E27FC236}">
                      <a16:creationId xmlns:a16="http://schemas.microsoft.com/office/drawing/2014/main" id="{3087A40A-83F6-41C9-BFC7-ACD6F04D5D4F}"/>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316109" y="4338128"/>
                  <a:ext cx="845435" cy="18988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B2AF5AA6-62E8-4C0A-BE9C-4C7CEA07A8E5}"/>
                  </a:ext>
                </a:extLst>
              </p:cNvPr>
              <p:cNvSpPr txBox="1"/>
              <p:nvPr/>
            </p:nvSpPr>
            <p:spPr>
              <a:xfrm>
                <a:off x="4624846" y="5246125"/>
                <a:ext cx="1110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Jul 9, 2019</a:t>
                </a:r>
              </a:p>
            </p:txBody>
          </p:sp>
        </p:grpSp>
      </p:grpSp>
      <p:sp>
        <p:nvSpPr>
          <p:cNvPr id="57" name="Text Placeholder 3">
            <a:extLst>
              <a:ext uri="{FF2B5EF4-FFF2-40B4-BE49-F238E27FC236}">
                <a16:creationId xmlns:a16="http://schemas.microsoft.com/office/drawing/2014/main" id="{CCB85DFD-107D-415B-9CAD-22D43C9A7D87}"/>
              </a:ext>
            </a:extLst>
          </p:cNvPr>
          <p:cNvSpPr txBox="1">
            <a:spLocks/>
          </p:cNvSpPr>
          <p:nvPr/>
        </p:nvSpPr>
        <p:spPr>
          <a:xfrm>
            <a:off x="93072" y="6337660"/>
            <a:ext cx="10043709" cy="359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Open Sans" panose="020B0606030504020204" pitchFamily="34" charset="0"/>
                <a:ea typeface="Open Sans" panose="020B0606030504020204" pitchFamily="34" charset="0"/>
                <a:cs typeface="Open Sans" panose="020B0606030504020204" pitchFamily="34" charset="0"/>
              </a:rPr>
              <a:t>Source: Sports Programming Audience - VAB analysis of Nielsen </a:t>
            </a:r>
            <a:r>
              <a:rPr lang="en-US" sz="800" dirty="0" err="1">
                <a:latin typeface="Open Sans" panose="020B0606030504020204" pitchFamily="34" charset="0"/>
                <a:ea typeface="Open Sans" panose="020B0606030504020204" pitchFamily="34" charset="0"/>
                <a:cs typeface="Open Sans" panose="020B0606030504020204" pitchFamily="34" charset="0"/>
              </a:rPr>
              <a:t>NPower</a:t>
            </a:r>
            <a:r>
              <a:rPr lang="en-US" sz="800" dirty="0">
                <a:latin typeface="Open Sans" panose="020B0606030504020204" pitchFamily="34" charset="0"/>
                <a:ea typeface="Open Sans" panose="020B0606030504020204" pitchFamily="34" charset="0"/>
                <a:cs typeface="Open Sans" panose="020B0606030504020204" pitchFamily="34" charset="0"/>
              </a:rPr>
              <a:t>, Total Day, Live, P2+. Reflects ad-supported cable TV / broadcast TV, live originals/premieres only, January – December 31, 2017, 2018 &amp; 2019.  Both news and sporting events exclude digital audiences through MVPD / network TV apps. *State of the Union Address audience reflects Live P2+ cume unduplicated unique reach across 6 network airings (CNN, NBC, CBS, MSNBC, Fox Business Network &amp; Fox News Channel). </a:t>
            </a:r>
          </a:p>
        </p:txBody>
      </p:sp>
      <p:grpSp>
        <p:nvGrpSpPr>
          <p:cNvPr id="59" name="Group 58">
            <a:extLst>
              <a:ext uri="{FF2B5EF4-FFF2-40B4-BE49-F238E27FC236}">
                <a16:creationId xmlns:a16="http://schemas.microsoft.com/office/drawing/2014/main" id="{A3C6C7CB-FA09-441D-B1FB-33077C71723D}"/>
              </a:ext>
            </a:extLst>
          </p:cNvPr>
          <p:cNvGrpSpPr/>
          <p:nvPr/>
        </p:nvGrpSpPr>
        <p:grpSpPr>
          <a:xfrm>
            <a:off x="965341" y="2088284"/>
            <a:ext cx="3569159" cy="1439522"/>
            <a:chOff x="8574656" y="1404700"/>
            <a:chExt cx="3416685" cy="1261855"/>
          </a:xfrm>
        </p:grpSpPr>
        <p:sp>
          <p:nvSpPr>
            <p:cNvPr id="60" name="Rectangle: Rounded Corners 59">
              <a:extLst>
                <a:ext uri="{FF2B5EF4-FFF2-40B4-BE49-F238E27FC236}">
                  <a16:creationId xmlns:a16="http://schemas.microsoft.com/office/drawing/2014/main" id="{58FB9166-0A04-4099-B759-D6F259E8F6BC}"/>
                </a:ext>
              </a:extLst>
            </p:cNvPr>
            <p:cNvSpPr/>
            <p:nvPr/>
          </p:nvSpPr>
          <p:spPr>
            <a:xfrm>
              <a:off x="8574656" y="1404700"/>
              <a:ext cx="3416685" cy="126185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06359E6-3C9A-4BDF-8701-2199B5B45926}"/>
                </a:ext>
              </a:extLst>
            </p:cNvPr>
            <p:cNvSpPr txBox="1"/>
            <p:nvPr/>
          </p:nvSpPr>
          <p:spPr>
            <a:xfrm>
              <a:off x="8602019" y="1426072"/>
              <a:ext cx="3361958" cy="386969"/>
            </a:xfrm>
            <a:prstGeom prst="rect">
              <a:avLst/>
            </a:prstGeom>
            <a:noFill/>
          </p:spPr>
          <p:txBody>
            <a:bodyPr wrap="square" rtlCol="0">
              <a:no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2017 NBA Finals: Golden State vs. Cleveland</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P2+  Avg Audience (000): </a:t>
              </a:r>
              <a:r>
                <a:rPr lang="en-US" sz="1200" u="sng" dirty="0">
                  <a:latin typeface="Open Sans" panose="020B0606030504020204" pitchFamily="34" charset="0"/>
                  <a:ea typeface="Open Sans" panose="020B0606030504020204" pitchFamily="34" charset="0"/>
                  <a:cs typeface="Open Sans" panose="020B0606030504020204" pitchFamily="34" charset="0"/>
                </a:rPr>
                <a:t>19,343</a:t>
              </a:r>
            </a:p>
          </p:txBody>
        </p:sp>
      </p:grpSp>
      <p:sp>
        <p:nvSpPr>
          <p:cNvPr id="56" name="Rectangle: Rounded Corners 55">
            <a:extLst>
              <a:ext uri="{FF2B5EF4-FFF2-40B4-BE49-F238E27FC236}">
                <a16:creationId xmlns:a16="http://schemas.microsoft.com/office/drawing/2014/main" id="{7837FFF2-17FF-4EE8-86C9-F81E50BA4AA6}"/>
              </a:ext>
            </a:extLst>
          </p:cNvPr>
          <p:cNvSpPr/>
          <p:nvPr/>
        </p:nvSpPr>
        <p:spPr>
          <a:xfrm>
            <a:off x="5155148" y="2254489"/>
            <a:ext cx="2823706" cy="143303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falcons saints thanksgiving game">
            <a:extLst>
              <a:ext uri="{FF2B5EF4-FFF2-40B4-BE49-F238E27FC236}">
                <a16:creationId xmlns:a16="http://schemas.microsoft.com/office/drawing/2014/main" id="{EC917D47-26CA-4D0D-86B9-3ED2C6DA64F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984700" y="2688661"/>
            <a:ext cx="1164603" cy="776402"/>
          </a:xfrm>
          <a:prstGeom prst="roundRect">
            <a:avLst/>
          </a:prstGeom>
          <a:noFill/>
          <a:ln>
            <a:noFill/>
          </a:ln>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18C0B143-82BE-4BE2-BAF8-33BC9A7B7A76}"/>
              </a:ext>
            </a:extLst>
          </p:cNvPr>
          <p:cNvSpPr txBox="1"/>
          <p:nvPr/>
        </p:nvSpPr>
        <p:spPr>
          <a:xfrm>
            <a:off x="5177763" y="2254489"/>
            <a:ext cx="2778477" cy="461665"/>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Falcons-Saints NFL Thanksgiving</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P2+ Avg Audience (000): </a:t>
            </a:r>
            <a:r>
              <a:rPr lang="en-US" sz="1200" u="sng" dirty="0">
                <a:latin typeface="Open Sans" panose="020B0606030504020204" pitchFamily="34" charset="0"/>
                <a:ea typeface="Open Sans" panose="020B0606030504020204" pitchFamily="34" charset="0"/>
                <a:cs typeface="Open Sans" panose="020B0606030504020204" pitchFamily="34" charset="0"/>
              </a:rPr>
              <a:t>20,721</a:t>
            </a:r>
          </a:p>
        </p:txBody>
      </p:sp>
      <p:sp>
        <p:nvSpPr>
          <p:cNvPr id="64" name="TextBox 63">
            <a:extLst>
              <a:ext uri="{FF2B5EF4-FFF2-40B4-BE49-F238E27FC236}">
                <a16:creationId xmlns:a16="http://schemas.microsoft.com/office/drawing/2014/main" id="{92AB3FB9-34DC-4BC1-8477-789B4480EB21}"/>
              </a:ext>
            </a:extLst>
          </p:cNvPr>
          <p:cNvSpPr txBox="1"/>
          <p:nvPr/>
        </p:nvSpPr>
        <p:spPr>
          <a:xfrm>
            <a:off x="5177762" y="3439162"/>
            <a:ext cx="2823705" cy="282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Nov </a:t>
            </a:r>
            <a:r>
              <a:rPr lang="en-US" sz="120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22</a:t>
            </a: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2018</a:t>
            </a:r>
          </a:p>
        </p:txBody>
      </p:sp>
      <p:sp>
        <p:nvSpPr>
          <p:cNvPr id="66" name="TextBox 65">
            <a:extLst>
              <a:ext uri="{FF2B5EF4-FFF2-40B4-BE49-F238E27FC236}">
                <a16:creationId xmlns:a16="http://schemas.microsoft.com/office/drawing/2014/main" id="{1EAE6DFF-29FA-448A-8F09-FC5AD0433414}"/>
              </a:ext>
            </a:extLst>
          </p:cNvPr>
          <p:cNvSpPr txBox="1"/>
          <p:nvPr/>
        </p:nvSpPr>
        <p:spPr>
          <a:xfrm>
            <a:off x="965342" y="3279361"/>
            <a:ext cx="35482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June 9, 2017</a:t>
            </a:r>
          </a:p>
        </p:txBody>
      </p:sp>
      <p:sp>
        <p:nvSpPr>
          <p:cNvPr id="76" name="Rectangle: Rounded Corners 75">
            <a:extLst>
              <a:ext uri="{FF2B5EF4-FFF2-40B4-BE49-F238E27FC236}">
                <a16:creationId xmlns:a16="http://schemas.microsoft.com/office/drawing/2014/main" id="{B1952FDA-9F23-47DA-B040-C4E709DC85A0}"/>
              </a:ext>
            </a:extLst>
          </p:cNvPr>
          <p:cNvSpPr/>
          <p:nvPr/>
        </p:nvSpPr>
        <p:spPr>
          <a:xfrm>
            <a:off x="2231818" y="4936399"/>
            <a:ext cx="3058469" cy="130936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C3AA7134-B2E3-4988-81ED-2BAB571BB311}"/>
              </a:ext>
            </a:extLst>
          </p:cNvPr>
          <p:cNvSpPr txBox="1"/>
          <p:nvPr/>
        </p:nvSpPr>
        <p:spPr>
          <a:xfrm>
            <a:off x="2215153" y="4966553"/>
            <a:ext cx="3058469" cy="461665"/>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Rose Bowl: Washington vs. Ohio State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P2+ Avg Audience (000): </a:t>
            </a:r>
            <a:r>
              <a:rPr lang="en-US" sz="1200" u="sng" dirty="0">
                <a:latin typeface="Open Sans" panose="020B0606030504020204" pitchFamily="34" charset="0"/>
                <a:ea typeface="Open Sans" panose="020B0606030504020204" pitchFamily="34" charset="0"/>
                <a:cs typeface="Open Sans" panose="020B0606030504020204" pitchFamily="34" charset="0"/>
              </a:rPr>
              <a:t>15,326</a:t>
            </a:r>
          </a:p>
        </p:txBody>
      </p:sp>
      <p:sp>
        <p:nvSpPr>
          <p:cNvPr id="78" name="TextBox 77">
            <a:extLst>
              <a:ext uri="{FF2B5EF4-FFF2-40B4-BE49-F238E27FC236}">
                <a16:creationId xmlns:a16="http://schemas.microsoft.com/office/drawing/2014/main" id="{0543A785-F9EF-46CB-98C6-864DD62AC7E7}"/>
              </a:ext>
            </a:extLst>
          </p:cNvPr>
          <p:cNvSpPr txBox="1"/>
          <p:nvPr/>
        </p:nvSpPr>
        <p:spPr>
          <a:xfrm>
            <a:off x="2285037" y="5991826"/>
            <a:ext cx="29885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Jan 1, 2019</a:t>
            </a:r>
          </a:p>
        </p:txBody>
      </p:sp>
      <p:pic>
        <p:nvPicPr>
          <p:cNvPr id="2058" name="Picture 10" descr="Image result for 2017 nba finals game 4">
            <a:extLst>
              <a:ext uri="{FF2B5EF4-FFF2-40B4-BE49-F238E27FC236}">
                <a16:creationId xmlns:a16="http://schemas.microsoft.com/office/drawing/2014/main" id="{96158F5E-0164-403C-B848-02AD6AEE5CAF}"/>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177289" y="2526685"/>
            <a:ext cx="1168372" cy="778285"/>
          </a:xfrm>
          <a:prstGeom prst="roundRect">
            <a:avLst/>
          </a:prstGeom>
          <a:noFill/>
          <a:ln>
            <a:noFill/>
          </a:ln>
          <a:extLst>
            <a:ext uri="{909E8E84-426E-40DD-AFC4-6F175D3DCCD1}">
              <a14:hiddenFill xmlns:a14="http://schemas.microsoft.com/office/drawing/2010/main">
                <a:solidFill>
                  <a:srgbClr val="FFFFFF"/>
                </a:solidFill>
              </a14:hiddenFill>
            </a:ext>
          </a:extLst>
        </p:spPr>
      </p:pic>
      <p:grpSp>
        <p:nvGrpSpPr>
          <p:cNvPr id="68" name="Group 67">
            <a:extLst>
              <a:ext uri="{FF2B5EF4-FFF2-40B4-BE49-F238E27FC236}">
                <a16:creationId xmlns:a16="http://schemas.microsoft.com/office/drawing/2014/main" id="{EA513C7C-E384-4C6E-BCC6-F9F63A1ABF19}"/>
              </a:ext>
            </a:extLst>
          </p:cNvPr>
          <p:cNvGrpSpPr/>
          <p:nvPr/>
        </p:nvGrpSpPr>
        <p:grpSpPr>
          <a:xfrm>
            <a:off x="8359346" y="2069195"/>
            <a:ext cx="3371245" cy="1609012"/>
            <a:chOff x="4867363" y="2341116"/>
            <a:chExt cx="3234019" cy="1609012"/>
          </a:xfrm>
        </p:grpSpPr>
        <p:grpSp>
          <p:nvGrpSpPr>
            <p:cNvPr id="69" name="Group 68">
              <a:extLst>
                <a:ext uri="{FF2B5EF4-FFF2-40B4-BE49-F238E27FC236}">
                  <a16:creationId xmlns:a16="http://schemas.microsoft.com/office/drawing/2014/main" id="{CF235D04-4989-42A8-87C4-0C3992F215FF}"/>
                </a:ext>
              </a:extLst>
            </p:cNvPr>
            <p:cNvGrpSpPr/>
            <p:nvPr/>
          </p:nvGrpSpPr>
          <p:grpSpPr>
            <a:xfrm>
              <a:off x="4867363" y="2341116"/>
              <a:ext cx="3234019" cy="1582528"/>
              <a:chOff x="8872607" y="1290420"/>
              <a:chExt cx="3234019" cy="1582528"/>
            </a:xfrm>
          </p:grpSpPr>
          <p:sp>
            <p:nvSpPr>
              <p:cNvPr id="71" name="Rectangle: Rounded Corners 70">
                <a:extLst>
                  <a:ext uri="{FF2B5EF4-FFF2-40B4-BE49-F238E27FC236}">
                    <a16:creationId xmlns:a16="http://schemas.microsoft.com/office/drawing/2014/main" id="{4A675329-3D17-498B-9A81-7B6B74833F31}"/>
                  </a:ext>
                </a:extLst>
              </p:cNvPr>
              <p:cNvSpPr/>
              <p:nvPr/>
            </p:nvSpPr>
            <p:spPr>
              <a:xfrm>
                <a:off x="8872607" y="1296613"/>
                <a:ext cx="3234019" cy="157633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848F6E52-AA33-40DA-ABFF-C20DAEB1CA33}"/>
                  </a:ext>
                </a:extLst>
              </p:cNvPr>
              <p:cNvSpPr txBox="1"/>
              <p:nvPr/>
            </p:nvSpPr>
            <p:spPr>
              <a:xfrm>
                <a:off x="8872607" y="1290420"/>
                <a:ext cx="3234019" cy="624341"/>
              </a:xfrm>
              <a:prstGeom prst="rect">
                <a:avLst/>
              </a:prstGeom>
              <a:noFill/>
            </p:spPr>
            <p:txBody>
              <a:bodyPr wrap="square" rtlCol="0">
                <a:no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CFP National Championship: </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Clemson Tigers vs. Alabama Crimson Tide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P2+ Avg Audience (000): </a:t>
                </a:r>
                <a:r>
                  <a:rPr lang="en-US" sz="1200" u="sng" dirty="0">
                    <a:latin typeface="Open Sans" panose="020B0606030504020204" pitchFamily="34" charset="0"/>
                    <a:ea typeface="Open Sans" panose="020B0606030504020204" pitchFamily="34" charset="0"/>
                    <a:cs typeface="Open Sans" panose="020B0606030504020204" pitchFamily="34" charset="0"/>
                  </a:rPr>
                  <a:t>22,817</a:t>
                </a:r>
              </a:p>
            </p:txBody>
          </p:sp>
        </p:grpSp>
        <p:sp>
          <p:nvSpPr>
            <p:cNvPr id="70" name="TextBox 69">
              <a:extLst>
                <a:ext uri="{FF2B5EF4-FFF2-40B4-BE49-F238E27FC236}">
                  <a16:creationId xmlns:a16="http://schemas.microsoft.com/office/drawing/2014/main" id="{D9DD3A2D-1C9C-4787-BB8B-5959AAFFE06A}"/>
                </a:ext>
              </a:extLst>
            </p:cNvPr>
            <p:cNvSpPr txBox="1"/>
            <p:nvPr/>
          </p:nvSpPr>
          <p:spPr>
            <a:xfrm>
              <a:off x="4873960" y="3673129"/>
              <a:ext cx="3227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Jan 7, 2019</a:t>
              </a:r>
            </a:p>
          </p:txBody>
        </p:sp>
      </p:grpSp>
      <p:pic>
        <p:nvPicPr>
          <p:cNvPr id="2050" name="Picture 2" descr="Image result for CFP NATIONAL CHAMPIONSHIP clemson alabama">
            <a:extLst>
              <a:ext uri="{FF2B5EF4-FFF2-40B4-BE49-F238E27FC236}">
                <a16:creationId xmlns:a16="http://schemas.microsoft.com/office/drawing/2014/main" id="{70C7482A-443E-4E56-B73E-08BBAD8AC3DB}"/>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427636" y="2696672"/>
            <a:ext cx="1219759" cy="702065"/>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4" name="Picture 4" descr="Image result for rose bowl L jan 1 2019 ohio vs washington state">
            <a:extLst>
              <a:ext uri="{FF2B5EF4-FFF2-40B4-BE49-F238E27FC236}">
                <a16:creationId xmlns:a16="http://schemas.microsoft.com/office/drawing/2014/main" id="{8A6B7B3A-4618-476E-B56C-2C178D98BBC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331860" y="5386967"/>
            <a:ext cx="877815" cy="628629"/>
          </a:xfrm>
          <a:prstGeom prst="round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129B47-2E29-4F8B-8151-3B1F1A3D1986}"/>
              </a:ext>
            </a:extLst>
          </p:cNvPr>
          <p:cNvSpPr txBox="1"/>
          <p:nvPr/>
        </p:nvSpPr>
        <p:spPr>
          <a:xfrm>
            <a:off x="10094804" y="1694533"/>
            <a:ext cx="1765610" cy="261610"/>
          </a:xfrm>
          <a:prstGeom prst="rect">
            <a:avLst/>
          </a:prstGeom>
          <a:noFill/>
        </p:spPr>
        <p:txBody>
          <a:bodyPr wrap="square" rtlCol="0">
            <a:spAutoFit/>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(41.1MM)*</a:t>
            </a:r>
          </a:p>
        </p:txBody>
      </p:sp>
    </p:spTree>
    <p:extLst>
      <p:ext uri="{BB962C8B-B14F-4D97-AF65-F5344CB8AC3E}">
        <p14:creationId xmlns:p14="http://schemas.microsoft.com/office/powerpoint/2010/main" val="221732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9" name="TextBox 8"/>
          <p:cNvSpPr txBox="1"/>
          <p:nvPr/>
        </p:nvSpPr>
        <p:spPr>
          <a:xfrm>
            <a:off x="89227" y="138364"/>
            <a:ext cx="12102773" cy="892552"/>
          </a:xfrm>
          <a:prstGeom prst="rect">
            <a:avLst/>
          </a:prstGeom>
        </p:spPr>
        <p:txBody>
          <a:bodyPr wrap="square">
            <a:spAutoFit/>
          </a:bodyPr>
          <a:lstStyle>
            <a:defPPr>
              <a:defRPr lang="en-US"/>
            </a:defPPr>
            <a:lvl1pPr lvl="0">
              <a:defRPr sz="2600" spc="-100">
                <a:solidFill>
                  <a:srgbClr val="FF000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00" normalizeH="0" baseline="0" noProof="0" dirty="0">
                <a:ln>
                  <a:noFill/>
                </a:ln>
                <a:solidFill>
                  <a:prstClr val="white"/>
                </a:solidFill>
                <a:effectLst/>
                <a:uLnTx/>
                <a:uFillTx/>
                <a:latin typeface="Open Sans" panose="020B0606030504020204" pitchFamily="34" charset="0"/>
              </a:rPr>
              <a:t>These Politically-Charged News Events Create Enormous Conversation, Both Offline And Online, And </a:t>
            </a:r>
            <a:r>
              <a:rPr lang="en-US" dirty="0">
                <a:solidFill>
                  <a:prstClr val="white"/>
                </a:solidFill>
              </a:rPr>
              <a:t>Gain Heavy Traction On Social Media Just Like Live Sports</a:t>
            </a:r>
            <a:endParaRPr kumimoji="0" lang="en-US" sz="2600" b="0" i="0" u="none" strike="noStrike" kern="1200" cap="none" spc="-100" normalizeH="0" baseline="0" noProof="0" dirty="0">
              <a:ln>
                <a:noFill/>
              </a:ln>
              <a:solidFill>
                <a:prstClr val="white"/>
              </a:solidFill>
              <a:effectLst/>
              <a:uLnTx/>
              <a:uFillTx/>
              <a:latin typeface="Open Sans" panose="020B0606030504020204" pitchFamily="34" charset="0"/>
            </a:endParaRPr>
          </a:p>
        </p:txBody>
      </p:sp>
      <p:sp>
        <p:nvSpPr>
          <p:cNvPr id="33" name="TextBox 32">
            <a:extLst>
              <a:ext uri="{FF2B5EF4-FFF2-40B4-BE49-F238E27FC236}">
                <a16:creationId xmlns:a16="http://schemas.microsoft.com/office/drawing/2014/main" id="{C478D6A8-0BF9-4555-AA79-9F11A614BFA1}"/>
              </a:ext>
            </a:extLst>
          </p:cNvPr>
          <p:cNvSpPr txBox="1"/>
          <p:nvPr/>
        </p:nvSpPr>
        <p:spPr>
          <a:xfrm>
            <a:off x="57904" y="6387739"/>
            <a:ext cx="10569220" cy="338554"/>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custom analysis of Top 10 trending Twitter Topics each night (8:30p, 9:30p, 10:30p, 11:30p) during 4-week time period (9/24/2018 – 10/21/2018).  Results include both “direct” and “related” TV topics. </a:t>
            </a:r>
          </a:p>
          <a:p>
            <a:pPr lvl="0" defTabSz="586082">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Excerpted from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800" b="0" i="1"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TVisSocial</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00" b="0" i="1"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FallSeason</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#Ep4: How ‘Live’ TV Drives Continuous Online Conversations</a:t>
            </a:r>
            <a:r>
              <a:rPr lang="en-US" sz="800" dirty="0">
                <a:solidFill>
                  <a:prstClr val="white"/>
                </a:solidFill>
                <a:latin typeface="Open Sans" panose="020B0606030504020204" pitchFamily="34" charset="0"/>
                <a:ea typeface="Open Sans" panose="020B0606030504020204" pitchFamily="34" charset="0"/>
                <a:cs typeface="Open Sans" panose="020B0606030504020204" pitchFamily="34" charset="0"/>
              </a:rPr>
              <a:t>. Download the full guide to learn more: </a:t>
            </a:r>
            <a:r>
              <a:rPr lang="en-US" sz="800" dirty="0">
                <a:solidFill>
                  <a:schemeClr val="bg1"/>
                </a:solidFill>
                <a:hlinkClick r:id="rId2">
                  <a:extLst>
                    <a:ext uri="{A12FA001-AC4F-418D-AE19-62706E023703}">
                      <ahyp:hlinkClr xmlns:ahyp="http://schemas.microsoft.com/office/drawing/2018/hyperlinkcolor" val="tx"/>
                    </a:ext>
                  </a:extLst>
                </a:hlinkClick>
              </a:rPr>
              <a:t>https://thevab.com/insight/tvissocial-fall-season</a:t>
            </a:r>
            <a:r>
              <a:rPr lang="en-US" sz="800" dirty="0">
                <a:solidFill>
                  <a:schemeClr val="bg1"/>
                </a:solidFill>
              </a:rPr>
              <a:t>.  YouTube view total as of 9/5/19.</a:t>
            </a:r>
            <a:r>
              <a:rPr lang="en-US" sz="8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endPar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05296435-85EC-4216-BE03-4245F04C0BED}"/>
              </a:ext>
            </a:extLst>
          </p:cNvPr>
          <p:cNvSpPr txBox="1"/>
          <p:nvPr/>
        </p:nvSpPr>
        <p:spPr>
          <a:xfrm>
            <a:off x="1120949" y="2033252"/>
            <a:ext cx="1519715" cy="446276"/>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Monday</a:t>
            </a:r>
          </a:p>
        </p:txBody>
      </p:sp>
      <p:sp>
        <p:nvSpPr>
          <p:cNvPr id="24" name="TextBox 23">
            <a:extLst>
              <a:ext uri="{FF2B5EF4-FFF2-40B4-BE49-F238E27FC236}">
                <a16:creationId xmlns:a16="http://schemas.microsoft.com/office/drawing/2014/main" id="{4BAA42D2-4428-4D4A-A02D-9D64B539F464}"/>
              </a:ext>
            </a:extLst>
          </p:cNvPr>
          <p:cNvSpPr txBox="1"/>
          <p:nvPr/>
        </p:nvSpPr>
        <p:spPr>
          <a:xfrm>
            <a:off x="9696880" y="2033252"/>
            <a:ext cx="1138420" cy="446276"/>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Friday</a:t>
            </a:r>
          </a:p>
        </p:txBody>
      </p:sp>
      <p:sp>
        <p:nvSpPr>
          <p:cNvPr id="25" name="Arrow: Right 8">
            <a:extLst>
              <a:ext uri="{FF2B5EF4-FFF2-40B4-BE49-F238E27FC236}">
                <a16:creationId xmlns:a16="http://schemas.microsoft.com/office/drawing/2014/main" id="{88B7C0C3-3830-469E-93BB-5FC6CA95725A}"/>
              </a:ext>
            </a:extLst>
          </p:cNvPr>
          <p:cNvSpPr/>
          <p:nvPr/>
        </p:nvSpPr>
        <p:spPr>
          <a:xfrm>
            <a:off x="2529059" y="2091215"/>
            <a:ext cx="7143648" cy="33035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Trebuchet MS"/>
              </a:rPr>
              <a:t>Related Trending Topics</a:t>
            </a:r>
            <a:endParaRPr kumimoji="0" lang="en-US" sz="12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2" name="TextBox 31">
            <a:extLst>
              <a:ext uri="{FF2B5EF4-FFF2-40B4-BE49-F238E27FC236}">
                <a16:creationId xmlns:a16="http://schemas.microsoft.com/office/drawing/2014/main" id="{3FD264B6-98E4-471E-8D8B-D1CA3FA8143A}"/>
              </a:ext>
            </a:extLst>
          </p:cNvPr>
          <p:cNvSpPr txBox="1"/>
          <p:nvPr/>
        </p:nvSpPr>
        <p:spPr>
          <a:xfrm>
            <a:off x="1935137" y="1139370"/>
            <a:ext cx="8321727" cy="40011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2000" b="1" i="1"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r>
              <a:rPr kumimoji="0" lang="en-US" sz="2000" b="1" i="1"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 Week On Twitter During A Major News Event’</a:t>
            </a:r>
          </a:p>
        </p:txBody>
      </p:sp>
      <p:sp>
        <p:nvSpPr>
          <p:cNvPr id="36" name="Rectangle 35">
            <a:extLst>
              <a:ext uri="{FF2B5EF4-FFF2-40B4-BE49-F238E27FC236}">
                <a16:creationId xmlns:a16="http://schemas.microsoft.com/office/drawing/2014/main" id="{B5AD9BF4-CEF2-4994-9D44-4D71535DD20E}"/>
              </a:ext>
            </a:extLst>
          </p:cNvPr>
          <p:cNvSpPr/>
          <p:nvPr/>
        </p:nvSpPr>
        <p:spPr>
          <a:xfrm>
            <a:off x="765620" y="6007243"/>
            <a:ext cx="3461204" cy="253916"/>
          </a:xfrm>
          <a:prstGeom prst="rect">
            <a:avLst/>
          </a:prstGeom>
        </p:spPr>
        <p:txBody>
          <a:bodyPr wrap="non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 highest trending rank achieved on the night</a:t>
            </a:r>
            <a:endParaRPr kumimoji="0" lang="en-US" sz="6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19308F0A-5B70-4641-9EF6-368914CDD892}"/>
              </a:ext>
            </a:extLst>
          </p:cNvPr>
          <p:cNvSpPr/>
          <p:nvPr/>
        </p:nvSpPr>
        <p:spPr>
          <a:xfrm>
            <a:off x="57904" y="6649838"/>
            <a:ext cx="12134096"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8" name="Slide Number Placeholder 5">
            <a:extLst>
              <a:ext uri="{FF2B5EF4-FFF2-40B4-BE49-F238E27FC236}">
                <a16:creationId xmlns:a16="http://schemas.microsoft.com/office/drawing/2014/main" id="{B8571E5F-4F21-4A6F-8373-BA5A1AB57B8B}"/>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grpSp>
        <p:nvGrpSpPr>
          <p:cNvPr id="5" name="Group 4">
            <a:extLst>
              <a:ext uri="{FF2B5EF4-FFF2-40B4-BE49-F238E27FC236}">
                <a16:creationId xmlns:a16="http://schemas.microsoft.com/office/drawing/2014/main" id="{D8BCE99B-4B81-4015-8134-C25277F3355C}"/>
              </a:ext>
            </a:extLst>
          </p:cNvPr>
          <p:cNvGrpSpPr/>
          <p:nvPr/>
        </p:nvGrpSpPr>
        <p:grpSpPr>
          <a:xfrm>
            <a:off x="3236536" y="3154702"/>
            <a:ext cx="2280231" cy="2049614"/>
            <a:chOff x="3370437" y="2959778"/>
            <a:chExt cx="2280231" cy="1867755"/>
          </a:xfrm>
        </p:grpSpPr>
        <p:pic>
          <p:nvPicPr>
            <p:cNvPr id="19" name="Picture 18">
              <a:extLst>
                <a:ext uri="{FF2B5EF4-FFF2-40B4-BE49-F238E27FC236}">
                  <a16:creationId xmlns:a16="http://schemas.microsoft.com/office/drawing/2014/main" id="{D4E80766-3F51-4E65-9B57-1C79DC21FA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2112" y="2959778"/>
              <a:ext cx="2256982" cy="1253387"/>
            </a:xfrm>
            <a:prstGeom prst="rect">
              <a:avLst/>
            </a:prstGeom>
            <a:ln>
              <a:solidFill>
                <a:schemeClr val="tx1"/>
              </a:solidFill>
            </a:ln>
          </p:spPr>
        </p:pic>
        <p:sp>
          <p:nvSpPr>
            <p:cNvPr id="27" name="TextBox 26">
              <a:extLst>
                <a:ext uri="{FF2B5EF4-FFF2-40B4-BE49-F238E27FC236}">
                  <a16:creationId xmlns:a16="http://schemas.microsoft.com/office/drawing/2014/main" id="{538F2329-87DF-4492-A04F-78CEEBE8D54C}"/>
                </a:ext>
              </a:extLst>
            </p:cNvPr>
            <p:cNvSpPr txBox="1"/>
            <p:nvPr/>
          </p:nvSpPr>
          <p:spPr>
            <a:xfrm>
              <a:off x="3370437" y="4182456"/>
              <a:ext cx="2280231" cy="645077"/>
            </a:xfrm>
            <a:prstGeom prst="rect">
              <a:avLst/>
            </a:prstGeom>
            <a:solidFill>
              <a:schemeClr val="bg1"/>
            </a:solidFill>
            <a:ln>
              <a:solidFill>
                <a:schemeClr val="tx1"/>
              </a:solidFill>
            </a:ln>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Related Trending Topics on 9/26:</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TrumpPressConference</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a:t>
              </a:r>
            </a:p>
            <a:p>
              <a:pPr marL="85708" indent="-85708" defTabSz="586082">
                <a:buFont typeface="Arial" panose="020B0604020202020204" pitchFamily="34" charset="0"/>
                <a:buChar char="•"/>
                <a:defRPr/>
              </a:pP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George Washington (#4)</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TrumpPresser</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(#8)</a:t>
              </a:r>
            </a:p>
          </p:txBody>
        </p:sp>
      </p:grpSp>
      <p:grpSp>
        <p:nvGrpSpPr>
          <p:cNvPr id="7" name="Group 6">
            <a:extLst>
              <a:ext uri="{FF2B5EF4-FFF2-40B4-BE49-F238E27FC236}">
                <a16:creationId xmlns:a16="http://schemas.microsoft.com/office/drawing/2014/main" id="{707FFEE2-D74B-4173-AC02-329C288CBE03}"/>
              </a:ext>
            </a:extLst>
          </p:cNvPr>
          <p:cNvGrpSpPr/>
          <p:nvPr/>
        </p:nvGrpSpPr>
        <p:grpSpPr>
          <a:xfrm>
            <a:off x="5778913" y="2582274"/>
            <a:ext cx="3089330" cy="3431970"/>
            <a:chOff x="6109829" y="2199717"/>
            <a:chExt cx="3089330" cy="3431970"/>
          </a:xfrm>
        </p:grpSpPr>
        <p:pic>
          <p:nvPicPr>
            <p:cNvPr id="6" name="Picture 5">
              <a:extLst>
                <a:ext uri="{FF2B5EF4-FFF2-40B4-BE49-F238E27FC236}">
                  <a16:creationId xmlns:a16="http://schemas.microsoft.com/office/drawing/2014/main" id="{4713389C-6537-46EF-B720-4F9122E63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3028" y="2780841"/>
              <a:ext cx="3084505" cy="1839583"/>
            </a:xfrm>
            <a:prstGeom prst="rect">
              <a:avLst/>
            </a:prstGeom>
            <a:ln>
              <a:solidFill>
                <a:schemeClr val="tx1"/>
              </a:solidFill>
            </a:ln>
          </p:spPr>
        </p:pic>
        <p:sp>
          <p:nvSpPr>
            <p:cNvPr id="28" name="TextBox 27">
              <a:extLst>
                <a:ext uri="{FF2B5EF4-FFF2-40B4-BE49-F238E27FC236}">
                  <a16:creationId xmlns:a16="http://schemas.microsoft.com/office/drawing/2014/main" id="{12668336-5B42-4212-AF60-A38E869B3857}"/>
                </a:ext>
              </a:extLst>
            </p:cNvPr>
            <p:cNvSpPr txBox="1"/>
            <p:nvPr/>
          </p:nvSpPr>
          <p:spPr>
            <a:xfrm>
              <a:off x="6111455" y="4154359"/>
              <a:ext cx="3087704" cy="1477328"/>
            </a:xfrm>
            <a:prstGeom prst="rect">
              <a:avLst/>
            </a:prstGeom>
            <a:solidFill>
              <a:schemeClr val="bg1"/>
            </a:solidFill>
            <a:ln>
              <a:solidFill>
                <a:schemeClr val="tx1"/>
              </a:solidFill>
            </a:ln>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Related Trending Topics on 9/27:</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Lindsey Graham (#1)</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KavanaughHearing</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KavanaughFord</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(#5)</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KavanaughConfirmationHearings</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(#6)</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Durbin (#7)</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Merrick Garland (#8)</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Kamala Harris (#9)</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Judge Kavanaugh (#10)</a:t>
              </a:r>
            </a:p>
          </p:txBody>
        </p:sp>
        <p:sp>
          <p:nvSpPr>
            <p:cNvPr id="22" name="TextBox 21">
              <a:extLst>
                <a:ext uri="{FF2B5EF4-FFF2-40B4-BE49-F238E27FC236}">
                  <a16:creationId xmlns:a16="http://schemas.microsoft.com/office/drawing/2014/main" id="{5EEBBACC-0FA5-441C-8C55-8A5EFCA5E60F}"/>
                </a:ext>
              </a:extLst>
            </p:cNvPr>
            <p:cNvSpPr txBox="1"/>
            <p:nvPr/>
          </p:nvSpPr>
          <p:spPr>
            <a:xfrm>
              <a:off x="6109829" y="2199717"/>
              <a:ext cx="3087704" cy="577081"/>
            </a:xfrm>
            <a:prstGeom prst="rect">
              <a:avLst/>
            </a:prstGeom>
            <a:solidFill>
              <a:schemeClr val="bg1"/>
            </a:solidFill>
            <a:ln>
              <a:solidFill>
                <a:schemeClr val="tx1"/>
              </a:solidFill>
            </a:ln>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9/27/18</a:t>
              </a: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Judge Brett Kavanaugh’s Senate Judiciary Committee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Confirmation Hearings</a:t>
              </a:r>
              <a:endPar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Group 3">
            <a:extLst>
              <a:ext uri="{FF2B5EF4-FFF2-40B4-BE49-F238E27FC236}">
                <a16:creationId xmlns:a16="http://schemas.microsoft.com/office/drawing/2014/main" id="{2E72CDDE-0DDB-4DC2-84A1-739EDC08BC28}"/>
              </a:ext>
            </a:extLst>
          </p:cNvPr>
          <p:cNvGrpSpPr/>
          <p:nvPr/>
        </p:nvGrpSpPr>
        <p:grpSpPr>
          <a:xfrm>
            <a:off x="787222" y="2582274"/>
            <a:ext cx="2187168" cy="2339281"/>
            <a:chOff x="1030574" y="2199717"/>
            <a:chExt cx="2187168" cy="2339281"/>
          </a:xfrm>
        </p:grpSpPr>
        <p:pic>
          <p:nvPicPr>
            <p:cNvPr id="17" name="Picture 16">
              <a:extLst>
                <a:ext uri="{FF2B5EF4-FFF2-40B4-BE49-F238E27FC236}">
                  <a16:creationId xmlns:a16="http://schemas.microsoft.com/office/drawing/2014/main" id="{3049246C-5122-48DA-9DA0-9C9C40D814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2747" y="2777371"/>
              <a:ext cx="2183963" cy="1346129"/>
            </a:xfrm>
            <a:prstGeom prst="rect">
              <a:avLst/>
            </a:prstGeom>
            <a:ln>
              <a:solidFill>
                <a:schemeClr val="tx1"/>
              </a:solidFill>
            </a:ln>
          </p:spPr>
        </p:pic>
        <p:sp>
          <p:nvSpPr>
            <p:cNvPr id="18" name="TextBox 17">
              <a:extLst>
                <a:ext uri="{FF2B5EF4-FFF2-40B4-BE49-F238E27FC236}">
                  <a16:creationId xmlns:a16="http://schemas.microsoft.com/office/drawing/2014/main" id="{59C6617E-B978-4215-A021-CCCCD143B9F5}"/>
                </a:ext>
              </a:extLst>
            </p:cNvPr>
            <p:cNvSpPr txBox="1"/>
            <p:nvPr/>
          </p:nvSpPr>
          <p:spPr>
            <a:xfrm>
              <a:off x="1032748" y="2199717"/>
              <a:ext cx="2182820" cy="577081"/>
            </a:xfrm>
            <a:prstGeom prst="rect">
              <a:avLst/>
            </a:prstGeom>
            <a:solidFill>
              <a:schemeClr val="bg1"/>
            </a:solidFill>
            <a:ln>
              <a:solidFill>
                <a:schemeClr val="tx1"/>
              </a:solidFill>
            </a:ln>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9/24/18</a:t>
              </a: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Ashley Kavanaugh interviewed on Fox News’ </a:t>
              </a:r>
              <a:r>
                <a:rPr kumimoji="0" lang="en-US" sz="105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Story with Martha MacCallum</a:t>
              </a:r>
              <a:endPar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0404E29F-A0B8-43A0-82E3-4F9EAF0345D0}"/>
                </a:ext>
              </a:extLst>
            </p:cNvPr>
            <p:cNvSpPr txBox="1"/>
            <p:nvPr/>
          </p:nvSpPr>
          <p:spPr>
            <a:xfrm>
              <a:off x="1030574" y="4123500"/>
              <a:ext cx="2187168" cy="415498"/>
            </a:xfrm>
            <a:prstGeom prst="rect">
              <a:avLst/>
            </a:prstGeom>
            <a:solidFill>
              <a:schemeClr val="bg1"/>
            </a:solidFill>
            <a:ln>
              <a:solidFill>
                <a:schemeClr val="tx1"/>
              </a:solidFill>
            </a:ln>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Related Trending Topic on 9/24:</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Ashley Kavanaugh (#9)</a:t>
              </a:r>
            </a:p>
          </p:txBody>
        </p:sp>
      </p:grpSp>
      <p:grpSp>
        <p:nvGrpSpPr>
          <p:cNvPr id="11" name="Group 10">
            <a:extLst>
              <a:ext uri="{FF2B5EF4-FFF2-40B4-BE49-F238E27FC236}">
                <a16:creationId xmlns:a16="http://schemas.microsoft.com/office/drawing/2014/main" id="{7B96BF13-24D0-4E7F-8C7E-A300ECEAA868}"/>
              </a:ext>
            </a:extLst>
          </p:cNvPr>
          <p:cNvGrpSpPr/>
          <p:nvPr/>
        </p:nvGrpSpPr>
        <p:grpSpPr>
          <a:xfrm>
            <a:off x="9129246" y="2582274"/>
            <a:ext cx="2272546" cy="2345088"/>
            <a:chOff x="9372598" y="2199717"/>
            <a:chExt cx="2272546" cy="2345088"/>
          </a:xfrm>
        </p:grpSpPr>
        <p:pic>
          <p:nvPicPr>
            <p:cNvPr id="31" name="Picture 30">
              <a:extLst>
                <a:ext uri="{FF2B5EF4-FFF2-40B4-BE49-F238E27FC236}">
                  <a16:creationId xmlns:a16="http://schemas.microsoft.com/office/drawing/2014/main" id="{69C17BF6-071B-432E-A737-E49266C3D3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2598" y="2774828"/>
              <a:ext cx="2272546" cy="1515641"/>
            </a:xfrm>
            <a:prstGeom prst="rect">
              <a:avLst/>
            </a:prstGeom>
          </p:spPr>
        </p:pic>
        <p:sp>
          <p:nvSpPr>
            <p:cNvPr id="29" name="TextBox 28">
              <a:extLst>
                <a:ext uri="{FF2B5EF4-FFF2-40B4-BE49-F238E27FC236}">
                  <a16:creationId xmlns:a16="http://schemas.microsoft.com/office/drawing/2014/main" id="{C7F67EC8-E9A4-407D-964B-B4A4C4AC9C95}"/>
                </a:ext>
              </a:extLst>
            </p:cNvPr>
            <p:cNvSpPr txBox="1"/>
            <p:nvPr/>
          </p:nvSpPr>
          <p:spPr>
            <a:xfrm>
              <a:off x="9373740" y="2199717"/>
              <a:ext cx="2256982" cy="577081"/>
            </a:xfrm>
            <a:prstGeom prst="rect">
              <a:avLst/>
            </a:prstGeom>
            <a:solidFill>
              <a:schemeClr val="bg1"/>
            </a:solidFill>
            <a:ln>
              <a:solidFill>
                <a:schemeClr val="tx1"/>
              </a:solidFill>
            </a:ln>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9/28/18</a:t>
              </a: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Senate Judiciary Committee votes on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Judge Kavanaugh</a:t>
              </a:r>
              <a:endPar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9135A615-B4FB-44AA-A96A-3D47FDEF1E8F}"/>
                </a:ext>
              </a:extLst>
            </p:cNvPr>
            <p:cNvSpPr txBox="1"/>
            <p:nvPr/>
          </p:nvSpPr>
          <p:spPr>
            <a:xfrm>
              <a:off x="9376940" y="4129307"/>
              <a:ext cx="2268204" cy="415498"/>
            </a:xfrm>
            <a:prstGeom prst="rect">
              <a:avLst/>
            </a:prstGeom>
            <a:solidFill>
              <a:schemeClr val="bg1"/>
            </a:solidFill>
            <a:ln>
              <a:solidFill>
                <a:schemeClr val="tx1"/>
              </a:solidFill>
            </a:ln>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Related Trending Topics on 9/28:</a:t>
              </a:r>
            </a:p>
            <a:p>
              <a:pPr marL="85708" marR="0" lvl="0" indent="-85708" algn="l" defTabSz="58608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KavanaughVote</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a:t>
              </a:r>
            </a:p>
          </p:txBody>
        </p:sp>
      </p:grpSp>
      <p:sp>
        <p:nvSpPr>
          <p:cNvPr id="34" name="TextBox 33">
            <a:extLst>
              <a:ext uri="{FF2B5EF4-FFF2-40B4-BE49-F238E27FC236}">
                <a16:creationId xmlns:a16="http://schemas.microsoft.com/office/drawing/2014/main" id="{2F3EAFF2-9574-4829-B70B-291A36DFFBCF}"/>
              </a:ext>
            </a:extLst>
          </p:cNvPr>
          <p:cNvSpPr txBox="1"/>
          <p:nvPr/>
        </p:nvSpPr>
        <p:spPr>
          <a:xfrm>
            <a:off x="1905103" y="1567907"/>
            <a:ext cx="8321727" cy="40011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Example: Judge Brett Kavanaugh Confirmation Hearings</a:t>
            </a:r>
          </a:p>
        </p:txBody>
      </p:sp>
      <p:pic>
        <p:nvPicPr>
          <p:cNvPr id="35" name="Picture 34">
            <a:extLst>
              <a:ext uri="{FF2B5EF4-FFF2-40B4-BE49-F238E27FC236}">
                <a16:creationId xmlns:a16="http://schemas.microsoft.com/office/drawing/2014/main" id="{701671C1-8D71-4BF6-A24C-071737DA83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20197" y="6366797"/>
            <a:ext cx="771881" cy="439495"/>
          </a:xfrm>
          <a:prstGeom prst="rect">
            <a:avLst/>
          </a:prstGeom>
        </p:spPr>
      </p:pic>
      <p:sp>
        <p:nvSpPr>
          <p:cNvPr id="39" name="TextBox 38">
            <a:extLst>
              <a:ext uri="{FF2B5EF4-FFF2-40B4-BE49-F238E27FC236}">
                <a16:creationId xmlns:a16="http://schemas.microsoft.com/office/drawing/2014/main" id="{D4488C40-514C-4BDE-849D-DDD8E766FF78}"/>
              </a:ext>
            </a:extLst>
          </p:cNvPr>
          <p:cNvSpPr txBox="1"/>
          <p:nvPr/>
        </p:nvSpPr>
        <p:spPr>
          <a:xfrm>
            <a:off x="3240378" y="2582273"/>
            <a:ext cx="2272546" cy="577081"/>
          </a:xfrm>
          <a:prstGeom prst="rect">
            <a:avLst/>
          </a:prstGeom>
          <a:solidFill>
            <a:schemeClr val="bg1"/>
          </a:solidFill>
          <a:ln>
            <a:solidFill>
              <a:schemeClr val="tx1"/>
            </a:solidFill>
          </a:ln>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9/26/18</a:t>
            </a:r>
            <a:r>
              <a:rPr kumimoji="0" lang="en-US" sz="10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President Trump calls allegations against Kavanaugh false at his press conference</a:t>
            </a:r>
          </a:p>
        </p:txBody>
      </p:sp>
      <p:sp>
        <p:nvSpPr>
          <p:cNvPr id="3" name="Rectangle 2">
            <a:extLst>
              <a:ext uri="{FF2B5EF4-FFF2-40B4-BE49-F238E27FC236}">
                <a16:creationId xmlns:a16="http://schemas.microsoft.com/office/drawing/2014/main" id="{11FCF019-DEF2-442F-996B-46CFC940224C}"/>
              </a:ext>
            </a:extLst>
          </p:cNvPr>
          <p:cNvSpPr/>
          <p:nvPr/>
        </p:nvSpPr>
        <p:spPr>
          <a:xfrm>
            <a:off x="9958192" y="5159255"/>
            <a:ext cx="2190160" cy="1011263"/>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t>…and </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over </a:t>
            </a:r>
            <a:r>
              <a:rPr lang="en-US" sz="1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25 million views</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13-minute long ‘</a:t>
            </a:r>
            <a:r>
              <a:rPr lang="en-US" sz="1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Kavanaugh Hearing</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sketch featuring Matt Damon on 9/29 became the </a:t>
            </a:r>
            <a:r>
              <a:rPr lang="en-US" sz="1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most watched</a:t>
            </a:r>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Saturday Night Live</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clip on YouTube of the ‘18-’19 season</a:t>
            </a:r>
          </a:p>
        </p:txBody>
      </p:sp>
      <p:pic>
        <p:nvPicPr>
          <p:cNvPr id="8" name="Picture 7">
            <a:extLst>
              <a:ext uri="{FF2B5EF4-FFF2-40B4-BE49-F238E27FC236}">
                <a16:creationId xmlns:a16="http://schemas.microsoft.com/office/drawing/2014/main" id="{6F46177C-D536-4930-AE79-785F4CB5955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990465" y="5466731"/>
            <a:ext cx="1040972" cy="898057"/>
          </a:xfrm>
          <a:prstGeom prst="rect">
            <a:avLst/>
          </a:prstGeom>
          <a:ln>
            <a:solidFill>
              <a:schemeClr val="tx1"/>
            </a:solidFill>
          </a:ln>
        </p:spPr>
      </p:pic>
    </p:spTree>
    <p:extLst>
      <p:ext uri="{BB962C8B-B14F-4D97-AF65-F5344CB8AC3E}">
        <p14:creationId xmlns:p14="http://schemas.microsoft.com/office/powerpoint/2010/main" val="92843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hart 64">
            <a:extLst>
              <a:ext uri="{FF2B5EF4-FFF2-40B4-BE49-F238E27FC236}">
                <a16:creationId xmlns:a16="http://schemas.microsoft.com/office/drawing/2014/main" id="{128E4406-F73E-405E-B7B3-6BF328F8F9AF}"/>
              </a:ext>
            </a:extLst>
          </p:cNvPr>
          <p:cNvGraphicFramePr/>
          <p:nvPr>
            <p:extLst>
              <p:ext uri="{D42A27DB-BD31-4B8C-83A1-F6EECF244321}">
                <p14:modId xmlns:p14="http://schemas.microsoft.com/office/powerpoint/2010/main" val="3029769507"/>
              </p:ext>
            </p:extLst>
          </p:nvPr>
        </p:nvGraphicFramePr>
        <p:xfrm>
          <a:off x="5326316" y="2431658"/>
          <a:ext cx="1539366" cy="2385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a:extLst>
              <a:ext uri="{FF2B5EF4-FFF2-40B4-BE49-F238E27FC236}">
                <a16:creationId xmlns:a16="http://schemas.microsoft.com/office/drawing/2014/main" id="{3347F6F4-D5B9-4703-B0E7-38C21AEEA51C}"/>
              </a:ext>
            </a:extLst>
          </p:cNvPr>
          <p:cNvGraphicFramePr/>
          <p:nvPr>
            <p:extLst>
              <p:ext uri="{D42A27DB-BD31-4B8C-83A1-F6EECF244321}">
                <p14:modId xmlns:p14="http://schemas.microsoft.com/office/powerpoint/2010/main" val="2400398905"/>
              </p:ext>
            </p:extLst>
          </p:nvPr>
        </p:nvGraphicFramePr>
        <p:xfrm>
          <a:off x="8720812" y="2431658"/>
          <a:ext cx="1539366" cy="2385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FE9EDDED-0859-4F43-B579-5A356485BCE6}"/>
              </a:ext>
            </a:extLst>
          </p:cNvPr>
          <p:cNvGraphicFramePr/>
          <p:nvPr>
            <p:extLst>
              <p:ext uri="{D42A27DB-BD31-4B8C-83A1-F6EECF244321}">
                <p14:modId xmlns:p14="http://schemas.microsoft.com/office/powerpoint/2010/main" val="917127625"/>
              </p:ext>
            </p:extLst>
          </p:nvPr>
        </p:nvGraphicFramePr>
        <p:xfrm>
          <a:off x="7023564" y="2431658"/>
          <a:ext cx="1539366" cy="23854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id="{DC0E2E28-FC97-4115-A688-B501840B39B7}"/>
              </a:ext>
            </a:extLst>
          </p:cNvPr>
          <p:cNvGraphicFramePr/>
          <p:nvPr>
            <p:extLst>
              <p:ext uri="{D42A27DB-BD31-4B8C-83A1-F6EECF244321}">
                <p14:modId xmlns:p14="http://schemas.microsoft.com/office/powerpoint/2010/main" val="560807097"/>
              </p:ext>
            </p:extLst>
          </p:nvPr>
        </p:nvGraphicFramePr>
        <p:xfrm>
          <a:off x="10418062" y="2431658"/>
          <a:ext cx="1539366" cy="23854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6" name="Chart 65">
            <a:extLst>
              <a:ext uri="{FF2B5EF4-FFF2-40B4-BE49-F238E27FC236}">
                <a16:creationId xmlns:a16="http://schemas.microsoft.com/office/drawing/2014/main" id="{21C90712-BAC6-4897-BB95-314DD48AA9BA}"/>
              </a:ext>
            </a:extLst>
          </p:cNvPr>
          <p:cNvGraphicFramePr/>
          <p:nvPr>
            <p:extLst>
              <p:ext uri="{D42A27DB-BD31-4B8C-83A1-F6EECF244321}">
                <p14:modId xmlns:p14="http://schemas.microsoft.com/office/powerpoint/2010/main" val="576624542"/>
              </p:ext>
            </p:extLst>
          </p:nvPr>
        </p:nvGraphicFramePr>
        <p:xfrm>
          <a:off x="3629068" y="2431658"/>
          <a:ext cx="1539366" cy="23854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a16="http://schemas.microsoft.com/office/drawing/2014/main" id="{42F18C77-5F42-45BE-9B35-6D4BFD1E763B}"/>
              </a:ext>
            </a:extLst>
          </p:cNvPr>
          <p:cNvGraphicFramePr/>
          <p:nvPr>
            <p:extLst>
              <p:ext uri="{D42A27DB-BD31-4B8C-83A1-F6EECF244321}">
                <p14:modId xmlns:p14="http://schemas.microsoft.com/office/powerpoint/2010/main" val="1562239232"/>
              </p:ext>
            </p:extLst>
          </p:nvPr>
        </p:nvGraphicFramePr>
        <p:xfrm>
          <a:off x="1936880" y="2431658"/>
          <a:ext cx="1539366" cy="2385421"/>
        </p:xfrm>
        <a:graphic>
          <a:graphicData uri="http://schemas.openxmlformats.org/drawingml/2006/chart">
            <c:chart xmlns:c="http://schemas.openxmlformats.org/drawingml/2006/chart" xmlns:r="http://schemas.openxmlformats.org/officeDocument/2006/relationships" r:id="rId8"/>
          </a:graphicData>
        </a:graphic>
      </p:graphicFrame>
      <p:sp>
        <p:nvSpPr>
          <p:cNvPr id="4" name="Slide Number Placeholder 5">
            <a:extLst>
              <a:ext uri="{FF2B5EF4-FFF2-40B4-BE49-F238E27FC236}">
                <a16:creationId xmlns:a16="http://schemas.microsoft.com/office/drawing/2014/main" id="{C76F83DB-CA0D-4744-881A-5498ACD08B7D}"/>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5" name="Picture 4">
            <a:extLst>
              <a:ext uri="{FF2B5EF4-FFF2-40B4-BE49-F238E27FC236}">
                <a16:creationId xmlns:a16="http://schemas.microsoft.com/office/drawing/2014/main" id="{12FA0B29-9D2E-4FCF-96D3-A2107E0F31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52115" y="6465730"/>
            <a:ext cx="707531" cy="372559"/>
          </a:xfrm>
          <a:prstGeom prst="rect">
            <a:avLst/>
          </a:prstGeom>
        </p:spPr>
      </p:pic>
      <p:sp>
        <p:nvSpPr>
          <p:cNvPr id="6" name="Rectangle 5">
            <a:extLst>
              <a:ext uri="{FF2B5EF4-FFF2-40B4-BE49-F238E27FC236}">
                <a16:creationId xmlns:a16="http://schemas.microsoft.com/office/drawing/2014/main" id="{1AB24545-1F91-4B68-9582-AB27CCC77008}"/>
              </a:ext>
            </a:extLst>
          </p:cNvPr>
          <p:cNvSpPr/>
          <p:nvPr/>
        </p:nvSpPr>
        <p:spPr>
          <a:xfrm>
            <a:off x="22302" y="6660989"/>
            <a:ext cx="8081565" cy="215444"/>
          </a:xfrm>
          <a:prstGeom prst="rect">
            <a:avLst/>
          </a:prstGeom>
        </p:spPr>
        <p:txBody>
          <a:bodyPr wrap="square">
            <a:spAutoFit/>
          </a:bodyPr>
          <a:lstStyle/>
          <a:p>
            <a:r>
              <a:rPr lang="en-US" sz="800" i="1" dirty="0">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B5F56365-5413-49C5-8E32-19D1A9112768}"/>
              </a:ext>
            </a:extLst>
          </p:cNvPr>
          <p:cNvSpPr/>
          <p:nvPr/>
        </p:nvSpPr>
        <p:spPr>
          <a:xfrm>
            <a:off x="60702" y="109843"/>
            <a:ext cx="12131298" cy="89255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spc="-100" dirty="0">
                <a:solidFill>
                  <a:prstClr val="black"/>
                </a:solidFill>
                <a:latin typeface="Open Sans" panose="020B0606030504020204" pitchFamily="34" charset="0"/>
              </a:rPr>
              <a:t>It’s Not Just Big News Events That Capture America’s Attention –  News Programming Rivals That Of Popular Sporting Events During Any Day Of The Week</a:t>
            </a:r>
          </a:p>
        </p:txBody>
      </p:sp>
      <p:sp>
        <p:nvSpPr>
          <p:cNvPr id="16" name="Text Placeholder 3">
            <a:extLst>
              <a:ext uri="{FF2B5EF4-FFF2-40B4-BE49-F238E27FC236}">
                <a16:creationId xmlns:a16="http://schemas.microsoft.com/office/drawing/2014/main" id="{8DF33334-0867-4618-B6D4-4512A717778E}"/>
              </a:ext>
            </a:extLst>
          </p:cNvPr>
          <p:cNvSpPr txBox="1">
            <a:spLocks/>
          </p:cNvSpPr>
          <p:nvPr/>
        </p:nvSpPr>
        <p:spPr>
          <a:xfrm>
            <a:off x="56066" y="6084580"/>
            <a:ext cx="10829813" cy="6025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Source: VAB Analysis of Nielsen </a:t>
            </a:r>
            <a:r>
              <a:rPr kumimoji="0" lang="en-US" sz="8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NPower</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R&amp;F Program Report, Total Day, </a:t>
            </a:r>
            <a:r>
              <a:rPr kumimoji="0" lang="en-US" sz="8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Live+SD</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A18+. Reflects broadcast TV / national cable TV; based </a:t>
            </a:r>
            <a:r>
              <a:rPr lang="en-US" sz="800" dirty="0">
                <a:latin typeface="Open Sans" panose="020B0606030504020204" pitchFamily="34" charset="0"/>
                <a:ea typeface="Open Sans" panose="020B0606030504020204" pitchFamily="34" charset="0"/>
                <a:cs typeface="Open Sans" panose="020B0606030504020204" pitchFamily="34" charset="0"/>
              </a:rPr>
              <a:t>on days in week of May 6</a:t>
            </a:r>
            <a:r>
              <a:rPr lang="en-US" sz="800" baseline="30000" dirty="0">
                <a:latin typeface="Open Sans" panose="020B0606030504020204" pitchFamily="34" charset="0"/>
                <a:ea typeface="Open Sans" panose="020B0606030504020204" pitchFamily="34" charset="0"/>
                <a:cs typeface="Open Sans" panose="020B0606030504020204" pitchFamily="34" charset="0"/>
              </a:rPr>
              <a:t>th</a:t>
            </a:r>
            <a:r>
              <a:rPr lang="en-US" sz="800" dirty="0">
                <a:latin typeface="Open Sans" panose="020B0606030504020204" pitchFamily="34" charset="0"/>
                <a:ea typeface="Open Sans" panose="020B0606030504020204" pitchFamily="34" charset="0"/>
                <a:cs typeface="Open Sans" panose="020B0606030504020204" pitchFamily="34" charset="0"/>
              </a:rPr>
              <a:t>, 2019</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Analysis examined programs within </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the following genres: News, News Documentary &amp; Political </a:t>
            </a:r>
            <a:r>
              <a:rPr lang="en-US" sz="800" dirty="0">
                <a:latin typeface="Open Sans" panose="020B0606030504020204" pitchFamily="34" charset="0"/>
                <a:ea typeface="Open Sans" panose="020B0606030504020204" pitchFamily="34" charset="0"/>
                <a:cs typeface="Open Sans" panose="020B0606030504020204" pitchFamily="34" charset="0"/>
              </a:rPr>
              <a:t>vs.</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Sports Events. Programming – Monday: </a:t>
            </a:r>
            <a:r>
              <a:rPr kumimoji="0" lang="en-US" sz="8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Shepard Smith Reporting (</a:t>
            </a:r>
            <a:r>
              <a:rPr kumimoji="0" lang="en-US" sz="8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Fox News Channel)</a:t>
            </a:r>
            <a:r>
              <a:rPr kumimoji="0" lang="en-US" sz="8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vs</a:t>
            </a:r>
            <a:r>
              <a:rPr lang="en-US" sz="800" i="1" dirty="0">
                <a:latin typeface="Open Sans" panose="020B0606030504020204" pitchFamily="34" charset="0"/>
                <a:ea typeface="Open Sans" panose="020B0606030504020204" pitchFamily="34" charset="0"/>
                <a:cs typeface="Open Sans" panose="020B0606030504020204" pitchFamily="34" charset="0"/>
              </a:rPr>
              <a:t>. </a:t>
            </a:r>
            <a:r>
              <a:rPr kumimoji="0" lang="en-US" sz="80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2019 Stanley Cup Semi Playoffs: Sharks vs. Avalanche </a:t>
            </a:r>
            <a:r>
              <a:rPr kumimoji="0" lang="en-US" sz="8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800" dirty="0">
                <a:latin typeface="Open Sans" panose="020B0606030504020204" pitchFamily="34" charset="0"/>
                <a:ea typeface="Open Sans" panose="020B0606030504020204" pitchFamily="34" charset="0"/>
                <a:cs typeface="Open Sans" panose="020B0606030504020204" pitchFamily="34" charset="0"/>
              </a:rPr>
              <a:t>NBCSN)</a:t>
            </a:r>
            <a:r>
              <a:rPr kumimoji="0" lang="en-US" sz="800" b="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Tuesday</a:t>
            </a:r>
            <a:r>
              <a:rPr lang="en-US" sz="800" dirty="0">
                <a:latin typeface="Open Sans" panose="020B0606030504020204" pitchFamily="34" charset="0"/>
                <a:ea typeface="Open Sans" panose="020B0606030504020204" pitchFamily="34" charset="0"/>
                <a:cs typeface="Open Sans" panose="020B0606030504020204" pitchFamily="34" charset="0"/>
              </a:rPr>
              <a:t>: </a:t>
            </a:r>
            <a:r>
              <a:rPr lang="en-US" sz="800" i="1" dirty="0">
                <a:latin typeface="Open Sans" panose="020B0606030504020204" pitchFamily="34" charset="0"/>
                <a:ea typeface="Open Sans" panose="020B0606030504020204" pitchFamily="34" charset="0"/>
                <a:cs typeface="Open Sans" panose="020B0606030504020204" pitchFamily="34" charset="0"/>
              </a:rPr>
              <a:t>CBS This Morning (</a:t>
            </a:r>
            <a:r>
              <a:rPr lang="en-US" sz="800" dirty="0">
                <a:latin typeface="Open Sans" panose="020B0606030504020204" pitchFamily="34" charset="0"/>
                <a:ea typeface="Open Sans" panose="020B0606030504020204" pitchFamily="34" charset="0"/>
                <a:cs typeface="Open Sans" panose="020B0606030504020204" pitchFamily="34" charset="0"/>
              </a:rPr>
              <a:t>CBS) vs. </a:t>
            </a:r>
            <a:r>
              <a:rPr lang="en-US" sz="800" i="1" dirty="0">
                <a:latin typeface="Open Sans" panose="020B0606030504020204" pitchFamily="34" charset="0"/>
                <a:ea typeface="Open Sans" panose="020B0606030504020204" pitchFamily="34" charset="0"/>
                <a:cs typeface="Open Sans" panose="020B0606030504020204" pitchFamily="34" charset="0"/>
              </a:rPr>
              <a:t>2019 NBA Playoffs: Philadelphia 76ers vs. Toronto Raptors</a:t>
            </a:r>
            <a:r>
              <a:rPr lang="en-US" sz="800" dirty="0">
                <a:latin typeface="Open Sans" panose="020B0606030504020204" pitchFamily="34" charset="0"/>
                <a:ea typeface="Open Sans" panose="020B0606030504020204" pitchFamily="34" charset="0"/>
                <a:cs typeface="Open Sans" panose="020B0606030504020204" pitchFamily="34" charset="0"/>
              </a:rPr>
              <a:t> (TNT); Wednesday: </a:t>
            </a:r>
            <a:r>
              <a:rPr lang="en-US" sz="800" i="1" dirty="0">
                <a:latin typeface="Open Sans" panose="020B0606030504020204" pitchFamily="34" charset="0"/>
                <a:ea typeface="Open Sans" panose="020B0606030504020204" pitchFamily="34" charset="0"/>
                <a:cs typeface="Open Sans" panose="020B0606030504020204" pitchFamily="34" charset="0"/>
              </a:rPr>
              <a:t>Cuomo Prime Time</a:t>
            </a:r>
            <a:r>
              <a:rPr lang="en-US" sz="800" dirty="0">
                <a:latin typeface="Open Sans" panose="020B0606030504020204" pitchFamily="34" charset="0"/>
                <a:ea typeface="Open Sans" panose="020B0606030504020204" pitchFamily="34" charset="0"/>
                <a:cs typeface="Open Sans" panose="020B0606030504020204" pitchFamily="34" charset="0"/>
              </a:rPr>
              <a:t> (CNN) vs. </a:t>
            </a:r>
            <a:r>
              <a:rPr lang="en-US" sz="800" i="1" dirty="0">
                <a:latin typeface="Open Sans" panose="020B0606030504020204" pitchFamily="34" charset="0"/>
                <a:ea typeface="Open Sans" panose="020B0606030504020204" pitchFamily="34" charset="0"/>
                <a:cs typeface="Open Sans" panose="020B0606030504020204" pitchFamily="34" charset="0"/>
              </a:rPr>
              <a:t>MLB Weekday: Seattle Mariners vs. New York Yankees</a:t>
            </a:r>
            <a:r>
              <a:rPr lang="en-US" sz="800" dirty="0">
                <a:latin typeface="Open Sans" panose="020B0606030504020204" pitchFamily="34" charset="0"/>
                <a:ea typeface="Open Sans" panose="020B0606030504020204" pitchFamily="34" charset="0"/>
                <a:cs typeface="Open Sans" panose="020B0606030504020204" pitchFamily="34" charset="0"/>
              </a:rPr>
              <a:t> (ESPN); Thursday: </a:t>
            </a:r>
            <a:r>
              <a:rPr lang="en-US" sz="800" i="1" dirty="0">
                <a:latin typeface="Open Sans" panose="020B0606030504020204" pitchFamily="34" charset="0"/>
                <a:ea typeface="Open Sans" panose="020B0606030504020204" pitchFamily="34" charset="0"/>
                <a:cs typeface="Open Sans" panose="020B0606030504020204" pitchFamily="34" charset="0"/>
              </a:rPr>
              <a:t>Special Report With Bret Baier</a:t>
            </a:r>
            <a:r>
              <a:rPr lang="en-US" sz="800" dirty="0">
                <a:latin typeface="Open Sans" panose="020B0606030504020204" pitchFamily="34" charset="0"/>
                <a:ea typeface="Open Sans" panose="020B0606030504020204" pitchFamily="34" charset="0"/>
                <a:cs typeface="Open Sans" panose="020B0606030504020204" pitchFamily="34" charset="0"/>
              </a:rPr>
              <a:t> (Fox News Channel) vs</a:t>
            </a:r>
            <a:r>
              <a:rPr lang="en-US" sz="800" i="1" dirty="0">
                <a:latin typeface="Open Sans" panose="020B0606030504020204" pitchFamily="34" charset="0"/>
                <a:ea typeface="Open Sans" panose="020B0606030504020204" pitchFamily="34" charset="0"/>
                <a:cs typeface="Open Sans" panose="020B0606030504020204" pitchFamily="34" charset="0"/>
              </a:rPr>
              <a:t>. 2019 Stanley Cup Semi Playoffs – Carolina Hurricanes Vs. Boston Bruins</a:t>
            </a:r>
            <a:r>
              <a:rPr lang="en-US" sz="800" dirty="0">
                <a:latin typeface="Open Sans" panose="020B0606030504020204" pitchFamily="34" charset="0"/>
                <a:ea typeface="Open Sans" panose="020B0606030504020204" pitchFamily="34" charset="0"/>
                <a:cs typeface="Open Sans" panose="020B0606030504020204" pitchFamily="34" charset="0"/>
              </a:rPr>
              <a:t> (NBCSN)</a:t>
            </a:r>
            <a:r>
              <a:rPr lang="en-US" sz="800" i="1" dirty="0">
                <a:latin typeface="Open Sans" panose="020B0606030504020204" pitchFamily="34" charset="0"/>
                <a:ea typeface="Open Sans" panose="020B0606030504020204" pitchFamily="34" charset="0"/>
                <a:cs typeface="Open Sans" panose="020B06060305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Friday: </a:t>
            </a:r>
            <a:r>
              <a:rPr lang="en-US" sz="800" i="1" dirty="0">
                <a:latin typeface="Open Sans" panose="020B0606030504020204" pitchFamily="34" charset="0"/>
                <a:ea typeface="Open Sans" panose="020B0606030504020204" pitchFamily="34" charset="0"/>
                <a:cs typeface="Open Sans" panose="020B0606030504020204" pitchFamily="34" charset="0"/>
              </a:rPr>
              <a:t>ABC World News Tonight </a:t>
            </a:r>
            <a:r>
              <a:rPr lang="en-US" sz="800" dirty="0">
                <a:latin typeface="Open Sans" panose="020B0606030504020204" pitchFamily="34" charset="0"/>
                <a:ea typeface="Open Sans" panose="020B0606030504020204" pitchFamily="34" charset="0"/>
                <a:cs typeface="Open Sans" panose="020B0606030504020204" pitchFamily="34" charset="0"/>
              </a:rPr>
              <a:t>(ABC) vs. </a:t>
            </a:r>
            <a:r>
              <a:rPr lang="en-US" sz="800" i="1" dirty="0">
                <a:latin typeface="Open Sans" panose="020B0606030504020204" pitchFamily="34" charset="0"/>
                <a:ea typeface="Open Sans" panose="020B0606030504020204" pitchFamily="34" charset="0"/>
                <a:cs typeface="Open Sans" panose="020B0606030504020204" pitchFamily="34" charset="0"/>
              </a:rPr>
              <a:t>2019 NBC Playoffs: Golden State Warriors vs. Houston Rockets </a:t>
            </a:r>
            <a:r>
              <a:rPr lang="en-US" sz="800" dirty="0">
                <a:latin typeface="Open Sans" panose="020B0606030504020204" pitchFamily="34" charset="0"/>
                <a:ea typeface="Open Sans" panose="020B0606030504020204" pitchFamily="34" charset="0"/>
                <a:cs typeface="Open Sans" panose="020B0606030504020204" pitchFamily="34" charset="0"/>
              </a:rPr>
              <a:t>(ESPN)</a:t>
            </a:r>
            <a:r>
              <a:rPr lang="en-US" sz="800" i="1" dirty="0">
                <a:latin typeface="Open Sans" panose="020B0606030504020204" pitchFamily="34" charset="0"/>
                <a:ea typeface="Open Sans" panose="020B0606030504020204" pitchFamily="34" charset="0"/>
                <a:cs typeface="Open Sans" panose="020B06060305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Saturday: </a:t>
            </a:r>
            <a:r>
              <a:rPr lang="en-US" sz="800" i="1" dirty="0">
                <a:latin typeface="Open Sans" panose="020B0606030504020204" pitchFamily="34" charset="0"/>
                <a:ea typeface="Open Sans" panose="020B0606030504020204" pitchFamily="34" charset="0"/>
                <a:cs typeface="Open Sans" panose="020B0606030504020204" pitchFamily="34" charset="0"/>
              </a:rPr>
              <a:t>Justice with Judge Jeanine</a:t>
            </a:r>
            <a:r>
              <a:rPr lang="en-US" sz="800" dirty="0">
                <a:latin typeface="Open Sans" panose="020B0606030504020204" pitchFamily="34" charset="0"/>
                <a:ea typeface="Open Sans" panose="020B0606030504020204" pitchFamily="34" charset="0"/>
                <a:cs typeface="Open Sans" panose="020B0606030504020204" pitchFamily="34" charset="0"/>
              </a:rPr>
              <a:t> (Fox News) vs. </a:t>
            </a:r>
            <a:r>
              <a:rPr lang="en-US" sz="800" i="1" dirty="0">
                <a:latin typeface="Open Sans" panose="020B0606030504020204" pitchFamily="34" charset="0"/>
                <a:ea typeface="Open Sans" panose="020B0606030504020204" pitchFamily="34" charset="0"/>
                <a:cs typeface="Open Sans" panose="020B0606030504020204" pitchFamily="34" charset="0"/>
              </a:rPr>
              <a:t>2019 Stanley Cup Semi Playoffs: Sharks vs. Blues </a:t>
            </a:r>
            <a:r>
              <a:rPr lang="en-US" sz="800" dirty="0">
                <a:latin typeface="Open Sans" panose="020B0606030504020204" pitchFamily="34" charset="0"/>
                <a:ea typeface="Open Sans" panose="020B0606030504020204" pitchFamily="34" charset="0"/>
                <a:cs typeface="Open Sans" panose="020B0606030504020204" pitchFamily="34" charset="0"/>
              </a:rPr>
              <a:t>(NBC); Sunday: </a:t>
            </a:r>
            <a:r>
              <a:rPr lang="en-US" sz="800" i="1" dirty="0">
                <a:latin typeface="Open Sans" panose="020B0606030504020204" pitchFamily="34" charset="0"/>
                <a:ea typeface="Open Sans" panose="020B0606030504020204" pitchFamily="34" charset="0"/>
                <a:cs typeface="Open Sans" panose="020B0606030504020204" pitchFamily="34" charset="0"/>
              </a:rPr>
              <a:t>This Week with George Stephanopoulos </a:t>
            </a:r>
            <a:r>
              <a:rPr lang="en-US" sz="800" dirty="0">
                <a:latin typeface="Open Sans" panose="020B0606030504020204" pitchFamily="34" charset="0"/>
                <a:ea typeface="Open Sans" panose="020B0606030504020204" pitchFamily="34" charset="0"/>
                <a:cs typeface="Open Sans" panose="020B0606030504020204" pitchFamily="34" charset="0"/>
              </a:rPr>
              <a:t>(ABC) vs. </a:t>
            </a:r>
            <a:r>
              <a:rPr lang="en-US" sz="800" i="1" dirty="0">
                <a:latin typeface="Open Sans" panose="020B0606030504020204" pitchFamily="34" charset="0"/>
                <a:ea typeface="Open Sans" panose="020B0606030504020204" pitchFamily="34" charset="0"/>
                <a:cs typeface="Open Sans" panose="020B0606030504020204" pitchFamily="34" charset="0"/>
              </a:rPr>
              <a:t>AT&amp;T Byron Nelson 2019 PGA Tour </a:t>
            </a:r>
            <a:r>
              <a:rPr lang="en-US" sz="800" dirty="0">
                <a:latin typeface="Open Sans" panose="020B0606030504020204" pitchFamily="34" charset="0"/>
                <a:ea typeface="Open Sans" panose="020B0606030504020204" pitchFamily="34" charset="0"/>
                <a:cs typeface="Open Sans" panose="020B0606030504020204" pitchFamily="34" charset="0"/>
              </a:rPr>
              <a:t>(CBS).</a:t>
            </a:r>
            <a:endParaRPr kumimoji="0" lang="en-US" sz="8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2">
            <a:extLst>
              <a:ext uri="{FF2B5EF4-FFF2-40B4-BE49-F238E27FC236}">
                <a16:creationId xmlns:a16="http://schemas.microsoft.com/office/drawing/2014/main" id="{9A1741BC-4D59-4316-B2AE-EDC5F38D13E9}"/>
              </a:ext>
            </a:extLst>
          </p:cNvPr>
          <p:cNvSpPr txBox="1">
            <a:spLocks/>
          </p:cNvSpPr>
          <p:nvPr/>
        </p:nvSpPr>
        <p:spPr>
          <a:xfrm>
            <a:off x="165610" y="1432054"/>
            <a:ext cx="11860781" cy="354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u="sng" dirty="0">
                <a:latin typeface="Open Sans" panose="020B0606030504020204" pitchFamily="34" charset="0"/>
                <a:ea typeface="Open Sans" panose="020B0606030504020204" pitchFamily="34" charset="0"/>
                <a:cs typeface="Open Sans" panose="020B0606030504020204" pitchFamily="34" charset="0"/>
              </a:rPr>
              <a:t>Program P18+ Average Audience (000): News vs. Sports Programming</a:t>
            </a:r>
          </a:p>
        </p:txBody>
      </p:sp>
      <p:sp>
        <p:nvSpPr>
          <p:cNvPr id="8" name="TextBox 7">
            <a:extLst>
              <a:ext uri="{FF2B5EF4-FFF2-40B4-BE49-F238E27FC236}">
                <a16:creationId xmlns:a16="http://schemas.microsoft.com/office/drawing/2014/main" id="{0A20FFA9-1DEF-479A-A58C-8389BBC64CFA}"/>
              </a:ext>
            </a:extLst>
          </p:cNvPr>
          <p:cNvSpPr txBox="1"/>
          <p:nvPr/>
        </p:nvSpPr>
        <p:spPr>
          <a:xfrm>
            <a:off x="170669" y="1885527"/>
            <a:ext cx="1677289"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Monday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(5/6/19)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8F3AF7D-2CF9-4819-AE46-D13A078FFA48}"/>
              </a:ext>
            </a:extLst>
          </p:cNvPr>
          <p:cNvSpPr txBox="1"/>
          <p:nvPr/>
        </p:nvSpPr>
        <p:spPr>
          <a:xfrm>
            <a:off x="6934643" y="1885527"/>
            <a:ext cx="1707076"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Friday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(5/10/19)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2ADD135-FCD0-4449-90E4-F73130DDEDB7}"/>
              </a:ext>
            </a:extLst>
          </p:cNvPr>
          <p:cNvSpPr txBox="1"/>
          <p:nvPr/>
        </p:nvSpPr>
        <p:spPr>
          <a:xfrm>
            <a:off x="1847958" y="1885527"/>
            <a:ext cx="1702322"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Tuesday</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(5/7/19)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FCC37552-0646-4C2A-A6BC-D1C708A7287C}"/>
              </a:ext>
            </a:extLst>
          </p:cNvPr>
          <p:cNvSpPr txBox="1"/>
          <p:nvPr/>
        </p:nvSpPr>
        <p:spPr>
          <a:xfrm>
            <a:off x="3557591" y="1885527"/>
            <a:ext cx="1689632"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Wednesday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(5/8/19)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BF0D8A5-0092-48B7-AABC-784112794F04}"/>
              </a:ext>
            </a:extLst>
          </p:cNvPr>
          <p:cNvSpPr txBox="1"/>
          <p:nvPr/>
        </p:nvSpPr>
        <p:spPr>
          <a:xfrm>
            <a:off x="5236916" y="1885527"/>
            <a:ext cx="1705838"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Thursday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(5/9/19)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0E501E2-54BF-480C-BA1A-DFAA80D1EE77}"/>
              </a:ext>
            </a:extLst>
          </p:cNvPr>
          <p:cNvSpPr txBox="1"/>
          <p:nvPr/>
        </p:nvSpPr>
        <p:spPr>
          <a:xfrm>
            <a:off x="8641718" y="1885527"/>
            <a:ext cx="1697556"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Saturday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(5/11/19)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63F7E06-535C-49F8-82FD-0FF6DB379802}"/>
              </a:ext>
            </a:extLst>
          </p:cNvPr>
          <p:cNvSpPr txBox="1"/>
          <p:nvPr/>
        </p:nvSpPr>
        <p:spPr>
          <a:xfrm>
            <a:off x="10329139" y="1885527"/>
            <a:ext cx="1707075" cy="653392"/>
          </a:xfrm>
          <a:prstGeom prst="rect">
            <a:avLst/>
          </a:prstGeom>
          <a:noFill/>
        </p:spPr>
        <p:txBody>
          <a:bodyPr wrap="square" rtlCol="0">
            <a:no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Sunday</a:t>
            </a:r>
            <a:endParaRPr kumimoji="0" lang="en-US"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(5/12/19)</a:t>
            </a:r>
            <a:endParaRPr kumimoji="0" lang="en-US" sz="1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E5105B8-2486-4C88-885D-343BF1A31F02}"/>
              </a:ext>
            </a:extLst>
          </p:cNvPr>
          <p:cNvSpPr/>
          <p:nvPr/>
        </p:nvSpPr>
        <p:spPr>
          <a:xfrm>
            <a:off x="165610"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7352D7-BFC2-4B91-BC16-26D0CA7256DE}"/>
              </a:ext>
            </a:extLst>
          </p:cNvPr>
          <p:cNvSpPr/>
          <p:nvPr/>
        </p:nvSpPr>
        <p:spPr>
          <a:xfrm>
            <a:off x="1862858"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C58445-5667-4A48-91FF-EDA7E7A278DA}"/>
              </a:ext>
            </a:extLst>
          </p:cNvPr>
          <p:cNvSpPr/>
          <p:nvPr/>
        </p:nvSpPr>
        <p:spPr>
          <a:xfrm>
            <a:off x="3560106"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006ADE-3C21-4D8C-9DE9-F943F3C0DC2B}"/>
              </a:ext>
            </a:extLst>
          </p:cNvPr>
          <p:cNvSpPr/>
          <p:nvPr/>
        </p:nvSpPr>
        <p:spPr>
          <a:xfrm>
            <a:off x="5257354"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F9A26D-5763-4249-B35E-B3A32E7F0790}"/>
              </a:ext>
            </a:extLst>
          </p:cNvPr>
          <p:cNvSpPr/>
          <p:nvPr/>
        </p:nvSpPr>
        <p:spPr>
          <a:xfrm>
            <a:off x="6954602"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1ED6BD78-84AF-4CF9-A046-9F88C7AEBDD3}"/>
              </a:ext>
            </a:extLst>
          </p:cNvPr>
          <p:cNvGraphicFramePr/>
          <p:nvPr>
            <p:extLst>
              <p:ext uri="{D42A27DB-BD31-4B8C-83A1-F6EECF244321}">
                <p14:modId xmlns:p14="http://schemas.microsoft.com/office/powerpoint/2010/main" val="2696597783"/>
              </p:ext>
            </p:extLst>
          </p:nvPr>
        </p:nvGraphicFramePr>
        <p:xfrm>
          <a:off x="234572" y="2431658"/>
          <a:ext cx="1539366" cy="2385421"/>
        </p:xfrm>
        <a:graphic>
          <a:graphicData uri="http://schemas.openxmlformats.org/drawingml/2006/chart">
            <c:chart xmlns:c="http://schemas.openxmlformats.org/drawingml/2006/chart" xmlns:r="http://schemas.openxmlformats.org/officeDocument/2006/relationships" r:id="rId10"/>
          </a:graphicData>
        </a:graphic>
      </p:graphicFrame>
      <p:sp>
        <p:nvSpPr>
          <p:cNvPr id="26" name="Rectangle 25">
            <a:extLst>
              <a:ext uri="{FF2B5EF4-FFF2-40B4-BE49-F238E27FC236}">
                <a16:creationId xmlns:a16="http://schemas.microsoft.com/office/drawing/2014/main" id="{A7D767FC-E0A3-40F6-AF49-1B5448A79E79}"/>
              </a:ext>
            </a:extLst>
          </p:cNvPr>
          <p:cNvSpPr/>
          <p:nvPr/>
        </p:nvSpPr>
        <p:spPr>
          <a:xfrm>
            <a:off x="8651850"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800FCD-D417-4E99-8BB2-14E6051610F1}"/>
              </a:ext>
            </a:extLst>
          </p:cNvPr>
          <p:cNvSpPr/>
          <p:nvPr/>
        </p:nvSpPr>
        <p:spPr>
          <a:xfrm>
            <a:off x="10349100" y="2396859"/>
            <a:ext cx="1677291" cy="3490988"/>
          </a:xfrm>
          <a:prstGeom prst="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BB2B43-EBB3-4F2A-A50A-F9F205E46410}"/>
              </a:ext>
            </a:extLst>
          </p:cNvPr>
          <p:cNvSpPr txBox="1"/>
          <p:nvPr/>
        </p:nvSpPr>
        <p:spPr>
          <a:xfrm>
            <a:off x="337663" y="3197965"/>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1,158</a:t>
            </a:r>
          </a:p>
        </p:txBody>
      </p:sp>
      <p:sp>
        <p:nvSpPr>
          <p:cNvPr id="44" name="TextBox 43">
            <a:extLst>
              <a:ext uri="{FF2B5EF4-FFF2-40B4-BE49-F238E27FC236}">
                <a16:creationId xmlns:a16="http://schemas.microsoft.com/office/drawing/2014/main" id="{4A5FDA79-4B3F-46C2-A823-418A89371151}"/>
              </a:ext>
            </a:extLst>
          </p:cNvPr>
          <p:cNvSpPr txBox="1"/>
          <p:nvPr/>
        </p:nvSpPr>
        <p:spPr>
          <a:xfrm>
            <a:off x="1099766" y="3156932"/>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1,182</a:t>
            </a:r>
          </a:p>
        </p:txBody>
      </p:sp>
      <p:sp>
        <p:nvSpPr>
          <p:cNvPr id="45" name="TextBox 44">
            <a:extLst>
              <a:ext uri="{FF2B5EF4-FFF2-40B4-BE49-F238E27FC236}">
                <a16:creationId xmlns:a16="http://schemas.microsoft.com/office/drawing/2014/main" id="{9536C644-1864-48BD-AAD0-5F6088D95CB2}"/>
              </a:ext>
            </a:extLst>
          </p:cNvPr>
          <p:cNvSpPr txBox="1"/>
          <p:nvPr/>
        </p:nvSpPr>
        <p:spPr>
          <a:xfrm>
            <a:off x="2032609" y="2721489"/>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3,312</a:t>
            </a:r>
          </a:p>
        </p:txBody>
      </p:sp>
      <p:sp>
        <p:nvSpPr>
          <p:cNvPr id="46" name="TextBox 45">
            <a:extLst>
              <a:ext uri="{FF2B5EF4-FFF2-40B4-BE49-F238E27FC236}">
                <a16:creationId xmlns:a16="http://schemas.microsoft.com/office/drawing/2014/main" id="{C8506D4E-CA87-4F75-A3C8-A740C50764BD}"/>
              </a:ext>
            </a:extLst>
          </p:cNvPr>
          <p:cNvSpPr txBox="1"/>
          <p:nvPr/>
        </p:nvSpPr>
        <p:spPr>
          <a:xfrm>
            <a:off x="2799709" y="2626311"/>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3,469</a:t>
            </a:r>
          </a:p>
        </p:txBody>
      </p:sp>
      <p:sp>
        <p:nvSpPr>
          <p:cNvPr id="47" name="TextBox 46">
            <a:extLst>
              <a:ext uri="{FF2B5EF4-FFF2-40B4-BE49-F238E27FC236}">
                <a16:creationId xmlns:a16="http://schemas.microsoft.com/office/drawing/2014/main" id="{6CE410BB-7394-4087-8BAD-162CB09B6BB9}"/>
              </a:ext>
            </a:extLst>
          </p:cNvPr>
          <p:cNvSpPr txBox="1"/>
          <p:nvPr/>
        </p:nvSpPr>
        <p:spPr>
          <a:xfrm>
            <a:off x="3791967" y="3389075"/>
            <a:ext cx="488441" cy="276999"/>
          </a:xfrm>
          <a:prstGeom prst="rect">
            <a:avLst/>
          </a:prstGeom>
          <a:noFill/>
        </p:spPr>
        <p:txBody>
          <a:bodyPr wrap="square" rtlCol="0">
            <a:no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438</a:t>
            </a:r>
          </a:p>
        </p:txBody>
      </p:sp>
      <p:sp>
        <p:nvSpPr>
          <p:cNvPr id="48" name="TextBox 47">
            <a:extLst>
              <a:ext uri="{FF2B5EF4-FFF2-40B4-BE49-F238E27FC236}">
                <a16:creationId xmlns:a16="http://schemas.microsoft.com/office/drawing/2014/main" id="{C111C211-E9AA-480B-B00A-F5E70D740CA4}"/>
              </a:ext>
            </a:extLst>
          </p:cNvPr>
          <p:cNvSpPr txBox="1"/>
          <p:nvPr/>
        </p:nvSpPr>
        <p:spPr>
          <a:xfrm>
            <a:off x="4541005" y="3399527"/>
            <a:ext cx="488441" cy="276999"/>
          </a:xfrm>
          <a:prstGeom prst="rect">
            <a:avLst/>
          </a:prstGeom>
          <a:noFill/>
        </p:spPr>
        <p:txBody>
          <a:bodyPr wrap="square" rtlCol="0">
            <a:no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439</a:t>
            </a:r>
          </a:p>
        </p:txBody>
      </p:sp>
      <p:sp>
        <p:nvSpPr>
          <p:cNvPr id="49" name="TextBox 48">
            <a:extLst>
              <a:ext uri="{FF2B5EF4-FFF2-40B4-BE49-F238E27FC236}">
                <a16:creationId xmlns:a16="http://schemas.microsoft.com/office/drawing/2014/main" id="{84444CA8-B576-4708-AC65-2F52E01A2340}"/>
              </a:ext>
            </a:extLst>
          </p:cNvPr>
          <p:cNvSpPr txBox="1"/>
          <p:nvPr/>
        </p:nvSpPr>
        <p:spPr>
          <a:xfrm>
            <a:off x="5418504" y="2952893"/>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2,091</a:t>
            </a:r>
          </a:p>
        </p:txBody>
      </p:sp>
      <p:sp>
        <p:nvSpPr>
          <p:cNvPr id="50" name="TextBox 49">
            <a:extLst>
              <a:ext uri="{FF2B5EF4-FFF2-40B4-BE49-F238E27FC236}">
                <a16:creationId xmlns:a16="http://schemas.microsoft.com/office/drawing/2014/main" id="{E9C8C9EB-A17D-4FAB-A756-B93FBA3A7262}"/>
              </a:ext>
            </a:extLst>
          </p:cNvPr>
          <p:cNvSpPr txBox="1"/>
          <p:nvPr/>
        </p:nvSpPr>
        <p:spPr>
          <a:xfrm>
            <a:off x="6191797" y="3033955"/>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1,971</a:t>
            </a:r>
          </a:p>
        </p:txBody>
      </p:sp>
      <p:sp>
        <p:nvSpPr>
          <p:cNvPr id="51" name="TextBox 50">
            <a:extLst>
              <a:ext uri="{FF2B5EF4-FFF2-40B4-BE49-F238E27FC236}">
                <a16:creationId xmlns:a16="http://schemas.microsoft.com/office/drawing/2014/main" id="{98869FC8-EFE5-4929-AC29-96EFA54C2536}"/>
              </a:ext>
            </a:extLst>
          </p:cNvPr>
          <p:cNvSpPr txBox="1"/>
          <p:nvPr/>
        </p:nvSpPr>
        <p:spPr>
          <a:xfrm>
            <a:off x="7120289" y="2513000"/>
            <a:ext cx="591014" cy="276999"/>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7,132</a:t>
            </a:r>
          </a:p>
        </p:txBody>
      </p:sp>
      <p:sp>
        <p:nvSpPr>
          <p:cNvPr id="52" name="TextBox 51">
            <a:extLst>
              <a:ext uri="{FF2B5EF4-FFF2-40B4-BE49-F238E27FC236}">
                <a16:creationId xmlns:a16="http://schemas.microsoft.com/office/drawing/2014/main" id="{0C223592-47F2-461E-9DB9-C5BD96D2CE2E}"/>
              </a:ext>
            </a:extLst>
          </p:cNvPr>
          <p:cNvSpPr txBox="1"/>
          <p:nvPr/>
        </p:nvSpPr>
        <p:spPr>
          <a:xfrm>
            <a:off x="7892858" y="2570350"/>
            <a:ext cx="591014" cy="276999"/>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6,953</a:t>
            </a:r>
          </a:p>
        </p:txBody>
      </p:sp>
      <p:sp>
        <p:nvSpPr>
          <p:cNvPr id="53" name="TextBox 52">
            <a:extLst>
              <a:ext uri="{FF2B5EF4-FFF2-40B4-BE49-F238E27FC236}">
                <a16:creationId xmlns:a16="http://schemas.microsoft.com/office/drawing/2014/main" id="{E9DD2364-DEBE-411B-A470-77ECB1AF0DDC}"/>
              </a:ext>
            </a:extLst>
          </p:cNvPr>
          <p:cNvSpPr txBox="1"/>
          <p:nvPr/>
        </p:nvSpPr>
        <p:spPr>
          <a:xfrm>
            <a:off x="8813448" y="2973724"/>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1,861</a:t>
            </a:r>
          </a:p>
        </p:txBody>
      </p:sp>
      <p:sp>
        <p:nvSpPr>
          <p:cNvPr id="54" name="TextBox 53">
            <a:extLst>
              <a:ext uri="{FF2B5EF4-FFF2-40B4-BE49-F238E27FC236}">
                <a16:creationId xmlns:a16="http://schemas.microsoft.com/office/drawing/2014/main" id="{EAA1CF30-46A1-432D-94D5-29320208847B}"/>
              </a:ext>
            </a:extLst>
          </p:cNvPr>
          <p:cNvSpPr txBox="1"/>
          <p:nvPr/>
        </p:nvSpPr>
        <p:spPr>
          <a:xfrm>
            <a:off x="9581724" y="2937184"/>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1,956</a:t>
            </a:r>
          </a:p>
        </p:txBody>
      </p:sp>
      <p:sp>
        <p:nvSpPr>
          <p:cNvPr id="55" name="TextBox 54">
            <a:extLst>
              <a:ext uri="{FF2B5EF4-FFF2-40B4-BE49-F238E27FC236}">
                <a16:creationId xmlns:a16="http://schemas.microsoft.com/office/drawing/2014/main" id="{91A73D03-F88C-4719-9DEB-6F0B6BA84DE4}"/>
              </a:ext>
            </a:extLst>
          </p:cNvPr>
          <p:cNvSpPr txBox="1"/>
          <p:nvPr/>
        </p:nvSpPr>
        <p:spPr>
          <a:xfrm>
            <a:off x="10523627" y="2721489"/>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2,840</a:t>
            </a:r>
          </a:p>
        </p:txBody>
      </p:sp>
      <p:sp>
        <p:nvSpPr>
          <p:cNvPr id="56" name="TextBox 55">
            <a:extLst>
              <a:ext uri="{FF2B5EF4-FFF2-40B4-BE49-F238E27FC236}">
                <a16:creationId xmlns:a16="http://schemas.microsoft.com/office/drawing/2014/main" id="{6AB24D60-585B-4AD9-9F9F-750431C4BE37}"/>
              </a:ext>
            </a:extLst>
          </p:cNvPr>
          <p:cNvSpPr txBox="1"/>
          <p:nvPr/>
        </p:nvSpPr>
        <p:spPr>
          <a:xfrm>
            <a:off x="11287436" y="3058067"/>
            <a:ext cx="591014"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2,339</a:t>
            </a:r>
          </a:p>
        </p:txBody>
      </p:sp>
      <p:sp>
        <p:nvSpPr>
          <p:cNvPr id="3" name="TextBox 2">
            <a:extLst>
              <a:ext uri="{FF2B5EF4-FFF2-40B4-BE49-F238E27FC236}">
                <a16:creationId xmlns:a16="http://schemas.microsoft.com/office/drawing/2014/main" id="{2CA560FA-55B2-42FE-A4AC-C46A037F0043}"/>
              </a:ext>
            </a:extLst>
          </p:cNvPr>
          <p:cNvSpPr txBox="1"/>
          <p:nvPr/>
        </p:nvSpPr>
        <p:spPr>
          <a:xfrm>
            <a:off x="198881" y="5229245"/>
            <a:ext cx="827609" cy="531845"/>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Shepard Smith Reporting</a:t>
            </a:r>
          </a:p>
        </p:txBody>
      </p:sp>
      <p:sp>
        <p:nvSpPr>
          <p:cNvPr id="61" name="TextBox 60">
            <a:extLst>
              <a:ext uri="{FF2B5EF4-FFF2-40B4-BE49-F238E27FC236}">
                <a16:creationId xmlns:a16="http://schemas.microsoft.com/office/drawing/2014/main" id="{60FEC260-6F95-4B43-824C-47F3033A2984}"/>
              </a:ext>
            </a:extLst>
          </p:cNvPr>
          <p:cNvSpPr txBox="1"/>
          <p:nvPr/>
        </p:nvSpPr>
        <p:spPr>
          <a:xfrm>
            <a:off x="871764" y="5251547"/>
            <a:ext cx="1047017" cy="682270"/>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2019 Stanley Cup Playoffs: </a:t>
            </a:r>
          </a:p>
          <a:p>
            <a:pPr algn="ctr"/>
            <a:r>
              <a:rPr lang="en-US" sz="800" b="1" dirty="0">
                <a:latin typeface="Open Sans" panose="020B0606030504020204" pitchFamily="34" charset="0"/>
                <a:ea typeface="Open Sans" panose="020B0606030504020204" pitchFamily="34" charset="0"/>
                <a:cs typeface="Open Sans" panose="020B0606030504020204" pitchFamily="34" charset="0"/>
              </a:rPr>
              <a:t>Sharks vs. Avalanche</a:t>
            </a:r>
          </a:p>
        </p:txBody>
      </p:sp>
      <p:pic>
        <p:nvPicPr>
          <p:cNvPr id="1032" name="Picture 8" descr="Image result for shepard smith reporting">
            <a:extLst>
              <a:ext uri="{FF2B5EF4-FFF2-40B4-BE49-F238E27FC236}">
                <a16:creationId xmlns:a16="http://schemas.microsoft.com/office/drawing/2014/main" id="{F2207CCB-09D8-4CC2-AF08-0CCD3854D5B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6489" y="4748961"/>
            <a:ext cx="793362" cy="44473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Image result for 2019 stanley cup playoffs">
            <a:extLst>
              <a:ext uri="{FF2B5EF4-FFF2-40B4-BE49-F238E27FC236}">
                <a16:creationId xmlns:a16="http://schemas.microsoft.com/office/drawing/2014/main" id="{DF7FE5FA-918C-419F-9860-B6876BD8756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06019" y="4654846"/>
            <a:ext cx="584761" cy="6329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019 NBA playoffs">
            <a:extLst>
              <a:ext uri="{FF2B5EF4-FFF2-40B4-BE49-F238E27FC236}">
                <a16:creationId xmlns:a16="http://schemas.microsoft.com/office/drawing/2014/main" id="{18F2D2E2-4BB8-4072-B6E7-BACC1F087E9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07505" y="4683617"/>
            <a:ext cx="575423" cy="57542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78AFB933-ABC2-4401-8722-6734E180F21F}"/>
              </a:ext>
            </a:extLst>
          </p:cNvPr>
          <p:cNvSpPr txBox="1"/>
          <p:nvPr/>
        </p:nvSpPr>
        <p:spPr>
          <a:xfrm>
            <a:off x="2679781" y="5251547"/>
            <a:ext cx="786640" cy="666657"/>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2019 NBA Playoffs: Sixers vs. Raptors</a:t>
            </a:r>
          </a:p>
        </p:txBody>
      </p:sp>
      <p:pic>
        <p:nvPicPr>
          <p:cNvPr id="1038" name="Picture 14" descr="Image result for cbs this morning logo">
            <a:extLst>
              <a:ext uri="{FF2B5EF4-FFF2-40B4-BE49-F238E27FC236}">
                <a16:creationId xmlns:a16="http://schemas.microsoft.com/office/drawing/2014/main" id="{55910CC9-B567-438C-B71B-64E9E0660C45}"/>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028539" y="4679892"/>
            <a:ext cx="582873" cy="58287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C7AA1F30-B712-41ED-9DBD-4D42AC6369B8}"/>
              </a:ext>
            </a:extLst>
          </p:cNvPr>
          <p:cNvSpPr txBox="1"/>
          <p:nvPr/>
        </p:nvSpPr>
        <p:spPr>
          <a:xfrm>
            <a:off x="1926655" y="5251547"/>
            <a:ext cx="786640" cy="400542"/>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CBS This Morning</a:t>
            </a:r>
          </a:p>
        </p:txBody>
      </p:sp>
      <p:sp>
        <p:nvSpPr>
          <p:cNvPr id="74" name="TextBox 73">
            <a:extLst>
              <a:ext uri="{FF2B5EF4-FFF2-40B4-BE49-F238E27FC236}">
                <a16:creationId xmlns:a16="http://schemas.microsoft.com/office/drawing/2014/main" id="{56886811-D0CD-4EA2-AEB3-D6F517A5D037}"/>
              </a:ext>
            </a:extLst>
          </p:cNvPr>
          <p:cNvSpPr txBox="1"/>
          <p:nvPr/>
        </p:nvSpPr>
        <p:spPr>
          <a:xfrm>
            <a:off x="4427662" y="5229245"/>
            <a:ext cx="715127" cy="666657"/>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MLB: Mariners vs. Yankees</a:t>
            </a:r>
          </a:p>
        </p:txBody>
      </p:sp>
      <p:sp>
        <p:nvSpPr>
          <p:cNvPr id="75" name="TextBox 74">
            <a:extLst>
              <a:ext uri="{FF2B5EF4-FFF2-40B4-BE49-F238E27FC236}">
                <a16:creationId xmlns:a16="http://schemas.microsoft.com/office/drawing/2014/main" id="{8C5784B4-2346-4FC4-A520-022B8EBFFCC5}"/>
              </a:ext>
            </a:extLst>
          </p:cNvPr>
          <p:cNvSpPr txBox="1"/>
          <p:nvPr/>
        </p:nvSpPr>
        <p:spPr>
          <a:xfrm>
            <a:off x="3641735" y="5229245"/>
            <a:ext cx="807602" cy="400542"/>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Cuomo </a:t>
            </a:r>
          </a:p>
          <a:p>
            <a:pPr algn="ctr"/>
            <a:r>
              <a:rPr lang="en-US" sz="800" b="1" dirty="0">
                <a:latin typeface="Open Sans" panose="020B0606030504020204" pitchFamily="34" charset="0"/>
                <a:ea typeface="Open Sans" panose="020B0606030504020204" pitchFamily="34" charset="0"/>
                <a:cs typeface="Open Sans" panose="020B0606030504020204" pitchFamily="34" charset="0"/>
              </a:rPr>
              <a:t>Prime Time</a:t>
            </a:r>
          </a:p>
        </p:txBody>
      </p:sp>
      <p:pic>
        <p:nvPicPr>
          <p:cNvPr id="1040" name="Picture 16" descr="Image result for cuomo prime time cnn">
            <a:extLst>
              <a:ext uri="{FF2B5EF4-FFF2-40B4-BE49-F238E27FC236}">
                <a16:creationId xmlns:a16="http://schemas.microsoft.com/office/drawing/2014/main" id="{D4B93E3D-E973-4677-9444-DC817D12937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654285" y="4746462"/>
            <a:ext cx="799200" cy="449732"/>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Image result for special report with bret baier">
            <a:extLst>
              <a:ext uri="{FF2B5EF4-FFF2-40B4-BE49-F238E27FC236}">
                <a16:creationId xmlns:a16="http://schemas.microsoft.com/office/drawing/2014/main" id="{E127A9FC-445F-4F35-A59B-79B0F8764BB2}"/>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5308874" y="4729221"/>
            <a:ext cx="787972" cy="484214"/>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10F05472-3A79-4748-A3B5-F4ED95F68CB3}"/>
              </a:ext>
            </a:extLst>
          </p:cNvPr>
          <p:cNvSpPr txBox="1"/>
          <p:nvPr/>
        </p:nvSpPr>
        <p:spPr>
          <a:xfrm>
            <a:off x="5236915" y="5229245"/>
            <a:ext cx="887286" cy="343371"/>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Special Report w/ Bret Baier</a:t>
            </a:r>
          </a:p>
        </p:txBody>
      </p:sp>
      <p:pic>
        <p:nvPicPr>
          <p:cNvPr id="1046" name="Picture 22" descr="Image result for stanley cup playoffs hurricanes vs bruins">
            <a:extLst>
              <a:ext uri="{FF2B5EF4-FFF2-40B4-BE49-F238E27FC236}">
                <a16:creationId xmlns:a16="http://schemas.microsoft.com/office/drawing/2014/main" id="{6D93B09B-5CF2-4E20-BBB6-555545940B71}"/>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6165479" y="4701599"/>
            <a:ext cx="643651" cy="53945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54E55B6C-5714-467A-A546-9180F05C7E2A}"/>
              </a:ext>
            </a:extLst>
          </p:cNvPr>
          <p:cNvSpPr txBox="1"/>
          <p:nvPr/>
        </p:nvSpPr>
        <p:spPr>
          <a:xfrm>
            <a:off x="5963796" y="5229245"/>
            <a:ext cx="1047017" cy="531845"/>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2019 Stanley Cup Playoffs: Hurricanes vs. Bruins</a:t>
            </a:r>
          </a:p>
        </p:txBody>
      </p:sp>
      <p:pic>
        <p:nvPicPr>
          <p:cNvPr id="1052" name="Picture 28" descr="Image result for mariners vs yankees">
            <a:extLst>
              <a:ext uri="{FF2B5EF4-FFF2-40B4-BE49-F238E27FC236}">
                <a16:creationId xmlns:a16="http://schemas.microsoft.com/office/drawing/2014/main" id="{9E28AC95-AC2C-487D-B87C-A825AA3BAA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4485832" y="4709772"/>
            <a:ext cx="598787" cy="523112"/>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9FC09850-E65A-4DE9-9122-E48EAB205E48}"/>
              </a:ext>
            </a:extLst>
          </p:cNvPr>
          <p:cNvSpPr txBox="1"/>
          <p:nvPr/>
        </p:nvSpPr>
        <p:spPr>
          <a:xfrm>
            <a:off x="6972153" y="5251547"/>
            <a:ext cx="887286" cy="470104"/>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ABC World News Tonight</a:t>
            </a:r>
          </a:p>
        </p:txBody>
      </p:sp>
      <p:sp>
        <p:nvSpPr>
          <p:cNvPr id="88" name="TextBox 87">
            <a:extLst>
              <a:ext uri="{FF2B5EF4-FFF2-40B4-BE49-F238E27FC236}">
                <a16:creationId xmlns:a16="http://schemas.microsoft.com/office/drawing/2014/main" id="{53909B75-B031-4D47-BDC5-E0A9A84762AF}"/>
              </a:ext>
            </a:extLst>
          </p:cNvPr>
          <p:cNvSpPr txBox="1"/>
          <p:nvPr/>
        </p:nvSpPr>
        <p:spPr>
          <a:xfrm>
            <a:off x="7700358" y="5251547"/>
            <a:ext cx="976015" cy="528653"/>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2019 NBA Playoffs: Warriors vs. Rockets</a:t>
            </a:r>
          </a:p>
        </p:txBody>
      </p:sp>
      <p:sp>
        <p:nvSpPr>
          <p:cNvPr id="89" name="TextBox 88">
            <a:extLst>
              <a:ext uri="{FF2B5EF4-FFF2-40B4-BE49-F238E27FC236}">
                <a16:creationId xmlns:a16="http://schemas.microsoft.com/office/drawing/2014/main" id="{0E1651EE-6F94-4017-80AC-515EDC71DAC1}"/>
              </a:ext>
            </a:extLst>
          </p:cNvPr>
          <p:cNvSpPr txBox="1"/>
          <p:nvPr/>
        </p:nvSpPr>
        <p:spPr>
          <a:xfrm>
            <a:off x="8607496" y="5318453"/>
            <a:ext cx="976015" cy="388515"/>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Justice w/ Judge Jeanine</a:t>
            </a:r>
          </a:p>
        </p:txBody>
      </p:sp>
      <p:sp>
        <p:nvSpPr>
          <p:cNvPr id="90" name="TextBox 89">
            <a:extLst>
              <a:ext uri="{FF2B5EF4-FFF2-40B4-BE49-F238E27FC236}">
                <a16:creationId xmlns:a16="http://schemas.microsoft.com/office/drawing/2014/main" id="{881894B7-9307-404F-8ED5-A5F0FA9B6E6A}"/>
              </a:ext>
            </a:extLst>
          </p:cNvPr>
          <p:cNvSpPr txBox="1"/>
          <p:nvPr/>
        </p:nvSpPr>
        <p:spPr>
          <a:xfrm>
            <a:off x="9389223" y="5296763"/>
            <a:ext cx="976015" cy="423346"/>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2019 Stanley Cup Playoffs: </a:t>
            </a:r>
          </a:p>
          <a:p>
            <a:pPr algn="ctr"/>
            <a:r>
              <a:rPr lang="en-US" sz="800" b="1" dirty="0">
                <a:latin typeface="Open Sans" panose="020B0606030504020204" pitchFamily="34" charset="0"/>
                <a:ea typeface="Open Sans" panose="020B0606030504020204" pitchFamily="34" charset="0"/>
                <a:cs typeface="Open Sans" panose="020B0606030504020204" pitchFamily="34" charset="0"/>
              </a:rPr>
              <a:t>Sharks vs. Blues</a:t>
            </a:r>
          </a:p>
        </p:txBody>
      </p:sp>
      <p:sp>
        <p:nvSpPr>
          <p:cNvPr id="72" name="TextBox 71">
            <a:extLst>
              <a:ext uri="{FF2B5EF4-FFF2-40B4-BE49-F238E27FC236}">
                <a16:creationId xmlns:a16="http://schemas.microsoft.com/office/drawing/2014/main" id="{57A7D8E6-EC2B-4D47-8B0B-9FF4F1BEE9C2}"/>
              </a:ext>
            </a:extLst>
          </p:cNvPr>
          <p:cNvSpPr txBox="1"/>
          <p:nvPr/>
        </p:nvSpPr>
        <p:spPr>
          <a:xfrm>
            <a:off x="141092" y="1044743"/>
            <a:ext cx="2641895" cy="338554"/>
          </a:xfrm>
          <a:prstGeom prst="rect">
            <a:avLst/>
          </a:prstGeom>
          <a:noFill/>
        </p:spPr>
        <p:txBody>
          <a:bodyPr wrap="square" rtlCol="0">
            <a:spAutoFit/>
          </a:bodyPr>
          <a:lstStyle/>
          <a:p>
            <a:pPr marL="0" marR="0" lvl="0" indent="0" defTabSz="586082" rtl="0" eaLnBrk="1" fontAlgn="auto" latinLnBrk="0" hangingPunct="1">
              <a:lnSpc>
                <a:spcPct val="100000"/>
              </a:lnSpc>
              <a:spcBef>
                <a:spcPts val="0"/>
              </a:spcBef>
              <a:spcAft>
                <a:spcPts val="0"/>
              </a:spcAft>
              <a:buClrTx/>
              <a:buSzTx/>
              <a:buFontTx/>
              <a:buNone/>
              <a:tabLst/>
              <a:defRPr/>
            </a:pPr>
            <a:r>
              <a:rPr lang="en-US" sz="1600" i="1" u="sng" dirty="0">
                <a:latin typeface="Open Sans" panose="020B0606030504020204" pitchFamily="34" charset="0"/>
                <a:ea typeface="Open Sans" panose="020B0606030504020204" pitchFamily="34" charset="0"/>
                <a:cs typeface="Open Sans" panose="020B0606030504020204" pitchFamily="34" charset="0"/>
              </a:rPr>
              <a:t>Example</a:t>
            </a:r>
            <a:r>
              <a:rPr lang="en-US" sz="1600" u="sng" dirty="0">
                <a:latin typeface="Open Sans" panose="020B0606030504020204" pitchFamily="34" charset="0"/>
                <a:ea typeface="Open Sans" panose="020B0606030504020204" pitchFamily="34" charset="0"/>
                <a:cs typeface="Open Sans" panose="020B0606030504020204" pitchFamily="34" charset="0"/>
              </a:rPr>
              <a:t>: A Week In May</a:t>
            </a:r>
            <a:endParaRPr kumimoji="0" lang="en-US" sz="1600" u="sng"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Image result for justice with judge jeanine">
            <a:extLst>
              <a:ext uri="{FF2B5EF4-FFF2-40B4-BE49-F238E27FC236}">
                <a16:creationId xmlns:a16="http://schemas.microsoft.com/office/drawing/2014/main" id="{924A2CBF-C1FC-4929-8326-5502562BAF80}"/>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890005" y="4670203"/>
            <a:ext cx="456498" cy="67220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Picture 10" descr="Image result for 2019 stanley cup playoffs">
            <a:extLst>
              <a:ext uri="{FF2B5EF4-FFF2-40B4-BE49-F238E27FC236}">
                <a16:creationId xmlns:a16="http://schemas.microsoft.com/office/drawing/2014/main" id="{DE383612-6E9F-4306-9CEF-9041382C856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600056" y="4676733"/>
            <a:ext cx="584761" cy="632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9 NBA Playoffs">
            <a:extLst>
              <a:ext uri="{FF2B5EF4-FFF2-40B4-BE49-F238E27FC236}">
                <a16:creationId xmlns:a16="http://schemas.microsoft.com/office/drawing/2014/main" id="{F2411494-B18A-4106-91E3-83A306A6C73D}"/>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900654" y="4668911"/>
            <a:ext cx="575423" cy="57542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result for abc world news tonight">
            <a:extLst>
              <a:ext uri="{FF2B5EF4-FFF2-40B4-BE49-F238E27FC236}">
                <a16:creationId xmlns:a16="http://schemas.microsoft.com/office/drawing/2014/main" id="{21B7C6B6-3BBA-4BC5-A0B3-0CAA4C8DD174}"/>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28085" y="4667744"/>
            <a:ext cx="575423" cy="57542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1217B36-1C16-4A69-AB00-E9FD1C8033E6}"/>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446009" y="4701599"/>
            <a:ext cx="746251" cy="53142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84F627D9-C488-4ECC-A73C-A82FD6F81084}"/>
              </a:ext>
            </a:extLst>
          </p:cNvPr>
          <p:cNvSpPr txBox="1"/>
          <p:nvPr/>
        </p:nvSpPr>
        <p:spPr>
          <a:xfrm>
            <a:off x="10331127" y="5264960"/>
            <a:ext cx="1043268" cy="423346"/>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This Week w/ George Stephanopoulos</a:t>
            </a:r>
          </a:p>
        </p:txBody>
      </p:sp>
      <p:sp>
        <p:nvSpPr>
          <p:cNvPr id="78" name="TextBox 77">
            <a:extLst>
              <a:ext uri="{FF2B5EF4-FFF2-40B4-BE49-F238E27FC236}">
                <a16:creationId xmlns:a16="http://schemas.microsoft.com/office/drawing/2014/main" id="{A9D040B6-AF40-4FD1-9624-ADE152157DCA}"/>
              </a:ext>
            </a:extLst>
          </p:cNvPr>
          <p:cNvSpPr txBox="1"/>
          <p:nvPr/>
        </p:nvSpPr>
        <p:spPr>
          <a:xfrm>
            <a:off x="11229327" y="5270225"/>
            <a:ext cx="834131" cy="423346"/>
          </a:xfrm>
          <a:prstGeom prst="rect">
            <a:avLst/>
          </a:prstGeom>
          <a:noFill/>
        </p:spPr>
        <p:txBody>
          <a:bodyPr wrap="square" rtlCol="0">
            <a:no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PGA Tour: </a:t>
            </a:r>
          </a:p>
          <a:p>
            <a:pPr algn="ctr"/>
            <a:r>
              <a:rPr lang="en-US" sz="800" b="1" dirty="0">
                <a:latin typeface="Open Sans" panose="020B0606030504020204" pitchFamily="34" charset="0"/>
                <a:ea typeface="Open Sans" panose="020B0606030504020204" pitchFamily="34" charset="0"/>
                <a:cs typeface="Open Sans" panose="020B0606030504020204" pitchFamily="34" charset="0"/>
              </a:rPr>
              <a:t>AT&amp;T Byron Nelson 2019</a:t>
            </a:r>
          </a:p>
        </p:txBody>
      </p:sp>
      <p:pic>
        <p:nvPicPr>
          <p:cNvPr id="28" name="Picture 6" descr="Image result for PGA AT&amp;T BYRON NELSON">
            <a:extLst>
              <a:ext uri="{FF2B5EF4-FFF2-40B4-BE49-F238E27FC236}">
                <a16:creationId xmlns:a16="http://schemas.microsoft.com/office/drawing/2014/main" id="{44237299-3B42-4A7D-8B76-2338145C72D0}"/>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1310522" y="4682450"/>
            <a:ext cx="581910" cy="546795"/>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7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7BB9A9-CD1D-4972-B7BD-5E860FAD6A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6926" y="4176037"/>
            <a:ext cx="1487107" cy="1516357"/>
          </a:xfrm>
          <a:prstGeom prst="roundRect">
            <a:avLst/>
          </a:prstGeom>
          <a:noFill/>
        </p:spPr>
      </p:pic>
      <p:pic>
        <p:nvPicPr>
          <p:cNvPr id="3" name="Picture 2">
            <a:extLst>
              <a:ext uri="{FF2B5EF4-FFF2-40B4-BE49-F238E27FC236}">
                <a16:creationId xmlns:a16="http://schemas.microsoft.com/office/drawing/2014/main" id="{E3B302D8-BCC8-4214-A5E4-B8675D27B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9720" y="4198776"/>
            <a:ext cx="1438227" cy="1492500"/>
          </a:xfrm>
          <a:prstGeom prst="roundRect">
            <a:avLst/>
          </a:prstGeom>
          <a:noFill/>
        </p:spPr>
      </p:pic>
      <p:sp>
        <p:nvSpPr>
          <p:cNvPr id="4" name="Slide Number Placeholder 5">
            <a:extLst>
              <a:ext uri="{FF2B5EF4-FFF2-40B4-BE49-F238E27FC236}">
                <a16:creationId xmlns:a16="http://schemas.microsoft.com/office/drawing/2014/main" id="{F57BC33A-E5F1-4905-B0CF-F6C62AD11FBD}"/>
              </a:ext>
            </a:extLst>
          </p:cNvPr>
          <p:cNvSpPr txBox="1">
            <a:spLocks/>
          </p:cNvSpPr>
          <p:nvPr/>
        </p:nvSpPr>
        <p:spPr>
          <a:xfrm>
            <a:off x="9254127" y="6393259"/>
            <a:ext cx="2844800" cy="513769"/>
          </a:xfrm>
          <a:prstGeom prst="rect">
            <a:avLst/>
          </a:prstGeom>
          <a:noFill/>
        </p:spPr>
        <p:txBody>
          <a:bodyPr vert="horz" wrap="square" lIns="234480" tIns="117240" rIns="234480" bIns="117240" rtlCol="0" anchor="ctr">
            <a:spAutoFit/>
          </a:bodyPr>
          <a:lstStyle>
            <a:defPPr>
              <a:defRPr lang="en-US"/>
            </a:defPPr>
            <a:lvl1pPr marL="0" algn="r" defTabSz="914400"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6" name="Rectangle 5">
            <a:extLst>
              <a:ext uri="{FF2B5EF4-FFF2-40B4-BE49-F238E27FC236}">
                <a16:creationId xmlns:a16="http://schemas.microsoft.com/office/drawing/2014/main" id="{216CDC5E-5B91-4AF9-82C3-94DF30787F4E}"/>
              </a:ext>
            </a:extLst>
          </p:cNvPr>
          <p:cNvSpPr/>
          <p:nvPr/>
        </p:nvSpPr>
        <p:spPr>
          <a:xfrm>
            <a:off x="2991668" y="6649838"/>
            <a:ext cx="6208664" cy="21544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B080F305-D7DF-424F-95E0-8B516F2187F6}"/>
              </a:ext>
            </a:extLst>
          </p:cNvPr>
          <p:cNvSpPr txBox="1"/>
          <p:nvPr/>
        </p:nvSpPr>
        <p:spPr>
          <a:xfrm>
            <a:off x="51572" y="6366797"/>
            <a:ext cx="21198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Followers as of 8/29/2019</a:t>
            </a:r>
          </a:p>
        </p:txBody>
      </p:sp>
      <p:sp>
        <p:nvSpPr>
          <p:cNvPr id="27" name="Rectangle 26">
            <a:extLst>
              <a:ext uri="{FF2B5EF4-FFF2-40B4-BE49-F238E27FC236}">
                <a16:creationId xmlns:a16="http://schemas.microsoft.com/office/drawing/2014/main" id="{C5870685-1347-4022-8A2E-B9B44CF1FB25}"/>
              </a:ext>
            </a:extLst>
          </p:cNvPr>
          <p:cNvSpPr/>
          <p:nvPr/>
        </p:nvSpPr>
        <p:spPr>
          <a:xfrm>
            <a:off x="0" y="111887"/>
            <a:ext cx="1219200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prstClr val="white"/>
                </a:solidFill>
                <a:effectLst/>
                <a:uLnTx/>
                <a:uFillTx/>
                <a:latin typeface="Open Sans" panose="020B0606030504020204" pitchFamily="34" charset="0"/>
                <a:ea typeface="+mn-ea"/>
                <a:cs typeface="+mn-cs"/>
              </a:rPr>
              <a:t>Millions Of Fans Also Connect With Their Favorite Politically-Charged Talk &amp; Debate News Programs On Social Media, More So Than They Do With Sports Commentary Shows </a:t>
            </a:r>
          </a:p>
        </p:txBody>
      </p:sp>
      <p:cxnSp>
        <p:nvCxnSpPr>
          <p:cNvPr id="50" name="Straight Connector 49">
            <a:extLst>
              <a:ext uri="{FF2B5EF4-FFF2-40B4-BE49-F238E27FC236}">
                <a16:creationId xmlns:a16="http://schemas.microsoft.com/office/drawing/2014/main" id="{42C1E28F-985D-489B-8672-E0FD06DAD8D4}"/>
              </a:ext>
            </a:extLst>
          </p:cNvPr>
          <p:cNvCxnSpPr>
            <a:cxnSpLocks/>
          </p:cNvCxnSpPr>
          <p:nvPr/>
        </p:nvCxnSpPr>
        <p:spPr>
          <a:xfrm flipH="1">
            <a:off x="6058676" y="1354080"/>
            <a:ext cx="3429" cy="503917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E79082E0-E600-4B4C-B679-AAA0C1F265A9}"/>
              </a:ext>
            </a:extLst>
          </p:cNvPr>
          <p:cNvGrpSpPr/>
          <p:nvPr/>
        </p:nvGrpSpPr>
        <p:grpSpPr>
          <a:xfrm>
            <a:off x="2333011" y="5726226"/>
            <a:ext cx="1620299" cy="276999"/>
            <a:chOff x="3680839" y="3037243"/>
            <a:chExt cx="1620299" cy="276999"/>
          </a:xfrm>
        </p:grpSpPr>
        <p:sp>
          <p:nvSpPr>
            <p:cNvPr id="7" name="TextBox 6">
              <a:extLst>
                <a:ext uri="{FF2B5EF4-FFF2-40B4-BE49-F238E27FC236}">
                  <a16:creationId xmlns:a16="http://schemas.microsoft.com/office/drawing/2014/main" id="{9630C072-3C71-4EEF-91EC-79D3E73E7502}"/>
                </a:ext>
              </a:extLst>
            </p:cNvPr>
            <p:cNvSpPr txBox="1"/>
            <p:nvPr/>
          </p:nvSpPr>
          <p:spPr>
            <a:xfrm>
              <a:off x="3814603"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607.6K Followers</a:t>
              </a:r>
            </a:p>
          </p:txBody>
        </p:sp>
        <p:pic>
          <p:nvPicPr>
            <p:cNvPr id="8" name="Picture 7">
              <a:extLst>
                <a:ext uri="{FF2B5EF4-FFF2-40B4-BE49-F238E27FC236}">
                  <a16:creationId xmlns:a16="http://schemas.microsoft.com/office/drawing/2014/main" id="{CD50654E-1EB1-4EC3-9539-8F0B8364A0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0839" y="3051978"/>
              <a:ext cx="247529" cy="247529"/>
            </a:xfrm>
            <a:prstGeom prst="rect">
              <a:avLst/>
            </a:prstGeom>
          </p:spPr>
        </p:pic>
      </p:grpSp>
      <p:pic>
        <p:nvPicPr>
          <p:cNvPr id="1026" name="Picture 2" descr="Image result for morning joe">
            <a:extLst>
              <a:ext uri="{FF2B5EF4-FFF2-40B4-BE49-F238E27FC236}">
                <a16:creationId xmlns:a16="http://schemas.microsoft.com/office/drawing/2014/main" id="{4A1E8EA9-6300-40FF-B7F8-17AE8AFEE4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9266" y="4199644"/>
            <a:ext cx="1492500" cy="1492500"/>
          </a:xfrm>
          <a:prstGeom prst="round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C83C1799-7780-45F1-B3C6-CD02BDF36B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996" y="4176037"/>
            <a:ext cx="1560969" cy="1515239"/>
          </a:xfrm>
          <a:prstGeom prst="round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4C6A4532-BABF-4B13-9E32-175C106F8090}"/>
              </a:ext>
            </a:extLst>
          </p:cNvPr>
          <p:cNvGrpSpPr/>
          <p:nvPr/>
        </p:nvGrpSpPr>
        <p:grpSpPr>
          <a:xfrm>
            <a:off x="342392" y="5726460"/>
            <a:ext cx="1792704" cy="276999"/>
            <a:chOff x="1237448" y="4910405"/>
            <a:chExt cx="1792704" cy="276999"/>
          </a:xfrm>
        </p:grpSpPr>
        <p:sp>
          <p:nvSpPr>
            <p:cNvPr id="22" name="TextBox 21">
              <a:extLst>
                <a:ext uri="{FF2B5EF4-FFF2-40B4-BE49-F238E27FC236}">
                  <a16:creationId xmlns:a16="http://schemas.microsoft.com/office/drawing/2014/main" id="{0CFC0C86-7C63-4784-B143-A4B4521EE1D5}"/>
                </a:ext>
              </a:extLst>
            </p:cNvPr>
            <p:cNvSpPr txBox="1"/>
            <p:nvPr/>
          </p:nvSpPr>
          <p:spPr>
            <a:xfrm>
              <a:off x="1237448" y="4910405"/>
              <a:ext cx="1792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1.3MM Followers</a:t>
              </a:r>
            </a:p>
          </p:txBody>
        </p:sp>
        <p:pic>
          <p:nvPicPr>
            <p:cNvPr id="23" name="Picture 22">
              <a:extLst>
                <a:ext uri="{FF2B5EF4-FFF2-40B4-BE49-F238E27FC236}">
                  <a16:creationId xmlns:a16="http://schemas.microsoft.com/office/drawing/2014/main" id="{9C282CAC-5C36-4BB7-A1EB-1E10F240C7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448" y="4925140"/>
              <a:ext cx="247529" cy="247529"/>
            </a:xfrm>
            <a:prstGeom prst="rect">
              <a:avLst/>
            </a:prstGeom>
          </p:spPr>
        </p:pic>
      </p:grpSp>
      <p:grpSp>
        <p:nvGrpSpPr>
          <p:cNvPr id="41" name="Group 40">
            <a:extLst>
              <a:ext uri="{FF2B5EF4-FFF2-40B4-BE49-F238E27FC236}">
                <a16:creationId xmlns:a16="http://schemas.microsoft.com/office/drawing/2014/main" id="{B31E75DC-7E2D-45EE-9ECD-26F0F2BD0787}"/>
              </a:ext>
            </a:extLst>
          </p:cNvPr>
          <p:cNvGrpSpPr/>
          <p:nvPr/>
        </p:nvGrpSpPr>
        <p:grpSpPr>
          <a:xfrm>
            <a:off x="4265174" y="5729424"/>
            <a:ext cx="1595587" cy="276999"/>
            <a:chOff x="1630625" y="3037243"/>
            <a:chExt cx="1595587" cy="276999"/>
          </a:xfrm>
        </p:grpSpPr>
        <p:sp>
          <p:nvSpPr>
            <p:cNvPr id="29" name="TextBox 28">
              <a:extLst>
                <a:ext uri="{FF2B5EF4-FFF2-40B4-BE49-F238E27FC236}">
                  <a16:creationId xmlns:a16="http://schemas.microsoft.com/office/drawing/2014/main" id="{5971844B-0A54-4822-A483-EAB9ED215CAD}"/>
                </a:ext>
              </a:extLst>
            </p:cNvPr>
            <p:cNvSpPr txBox="1"/>
            <p:nvPr/>
          </p:nvSpPr>
          <p:spPr>
            <a:xfrm>
              <a:off x="173967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596K Followers</a:t>
              </a:r>
            </a:p>
          </p:txBody>
        </p:sp>
        <p:pic>
          <p:nvPicPr>
            <p:cNvPr id="30" name="Picture 29">
              <a:extLst>
                <a:ext uri="{FF2B5EF4-FFF2-40B4-BE49-F238E27FC236}">
                  <a16:creationId xmlns:a16="http://schemas.microsoft.com/office/drawing/2014/main" id="{AA8AC9C4-F891-4529-9C08-41B07F382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0625" y="3051978"/>
              <a:ext cx="247529" cy="247529"/>
            </a:xfrm>
            <a:prstGeom prst="rect">
              <a:avLst/>
            </a:prstGeom>
          </p:spPr>
        </p:pic>
      </p:grpSp>
      <p:sp>
        <p:nvSpPr>
          <p:cNvPr id="51" name="TextBox 50">
            <a:extLst>
              <a:ext uri="{FF2B5EF4-FFF2-40B4-BE49-F238E27FC236}">
                <a16:creationId xmlns:a16="http://schemas.microsoft.com/office/drawing/2014/main" id="{AE837BB5-2452-4416-92BA-2852B4213233}"/>
              </a:ext>
            </a:extLst>
          </p:cNvPr>
          <p:cNvSpPr txBox="1"/>
          <p:nvPr/>
        </p:nvSpPr>
        <p:spPr>
          <a:xfrm>
            <a:off x="0" y="1384871"/>
            <a:ext cx="609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TV News Programming</a:t>
            </a:r>
          </a:p>
        </p:txBody>
      </p:sp>
      <p:grpSp>
        <p:nvGrpSpPr>
          <p:cNvPr id="35" name="Group 34">
            <a:extLst>
              <a:ext uri="{FF2B5EF4-FFF2-40B4-BE49-F238E27FC236}">
                <a16:creationId xmlns:a16="http://schemas.microsoft.com/office/drawing/2014/main" id="{6BD1A0D7-CFDD-4CD6-925E-173E3E387E1D}"/>
              </a:ext>
            </a:extLst>
          </p:cNvPr>
          <p:cNvGrpSpPr/>
          <p:nvPr/>
        </p:nvGrpSpPr>
        <p:grpSpPr>
          <a:xfrm>
            <a:off x="10193823" y="5725787"/>
            <a:ext cx="1691175" cy="276999"/>
            <a:chOff x="8598438" y="2766089"/>
            <a:chExt cx="1691175" cy="276999"/>
          </a:xfrm>
        </p:grpSpPr>
        <p:sp>
          <p:nvSpPr>
            <p:cNvPr id="12" name="TextBox 11">
              <a:extLst>
                <a:ext uri="{FF2B5EF4-FFF2-40B4-BE49-F238E27FC236}">
                  <a16:creationId xmlns:a16="http://schemas.microsoft.com/office/drawing/2014/main" id="{AA1876FC-423E-4AB8-A9E0-6FA401DC8414}"/>
                </a:ext>
              </a:extLst>
            </p:cNvPr>
            <p:cNvSpPr txBox="1"/>
            <p:nvPr/>
          </p:nvSpPr>
          <p:spPr>
            <a:xfrm>
              <a:off x="8654424" y="2766089"/>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37.1K Followers</a:t>
              </a:r>
            </a:p>
          </p:txBody>
        </p:sp>
        <p:pic>
          <p:nvPicPr>
            <p:cNvPr id="13" name="Picture 12">
              <a:extLst>
                <a:ext uri="{FF2B5EF4-FFF2-40B4-BE49-F238E27FC236}">
                  <a16:creationId xmlns:a16="http://schemas.microsoft.com/office/drawing/2014/main" id="{7020E9A8-E122-410C-BADE-C86E679C1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438" y="2780828"/>
              <a:ext cx="247529" cy="247529"/>
            </a:xfrm>
            <a:prstGeom prst="rect">
              <a:avLst/>
            </a:prstGeom>
          </p:spPr>
        </p:pic>
      </p:grpSp>
      <p:pic>
        <p:nvPicPr>
          <p:cNvPr id="1034" name="Picture 10" descr="Image result for first take logo">
            <a:extLst>
              <a:ext uri="{FF2B5EF4-FFF2-40B4-BE49-F238E27FC236}">
                <a16:creationId xmlns:a16="http://schemas.microsoft.com/office/drawing/2014/main" id="{C34A00F9-F6CA-44DF-BE95-DCA3C7981A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14611" y="1948117"/>
            <a:ext cx="1505232" cy="1485069"/>
          </a:xfrm>
          <a:prstGeom prst="round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5F599B8D-3EAD-49F1-BBFC-E65556051F42}"/>
              </a:ext>
            </a:extLst>
          </p:cNvPr>
          <p:cNvGrpSpPr/>
          <p:nvPr/>
        </p:nvGrpSpPr>
        <p:grpSpPr>
          <a:xfrm>
            <a:off x="6249633" y="3507191"/>
            <a:ext cx="1709837" cy="276999"/>
            <a:chOff x="8527166" y="4560552"/>
            <a:chExt cx="1709837" cy="276999"/>
          </a:xfrm>
        </p:grpSpPr>
        <p:sp>
          <p:nvSpPr>
            <p:cNvPr id="19" name="TextBox 18">
              <a:extLst>
                <a:ext uri="{FF2B5EF4-FFF2-40B4-BE49-F238E27FC236}">
                  <a16:creationId xmlns:a16="http://schemas.microsoft.com/office/drawing/2014/main" id="{86ECADA7-E6C1-4B9A-8C1C-A327441571CC}"/>
                </a:ext>
              </a:extLst>
            </p:cNvPr>
            <p:cNvSpPr txBox="1"/>
            <p:nvPr/>
          </p:nvSpPr>
          <p:spPr>
            <a:xfrm>
              <a:off x="8601814" y="4560552"/>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1.4MM Followers</a:t>
              </a:r>
            </a:p>
          </p:txBody>
        </p:sp>
        <p:pic>
          <p:nvPicPr>
            <p:cNvPr id="20" name="Picture 19">
              <a:extLst>
                <a:ext uri="{FF2B5EF4-FFF2-40B4-BE49-F238E27FC236}">
                  <a16:creationId xmlns:a16="http://schemas.microsoft.com/office/drawing/2014/main" id="{490FB781-D008-430F-999C-C4353563B2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7166" y="4575287"/>
              <a:ext cx="247529" cy="247529"/>
            </a:xfrm>
            <a:prstGeom prst="rect">
              <a:avLst/>
            </a:prstGeom>
          </p:spPr>
        </p:pic>
      </p:grpSp>
      <p:pic>
        <p:nvPicPr>
          <p:cNvPr id="1038" name="Picture 14" descr="Image result for pardon the interruption logo">
            <a:extLst>
              <a:ext uri="{FF2B5EF4-FFF2-40B4-BE49-F238E27FC236}">
                <a16:creationId xmlns:a16="http://schemas.microsoft.com/office/drawing/2014/main" id="{68E6C066-F619-4E53-BD90-253535704CB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32489" y="1950254"/>
            <a:ext cx="1485068" cy="1485068"/>
          </a:xfrm>
          <a:prstGeom prst="round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CA8DDACD-1BCB-4E27-B0B7-139430900FE2}"/>
              </a:ext>
            </a:extLst>
          </p:cNvPr>
          <p:cNvGrpSpPr/>
          <p:nvPr/>
        </p:nvGrpSpPr>
        <p:grpSpPr>
          <a:xfrm>
            <a:off x="8257429" y="3509328"/>
            <a:ext cx="1691175" cy="276999"/>
            <a:chOff x="7007386" y="4416216"/>
            <a:chExt cx="1691175" cy="276999"/>
          </a:xfrm>
        </p:grpSpPr>
        <p:sp>
          <p:nvSpPr>
            <p:cNvPr id="25" name="TextBox 24">
              <a:extLst>
                <a:ext uri="{FF2B5EF4-FFF2-40B4-BE49-F238E27FC236}">
                  <a16:creationId xmlns:a16="http://schemas.microsoft.com/office/drawing/2014/main" id="{9CFEF9BD-D290-42FA-8929-34FBA8A710FC}"/>
                </a:ext>
              </a:extLst>
            </p:cNvPr>
            <p:cNvSpPr txBox="1"/>
            <p:nvPr/>
          </p:nvSpPr>
          <p:spPr>
            <a:xfrm>
              <a:off x="7063372" y="4416216"/>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1.2MM Followers</a:t>
              </a:r>
            </a:p>
          </p:txBody>
        </p:sp>
        <p:pic>
          <p:nvPicPr>
            <p:cNvPr id="26" name="Picture 25">
              <a:extLst>
                <a:ext uri="{FF2B5EF4-FFF2-40B4-BE49-F238E27FC236}">
                  <a16:creationId xmlns:a16="http://schemas.microsoft.com/office/drawing/2014/main" id="{A20F274E-3310-40EE-975D-A6EBDF236E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7386" y="4430951"/>
              <a:ext cx="247529" cy="247529"/>
            </a:xfrm>
            <a:prstGeom prst="rect">
              <a:avLst/>
            </a:prstGeom>
          </p:spPr>
        </p:pic>
      </p:grpSp>
      <p:grpSp>
        <p:nvGrpSpPr>
          <p:cNvPr id="31" name="Group 30">
            <a:extLst>
              <a:ext uri="{FF2B5EF4-FFF2-40B4-BE49-F238E27FC236}">
                <a16:creationId xmlns:a16="http://schemas.microsoft.com/office/drawing/2014/main" id="{D4F4B4EC-3B9F-4792-841A-DB410BFEF402}"/>
              </a:ext>
            </a:extLst>
          </p:cNvPr>
          <p:cNvGrpSpPr/>
          <p:nvPr/>
        </p:nvGrpSpPr>
        <p:grpSpPr>
          <a:xfrm>
            <a:off x="6209383" y="5727004"/>
            <a:ext cx="1693131" cy="276999"/>
            <a:chOff x="6958448" y="2716335"/>
            <a:chExt cx="1693131" cy="276999"/>
          </a:xfrm>
        </p:grpSpPr>
        <p:sp>
          <p:nvSpPr>
            <p:cNvPr id="32" name="TextBox 31">
              <a:extLst>
                <a:ext uri="{FF2B5EF4-FFF2-40B4-BE49-F238E27FC236}">
                  <a16:creationId xmlns:a16="http://schemas.microsoft.com/office/drawing/2014/main" id="{A582AD41-DAE2-44D6-A3A5-3A2D9EA20163}"/>
                </a:ext>
              </a:extLst>
            </p:cNvPr>
            <p:cNvSpPr txBox="1"/>
            <p:nvPr/>
          </p:nvSpPr>
          <p:spPr>
            <a:xfrm>
              <a:off x="7016390" y="2716335"/>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278.4K Followers</a:t>
              </a:r>
            </a:p>
          </p:txBody>
        </p:sp>
        <p:pic>
          <p:nvPicPr>
            <p:cNvPr id="33" name="Picture 32">
              <a:extLst>
                <a:ext uri="{FF2B5EF4-FFF2-40B4-BE49-F238E27FC236}">
                  <a16:creationId xmlns:a16="http://schemas.microsoft.com/office/drawing/2014/main" id="{0764800D-6B97-4E47-A5B2-B7A40808EB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8448" y="2731070"/>
              <a:ext cx="247529" cy="247529"/>
            </a:xfrm>
            <a:prstGeom prst="rect">
              <a:avLst/>
            </a:prstGeom>
          </p:spPr>
        </p:pic>
      </p:grpSp>
      <p:sp>
        <p:nvSpPr>
          <p:cNvPr id="52" name="TextBox 51">
            <a:extLst>
              <a:ext uri="{FF2B5EF4-FFF2-40B4-BE49-F238E27FC236}">
                <a16:creationId xmlns:a16="http://schemas.microsoft.com/office/drawing/2014/main" id="{FCBFEE93-301A-4507-B617-678C5FE50032}"/>
              </a:ext>
            </a:extLst>
          </p:cNvPr>
          <p:cNvSpPr txBox="1"/>
          <p:nvPr/>
        </p:nvSpPr>
        <p:spPr>
          <a:xfrm>
            <a:off x="6096000" y="1373893"/>
            <a:ext cx="609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Sports Programming</a:t>
            </a:r>
          </a:p>
        </p:txBody>
      </p:sp>
      <p:pic>
        <p:nvPicPr>
          <p:cNvPr id="62" name="Picture 61">
            <a:extLst>
              <a:ext uri="{FF2B5EF4-FFF2-40B4-BE49-F238E27FC236}">
                <a16:creationId xmlns:a16="http://schemas.microsoft.com/office/drawing/2014/main" id="{DFB82733-D424-45C1-8DE6-42B044A465C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20197" y="6366797"/>
            <a:ext cx="771881" cy="439495"/>
          </a:xfrm>
          <a:prstGeom prst="rect">
            <a:avLst/>
          </a:prstGeom>
        </p:spPr>
      </p:pic>
      <p:pic>
        <p:nvPicPr>
          <p:cNvPr id="14" name="Picture 4" descr="Image result for speak for yourself fs1 tv logo">
            <a:extLst>
              <a:ext uri="{FF2B5EF4-FFF2-40B4-BE49-F238E27FC236}">
                <a16:creationId xmlns:a16="http://schemas.microsoft.com/office/drawing/2014/main" id="{74C3ACB6-7154-4F2A-8A33-48CB63D8BE1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10824" y="4157375"/>
            <a:ext cx="1505232" cy="1511530"/>
          </a:xfrm>
          <a:prstGeom prst="round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88B492CB-1852-4DCD-92A4-31EA38A14DF5}"/>
              </a:ext>
            </a:extLst>
          </p:cNvPr>
          <p:cNvGrpSpPr/>
          <p:nvPr/>
        </p:nvGrpSpPr>
        <p:grpSpPr>
          <a:xfrm>
            <a:off x="8256362" y="5731323"/>
            <a:ext cx="1672513" cy="276999"/>
            <a:chOff x="8667126" y="4560552"/>
            <a:chExt cx="1672513" cy="276999"/>
          </a:xfrm>
        </p:grpSpPr>
        <p:sp>
          <p:nvSpPr>
            <p:cNvPr id="49" name="TextBox 48">
              <a:extLst>
                <a:ext uri="{FF2B5EF4-FFF2-40B4-BE49-F238E27FC236}">
                  <a16:creationId xmlns:a16="http://schemas.microsoft.com/office/drawing/2014/main" id="{52B1D764-74F0-4E84-BB77-BF0D5C08479C}"/>
                </a:ext>
              </a:extLst>
            </p:cNvPr>
            <p:cNvSpPr txBox="1"/>
            <p:nvPr/>
          </p:nvSpPr>
          <p:spPr>
            <a:xfrm>
              <a:off x="8704450" y="4560552"/>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54.8K Followers</a:t>
              </a:r>
            </a:p>
          </p:txBody>
        </p:sp>
        <p:pic>
          <p:nvPicPr>
            <p:cNvPr id="53" name="Picture 52">
              <a:extLst>
                <a:ext uri="{FF2B5EF4-FFF2-40B4-BE49-F238E27FC236}">
                  <a16:creationId xmlns:a16="http://schemas.microsoft.com/office/drawing/2014/main" id="{FE22575E-F499-4F51-A299-46130853D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7126" y="4575287"/>
              <a:ext cx="247529" cy="247529"/>
            </a:xfrm>
            <a:prstGeom prst="rect">
              <a:avLst/>
            </a:prstGeom>
          </p:spPr>
        </p:pic>
      </p:grpSp>
      <p:pic>
        <p:nvPicPr>
          <p:cNvPr id="1032" name="Picture 8" descr="Image result for the herd with colin cowherd tv logo">
            <a:extLst>
              <a:ext uri="{FF2B5EF4-FFF2-40B4-BE49-F238E27FC236}">
                <a16:creationId xmlns:a16="http://schemas.microsoft.com/office/drawing/2014/main" id="{E20DF4DF-951C-4D59-B373-BB6A53D8266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119415" y="1828245"/>
            <a:ext cx="1847101" cy="1799210"/>
          </a:xfrm>
          <a:prstGeom prst="round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C923559C-4A49-4BB5-83A9-93BEE4A92D9C}"/>
              </a:ext>
            </a:extLst>
          </p:cNvPr>
          <p:cNvGrpSpPr/>
          <p:nvPr/>
        </p:nvGrpSpPr>
        <p:grpSpPr>
          <a:xfrm>
            <a:off x="10290441" y="3517310"/>
            <a:ext cx="1691175" cy="290257"/>
            <a:chOff x="8598438" y="2724842"/>
            <a:chExt cx="1691175" cy="290257"/>
          </a:xfrm>
        </p:grpSpPr>
        <p:sp>
          <p:nvSpPr>
            <p:cNvPr id="55" name="TextBox 54">
              <a:extLst>
                <a:ext uri="{FF2B5EF4-FFF2-40B4-BE49-F238E27FC236}">
                  <a16:creationId xmlns:a16="http://schemas.microsoft.com/office/drawing/2014/main" id="{5449E54A-F04F-443A-A538-1DFD59744851}"/>
                </a:ext>
              </a:extLst>
            </p:cNvPr>
            <p:cNvSpPr txBox="1"/>
            <p:nvPr/>
          </p:nvSpPr>
          <p:spPr>
            <a:xfrm>
              <a:off x="8654424" y="2738100"/>
              <a:ext cx="1635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323.5K Followers</a:t>
              </a:r>
            </a:p>
          </p:txBody>
        </p:sp>
        <p:pic>
          <p:nvPicPr>
            <p:cNvPr id="56" name="Picture 55">
              <a:extLst>
                <a:ext uri="{FF2B5EF4-FFF2-40B4-BE49-F238E27FC236}">
                  <a16:creationId xmlns:a16="http://schemas.microsoft.com/office/drawing/2014/main" id="{28F86BA8-F84C-4E7F-8958-C1507CD46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438" y="2724842"/>
              <a:ext cx="247529" cy="247529"/>
            </a:xfrm>
            <a:prstGeom prst="rect">
              <a:avLst/>
            </a:prstGeom>
          </p:spPr>
        </p:pic>
      </p:grpSp>
      <p:pic>
        <p:nvPicPr>
          <p:cNvPr id="28" name="Picture 27">
            <a:extLst>
              <a:ext uri="{FF2B5EF4-FFF2-40B4-BE49-F238E27FC236}">
                <a16:creationId xmlns:a16="http://schemas.microsoft.com/office/drawing/2014/main" id="{195E00BB-8853-4C22-B5F8-2AB109B73E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4911" y="1956428"/>
            <a:ext cx="1507600" cy="1516640"/>
          </a:xfrm>
          <a:prstGeom prst="roundRect">
            <a:avLst/>
          </a:prstGeom>
          <a:noFill/>
        </p:spPr>
      </p:pic>
      <p:grpSp>
        <p:nvGrpSpPr>
          <p:cNvPr id="58" name="Group 57">
            <a:extLst>
              <a:ext uri="{FF2B5EF4-FFF2-40B4-BE49-F238E27FC236}">
                <a16:creationId xmlns:a16="http://schemas.microsoft.com/office/drawing/2014/main" id="{803CD769-77F0-4035-BF27-A89224FD1DC9}"/>
              </a:ext>
            </a:extLst>
          </p:cNvPr>
          <p:cNvGrpSpPr/>
          <p:nvPr/>
        </p:nvGrpSpPr>
        <p:grpSpPr>
          <a:xfrm>
            <a:off x="306261" y="3510259"/>
            <a:ext cx="1632911" cy="276999"/>
            <a:chOff x="3705551" y="3037243"/>
            <a:chExt cx="1632911" cy="276999"/>
          </a:xfrm>
        </p:grpSpPr>
        <p:sp>
          <p:nvSpPr>
            <p:cNvPr id="59" name="TextBox 58">
              <a:extLst>
                <a:ext uri="{FF2B5EF4-FFF2-40B4-BE49-F238E27FC236}">
                  <a16:creationId xmlns:a16="http://schemas.microsoft.com/office/drawing/2014/main" id="{4D944682-FC7A-4C3C-AEEE-17CC8DA63ACB}"/>
                </a:ext>
              </a:extLst>
            </p:cNvPr>
            <p:cNvSpPr txBox="1"/>
            <p:nvPr/>
          </p:nvSpPr>
          <p:spPr>
            <a:xfrm>
              <a:off x="385192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9.7MM Followers</a:t>
              </a:r>
            </a:p>
          </p:txBody>
        </p:sp>
        <p:pic>
          <p:nvPicPr>
            <p:cNvPr id="60" name="Picture 59">
              <a:extLst>
                <a:ext uri="{FF2B5EF4-FFF2-40B4-BE49-F238E27FC236}">
                  <a16:creationId xmlns:a16="http://schemas.microsoft.com/office/drawing/2014/main" id="{671EC6B8-D131-4D57-9F55-D24C72ABE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551" y="3051978"/>
              <a:ext cx="247529" cy="247529"/>
            </a:xfrm>
            <a:prstGeom prst="rect">
              <a:avLst/>
            </a:prstGeom>
          </p:spPr>
        </p:pic>
      </p:grpSp>
      <p:pic>
        <p:nvPicPr>
          <p:cNvPr id="34" name="Picture 33">
            <a:extLst>
              <a:ext uri="{FF2B5EF4-FFF2-40B4-BE49-F238E27FC236}">
                <a16:creationId xmlns:a16="http://schemas.microsoft.com/office/drawing/2014/main" id="{11A54300-FFB9-439A-9EC8-5838D627C63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36221" y="1974799"/>
            <a:ext cx="1499752" cy="1507600"/>
          </a:xfrm>
          <a:prstGeom prst="roundRect">
            <a:avLst/>
          </a:prstGeom>
          <a:noFill/>
        </p:spPr>
      </p:pic>
      <p:grpSp>
        <p:nvGrpSpPr>
          <p:cNvPr id="63" name="Group 62">
            <a:extLst>
              <a:ext uri="{FF2B5EF4-FFF2-40B4-BE49-F238E27FC236}">
                <a16:creationId xmlns:a16="http://schemas.microsoft.com/office/drawing/2014/main" id="{FEC3289E-DABB-48DF-8017-EE41E227F023}"/>
              </a:ext>
            </a:extLst>
          </p:cNvPr>
          <p:cNvGrpSpPr/>
          <p:nvPr/>
        </p:nvGrpSpPr>
        <p:grpSpPr>
          <a:xfrm>
            <a:off x="2313898" y="3505091"/>
            <a:ext cx="1632911" cy="276999"/>
            <a:chOff x="3705551" y="3037243"/>
            <a:chExt cx="1632911" cy="276999"/>
          </a:xfrm>
        </p:grpSpPr>
        <p:sp>
          <p:nvSpPr>
            <p:cNvPr id="64" name="TextBox 63">
              <a:extLst>
                <a:ext uri="{FF2B5EF4-FFF2-40B4-BE49-F238E27FC236}">
                  <a16:creationId xmlns:a16="http://schemas.microsoft.com/office/drawing/2014/main" id="{28D627AC-BED5-4CF6-B6FA-32CF09CB4152}"/>
                </a:ext>
              </a:extLst>
            </p:cNvPr>
            <p:cNvSpPr txBox="1"/>
            <p:nvPr/>
          </p:nvSpPr>
          <p:spPr>
            <a:xfrm>
              <a:off x="385192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4.2MM Followers</a:t>
              </a:r>
            </a:p>
          </p:txBody>
        </p:sp>
        <p:pic>
          <p:nvPicPr>
            <p:cNvPr id="65" name="Picture 64">
              <a:extLst>
                <a:ext uri="{FF2B5EF4-FFF2-40B4-BE49-F238E27FC236}">
                  <a16:creationId xmlns:a16="http://schemas.microsoft.com/office/drawing/2014/main" id="{2F06538D-B1BE-4CDF-A286-4D94FEFA42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551" y="3051978"/>
              <a:ext cx="247529" cy="247529"/>
            </a:xfrm>
            <a:prstGeom prst="rect">
              <a:avLst/>
            </a:prstGeom>
          </p:spPr>
        </p:pic>
      </p:grpSp>
      <p:pic>
        <p:nvPicPr>
          <p:cNvPr id="36" name="Picture 35">
            <a:extLst>
              <a:ext uri="{FF2B5EF4-FFF2-40B4-BE49-F238E27FC236}">
                <a16:creationId xmlns:a16="http://schemas.microsoft.com/office/drawing/2014/main" id="{810B77CD-121D-4B98-86BB-74B28D5D002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293239" y="1973275"/>
            <a:ext cx="1499528" cy="1499793"/>
          </a:xfrm>
          <a:prstGeom prst="roundRect">
            <a:avLst/>
          </a:prstGeom>
          <a:noFill/>
        </p:spPr>
      </p:pic>
      <p:pic>
        <p:nvPicPr>
          <p:cNvPr id="40" name="Picture 39">
            <a:extLst>
              <a:ext uri="{FF2B5EF4-FFF2-40B4-BE49-F238E27FC236}">
                <a16:creationId xmlns:a16="http://schemas.microsoft.com/office/drawing/2014/main" id="{239345FC-EFC6-4167-BD5C-D2D7EEC9AB6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303337" y="4190772"/>
            <a:ext cx="1515002" cy="1478133"/>
          </a:xfrm>
          <a:prstGeom prst="roundRect">
            <a:avLst/>
          </a:prstGeom>
          <a:noFill/>
        </p:spPr>
      </p:pic>
      <p:grpSp>
        <p:nvGrpSpPr>
          <p:cNvPr id="69" name="Group 68">
            <a:extLst>
              <a:ext uri="{FF2B5EF4-FFF2-40B4-BE49-F238E27FC236}">
                <a16:creationId xmlns:a16="http://schemas.microsoft.com/office/drawing/2014/main" id="{CBDBA3FE-244D-4AA1-8836-9F7DBEA29842}"/>
              </a:ext>
            </a:extLst>
          </p:cNvPr>
          <p:cNvGrpSpPr/>
          <p:nvPr/>
        </p:nvGrpSpPr>
        <p:grpSpPr>
          <a:xfrm>
            <a:off x="4191495" y="3506331"/>
            <a:ext cx="1623580" cy="276999"/>
            <a:chOff x="1602632" y="3037243"/>
            <a:chExt cx="1623580" cy="276999"/>
          </a:xfrm>
        </p:grpSpPr>
        <p:sp>
          <p:nvSpPr>
            <p:cNvPr id="70" name="TextBox 69">
              <a:extLst>
                <a:ext uri="{FF2B5EF4-FFF2-40B4-BE49-F238E27FC236}">
                  <a16:creationId xmlns:a16="http://schemas.microsoft.com/office/drawing/2014/main" id="{B4A33F4F-0726-4796-A7ED-99AC5425A275}"/>
                </a:ext>
              </a:extLst>
            </p:cNvPr>
            <p:cNvSpPr txBox="1"/>
            <p:nvPr/>
          </p:nvSpPr>
          <p:spPr>
            <a:xfrm>
              <a:off x="1739677" y="3037243"/>
              <a:ext cx="148653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2.8MM Followers</a:t>
              </a:r>
            </a:p>
          </p:txBody>
        </p:sp>
        <p:pic>
          <p:nvPicPr>
            <p:cNvPr id="71" name="Picture 70">
              <a:extLst>
                <a:ext uri="{FF2B5EF4-FFF2-40B4-BE49-F238E27FC236}">
                  <a16:creationId xmlns:a16="http://schemas.microsoft.com/office/drawing/2014/main" id="{869EF69D-24EE-481D-B21C-B08F25974A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2632" y="3051978"/>
              <a:ext cx="247529" cy="247529"/>
            </a:xfrm>
            <a:prstGeom prst="rect">
              <a:avLst/>
            </a:prstGeom>
          </p:spPr>
        </p:pic>
      </p:grpSp>
    </p:spTree>
    <p:extLst>
      <p:ext uri="{BB962C8B-B14F-4D97-AF65-F5344CB8AC3E}">
        <p14:creationId xmlns:p14="http://schemas.microsoft.com/office/powerpoint/2010/main" val="1469696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4280</Words>
  <Application>Microsoft Office PowerPoint</Application>
  <PresentationFormat>Widescreen</PresentationFormat>
  <Paragraphs>495</Paragraphs>
  <Slides>29</Slides>
  <Notes>18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Calibri</vt:lpstr>
      <vt:lpstr>Calibri Light</vt:lpstr>
      <vt:lpstr>Open Sans</vt:lpstr>
      <vt:lpstr>Open Sans Light</vt:lpstr>
      <vt:lpstr>Open Sans Semibold</vt:lpstr>
      <vt:lpstr>Trebuchet MS</vt:lpstr>
      <vt:lpstr>Office Theme</vt:lpstr>
      <vt:lpstr>4_Office Theme</vt:lpstr>
      <vt:lpstr>Custom Design</vt:lpstr>
      <vt:lpstr>4_Custom Design</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1696</cp:revision>
  <cp:lastPrinted>2019-09-05T18:59:54Z</cp:lastPrinted>
  <dcterms:created xsi:type="dcterms:W3CDTF">2019-07-08T12:28:39Z</dcterms:created>
  <dcterms:modified xsi:type="dcterms:W3CDTF">2020-04-27T21:07:58Z</dcterms:modified>
</cp:coreProperties>
</file>